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50" r:id="rId4"/>
    <p:sldId id="259" r:id="rId5"/>
    <p:sldId id="260" r:id="rId6"/>
    <p:sldId id="262" r:id="rId7"/>
    <p:sldId id="264" r:id="rId8"/>
    <p:sldId id="304" r:id="rId9"/>
    <p:sldId id="265" r:id="rId10"/>
    <p:sldId id="266" r:id="rId11"/>
    <p:sldId id="268" r:id="rId12"/>
    <p:sldId id="339" r:id="rId13"/>
    <p:sldId id="270" r:id="rId14"/>
    <p:sldId id="271" r:id="rId15"/>
    <p:sldId id="275" r:id="rId16"/>
    <p:sldId id="338" r:id="rId17"/>
    <p:sldId id="302" r:id="rId18"/>
    <p:sldId id="300" r:id="rId19"/>
    <p:sldId id="292" r:id="rId20"/>
    <p:sldId id="293" r:id="rId21"/>
    <p:sldId id="296" r:id="rId22"/>
    <p:sldId id="295" r:id="rId23"/>
    <p:sldId id="344" r:id="rId24"/>
    <p:sldId id="289" r:id="rId25"/>
    <p:sldId id="345" r:id="rId26"/>
    <p:sldId id="341" r:id="rId27"/>
    <p:sldId id="299" r:id="rId28"/>
    <p:sldId id="283" r:id="rId29"/>
    <p:sldId id="282" r:id="rId30"/>
    <p:sldId id="305" r:id="rId31"/>
    <p:sldId id="306" r:id="rId32"/>
    <p:sldId id="284" r:id="rId33"/>
    <p:sldId id="347" r:id="rId34"/>
    <p:sldId id="285" r:id="rId35"/>
    <p:sldId id="286" r:id="rId36"/>
    <p:sldId id="287" r:id="rId37"/>
    <p:sldId id="288" r:id="rId38"/>
    <p:sldId id="307" r:id="rId39"/>
    <p:sldId id="308" r:id="rId40"/>
    <p:sldId id="318" r:id="rId41"/>
    <p:sldId id="331" r:id="rId42"/>
    <p:sldId id="351" r:id="rId43"/>
    <p:sldId id="337" r:id="rId44"/>
    <p:sldId id="332" r:id="rId45"/>
    <p:sldId id="333" r:id="rId46"/>
    <p:sldId id="336" r:id="rId47"/>
  </p:sldIdLst>
  <p:sldSz cx="12192000" cy="6858000"/>
  <p:notesSz cx="7315200" cy="96012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FFFF00"/>
    <a:srgbClr val="FF00FF"/>
    <a:srgbClr val="0000FF"/>
    <a:srgbClr val="FF33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86" autoAdjust="0"/>
    <p:restoredTop sz="94660"/>
  </p:normalViewPr>
  <p:slideViewPr>
    <p:cSldViewPr>
      <p:cViewPr varScale="1">
        <p:scale>
          <a:sx n="74" d="100"/>
          <a:sy n="74" d="100"/>
        </p:scale>
        <p:origin x="43" y="2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4551F9F-80DC-4C34-882A-97B59C70FB3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33E634-6354-4A16-81DE-F47AF8EE6FB3}" type="datetimeFigureOut">
              <a:rPr lang="it-IT"/>
              <a:pPr>
                <a:defRPr/>
              </a:pPr>
              <a:t>23/02/2024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14A031-E2A2-4775-858E-962CFE7A816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6D5776-FDCC-4ECD-B202-4FB1C13FED6C}" type="slidenum">
              <a:rPr lang="it-IT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it-IT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BB7BD34-EA8D-47DC-9235-9EDAFFC5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43F9AC-BEB6-4F8F-9184-BEE2E741A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8" y="371739"/>
            <a:ext cx="4909374" cy="2206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EE721E-D886-4007-A622-C11C65A2B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91" y="1187677"/>
            <a:ext cx="5873809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FC323D-ADD8-49BA-A2B6-6A2C76FEB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91" y="3667352"/>
            <a:ext cx="587380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763B4-184A-4405-ADA2-B255997C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2C6FDF-8832-4C98-9162-40617821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4C37C-CF40-4C5C-B0A1-F3FC9F0E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E6B9C0D-1E5E-410A-97E8-9BFBA0CDAF9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356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1E42FD3-3742-46EB-8C4D-A1860263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19B9ED-A2D4-4D14-9126-1A37837F3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52" y="377104"/>
            <a:ext cx="3131428" cy="14076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49507E-162E-49A6-B8C1-92467599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83" y="2366963"/>
            <a:ext cx="6237065" cy="2852737"/>
          </a:xfrm>
        </p:spPr>
        <p:txBody>
          <a:bodyPr anchor="b">
            <a:noAutofit/>
          </a:bodyPr>
          <a:lstStyle>
            <a:lvl1pPr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AC042D-BC05-4E4C-AF58-425D7F72C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735" y="5554767"/>
            <a:ext cx="6237065" cy="6032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EF5AEC-772E-4600-9C4B-E23EE1E8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36877-1BBF-4085-963D-DC8BEC35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49E9CC-CDE6-4140-944E-C7836B1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55DA5D57-CDD5-40A6-A017-4F18DF45CFC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2742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2105622-A72D-4D37-A4B0-7D98EFCF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96F70F-7CDD-4FEE-87F3-07F4D4A7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2514" cy="1325563"/>
          </a:xfr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B3A6EA-1A65-4A30-874F-A662F8DE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9D8DD-08A6-47B2-86DD-9DC83315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ED4A4-D9FA-4F41-938A-95D90C16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597ADE-0D96-4EA0-B3C3-D1331598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A8C709C-213D-474D-AF62-010DD5BB0B69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73C076-1254-4B00-BDD4-FB4062FE0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48" y="377104"/>
            <a:ext cx="3131428" cy="14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F056F3D-6D0C-464B-90B3-FFC85267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1"/>
          <a:stretch/>
        </p:blipFill>
        <p:spPr>
          <a:xfrm>
            <a:off x="3167517" y="886890"/>
            <a:ext cx="5856967" cy="34308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BDD3F3-498E-46F8-9A2C-23E97D7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B18460-2184-4893-B511-A78D803B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94182E-F57D-4FCE-A8AF-3B03CCE6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3FEE0C1-4310-4706-A2B9-F5288C5D4EB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08EA5E69-80AE-4506-8C30-BBBCBDCEB9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90447" y="4657351"/>
            <a:ext cx="6611106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i="0">
                <a:solidFill>
                  <a:srgbClr val="54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63785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0F2FC7-183A-4DB3-A918-D1A06533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14CAED-F6A8-48F7-9787-972894E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F7E23-CC75-493D-B184-D03D1E06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DA85A8-EEA2-48A1-93E1-232D47B4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E20A6D-DF50-462E-B3F2-37008D2C7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FEE0C1-4310-4706-A2B9-F5288C5D4EB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31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2"/>
          <p:cNvSpPr>
            <a:spLocks noGrp="1"/>
          </p:cNvSpPr>
          <p:nvPr>
            <p:ph type="ctrTitle"/>
          </p:nvPr>
        </p:nvSpPr>
        <p:spPr>
          <a:xfrm>
            <a:off x="1775520" y="4005064"/>
            <a:ext cx="3816350" cy="1470025"/>
          </a:xfrm>
        </p:spPr>
        <p:txBody>
          <a:bodyPr/>
          <a:lstStyle/>
          <a:p>
            <a:pPr eaLnBrk="1" hangingPunct="1"/>
            <a:r>
              <a:rPr lang="it-IT" altLang="en-US" sz="8800" dirty="0">
                <a:solidFill>
                  <a:schemeClr val="bg1"/>
                </a:solidFill>
              </a:rPr>
              <a:t>LATTE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35360" y="476672"/>
            <a:ext cx="8352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FF0000"/>
                </a:solidFill>
                <a:latin typeface="+mn-lt"/>
              </a:rPr>
              <a:t>Caratteristiche </a:t>
            </a:r>
            <a:r>
              <a:rPr lang="it-IT" altLang="en-US" b="1" dirty="0" smtClean="0">
                <a:solidFill>
                  <a:srgbClr val="FF0000"/>
                </a:solidFill>
                <a:latin typeface="+mn-lt"/>
              </a:rPr>
              <a:t>chimico-fisiche del </a:t>
            </a:r>
            <a:r>
              <a:rPr lang="it-IT" altLang="en-US" b="1" dirty="0">
                <a:solidFill>
                  <a:srgbClr val="FF0000"/>
                </a:solidFill>
                <a:latin typeface="+mn-lt"/>
              </a:rPr>
              <a:t>latte vaccino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44333" r="22630" b="10312"/>
          <a:stretch>
            <a:fillRect/>
          </a:stretch>
        </p:blipFill>
        <p:spPr bwMode="auto">
          <a:xfrm>
            <a:off x="695400" y="1772816"/>
            <a:ext cx="84248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  <p:sp>
        <p:nvSpPr>
          <p:cNvPr id="2" name="Freccia a sinistra 1"/>
          <p:cNvSpPr/>
          <p:nvPr/>
        </p:nvSpPr>
        <p:spPr>
          <a:xfrm>
            <a:off x="9120263" y="5229200"/>
            <a:ext cx="864096" cy="10081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0128448" y="5133091"/>
            <a:ext cx="189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Importante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parametro</a:t>
            </a:r>
            <a:r>
              <a:rPr lang="en-US" dirty="0" smtClean="0">
                <a:latin typeface="+mn-lt"/>
              </a:rPr>
              <a:t> per la </a:t>
            </a:r>
            <a:r>
              <a:rPr lang="en-US" dirty="0" err="1" smtClean="0">
                <a:latin typeface="+mn-lt"/>
              </a:rPr>
              <a:t>qualità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igienica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Sostanza grassa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04720" y="846187"/>
            <a:ext cx="8075656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Globuli di grasso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>
                <a:latin typeface="+mn-lt"/>
              </a:rPr>
              <a:t>(diametro medio 3 μm per vaccino e 1 μm per l’ovino). </a:t>
            </a: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Il grasso del latte ovi-caprino non si separa per centrifugazione o affioramento e non rimane inglobato nel reticolo caseinico (formaggi più bianchi, siero più grasso), irrancidisce più facilmente (più globuli, maggiore rapporto superficie/volume)</a:t>
            </a:r>
          </a:p>
        </p:txBody>
      </p:sp>
      <p:pic>
        <p:nvPicPr>
          <p:cNvPr id="18436" name="Picture 6" descr="glob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20" y="2924944"/>
            <a:ext cx="52562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743130" y="2636937"/>
            <a:ext cx="29527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4" eaLnBrk="1" hangingPunct="1">
              <a:defRPr/>
            </a:pPr>
            <a:r>
              <a:rPr lang="it-IT" sz="2000" dirty="0">
                <a:latin typeface="+mn-lt"/>
              </a:rPr>
              <a:t>• Formati da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membrana</a:t>
            </a:r>
            <a:r>
              <a:rPr lang="it-IT" sz="2000" dirty="0">
                <a:latin typeface="+mn-lt"/>
              </a:rPr>
              <a:t> (proteine, fosfolipidi, colesterolo),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parte</a:t>
            </a:r>
            <a:r>
              <a:rPr lang="it-IT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intermedia</a:t>
            </a:r>
            <a:r>
              <a:rPr lang="it-IT" sz="2000" dirty="0">
                <a:latin typeface="+mn-lt"/>
              </a:rPr>
              <a:t> (lipidi ad alto punto di fusione),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parte</a:t>
            </a:r>
            <a:r>
              <a:rPr lang="it-IT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interna</a:t>
            </a:r>
            <a:r>
              <a:rPr lang="it-IT" sz="2000" dirty="0">
                <a:latin typeface="+mn-lt"/>
              </a:rPr>
              <a:t> (lipidi a basso punto di fusione)</a:t>
            </a:r>
          </a:p>
          <a:p>
            <a:pPr lvl="4" eaLnBrk="1" hangingPunct="1">
              <a:defRPr/>
            </a:pPr>
            <a:endParaRPr lang="it-IT" sz="2000" dirty="0">
              <a:latin typeface="+mn-lt"/>
            </a:endParaRPr>
          </a:p>
          <a:p>
            <a:pPr marL="0" lvl="4" eaLnBrk="1" hangingPunct="1">
              <a:defRPr/>
            </a:pPr>
            <a:r>
              <a:rPr lang="it-IT" sz="2000" dirty="0">
                <a:latin typeface="+mn-lt"/>
              </a:rPr>
              <a:t>• Nella parte interna presenti anche pigmenti (</a:t>
            </a:r>
            <a:r>
              <a:rPr lang="it-IT" sz="2000" dirty="0" err="1">
                <a:latin typeface="+mn-lt"/>
              </a:rPr>
              <a:t>carotenoidi</a:t>
            </a:r>
            <a:r>
              <a:rPr lang="it-IT" sz="2000" dirty="0">
                <a:latin typeface="+mn-lt"/>
              </a:rPr>
              <a:t>, xantofille) e vitamine (A, D, E, K)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F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/>
          <a:stretch>
            <a:fillRect/>
          </a:stretch>
        </p:blipFill>
        <p:spPr bwMode="auto">
          <a:xfrm>
            <a:off x="1631951" y="815183"/>
            <a:ext cx="7404100" cy="561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334001" y="6425408"/>
            <a:ext cx="3846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000" b="1" dirty="0">
                <a:latin typeface="Arial" panose="020B0604020202020204" pitchFamily="34" charset="0"/>
              </a:rPr>
              <a:t>http://www.pnas.org/content/103/27/10385/F1.expansion.html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Sostanza grassa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240464" y="1268414"/>
            <a:ext cx="3887787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000" dirty="0">
                <a:latin typeface="+mn-lt"/>
              </a:rPr>
              <a:t>All’interno di una specie la composizione del grasso del latte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varia poco a seconda della razza</a:t>
            </a:r>
            <a:r>
              <a:rPr lang="it-IT" sz="2000" dirty="0">
                <a:latin typeface="+mn-lt"/>
              </a:rPr>
              <a:t> e molto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 più in funzione dell’alimentazione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000" dirty="0">
                <a:latin typeface="+mn-lt"/>
              </a:rPr>
              <a:t>Una alimentazione con erba fresca favorisce la presenza di acidi insaturi a lunga catena (minore </a:t>
            </a:r>
            <a:r>
              <a:rPr lang="it-IT" sz="2000" dirty="0" smtClean="0">
                <a:latin typeface="+mn-lt"/>
              </a:rPr>
              <a:t>punto di fusione - </a:t>
            </a:r>
            <a:r>
              <a:rPr lang="it-IT" sz="2000" dirty="0">
                <a:latin typeface="+mn-lt"/>
              </a:rPr>
              <a:t>burro più morbido) mentre l’alimentazione con fieno e prodotti ricchi di cellulosa favorisce la sintesi di acidi grassi saturi (</a:t>
            </a:r>
            <a:r>
              <a:rPr lang="it-IT" sz="2000" dirty="0" err="1">
                <a:latin typeface="+mn-lt"/>
              </a:rPr>
              <a:t>pf</a:t>
            </a:r>
            <a:r>
              <a:rPr lang="it-IT" sz="2000" dirty="0">
                <a:latin typeface="+mn-lt"/>
              </a:rPr>
              <a:t> maggiore - burro più duro).</a:t>
            </a:r>
          </a:p>
        </p:txBody>
      </p:sp>
      <p:pic>
        <p:nvPicPr>
          <p:cNvPr id="23558" name="Picture 6" descr="effetto_erba_effetto-er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789364"/>
            <a:ext cx="2592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" b="7634"/>
          <a:stretch>
            <a:fillRect/>
          </a:stretch>
        </p:blipFill>
        <p:spPr bwMode="auto">
          <a:xfrm>
            <a:off x="1668464" y="1025526"/>
            <a:ext cx="38512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789363"/>
            <a:ext cx="10445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Sostanza grassa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11719"/>
            <a:ext cx="37433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087888" y="1628800"/>
            <a:ext cx="4392612" cy="314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dirty="0">
                <a:latin typeface="+mn-lt"/>
              </a:rPr>
              <a:t>Circa il 50 % del grasso deriva direttamente dai grassi a lunga catena della dieta (VLDL plasmatiche), delle sintesi ruminali e dei lipidi di riserva corporea. </a:t>
            </a: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Il rimanente 50% deriva dalla neosintesi a partire dagli acidi grassi volatili </a:t>
            </a:r>
            <a:r>
              <a:rPr lang="it-IT" sz="2000" b="1" dirty="0" err="1">
                <a:latin typeface="+mn-lt"/>
              </a:rPr>
              <a:t>Ac</a:t>
            </a:r>
            <a:r>
              <a:rPr lang="it-IT" sz="2000" b="1" dirty="0">
                <a:latin typeface="+mn-lt"/>
              </a:rPr>
              <a:t>. acetico e b-OH butirrico</a:t>
            </a:r>
            <a:r>
              <a:rPr lang="it-IT" sz="2000" dirty="0">
                <a:latin typeface="+mn-lt"/>
              </a:rPr>
              <a:t> prodotti dalle fermentazioni ruminali. 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Sostanza grassa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1"/>
          <a:stretch>
            <a:fillRect/>
          </a:stretch>
        </p:blipFill>
        <p:spPr bwMode="auto">
          <a:xfrm>
            <a:off x="1919289" y="836614"/>
            <a:ext cx="410368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1"/>
          <a:stretch>
            <a:fillRect/>
          </a:stretch>
        </p:blipFill>
        <p:spPr bwMode="auto">
          <a:xfrm>
            <a:off x="6096000" y="2060576"/>
            <a:ext cx="40957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637" y="2226658"/>
            <a:ext cx="10445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4727576" y="3357564"/>
            <a:ext cx="576263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4727576" y="3790951"/>
            <a:ext cx="576263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8975726" y="3502026"/>
            <a:ext cx="576263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Sostanza grassa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674504"/>
            <a:ext cx="8424862" cy="603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077072"/>
            <a:ext cx="1044575" cy="1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03389" y="762001"/>
            <a:ext cx="7513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it-IT" sz="2000" dirty="0">
                <a:latin typeface="+mn-lt"/>
                <a:cs typeface="Arial" pitchFamily="34" charset="0"/>
              </a:rPr>
              <a:t>Principali caratteristiche dei costituenti maggiori delle caseine di vacca</a:t>
            </a:r>
            <a:endParaRPr lang="it-IT" sz="2000" dirty="0">
              <a:latin typeface="+mn-lt"/>
            </a:endParaRPr>
          </a:p>
          <a:p>
            <a:pPr>
              <a:defRPr/>
            </a:pPr>
            <a:endParaRPr lang="it-IT" sz="2000" dirty="0">
              <a:latin typeface="+mn-lt"/>
            </a:endParaRPr>
          </a:p>
        </p:txBody>
      </p:sp>
      <p:graphicFrame>
        <p:nvGraphicFramePr>
          <p:cNvPr id="6052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12510"/>
              </p:ext>
            </p:extLst>
          </p:nvPr>
        </p:nvGraphicFramePr>
        <p:xfrm>
          <a:off x="1343472" y="1988811"/>
          <a:ext cx="8880475" cy="4605370"/>
        </p:xfrm>
        <a:graphic>
          <a:graphicData uri="http://schemas.openxmlformats.org/drawingml/2006/table">
            <a:tbl>
              <a:tblPr/>
              <a:tblGrid>
                <a:gridCol w="26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 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caseina 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a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s1</a:t>
                      </a: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caseina 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a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s2</a:t>
                      </a: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caseina 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caseina 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k</a:t>
                      </a: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caseina 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it-IT" sz="15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Proporzioni medie %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36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Massa molecolare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23600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25250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24000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19000 (pept.)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21000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N°residui aa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199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207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209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169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181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Fosforo %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(atomi/mole)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1,10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(8)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1,23-1,60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(10-13)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0,56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(5)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(1)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0,16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(1)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Glucidi %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Cisteina (residui/mole)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Prolina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17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Sensibilità al calcio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++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+++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  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Sensibilità alla chimosina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+++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?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pH isoelettrico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4,89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4,64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5,66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5,30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Gruppi acidi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48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49-55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31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18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Gruppi basici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17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25704" name="AutoShape 105"/>
          <p:cNvCxnSpPr>
            <a:cxnSpLocks noChangeShapeType="1"/>
          </p:cNvCxnSpPr>
          <p:nvPr/>
        </p:nvCxnSpPr>
        <p:spPr bwMode="auto">
          <a:xfrm rot="5400000" flipV="1">
            <a:off x="8314184" y="706110"/>
            <a:ext cx="1587" cy="2566988"/>
          </a:xfrm>
          <a:prstGeom prst="curvedConnector3">
            <a:avLst>
              <a:gd name="adj1" fmla="val -14400005"/>
            </a:avLst>
          </a:prstGeom>
          <a:noFill/>
          <a:ln w="25400">
            <a:solidFill>
              <a:srgbClr val="00B05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705" name="Picture 106" descr="MCj0431520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58" y="1483986"/>
            <a:ext cx="554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6" name="Picture 107" descr="MCj043152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47" y="1483986"/>
            <a:ext cx="5540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7" name="Picture 108" descr="MCj0431520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33" y="1483986"/>
            <a:ext cx="554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839416" y="980728"/>
            <a:ext cx="8064896" cy="5494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C00000"/>
                </a:solidFill>
                <a:latin typeface="+mn-lt"/>
              </a:rPr>
              <a:t>Caseine </a:t>
            </a:r>
            <a:r>
              <a:rPr lang="el-GR" sz="3200" b="1" dirty="0" smtClean="0">
                <a:solidFill>
                  <a:srgbClr val="C00000"/>
                </a:solidFill>
                <a:latin typeface="+mn-lt"/>
              </a:rPr>
              <a:t>α</a:t>
            </a:r>
            <a:r>
              <a:rPr lang="it-IT" sz="3200" b="1" dirty="0" smtClean="0">
                <a:solidFill>
                  <a:srgbClr val="C00000"/>
                </a:solidFill>
                <a:latin typeface="+mn-lt"/>
              </a:rPr>
              <a:t>s1</a:t>
            </a:r>
            <a:endParaRPr lang="it-IT" sz="3200" b="1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defRPr/>
            </a:pPr>
            <a:endParaRPr lang="it-IT" sz="10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n-lt"/>
              </a:rPr>
              <a:t>Sono proteine calcio-sensibili e sono caratterizzate da una maggiore insolubilità in presenza di calcio. </a:t>
            </a: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it-IT" sz="900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n-lt"/>
              </a:rPr>
              <a:t>La variante genetica B della caseina as1è costituita da 199 </a:t>
            </a:r>
            <a:r>
              <a:rPr lang="it-IT" sz="2000" dirty="0" err="1">
                <a:latin typeface="+mn-lt"/>
              </a:rPr>
              <a:t>aa</a:t>
            </a:r>
            <a:r>
              <a:rPr lang="it-IT" sz="2000" dirty="0">
                <a:latin typeface="+mn-lt"/>
              </a:rPr>
              <a:t> ed ha un peso molecolare di 23 </a:t>
            </a:r>
            <a:r>
              <a:rPr lang="it-IT" sz="2000" dirty="0" err="1">
                <a:latin typeface="+mn-lt"/>
              </a:rPr>
              <a:t>kDa</a:t>
            </a:r>
            <a:r>
              <a:rPr lang="it-IT" sz="2000" dirty="0">
                <a:latin typeface="+mn-lt"/>
              </a:rPr>
              <a:t>.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srgbClr val="00FF00"/>
              </a:solidFill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n-lt"/>
              </a:rPr>
              <a:t>È una proteina altamente fosforilata che contiene 8 residui di </a:t>
            </a:r>
            <a:r>
              <a:rPr lang="it-IT" sz="2000" dirty="0" err="1">
                <a:latin typeface="+mn-lt"/>
              </a:rPr>
              <a:t>P-Ser</a:t>
            </a:r>
            <a:r>
              <a:rPr lang="it-IT" sz="2000" dirty="0">
                <a:latin typeface="+mn-lt"/>
              </a:rPr>
              <a:t>, sette dei quali sono localizzati nelle posizioni 43-80 le quali portano anche ulteriori 12 gruppi carbossilici costituendo una zona ad elevata polarità/acidità per la molecola.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it-IT" sz="2000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n-lt"/>
              </a:rPr>
              <a:t>La variante A della caseina è priva dei residui 14-26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n-lt"/>
              </a:rPr>
              <a:t>La variante C ha un residuo di Gly-192 (perdita </a:t>
            </a:r>
            <a:r>
              <a:rPr lang="it-IT" sz="2000" dirty="0" err="1">
                <a:latin typeface="+mn-lt"/>
              </a:rPr>
              <a:t>Glu</a:t>
            </a:r>
            <a:r>
              <a:rPr lang="it-IT" sz="2000" dirty="0">
                <a:latin typeface="+mn-lt"/>
              </a:rPr>
              <a:t>)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n-lt"/>
              </a:rPr>
              <a:t>La variante D ha un residuo di P-Tre-53 (perdita Ala)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L'idrolisi della caseina as1 porta alla formazione della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caseina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λ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51384" y="1505874"/>
            <a:ext cx="8893175" cy="42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C00000"/>
                </a:solidFill>
                <a:latin typeface="+mn-lt"/>
              </a:rPr>
              <a:t>Caseine as2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Le caseine del 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gruppo αs2 </a:t>
            </a:r>
            <a:r>
              <a:rPr lang="it-IT" sz="2000" dirty="0">
                <a:latin typeface="+mn-lt"/>
              </a:rPr>
              <a:t>sono un gruppo più disomogeneo rispetto alle caseine αs1 (as3, as4, as5, as6).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caseina as2 consiste di 207 </a:t>
            </a:r>
            <a:r>
              <a:rPr lang="it-IT" sz="2000" dirty="0" err="1">
                <a:latin typeface="+mn-lt"/>
              </a:rPr>
              <a:t>aa</a:t>
            </a:r>
            <a:r>
              <a:rPr lang="it-IT" sz="2000" dirty="0">
                <a:latin typeface="+mn-lt"/>
              </a:rPr>
              <a:t> con una pronunciata struttura dipolare con gruppi anionici nella regione </a:t>
            </a:r>
            <a:r>
              <a:rPr lang="it-IT" sz="2000" dirty="0" err="1">
                <a:latin typeface="+mn-lt"/>
              </a:rPr>
              <a:t>N-terminale</a:t>
            </a:r>
            <a:r>
              <a:rPr lang="it-IT" sz="2000" dirty="0">
                <a:latin typeface="+mn-lt"/>
              </a:rPr>
              <a:t> e cationici nella </a:t>
            </a:r>
            <a:r>
              <a:rPr lang="it-IT" sz="2000" dirty="0" err="1">
                <a:latin typeface="+mn-lt"/>
              </a:rPr>
              <a:t>C-terminale</a:t>
            </a:r>
            <a:r>
              <a:rPr lang="it-IT" sz="20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Contiene 11 gruppi di </a:t>
            </a:r>
            <a:r>
              <a:rPr lang="it-IT" sz="2000" dirty="0" err="1">
                <a:latin typeface="+mn-lt"/>
              </a:rPr>
              <a:t>P-Ser</a:t>
            </a:r>
            <a:r>
              <a:rPr lang="it-IT" sz="2000" dirty="0">
                <a:latin typeface="+mn-lt"/>
              </a:rPr>
              <a:t> e due residui </a:t>
            </a:r>
            <a:r>
              <a:rPr lang="it-IT" sz="2000" dirty="0" err="1">
                <a:latin typeface="+mn-lt"/>
              </a:rPr>
              <a:t>Cys</a:t>
            </a:r>
            <a:r>
              <a:rPr lang="it-IT" sz="2000" dirty="0">
                <a:latin typeface="+mn-lt"/>
              </a:rPr>
              <a:t> e per questa ragione ha una tendenza a precipitare in presenza di ioni calcio più elevata delle caseine as1.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</p:txBody>
      </p:sp>
      <p:pic>
        <p:nvPicPr>
          <p:cNvPr id="27652" name="Picture 6" descr="MCj0431495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5373689"/>
            <a:ext cx="1108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196752"/>
            <a:ext cx="8172450" cy="5256584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000" dirty="0">
                <a:latin typeface="+mn-lt"/>
              </a:rPr>
              <a:t>Definizione merceologica del latte destinato al consumo umano. Ghiandola mammaria: struttura anatomica e cenni di fisiologia. Origine biosintetica dei principali costituenti del latte. Composizione chimica media nelle varie specie animali.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000" dirty="0">
                <a:latin typeface="+mn-lt"/>
              </a:rPr>
              <a:t>Composizione chimica e caratteristiche chimico-fisiche del latte bovino: frazione lipidica (globuli di grasso, origine biosintetica degli acidi grassi e loro distribuzione nelle varie specie), frazione proteica (caseine, sieroproteine, enzimi e NPN, struttura e funzioni dei complessi caseinici e micelle), frazione glucidica (lattosio) ed altre sostanze (acidi organici).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000" dirty="0">
                <a:latin typeface="+mn-lt"/>
              </a:rPr>
              <a:t>Cenni legislativi: latte destinato al consumo umano, caratteristiche compositive e trattamenti termici ammessi. Durabilità.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000" dirty="0">
                <a:latin typeface="+mn-lt"/>
              </a:rPr>
              <a:t>Marker di trattamento termico: effetti su sostanze native e sostanze di neo-formazione: attività enzimatica residua, </a:t>
            </a:r>
            <a:r>
              <a:rPr lang="it-IT" altLang="en-US" sz="2000" dirty="0" err="1">
                <a:latin typeface="+mn-lt"/>
              </a:rPr>
              <a:t>lattulosio</a:t>
            </a:r>
            <a:r>
              <a:rPr lang="it-IT" altLang="en-US" sz="2000" dirty="0">
                <a:latin typeface="+mn-lt"/>
              </a:rPr>
              <a:t>, </a:t>
            </a:r>
            <a:r>
              <a:rPr lang="it-IT" altLang="en-US" sz="2000" dirty="0" err="1">
                <a:latin typeface="+mn-lt"/>
              </a:rPr>
              <a:t>lattulosil</a:t>
            </a:r>
            <a:r>
              <a:rPr lang="it-IT" altLang="en-US" sz="2000" dirty="0">
                <a:latin typeface="+mn-lt"/>
              </a:rPr>
              <a:t>-lisina e furosina, </a:t>
            </a:r>
            <a:r>
              <a:rPr lang="it-IT" altLang="en-US" sz="2000" dirty="0" err="1">
                <a:latin typeface="+mn-lt"/>
              </a:rPr>
              <a:t>AGEs</a:t>
            </a:r>
            <a:r>
              <a:rPr lang="it-IT" altLang="en-US" sz="2000" dirty="0">
                <a:latin typeface="+mn-lt"/>
              </a:rPr>
              <a:t>. Loro correlazione ed andamento in funzione del rapporto tempo/temperatura.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000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3392" y="1484784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  <p:sp>
        <p:nvSpPr>
          <p:cNvPr id="6" name="Rettangolo 5"/>
          <p:cNvSpPr/>
          <p:nvPr/>
        </p:nvSpPr>
        <p:spPr>
          <a:xfrm>
            <a:off x="623392" y="3068960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U2</a:t>
            </a:r>
          </a:p>
        </p:txBody>
      </p:sp>
      <p:sp>
        <p:nvSpPr>
          <p:cNvPr id="7" name="Rettangolo 6"/>
          <p:cNvSpPr/>
          <p:nvPr/>
        </p:nvSpPr>
        <p:spPr>
          <a:xfrm>
            <a:off x="9443914" y="4130677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U3</a:t>
            </a:r>
          </a:p>
        </p:txBody>
      </p:sp>
      <p:sp>
        <p:nvSpPr>
          <p:cNvPr id="8" name="Rettangolo 7"/>
          <p:cNvSpPr/>
          <p:nvPr/>
        </p:nvSpPr>
        <p:spPr>
          <a:xfrm>
            <a:off x="9443914" y="5301208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51384" y="692696"/>
            <a:ext cx="8893175" cy="5919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C00000"/>
                </a:solidFill>
                <a:latin typeface="+mn-lt"/>
              </a:rPr>
              <a:t>Le Caseine β</a:t>
            </a:r>
          </a:p>
          <a:p>
            <a:pPr eaLnBrk="1" hangingPunct="1">
              <a:defRPr/>
            </a:pPr>
            <a:endParaRPr lang="it-IT" b="1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La variante A</a:t>
            </a:r>
            <a:r>
              <a:rPr lang="it-IT" baseline="30000" dirty="0">
                <a:latin typeface="+mn-lt"/>
              </a:rPr>
              <a:t>2 </a:t>
            </a:r>
            <a:r>
              <a:rPr lang="it-IT" dirty="0">
                <a:latin typeface="+mn-lt"/>
              </a:rPr>
              <a:t>è un peptide costituito da 209 </a:t>
            </a:r>
            <a:r>
              <a:rPr lang="it-IT" dirty="0" err="1">
                <a:latin typeface="+mn-lt"/>
              </a:rPr>
              <a:t>aa</a:t>
            </a:r>
            <a:r>
              <a:rPr lang="it-IT" dirty="0">
                <a:latin typeface="+mn-lt"/>
              </a:rPr>
              <a:t> con peso molecolare di 24.0 </a:t>
            </a:r>
            <a:r>
              <a:rPr lang="it-IT" dirty="0" err="1">
                <a:latin typeface="+mn-lt"/>
              </a:rPr>
              <a:t>kDa</a:t>
            </a:r>
            <a:r>
              <a:rPr lang="it-IT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Presenta 5 residui di </a:t>
            </a:r>
            <a:r>
              <a:rPr lang="it-IT" dirty="0" err="1">
                <a:latin typeface="+mn-lt"/>
              </a:rPr>
              <a:t>P-Ser</a:t>
            </a:r>
            <a:r>
              <a:rPr lang="it-IT" dirty="0">
                <a:latin typeface="+mn-lt"/>
              </a:rPr>
              <a:t> nella sequenza 1-40, mentre le posizioni 136-209 contengono soltanto residui </a:t>
            </a:r>
            <a:r>
              <a:rPr lang="it-IT" dirty="0" err="1">
                <a:latin typeface="+mn-lt"/>
              </a:rPr>
              <a:t>aa</a:t>
            </a:r>
            <a:r>
              <a:rPr lang="it-IT" dirty="0">
                <a:latin typeface="+mn-lt"/>
              </a:rPr>
              <a:t> con catene laterali idrofobiche.</a:t>
            </a:r>
          </a:p>
          <a:p>
            <a:pPr eaLnBrk="1" hangingPunct="1">
              <a:defRPr/>
            </a:pPr>
            <a:endParaRPr lang="it-IT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Il numero dei siti di fosforilazione e il livello di fosforilazione sono inferiori a quelli osservati per le αs1-caseine e per le αs2 -caseine. La β-caseina bovina esiste in una forma completamente fosforilata, che contiene 5 fosfati/mol di proteine, mentre nel latte di altre specie (uomo, capre e opossum) la β-caseina ha siti di fosforilazione multipli.</a:t>
            </a:r>
          </a:p>
          <a:p>
            <a:pPr eaLnBrk="1" hangingPunct="1">
              <a:defRPr/>
            </a:pPr>
            <a:endParaRPr lang="it-IT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La caseina b è la più idrofobica delle caseine, con una struttura del tipo testa-polare e coda-apolare con un 9% della struttura organizzato in struttura secondaria del tipo a-elica ed un 25% di b-foglietto pieghettato.</a:t>
            </a:r>
          </a:p>
          <a:p>
            <a:pPr eaLnBrk="1" hangingPunct="1">
              <a:defRPr/>
            </a:pPr>
            <a:endParaRPr lang="it-IT" sz="800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Essa non contiene residui ci </a:t>
            </a:r>
            <a:r>
              <a:rPr lang="it-IT" dirty="0" err="1">
                <a:latin typeface="+mn-lt"/>
              </a:rPr>
              <a:t>Cys</a:t>
            </a:r>
            <a:r>
              <a:rPr lang="it-IT" dirty="0">
                <a:latin typeface="+mn-lt"/>
              </a:rPr>
              <a:t> (come la caseina as1) e precipita in presenza di ioni Ca</a:t>
            </a:r>
            <a:r>
              <a:rPr lang="it-IT" baseline="30000" dirty="0">
                <a:latin typeface="+mn-lt"/>
              </a:rPr>
              <a:t>++</a:t>
            </a:r>
            <a:r>
              <a:rPr lang="it-IT" dirty="0">
                <a:latin typeface="+mn-lt"/>
              </a:rPr>
              <a:t> alle concentrazioni tipiche del latte.</a:t>
            </a:r>
          </a:p>
          <a:p>
            <a:pPr eaLnBrk="1" hangingPunct="1">
              <a:defRPr/>
            </a:pPr>
            <a:endParaRPr lang="it-IT" dirty="0">
              <a:latin typeface="+mn-lt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L‘idrolisi della caseina b porta alla formazione delle caseine g1 - g2 - g3 </a:t>
            </a:r>
          </a:p>
          <a:p>
            <a:pPr eaLnBrk="1" hangingPunct="1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per rottura rispettivamente dei residui 1-28, 1-105, 1-107</a:t>
            </a:r>
          </a:p>
        </p:txBody>
      </p:sp>
      <p:pic>
        <p:nvPicPr>
          <p:cNvPr id="28676" name="Picture 5" descr="MCj0431495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6" y="5805489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51384" y="1412776"/>
            <a:ext cx="8893175" cy="4462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C00000"/>
                </a:solidFill>
                <a:latin typeface="+mn-lt"/>
              </a:rPr>
              <a:t>Le caseine κ</a:t>
            </a:r>
          </a:p>
          <a:p>
            <a:pPr eaLnBrk="1" hangingPunct="1">
              <a:defRPr/>
            </a:pPr>
            <a:endParaRPr lang="it-IT" sz="32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2000" dirty="0">
                <a:latin typeface="+mn-lt"/>
              </a:rPr>
              <a:t>La variante B della caseina k consiste di 169 residui </a:t>
            </a:r>
            <a:r>
              <a:rPr lang="it-IT" sz="2000" dirty="0" err="1">
                <a:latin typeface="+mn-lt"/>
              </a:rPr>
              <a:t>aa</a:t>
            </a:r>
            <a:r>
              <a:rPr lang="it-IT" sz="2000" dirty="0">
                <a:latin typeface="+mn-lt"/>
              </a:rPr>
              <a:t> ed ha un peso molecolare di 18 </a:t>
            </a:r>
            <a:r>
              <a:rPr lang="it-IT" sz="2000" dirty="0" err="1">
                <a:latin typeface="+mn-lt"/>
              </a:rPr>
              <a:t>kDa</a:t>
            </a:r>
            <a:r>
              <a:rPr lang="it-IT" sz="2000" dirty="0">
                <a:latin typeface="+mn-lt"/>
              </a:rPr>
              <a:t>. Il </a:t>
            </a:r>
            <a:r>
              <a:rPr lang="it-IT" sz="2000" dirty="0" err="1">
                <a:latin typeface="+mn-lt"/>
              </a:rPr>
              <a:t>monomero</a:t>
            </a:r>
            <a:r>
              <a:rPr lang="it-IT" sz="2000" dirty="0">
                <a:latin typeface="+mn-lt"/>
              </a:rPr>
              <a:t> contiene 1 residuo di </a:t>
            </a:r>
            <a:r>
              <a:rPr lang="it-IT" sz="2000" dirty="0" err="1">
                <a:latin typeface="+mn-lt"/>
              </a:rPr>
              <a:t>P-Ser</a:t>
            </a:r>
            <a:r>
              <a:rPr lang="it-IT" sz="2000" dirty="0">
                <a:latin typeface="+mn-lt"/>
              </a:rPr>
              <a:t> e 2 </a:t>
            </a:r>
            <a:r>
              <a:rPr lang="it-IT" sz="2000" dirty="0" err="1">
                <a:latin typeface="+mn-lt"/>
              </a:rPr>
              <a:t>Cys</a:t>
            </a:r>
            <a:r>
              <a:rPr lang="it-IT" sz="2000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Essa è normalmente presente sotto forma di </a:t>
            </a:r>
            <a:r>
              <a:rPr lang="it-IT" sz="2000" dirty="0" err="1">
                <a:latin typeface="+mn-lt"/>
              </a:rPr>
              <a:t>trimero</a:t>
            </a:r>
            <a:r>
              <a:rPr lang="it-IT" sz="2000" dirty="0">
                <a:latin typeface="+mn-lt"/>
              </a:rPr>
              <a:t>, o di oligomero stabilizzati dalla formazione di legami a ponte disolfuro.</a:t>
            </a:r>
          </a:p>
          <a:p>
            <a:pPr eaLnBrk="1" hangingPunct="1">
              <a:defRPr/>
            </a:pPr>
            <a:endParaRPr lang="it-IT" sz="2000" dirty="0">
              <a:solidFill>
                <a:srgbClr val="FFFF00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 proteina contiene residui di carboidrati (1% galattosio, 1.2% di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galattosamina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2.4% acido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N-acetil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neuramminico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 legati rispettivamente alle posizioni Thr-131, 133, 135 (136 nella variante A)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it-IT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 caseina k se sottoposta a separazione elettroforetica si suddivide in varie componenti con la stessa composizione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ma con differenti sostituenti carboidrati.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9376" y="980728"/>
            <a:ext cx="8893175" cy="526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Le caseine </a:t>
            </a:r>
            <a:r>
              <a:rPr lang="it-IT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</a:t>
            </a:r>
          </a:p>
          <a:p>
            <a:pPr eaLnBrk="1" hangingPunct="1">
              <a:defRPr/>
            </a:pPr>
            <a:endParaRPr lang="it-IT" sz="12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κ-caseina è la sola caseina che è solubile in presenza di ioni di calcio 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L'aggregazione di caseina as1 e caseina b con la caseina k previene la precipitazione delle prime due proteine in presenza di ioni Ca</a:t>
            </a:r>
            <a:r>
              <a:rPr lang="it-IT" sz="2000" baseline="30000" dirty="0">
                <a:latin typeface="+mn-lt"/>
              </a:rPr>
              <a:t>++</a:t>
            </a:r>
            <a:r>
              <a:rPr lang="it-IT" sz="2000" dirty="0">
                <a:latin typeface="+mn-lt"/>
              </a:rPr>
              <a:t> grazie alla formazione di strutture chiamate </a:t>
            </a: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micelle caseiniche</a:t>
            </a:r>
            <a:r>
              <a:rPr lang="it-IT" sz="2000" dirty="0">
                <a:latin typeface="+mn-lt"/>
              </a:rPr>
              <a:t> stabilizzate dalla caseina.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La κ-caseina è sensibile alla segmentazione in presenza di </a:t>
            </a:r>
            <a:r>
              <a:rPr lang="it-IT" sz="2000" dirty="0" err="1">
                <a:latin typeface="+mn-lt"/>
              </a:rPr>
              <a:t>proteasi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aspartato</a:t>
            </a:r>
            <a:r>
              <a:rPr lang="it-IT" sz="2000" dirty="0">
                <a:latin typeface="+mn-lt"/>
              </a:rPr>
              <a:t>, chimosina (rennina). </a:t>
            </a:r>
            <a:r>
              <a:rPr lang="it-IT" sz="2000" dirty="0" err="1">
                <a:latin typeface="+mn-lt"/>
              </a:rPr>
              <a:t>Jollès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et</a:t>
            </a:r>
            <a:r>
              <a:rPr lang="it-IT" sz="2000" dirty="0">
                <a:latin typeface="+mn-lt"/>
              </a:rPr>
              <a:t> al. hanno dimostrato che nella κ-caseina bovina la segmentazione si verifica in uno specifico legame Phe</a:t>
            </a:r>
            <a:r>
              <a:rPr lang="it-IT" sz="2000" baseline="30000" dirty="0">
                <a:latin typeface="+mn-lt"/>
              </a:rPr>
              <a:t>105</a:t>
            </a:r>
            <a:r>
              <a:rPr lang="it-IT" sz="2000" dirty="0">
                <a:latin typeface="+mn-lt"/>
              </a:rPr>
              <a:t>-Met</a:t>
            </a:r>
            <a:r>
              <a:rPr lang="it-IT" sz="2000" baseline="30000" dirty="0">
                <a:latin typeface="+mn-lt"/>
              </a:rPr>
              <a:t>106</a:t>
            </a:r>
            <a:r>
              <a:rPr lang="it-IT" sz="2000" dirty="0">
                <a:latin typeface="+mn-lt"/>
              </a:rPr>
              <a:t> nella porzione </a:t>
            </a:r>
            <a:r>
              <a:rPr lang="it-IT" sz="2000" dirty="0" err="1">
                <a:latin typeface="+mn-lt"/>
              </a:rPr>
              <a:t>terminale-C</a:t>
            </a:r>
            <a:r>
              <a:rPr lang="it-IT" sz="2000" dirty="0">
                <a:latin typeface="+mn-lt"/>
              </a:rPr>
              <a:t>. I prodotti di questa segmentazione sono un frammento molto caricato e </a:t>
            </a:r>
            <a:r>
              <a:rPr lang="it-IT" sz="2000" dirty="0" err="1">
                <a:latin typeface="+mn-lt"/>
              </a:rPr>
              <a:t>glicosilato</a:t>
            </a:r>
            <a:r>
              <a:rPr lang="it-IT" sz="2000" dirty="0">
                <a:latin typeface="+mn-lt"/>
              </a:rPr>
              <a:t> del </a:t>
            </a:r>
            <a:r>
              <a:rPr lang="it-IT" sz="2000" dirty="0" err="1">
                <a:latin typeface="+mn-lt"/>
              </a:rPr>
              <a:t>terminale-C</a:t>
            </a:r>
            <a:r>
              <a:rPr lang="it-IT" sz="2000" dirty="0">
                <a:latin typeface="+mn-lt"/>
              </a:rPr>
              <a:t> (chiamato macropeptide o </a:t>
            </a:r>
            <a:r>
              <a:rPr lang="it-IT" sz="2000" dirty="0" err="1">
                <a:latin typeface="+mn-lt"/>
              </a:rPr>
              <a:t>glicomacroproteina</a:t>
            </a:r>
            <a:r>
              <a:rPr lang="it-IT" sz="2000" dirty="0">
                <a:latin typeface="+mn-lt"/>
              </a:rPr>
              <a:t>) e il peptide idrofobo del </a:t>
            </a:r>
            <a:r>
              <a:rPr lang="it-IT" sz="2000" dirty="0" err="1">
                <a:latin typeface="+mn-lt"/>
              </a:rPr>
              <a:t>terminale-N</a:t>
            </a:r>
            <a:r>
              <a:rPr lang="it-IT" sz="2000" dirty="0">
                <a:latin typeface="+mn-lt"/>
              </a:rPr>
              <a:t>, la para κ-caseina. </a:t>
            </a:r>
          </a:p>
        </p:txBody>
      </p:sp>
      <p:pic>
        <p:nvPicPr>
          <p:cNvPr id="51205" name="Picture 5" descr="chee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861048"/>
            <a:ext cx="26654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MCj043149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492896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87768" y="1338233"/>
            <a:ext cx="8893175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Le caseine </a:t>
            </a:r>
            <a:r>
              <a:rPr lang="it-IT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Il frammento </a:t>
            </a:r>
            <a:r>
              <a:rPr lang="it-IT" sz="2000" dirty="0" err="1">
                <a:latin typeface="+mn-lt"/>
              </a:rPr>
              <a:t>glicosilato</a:t>
            </a:r>
            <a:r>
              <a:rPr lang="it-IT" sz="2000" dirty="0">
                <a:latin typeface="+mn-lt"/>
              </a:rPr>
              <a:t> del terminale-C (chiamato </a:t>
            </a:r>
            <a:r>
              <a:rPr lang="it-IT" sz="2000" dirty="0" err="1">
                <a:latin typeface="+mn-lt"/>
              </a:rPr>
              <a:t>macropeptide</a:t>
            </a:r>
            <a:r>
              <a:rPr lang="it-IT" sz="2000" dirty="0">
                <a:latin typeface="+mn-lt"/>
              </a:rPr>
              <a:t> o </a:t>
            </a:r>
            <a:r>
              <a:rPr lang="it-IT" sz="2000" dirty="0" err="1">
                <a:latin typeface="+mn-lt"/>
              </a:rPr>
              <a:t>glicomacroproteina</a:t>
            </a:r>
            <a:r>
              <a:rPr lang="it-IT" sz="2000" dirty="0">
                <a:latin typeface="+mn-lt"/>
              </a:rPr>
              <a:t>) è dotato di elevata solubilità mentre la para κ-caseina, in presenza di Ca</a:t>
            </a:r>
            <a:r>
              <a:rPr lang="it-IT" sz="2000" baseline="30000" dirty="0">
                <a:latin typeface="+mn-lt"/>
              </a:rPr>
              <a:t>2+</a:t>
            </a:r>
            <a:r>
              <a:rPr lang="it-IT" sz="2000" dirty="0">
                <a:latin typeface="+mn-lt"/>
              </a:rPr>
              <a:t> tende a precipitare. La para k-caseina, le micelle destabilizzate per perdita della frazione di caseina k, i complessi di caseine andranno incontro a coagulazione e formeranno la cosiddetta “cagliata”. </a:t>
            </a:r>
            <a:endParaRPr lang="it-IT" sz="12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8788" name="Picture 4" descr="chee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789364"/>
            <a:ext cx="26654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MCj043149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276872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45" y="3929033"/>
            <a:ext cx="4428855" cy="25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700976" y="2091302"/>
            <a:ext cx="5736669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000" dirty="0">
                <a:latin typeface="+mn-lt"/>
              </a:rPr>
              <a:t>Solo il 10% della frazione totale di caseine si trova in forma </a:t>
            </a:r>
            <a:r>
              <a:rPr lang="it-IT" sz="2000" dirty="0" err="1">
                <a:latin typeface="+mn-lt"/>
              </a:rPr>
              <a:t>monomerica</a:t>
            </a:r>
            <a:r>
              <a:rPr lang="it-IT" sz="2000" dirty="0">
                <a:latin typeface="+mn-lt"/>
              </a:rPr>
              <a:t> nel latte. Vista la loro scarsa solubilità nel mezzo, tendono a formare degli aggregati: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complessi e micelle</a:t>
            </a:r>
            <a:r>
              <a:rPr lang="it-IT" sz="2000" dirty="0">
                <a:solidFill>
                  <a:srgbClr val="FFFF00"/>
                </a:solidFill>
                <a:latin typeface="+mn-lt"/>
              </a:rPr>
              <a:t>.</a:t>
            </a:r>
          </a:p>
          <a:p>
            <a:pPr eaLnBrk="1" hangingPunct="1">
              <a:defRPr/>
            </a:pPr>
            <a:endParaRPr lang="it-IT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it-IT" sz="2000" dirty="0" smtClean="0">
                <a:latin typeface="+mn-lt"/>
              </a:rPr>
              <a:t>La </a:t>
            </a:r>
            <a:r>
              <a:rPr lang="it-IT" sz="2000" dirty="0">
                <a:latin typeface="+mn-lt"/>
              </a:rPr>
              <a:t>formazione di aggregati prima e di micelle, in seconda battuta, avviene in presenza di altri costituenti. </a:t>
            </a: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In particolare essa è funzione del pH, della concentrazione degli ioni Ca</a:t>
            </a:r>
            <a:r>
              <a:rPr lang="it-IT" sz="2000" baseline="30000" dirty="0">
                <a:latin typeface="+mn-lt"/>
              </a:rPr>
              <a:t>2+</a:t>
            </a:r>
            <a:r>
              <a:rPr lang="it-IT" sz="2000" dirty="0">
                <a:latin typeface="+mn-lt"/>
              </a:rPr>
              <a:t>, dei PO</a:t>
            </a:r>
            <a:r>
              <a:rPr lang="it-IT" sz="2000" baseline="-25000" dirty="0">
                <a:latin typeface="+mn-lt"/>
              </a:rPr>
              <a:t>4</a:t>
            </a:r>
            <a:r>
              <a:rPr lang="it-IT" sz="2000" baseline="30000" dirty="0">
                <a:latin typeface="+mn-lt"/>
              </a:rPr>
              <a:t>2-</a:t>
            </a:r>
            <a:r>
              <a:rPr lang="it-IT" sz="2000" dirty="0">
                <a:latin typeface="+mn-lt"/>
              </a:rPr>
              <a:t>, del citrato e della temperatura. </a:t>
            </a: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Le dimensioni delle micelle variano tra i 100 ed i 250 </a:t>
            </a:r>
            <a:r>
              <a:rPr lang="it-IT" sz="2000" dirty="0" err="1">
                <a:latin typeface="+mn-lt"/>
              </a:rPr>
              <a:t>nm</a:t>
            </a:r>
            <a:r>
              <a:rPr lang="it-IT" sz="2000" dirty="0">
                <a:latin typeface="+mn-lt"/>
              </a:rPr>
              <a:t> ed hanno una composizione chimica media riportata in tabella.</a:t>
            </a:r>
            <a:endParaRPr lang="it-IT" sz="12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6"/>
          <a:stretch>
            <a:fillRect/>
          </a:stretch>
        </p:blipFill>
        <p:spPr bwMode="auto">
          <a:xfrm>
            <a:off x="477838" y="836712"/>
            <a:ext cx="3744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83"/>
          <a:stretch>
            <a:fillRect/>
          </a:stretch>
        </p:blipFill>
        <p:spPr bwMode="auto">
          <a:xfrm>
            <a:off x="477838" y="3571974"/>
            <a:ext cx="37449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6" b="5487"/>
          <a:stretch>
            <a:fillRect/>
          </a:stretch>
        </p:blipFill>
        <p:spPr bwMode="auto">
          <a:xfrm>
            <a:off x="477838" y="5084862"/>
            <a:ext cx="37449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916961"/>
            <a:ext cx="10445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04230" y="1267655"/>
            <a:ext cx="8443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dirty="0">
                <a:solidFill>
                  <a:srgbClr val="FF0000"/>
                </a:solidFill>
                <a:latin typeface="+mn-lt"/>
              </a:rPr>
              <a:t>MICELLE CASEINICHE</a:t>
            </a:r>
          </a:p>
          <a:p>
            <a:pPr eaLnBrk="1" hangingPunct="1">
              <a:buFontTx/>
              <a:buChar char="•"/>
              <a:defRPr/>
            </a:pPr>
            <a:endParaRPr lang="it-IT" sz="20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0" y="2155825"/>
            <a:ext cx="4424362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155825"/>
            <a:ext cx="4132262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933056"/>
            <a:ext cx="10445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017005"/>
            <a:ext cx="3379736" cy="55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551383" y="1051968"/>
            <a:ext cx="4824412" cy="527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b="1" dirty="0">
                <a:solidFill>
                  <a:srgbClr val="FF0000"/>
                </a:solidFill>
                <a:latin typeface="+mn-lt"/>
              </a:rPr>
              <a:t>MICELLE CASEINICHE</a:t>
            </a: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b="1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 </a:t>
            </a:r>
            <a:r>
              <a:rPr lang="it-IT" sz="2000" dirty="0" err="1">
                <a:latin typeface="+mn-lt"/>
              </a:rPr>
              <a:t>monomeri</a:t>
            </a:r>
            <a:r>
              <a:rPr lang="it-IT" sz="2000" dirty="0">
                <a:latin typeface="+mn-lt"/>
              </a:rPr>
              <a:t> caseinici si stabilizzano mediante differenti tipi di interazione secondaria: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2000" dirty="0">
                <a:latin typeface="+mn-lt"/>
              </a:rPr>
              <a:t>interazioni idrofobiche,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2000" dirty="0">
                <a:latin typeface="+mn-lt"/>
              </a:rPr>
              <a:t>interazioni elettrostatiche tra Ca</a:t>
            </a:r>
            <a:r>
              <a:rPr lang="it-IT" sz="2000" baseline="30000" dirty="0">
                <a:latin typeface="+mn-lt"/>
              </a:rPr>
              <a:t>2+</a:t>
            </a:r>
            <a:r>
              <a:rPr lang="it-IT" sz="2000" dirty="0">
                <a:latin typeface="+mn-lt"/>
              </a:rPr>
              <a:t> e PO</a:t>
            </a:r>
            <a:r>
              <a:rPr lang="it-IT" sz="2000" baseline="-25000" dirty="0">
                <a:latin typeface="+mn-lt"/>
              </a:rPr>
              <a:t>4</a:t>
            </a:r>
            <a:r>
              <a:rPr lang="it-IT" sz="2000" baseline="30000" dirty="0">
                <a:latin typeface="+mn-lt"/>
              </a:rPr>
              <a:t>2-</a:t>
            </a:r>
            <a:r>
              <a:rPr lang="it-IT" sz="2000" dirty="0">
                <a:latin typeface="+mn-lt"/>
              </a:rPr>
              <a:t> con  i residui di </a:t>
            </a:r>
            <a:r>
              <a:rPr lang="it-IT" sz="2000" dirty="0" err="1">
                <a:latin typeface="+mn-lt"/>
              </a:rPr>
              <a:t>P-Ser</a:t>
            </a:r>
            <a:r>
              <a:rPr lang="it-IT" sz="2000" dirty="0">
                <a:latin typeface="+mn-lt"/>
              </a:rPr>
              <a:t> e </a:t>
            </a:r>
            <a:r>
              <a:rPr lang="it-IT" sz="2000" dirty="0" err="1">
                <a:latin typeface="+mn-lt"/>
              </a:rPr>
              <a:t>Glu</a:t>
            </a:r>
            <a:r>
              <a:rPr lang="it-IT" sz="2000" dirty="0">
                <a:latin typeface="+mn-lt"/>
              </a:rPr>
              <a:t>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t-IT" sz="2000" dirty="0">
                <a:latin typeface="+mn-lt"/>
              </a:rPr>
              <a:t>interazione a ponte idrogeno.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>
              <a:latin typeface="+mj-lt"/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2507"/>
          <a:stretch>
            <a:fillRect/>
          </a:stretch>
        </p:blipFill>
        <p:spPr bwMode="auto">
          <a:xfrm>
            <a:off x="551384" y="1556792"/>
            <a:ext cx="4752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008863"/>
            <a:ext cx="1254631" cy="158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55" y="2447752"/>
            <a:ext cx="3074988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1426"/>
              </p:ext>
            </p:extLst>
          </p:nvPr>
        </p:nvGraphicFramePr>
        <p:xfrm>
          <a:off x="6124131" y="2204864"/>
          <a:ext cx="3300413" cy="347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Immagine bitmap" r:id="rId4" imgW="3524742" imgH="4390476" progId="Paint.Picture">
                  <p:embed/>
                </p:oleObj>
              </mc:Choice>
              <mc:Fallback>
                <p:oleObj name="Immagine bitmap" r:id="rId4" imgW="3524742" imgH="43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411"/>
                      <a:stretch>
                        <a:fillRect/>
                      </a:stretch>
                    </p:blipFill>
                    <p:spPr bwMode="auto">
                      <a:xfrm>
                        <a:off x="6124131" y="2204864"/>
                        <a:ext cx="3300413" cy="3478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56954"/>
              </p:ext>
            </p:extLst>
          </p:nvPr>
        </p:nvGraphicFramePr>
        <p:xfrm>
          <a:off x="578994" y="2204863"/>
          <a:ext cx="2111375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Immagine bitmap" r:id="rId6" imgW="2066667" imgH="3381847" progId="Paint.Picture">
                  <p:embed/>
                </p:oleObj>
              </mc:Choice>
              <mc:Fallback>
                <p:oleObj name="Immagine bitmap" r:id="rId6" imgW="2066667" imgH="338184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94" y="2204863"/>
                        <a:ext cx="2111375" cy="3455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219" r="3642" b="5708"/>
          <a:stretch>
            <a:fillRect/>
          </a:stretch>
        </p:blipFill>
        <p:spPr bwMode="auto">
          <a:xfrm>
            <a:off x="911424" y="1340768"/>
            <a:ext cx="80645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7408" y="1124744"/>
            <a:ext cx="8443912" cy="54168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Sieroproteine</a:t>
            </a:r>
          </a:p>
          <a:p>
            <a:pPr eaLnBrk="1" hangingPunct="1">
              <a:defRPr/>
            </a:pPr>
            <a:endParaRPr lang="it-IT" i="1" dirty="0">
              <a:solidFill>
                <a:srgbClr val="00FF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it-IT" sz="2000" dirty="0">
                <a:latin typeface="+mn-lt"/>
              </a:rPr>
              <a:t>Le siero-proteine non sono aggregati proteici ma si trovano nel latte come monomeri o polimeri che precipitano per riscaldamento o per aumento della forza ionica. </a:t>
            </a:r>
          </a:p>
          <a:p>
            <a:pPr lvl="1" eaLnBrk="1" hangingPunct="1">
              <a:defRPr/>
            </a:pPr>
            <a:r>
              <a:rPr lang="it-IT" sz="2000" dirty="0">
                <a:latin typeface="+mn-lt"/>
              </a:rPr>
              <a:t>Non sono sensibili agli enzimi coagulanti.</a:t>
            </a:r>
          </a:p>
          <a:p>
            <a:pPr lvl="1" eaLnBrk="1" hangingPunct="1">
              <a:defRPr/>
            </a:pPr>
            <a:endParaRPr lang="it-IT" sz="2000" dirty="0">
              <a:latin typeface="+mn-lt"/>
            </a:endParaRPr>
          </a:p>
          <a:p>
            <a:pPr lvl="1" eaLnBrk="1" hangingPunct="1">
              <a:defRPr/>
            </a:pPr>
            <a:r>
              <a:rPr lang="it-IT" sz="2000" dirty="0">
                <a:latin typeface="+mn-lt"/>
              </a:rPr>
              <a:t>Sono costituite da:</a:t>
            </a: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</a:t>
            </a:r>
            <a:r>
              <a:rPr lang="it-IT" sz="2000" dirty="0" err="1">
                <a:latin typeface="+mn-lt"/>
              </a:rPr>
              <a:t>b-lattoglobulina</a:t>
            </a:r>
            <a:r>
              <a:rPr lang="it-IT" sz="2000" dirty="0">
                <a:latin typeface="+mn-lt"/>
              </a:rPr>
              <a:t> : la più importante (2-3 g/L)</a:t>
            </a: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</a:t>
            </a:r>
            <a:r>
              <a:rPr lang="it-IT" sz="2000" dirty="0" err="1">
                <a:latin typeface="+mn-lt"/>
              </a:rPr>
              <a:t>a-lattalbumina</a:t>
            </a:r>
            <a:r>
              <a:rPr lang="it-IT" sz="2000" dirty="0">
                <a:latin typeface="+mn-lt"/>
              </a:rPr>
              <a:t> : 1-1.5 g/L</a:t>
            </a: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sieroalbumina : 0.3 g/L</a:t>
            </a: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immunoglobuline : 0.5 g/L; importanti la IgG1, la IgG2, la </a:t>
            </a:r>
            <a:r>
              <a:rPr lang="it-IT" sz="2000" dirty="0" err="1">
                <a:latin typeface="+mn-lt"/>
              </a:rPr>
              <a:t>IgA</a:t>
            </a:r>
            <a:r>
              <a:rPr lang="it-IT" sz="2000" dirty="0">
                <a:latin typeface="+mn-lt"/>
              </a:rPr>
              <a:t>, la </a:t>
            </a:r>
            <a:r>
              <a:rPr lang="it-IT" sz="2000" dirty="0" err="1">
                <a:latin typeface="+mn-lt"/>
              </a:rPr>
              <a:t>IgM</a:t>
            </a:r>
            <a:endParaRPr lang="it-IT" sz="2000" dirty="0">
              <a:latin typeface="+mn-lt"/>
            </a:endParaRP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</a:t>
            </a:r>
            <a:r>
              <a:rPr lang="it-IT" sz="2000" dirty="0" err="1">
                <a:latin typeface="+mn-lt"/>
              </a:rPr>
              <a:t>proteoso-peptoni</a:t>
            </a:r>
            <a:r>
              <a:rPr lang="it-IT" sz="2000" dirty="0">
                <a:latin typeface="+mn-lt"/>
              </a:rPr>
              <a:t> : molti composti</a:t>
            </a: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</a:t>
            </a:r>
            <a:r>
              <a:rPr lang="it-IT" sz="2000" dirty="0" err="1">
                <a:latin typeface="+mn-lt"/>
              </a:rPr>
              <a:t>lattoferrina</a:t>
            </a:r>
            <a:endParaRPr lang="it-IT" sz="2000" dirty="0">
              <a:latin typeface="+mn-lt"/>
            </a:endParaRP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transferrina</a:t>
            </a:r>
          </a:p>
          <a:p>
            <a:pPr lvl="4" eaLnBrk="1" hangingPunct="1">
              <a:defRPr/>
            </a:pPr>
            <a:r>
              <a:rPr lang="it-IT" sz="2000" dirty="0">
                <a:latin typeface="+mn-lt"/>
              </a:rPr>
              <a:t>• </a:t>
            </a:r>
            <a:r>
              <a:rPr lang="it-IT" sz="2000" dirty="0" err="1">
                <a:latin typeface="+mn-lt"/>
              </a:rPr>
              <a:t>ceruloplasmina</a:t>
            </a:r>
            <a:endParaRPr lang="it-IT" sz="2000" i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513185" y="354299"/>
            <a:ext cx="7924800" cy="1143000"/>
          </a:xfrm>
        </p:spPr>
        <p:txBody>
          <a:bodyPr/>
          <a:lstStyle/>
          <a:p>
            <a:pPr eaLnBrk="1" hangingPunct="1"/>
            <a:r>
              <a:rPr lang="it-IT" altLang="en-US" dirty="0" smtClean="0">
                <a:latin typeface="+mn-lt"/>
              </a:rPr>
              <a:t>IL LATTE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704776"/>
            <a:ext cx="3600400" cy="3812456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200" dirty="0">
                <a:latin typeface="+mn-lt"/>
              </a:rPr>
              <a:t>Il latte è il prodotto della secrezione delle ghiandole mammarie delle femmine dei mammiferi. Delle circa 3000 specie solo alcune degli Artiodattili (bovini, yak, bufali, caprini, ovini, cammelli e renne) e dei Perissodattili (cavalli, asini) producono latte utilizzato per alimentazione o trasformazione.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200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5"/>
          <a:stretch>
            <a:fillRect/>
          </a:stretch>
        </p:blipFill>
        <p:spPr>
          <a:xfrm>
            <a:off x="4655840" y="1988840"/>
            <a:ext cx="5684343" cy="457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07368" y="1052736"/>
            <a:ext cx="8064896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</a:t>
            </a:r>
            <a:r>
              <a:rPr lang="it-IT" sz="3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Lattoglobulina</a:t>
            </a:r>
            <a:endParaRPr lang="it-IT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endParaRPr lang="it-IT" sz="20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</a:t>
            </a:r>
            <a:r>
              <a:rPr lang="el-GR" sz="2000" dirty="0" smtClean="0">
                <a:latin typeface="+mn-lt"/>
              </a:rPr>
              <a:t>β</a:t>
            </a:r>
            <a:r>
              <a:rPr lang="it-IT" sz="2000" dirty="0" smtClean="0">
                <a:latin typeface="+mn-lt"/>
              </a:rPr>
              <a:t>-</a:t>
            </a:r>
            <a:r>
              <a:rPr lang="it-IT" sz="2000" dirty="0" err="1" smtClean="0">
                <a:latin typeface="+mn-lt"/>
              </a:rPr>
              <a:t>lattoglobulina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è presente in almeno quattro varianti genetiche: A, B, C, e D. </a:t>
            </a:r>
            <a:r>
              <a:rPr lang="it-IT" sz="2000" dirty="0">
                <a:latin typeface="+mn-lt"/>
              </a:rPr>
              <a:t>Il </a:t>
            </a:r>
            <a:r>
              <a:rPr lang="it-IT" sz="2000" dirty="0" err="1">
                <a:latin typeface="+mn-lt"/>
              </a:rPr>
              <a:t>monomero</a:t>
            </a:r>
            <a:r>
              <a:rPr lang="it-IT" sz="2000" dirty="0">
                <a:latin typeface="+mn-lt"/>
              </a:rPr>
              <a:t> è costituito da 162 </a:t>
            </a:r>
            <a:r>
              <a:rPr lang="it-IT" sz="2000" dirty="0" err="1">
                <a:latin typeface="+mn-lt"/>
              </a:rPr>
              <a:t>aa</a:t>
            </a:r>
            <a:r>
              <a:rPr lang="it-IT" sz="2000" dirty="0">
                <a:latin typeface="+mn-lt"/>
              </a:rPr>
              <a:t>, ha un peso molecolare di 18 </a:t>
            </a:r>
            <a:r>
              <a:rPr lang="it-IT" sz="2000" dirty="0" err="1">
                <a:latin typeface="+mn-lt"/>
              </a:rPr>
              <a:t>kda</a:t>
            </a:r>
            <a:r>
              <a:rPr lang="it-IT" sz="2000" dirty="0">
                <a:latin typeface="+mn-lt"/>
              </a:rPr>
              <a:t> ed ha una tendenza a formare aggregati oligomerici che sono funzione del pH del mezzo.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algn="ctr" eaLnBrk="1" hangingPunct="1">
              <a:defRPr/>
            </a:pPr>
            <a:r>
              <a:rPr lang="it-IT" sz="2800" dirty="0">
                <a:solidFill>
                  <a:srgbClr val="FF0000"/>
                </a:solidFill>
                <a:latin typeface="+mn-lt"/>
              </a:rPr>
              <a:t>A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↔ A</a:t>
            </a:r>
            <a:r>
              <a:rPr lang="it-IT" sz="2800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2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↔ (</a:t>
            </a:r>
            <a:r>
              <a:rPr lang="it-IT" sz="2800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it-IT" sz="2800" baseline="-25000" dirty="0" err="1">
                <a:solidFill>
                  <a:srgbClr val="FF0000"/>
                </a:solidFill>
                <a:latin typeface="+mn-lt"/>
              </a:rPr>
              <a:t>2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)</a:t>
            </a:r>
            <a:r>
              <a:rPr lang="it-IT" sz="2800" baseline="-25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 ↔ A</a:t>
            </a:r>
            <a:r>
              <a:rPr lang="it-IT" sz="28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 ↔ A</a:t>
            </a:r>
          </a:p>
          <a:p>
            <a:pPr algn="ctr" eaLnBrk="1" hangingPunct="1">
              <a:defRPr/>
            </a:pPr>
            <a:r>
              <a:rPr lang="it-IT" sz="2000" dirty="0">
                <a:solidFill>
                  <a:srgbClr val="FF0000"/>
                </a:solidFill>
                <a:latin typeface="+mn-lt"/>
              </a:rPr>
              <a:t>pH&lt;3.5	    3.7&lt;pH&lt;5.1	      pH&gt;7.5</a:t>
            </a:r>
            <a:endParaRPr lang="it-IT" sz="20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endParaRPr lang="it-IT" sz="2000" dirty="0">
              <a:solidFill>
                <a:srgbClr val="FFFF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A valori di pH maggiori di 8.6 si ha denaturazione irreversibile, come anche per riscaldamento o per presenza di alte concentrazioni di ioni Ca</a:t>
            </a:r>
            <a:r>
              <a:rPr lang="it-IT" sz="2000" baseline="30000" dirty="0">
                <a:latin typeface="+mn-lt"/>
              </a:rPr>
              <a:t>++</a:t>
            </a:r>
            <a:r>
              <a:rPr lang="it-IT" sz="20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</a:t>
            </a:r>
            <a:r>
              <a:rPr lang="el-GR" sz="2000" dirty="0" smtClean="0">
                <a:latin typeface="+mn-lt"/>
              </a:rPr>
              <a:t>β</a:t>
            </a:r>
            <a:r>
              <a:rPr lang="it-IT" sz="2000" dirty="0" smtClean="0">
                <a:latin typeface="+mn-lt"/>
              </a:rPr>
              <a:t>-</a:t>
            </a:r>
            <a:r>
              <a:rPr lang="it-IT" sz="2000" dirty="0" err="1" smtClean="0">
                <a:latin typeface="+mn-lt"/>
              </a:rPr>
              <a:t>lattoglobulina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presenta 5 residui </a:t>
            </a:r>
            <a:r>
              <a:rPr lang="it-IT" sz="2000" dirty="0" err="1">
                <a:latin typeface="+mn-lt"/>
              </a:rPr>
              <a:t>Cys</a:t>
            </a:r>
            <a:r>
              <a:rPr lang="it-IT" sz="2000" dirty="0">
                <a:latin typeface="+mn-lt"/>
              </a:rPr>
              <a:t> parzialmente protetti dalla struttura secondaria e terziaria globulare. </a:t>
            </a:r>
            <a:r>
              <a:rPr lang="it-IT" sz="2000" dirty="0">
                <a:latin typeface="+mn-lt"/>
              </a:rPr>
              <a:t>L'esposizione dei gruppi -SH induce la formazione di legami disolfuro e di aggregati con la caseina k e la </a:t>
            </a:r>
            <a:r>
              <a:rPr lang="el-GR" sz="2000" dirty="0" smtClean="0">
                <a:latin typeface="+mn-lt"/>
              </a:rPr>
              <a:t>α</a:t>
            </a:r>
            <a:r>
              <a:rPr lang="it-IT" sz="2000" dirty="0" smtClean="0">
                <a:latin typeface="+mn-lt"/>
              </a:rPr>
              <a:t>-</a:t>
            </a:r>
            <a:r>
              <a:rPr lang="it-IT" sz="2000" dirty="0" err="1" smtClean="0">
                <a:latin typeface="+mn-lt"/>
              </a:rPr>
              <a:t>lattolabumina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tipici del latte </a:t>
            </a:r>
            <a:r>
              <a:rPr lang="it-IT" sz="2000" dirty="0">
                <a:latin typeface="+mn-lt"/>
              </a:rPr>
              <a:t>termizzato.</a:t>
            </a:r>
            <a:endParaRPr lang="it-IT" i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924944"/>
            <a:ext cx="343160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7408" y="1535308"/>
            <a:ext cx="6696744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-Lattoalbumina</a:t>
            </a:r>
            <a:endParaRPr lang="it-IT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endParaRPr lang="it-IT" sz="20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</a:t>
            </a:r>
            <a:r>
              <a:rPr lang="el-GR" sz="2000" dirty="0" smtClean="0">
                <a:latin typeface="+mn-lt"/>
              </a:rPr>
              <a:t>α</a:t>
            </a:r>
            <a:r>
              <a:rPr lang="it-IT" sz="2000" dirty="0" smtClean="0">
                <a:latin typeface="+mn-lt"/>
              </a:rPr>
              <a:t>-</a:t>
            </a:r>
            <a:r>
              <a:rPr lang="it-IT" sz="2000" dirty="0" err="1" smtClean="0">
                <a:latin typeface="+mn-lt"/>
              </a:rPr>
              <a:t>lattoglobulina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è presente in almeno due varianti genetiche: A e B.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La </a:t>
            </a:r>
            <a:r>
              <a:rPr lang="el-GR" sz="2000" dirty="0" smtClean="0">
                <a:latin typeface="+mn-lt"/>
              </a:rPr>
              <a:t>α</a:t>
            </a:r>
            <a:r>
              <a:rPr lang="it-IT" sz="2000" dirty="0" smtClean="0">
                <a:latin typeface="+mn-lt"/>
              </a:rPr>
              <a:t>-</a:t>
            </a:r>
            <a:r>
              <a:rPr lang="it-IT" sz="2000" dirty="0" err="1" smtClean="0">
                <a:latin typeface="+mn-lt"/>
              </a:rPr>
              <a:t>lattoglobulina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presenta 8 residui </a:t>
            </a:r>
            <a:r>
              <a:rPr lang="it-IT" sz="2000" dirty="0" err="1">
                <a:latin typeface="+mn-lt"/>
              </a:rPr>
              <a:t>Cys</a:t>
            </a:r>
            <a:r>
              <a:rPr lang="it-IT" sz="2000" dirty="0">
                <a:latin typeface="+mn-lt"/>
              </a:rPr>
              <a:t>, la formazione di legami disolfuro e l'interazione con gli ioni Ca++ partecipano alla stabilizzazione della sua struttura terziaria.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Essa ha una sua propria funzione biologica in qualità di </a:t>
            </a:r>
            <a:r>
              <a:rPr lang="it-IT" sz="2000" dirty="0" err="1">
                <a:latin typeface="+mn-lt"/>
              </a:rPr>
              <a:t>subunità-B</a:t>
            </a:r>
            <a:r>
              <a:rPr lang="it-IT" sz="2000" dirty="0">
                <a:latin typeface="+mn-lt"/>
              </a:rPr>
              <a:t> dell'enzima lattosio </a:t>
            </a:r>
            <a:r>
              <a:rPr lang="it-IT" sz="2000" dirty="0" err="1">
                <a:latin typeface="+mn-lt"/>
              </a:rPr>
              <a:t>sintetasi</a:t>
            </a:r>
            <a:r>
              <a:rPr lang="it-IT" sz="2000" dirty="0">
                <a:latin typeface="+mn-lt"/>
              </a:rPr>
              <a:t> 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endParaRPr lang="it-IT" i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58" y="2276872"/>
            <a:ext cx="3354913" cy="377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86583" y="1124744"/>
            <a:ext cx="3600450" cy="52014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3399"/>
                </a:solidFill>
                <a:latin typeface="+mn-lt"/>
              </a:rPr>
              <a:t>Enzimi</a:t>
            </a:r>
          </a:p>
          <a:p>
            <a:pPr eaLnBrk="1" hangingPunct="1">
              <a:defRPr/>
            </a:pPr>
            <a:endParaRPr lang="it-IT" sz="24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Gli enzimi presenti nel latte hanno prevalentemente origine endogena, sebbene molti di quelli esogeni (derivazione </a:t>
            </a:r>
            <a:r>
              <a:rPr lang="it-IT" sz="2000" dirty="0" err="1">
                <a:latin typeface="+mn-lt"/>
              </a:rPr>
              <a:t>batterica-microflora</a:t>
            </a:r>
            <a:r>
              <a:rPr lang="it-IT" sz="2000" dirty="0">
                <a:latin typeface="+mn-lt"/>
              </a:rPr>
              <a:t>) abbiano un ruolo tecnologico molto importante.</a:t>
            </a:r>
          </a:p>
          <a:p>
            <a:pPr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defRPr/>
            </a:pPr>
            <a:r>
              <a:rPr lang="it-IT" sz="2000" dirty="0">
                <a:latin typeface="+mn-lt"/>
              </a:rPr>
              <a:t>I principali sono classificati come idrolasi (amilasi, lipasi, esterasi, proteinasi e fosfatasi), seguiti dalle </a:t>
            </a:r>
            <a:r>
              <a:rPr lang="it-IT" sz="2000" dirty="0" err="1">
                <a:latin typeface="+mn-lt"/>
              </a:rPr>
              <a:t>ossidoreduttasi</a:t>
            </a:r>
            <a:r>
              <a:rPr lang="it-IT" sz="2000" dirty="0">
                <a:latin typeface="+mn-lt"/>
              </a:rPr>
              <a:t> (aldeide deidrogenasi, </a:t>
            </a:r>
            <a:r>
              <a:rPr lang="it-IT" sz="2000" dirty="0" err="1">
                <a:latin typeface="+mn-lt"/>
              </a:rPr>
              <a:t>lattoperossidasi</a:t>
            </a:r>
            <a:r>
              <a:rPr lang="it-IT" sz="2000" dirty="0">
                <a:latin typeface="+mn-lt"/>
              </a:rPr>
              <a:t> e </a:t>
            </a:r>
            <a:r>
              <a:rPr lang="it-IT" sz="2000" dirty="0" err="1">
                <a:latin typeface="+mn-lt"/>
              </a:rPr>
              <a:t>catalasi</a:t>
            </a:r>
            <a:r>
              <a:rPr lang="it-IT" sz="2000" dirty="0">
                <a:latin typeface="+mn-lt"/>
              </a:rPr>
              <a:t>).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58"/>
          <a:stretch>
            <a:fillRect/>
          </a:stretch>
        </p:blipFill>
        <p:spPr bwMode="auto">
          <a:xfrm>
            <a:off x="4871864" y="877576"/>
            <a:ext cx="40671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5317813"/>
            <a:ext cx="817563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2"/>
          <a:stretch>
            <a:fillRect/>
          </a:stretch>
        </p:blipFill>
        <p:spPr bwMode="auto">
          <a:xfrm>
            <a:off x="5309786" y="989683"/>
            <a:ext cx="406717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392" y="923360"/>
            <a:ext cx="3960812" cy="54014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3399"/>
                </a:solidFill>
                <a:latin typeface="+mn-lt"/>
              </a:rPr>
              <a:t>Enzimi</a:t>
            </a:r>
          </a:p>
          <a:p>
            <a:pPr lvl="1" eaLnBrk="1" hangingPunct="1">
              <a:defRPr/>
            </a:pPr>
            <a:endParaRPr lang="it-IT" sz="2000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Catalasi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è un enzima ossidante che catalizza la formazione di ossigeno molecolare a partire da H</a:t>
            </a:r>
            <a:r>
              <a:rPr lang="it-IT" baseline="-25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O</a:t>
            </a:r>
            <a:r>
              <a:rPr lang="it-IT" baseline="-25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; è molto abbondante nel colostro e nel latte </a:t>
            </a:r>
            <a:r>
              <a:rPr lang="it-IT" dirty="0" err="1">
                <a:latin typeface="+mn-lt"/>
              </a:rPr>
              <a:t>mastitico</a:t>
            </a:r>
            <a:r>
              <a:rPr lang="it-IT" dirty="0">
                <a:latin typeface="+mn-lt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900" b="1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Lattoperossidasi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è l’enzima più abbondante ed aumenta nei </a:t>
            </a:r>
            <a:r>
              <a:rPr lang="it-IT" dirty="0" err="1">
                <a:latin typeface="+mn-lt"/>
              </a:rPr>
              <a:t>latti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mastitici</a:t>
            </a:r>
            <a:r>
              <a:rPr lang="it-IT" dirty="0">
                <a:latin typeface="+mn-lt"/>
              </a:rPr>
              <a:t>; viene inattivata a 80 °C per 30 secondi e la sua presenza in un latte pastorizzato è indice di trattamento a bassa temperatura.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900" b="1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Lipasi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idrolizza i trigliceridi liberando acidi grassi.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900" b="1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Fosfatasi alcalina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>
                <a:latin typeface="+mn-lt"/>
              </a:rPr>
              <a:t>importante la sua </a:t>
            </a:r>
            <a:r>
              <a:rPr lang="it-IT" dirty="0" err="1">
                <a:latin typeface="+mn-lt"/>
              </a:rPr>
              <a:t>termolabilità</a:t>
            </a:r>
            <a:r>
              <a:rPr lang="it-IT" dirty="0">
                <a:latin typeface="+mn-lt"/>
              </a:rPr>
              <a:t> (72 °C per 16 secondi).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02" y="5301208"/>
            <a:ext cx="817562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55139" r="20261" b="8333"/>
          <a:stretch/>
        </p:blipFill>
        <p:spPr bwMode="auto">
          <a:xfrm>
            <a:off x="1375532" y="1470026"/>
            <a:ext cx="6398806" cy="466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614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Sostanze azotate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38547" y="714758"/>
            <a:ext cx="5685445" cy="3016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3399"/>
                </a:solidFill>
                <a:latin typeface="+mn-lt"/>
              </a:rPr>
              <a:t>Lattosio</a:t>
            </a:r>
          </a:p>
          <a:p>
            <a:pPr eaLnBrk="1" hangingPunct="1">
              <a:defRPr/>
            </a:pPr>
            <a:endParaRPr lang="it-IT" i="1" dirty="0">
              <a:solidFill>
                <a:srgbClr val="FF3399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Il principale carboidrato del latte ed in natura è sintetizzato solo nella ghiandola mammaria. </a:t>
            </a:r>
          </a:p>
          <a:p>
            <a:pPr eaLnBrk="1" hangingPunct="1">
              <a:defRPr/>
            </a:pPr>
            <a:endParaRPr lang="it-IT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Ha un potere edulcorante minore di glucosio, fruttosio e saccarosio; nei </a:t>
            </a:r>
            <a:r>
              <a:rPr lang="it-IT" dirty="0" err="1">
                <a:latin typeface="+mn-lt"/>
              </a:rPr>
              <a:t>latti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delattosati</a:t>
            </a:r>
            <a:r>
              <a:rPr lang="it-IT" dirty="0">
                <a:latin typeface="+mn-lt"/>
              </a:rPr>
              <a:t> (trattati con la b-1,4-galattosidasi) la nota dolce risulta aumentata per effetto della lisi del lattosio a glucosio e galattosio. </a:t>
            </a:r>
          </a:p>
          <a:p>
            <a:pPr eaLnBrk="1" hangingPunct="1">
              <a:defRPr/>
            </a:pPr>
            <a:endParaRPr lang="it-IT" i="1" dirty="0">
              <a:solidFill>
                <a:srgbClr val="FF3399"/>
              </a:solidFill>
              <a:latin typeface="+mn-lt"/>
            </a:endParaRP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/>
          <a:stretch>
            <a:fillRect/>
          </a:stretch>
        </p:blipFill>
        <p:spPr bwMode="auto">
          <a:xfrm>
            <a:off x="7743054" y="2022022"/>
            <a:ext cx="3175817" cy="43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7" y="3707448"/>
            <a:ext cx="5037373" cy="291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5758503" y="5373216"/>
            <a:ext cx="817562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2" descr="http://socialstudieswithasmile.com/stu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58" y="1686050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4722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Zuccheri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23392" y="1254002"/>
            <a:ext cx="8443912" cy="49552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3399"/>
                </a:solidFill>
                <a:latin typeface="+mn-lt"/>
              </a:rPr>
              <a:t>Lattosio</a:t>
            </a:r>
          </a:p>
          <a:p>
            <a:pPr eaLnBrk="1" hangingPunct="1">
              <a:defRPr/>
            </a:pPr>
            <a:endParaRPr lang="it-IT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Il vantaggio del lattosio rispetto ad un monosaccaride, quale ad esempio il glucosio, è che esso ha una contenuto energetico doppio ed esercita la metà della pressione osmotica di un monosaccaride a parità di peso molecolare. 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Nella ghiandola mammaria dei ruminanti il glucosio deriva dal circolo ematico al 65-75 %.</a:t>
            </a:r>
          </a:p>
          <a:p>
            <a:pPr eaLnBrk="1" hangingPunct="1">
              <a:defRPr/>
            </a:pPr>
            <a:endParaRPr lang="it-IT" dirty="0"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- E’ la base della fermentazione lattica da parte dei batteri lattici</a:t>
            </a:r>
          </a:p>
          <a:p>
            <a:pPr lvl="2" eaLnBrk="1" hangingPunct="1">
              <a:defRPr/>
            </a:pPr>
            <a:r>
              <a:rPr lang="it-IT" i="1" dirty="0">
                <a:latin typeface="+mn-lt"/>
              </a:rPr>
              <a:t>- </a:t>
            </a:r>
            <a:r>
              <a:rPr lang="it-IT" i="1" dirty="0" err="1">
                <a:latin typeface="+mn-lt"/>
              </a:rPr>
              <a:t>Mesofili</a:t>
            </a:r>
            <a:r>
              <a:rPr lang="it-IT" i="1" dirty="0">
                <a:latin typeface="+mn-lt"/>
              </a:rPr>
              <a:t> (20-30 °C)</a:t>
            </a:r>
          </a:p>
          <a:p>
            <a:pPr lvl="2" eaLnBrk="1" hangingPunct="1">
              <a:defRPr/>
            </a:pPr>
            <a:r>
              <a:rPr lang="it-IT" i="1" dirty="0">
                <a:latin typeface="+mn-lt"/>
              </a:rPr>
              <a:t>- Termofili (37-47 °C)</a:t>
            </a:r>
          </a:p>
          <a:p>
            <a:pPr lvl="2" eaLnBrk="1" hangingPunct="1">
              <a:defRPr/>
            </a:pPr>
            <a:r>
              <a:rPr lang="it-IT" i="1" dirty="0">
                <a:latin typeface="+mn-lt"/>
              </a:rPr>
              <a:t>- </a:t>
            </a:r>
            <a:r>
              <a:rPr lang="it-IT" i="1" dirty="0" err="1">
                <a:latin typeface="+mn-lt"/>
              </a:rPr>
              <a:t>Omofermentanti</a:t>
            </a:r>
            <a:r>
              <a:rPr lang="it-IT" i="1" dirty="0">
                <a:latin typeface="+mn-lt"/>
              </a:rPr>
              <a:t> (acido lattico)</a:t>
            </a:r>
          </a:p>
          <a:p>
            <a:pPr lvl="2" eaLnBrk="1" hangingPunct="1">
              <a:defRPr/>
            </a:pPr>
            <a:r>
              <a:rPr lang="it-IT" i="1" dirty="0">
                <a:latin typeface="+mn-lt"/>
              </a:rPr>
              <a:t>- </a:t>
            </a:r>
            <a:r>
              <a:rPr lang="it-IT" i="1" dirty="0" err="1">
                <a:latin typeface="+mn-lt"/>
              </a:rPr>
              <a:t>Eterofermentanti</a:t>
            </a:r>
            <a:r>
              <a:rPr lang="it-IT" i="1" dirty="0">
                <a:latin typeface="+mn-lt"/>
              </a:rPr>
              <a:t> (acido lattico, acido acetico, anidride carbonica)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- Da 1 g di lattosio </a:t>
            </a:r>
            <a:r>
              <a:rPr lang="it-IT" dirty="0" err="1">
                <a:latin typeface="+mn-lt"/>
              </a:rPr>
              <a:t>--</a:t>
            </a:r>
            <a:r>
              <a:rPr lang="it-IT" dirty="0">
                <a:latin typeface="+mn-lt"/>
              </a:rPr>
              <a:t>&gt; 0.95 g acido lattico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- Da reazione di </a:t>
            </a:r>
            <a:r>
              <a:rPr lang="it-IT" dirty="0" err="1">
                <a:latin typeface="+mn-lt"/>
              </a:rPr>
              <a:t>Maillard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--</a:t>
            </a:r>
            <a:r>
              <a:rPr lang="it-IT" dirty="0">
                <a:latin typeface="+mn-lt"/>
              </a:rPr>
              <a:t>&gt; </a:t>
            </a:r>
            <a:r>
              <a:rPr lang="it-IT" dirty="0" err="1">
                <a:latin typeface="+mn-lt"/>
              </a:rPr>
              <a:t>melanoidine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--</a:t>
            </a:r>
            <a:r>
              <a:rPr lang="it-IT" dirty="0">
                <a:latin typeface="+mn-lt"/>
              </a:rPr>
              <a:t>&gt; imbrunimento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- Può </a:t>
            </a:r>
            <a:r>
              <a:rPr lang="it-IT" dirty="0" err="1">
                <a:latin typeface="+mn-lt"/>
              </a:rPr>
              <a:t>isomerizzarsi</a:t>
            </a:r>
            <a:r>
              <a:rPr lang="it-IT" dirty="0">
                <a:latin typeface="+mn-lt"/>
              </a:rPr>
              <a:t> a </a:t>
            </a:r>
            <a:r>
              <a:rPr lang="it-IT" dirty="0" err="1">
                <a:latin typeface="+mn-lt"/>
              </a:rPr>
              <a:t>lattulosio</a:t>
            </a:r>
            <a:r>
              <a:rPr lang="it-IT" dirty="0">
                <a:latin typeface="+mn-lt"/>
              </a:rPr>
              <a:t> (glucosio + fruttosio) per trattamento termico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indice trattamento termico, presente solo in </a:t>
            </a:r>
            <a:r>
              <a:rPr lang="it-IT" dirty="0" err="1">
                <a:latin typeface="+mn-lt"/>
              </a:rPr>
              <a:t>latti</a:t>
            </a:r>
            <a:r>
              <a:rPr lang="it-IT" dirty="0">
                <a:latin typeface="+mn-lt"/>
              </a:rPr>
              <a:t> UHT e sterili</a:t>
            </a:r>
            <a:endParaRPr lang="it-IT" i="1" dirty="0">
              <a:solidFill>
                <a:srgbClr val="FF3399"/>
              </a:solidFill>
              <a:latin typeface="+mn-lt"/>
            </a:endParaRPr>
          </a:p>
        </p:txBody>
      </p:sp>
      <p:pic>
        <p:nvPicPr>
          <p:cNvPr id="47108" name="Picture 4" descr="lattos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501008"/>
            <a:ext cx="3598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4722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Zuccheri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67408" y="1243098"/>
            <a:ext cx="8443912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3399"/>
                </a:solidFill>
                <a:latin typeface="+mn-lt"/>
              </a:rPr>
              <a:t>Altri Glucidi</a:t>
            </a:r>
          </a:p>
          <a:p>
            <a:pPr eaLnBrk="1" hangingPunct="1">
              <a:defRPr/>
            </a:pPr>
            <a:endParaRPr lang="it-IT" i="1" dirty="0">
              <a:solidFill>
                <a:srgbClr val="FF3399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Nel latte sono presenti anche oligosaccaridi (</a:t>
            </a:r>
            <a:r>
              <a:rPr lang="it-IT" dirty="0" err="1">
                <a:latin typeface="+mn-lt"/>
              </a:rPr>
              <a:t>max</a:t>
            </a:r>
            <a:r>
              <a:rPr lang="it-IT" dirty="0">
                <a:latin typeface="+mn-lt"/>
              </a:rPr>
              <a:t> 10 monosaccaridi)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Considerati pre-biotici: </a:t>
            </a: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GOS </a:t>
            </a:r>
            <a:r>
              <a:rPr lang="it-IT" b="1" u="sng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Galacto</a:t>
            </a: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b="1" u="sng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oligo</a:t>
            </a: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saccaridi</a:t>
            </a:r>
          </a:p>
          <a:p>
            <a:pPr eaLnBrk="1" hangingPunct="1">
              <a:defRPr/>
            </a:pPr>
            <a:r>
              <a:rPr lang="it-IT" dirty="0">
                <a:latin typeface="+mn-lt"/>
              </a:rPr>
              <a:t>Hanno attività biologica (immunostimolante, antiinfiammatoria, antivirale)</a:t>
            </a:r>
          </a:p>
        </p:txBody>
      </p:sp>
      <p:pic>
        <p:nvPicPr>
          <p:cNvPr id="48135" name="Segnaposto contenuto 3" descr="figuu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408" y="3068960"/>
            <a:ext cx="5903913" cy="3471862"/>
          </a:xfr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4722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Zuccheri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07368" y="836712"/>
            <a:ext cx="8640960" cy="5940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it-IT" sz="2000" i="1" dirty="0">
              <a:solidFill>
                <a:srgbClr val="FF3399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L'acido citrico</a:t>
            </a:r>
            <a:r>
              <a:rPr lang="it-IT" sz="2400" dirty="0">
                <a:latin typeface="+mn-lt"/>
              </a:rPr>
              <a:t> è l'acido organico predominate nel latte</a:t>
            </a: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lvl="4"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endParaRPr lang="it-IT" sz="2400" dirty="0">
              <a:latin typeface="+mn-lt"/>
            </a:endParaRPr>
          </a:p>
          <a:p>
            <a:pPr eaLnBrk="1" hangingPunct="1">
              <a:defRPr/>
            </a:pPr>
            <a:r>
              <a:rPr lang="it-IT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L'acido </a:t>
            </a:r>
            <a:r>
              <a:rPr lang="it-IT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orotico</a:t>
            </a: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  <a:r>
              <a:rPr lang="it-IT" sz="2400" dirty="0">
                <a:latin typeface="+mn-lt"/>
              </a:rPr>
              <a:t> intermedio della biosintesi dei nucleotidi pirimidinici, è un acido organico peculiare del latte ed insieme alla creatinina totale ed all'acido urico possono diventare ottimi </a:t>
            </a:r>
            <a:r>
              <a:rPr lang="it-IT" sz="240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indicatori di presenza di latte e/o derivati in un prodotto alimentare.</a:t>
            </a:r>
          </a:p>
        </p:txBody>
      </p:sp>
      <p:pic>
        <p:nvPicPr>
          <p:cNvPr id="49156" name="Picture 4" descr="orotic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844824"/>
            <a:ext cx="5792466" cy="32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076850" y="2492896"/>
            <a:ext cx="32877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L'acido lattico e l'acido acetico</a:t>
            </a:r>
          </a:p>
          <a:p>
            <a:pPr eaLnBrk="1" hangingPunct="1">
              <a:defRPr/>
            </a:pPr>
            <a:r>
              <a:rPr lang="it-IT" sz="2000" dirty="0"/>
              <a:t>sono prodotti della </a:t>
            </a:r>
            <a:r>
              <a:rPr lang="it-IT" sz="2000" u="sng" dirty="0">
                <a:solidFill>
                  <a:schemeClr val="accent6">
                    <a:lumMod val="75000"/>
                  </a:schemeClr>
                </a:solidFill>
              </a:rPr>
              <a:t>fermentazione</a:t>
            </a:r>
          </a:p>
          <a:p>
            <a:pPr eaLnBrk="1" hangingPunct="1">
              <a:defRPr/>
            </a:pPr>
            <a:r>
              <a:rPr lang="it-IT" sz="2000" u="sng" dirty="0">
                <a:solidFill>
                  <a:schemeClr val="accent6">
                    <a:lumMod val="75000"/>
                  </a:schemeClr>
                </a:solidFill>
              </a:rPr>
              <a:t>del lattosio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1951" y="87313"/>
            <a:ext cx="5570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COMPOSIZIONE  -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Acidi organici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7792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chemeClr val="accent1"/>
                </a:solidFill>
                <a:latin typeface="+mn-lt"/>
              </a:rPr>
              <a:t>IL LATTE AL </a:t>
            </a: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CONSUMO -&gt; trattamenti termici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U3</a:t>
            </a:r>
            <a:endParaRPr lang="it-IT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47642"/>
            <a:ext cx="41243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157192"/>
            <a:ext cx="8175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0" y="2060848"/>
            <a:ext cx="5755035" cy="452431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t-IT" dirty="0">
                <a:latin typeface="+mn-lt"/>
              </a:rPr>
              <a:t> </a:t>
            </a:r>
            <a:r>
              <a:rPr lang="it-IT" b="1" u="sng" dirty="0">
                <a:latin typeface="+mn-lt"/>
              </a:rPr>
              <a:t>latte crudo </a:t>
            </a:r>
            <a:r>
              <a:rPr lang="it-IT" dirty="0">
                <a:latin typeface="+mn-lt"/>
              </a:rPr>
              <a:t>- nessun trattamento termico di riscaldamento superiore a 40 °C prima dell’uso;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t-IT" dirty="0" smtClean="0">
                <a:latin typeface="+mn-lt"/>
              </a:rPr>
              <a:t> </a:t>
            </a:r>
            <a:r>
              <a:rPr lang="it-IT" b="1" u="sng" dirty="0">
                <a:latin typeface="+mn-lt"/>
              </a:rPr>
              <a:t>latte </a:t>
            </a:r>
            <a:r>
              <a:rPr lang="it-IT" b="1" u="sng" dirty="0" err="1">
                <a:latin typeface="+mn-lt"/>
              </a:rPr>
              <a:t>termizzato</a:t>
            </a:r>
            <a:r>
              <a:rPr lang="it-IT" b="1" u="sng" dirty="0">
                <a:latin typeface="+mn-lt"/>
              </a:rPr>
              <a:t> </a:t>
            </a:r>
            <a:r>
              <a:rPr lang="it-IT" dirty="0">
                <a:latin typeface="+mn-lt"/>
              </a:rPr>
              <a:t>- T &gt; 57 °C ma &lt; 68 °C *15” o combinazioni tempo/temperatura equivalenti con fosfatasi positiva;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it-IT" dirty="0">
              <a:solidFill>
                <a:srgbClr val="FF3399"/>
              </a:solidFill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latte pastorizzato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T &gt; 63 °C *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30 s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(pastorizzazione bassa) o T &gt; 71.7 °C *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15,5 s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(pastorizzazione alta o HTST) con fosfatasi negativa;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pastorizzazione flash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T &gt; 80 °C * alcuni secondi con fosfatasi negativa e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perossidasi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negativa o positiva;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it-IT" dirty="0">
              <a:solidFill>
                <a:srgbClr val="FFFF00"/>
              </a:solidFill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b="1" u="sng" dirty="0">
                <a:solidFill>
                  <a:srgbClr val="0070C0"/>
                </a:solidFill>
                <a:latin typeface="+mn-lt"/>
              </a:rPr>
              <a:t>sterilizzazione UHT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– T &gt; 135 °C * 1” con fosfatasi e </a:t>
            </a:r>
            <a:r>
              <a:rPr lang="it-IT" dirty="0" err="1">
                <a:solidFill>
                  <a:srgbClr val="0070C0"/>
                </a:solidFill>
                <a:latin typeface="+mn-lt"/>
              </a:rPr>
              <a:t>perossidasi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  negative;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t-IT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b="1" u="sng" dirty="0">
                <a:solidFill>
                  <a:srgbClr val="0070C0"/>
                </a:solidFill>
                <a:latin typeface="+mn-lt"/>
              </a:rPr>
              <a:t>sterilizzazione in bottiglia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– T &gt; 120 °C * 15’’ con fosfatasi e </a:t>
            </a:r>
            <a:r>
              <a:rPr lang="it-IT" dirty="0" err="1">
                <a:solidFill>
                  <a:srgbClr val="0070C0"/>
                </a:solidFill>
                <a:latin typeface="+mn-lt"/>
              </a:rPr>
              <a:t>perossidasi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 negative. 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5030109" y="2491498"/>
            <a:ext cx="844227" cy="12961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8"/>
          <a:stretch>
            <a:fillRect/>
          </a:stretch>
        </p:blipFill>
        <p:spPr bwMode="auto">
          <a:xfrm>
            <a:off x="767408" y="404664"/>
            <a:ext cx="748982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95401" y="1410856"/>
            <a:ext cx="504056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it-IT" sz="2000" dirty="0">
                <a:latin typeface="+mn-lt"/>
              </a:rPr>
              <a:t>Indicatori di trattamento termico possono essere:</a:t>
            </a:r>
          </a:p>
          <a:p>
            <a:pPr marL="342900" indent="-342900" eaLnBrk="1" hangingPunct="1">
              <a:defRPr/>
            </a:pPr>
            <a:endParaRPr lang="it-IT" sz="2000" dirty="0">
              <a:latin typeface="+mn-lt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it-IT" sz="2000" dirty="0">
                <a:solidFill>
                  <a:srgbClr val="FF0000"/>
                </a:solidFill>
                <a:latin typeface="+mn-lt"/>
              </a:rPr>
              <a:t>Sostanze termolabili (enzimi, sieroproteine) residue dopo il trattamento;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it-IT" sz="2000" dirty="0">
                <a:latin typeface="+mn-lt"/>
              </a:rPr>
              <a:t>Sostanze e prodotti di </a:t>
            </a:r>
            <a:r>
              <a:rPr lang="it-IT" sz="2000" dirty="0">
                <a:latin typeface="+mn-lt"/>
              </a:rPr>
              <a:t>neo-formazione </a:t>
            </a:r>
            <a:r>
              <a:rPr lang="it-IT" sz="2000" dirty="0" smtClean="0">
                <a:latin typeface="+mn-lt"/>
              </a:rPr>
              <a:t>(</a:t>
            </a:r>
            <a:r>
              <a:rPr lang="it-IT" sz="2000" dirty="0" err="1" smtClean="0">
                <a:latin typeface="+mn-lt"/>
              </a:rPr>
              <a:t>lattulosil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lisina, </a:t>
            </a:r>
            <a:r>
              <a:rPr lang="it-IT" sz="2000" dirty="0" err="1">
                <a:latin typeface="+mn-lt"/>
              </a:rPr>
              <a:t>lattulosio</a:t>
            </a:r>
            <a:r>
              <a:rPr lang="it-IT" sz="2000" dirty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254002"/>
            <a:ext cx="40338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7" y="5445224"/>
            <a:ext cx="817562" cy="103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65267" r="20261" b="24535"/>
          <a:stretch/>
        </p:blipFill>
        <p:spPr bwMode="auto">
          <a:xfrm>
            <a:off x="586694" y="4725144"/>
            <a:ext cx="5257973" cy="107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35360" y="1254002"/>
            <a:ext cx="2403567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rabicPeriod" startAt="2"/>
              <a:defRPr/>
            </a:pPr>
            <a:r>
              <a:rPr lang="it-IT" sz="2000" dirty="0">
                <a:latin typeface="+mn-lt"/>
              </a:rPr>
              <a:t>Sostanze e prodotti di neo-formazione che si formano attraverso reazioni chimiche a meccanismo e stechiometria noti (importanti per rilevare trattamenti “energici” propri della sterilizzazione</a:t>
            </a:r>
            <a:r>
              <a:rPr lang="it-IT" sz="2000" dirty="0" smtClean="0">
                <a:latin typeface="+mn-lt"/>
              </a:rPr>
              <a:t>).</a:t>
            </a:r>
            <a:endParaRPr lang="it-IT" sz="20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2" y="1491195"/>
            <a:ext cx="6984776" cy="481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23392" y="1231376"/>
            <a:ext cx="4536504" cy="50475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Reazioni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Maillard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o di imbrunimento non enzimatico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342900" indent="-342900" eaLnBrk="1" hangingPunct="1">
              <a:defRPr/>
            </a:pPr>
            <a:endParaRPr lang="it-IT" sz="2000" dirty="0">
              <a:latin typeface="+mn-lt"/>
            </a:endParaRPr>
          </a:p>
          <a:p>
            <a:pPr marL="342900" indent="-342900" eaLnBrk="1" hangingPunct="1">
              <a:defRPr/>
            </a:pPr>
            <a:r>
              <a:rPr lang="it-IT" dirty="0">
                <a:latin typeface="+mn-lt"/>
              </a:rPr>
              <a:t>Tali reazioni portano a: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Imbrunimento e sviluppo di pigmenti e sostanze aromatiche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Perdita del valore nutrizionale dovuto ad una ridotta biodisponibilità degli </a:t>
            </a:r>
            <a:r>
              <a:rPr lang="it-IT" dirty="0" err="1">
                <a:latin typeface="+mn-lt"/>
              </a:rPr>
              <a:t>aa</a:t>
            </a:r>
            <a:r>
              <a:rPr lang="it-IT" dirty="0">
                <a:latin typeface="+mn-lt"/>
              </a:rPr>
              <a:t> proteici.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Formazione di legami crociati </a:t>
            </a:r>
            <a:r>
              <a:rPr lang="it-IT" dirty="0" err="1">
                <a:latin typeface="+mn-lt"/>
              </a:rPr>
              <a:t>intra-</a:t>
            </a:r>
            <a:r>
              <a:rPr lang="it-IT" dirty="0">
                <a:latin typeface="+mn-lt"/>
              </a:rPr>
              <a:t> ed inter-proteici. </a:t>
            </a:r>
          </a:p>
          <a:p>
            <a:pPr marL="342900" indent="-342900" eaLnBrk="1" hangingPunct="1">
              <a:defRPr/>
            </a:pPr>
            <a:r>
              <a:rPr lang="it-IT" dirty="0">
                <a:latin typeface="+mn-lt"/>
              </a:rPr>
              <a:t> </a:t>
            </a:r>
          </a:p>
          <a:p>
            <a:pPr marL="342900" indent="-342900" eaLnBrk="1" hangingPunct="1"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Ad esse però vanno affiancate tutta usa serie di altre modificazioni a carico delle costituenti del latte che ne modificano le proprietà nutrizionali e tecnologiche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052736"/>
            <a:ext cx="400208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30" y="5247037"/>
            <a:ext cx="817562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/>
          <a:stretch>
            <a:fillRect/>
          </a:stretch>
        </p:blipFill>
        <p:spPr bwMode="auto">
          <a:xfrm>
            <a:off x="408161" y="1686050"/>
            <a:ext cx="7560296" cy="471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990725" y="2565400"/>
            <a:ext cx="5759450" cy="12969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990725" y="3862388"/>
            <a:ext cx="5761038" cy="1512887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7632344" y="2801146"/>
            <a:ext cx="865187" cy="503238"/>
          </a:xfrm>
          <a:prstGeom prst="rightArrow">
            <a:avLst>
              <a:gd name="adj1" fmla="val 50000"/>
              <a:gd name="adj2" fmla="val 42981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8524876" y="2492376"/>
            <a:ext cx="2143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latin typeface="+mn-lt"/>
              </a:rPr>
              <a:t>Formazione di </a:t>
            </a:r>
            <a:r>
              <a:rPr lang="it-IT" dirty="0" err="1">
                <a:latin typeface="+mn-lt"/>
              </a:rPr>
              <a:t>Lattulosil</a:t>
            </a:r>
            <a:r>
              <a:rPr lang="it-IT" dirty="0">
                <a:latin typeface="+mn-lt"/>
              </a:rPr>
              <a:t>-Lisina e prodotti di </a:t>
            </a:r>
            <a:r>
              <a:rPr lang="it-IT" dirty="0" err="1">
                <a:latin typeface="+mn-lt"/>
              </a:rPr>
              <a:t>glicosilazione</a:t>
            </a:r>
            <a:r>
              <a:rPr lang="it-IT" dirty="0">
                <a:latin typeface="+mn-lt"/>
              </a:rPr>
              <a:t> avanzata “</a:t>
            </a:r>
            <a:r>
              <a:rPr lang="it-IT" dirty="0" err="1">
                <a:latin typeface="+mn-lt"/>
              </a:rPr>
              <a:t>AGEs</a:t>
            </a:r>
            <a:r>
              <a:rPr lang="it-IT" dirty="0">
                <a:latin typeface="+mn-lt"/>
              </a:rPr>
              <a:t>”</a:t>
            </a:r>
          </a:p>
        </p:txBody>
      </p:sp>
      <p:sp>
        <p:nvSpPr>
          <p:cNvPr id="69641" name="AutoShape 11"/>
          <p:cNvSpPr>
            <a:spLocks noChangeArrowheads="1"/>
          </p:cNvSpPr>
          <p:nvPr/>
        </p:nvSpPr>
        <p:spPr bwMode="auto">
          <a:xfrm>
            <a:off x="7535864" y="4652964"/>
            <a:ext cx="865187" cy="503237"/>
          </a:xfrm>
          <a:prstGeom prst="rightArrow">
            <a:avLst>
              <a:gd name="adj1" fmla="val 50000"/>
              <a:gd name="adj2" fmla="val 42981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70" name="Text Box 12"/>
          <p:cNvSpPr txBox="1">
            <a:spLocks noChangeArrowheads="1"/>
          </p:cNvSpPr>
          <p:nvPr/>
        </p:nvSpPr>
        <p:spPr bwMode="auto">
          <a:xfrm>
            <a:off x="8543926" y="44846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latin typeface="+mn-lt"/>
              </a:rPr>
              <a:t>Formazione di Lisino-alanina (LAL)</a:t>
            </a:r>
          </a:p>
        </p:txBody>
      </p:sp>
      <p:pic>
        <p:nvPicPr>
          <p:cNvPr id="69646" name="Picture 2" descr="http://socialstudieswithasmile.com/stu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661026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24081" y="867559"/>
            <a:ext cx="9324975" cy="4770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Formazione della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Lattulosil-Lisina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(LL)</a:t>
            </a:r>
          </a:p>
          <a:p>
            <a:pPr marL="342900" indent="-342900" eaLnBrk="1" hangingPunct="1">
              <a:defRPr/>
            </a:pPr>
            <a:r>
              <a:rPr lang="it-IT" sz="1600" dirty="0">
                <a:latin typeface="+mn-lt"/>
              </a:rPr>
              <a:t>La reazione avviene tra un residuo di lisina libero ed il lattosio.</a:t>
            </a:r>
          </a:p>
          <a:p>
            <a:pPr marL="342900" indent="-342900" eaLnBrk="1" hangingPunct="1">
              <a:defRPr/>
            </a:pPr>
            <a:r>
              <a:rPr lang="it-IT" sz="1600" dirty="0">
                <a:latin typeface="+mn-lt"/>
              </a:rPr>
              <a:t>Il Composto di Amadori (LL) o composto di </a:t>
            </a:r>
            <a:r>
              <a:rPr lang="it-IT" sz="1600" dirty="0" err="1">
                <a:latin typeface="+mn-lt"/>
              </a:rPr>
              <a:t>glicosilazione</a:t>
            </a:r>
            <a:r>
              <a:rPr lang="it-IT" sz="1600" dirty="0">
                <a:latin typeface="+mn-lt"/>
              </a:rPr>
              <a:t> non enzimatica si forma anche in </a:t>
            </a:r>
            <a:r>
              <a:rPr lang="it-IT" sz="1600" dirty="0" err="1">
                <a:latin typeface="+mn-lt"/>
              </a:rPr>
              <a:t>latti</a:t>
            </a:r>
            <a:r>
              <a:rPr lang="it-IT" sz="1600" dirty="0">
                <a:latin typeface="+mn-lt"/>
              </a:rPr>
              <a:t> non termizzati seguendo però una velocità di reazione molto lenta.</a:t>
            </a: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r>
              <a:rPr lang="it-IT" sz="1600" dirty="0">
                <a:latin typeface="+mn-lt"/>
              </a:rPr>
              <a:t>Il prodotto di idrolisi acida della LL, la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FUROSINA</a:t>
            </a:r>
            <a:r>
              <a:rPr lang="it-IT" sz="1600" dirty="0">
                <a:latin typeface="+mn-lt"/>
              </a:rPr>
              <a:t>, è usato come </a:t>
            </a:r>
            <a:r>
              <a:rPr lang="it-IT" sz="1600" dirty="0" err="1">
                <a:latin typeface="+mn-lt"/>
              </a:rPr>
              <a:t>marker</a:t>
            </a:r>
            <a:r>
              <a:rPr lang="it-IT" sz="1600" dirty="0">
                <a:latin typeface="+mn-lt"/>
              </a:rPr>
              <a:t> specifico di questa reazione.</a:t>
            </a: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  <a:p>
            <a:pPr marL="342900" indent="-342900" eaLnBrk="1" hangingPunct="1">
              <a:defRPr/>
            </a:pPr>
            <a:endParaRPr lang="it-IT" sz="1600" dirty="0">
              <a:latin typeface="+mn-lt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11607" r="9732" b="4823"/>
          <a:stretch>
            <a:fillRect/>
          </a:stretch>
        </p:blipFill>
        <p:spPr bwMode="auto">
          <a:xfrm>
            <a:off x="973703" y="2040687"/>
            <a:ext cx="6265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4" name="Gruppo 7"/>
          <p:cNvGrpSpPr>
            <a:grpSpLocks/>
          </p:cNvGrpSpPr>
          <p:nvPr/>
        </p:nvGrpSpPr>
        <p:grpSpPr bwMode="auto">
          <a:xfrm>
            <a:off x="1992313" y="5300663"/>
            <a:ext cx="7842962" cy="1300162"/>
            <a:chOff x="1066800" y="2286000"/>
            <a:chExt cx="7844207" cy="1299148"/>
          </a:xfrm>
        </p:grpSpPr>
        <p:pic>
          <p:nvPicPr>
            <p:cNvPr id="70667" name="Picture 2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6604000" cy="129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8" name="CasellaDiTesto 9"/>
            <p:cNvSpPr txBox="1">
              <a:spLocks noChangeArrowheads="1"/>
            </p:cNvSpPr>
            <p:nvPr/>
          </p:nvSpPr>
          <p:spPr bwMode="auto">
            <a:xfrm>
              <a:off x="5029200" y="3200400"/>
              <a:ext cx="3881807" cy="36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>
                  <a:latin typeface="Arial" panose="020B0604020202020204" pitchFamily="34" charset="0"/>
                </a:rPr>
                <a:t>Furosina (N</a:t>
              </a:r>
              <a:r>
                <a:rPr lang="it-IT" altLang="en-US" sz="1800" baseline="30000">
                  <a:latin typeface="Symbol" panose="05050102010706020507" pitchFamily="18" charset="2"/>
                </a:rPr>
                <a:t>e</a:t>
              </a:r>
              <a:r>
                <a:rPr lang="it-IT" altLang="en-US" sz="1800">
                  <a:latin typeface="Arial" panose="020B0604020202020204" pitchFamily="34" charset="0"/>
                </a:rPr>
                <a:t>-(2-furoylmethyl)-lysine)</a:t>
              </a:r>
            </a:p>
          </p:txBody>
        </p:sp>
        <p:sp>
          <p:nvSpPr>
            <p:cNvPr id="70669" name="CasellaDiTesto 10"/>
            <p:cNvSpPr txBox="1">
              <a:spLocks noChangeArrowheads="1"/>
            </p:cNvSpPr>
            <p:nvPr/>
          </p:nvSpPr>
          <p:spPr bwMode="auto">
            <a:xfrm>
              <a:off x="1447800" y="3200400"/>
              <a:ext cx="2098984" cy="36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>
                  <a:latin typeface="Arial" panose="020B0604020202020204" pitchFamily="34" charset="0"/>
                </a:rPr>
                <a:t>N</a:t>
              </a:r>
              <a:r>
                <a:rPr lang="it-IT" altLang="en-US" sz="1800" baseline="30000">
                  <a:latin typeface="Symbol" panose="05050102010706020507" pitchFamily="18" charset="2"/>
                </a:rPr>
                <a:t>e</a:t>
              </a:r>
              <a:r>
                <a:rPr lang="it-IT" altLang="en-US" sz="1800">
                  <a:latin typeface="Arial" panose="020B0604020202020204" pitchFamily="34" charset="0"/>
                </a:rPr>
                <a:t>-Fructosyl-lysine</a:t>
              </a:r>
            </a:p>
          </p:txBody>
        </p:sp>
      </p:grpSp>
      <p:pic>
        <p:nvPicPr>
          <p:cNvPr id="70665" name="Picture 2" descr="http://socialstudieswithasmile.com/stu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2349501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2" descr="http://socialstudieswithasmile.com/stu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373689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74826" y="963614"/>
            <a:ext cx="842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Furosina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(mg/100g proteine) vs Temperatura di trattamento</a:t>
            </a:r>
            <a:endParaRPr lang="it-I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628775"/>
            <a:ext cx="6049962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3287714" y="2133600"/>
            <a:ext cx="2663825" cy="6477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6" name="AutoShape 8"/>
          <p:cNvSpPr>
            <a:spLocks noChangeArrowheads="1"/>
          </p:cNvSpPr>
          <p:nvPr/>
        </p:nvSpPr>
        <p:spPr bwMode="auto">
          <a:xfrm>
            <a:off x="5664201" y="1628776"/>
            <a:ext cx="3889375" cy="576263"/>
          </a:xfrm>
          <a:prstGeom prst="curvedDownArrow">
            <a:avLst>
              <a:gd name="adj1" fmla="val 134986"/>
              <a:gd name="adj2" fmla="val 269972"/>
              <a:gd name="adj3" fmla="val 33333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8328248" y="2420888"/>
            <a:ext cx="2108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latin typeface="+mn-lt"/>
              </a:rPr>
              <a:t>Notare la correlazione con altri indicatori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700213"/>
            <a:ext cx="55816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623392" y="1089431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it-IT" sz="2000" b="1" dirty="0" err="1">
                <a:latin typeface="+mn-lt"/>
              </a:rPr>
              <a:t>Furosina</a:t>
            </a:r>
            <a:r>
              <a:rPr lang="it-IT" sz="2000" b="1" dirty="0">
                <a:latin typeface="+mn-lt"/>
              </a:rPr>
              <a:t> (mg/100g proteine) vs </a:t>
            </a:r>
            <a:r>
              <a:rPr lang="it-IT" sz="2000" b="1" dirty="0" err="1">
                <a:latin typeface="+mn-lt"/>
              </a:rPr>
              <a:t>Lattulosio</a:t>
            </a:r>
            <a:endParaRPr lang="it-IT" sz="2000" dirty="0">
              <a:latin typeface="+mn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4081" y="282784"/>
            <a:ext cx="541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/>
                </a:solidFill>
                <a:latin typeface="+mn-lt"/>
              </a:rPr>
              <a:t>Marker di trattamento termico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208568" y="1254002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 smtClean="0"/>
              <a:t>U4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in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76672"/>
            <a:ext cx="4900866" cy="547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4680" r="3149" b="8279"/>
          <a:stretch>
            <a:fillRect/>
          </a:stretch>
        </p:blipFill>
        <p:spPr bwMode="auto">
          <a:xfrm>
            <a:off x="5591944" y="2708920"/>
            <a:ext cx="6410448" cy="381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/>
          <p:cNvGrpSpPr>
            <a:grpSpLocks/>
          </p:cNvGrpSpPr>
          <p:nvPr/>
        </p:nvGrpSpPr>
        <p:grpSpPr bwMode="auto">
          <a:xfrm>
            <a:off x="1199456" y="764704"/>
            <a:ext cx="5400675" cy="5688012"/>
            <a:chOff x="748" y="210"/>
            <a:chExt cx="3402" cy="3583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10"/>
              <a:ext cx="3288" cy="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2110" y="300"/>
              <a:ext cx="1088" cy="3402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748" y="799"/>
              <a:ext cx="3402" cy="22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748" y="1162"/>
              <a:ext cx="3402" cy="59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748" y="2568"/>
              <a:ext cx="3402" cy="45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9376" y="1518066"/>
            <a:ext cx="8856984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it-IT" sz="2000" dirty="0">
                <a:latin typeface="+mn-lt"/>
              </a:rPr>
              <a:t>La denominazione “latte” è </a:t>
            </a:r>
            <a:r>
              <a:rPr lang="it-IT" sz="2000" dirty="0" smtClean="0">
                <a:latin typeface="+mn-lt"/>
              </a:rPr>
              <a:t>riservata </a:t>
            </a:r>
            <a:r>
              <a:rPr lang="it-IT" sz="2000" dirty="0">
                <a:latin typeface="+mn-lt"/>
              </a:rPr>
              <a:t>esclusivamente al </a:t>
            </a:r>
            <a:r>
              <a:rPr lang="it-IT" sz="2000" dirty="0" smtClean="0">
                <a:latin typeface="+mn-lt"/>
              </a:rPr>
              <a:t>prodotto </a:t>
            </a:r>
            <a:r>
              <a:rPr lang="it-IT" sz="2000" dirty="0">
                <a:latin typeface="+mn-lt"/>
              </a:rPr>
              <a:t>della secrezione </a:t>
            </a:r>
            <a:r>
              <a:rPr lang="it-IT" sz="2000" dirty="0" smtClean="0">
                <a:latin typeface="+mn-lt"/>
              </a:rPr>
              <a:t>mammaria regolare</a:t>
            </a:r>
            <a:r>
              <a:rPr lang="it-IT" sz="2000" dirty="0">
                <a:latin typeface="+mn-lt"/>
              </a:rPr>
              <a:t>, ottenuto mediante </a:t>
            </a:r>
            <a:r>
              <a:rPr lang="it-IT" sz="2000" dirty="0" smtClean="0">
                <a:latin typeface="+mn-lt"/>
              </a:rPr>
              <a:t>una o </a:t>
            </a:r>
            <a:r>
              <a:rPr lang="it-IT" sz="2000" dirty="0">
                <a:latin typeface="+mn-lt"/>
              </a:rPr>
              <a:t>più mungiture, senza </a:t>
            </a:r>
            <a:r>
              <a:rPr lang="it-IT" sz="2000" dirty="0" smtClean="0">
                <a:latin typeface="+mn-lt"/>
              </a:rPr>
              <a:t>alcuna aggiunta </a:t>
            </a:r>
            <a:r>
              <a:rPr lang="it-IT" sz="2000" dirty="0">
                <a:latin typeface="+mn-lt"/>
              </a:rPr>
              <a:t>o sottrazione (Reg. </a:t>
            </a:r>
            <a:r>
              <a:rPr lang="it-IT" sz="2000" dirty="0" smtClean="0">
                <a:latin typeface="+mn-lt"/>
              </a:rPr>
              <a:t>UE 1308/2013</a:t>
            </a:r>
            <a:r>
              <a:rPr lang="it-IT" sz="2000" dirty="0">
                <a:latin typeface="+mn-lt"/>
              </a:rPr>
              <a:t>).</a:t>
            </a:r>
          </a:p>
          <a:p>
            <a:pPr algn="just" eaLnBrk="1" hangingPunct="1">
              <a:defRPr/>
            </a:pPr>
            <a:r>
              <a:rPr lang="it-IT" sz="2000" dirty="0">
                <a:latin typeface="+mn-lt"/>
              </a:rPr>
              <a:t>Il latte è il prodotto della </a:t>
            </a:r>
            <a:r>
              <a:rPr lang="it-IT" sz="2000" dirty="0" smtClean="0">
                <a:latin typeface="+mn-lt"/>
              </a:rPr>
              <a:t>mungitura </a:t>
            </a:r>
            <a:r>
              <a:rPr lang="it-IT" sz="2000" dirty="0">
                <a:latin typeface="+mn-lt"/>
              </a:rPr>
              <a:t>delle vacche; qualora </a:t>
            </a:r>
            <a:r>
              <a:rPr lang="it-IT" sz="2000" dirty="0" smtClean="0">
                <a:latin typeface="+mn-lt"/>
              </a:rPr>
              <a:t>esso sia </a:t>
            </a:r>
            <a:r>
              <a:rPr lang="it-IT" sz="2000" dirty="0">
                <a:latin typeface="+mn-lt"/>
              </a:rPr>
              <a:t>ottenuto da altri animali, </a:t>
            </a:r>
            <a:r>
              <a:rPr lang="it-IT" sz="2000" dirty="0" smtClean="0">
                <a:latin typeface="+mn-lt"/>
              </a:rPr>
              <a:t>deve essere </a:t>
            </a:r>
            <a:r>
              <a:rPr lang="it-IT" sz="2000" dirty="0">
                <a:latin typeface="+mn-lt"/>
              </a:rPr>
              <a:t>specificata la </a:t>
            </a:r>
            <a:r>
              <a:rPr lang="it-IT" sz="2000" dirty="0" smtClean="0">
                <a:latin typeface="+mn-lt"/>
              </a:rPr>
              <a:t>denominazione </a:t>
            </a:r>
            <a:r>
              <a:rPr lang="it-IT" sz="2000" dirty="0">
                <a:latin typeface="+mn-lt"/>
              </a:rPr>
              <a:t>della specie animale a </a:t>
            </a:r>
            <a:r>
              <a:rPr lang="it-IT" sz="2000" dirty="0" smtClean="0">
                <a:latin typeface="+mn-lt"/>
              </a:rPr>
              <a:t>cui appartiene </a:t>
            </a:r>
            <a:r>
              <a:rPr lang="it-IT" sz="2000" dirty="0">
                <a:latin typeface="+mn-lt"/>
              </a:rPr>
              <a:t>(es. “latte di capra</a:t>
            </a:r>
            <a:r>
              <a:rPr lang="it-IT" sz="2000" dirty="0" smtClean="0">
                <a:latin typeface="+mn-lt"/>
              </a:rPr>
              <a:t>”, “</a:t>
            </a:r>
            <a:r>
              <a:rPr lang="it-IT" sz="2000" dirty="0">
                <a:latin typeface="+mn-lt"/>
              </a:rPr>
              <a:t>latte di bufala”, etc.).</a:t>
            </a:r>
          </a:p>
          <a:p>
            <a:pPr algn="just" eaLnBrk="1" hangingPunct="1">
              <a:defRPr/>
            </a:pPr>
            <a:endParaRPr lang="it-IT" sz="2000" u="sng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it-IT" sz="2000" u="sng" dirty="0" smtClean="0">
                <a:latin typeface="+mn-lt"/>
              </a:rPr>
              <a:t>Il </a:t>
            </a:r>
            <a:r>
              <a:rPr lang="it-IT" sz="2000" u="sng" dirty="0">
                <a:latin typeface="+mn-lt"/>
              </a:rPr>
              <a:t>latte è una miscela complessa di componenti in:</a:t>
            </a:r>
          </a:p>
          <a:p>
            <a:pPr algn="just" eaLnBrk="1" hangingPunct="1">
              <a:defRPr/>
            </a:pPr>
            <a:endParaRPr lang="it-IT" sz="2000" b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it-IT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soluzione (zuccheri, sali, vitamine idrosolubili, sostanze azotate non proteiche;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it-IT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stato colloidale (proteine, parte dei fosfati e citrati di calcio);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it-IT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emulsione (lipidi, vitamine liposolubili</a:t>
            </a:r>
            <a:r>
              <a:rPr lang="it-IT" sz="2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22821" y="530370"/>
            <a:ext cx="461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Definizioni Merceologiche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49275" y="479426"/>
            <a:ext cx="5527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FF0000"/>
                </a:solidFill>
                <a:latin typeface="Arial" panose="020B0604020202020204" pitchFamily="34" charset="0"/>
              </a:rPr>
              <a:t>Elementi strutturali del latte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81856"/>
            <a:ext cx="6735811" cy="272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0" y="769144"/>
            <a:ext cx="10445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  <p:pic>
        <p:nvPicPr>
          <p:cNvPr id="7" name="Picture 5" descr="mlkstr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>
            <a:fillRect/>
          </a:stretch>
        </p:blipFill>
        <p:spPr bwMode="auto">
          <a:xfrm>
            <a:off x="7320136" y="2564904"/>
            <a:ext cx="4424407" cy="396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35360" y="180400"/>
            <a:ext cx="78037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FF0000"/>
                </a:solidFill>
                <a:latin typeface="+mn-lt"/>
              </a:rPr>
              <a:t>Composizione media in funzione della specie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 bwMode="auto">
          <a:xfrm>
            <a:off x="479376" y="1022032"/>
            <a:ext cx="500856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196752"/>
            <a:ext cx="10445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1352584" y="1279671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U1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0221_com_templateEN_Dru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20230221_com_templateEN_Drug</Template>
  <TotalTime>2195</TotalTime>
  <Words>2763</Words>
  <Application>Microsoft Office PowerPoint</Application>
  <PresentationFormat>Widescreen</PresentationFormat>
  <Paragraphs>405</Paragraphs>
  <Slides>46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4" baseType="lpstr">
      <vt:lpstr>Arial</vt:lpstr>
      <vt:lpstr>Calibri</vt:lpstr>
      <vt:lpstr>Wingdings</vt:lpstr>
      <vt:lpstr>Symbol</vt:lpstr>
      <vt:lpstr>Tahoma</vt:lpstr>
      <vt:lpstr>TTE1B5D820t00</vt:lpstr>
      <vt:lpstr>20230221_com_templateEN_Drug</vt:lpstr>
      <vt:lpstr>Immagine bitmap</vt:lpstr>
      <vt:lpstr>LATTE</vt:lpstr>
      <vt:lpstr>Presentazione standard di PowerPoint</vt:lpstr>
      <vt:lpstr>IL LATTE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Torino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LATTE e DERIVATI</dc:title>
  <dc:creator>Scienza e Tecnologia del Farmaco</dc:creator>
  <cp:lastModifiedBy>CORDERO</cp:lastModifiedBy>
  <cp:revision>267</cp:revision>
  <dcterms:created xsi:type="dcterms:W3CDTF">2008-06-11T09:28:51Z</dcterms:created>
  <dcterms:modified xsi:type="dcterms:W3CDTF">2024-02-23T11:19:49Z</dcterms:modified>
</cp:coreProperties>
</file>