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6"/>
  </p:notesMasterIdLst>
  <p:handoutMasterIdLst>
    <p:handoutMasterId r:id="rId77"/>
  </p:handoutMasterIdLst>
  <p:sldIdLst>
    <p:sldId id="402" r:id="rId2"/>
    <p:sldId id="336" r:id="rId3"/>
    <p:sldId id="337" r:id="rId4"/>
    <p:sldId id="339" r:id="rId5"/>
    <p:sldId id="340" r:id="rId6"/>
    <p:sldId id="345" r:id="rId7"/>
    <p:sldId id="354" r:id="rId8"/>
    <p:sldId id="347" r:id="rId9"/>
    <p:sldId id="367" r:id="rId10"/>
    <p:sldId id="349" r:id="rId11"/>
    <p:sldId id="350" r:id="rId12"/>
    <p:sldId id="351" r:id="rId13"/>
    <p:sldId id="352" r:id="rId14"/>
    <p:sldId id="353" r:id="rId15"/>
    <p:sldId id="362" r:id="rId16"/>
    <p:sldId id="356" r:id="rId17"/>
    <p:sldId id="357" r:id="rId18"/>
    <p:sldId id="358" r:id="rId19"/>
    <p:sldId id="366" r:id="rId20"/>
    <p:sldId id="365" r:id="rId21"/>
    <p:sldId id="360" r:id="rId22"/>
    <p:sldId id="361" r:id="rId23"/>
    <p:sldId id="359" r:id="rId24"/>
    <p:sldId id="364" r:id="rId25"/>
    <p:sldId id="363" r:id="rId26"/>
    <p:sldId id="320" r:id="rId27"/>
    <p:sldId id="323" r:id="rId28"/>
    <p:sldId id="324" r:id="rId29"/>
    <p:sldId id="325" r:id="rId30"/>
    <p:sldId id="326" r:id="rId31"/>
    <p:sldId id="327" r:id="rId32"/>
    <p:sldId id="330" r:id="rId33"/>
    <p:sldId id="331" r:id="rId34"/>
    <p:sldId id="332" r:id="rId35"/>
    <p:sldId id="328" r:id="rId36"/>
    <p:sldId id="303" r:id="rId37"/>
    <p:sldId id="305" r:id="rId38"/>
    <p:sldId id="304" r:id="rId39"/>
    <p:sldId id="263" r:id="rId40"/>
    <p:sldId id="272" r:id="rId41"/>
    <p:sldId id="273" r:id="rId42"/>
    <p:sldId id="274" r:id="rId43"/>
    <p:sldId id="275" r:id="rId44"/>
    <p:sldId id="276" r:id="rId45"/>
    <p:sldId id="281" r:id="rId46"/>
    <p:sldId id="386" r:id="rId47"/>
    <p:sldId id="284" r:id="rId48"/>
    <p:sldId id="283" r:id="rId49"/>
    <p:sldId id="397" r:id="rId50"/>
    <p:sldId id="288" r:id="rId51"/>
    <p:sldId id="387" r:id="rId52"/>
    <p:sldId id="285" r:id="rId53"/>
    <p:sldId id="295" r:id="rId54"/>
    <p:sldId id="292" r:id="rId55"/>
    <p:sldId id="399" r:id="rId56"/>
    <p:sldId id="286" r:id="rId57"/>
    <p:sldId id="287" r:id="rId58"/>
    <p:sldId id="291" r:id="rId59"/>
    <p:sldId id="293" r:id="rId60"/>
    <p:sldId id="290" r:id="rId61"/>
    <p:sldId id="400" r:id="rId62"/>
    <p:sldId id="289" r:id="rId63"/>
    <p:sldId id="394" r:id="rId64"/>
    <p:sldId id="297" r:id="rId65"/>
    <p:sldId id="299" r:id="rId66"/>
    <p:sldId id="300" r:id="rId67"/>
    <p:sldId id="298" r:id="rId68"/>
    <p:sldId id="301" r:id="rId69"/>
    <p:sldId id="302" r:id="rId70"/>
    <p:sldId id="401" r:id="rId71"/>
    <p:sldId id="392" r:id="rId72"/>
    <p:sldId id="321" r:id="rId73"/>
    <p:sldId id="373" r:id="rId74"/>
    <p:sldId id="374" r:id="rId75"/>
  </p:sldIdLst>
  <p:sldSz cx="9144000" cy="6858000" type="screen4x3"/>
  <p:notesSz cx="9926638" cy="6797675"/>
  <p:defaultTextStyle>
    <a:defPPr>
      <a:defRPr lang="it-IT"/>
    </a:defPPr>
    <a:lvl1pPr algn="just" rtl="0" fontAlgn="base">
      <a:spcBef>
        <a:spcPct val="20000"/>
      </a:spcBef>
      <a:spcAft>
        <a:spcPct val="0"/>
      </a:spcAft>
      <a:buClr>
        <a:srgbClr val="7ABC32"/>
      </a:buClr>
      <a:buFont typeface="Wingdings" pitchFamily="2" charset="2"/>
      <a:buChar char="Ø"/>
      <a:defRPr sz="2400" b="1" kern="1200">
        <a:solidFill>
          <a:schemeClr val="tx1"/>
        </a:solidFill>
        <a:latin typeface="Georgia" pitchFamily="18" charset="0"/>
        <a:ea typeface="+mn-ea"/>
        <a:cs typeface="Arial" charset="0"/>
      </a:defRPr>
    </a:lvl1pPr>
    <a:lvl2pPr marL="457200" algn="just" rtl="0" fontAlgn="base">
      <a:spcBef>
        <a:spcPct val="20000"/>
      </a:spcBef>
      <a:spcAft>
        <a:spcPct val="0"/>
      </a:spcAft>
      <a:buClr>
        <a:srgbClr val="7ABC32"/>
      </a:buClr>
      <a:buFont typeface="Wingdings" pitchFamily="2" charset="2"/>
      <a:buChar char="Ø"/>
      <a:defRPr sz="2400" b="1" kern="1200">
        <a:solidFill>
          <a:schemeClr val="tx1"/>
        </a:solidFill>
        <a:latin typeface="Georgia" pitchFamily="18" charset="0"/>
        <a:ea typeface="+mn-ea"/>
        <a:cs typeface="Arial" charset="0"/>
      </a:defRPr>
    </a:lvl2pPr>
    <a:lvl3pPr marL="914400" algn="just" rtl="0" fontAlgn="base">
      <a:spcBef>
        <a:spcPct val="20000"/>
      </a:spcBef>
      <a:spcAft>
        <a:spcPct val="0"/>
      </a:spcAft>
      <a:buClr>
        <a:srgbClr val="7ABC32"/>
      </a:buClr>
      <a:buFont typeface="Wingdings" pitchFamily="2" charset="2"/>
      <a:buChar char="Ø"/>
      <a:defRPr sz="2400" b="1" kern="1200">
        <a:solidFill>
          <a:schemeClr val="tx1"/>
        </a:solidFill>
        <a:latin typeface="Georgia" pitchFamily="18" charset="0"/>
        <a:ea typeface="+mn-ea"/>
        <a:cs typeface="Arial" charset="0"/>
      </a:defRPr>
    </a:lvl3pPr>
    <a:lvl4pPr marL="1371600" algn="just" rtl="0" fontAlgn="base">
      <a:spcBef>
        <a:spcPct val="20000"/>
      </a:spcBef>
      <a:spcAft>
        <a:spcPct val="0"/>
      </a:spcAft>
      <a:buClr>
        <a:srgbClr val="7ABC32"/>
      </a:buClr>
      <a:buFont typeface="Wingdings" pitchFamily="2" charset="2"/>
      <a:buChar char="Ø"/>
      <a:defRPr sz="2400" b="1" kern="1200">
        <a:solidFill>
          <a:schemeClr val="tx1"/>
        </a:solidFill>
        <a:latin typeface="Georgia" pitchFamily="18" charset="0"/>
        <a:ea typeface="+mn-ea"/>
        <a:cs typeface="Arial" charset="0"/>
      </a:defRPr>
    </a:lvl4pPr>
    <a:lvl5pPr marL="1828800" algn="just" rtl="0" fontAlgn="base">
      <a:spcBef>
        <a:spcPct val="20000"/>
      </a:spcBef>
      <a:spcAft>
        <a:spcPct val="0"/>
      </a:spcAft>
      <a:buClr>
        <a:srgbClr val="7ABC32"/>
      </a:buClr>
      <a:buFont typeface="Wingdings" pitchFamily="2" charset="2"/>
      <a:buChar char="Ø"/>
      <a:defRPr sz="2400" b="1" kern="1200">
        <a:solidFill>
          <a:schemeClr val="tx1"/>
        </a:solidFill>
        <a:latin typeface="Georgia" pitchFamily="18" charset="0"/>
        <a:ea typeface="+mn-ea"/>
        <a:cs typeface="Arial" charset="0"/>
      </a:defRPr>
    </a:lvl5pPr>
    <a:lvl6pPr marL="2286000" algn="l" defTabSz="914400" rtl="0" eaLnBrk="1" latinLnBrk="0" hangingPunct="1">
      <a:defRPr sz="2400" b="1" kern="1200">
        <a:solidFill>
          <a:schemeClr val="tx1"/>
        </a:solidFill>
        <a:latin typeface="Georgia" pitchFamily="18" charset="0"/>
        <a:ea typeface="+mn-ea"/>
        <a:cs typeface="Arial" charset="0"/>
      </a:defRPr>
    </a:lvl6pPr>
    <a:lvl7pPr marL="2743200" algn="l" defTabSz="914400" rtl="0" eaLnBrk="1" latinLnBrk="0" hangingPunct="1">
      <a:defRPr sz="2400" b="1" kern="1200">
        <a:solidFill>
          <a:schemeClr val="tx1"/>
        </a:solidFill>
        <a:latin typeface="Georgia" pitchFamily="18" charset="0"/>
        <a:ea typeface="+mn-ea"/>
        <a:cs typeface="Arial" charset="0"/>
      </a:defRPr>
    </a:lvl7pPr>
    <a:lvl8pPr marL="3200400" algn="l" defTabSz="914400" rtl="0" eaLnBrk="1" latinLnBrk="0" hangingPunct="1">
      <a:defRPr sz="2400" b="1" kern="1200">
        <a:solidFill>
          <a:schemeClr val="tx1"/>
        </a:solidFill>
        <a:latin typeface="Georgia" pitchFamily="18" charset="0"/>
        <a:ea typeface="+mn-ea"/>
        <a:cs typeface="Arial" charset="0"/>
      </a:defRPr>
    </a:lvl8pPr>
    <a:lvl9pPr marL="3657600" algn="l" defTabSz="914400" rtl="0" eaLnBrk="1" latinLnBrk="0" hangingPunct="1">
      <a:defRPr sz="2400" b="1" kern="1200">
        <a:solidFill>
          <a:schemeClr val="tx1"/>
        </a:solidFill>
        <a:latin typeface="Georgia"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FFFFFF"/>
    <a:srgbClr val="B7E2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43" autoAdjust="0"/>
    <p:restoredTop sz="94662" autoAdjust="0"/>
  </p:normalViewPr>
  <p:slideViewPr>
    <p:cSldViewPr>
      <p:cViewPr varScale="1">
        <p:scale>
          <a:sx n="48" d="100"/>
          <a:sy n="48" d="100"/>
        </p:scale>
        <p:origin x="1872" y="36"/>
      </p:cViewPr>
      <p:guideLst>
        <p:guide orient="horz" pos="2160"/>
        <p:guide pos="2880"/>
      </p:guideLst>
    </p:cSldViewPr>
  </p:slideViewPr>
  <p:outlineViewPr>
    <p:cViewPr>
      <p:scale>
        <a:sx n="33" d="100"/>
        <a:sy n="33" d="100"/>
      </p:scale>
      <p:origin x="0" y="24960"/>
    </p:cViewPr>
    <p:sldLst>
      <p:sld r:id="rId1" collapse="1"/>
    </p:sldLst>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_rels/viewProps.xml.rels><?xml version="1.0" encoding="UTF-8" standalone="yes"?>
<Relationships xmlns="http://schemas.openxmlformats.org/package/2006/relationships"><Relationship Id="rId1" Type="http://schemas.openxmlformats.org/officeDocument/2006/relationships/slide" Target="slides/slide6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9202" name="Rectangle 2"/>
          <p:cNvSpPr>
            <a:spLocks noGrp="1" noChangeArrowheads="1"/>
          </p:cNvSpPr>
          <p:nvPr>
            <p:ph type="hdr" sz="quarter"/>
          </p:nvPr>
        </p:nvSpPr>
        <p:spPr bwMode="auto">
          <a:xfrm>
            <a:off x="0" y="0"/>
            <a:ext cx="4302625" cy="3401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endParaRPr lang="it-IT"/>
          </a:p>
        </p:txBody>
      </p:sp>
      <p:sp>
        <p:nvSpPr>
          <p:cNvPr id="179203" name="Rectangle 3"/>
          <p:cNvSpPr>
            <a:spLocks noGrp="1" noChangeArrowheads="1"/>
          </p:cNvSpPr>
          <p:nvPr>
            <p:ph type="dt" sz="quarter" idx="1"/>
          </p:nvPr>
        </p:nvSpPr>
        <p:spPr bwMode="auto">
          <a:xfrm>
            <a:off x="5621696" y="0"/>
            <a:ext cx="4302625" cy="3401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240F8A9C-536B-4585-A4D2-B9901246A90A}" type="datetimeFigureOut">
              <a:rPr lang="it-IT"/>
              <a:pPr/>
              <a:t>20/04/2018</a:t>
            </a:fld>
            <a:endParaRPr lang="it-IT"/>
          </a:p>
        </p:txBody>
      </p:sp>
      <p:sp>
        <p:nvSpPr>
          <p:cNvPr id="179204" name="Rectangle 4"/>
          <p:cNvSpPr>
            <a:spLocks noGrp="1" noChangeArrowheads="1"/>
          </p:cNvSpPr>
          <p:nvPr>
            <p:ph type="ftr" sz="quarter" idx="2"/>
          </p:nvPr>
        </p:nvSpPr>
        <p:spPr bwMode="auto">
          <a:xfrm>
            <a:off x="0" y="6456434"/>
            <a:ext cx="4302625" cy="34015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endParaRPr lang="it-IT"/>
          </a:p>
        </p:txBody>
      </p:sp>
      <p:sp>
        <p:nvSpPr>
          <p:cNvPr id="179205" name="Rectangle 5"/>
          <p:cNvSpPr>
            <a:spLocks noGrp="1" noChangeArrowheads="1"/>
          </p:cNvSpPr>
          <p:nvPr>
            <p:ph type="sldNum" sz="quarter" idx="3"/>
          </p:nvPr>
        </p:nvSpPr>
        <p:spPr bwMode="auto">
          <a:xfrm>
            <a:off x="5621696" y="6456434"/>
            <a:ext cx="4302625" cy="34015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72413982-06EE-4DE6-BF4C-0443CDEDC3E7}" type="slidenum">
              <a:rPr lang="it-IT"/>
              <a:pPr/>
              <a:t>‹N›</a:t>
            </a:fld>
            <a:endParaRPr lang="it-IT"/>
          </a:p>
        </p:txBody>
      </p:sp>
    </p:spTree>
    <p:extLst>
      <p:ext uri="{BB962C8B-B14F-4D97-AF65-F5344CB8AC3E}">
        <p14:creationId xmlns:p14="http://schemas.microsoft.com/office/powerpoint/2010/main" val="2710387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625" cy="340156"/>
          </a:xfrm>
          <a:prstGeom prst="rect">
            <a:avLst/>
          </a:prstGeom>
        </p:spPr>
        <p:txBody>
          <a:bodyPr vert="horz" lIns="91440" tIns="45720" rIns="91440" bIns="45720" rtlCol="0"/>
          <a:lstStyle>
            <a:lvl1pPr algn="l" fontAlgn="auto">
              <a:spcBef>
                <a:spcPts val="0"/>
              </a:spcBef>
              <a:spcAft>
                <a:spcPts val="0"/>
              </a:spcAft>
              <a:buClrTx/>
              <a:buFontTx/>
              <a:buNone/>
              <a:defRPr sz="1200" b="0">
                <a:latin typeface="+mn-lt"/>
                <a:cs typeface="+mn-cs"/>
              </a:defRPr>
            </a:lvl1pPr>
          </a:lstStyle>
          <a:p>
            <a:pPr>
              <a:defRPr/>
            </a:pPr>
            <a:endParaRPr lang="it-IT"/>
          </a:p>
        </p:txBody>
      </p:sp>
      <p:sp>
        <p:nvSpPr>
          <p:cNvPr id="3" name="Segnaposto data 2"/>
          <p:cNvSpPr>
            <a:spLocks noGrp="1"/>
          </p:cNvSpPr>
          <p:nvPr>
            <p:ph type="dt" idx="1"/>
          </p:nvPr>
        </p:nvSpPr>
        <p:spPr>
          <a:xfrm>
            <a:off x="5621696" y="0"/>
            <a:ext cx="4302625" cy="340156"/>
          </a:xfrm>
          <a:prstGeom prst="rect">
            <a:avLst/>
          </a:prstGeom>
        </p:spPr>
        <p:txBody>
          <a:bodyPr vert="horz" lIns="91440" tIns="45720" rIns="91440" bIns="45720" rtlCol="0"/>
          <a:lstStyle>
            <a:lvl1pPr algn="r" fontAlgn="auto">
              <a:spcBef>
                <a:spcPts val="0"/>
              </a:spcBef>
              <a:spcAft>
                <a:spcPts val="0"/>
              </a:spcAft>
              <a:buClrTx/>
              <a:buFontTx/>
              <a:buNone/>
              <a:defRPr sz="1200" b="0">
                <a:latin typeface="+mn-lt"/>
                <a:cs typeface="+mn-cs"/>
              </a:defRPr>
            </a:lvl1pPr>
          </a:lstStyle>
          <a:p>
            <a:pPr>
              <a:defRPr/>
            </a:pPr>
            <a:fld id="{D3F9FD25-994A-485B-8E8B-85E794D368A4}" type="datetimeFigureOut">
              <a:rPr lang="it-IT"/>
              <a:pPr>
                <a:defRPr/>
              </a:pPr>
              <a:t>20/04/2018</a:t>
            </a:fld>
            <a:endParaRPr lang="it-IT"/>
          </a:p>
        </p:txBody>
      </p:sp>
      <p:sp>
        <p:nvSpPr>
          <p:cNvPr id="4" name="Segnaposto immagine diapositiva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992200" y="3228761"/>
            <a:ext cx="7942238" cy="3059225"/>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6456434"/>
            <a:ext cx="4302625" cy="340155"/>
          </a:xfrm>
          <a:prstGeom prst="rect">
            <a:avLst/>
          </a:prstGeom>
        </p:spPr>
        <p:txBody>
          <a:bodyPr vert="horz" lIns="91440" tIns="45720" rIns="91440" bIns="45720" rtlCol="0" anchor="b"/>
          <a:lstStyle>
            <a:lvl1pPr algn="l" fontAlgn="auto">
              <a:spcBef>
                <a:spcPts val="0"/>
              </a:spcBef>
              <a:spcAft>
                <a:spcPts val="0"/>
              </a:spcAft>
              <a:buClrTx/>
              <a:buFontTx/>
              <a:buNone/>
              <a:defRPr sz="1200" b="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5621696" y="6456434"/>
            <a:ext cx="4302625" cy="340155"/>
          </a:xfrm>
          <a:prstGeom prst="rect">
            <a:avLst/>
          </a:prstGeom>
        </p:spPr>
        <p:txBody>
          <a:bodyPr vert="horz" lIns="91440" tIns="45720" rIns="91440" bIns="45720" rtlCol="0" anchor="b"/>
          <a:lstStyle>
            <a:lvl1pPr algn="r" fontAlgn="auto">
              <a:spcBef>
                <a:spcPts val="0"/>
              </a:spcBef>
              <a:spcAft>
                <a:spcPts val="0"/>
              </a:spcAft>
              <a:buClrTx/>
              <a:buFontTx/>
              <a:buNone/>
              <a:defRPr sz="1200" b="0">
                <a:latin typeface="+mn-lt"/>
                <a:cs typeface="+mn-cs"/>
              </a:defRPr>
            </a:lvl1pPr>
          </a:lstStyle>
          <a:p>
            <a:pPr>
              <a:defRPr/>
            </a:pPr>
            <a:fld id="{D24DE98D-CCE8-4ABD-B0DD-628A1B2DE79C}" type="slidenum">
              <a:rPr lang="it-IT"/>
              <a:pPr>
                <a:defRPr/>
              </a:pPr>
              <a:t>‹N›</a:t>
            </a:fld>
            <a:endParaRPr lang="it-IT"/>
          </a:p>
        </p:txBody>
      </p:sp>
    </p:spTree>
    <p:extLst>
      <p:ext uri="{BB962C8B-B14F-4D97-AF65-F5344CB8AC3E}">
        <p14:creationId xmlns:p14="http://schemas.microsoft.com/office/powerpoint/2010/main" val="24893422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eaLnBrk="1" hangingPunct="1">
              <a:spcBef>
                <a:spcPct val="0"/>
              </a:spcBef>
            </a:pPr>
            <a:endParaRPr lang="en-US" altLang="it-IT" smtClean="0">
              <a:cs typeface="Arial" pitchFamily="34" charset="0"/>
            </a:endParaRPr>
          </a:p>
        </p:txBody>
      </p:sp>
      <p:sp>
        <p:nvSpPr>
          <p:cNvPr id="614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cs typeface="Arial" pitchFamily="34" charset="0"/>
              </a:defRPr>
            </a:lvl1pPr>
            <a:lvl2pPr marL="742950" indent="-285750">
              <a:spcBef>
                <a:spcPct val="30000"/>
              </a:spcBef>
              <a:defRPr sz="1200">
                <a:solidFill>
                  <a:schemeClr val="tx1"/>
                </a:solidFill>
                <a:latin typeface="Calibri" pitchFamily="34" charset="0"/>
                <a:cs typeface="Arial" pitchFamily="34" charset="0"/>
              </a:defRPr>
            </a:lvl2pPr>
            <a:lvl3pPr marL="1143000" indent="-228600">
              <a:spcBef>
                <a:spcPct val="30000"/>
              </a:spcBef>
              <a:defRPr sz="1200">
                <a:solidFill>
                  <a:schemeClr val="tx1"/>
                </a:solidFill>
                <a:latin typeface="Calibri" pitchFamily="34" charset="0"/>
                <a:cs typeface="Arial" pitchFamily="34" charset="0"/>
              </a:defRPr>
            </a:lvl3pPr>
            <a:lvl4pPr marL="1600200" indent="-228600">
              <a:spcBef>
                <a:spcPct val="30000"/>
              </a:spcBef>
              <a:defRPr sz="1200">
                <a:solidFill>
                  <a:schemeClr val="tx1"/>
                </a:solidFill>
                <a:latin typeface="Calibri" pitchFamily="34" charset="0"/>
                <a:cs typeface="Arial" pitchFamily="34" charset="0"/>
              </a:defRPr>
            </a:lvl4pPr>
            <a:lvl5pPr marL="2057400" indent="-22860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a:spcBef>
                <a:spcPct val="0"/>
              </a:spcBef>
            </a:pPr>
            <a:fld id="{2C25FFEF-8769-45E1-A83B-990EA48E17AD}" type="slidenum">
              <a:rPr lang="it-IT" altLang="it-IT" sz="2400">
                <a:latin typeface="Times New Roman" pitchFamily="18" charset="0"/>
              </a:rPr>
              <a:pPr>
                <a:spcBef>
                  <a:spcPct val="0"/>
                </a:spcBef>
              </a:pPr>
              <a:t>1</a:t>
            </a:fld>
            <a:endParaRPr lang="it-IT" altLang="it-IT" sz="2400">
              <a:latin typeface="Times New Roman" pitchFamily="18" charset="0"/>
            </a:endParaRPr>
          </a:p>
        </p:txBody>
      </p:sp>
    </p:spTree>
    <p:extLst>
      <p:ext uri="{BB962C8B-B14F-4D97-AF65-F5344CB8AC3E}">
        <p14:creationId xmlns:p14="http://schemas.microsoft.com/office/powerpoint/2010/main" val="3176726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421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C35CC58C-892C-4B70-BC0A-BC5887357779}" type="slidenum">
              <a:rPr lang="it-IT" smtClean="0"/>
              <a:pPr>
                <a:defRPr/>
              </a:pPr>
              <a:t>10</a:t>
            </a:fld>
            <a:endParaRPr lang="it-IT"/>
          </a:p>
        </p:txBody>
      </p:sp>
    </p:spTree>
    <p:extLst>
      <p:ext uri="{BB962C8B-B14F-4D97-AF65-F5344CB8AC3E}">
        <p14:creationId xmlns:p14="http://schemas.microsoft.com/office/powerpoint/2010/main" val="3578025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523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FED68BFB-D967-489D-A530-92E7CCF2ABDC}" type="slidenum">
              <a:rPr lang="it-IT" smtClean="0"/>
              <a:pPr>
                <a:defRPr/>
              </a:pPr>
              <a:t>11</a:t>
            </a:fld>
            <a:endParaRPr lang="it-IT"/>
          </a:p>
        </p:txBody>
      </p:sp>
    </p:spTree>
    <p:extLst>
      <p:ext uri="{BB962C8B-B14F-4D97-AF65-F5344CB8AC3E}">
        <p14:creationId xmlns:p14="http://schemas.microsoft.com/office/powerpoint/2010/main" val="1653575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625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C0A17073-575D-42EC-950D-A85B53469C0F}" type="slidenum">
              <a:rPr lang="it-IT" smtClean="0"/>
              <a:pPr>
                <a:defRPr/>
              </a:pPr>
              <a:t>12</a:t>
            </a:fld>
            <a:endParaRPr lang="it-IT"/>
          </a:p>
        </p:txBody>
      </p:sp>
    </p:spTree>
    <p:extLst>
      <p:ext uri="{BB962C8B-B14F-4D97-AF65-F5344CB8AC3E}">
        <p14:creationId xmlns:p14="http://schemas.microsoft.com/office/powerpoint/2010/main" val="1410561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728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C13516F8-F12D-4D43-B3C1-AED88FA706F4}" type="slidenum">
              <a:rPr lang="it-IT" smtClean="0"/>
              <a:pPr>
                <a:defRPr/>
              </a:pPr>
              <a:t>13</a:t>
            </a:fld>
            <a:endParaRPr lang="it-IT"/>
          </a:p>
        </p:txBody>
      </p:sp>
    </p:spTree>
    <p:extLst>
      <p:ext uri="{BB962C8B-B14F-4D97-AF65-F5344CB8AC3E}">
        <p14:creationId xmlns:p14="http://schemas.microsoft.com/office/powerpoint/2010/main" val="780386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830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D1EF66F4-0D57-481B-A710-0E38ECEE209E}" type="slidenum">
              <a:rPr lang="it-IT" smtClean="0"/>
              <a:pPr>
                <a:defRPr/>
              </a:pPr>
              <a:t>14</a:t>
            </a:fld>
            <a:endParaRPr lang="it-IT"/>
          </a:p>
        </p:txBody>
      </p:sp>
    </p:spTree>
    <p:extLst>
      <p:ext uri="{BB962C8B-B14F-4D97-AF65-F5344CB8AC3E}">
        <p14:creationId xmlns:p14="http://schemas.microsoft.com/office/powerpoint/2010/main" val="868992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933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4280915E-A6E2-4788-B8A2-EEF9CCEDC466}" type="slidenum">
              <a:rPr lang="it-IT" smtClean="0"/>
              <a:pPr>
                <a:defRPr/>
              </a:pPr>
              <a:t>15</a:t>
            </a:fld>
            <a:endParaRPr lang="it-IT"/>
          </a:p>
        </p:txBody>
      </p:sp>
    </p:spTree>
    <p:extLst>
      <p:ext uri="{BB962C8B-B14F-4D97-AF65-F5344CB8AC3E}">
        <p14:creationId xmlns:p14="http://schemas.microsoft.com/office/powerpoint/2010/main" val="4210450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035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10C9186A-C88F-4D4C-BD1E-6E6DEBAFFF8A}" type="slidenum">
              <a:rPr lang="it-IT" smtClean="0"/>
              <a:pPr>
                <a:defRPr/>
              </a:pPr>
              <a:t>16</a:t>
            </a:fld>
            <a:endParaRPr lang="it-IT"/>
          </a:p>
        </p:txBody>
      </p:sp>
    </p:spTree>
    <p:extLst>
      <p:ext uri="{BB962C8B-B14F-4D97-AF65-F5344CB8AC3E}">
        <p14:creationId xmlns:p14="http://schemas.microsoft.com/office/powerpoint/2010/main" val="26257188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137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CA4737AA-9598-4DF1-BA6C-3BA8EE735554}" type="slidenum">
              <a:rPr lang="it-IT" smtClean="0"/>
              <a:pPr>
                <a:defRPr/>
              </a:pPr>
              <a:t>17</a:t>
            </a:fld>
            <a:endParaRPr lang="it-IT"/>
          </a:p>
        </p:txBody>
      </p:sp>
    </p:spTree>
    <p:extLst>
      <p:ext uri="{BB962C8B-B14F-4D97-AF65-F5344CB8AC3E}">
        <p14:creationId xmlns:p14="http://schemas.microsoft.com/office/powerpoint/2010/main" val="12521289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240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138CFF91-BB47-48D9-87FF-283B10C96477}" type="slidenum">
              <a:rPr lang="it-IT" smtClean="0"/>
              <a:pPr>
                <a:defRPr/>
              </a:pPr>
              <a:t>18</a:t>
            </a:fld>
            <a:endParaRPr lang="it-IT"/>
          </a:p>
        </p:txBody>
      </p:sp>
    </p:spTree>
    <p:extLst>
      <p:ext uri="{BB962C8B-B14F-4D97-AF65-F5344CB8AC3E}">
        <p14:creationId xmlns:p14="http://schemas.microsoft.com/office/powerpoint/2010/main" val="22282737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342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E5B09F99-F27D-4D04-B910-773990ED6C02}" type="slidenum">
              <a:rPr lang="it-IT" smtClean="0"/>
              <a:pPr>
                <a:defRPr/>
              </a:pPr>
              <a:t>19</a:t>
            </a:fld>
            <a:endParaRPr lang="it-IT"/>
          </a:p>
        </p:txBody>
      </p:sp>
    </p:spTree>
    <p:extLst>
      <p:ext uri="{BB962C8B-B14F-4D97-AF65-F5344CB8AC3E}">
        <p14:creationId xmlns:p14="http://schemas.microsoft.com/office/powerpoint/2010/main" val="2473523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601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EF64137C-7B44-416B-B8DB-F574791E2DA7}" type="slidenum">
              <a:rPr lang="it-IT" smtClean="0"/>
              <a:pPr>
                <a:defRPr/>
              </a:pPr>
              <a:t>2</a:t>
            </a:fld>
            <a:endParaRPr lang="it-IT"/>
          </a:p>
        </p:txBody>
      </p:sp>
    </p:spTree>
    <p:extLst>
      <p:ext uri="{BB962C8B-B14F-4D97-AF65-F5344CB8AC3E}">
        <p14:creationId xmlns:p14="http://schemas.microsoft.com/office/powerpoint/2010/main" val="41300663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445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44AFE3C2-4F99-44A7-BEB1-657E12C5C8E8}" type="slidenum">
              <a:rPr lang="it-IT" smtClean="0"/>
              <a:pPr>
                <a:defRPr/>
              </a:pPr>
              <a:t>20</a:t>
            </a:fld>
            <a:endParaRPr lang="it-IT"/>
          </a:p>
        </p:txBody>
      </p:sp>
    </p:spTree>
    <p:extLst>
      <p:ext uri="{BB962C8B-B14F-4D97-AF65-F5344CB8AC3E}">
        <p14:creationId xmlns:p14="http://schemas.microsoft.com/office/powerpoint/2010/main" val="13940113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547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E11F7940-183E-46B5-91F5-20DCE21BBB00}" type="slidenum">
              <a:rPr lang="it-IT" smtClean="0"/>
              <a:pPr>
                <a:defRPr/>
              </a:pPr>
              <a:t>21</a:t>
            </a:fld>
            <a:endParaRPr lang="it-IT"/>
          </a:p>
        </p:txBody>
      </p:sp>
    </p:spTree>
    <p:extLst>
      <p:ext uri="{BB962C8B-B14F-4D97-AF65-F5344CB8AC3E}">
        <p14:creationId xmlns:p14="http://schemas.microsoft.com/office/powerpoint/2010/main" val="42576424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649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582B070-BC0A-467F-95FA-EBF63A7F8920}" type="slidenum">
              <a:rPr lang="it-IT" smtClean="0"/>
              <a:pPr>
                <a:defRPr/>
              </a:pPr>
              <a:t>22</a:t>
            </a:fld>
            <a:endParaRPr lang="it-IT"/>
          </a:p>
        </p:txBody>
      </p:sp>
    </p:spTree>
    <p:extLst>
      <p:ext uri="{BB962C8B-B14F-4D97-AF65-F5344CB8AC3E}">
        <p14:creationId xmlns:p14="http://schemas.microsoft.com/office/powerpoint/2010/main" val="40305104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752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FB3870B8-E508-46ED-82D0-BDD5AC3C8961}" type="slidenum">
              <a:rPr lang="it-IT" smtClean="0"/>
              <a:pPr>
                <a:defRPr/>
              </a:pPr>
              <a:t>23</a:t>
            </a:fld>
            <a:endParaRPr lang="it-IT"/>
          </a:p>
        </p:txBody>
      </p:sp>
    </p:spTree>
    <p:extLst>
      <p:ext uri="{BB962C8B-B14F-4D97-AF65-F5344CB8AC3E}">
        <p14:creationId xmlns:p14="http://schemas.microsoft.com/office/powerpoint/2010/main" val="3481602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854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17128423-577A-485A-BF2C-001AEB3A7205}" type="slidenum">
              <a:rPr lang="it-IT" smtClean="0"/>
              <a:pPr>
                <a:defRPr/>
              </a:pPr>
              <a:t>24</a:t>
            </a:fld>
            <a:endParaRPr lang="it-IT"/>
          </a:p>
        </p:txBody>
      </p:sp>
    </p:spTree>
    <p:extLst>
      <p:ext uri="{BB962C8B-B14F-4D97-AF65-F5344CB8AC3E}">
        <p14:creationId xmlns:p14="http://schemas.microsoft.com/office/powerpoint/2010/main" val="35618899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957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C10957E6-B2D7-4B33-88C5-DBC82071348D}" type="slidenum">
              <a:rPr lang="it-IT" smtClean="0"/>
              <a:pPr>
                <a:defRPr/>
              </a:pPr>
              <a:t>25</a:t>
            </a:fld>
            <a:endParaRPr lang="it-IT"/>
          </a:p>
        </p:txBody>
      </p:sp>
    </p:spTree>
    <p:extLst>
      <p:ext uri="{BB962C8B-B14F-4D97-AF65-F5344CB8AC3E}">
        <p14:creationId xmlns:p14="http://schemas.microsoft.com/office/powerpoint/2010/main" val="1375157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059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73648DD-FEF0-4247-A8FA-2C9004BD88FD}" type="slidenum">
              <a:rPr lang="it-IT" sz="1200" b="0">
                <a:latin typeface="+mn-lt"/>
                <a:cs typeface="+mn-cs"/>
              </a:rPr>
              <a:pPr algn="r">
                <a:spcBef>
                  <a:spcPct val="0"/>
                </a:spcBef>
                <a:buClrTx/>
                <a:buFontTx/>
                <a:buNone/>
                <a:defRPr/>
              </a:pPr>
              <a:t>26</a:t>
            </a:fld>
            <a:endParaRPr lang="it-IT" sz="1200" b="0">
              <a:latin typeface="+mn-lt"/>
              <a:cs typeface="+mn-cs"/>
            </a:endParaRPr>
          </a:p>
        </p:txBody>
      </p:sp>
    </p:spTree>
    <p:extLst>
      <p:ext uri="{BB962C8B-B14F-4D97-AF65-F5344CB8AC3E}">
        <p14:creationId xmlns:p14="http://schemas.microsoft.com/office/powerpoint/2010/main" val="4760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161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2F73D705-98F7-43F4-8CD8-51D90B0FA216}" type="slidenum">
              <a:rPr lang="it-IT" sz="1200" b="0">
                <a:latin typeface="+mn-lt"/>
                <a:cs typeface="+mn-cs"/>
              </a:rPr>
              <a:pPr algn="r">
                <a:spcBef>
                  <a:spcPct val="0"/>
                </a:spcBef>
                <a:buClrTx/>
                <a:buFontTx/>
                <a:buNone/>
                <a:defRPr/>
              </a:pPr>
              <a:t>27</a:t>
            </a:fld>
            <a:endParaRPr lang="it-IT" sz="1200" b="0">
              <a:latin typeface="+mn-lt"/>
              <a:cs typeface="+mn-cs"/>
            </a:endParaRPr>
          </a:p>
        </p:txBody>
      </p:sp>
    </p:spTree>
    <p:extLst>
      <p:ext uri="{BB962C8B-B14F-4D97-AF65-F5344CB8AC3E}">
        <p14:creationId xmlns:p14="http://schemas.microsoft.com/office/powerpoint/2010/main" val="14416611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26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A7EA6F59-42FD-44D3-913D-0BDE366D5670}" type="slidenum">
              <a:rPr lang="it-IT" sz="1200" b="0">
                <a:latin typeface="+mn-lt"/>
                <a:cs typeface="+mn-cs"/>
              </a:rPr>
              <a:pPr algn="r">
                <a:spcBef>
                  <a:spcPct val="0"/>
                </a:spcBef>
                <a:buClrTx/>
                <a:buFontTx/>
                <a:buNone/>
                <a:defRPr/>
              </a:pPr>
              <a:t>28</a:t>
            </a:fld>
            <a:endParaRPr lang="it-IT" sz="1200" b="0">
              <a:latin typeface="+mn-lt"/>
              <a:cs typeface="+mn-cs"/>
            </a:endParaRPr>
          </a:p>
        </p:txBody>
      </p:sp>
    </p:spTree>
    <p:extLst>
      <p:ext uri="{BB962C8B-B14F-4D97-AF65-F5344CB8AC3E}">
        <p14:creationId xmlns:p14="http://schemas.microsoft.com/office/powerpoint/2010/main" val="20423164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36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B903FCD0-F2D8-4861-AEBF-387381084C67}" type="slidenum">
              <a:rPr lang="it-IT" sz="1200" b="0">
                <a:latin typeface="+mn-lt"/>
                <a:cs typeface="+mn-cs"/>
              </a:rPr>
              <a:pPr algn="r">
                <a:spcBef>
                  <a:spcPct val="0"/>
                </a:spcBef>
                <a:buClrTx/>
                <a:buFontTx/>
                <a:buNone/>
                <a:defRPr/>
              </a:pPr>
              <a:t>29</a:t>
            </a:fld>
            <a:endParaRPr lang="it-IT" sz="1200" b="0">
              <a:latin typeface="+mn-lt"/>
              <a:cs typeface="+mn-cs"/>
            </a:endParaRPr>
          </a:p>
        </p:txBody>
      </p:sp>
    </p:spTree>
    <p:extLst>
      <p:ext uri="{BB962C8B-B14F-4D97-AF65-F5344CB8AC3E}">
        <p14:creationId xmlns:p14="http://schemas.microsoft.com/office/powerpoint/2010/main" val="4055875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704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0D84F807-117C-4318-97BF-F14B89E7A036}" type="slidenum">
              <a:rPr lang="it-IT" smtClean="0"/>
              <a:pPr>
                <a:defRPr/>
              </a:pPr>
              <a:t>3</a:t>
            </a:fld>
            <a:endParaRPr lang="it-IT"/>
          </a:p>
        </p:txBody>
      </p:sp>
    </p:spTree>
    <p:extLst>
      <p:ext uri="{BB962C8B-B14F-4D97-AF65-F5344CB8AC3E}">
        <p14:creationId xmlns:p14="http://schemas.microsoft.com/office/powerpoint/2010/main" val="16718388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469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75CDCA38-C279-4852-984A-4702E1C7BB62}" type="slidenum">
              <a:rPr lang="it-IT" sz="1200" b="0">
                <a:latin typeface="+mn-lt"/>
                <a:cs typeface="+mn-cs"/>
              </a:rPr>
              <a:pPr algn="r">
                <a:spcBef>
                  <a:spcPct val="0"/>
                </a:spcBef>
                <a:buClrTx/>
                <a:buFontTx/>
                <a:buNone/>
                <a:defRPr/>
              </a:pPr>
              <a:t>30</a:t>
            </a:fld>
            <a:endParaRPr lang="it-IT" sz="1200" b="0">
              <a:latin typeface="+mn-lt"/>
              <a:cs typeface="+mn-cs"/>
            </a:endParaRPr>
          </a:p>
        </p:txBody>
      </p:sp>
    </p:spTree>
    <p:extLst>
      <p:ext uri="{BB962C8B-B14F-4D97-AF65-F5344CB8AC3E}">
        <p14:creationId xmlns:p14="http://schemas.microsoft.com/office/powerpoint/2010/main" val="40654689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571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F9352D21-A1A7-4BDA-AF1E-4ADA0C845120}" type="slidenum">
              <a:rPr lang="it-IT" sz="1200" b="0">
                <a:latin typeface="+mn-lt"/>
                <a:cs typeface="+mn-cs"/>
              </a:rPr>
              <a:pPr algn="r">
                <a:spcBef>
                  <a:spcPct val="0"/>
                </a:spcBef>
                <a:buClrTx/>
                <a:buFontTx/>
                <a:buNone/>
                <a:defRPr/>
              </a:pPr>
              <a:t>31</a:t>
            </a:fld>
            <a:endParaRPr lang="it-IT" sz="1200" b="0">
              <a:latin typeface="+mn-lt"/>
              <a:cs typeface="+mn-cs"/>
            </a:endParaRPr>
          </a:p>
        </p:txBody>
      </p:sp>
    </p:spTree>
    <p:extLst>
      <p:ext uri="{BB962C8B-B14F-4D97-AF65-F5344CB8AC3E}">
        <p14:creationId xmlns:p14="http://schemas.microsoft.com/office/powerpoint/2010/main" val="11390368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673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C9918A2-62EA-46C4-8CD8-3AD3E35429F2}" type="slidenum">
              <a:rPr lang="it-IT" sz="1200" b="0">
                <a:latin typeface="+mn-lt"/>
                <a:cs typeface="+mn-cs"/>
              </a:rPr>
              <a:pPr algn="r">
                <a:spcBef>
                  <a:spcPct val="0"/>
                </a:spcBef>
                <a:buClrTx/>
                <a:buFontTx/>
                <a:buNone/>
                <a:defRPr/>
              </a:pPr>
              <a:t>32</a:t>
            </a:fld>
            <a:endParaRPr lang="it-IT" sz="1200" b="0">
              <a:latin typeface="+mn-lt"/>
              <a:cs typeface="+mn-cs"/>
            </a:endParaRPr>
          </a:p>
        </p:txBody>
      </p:sp>
    </p:spTree>
    <p:extLst>
      <p:ext uri="{BB962C8B-B14F-4D97-AF65-F5344CB8AC3E}">
        <p14:creationId xmlns:p14="http://schemas.microsoft.com/office/powerpoint/2010/main" val="13774774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776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C433D1D6-9DF5-4D1C-9267-390338CE0F7F}" type="slidenum">
              <a:rPr lang="it-IT" sz="1200" b="0">
                <a:latin typeface="+mn-lt"/>
                <a:cs typeface="+mn-cs"/>
              </a:rPr>
              <a:pPr algn="r">
                <a:spcBef>
                  <a:spcPct val="0"/>
                </a:spcBef>
                <a:buClrTx/>
                <a:buFontTx/>
                <a:buNone/>
                <a:defRPr/>
              </a:pPr>
              <a:t>33</a:t>
            </a:fld>
            <a:endParaRPr lang="it-IT" sz="1200" b="0">
              <a:latin typeface="+mn-lt"/>
              <a:cs typeface="+mn-cs"/>
            </a:endParaRPr>
          </a:p>
        </p:txBody>
      </p:sp>
    </p:spTree>
    <p:extLst>
      <p:ext uri="{BB962C8B-B14F-4D97-AF65-F5344CB8AC3E}">
        <p14:creationId xmlns:p14="http://schemas.microsoft.com/office/powerpoint/2010/main" val="36732671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87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AA0CC850-8694-4807-9DDC-1275E43A61B7}" type="slidenum">
              <a:rPr lang="it-IT" sz="1200" b="0">
                <a:latin typeface="+mn-lt"/>
                <a:cs typeface="+mn-cs"/>
              </a:rPr>
              <a:pPr algn="r">
                <a:spcBef>
                  <a:spcPct val="0"/>
                </a:spcBef>
                <a:buClrTx/>
                <a:buFontTx/>
                <a:buNone/>
                <a:defRPr/>
              </a:pPr>
              <a:t>34</a:t>
            </a:fld>
            <a:endParaRPr lang="it-IT" sz="1200" b="0">
              <a:latin typeface="+mn-lt"/>
              <a:cs typeface="+mn-cs"/>
            </a:endParaRPr>
          </a:p>
        </p:txBody>
      </p:sp>
    </p:spTree>
    <p:extLst>
      <p:ext uri="{BB962C8B-B14F-4D97-AF65-F5344CB8AC3E}">
        <p14:creationId xmlns:p14="http://schemas.microsoft.com/office/powerpoint/2010/main" val="39277054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1981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C15E5BC2-CD24-4672-9839-916BD8ECBF85}" type="slidenum">
              <a:rPr lang="it-IT" sz="1200" b="0">
                <a:latin typeface="+mn-lt"/>
                <a:cs typeface="+mn-cs"/>
              </a:rPr>
              <a:pPr algn="r">
                <a:spcBef>
                  <a:spcPct val="0"/>
                </a:spcBef>
                <a:buClrTx/>
                <a:buFontTx/>
                <a:buNone/>
                <a:defRPr/>
              </a:pPr>
              <a:t>35</a:t>
            </a:fld>
            <a:endParaRPr lang="it-IT" sz="1200" b="0">
              <a:latin typeface="+mn-lt"/>
              <a:cs typeface="+mn-cs"/>
            </a:endParaRPr>
          </a:p>
        </p:txBody>
      </p:sp>
    </p:spTree>
    <p:extLst>
      <p:ext uri="{BB962C8B-B14F-4D97-AF65-F5344CB8AC3E}">
        <p14:creationId xmlns:p14="http://schemas.microsoft.com/office/powerpoint/2010/main" val="12410097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083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0C073135-CD2E-4565-819D-D0DD1EDC6AA1}" type="slidenum">
              <a:rPr lang="it-IT" sz="1200" b="0">
                <a:latin typeface="+mn-lt"/>
                <a:cs typeface="+mn-cs"/>
              </a:rPr>
              <a:pPr algn="r">
                <a:spcBef>
                  <a:spcPct val="0"/>
                </a:spcBef>
                <a:buClrTx/>
                <a:buFontTx/>
                <a:buNone/>
                <a:defRPr/>
              </a:pPr>
              <a:t>36</a:t>
            </a:fld>
            <a:endParaRPr lang="it-IT" sz="1200" b="0">
              <a:latin typeface="+mn-lt"/>
              <a:cs typeface="+mn-cs"/>
            </a:endParaRPr>
          </a:p>
        </p:txBody>
      </p:sp>
    </p:spTree>
    <p:extLst>
      <p:ext uri="{BB962C8B-B14F-4D97-AF65-F5344CB8AC3E}">
        <p14:creationId xmlns:p14="http://schemas.microsoft.com/office/powerpoint/2010/main" val="42189348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185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D3EC294-A96A-4C49-8EFC-CC8EEFC6A038}" type="slidenum">
              <a:rPr lang="it-IT" sz="1200" b="0">
                <a:latin typeface="+mn-lt"/>
                <a:cs typeface="+mn-cs"/>
              </a:rPr>
              <a:pPr algn="r">
                <a:spcBef>
                  <a:spcPct val="0"/>
                </a:spcBef>
                <a:buClrTx/>
                <a:buFontTx/>
                <a:buNone/>
                <a:defRPr/>
              </a:pPr>
              <a:t>37</a:t>
            </a:fld>
            <a:endParaRPr lang="it-IT" sz="1200" b="0">
              <a:latin typeface="+mn-lt"/>
              <a:cs typeface="+mn-cs"/>
            </a:endParaRPr>
          </a:p>
        </p:txBody>
      </p:sp>
    </p:spTree>
    <p:extLst>
      <p:ext uri="{BB962C8B-B14F-4D97-AF65-F5344CB8AC3E}">
        <p14:creationId xmlns:p14="http://schemas.microsoft.com/office/powerpoint/2010/main" val="11075510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288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805B0AE-21DC-4A37-A8CC-2699A7B4343E}" type="slidenum">
              <a:rPr lang="it-IT" sz="1200" b="0">
                <a:latin typeface="+mn-lt"/>
                <a:cs typeface="+mn-cs"/>
              </a:rPr>
              <a:pPr algn="r">
                <a:spcBef>
                  <a:spcPct val="0"/>
                </a:spcBef>
                <a:buClrTx/>
                <a:buFontTx/>
                <a:buNone/>
                <a:defRPr/>
              </a:pPr>
              <a:t>38</a:t>
            </a:fld>
            <a:endParaRPr lang="it-IT" sz="1200" b="0">
              <a:latin typeface="+mn-lt"/>
              <a:cs typeface="+mn-cs"/>
            </a:endParaRPr>
          </a:p>
        </p:txBody>
      </p:sp>
    </p:spTree>
    <p:extLst>
      <p:ext uri="{BB962C8B-B14F-4D97-AF65-F5344CB8AC3E}">
        <p14:creationId xmlns:p14="http://schemas.microsoft.com/office/powerpoint/2010/main" val="119888488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595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6371BEAE-0E85-4A1B-B671-ADA2A7A85996}" type="slidenum">
              <a:rPr lang="it-IT" sz="1200" b="0">
                <a:latin typeface="+mn-lt"/>
                <a:cs typeface="+mn-cs"/>
              </a:rPr>
              <a:pPr algn="r">
                <a:spcBef>
                  <a:spcPct val="0"/>
                </a:spcBef>
                <a:buClrTx/>
                <a:buFontTx/>
                <a:buNone/>
                <a:defRPr/>
              </a:pPr>
              <a:t>39</a:t>
            </a:fld>
            <a:endParaRPr lang="it-IT" sz="1200" b="0">
              <a:latin typeface="+mn-lt"/>
              <a:cs typeface="+mn-cs"/>
            </a:endParaRPr>
          </a:p>
        </p:txBody>
      </p:sp>
    </p:spTree>
    <p:extLst>
      <p:ext uri="{BB962C8B-B14F-4D97-AF65-F5344CB8AC3E}">
        <p14:creationId xmlns:p14="http://schemas.microsoft.com/office/powerpoint/2010/main" val="1329589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806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24BF2867-1DF2-4F28-A099-3E0CB7FDF3EE}" type="slidenum">
              <a:rPr lang="it-IT" smtClean="0"/>
              <a:pPr>
                <a:defRPr/>
              </a:pPr>
              <a:t>4</a:t>
            </a:fld>
            <a:endParaRPr lang="it-IT"/>
          </a:p>
        </p:txBody>
      </p:sp>
    </p:spTree>
    <p:extLst>
      <p:ext uri="{BB962C8B-B14F-4D97-AF65-F5344CB8AC3E}">
        <p14:creationId xmlns:p14="http://schemas.microsoft.com/office/powerpoint/2010/main" val="13201883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697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B62FF5DF-B9E1-447A-8834-397BB57342FB}" type="slidenum">
              <a:rPr lang="it-IT" sz="1200" b="0">
                <a:latin typeface="+mn-lt"/>
                <a:cs typeface="+mn-cs"/>
              </a:rPr>
              <a:pPr algn="r">
                <a:spcBef>
                  <a:spcPct val="0"/>
                </a:spcBef>
                <a:buClrTx/>
                <a:buFontTx/>
                <a:buNone/>
                <a:defRPr/>
              </a:pPr>
              <a:t>40</a:t>
            </a:fld>
            <a:endParaRPr lang="it-IT" sz="1200" b="0">
              <a:latin typeface="+mn-lt"/>
              <a:cs typeface="+mn-cs"/>
            </a:endParaRPr>
          </a:p>
        </p:txBody>
      </p:sp>
    </p:spTree>
    <p:extLst>
      <p:ext uri="{BB962C8B-B14F-4D97-AF65-F5344CB8AC3E}">
        <p14:creationId xmlns:p14="http://schemas.microsoft.com/office/powerpoint/2010/main" val="290421614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800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2A1F5AF7-2F13-4953-B067-3BF5ACA983FB}" type="slidenum">
              <a:rPr lang="it-IT" sz="1200" b="0">
                <a:latin typeface="+mn-lt"/>
                <a:cs typeface="+mn-cs"/>
              </a:rPr>
              <a:pPr algn="r">
                <a:spcBef>
                  <a:spcPct val="0"/>
                </a:spcBef>
                <a:buClrTx/>
                <a:buFontTx/>
                <a:buNone/>
                <a:defRPr/>
              </a:pPr>
              <a:t>41</a:t>
            </a:fld>
            <a:endParaRPr lang="it-IT" sz="1200" b="0">
              <a:latin typeface="+mn-lt"/>
              <a:cs typeface="+mn-cs"/>
            </a:endParaRPr>
          </a:p>
        </p:txBody>
      </p:sp>
    </p:spTree>
    <p:extLst>
      <p:ext uri="{BB962C8B-B14F-4D97-AF65-F5344CB8AC3E}">
        <p14:creationId xmlns:p14="http://schemas.microsoft.com/office/powerpoint/2010/main" val="40559496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2902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D3AEFBBA-B2FA-42C2-8002-7F3F59907383}" type="slidenum">
              <a:rPr lang="it-IT" sz="1200" b="0">
                <a:latin typeface="+mn-lt"/>
                <a:cs typeface="+mn-cs"/>
              </a:rPr>
              <a:pPr algn="r">
                <a:spcBef>
                  <a:spcPct val="0"/>
                </a:spcBef>
                <a:buClrTx/>
                <a:buFontTx/>
                <a:buNone/>
                <a:defRPr/>
              </a:pPr>
              <a:t>42</a:t>
            </a:fld>
            <a:endParaRPr lang="it-IT" sz="1200" b="0">
              <a:latin typeface="+mn-lt"/>
              <a:cs typeface="+mn-cs"/>
            </a:endParaRPr>
          </a:p>
        </p:txBody>
      </p:sp>
    </p:spTree>
    <p:extLst>
      <p:ext uri="{BB962C8B-B14F-4D97-AF65-F5344CB8AC3E}">
        <p14:creationId xmlns:p14="http://schemas.microsoft.com/office/powerpoint/2010/main" val="355193423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3005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FABBFE48-97DD-459D-A566-F9377D1FAEE3}" type="slidenum">
              <a:rPr lang="it-IT" sz="1200" b="0">
                <a:latin typeface="+mn-lt"/>
                <a:cs typeface="+mn-cs"/>
              </a:rPr>
              <a:pPr algn="r">
                <a:spcBef>
                  <a:spcPct val="0"/>
                </a:spcBef>
                <a:buClrTx/>
                <a:buFontTx/>
                <a:buNone/>
                <a:defRPr/>
              </a:pPr>
              <a:t>43</a:t>
            </a:fld>
            <a:endParaRPr lang="it-IT" sz="1200" b="0">
              <a:latin typeface="+mn-lt"/>
              <a:cs typeface="+mn-cs"/>
            </a:endParaRPr>
          </a:p>
        </p:txBody>
      </p:sp>
    </p:spTree>
    <p:extLst>
      <p:ext uri="{BB962C8B-B14F-4D97-AF65-F5344CB8AC3E}">
        <p14:creationId xmlns:p14="http://schemas.microsoft.com/office/powerpoint/2010/main" val="12136093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3107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ACE988EA-3424-4BB6-9CBE-803AF508B23C}" type="slidenum">
              <a:rPr lang="it-IT" sz="1200" b="0">
                <a:latin typeface="+mn-lt"/>
                <a:cs typeface="+mn-cs"/>
              </a:rPr>
              <a:pPr algn="r">
                <a:spcBef>
                  <a:spcPct val="0"/>
                </a:spcBef>
                <a:buClrTx/>
                <a:buFontTx/>
                <a:buNone/>
                <a:defRPr/>
              </a:pPr>
              <a:t>44</a:t>
            </a:fld>
            <a:endParaRPr lang="it-IT" sz="1200" b="0">
              <a:latin typeface="+mn-lt"/>
              <a:cs typeface="+mn-cs"/>
            </a:endParaRPr>
          </a:p>
        </p:txBody>
      </p:sp>
    </p:spTree>
    <p:extLst>
      <p:ext uri="{BB962C8B-B14F-4D97-AF65-F5344CB8AC3E}">
        <p14:creationId xmlns:p14="http://schemas.microsoft.com/office/powerpoint/2010/main" val="28403286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3619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297DDEA5-E148-41E1-A47E-2059422C730F}" type="slidenum">
              <a:rPr lang="it-IT" sz="1200" b="0">
                <a:latin typeface="+mn-lt"/>
                <a:cs typeface="+mn-cs"/>
              </a:rPr>
              <a:pPr algn="r">
                <a:spcBef>
                  <a:spcPct val="0"/>
                </a:spcBef>
                <a:buClrTx/>
                <a:buFontTx/>
                <a:buNone/>
                <a:defRPr/>
              </a:pPr>
              <a:t>45</a:t>
            </a:fld>
            <a:endParaRPr lang="it-IT" sz="1200" b="0">
              <a:latin typeface="+mn-lt"/>
              <a:cs typeface="+mn-cs"/>
            </a:endParaRPr>
          </a:p>
        </p:txBody>
      </p:sp>
    </p:spTree>
    <p:extLst>
      <p:ext uri="{BB962C8B-B14F-4D97-AF65-F5344CB8AC3E}">
        <p14:creationId xmlns:p14="http://schemas.microsoft.com/office/powerpoint/2010/main" val="12210529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20275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71BF13DD-E89A-4A3A-9117-859FE0C2D7E2}" type="slidenum">
              <a:rPr lang="it-IT" sz="1200" b="0">
                <a:latin typeface="+mn-lt"/>
                <a:cs typeface="+mn-cs"/>
              </a:rPr>
              <a:pPr algn="r">
                <a:spcBef>
                  <a:spcPct val="0"/>
                </a:spcBef>
                <a:buClrTx/>
                <a:buFontTx/>
                <a:buNone/>
                <a:defRPr/>
              </a:pPr>
              <a:t>46</a:t>
            </a:fld>
            <a:endParaRPr lang="it-IT" sz="1200" b="0">
              <a:latin typeface="+mn-lt"/>
              <a:cs typeface="+mn-cs"/>
            </a:endParaRPr>
          </a:p>
        </p:txBody>
      </p:sp>
    </p:spTree>
    <p:extLst>
      <p:ext uri="{BB962C8B-B14F-4D97-AF65-F5344CB8AC3E}">
        <p14:creationId xmlns:p14="http://schemas.microsoft.com/office/powerpoint/2010/main" val="258040007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382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283D4DED-CD22-4386-B9F5-FCEA54AE278F}" type="slidenum">
              <a:rPr lang="it-IT" sz="1200" b="0">
                <a:latin typeface="+mn-lt"/>
                <a:cs typeface="+mn-cs"/>
              </a:rPr>
              <a:pPr algn="r">
                <a:spcBef>
                  <a:spcPct val="0"/>
                </a:spcBef>
                <a:buClrTx/>
                <a:buFontTx/>
                <a:buNone/>
                <a:defRPr/>
              </a:pPr>
              <a:t>47</a:t>
            </a:fld>
            <a:endParaRPr lang="it-IT" sz="1200" b="0">
              <a:latin typeface="+mn-lt"/>
              <a:cs typeface="+mn-cs"/>
            </a:endParaRPr>
          </a:p>
        </p:txBody>
      </p:sp>
    </p:spTree>
    <p:extLst>
      <p:ext uri="{BB962C8B-B14F-4D97-AF65-F5344CB8AC3E}">
        <p14:creationId xmlns:p14="http://schemas.microsoft.com/office/powerpoint/2010/main" val="29215871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392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E87CECC-FEA3-4368-AB96-C12396B4448C}" type="slidenum">
              <a:rPr lang="it-IT" sz="1200" b="0">
                <a:latin typeface="+mn-lt"/>
                <a:cs typeface="+mn-cs"/>
              </a:rPr>
              <a:pPr algn="r">
                <a:spcBef>
                  <a:spcPct val="0"/>
                </a:spcBef>
                <a:buClrTx/>
                <a:buFontTx/>
                <a:buNone/>
                <a:defRPr/>
              </a:pPr>
              <a:t>48</a:t>
            </a:fld>
            <a:endParaRPr lang="it-IT" sz="1200" b="0">
              <a:latin typeface="+mn-lt"/>
              <a:cs typeface="+mn-cs"/>
            </a:endParaRPr>
          </a:p>
        </p:txBody>
      </p:sp>
    </p:spTree>
    <p:extLst>
      <p:ext uri="{BB962C8B-B14F-4D97-AF65-F5344CB8AC3E}">
        <p14:creationId xmlns:p14="http://schemas.microsoft.com/office/powerpoint/2010/main" val="246042905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392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E87CECC-FEA3-4368-AB96-C12396B4448C}" type="slidenum">
              <a:rPr lang="it-IT" sz="1200" b="0">
                <a:latin typeface="+mn-lt"/>
                <a:cs typeface="+mn-cs"/>
              </a:rPr>
              <a:pPr algn="r">
                <a:spcBef>
                  <a:spcPct val="0"/>
                </a:spcBef>
                <a:buClrTx/>
                <a:buFontTx/>
                <a:buNone/>
                <a:defRPr/>
              </a:pPr>
              <a:t>49</a:t>
            </a:fld>
            <a:endParaRPr lang="it-IT" sz="1200" b="0">
              <a:latin typeface="+mn-lt"/>
              <a:cs typeface="+mn-cs"/>
            </a:endParaRPr>
          </a:p>
        </p:txBody>
      </p:sp>
    </p:spTree>
    <p:extLst>
      <p:ext uri="{BB962C8B-B14F-4D97-AF65-F5344CB8AC3E}">
        <p14:creationId xmlns:p14="http://schemas.microsoft.com/office/powerpoint/2010/main" val="3180089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909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68568F6B-9DF3-46AE-A01E-F91C37477773}" type="slidenum">
              <a:rPr lang="it-IT" smtClean="0"/>
              <a:pPr>
                <a:defRPr/>
              </a:pPr>
              <a:t>5</a:t>
            </a:fld>
            <a:endParaRPr lang="it-IT"/>
          </a:p>
        </p:txBody>
      </p:sp>
    </p:spTree>
    <p:extLst>
      <p:ext uri="{BB962C8B-B14F-4D97-AF65-F5344CB8AC3E}">
        <p14:creationId xmlns:p14="http://schemas.microsoft.com/office/powerpoint/2010/main" val="106677192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029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B198DC89-4B88-4CFE-A0BC-A8D8AD888115}" type="slidenum">
              <a:rPr lang="it-IT" sz="1200" b="0">
                <a:latin typeface="+mn-lt"/>
                <a:cs typeface="+mn-cs"/>
              </a:rPr>
              <a:pPr algn="r">
                <a:spcBef>
                  <a:spcPct val="0"/>
                </a:spcBef>
                <a:buClrTx/>
                <a:buFontTx/>
                <a:buNone/>
                <a:defRPr/>
              </a:pPr>
              <a:t>50</a:t>
            </a:fld>
            <a:endParaRPr lang="it-IT" sz="1200" b="0">
              <a:latin typeface="+mn-lt"/>
              <a:cs typeface="+mn-cs"/>
            </a:endParaRPr>
          </a:p>
        </p:txBody>
      </p:sp>
    </p:spTree>
    <p:extLst>
      <p:ext uri="{BB962C8B-B14F-4D97-AF65-F5344CB8AC3E}">
        <p14:creationId xmlns:p14="http://schemas.microsoft.com/office/powerpoint/2010/main" val="252903976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20480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FEBF691D-DE9F-4ACA-B450-45D73F047970}" type="slidenum">
              <a:rPr lang="it-IT" sz="1200" b="0">
                <a:latin typeface="+mn-lt"/>
                <a:cs typeface="+mn-cs"/>
              </a:rPr>
              <a:pPr algn="r">
                <a:spcBef>
                  <a:spcPct val="0"/>
                </a:spcBef>
                <a:buClrTx/>
                <a:buFontTx/>
                <a:buNone/>
                <a:defRPr/>
              </a:pPr>
              <a:t>51</a:t>
            </a:fld>
            <a:endParaRPr lang="it-IT" sz="1200" b="0">
              <a:latin typeface="+mn-lt"/>
              <a:cs typeface="+mn-cs"/>
            </a:endParaRPr>
          </a:p>
        </p:txBody>
      </p:sp>
    </p:spTree>
    <p:extLst>
      <p:ext uri="{BB962C8B-B14F-4D97-AF65-F5344CB8AC3E}">
        <p14:creationId xmlns:p14="http://schemas.microsoft.com/office/powerpoint/2010/main" val="429225911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131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6390CED-B72D-48D4-B8C4-FC283FB8ACCE}" type="slidenum">
              <a:rPr lang="it-IT" sz="1200" b="0">
                <a:latin typeface="+mn-lt"/>
                <a:cs typeface="+mn-cs"/>
              </a:rPr>
              <a:pPr algn="r">
                <a:spcBef>
                  <a:spcPct val="0"/>
                </a:spcBef>
                <a:buClrTx/>
                <a:buFontTx/>
                <a:buNone/>
                <a:defRPr/>
              </a:pPr>
              <a:t>52</a:t>
            </a:fld>
            <a:endParaRPr lang="it-IT" sz="1200" b="0">
              <a:latin typeface="+mn-lt"/>
              <a:cs typeface="+mn-cs"/>
            </a:endParaRPr>
          </a:p>
        </p:txBody>
      </p:sp>
    </p:spTree>
    <p:extLst>
      <p:ext uri="{BB962C8B-B14F-4D97-AF65-F5344CB8AC3E}">
        <p14:creationId xmlns:p14="http://schemas.microsoft.com/office/powerpoint/2010/main" val="25837143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053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dirty="0"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5AC9489E-794A-466E-8C12-813D2DCCA65F}" type="slidenum">
              <a:rPr lang="it-IT" sz="1200" b="0">
                <a:latin typeface="+mn-lt"/>
                <a:cs typeface="+mn-cs"/>
              </a:rPr>
              <a:pPr algn="r">
                <a:spcBef>
                  <a:spcPct val="0"/>
                </a:spcBef>
                <a:buClrTx/>
                <a:buFontTx/>
                <a:buNone/>
                <a:defRPr/>
              </a:pPr>
              <a:t>53</a:t>
            </a:fld>
            <a:endParaRPr lang="it-IT" sz="1200" b="0">
              <a:latin typeface="+mn-lt"/>
              <a:cs typeface="+mn-cs"/>
            </a:endParaRPr>
          </a:p>
        </p:txBody>
      </p:sp>
    </p:spTree>
    <p:extLst>
      <p:ext uri="{BB962C8B-B14F-4D97-AF65-F5344CB8AC3E}">
        <p14:creationId xmlns:p14="http://schemas.microsoft.com/office/powerpoint/2010/main" val="351634214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745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77F3D691-701F-44AC-9585-32F979105357}" type="slidenum">
              <a:rPr lang="it-IT" sz="1200" b="0">
                <a:latin typeface="+mn-lt"/>
                <a:cs typeface="+mn-cs"/>
              </a:rPr>
              <a:pPr algn="r">
                <a:spcBef>
                  <a:spcPct val="0"/>
                </a:spcBef>
                <a:buClrTx/>
                <a:buFontTx/>
                <a:buNone/>
                <a:defRPr/>
              </a:pPr>
              <a:t>54</a:t>
            </a:fld>
            <a:endParaRPr lang="it-IT" sz="1200" b="0">
              <a:latin typeface="+mn-lt"/>
              <a:cs typeface="+mn-cs"/>
            </a:endParaRPr>
          </a:p>
        </p:txBody>
      </p:sp>
    </p:spTree>
    <p:extLst>
      <p:ext uri="{BB962C8B-B14F-4D97-AF65-F5344CB8AC3E}">
        <p14:creationId xmlns:p14="http://schemas.microsoft.com/office/powerpoint/2010/main" val="283566106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131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dirty="0"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6390CED-B72D-48D4-B8C4-FC283FB8ACCE}" type="slidenum">
              <a:rPr lang="it-IT" sz="1200" b="0">
                <a:latin typeface="+mn-lt"/>
                <a:cs typeface="+mn-cs"/>
              </a:rPr>
              <a:pPr algn="r">
                <a:spcBef>
                  <a:spcPct val="0"/>
                </a:spcBef>
                <a:buClrTx/>
                <a:buFontTx/>
                <a:buNone/>
                <a:defRPr/>
              </a:pPr>
              <a:t>55</a:t>
            </a:fld>
            <a:endParaRPr lang="it-IT" sz="1200" b="0">
              <a:latin typeface="+mn-lt"/>
              <a:cs typeface="+mn-cs"/>
            </a:endParaRPr>
          </a:p>
        </p:txBody>
      </p:sp>
    </p:spTree>
    <p:extLst>
      <p:ext uri="{BB962C8B-B14F-4D97-AF65-F5344CB8AC3E}">
        <p14:creationId xmlns:p14="http://schemas.microsoft.com/office/powerpoint/2010/main" val="11878728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233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46EE0CCD-8F8E-4E4B-9C9A-D5869EA4B07F}" type="slidenum">
              <a:rPr lang="it-IT" sz="1200" b="0">
                <a:latin typeface="+mn-lt"/>
                <a:cs typeface="+mn-cs"/>
              </a:rPr>
              <a:pPr algn="r">
                <a:spcBef>
                  <a:spcPct val="0"/>
                </a:spcBef>
                <a:buClrTx/>
                <a:buFontTx/>
                <a:buNone/>
                <a:defRPr/>
              </a:pPr>
              <a:t>56</a:t>
            </a:fld>
            <a:endParaRPr lang="it-IT" sz="1200" b="0">
              <a:latin typeface="+mn-lt"/>
              <a:cs typeface="+mn-cs"/>
            </a:endParaRPr>
          </a:p>
        </p:txBody>
      </p:sp>
    </p:spTree>
    <p:extLst>
      <p:ext uri="{BB962C8B-B14F-4D97-AF65-F5344CB8AC3E}">
        <p14:creationId xmlns:p14="http://schemas.microsoft.com/office/powerpoint/2010/main" val="404854977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336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1F4F0160-2C29-4763-BBEF-6117E5B19057}" type="slidenum">
              <a:rPr lang="it-IT" sz="1200" b="0">
                <a:latin typeface="+mn-lt"/>
                <a:cs typeface="+mn-cs"/>
              </a:rPr>
              <a:pPr algn="r">
                <a:spcBef>
                  <a:spcPct val="0"/>
                </a:spcBef>
                <a:buClrTx/>
                <a:buFontTx/>
                <a:buNone/>
                <a:defRPr/>
              </a:pPr>
              <a:t>57</a:t>
            </a:fld>
            <a:endParaRPr lang="it-IT" sz="1200" b="0">
              <a:latin typeface="+mn-lt"/>
              <a:cs typeface="+mn-cs"/>
            </a:endParaRPr>
          </a:p>
        </p:txBody>
      </p:sp>
    </p:spTree>
    <p:extLst>
      <p:ext uri="{BB962C8B-B14F-4D97-AF65-F5344CB8AC3E}">
        <p14:creationId xmlns:p14="http://schemas.microsoft.com/office/powerpoint/2010/main" val="13442399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643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BE6EA5D4-821E-463D-931A-292EDAF60D61}" type="slidenum">
              <a:rPr lang="it-IT" sz="1200" b="0">
                <a:latin typeface="+mn-lt"/>
                <a:cs typeface="+mn-cs"/>
              </a:rPr>
              <a:pPr algn="r">
                <a:spcBef>
                  <a:spcPct val="0"/>
                </a:spcBef>
                <a:buClrTx/>
                <a:buFontTx/>
                <a:buNone/>
                <a:defRPr/>
              </a:pPr>
              <a:t>58</a:t>
            </a:fld>
            <a:endParaRPr lang="it-IT" sz="1200" b="0">
              <a:latin typeface="+mn-lt"/>
              <a:cs typeface="+mn-cs"/>
            </a:endParaRPr>
          </a:p>
        </p:txBody>
      </p:sp>
    </p:spTree>
    <p:extLst>
      <p:ext uri="{BB962C8B-B14F-4D97-AF65-F5344CB8AC3E}">
        <p14:creationId xmlns:p14="http://schemas.microsoft.com/office/powerpoint/2010/main" val="30234892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848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E57A6C9C-D4EF-4F22-BB59-7CB31C77C7B2}" type="slidenum">
              <a:rPr lang="it-IT" sz="1200" b="0">
                <a:latin typeface="+mn-lt"/>
                <a:cs typeface="+mn-cs"/>
              </a:rPr>
              <a:pPr algn="r">
                <a:spcBef>
                  <a:spcPct val="0"/>
                </a:spcBef>
                <a:buClrTx/>
                <a:buFontTx/>
                <a:buNone/>
                <a:defRPr/>
              </a:pPr>
              <a:t>59</a:t>
            </a:fld>
            <a:endParaRPr lang="it-IT" sz="1200" b="0">
              <a:latin typeface="+mn-lt"/>
              <a:cs typeface="+mn-cs"/>
            </a:endParaRPr>
          </a:p>
        </p:txBody>
      </p:sp>
    </p:spTree>
    <p:extLst>
      <p:ext uri="{BB962C8B-B14F-4D97-AF65-F5344CB8AC3E}">
        <p14:creationId xmlns:p14="http://schemas.microsoft.com/office/powerpoint/2010/main" val="4254610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bwMode="auto">
          <a:xfrm>
            <a:off x="3263900" y="519113"/>
            <a:ext cx="3400425" cy="2549525"/>
          </a:xfrm>
          <a:noFill/>
          <a:ln>
            <a:solidFill>
              <a:srgbClr val="000000"/>
            </a:solidFill>
            <a:miter lim="800000"/>
            <a:headEnd/>
            <a:tailEnd/>
          </a:ln>
        </p:spPr>
      </p:sp>
      <p:sp>
        <p:nvSpPr>
          <p:cNvPr id="90115" name="Rectangle 3"/>
          <p:cNvSpPr>
            <a:spLocks noGrp="1" noChangeArrowheads="1"/>
          </p:cNvSpPr>
          <p:nvPr>
            <p:ph type="body" idx="1"/>
          </p:nvPr>
        </p:nvSpPr>
        <p:spPr bwMode="auto">
          <a:xfrm>
            <a:off x="1309798" y="3233109"/>
            <a:ext cx="7307044" cy="3045097"/>
          </a:xfrm>
          <a:noFill/>
        </p:spPr>
        <p:txBody>
          <a:bodyPr wrap="square" lIns="94802" tIns="47410" rIns="94802" bIns="47410" numCol="1" anchor="t" anchorCtr="0" compatLnSpc="1">
            <a:prstTxWarp prst="textNoShape">
              <a:avLst/>
            </a:prstTxWarp>
          </a:bodyPr>
          <a:lstStyle/>
          <a:p>
            <a:pPr eaLnBrk="1" hangingPunct="1"/>
            <a:endParaRPr lang="it-IT" smtClean="0"/>
          </a:p>
        </p:txBody>
      </p:sp>
    </p:spTree>
    <p:extLst>
      <p:ext uri="{BB962C8B-B14F-4D97-AF65-F5344CB8AC3E}">
        <p14:creationId xmlns:p14="http://schemas.microsoft.com/office/powerpoint/2010/main" val="14433062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541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7919D6F-CBEC-452E-8C12-C3E0C38972AF}" type="slidenum">
              <a:rPr lang="it-IT" sz="1200" b="0">
                <a:latin typeface="+mn-lt"/>
                <a:cs typeface="+mn-cs"/>
              </a:rPr>
              <a:pPr algn="r">
                <a:spcBef>
                  <a:spcPct val="0"/>
                </a:spcBef>
                <a:buClrTx/>
                <a:buFontTx/>
                <a:buNone/>
                <a:defRPr/>
              </a:pPr>
              <a:t>60</a:t>
            </a:fld>
            <a:endParaRPr lang="it-IT" sz="1200" b="0">
              <a:latin typeface="+mn-lt"/>
              <a:cs typeface="+mn-cs"/>
            </a:endParaRPr>
          </a:p>
        </p:txBody>
      </p:sp>
    </p:spTree>
    <p:extLst>
      <p:ext uri="{BB962C8B-B14F-4D97-AF65-F5344CB8AC3E}">
        <p14:creationId xmlns:p14="http://schemas.microsoft.com/office/powerpoint/2010/main" val="375058935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541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7919D6F-CBEC-452E-8C12-C3E0C38972AF}" type="slidenum">
              <a:rPr lang="it-IT" sz="1200" b="0">
                <a:latin typeface="+mn-lt"/>
                <a:cs typeface="+mn-cs"/>
              </a:rPr>
              <a:pPr algn="r">
                <a:spcBef>
                  <a:spcPct val="0"/>
                </a:spcBef>
                <a:buClrTx/>
                <a:buFontTx/>
                <a:buNone/>
                <a:defRPr/>
              </a:pPr>
              <a:t>61</a:t>
            </a:fld>
            <a:endParaRPr lang="it-IT" sz="1200" b="0">
              <a:latin typeface="+mn-lt"/>
              <a:cs typeface="+mn-cs"/>
            </a:endParaRPr>
          </a:p>
        </p:txBody>
      </p:sp>
    </p:spTree>
    <p:extLst>
      <p:ext uri="{BB962C8B-B14F-4D97-AF65-F5344CB8AC3E}">
        <p14:creationId xmlns:p14="http://schemas.microsoft.com/office/powerpoint/2010/main" val="6174244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443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5F3AC86-A92F-4F61-8C1B-934F55E013A3}" type="slidenum">
              <a:rPr lang="it-IT" sz="1200" b="0">
                <a:latin typeface="+mn-lt"/>
                <a:cs typeface="+mn-cs"/>
              </a:rPr>
              <a:pPr algn="r">
                <a:spcBef>
                  <a:spcPct val="0"/>
                </a:spcBef>
                <a:buClrTx/>
                <a:buFontTx/>
                <a:buNone/>
                <a:defRPr/>
              </a:pPr>
              <a:t>62</a:t>
            </a:fld>
            <a:endParaRPr lang="it-IT" sz="1200" b="0">
              <a:latin typeface="+mn-lt"/>
              <a:cs typeface="+mn-cs"/>
            </a:endParaRPr>
          </a:p>
        </p:txBody>
      </p:sp>
    </p:spTree>
    <p:extLst>
      <p:ext uri="{BB962C8B-B14F-4D97-AF65-F5344CB8AC3E}">
        <p14:creationId xmlns:p14="http://schemas.microsoft.com/office/powerpoint/2010/main" val="257329803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21913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45B6C7C5-7030-4499-90F8-4B15EF5A5972}" type="slidenum">
              <a:rPr lang="it-IT" sz="1200" b="0">
                <a:latin typeface="+mn-lt"/>
                <a:cs typeface="+mn-cs"/>
              </a:rPr>
              <a:pPr algn="r">
                <a:spcBef>
                  <a:spcPct val="0"/>
                </a:spcBef>
                <a:buClrTx/>
                <a:buFontTx/>
                <a:buNone/>
                <a:defRPr/>
              </a:pPr>
              <a:t>63</a:t>
            </a:fld>
            <a:endParaRPr lang="it-IT" sz="1200" b="0">
              <a:latin typeface="+mn-lt"/>
              <a:cs typeface="+mn-cs"/>
            </a:endParaRPr>
          </a:p>
        </p:txBody>
      </p:sp>
    </p:spTree>
    <p:extLst>
      <p:ext uri="{BB962C8B-B14F-4D97-AF65-F5344CB8AC3E}">
        <p14:creationId xmlns:p14="http://schemas.microsoft.com/office/powerpoint/2010/main" val="131036927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155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7554E229-87E7-4DF6-96F9-A0077067E1CC}" type="slidenum">
              <a:rPr lang="it-IT" sz="1200" b="0">
                <a:latin typeface="+mn-lt"/>
                <a:cs typeface="+mn-cs"/>
              </a:rPr>
              <a:pPr algn="r">
                <a:spcBef>
                  <a:spcPct val="0"/>
                </a:spcBef>
                <a:buClrTx/>
                <a:buFontTx/>
                <a:buNone/>
                <a:defRPr/>
              </a:pPr>
              <a:t>64</a:t>
            </a:fld>
            <a:endParaRPr lang="it-IT" sz="1200" b="0">
              <a:latin typeface="+mn-lt"/>
              <a:cs typeface="+mn-cs"/>
            </a:endParaRPr>
          </a:p>
        </p:txBody>
      </p:sp>
    </p:spTree>
    <p:extLst>
      <p:ext uri="{BB962C8B-B14F-4D97-AF65-F5344CB8AC3E}">
        <p14:creationId xmlns:p14="http://schemas.microsoft.com/office/powerpoint/2010/main" val="173361563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360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3EFE6F0-D8BD-497F-BF61-1C3450880BE0}" type="slidenum">
              <a:rPr lang="it-IT" sz="1200" b="0">
                <a:latin typeface="+mn-lt"/>
                <a:cs typeface="+mn-cs"/>
              </a:rPr>
              <a:pPr algn="r">
                <a:spcBef>
                  <a:spcPct val="0"/>
                </a:spcBef>
                <a:buClrTx/>
                <a:buFontTx/>
                <a:buNone/>
                <a:defRPr/>
              </a:pPr>
              <a:t>65</a:t>
            </a:fld>
            <a:endParaRPr lang="it-IT" sz="1200" b="0">
              <a:latin typeface="+mn-lt"/>
              <a:cs typeface="+mn-cs"/>
            </a:endParaRPr>
          </a:p>
        </p:txBody>
      </p:sp>
    </p:spTree>
    <p:extLst>
      <p:ext uri="{BB962C8B-B14F-4D97-AF65-F5344CB8AC3E}">
        <p14:creationId xmlns:p14="http://schemas.microsoft.com/office/powerpoint/2010/main" val="94300443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462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763407C3-6945-477D-BAD4-ADD73566FC5A}" type="slidenum">
              <a:rPr lang="it-IT" sz="1200" b="0">
                <a:latin typeface="+mn-lt"/>
                <a:cs typeface="+mn-cs"/>
              </a:rPr>
              <a:pPr algn="r">
                <a:spcBef>
                  <a:spcPct val="0"/>
                </a:spcBef>
                <a:buClrTx/>
                <a:buFontTx/>
                <a:buNone/>
                <a:defRPr/>
              </a:pPr>
              <a:t>66</a:t>
            </a:fld>
            <a:endParaRPr lang="it-IT" sz="1200" b="0">
              <a:latin typeface="+mn-lt"/>
              <a:cs typeface="+mn-cs"/>
            </a:endParaRPr>
          </a:p>
        </p:txBody>
      </p:sp>
    </p:spTree>
    <p:extLst>
      <p:ext uri="{BB962C8B-B14F-4D97-AF65-F5344CB8AC3E}">
        <p14:creationId xmlns:p14="http://schemas.microsoft.com/office/powerpoint/2010/main" val="129356808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257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A054748F-2026-4CC7-80C4-890876C0B127}" type="slidenum">
              <a:rPr lang="it-IT" sz="1200" b="0">
                <a:latin typeface="+mn-lt"/>
                <a:cs typeface="+mn-cs"/>
              </a:rPr>
              <a:pPr algn="r">
                <a:spcBef>
                  <a:spcPct val="0"/>
                </a:spcBef>
                <a:buClrTx/>
                <a:buFontTx/>
                <a:buNone/>
                <a:defRPr/>
              </a:pPr>
              <a:t>67</a:t>
            </a:fld>
            <a:endParaRPr lang="it-IT" sz="1200" b="0">
              <a:latin typeface="+mn-lt"/>
              <a:cs typeface="+mn-cs"/>
            </a:endParaRPr>
          </a:p>
        </p:txBody>
      </p:sp>
    </p:spTree>
    <p:extLst>
      <p:ext uri="{BB962C8B-B14F-4D97-AF65-F5344CB8AC3E}">
        <p14:creationId xmlns:p14="http://schemas.microsoft.com/office/powerpoint/2010/main" val="383976792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565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3BE43E8A-30B2-4FAA-9860-E58F9941EC92}" type="slidenum">
              <a:rPr lang="it-IT" sz="1200" b="0">
                <a:latin typeface="+mn-lt"/>
                <a:cs typeface="+mn-cs"/>
              </a:rPr>
              <a:pPr algn="r">
                <a:spcBef>
                  <a:spcPct val="0"/>
                </a:spcBef>
                <a:buClrTx/>
                <a:buFontTx/>
                <a:buNone/>
                <a:defRPr/>
              </a:pPr>
              <a:t>68</a:t>
            </a:fld>
            <a:endParaRPr lang="it-IT" sz="1200" b="0">
              <a:latin typeface="+mn-lt"/>
              <a:cs typeface="+mn-cs"/>
            </a:endParaRPr>
          </a:p>
        </p:txBody>
      </p:sp>
    </p:spTree>
    <p:extLst>
      <p:ext uri="{BB962C8B-B14F-4D97-AF65-F5344CB8AC3E}">
        <p14:creationId xmlns:p14="http://schemas.microsoft.com/office/powerpoint/2010/main" val="132077514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667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5719729-B0DD-462F-81D2-BD99A15BDCE2}" type="slidenum">
              <a:rPr lang="it-IT" sz="1200" b="0">
                <a:latin typeface="+mn-lt"/>
                <a:cs typeface="+mn-cs"/>
              </a:rPr>
              <a:pPr algn="r">
                <a:spcBef>
                  <a:spcPct val="0"/>
                </a:spcBef>
                <a:buClrTx/>
                <a:buFontTx/>
                <a:buNone/>
                <a:defRPr/>
              </a:pPr>
              <a:t>69</a:t>
            </a:fld>
            <a:endParaRPr lang="it-IT" sz="1200" b="0">
              <a:latin typeface="+mn-lt"/>
              <a:cs typeface="+mn-cs"/>
            </a:endParaRPr>
          </a:p>
        </p:txBody>
      </p:sp>
    </p:spTree>
    <p:extLst>
      <p:ext uri="{BB962C8B-B14F-4D97-AF65-F5344CB8AC3E}">
        <p14:creationId xmlns:p14="http://schemas.microsoft.com/office/powerpoint/2010/main" val="1433864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113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AD83C430-EEA4-4088-9F74-7878108D7764}" type="slidenum">
              <a:rPr lang="it-IT" smtClean="0"/>
              <a:pPr>
                <a:defRPr/>
              </a:pPr>
              <a:t>7</a:t>
            </a:fld>
            <a:endParaRPr lang="it-IT"/>
          </a:p>
        </p:txBody>
      </p:sp>
    </p:spTree>
    <p:extLst>
      <p:ext uri="{BB962C8B-B14F-4D97-AF65-F5344CB8AC3E}">
        <p14:creationId xmlns:p14="http://schemas.microsoft.com/office/powerpoint/2010/main" val="110961415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5667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5719729-B0DD-462F-81D2-BD99A15BDCE2}" type="slidenum">
              <a:rPr lang="it-IT" sz="1200" b="0">
                <a:latin typeface="+mn-lt"/>
                <a:cs typeface="+mn-cs"/>
              </a:rPr>
              <a:pPr algn="r">
                <a:spcBef>
                  <a:spcPct val="0"/>
                </a:spcBef>
                <a:buClrTx/>
                <a:buFontTx/>
                <a:buNone/>
                <a:defRPr/>
              </a:pPr>
              <a:t>70</a:t>
            </a:fld>
            <a:endParaRPr lang="it-IT" sz="1200" b="0">
              <a:latin typeface="+mn-lt"/>
              <a:cs typeface="+mn-cs"/>
            </a:endParaRPr>
          </a:p>
        </p:txBody>
      </p:sp>
    </p:spTree>
    <p:extLst>
      <p:ext uri="{BB962C8B-B14F-4D97-AF65-F5344CB8AC3E}">
        <p14:creationId xmlns:p14="http://schemas.microsoft.com/office/powerpoint/2010/main" val="82324900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2150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12E95838-9388-420A-962C-00DE3C02E3FC}" type="slidenum">
              <a:rPr lang="it-IT" sz="1200" b="0">
                <a:latin typeface="+mn-lt"/>
                <a:cs typeface="+mn-cs"/>
              </a:rPr>
              <a:pPr algn="r">
                <a:spcBef>
                  <a:spcPct val="0"/>
                </a:spcBef>
                <a:buClrTx/>
                <a:buFontTx/>
                <a:buNone/>
                <a:defRPr/>
              </a:pPr>
              <a:t>71</a:t>
            </a:fld>
            <a:endParaRPr lang="it-IT" sz="1200" b="0">
              <a:latin typeface="+mn-lt"/>
              <a:cs typeface="+mn-cs"/>
            </a:endParaRPr>
          </a:p>
        </p:txBody>
      </p:sp>
    </p:spTree>
    <p:extLst>
      <p:ext uri="{BB962C8B-B14F-4D97-AF65-F5344CB8AC3E}">
        <p14:creationId xmlns:p14="http://schemas.microsoft.com/office/powerpoint/2010/main" val="199079192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6179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4EDC3F9A-69C4-4A86-AF6C-555F55212DB2}" type="slidenum">
              <a:rPr lang="it-IT" sz="1200" b="0">
                <a:latin typeface="+mn-lt"/>
                <a:cs typeface="+mn-cs"/>
              </a:rPr>
              <a:pPr algn="r">
                <a:spcBef>
                  <a:spcPct val="0"/>
                </a:spcBef>
                <a:buClrTx/>
                <a:buFontTx/>
                <a:buNone/>
                <a:defRPr/>
              </a:pPr>
              <a:t>72</a:t>
            </a:fld>
            <a:endParaRPr lang="it-IT" sz="1200" b="0">
              <a:latin typeface="+mn-lt"/>
              <a:cs typeface="+mn-cs"/>
            </a:endParaRPr>
          </a:p>
        </p:txBody>
      </p:sp>
    </p:spTree>
    <p:extLst>
      <p:ext uri="{BB962C8B-B14F-4D97-AF65-F5344CB8AC3E}">
        <p14:creationId xmlns:p14="http://schemas.microsoft.com/office/powerpoint/2010/main" val="43312328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648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9DD96DC2-154B-43E3-A833-1ABF34AFD9CD}" type="slidenum">
              <a:rPr lang="it-IT" sz="1200" b="0">
                <a:latin typeface="+mn-lt"/>
                <a:cs typeface="+mn-cs"/>
              </a:rPr>
              <a:pPr algn="r">
                <a:spcBef>
                  <a:spcPct val="0"/>
                </a:spcBef>
                <a:buClrTx/>
                <a:buFontTx/>
                <a:buNone/>
                <a:defRPr/>
              </a:pPr>
              <a:t>73</a:t>
            </a:fld>
            <a:endParaRPr lang="it-IT" sz="1200" b="0">
              <a:latin typeface="+mn-lt"/>
              <a:cs typeface="+mn-cs"/>
            </a:endParaRPr>
          </a:p>
        </p:txBody>
      </p:sp>
    </p:spTree>
    <p:extLst>
      <p:ext uri="{BB962C8B-B14F-4D97-AF65-F5344CB8AC3E}">
        <p14:creationId xmlns:p14="http://schemas.microsoft.com/office/powerpoint/2010/main" val="260329292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6589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4100" name="Segnaposto numero diapositiva 3"/>
          <p:cNvSpPr txBox="1">
            <a:spLocks noGrp="1"/>
          </p:cNvSpPr>
          <p:nvPr/>
        </p:nvSpPr>
        <p:spPr bwMode="auto">
          <a:xfrm>
            <a:off x="5621696" y="6456434"/>
            <a:ext cx="4302625" cy="340155"/>
          </a:xfrm>
          <a:prstGeom prst="rect">
            <a:avLst/>
          </a:prstGeom>
          <a:noFill/>
          <a:ln>
            <a:miter lim="800000"/>
            <a:headEnd/>
            <a:tailEnd/>
          </a:ln>
        </p:spPr>
        <p:txBody>
          <a:bodyPr anchor="b"/>
          <a:lstStyle/>
          <a:p>
            <a:pPr algn="r">
              <a:spcBef>
                <a:spcPct val="0"/>
              </a:spcBef>
              <a:buClrTx/>
              <a:buFontTx/>
              <a:buNone/>
              <a:defRPr/>
            </a:pPr>
            <a:fld id="{C57CC61D-6D1E-4C62-ADC7-512329C3E180}" type="slidenum">
              <a:rPr lang="it-IT" sz="1200" b="0">
                <a:latin typeface="+mn-lt"/>
                <a:cs typeface="+mn-cs"/>
              </a:rPr>
              <a:pPr algn="r">
                <a:spcBef>
                  <a:spcPct val="0"/>
                </a:spcBef>
                <a:buClrTx/>
                <a:buFontTx/>
                <a:buNone/>
                <a:defRPr/>
              </a:pPr>
              <a:t>74</a:t>
            </a:fld>
            <a:endParaRPr lang="it-IT" sz="1200" b="0">
              <a:latin typeface="+mn-lt"/>
              <a:cs typeface="+mn-cs"/>
            </a:endParaRPr>
          </a:p>
        </p:txBody>
      </p:sp>
    </p:spTree>
    <p:extLst>
      <p:ext uri="{BB962C8B-B14F-4D97-AF65-F5344CB8AC3E}">
        <p14:creationId xmlns:p14="http://schemas.microsoft.com/office/powerpoint/2010/main" val="406958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body" idx="1"/>
          </p:nvPr>
        </p:nvSpPr>
        <p:spPr bwMode="auto">
          <a:xfrm>
            <a:off x="1309798" y="3233108"/>
            <a:ext cx="7307044" cy="2858175"/>
          </a:xfrm>
          <a:noFill/>
        </p:spPr>
        <p:txBody>
          <a:bodyPr wrap="square" lIns="95456" tIns="47737" rIns="95456" bIns="47737" numCol="1" anchor="t" anchorCtr="0" compatLnSpc="1">
            <a:prstTxWarp prst="textNoShape">
              <a:avLst/>
            </a:prstTxWarp>
          </a:bodyPr>
          <a:lstStyle/>
          <a:p>
            <a:pPr eaLnBrk="1" hangingPunct="1"/>
            <a:endParaRPr lang="it-IT" smtClean="0"/>
          </a:p>
        </p:txBody>
      </p:sp>
      <p:sp>
        <p:nvSpPr>
          <p:cNvPr id="92163" name="Rectangle 3"/>
          <p:cNvSpPr>
            <a:spLocks noGrp="1" noRot="1" noChangeAspect="1" noChangeArrowheads="1" noTextEdit="1"/>
          </p:cNvSpPr>
          <p:nvPr>
            <p:ph type="sldImg"/>
          </p:nvPr>
        </p:nvSpPr>
        <p:spPr bwMode="auto">
          <a:xfrm>
            <a:off x="3390900" y="590550"/>
            <a:ext cx="3179763" cy="2384425"/>
          </a:xfrm>
          <a:noFill/>
          <a:ln cap="flat">
            <a:solidFill>
              <a:schemeClr val="tx1"/>
            </a:solidFill>
            <a:miter lim="800000"/>
            <a:headEnd/>
            <a:tailEnd/>
          </a:ln>
        </p:spPr>
      </p:sp>
    </p:spTree>
    <p:extLst>
      <p:ext uri="{BB962C8B-B14F-4D97-AF65-F5344CB8AC3E}">
        <p14:creationId xmlns:p14="http://schemas.microsoft.com/office/powerpoint/2010/main" val="33308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318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49910FA6-153E-489D-935C-B96711116691}" type="slidenum">
              <a:rPr lang="it-IT" smtClean="0"/>
              <a:pPr>
                <a:defRPr/>
              </a:pPr>
              <a:t>9</a:t>
            </a:fld>
            <a:endParaRPr lang="it-IT"/>
          </a:p>
        </p:txBody>
      </p:sp>
    </p:spTree>
    <p:extLst>
      <p:ext uri="{BB962C8B-B14F-4D97-AF65-F5344CB8AC3E}">
        <p14:creationId xmlns:p14="http://schemas.microsoft.com/office/powerpoint/2010/main" val="3575644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C3D3EC24-6984-42E9-836B-0600FA14FEFF}" type="datetimeFigureOut">
              <a:rPr lang="it-IT"/>
              <a:pPr>
                <a:defRPr/>
              </a:pPr>
              <a:t>20/04/2018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D089458-9ACD-48DB-88EB-F767FB73727B}"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C24AEF88-B595-451E-8EAB-6ABE82438F8C}" type="datetimeFigureOut">
              <a:rPr lang="it-IT"/>
              <a:pPr>
                <a:defRPr/>
              </a:pPr>
              <a:t>20/04/2018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F921409-C5A8-473F-B54F-8D6924DE3407}"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2CFA071B-781A-43BE-85E2-86629E1C2D34}" type="datetimeFigureOut">
              <a:rPr lang="it-IT"/>
              <a:pPr>
                <a:defRPr/>
              </a:pPr>
              <a:t>20/04/2018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E349823-4EA8-45D6-9C38-DFCAD896447D}"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B2E58F45-F008-47B4-B104-9FFFE83CC491}" type="datetimeFigureOut">
              <a:rPr lang="it-IT"/>
              <a:pPr>
                <a:defRPr/>
              </a:pPr>
              <a:t>20/04/2018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50C7A187-F3B8-44DF-8145-8468F20928CE}"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57FE56DC-E05A-48F3-BF0A-59AB7DE2F360}" type="datetimeFigureOut">
              <a:rPr lang="it-IT"/>
              <a:pPr>
                <a:defRPr/>
              </a:pPr>
              <a:t>20/04/2018</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34CC916-B247-47B5-849D-5396435585E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9D65ED0B-8016-4B18-A287-45E6B9CA00F2}" type="datetimeFigureOut">
              <a:rPr lang="it-IT"/>
              <a:pPr>
                <a:defRPr/>
              </a:pPr>
              <a:t>20/04/2018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B7A89E-9544-4C3D-89AD-FCA4CF6F2BD2}"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952B41BB-3522-46F0-82C6-B59B424FE49F}" type="datetimeFigureOut">
              <a:rPr lang="it-IT"/>
              <a:pPr>
                <a:defRPr/>
              </a:pPr>
              <a:t>20/04/2018</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057B3AEE-5F8D-419C-B484-DB68173AE62C}"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6003BC64-7AE3-48DB-9409-7319A6098137}" type="datetimeFigureOut">
              <a:rPr lang="it-IT"/>
              <a:pPr>
                <a:defRPr/>
              </a:pPr>
              <a:t>20/04/2018</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5544322D-1F62-4E05-9CA2-7E008BB1A434}"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53F27E48-6B84-407E-8510-8DE5DD642FF4}" type="datetimeFigureOut">
              <a:rPr lang="it-IT"/>
              <a:pPr>
                <a:defRPr/>
              </a:pPr>
              <a:t>20/04/2018</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431D690F-D01B-48FE-B094-21796C1170E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60D4919C-6A66-49D4-A6D8-F6FF9F9555D0}" type="datetimeFigureOut">
              <a:rPr lang="it-IT"/>
              <a:pPr>
                <a:defRPr/>
              </a:pPr>
              <a:t>20/04/2018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DE635D5-9ACA-4B26-80A9-25F342EA6D66}"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09B0D0B-29A7-472C-901F-4F0C16586477}" type="datetimeFigureOut">
              <a:rPr lang="it-IT"/>
              <a:pPr>
                <a:defRPr/>
              </a:pPr>
              <a:t>20/04/2018</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079BBB8D-6793-4D26-A363-75FD705F3573}"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spcBef>
                <a:spcPct val="0"/>
              </a:spcBef>
              <a:buClrTx/>
              <a:buFontTx/>
              <a:buNone/>
              <a:defRPr sz="1200" b="0">
                <a:solidFill>
                  <a:schemeClr val="tx1">
                    <a:tint val="75000"/>
                  </a:schemeClr>
                </a:solidFill>
                <a:latin typeface="Arial" charset="0"/>
              </a:defRPr>
            </a:lvl1pPr>
          </a:lstStyle>
          <a:p>
            <a:pPr>
              <a:defRPr/>
            </a:pPr>
            <a:fld id="{2DBE8D19-CC2C-4FB3-A56B-81F30D2E6681}" type="datetimeFigureOut">
              <a:rPr lang="it-IT"/>
              <a:pPr>
                <a:defRPr/>
              </a:pPr>
              <a:t>20/04/2018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spcBef>
                <a:spcPct val="0"/>
              </a:spcBef>
              <a:buClrTx/>
              <a:buFontTx/>
              <a:buNone/>
              <a:defRPr sz="1200" b="0">
                <a:solidFill>
                  <a:schemeClr val="tx1">
                    <a:tint val="75000"/>
                  </a:schemeClr>
                </a:solidFill>
                <a:latin typeface="Arial" charset="0"/>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spcBef>
                <a:spcPct val="0"/>
              </a:spcBef>
              <a:buClrTx/>
              <a:buFontTx/>
              <a:buNone/>
              <a:defRPr sz="1200" b="0">
                <a:solidFill>
                  <a:schemeClr val="tx1">
                    <a:tint val="75000"/>
                  </a:schemeClr>
                </a:solidFill>
                <a:latin typeface="Arial" charset="0"/>
              </a:defRPr>
            </a:lvl1pPr>
          </a:lstStyle>
          <a:p>
            <a:pPr>
              <a:defRPr/>
            </a:pPr>
            <a:fld id="{56E8C259-CC85-4FFE-AF05-EA56E713FF5C}"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20.png"/></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4.png"/></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6.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hyperlink" Target="http://www.feneal-uil.it/Template/Formazione/Impostazioni%20locali/Temporary%20Internet%20Files/OLK860/desktop/Busta%20paga/DATI%20LAVORATORE.ppt" TargetMode="External"/><Relationship Id="rId4" Type="http://schemas.openxmlformats.org/officeDocument/2006/relationships/image" Target="../media/image15.png"/></Relationships>
</file>

<file path=ppt/slides/_rels/slide5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1.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5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slide" Target="slide41.xml"/><Relationship Id="rId4" Type="http://schemas.openxmlformats.org/officeDocument/2006/relationships/image" Target="../media/image15.png"/></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3.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6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5.png"/></Relationships>
</file>

<file path=ppt/slides/_rels/slide7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1.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7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3.xml"/><Relationship Id="rId1" Type="http://schemas.openxmlformats.org/officeDocument/2006/relationships/slideLayout" Target="../slideLayouts/slideLayout2.xml"/><Relationship Id="rId5" Type="http://schemas.openxmlformats.org/officeDocument/2006/relationships/image" Target="../media/image21.emf"/><Relationship Id="rId4" Type="http://schemas.openxmlformats.org/officeDocument/2006/relationships/image" Target="../media/image13.png"/></Relationships>
</file>

<file path=ppt/slides/_rels/slide74.xml.rels><?xml version="1.0" encoding="UTF-8" standalone="yes"?>
<Relationships xmlns="http://schemas.openxmlformats.org/package/2006/relationships"><Relationship Id="rId3" Type="http://schemas.openxmlformats.org/officeDocument/2006/relationships/notesSlide" Target="../notesSlides/notesSlide74.xml"/><Relationship Id="rId7" Type="http://schemas.openxmlformats.org/officeDocument/2006/relationships/image" Target="../media/image22.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Foglio_di_lavoro_di_Microsoft_Excel_97-20031.xls"/><Relationship Id="rId5" Type="http://schemas.openxmlformats.org/officeDocument/2006/relationships/image" Target="../media/image1.jpe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4" descr="C:\Users\Antonino\Desktop\presentazione 2 copi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7384"/>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CasellaDiTesto 4"/>
          <p:cNvSpPr txBox="1">
            <a:spLocks noChangeArrowheads="1"/>
          </p:cNvSpPr>
          <p:nvPr/>
        </p:nvSpPr>
        <p:spPr bwMode="auto">
          <a:xfrm>
            <a:off x="6572250" y="1143000"/>
            <a:ext cx="18573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algn="ctr" eaLnBrk="1" hangingPunct="1">
              <a:spcBef>
                <a:spcPct val="0"/>
              </a:spcBef>
              <a:buClrTx/>
              <a:buFontTx/>
              <a:buNone/>
            </a:pPr>
            <a:r>
              <a:rPr lang="it-IT" altLang="it-IT" sz="1600" b="1" baseline="30000">
                <a:solidFill>
                  <a:srgbClr val="002060"/>
                </a:solidFill>
                <a:latin typeface="Times New Roman" pitchFamily="18" charset="0"/>
              </a:rPr>
              <a:t>Ordine dei Farmacisti </a:t>
            </a:r>
          </a:p>
          <a:p>
            <a:pPr algn="ctr" eaLnBrk="1" hangingPunct="1">
              <a:spcBef>
                <a:spcPct val="0"/>
              </a:spcBef>
              <a:buClrTx/>
              <a:buFontTx/>
              <a:buNone/>
            </a:pPr>
            <a:r>
              <a:rPr lang="it-IT" altLang="it-IT" sz="1600" b="1" baseline="30000">
                <a:solidFill>
                  <a:srgbClr val="002060"/>
                </a:solidFill>
                <a:latin typeface="Times New Roman" pitchFamily="18" charset="0"/>
              </a:rPr>
              <a:t>della Provincia di Torino</a:t>
            </a:r>
          </a:p>
          <a:p>
            <a:pPr eaLnBrk="1" hangingPunct="1">
              <a:spcBef>
                <a:spcPct val="0"/>
              </a:spcBef>
              <a:buClrTx/>
              <a:buFontTx/>
              <a:buNone/>
            </a:pPr>
            <a:endParaRPr lang="it-IT" altLang="it-IT" sz="2400">
              <a:latin typeface="Times New Roman" pitchFamily="18" charset="0"/>
            </a:endParaRPr>
          </a:p>
        </p:txBody>
      </p:sp>
      <p:sp>
        <p:nvSpPr>
          <p:cNvPr id="5124" name="CasellaDiTesto 8"/>
          <p:cNvSpPr txBox="1">
            <a:spLocks noChangeArrowheads="1"/>
          </p:cNvSpPr>
          <p:nvPr/>
        </p:nvSpPr>
        <p:spPr bwMode="auto">
          <a:xfrm>
            <a:off x="1187450" y="1214438"/>
            <a:ext cx="2741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r>
              <a:rPr lang="it-IT" altLang="it-IT" sz="1400">
                <a:latin typeface="Calibri" pitchFamily="34" charset="0"/>
              </a:rPr>
              <a:t>Università degli Studi di Torino</a:t>
            </a:r>
          </a:p>
        </p:txBody>
      </p:sp>
      <p:pic>
        <p:nvPicPr>
          <p:cNvPr id="5125" name="Picture 8" descr="D:\SGI\master\ordine_farm.t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7250" y="285750"/>
            <a:ext cx="749300"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49688" y="6092825"/>
            <a:ext cx="144303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79912" y="712381"/>
            <a:ext cx="2640871" cy="2572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AutoShape 15" descr="png&amp;filename=Federfarma"/>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endParaRPr lang="it-IT" altLang="it-IT" sz="2400">
              <a:latin typeface="Times New Roman" pitchFamily="18" charset="0"/>
            </a:endParaRPr>
          </a:p>
        </p:txBody>
      </p:sp>
      <p:sp>
        <p:nvSpPr>
          <p:cNvPr id="5129" name="AutoShape 17" descr="png&amp;filename=Federfarma"/>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endParaRPr lang="it-IT" altLang="it-IT" sz="2400">
              <a:latin typeface="Times New Roman" pitchFamily="18" charset="0"/>
            </a:endParaRPr>
          </a:p>
        </p:txBody>
      </p:sp>
      <p:pic>
        <p:nvPicPr>
          <p:cNvPr id="513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19250" y="5084763"/>
            <a:ext cx="40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22" descr="assogenerici-scritta-sotto-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875" y="6092825"/>
            <a:ext cx="97155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8175" y="260350"/>
            <a:ext cx="8921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5" name="Text Box 28"/>
          <p:cNvSpPr txBox="1">
            <a:spLocks noChangeArrowheads="1"/>
          </p:cNvSpPr>
          <p:nvPr/>
        </p:nvSpPr>
        <p:spPr bwMode="auto">
          <a:xfrm>
            <a:off x="1547813" y="4797425"/>
            <a:ext cx="162083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Font typeface="Wingdings" pitchFamily="2" charset="2"/>
              <a:buChar char="§"/>
              <a:defRPr sz="3200">
                <a:solidFill>
                  <a:schemeClr val="tx1"/>
                </a:solidFill>
                <a:latin typeface="Arial" charset="0"/>
                <a:cs typeface="Arial" charset="0"/>
              </a:defRPr>
            </a:lvl1pPr>
            <a:lvl2pPr marL="742950" indent="-285750" eaLnBrk="0" hangingPunct="0">
              <a:spcBef>
                <a:spcPct val="20000"/>
              </a:spcBef>
              <a:buClr>
                <a:schemeClr val="accent2"/>
              </a:buClr>
              <a:buFont typeface="Wingdings" pitchFamily="2" charset="2"/>
              <a:buChar char="§"/>
              <a:defRPr sz="2800">
                <a:solidFill>
                  <a:schemeClr val="tx1"/>
                </a:solidFill>
                <a:latin typeface="Arial" charset="0"/>
                <a:cs typeface="Arial" charset="0"/>
              </a:defRPr>
            </a:lvl2pPr>
            <a:lvl3pPr marL="1143000" indent="-228600" eaLnBrk="0" hangingPunct="0">
              <a:spcBef>
                <a:spcPct val="20000"/>
              </a:spcBef>
              <a:buClr>
                <a:schemeClr val="hlink"/>
              </a:buClr>
              <a:buFont typeface="Wingdings" pitchFamily="2" charset="2"/>
              <a:buChar char="§"/>
              <a:defRPr sz="2400">
                <a:solidFill>
                  <a:schemeClr val="tx1"/>
                </a:solidFill>
                <a:latin typeface="Arial" charset="0"/>
                <a:cs typeface="Arial" charset="0"/>
              </a:defRPr>
            </a:lvl3pPr>
            <a:lvl4pPr marL="1600200" indent="-228600" eaLnBrk="0" hangingPunct="0">
              <a:spcBef>
                <a:spcPct val="20000"/>
              </a:spcBef>
              <a:buClr>
                <a:schemeClr val="accent2"/>
              </a:buClr>
              <a:buFont typeface="Wingdings" pitchFamily="2" charset="2"/>
              <a:buChar char="§"/>
              <a:defRPr sz="2000">
                <a:solidFill>
                  <a:schemeClr val="tx1"/>
                </a:solidFill>
                <a:latin typeface="Arial" charset="0"/>
                <a:cs typeface="Arial" charset="0"/>
              </a:defRPr>
            </a:lvl4pPr>
            <a:lvl5pPr marL="2057400" indent="-228600" eaLnBrk="0" hangingPunct="0">
              <a:spcBef>
                <a:spcPct val="20000"/>
              </a:spcBef>
              <a:buClr>
                <a:schemeClr val="hlink"/>
              </a:buClr>
              <a:buFont typeface="Wingdings" pitchFamily="2" charset="2"/>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charset="0"/>
                <a:cs typeface="Arial" charset="0"/>
              </a:defRPr>
            </a:lvl9pPr>
          </a:lstStyle>
          <a:p>
            <a:pPr eaLnBrk="1" hangingPunct="1">
              <a:spcBef>
                <a:spcPct val="0"/>
              </a:spcBef>
              <a:buClrTx/>
              <a:buFontTx/>
              <a:buNone/>
              <a:defRPr/>
            </a:pPr>
            <a:r>
              <a:rPr lang="it-IT" altLang="it-IT" sz="1200" b="1" i="1" dirty="0" smtClean="0">
                <a:solidFill>
                  <a:schemeClr val="tx2">
                    <a:lumMod val="10000"/>
                  </a:schemeClr>
                </a:solidFill>
                <a:latin typeface="Times New Roman" pitchFamily="18" charset="0"/>
              </a:rPr>
              <a:t>Con il patrocinio di:</a:t>
            </a:r>
          </a:p>
        </p:txBody>
      </p:sp>
      <p:sp>
        <p:nvSpPr>
          <p:cNvPr id="5134" name="AutoShape 30" descr="png&amp;filename=Federfarma"/>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endParaRPr lang="it-IT" altLang="it-IT" sz="2400">
              <a:latin typeface="Times New Roman" pitchFamily="18" charset="0"/>
            </a:endParaRPr>
          </a:p>
        </p:txBody>
      </p:sp>
      <p:sp>
        <p:nvSpPr>
          <p:cNvPr id="5135" name="Rectangle 32"/>
          <p:cNvSpPr>
            <a:spLocks noChangeArrowheads="1"/>
          </p:cNvSpPr>
          <p:nvPr/>
        </p:nvSpPr>
        <p:spPr bwMode="auto">
          <a:xfrm>
            <a:off x="1908175" y="5300663"/>
            <a:ext cx="72072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r>
              <a:rPr lang="it-IT" altLang="it-IT" sz="800" b="1" dirty="0" smtClean="0">
                <a:solidFill>
                  <a:srgbClr val="000000"/>
                </a:solidFill>
                <a:latin typeface="Albertus"/>
              </a:rPr>
              <a:t>FOFI</a:t>
            </a:r>
            <a:endParaRPr lang="it-IT" altLang="it-IT" sz="800" dirty="0">
              <a:latin typeface="Albertus"/>
            </a:endParaRPr>
          </a:p>
        </p:txBody>
      </p:sp>
      <p:pic>
        <p:nvPicPr>
          <p:cNvPr id="5136" name="Picture 3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484438" y="5157788"/>
            <a:ext cx="295275"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7" name="Text Box 34"/>
          <p:cNvSpPr txBox="1">
            <a:spLocks noChangeArrowheads="1"/>
          </p:cNvSpPr>
          <p:nvPr/>
        </p:nvSpPr>
        <p:spPr bwMode="auto">
          <a:xfrm>
            <a:off x="2771775" y="5300663"/>
            <a:ext cx="9128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r>
              <a:rPr lang="it-IT" altLang="it-IT" sz="800" b="1">
                <a:solidFill>
                  <a:srgbClr val="000000"/>
                </a:solidFill>
                <a:latin typeface="Times New Roman" pitchFamily="18" charset="0"/>
              </a:rPr>
              <a:t>FEDERFARMA</a:t>
            </a:r>
          </a:p>
        </p:txBody>
      </p:sp>
      <p:pic>
        <p:nvPicPr>
          <p:cNvPr id="5138" name="Immagine 3"/>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804025" y="6092825"/>
            <a:ext cx="1141413"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Immagine 1"/>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651500" y="6092825"/>
            <a:ext cx="931863"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Immagine 2"/>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55750" y="6092825"/>
            <a:ext cx="831850"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1" name="CasellaDiTesto 1"/>
          <p:cNvSpPr txBox="1">
            <a:spLocks noChangeArrowheads="1"/>
          </p:cNvSpPr>
          <p:nvPr/>
        </p:nvSpPr>
        <p:spPr bwMode="auto">
          <a:xfrm>
            <a:off x="1476375" y="6515100"/>
            <a:ext cx="93980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itchFamily="2" charset="2"/>
              <a:buChar char="§"/>
              <a:defRPr sz="3200">
                <a:solidFill>
                  <a:schemeClr val="tx1"/>
                </a:solidFill>
                <a:latin typeface="Arial" pitchFamily="34" charset="0"/>
                <a:cs typeface="Arial" pitchFamily="34" charset="0"/>
              </a:defRPr>
            </a:lvl1pPr>
            <a:lvl2pPr marL="742950" indent="-285750">
              <a:spcBef>
                <a:spcPct val="20000"/>
              </a:spcBef>
              <a:buClr>
                <a:schemeClr val="accent2"/>
              </a:buClr>
              <a:buFont typeface="Wingdings" pitchFamily="2" charset="2"/>
              <a:buChar char="§"/>
              <a:defRPr sz="2800">
                <a:solidFill>
                  <a:schemeClr val="tx1"/>
                </a:solidFill>
                <a:latin typeface="Arial" pitchFamily="34" charset="0"/>
                <a:cs typeface="Arial" pitchFamily="34" charset="0"/>
              </a:defRPr>
            </a:lvl2pPr>
            <a:lvl3pPr marL="1143000" indent="-228600">
              <a:spcBef>
                <a:spcPct val="20000"/>
              </a:spcBef>
              <a:buClr>
                <a:schemeClr val="hlink"/>
              </a:buClr>
              <a:buFont typeface="Wingdings" pitchFamily="2" charset="2"/>
              <a:buChar char="§"/>
              <a:defRPr sz="2400">
                <a:solidFill>
                  <a:schemeClr val="tx1"/>
                </a:solidFill>
                <a:latin typeface="Arial" pitchFamily="34" charset="0"/>
                <a:cs typeface="Arial" pitchFamily="34" charset="0"/>
              </a:defRPr>
            </a:lvl3pPr>
            <a:lvl4pPr marL="1600200" indent="-228600">
              <a:spcBef>
                <a:spcPct val="20000"/>
              </a:spcBef>
              <a:buClr>
                <a:schemeClr val="accent2"/>
              </a:buClr>
              <a:buFont typeface="Wingdings" pitchFamily="2" charset="2"/>
              <a:buChar char="§"/>
              <a:defRPr sz="2000">
                <a:solidFill>
                  <a:schemeClr val="tx1"/>
                </a:solidFill>
                <a:latin typeface="Arial" pitchFamily="34" charset="0"/>
                <a:cs typeface="Arial" pitchFamily="34" charset="0"/>
              </a:defRPr>
            </a:lvl4pPr>
            <a:lvl5pPr marL="2057400" indent="-228600">
              <a:spcBef>
                <a:spcPct val="20000"/>
              </a:spcBef>
              <a:buClr>
                <a:schemeClr val="hlink"/>
              </a:buClr>
              <a:buFont typeface="Wingdings" pitchFamily="2" charset="2"/>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lr>
                <a:schemeClr val="hlink"/>
              </a:buClr>
              <a:buFont typeface="Wingdings" pitchFamily="2" charset="2"/>
              <a:buChar char="§"/>
              <a:defRPr sz="2000">
                <a:solidFill>
                  <a:schemeClr val="tx1"/>
                </a:solidFill>
                <a:latin typeface="Arial" pitchFamily="34" charset="0"/>
                <a:cs typeface="Arial" pitchFamily="34" charset="0"/>
              </a:defRPr>
            </a:lvl9pPr>
          </a:lstStyle>
          <a:p>
            <a:pPr eaLnBrk="1" hangingPunct="1">
              <a:spcBef>
                <a:spcPct val="0"/>
              </a:spcBef>
              <a:buClrTx/>
              <a:buFontTx/>
              <a:buNone/>
            </a:pPr>
            <a:r>
              <a:rPr lang="it-IT" altLang="it-IT" sz="400">
                <a:solidFill>
                  <a:srgbClr val="000000"/>
                </a:solidFill>
              </a:rPr>
              <a:t>In memoria del dr. Andrea Busca</a:t>
            </a:r>
          </a:p>
        </p:txBody>
      </p:sp>
      <p:pic>
        <p:nvPicPr>
          <p:cNvPr id="5142" name="Immagin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966075" y="5757863"/>
            <a:ext cx="709613" cy="8397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4" name="Text Box 15"/>
          <p:cNvSpPr txBox="1">
            <a:spLocks noChangeArrowheads="1"/>
          </p:cNvSpPr>
          <p:nvPr/>
        </p:nvSpPr>
        <p:spPr bwMode="auto">
          <a:xfrm>
            <a:off x="1524000" y="3340608"/>
            <a:ext cx="7239000" cy="1384536"/>
          </a:xfrm>
          <a:prstGeom prst="rect">
            <a:avLst/>
          </a:prstGeom>
          <a:noFill/>
          <a:ln w="9525">
            <a:noFill/>
            <a:miter lim="800000"/>
            <a:headEnd/>
            <a:tailEnd/>
          </a:ln>
          <a:effectLst/>
        </p:spPr>
        <p:txBody>
          <a:bodyPr lIns="90967" tIns="45493" rIns="90967" bIns="45493">
            <a:spAutoFit/>
          </a:bodyPr>
          <a:lstStyle/>
          <a:p>
            <a:pPr>
              <a:buFont typeface="Wingdings" pitchFamily="2" charset="2"/>
              <a:buNone/>
            </a:pPr>
            <a:r>
              <a:rPr lang="it-IT" sz="1200" b="0" dirty="0"/>
              <a:t>Area Manageriale </a:t>
            </a:r>
            <a:r>
              <a:rPr lang="it-IT" sz="1200" b="0" dirty="0" smtClean="0"/>
              <a:t>2018</a:t>
            </a:r>
            <a:endParaRPr lang="it-IT" sz="1200" b="0" dirty="0"/>
          </a:p>
          <a:p>
            <a:endParaRPr lang="it-IT" sz="1200" b="0" dirty="0"/>
          </a:p>
          <a:p>
            <a:pPr>
              <a:buFont typeface="Wingdings" pitchFamily="2" charset="2"/>
              <a:buNone/>
            </a:pPr>
            <a:r>
              <a:rPr lang="it-IT" sz="1800" dirty="0"/>
              <a:t>     CONTRATTI </a:t>
            </a:r>
            <a:r>
              <a:rPr lang="it-IT" sz="1800" dirty="0" err="1"/>
              <a:t>DI</a:t>
            </a:r>
            <a:r>
              <a:rPr lang="it-IT" sz="1800" dirty="0"/>
              <a:t> LAVORO E COSTO DEL LAVORO</a:t>
            </a:r>
          </a:p>
          <a:p>
            <a:pPr lvl="3"/>
            <a:endParaRPr lang="it-IT" sz="1800" dirty="0"/>
          </a:p>
          <a:p>
            <a:pPr>
              <a:buFont typeface="Wingdings" pitchFamily="2" charset="2"/>
              <a:buNone/>
            </a:pPr>
            <a:r>
              <a:rPr lang="it-IT" sz="1200" dirty="0"/>
              <a:t>Dott.ssa Stefania Tango e  Dott. Carlo Tango                                                 </a:t>
            </a:r>
            <a:r>
              <a:rPr lang="it-IT" sz="1200" dirty="0" smtClean="0"/>
              <a:t>Consulenti </a:t>
            </a:r>
            <a:r>
              <a:rPr lang="it-IT" sz="1200" dirty="0"/>
              <a:t>del </a:t>
            </a:r>
            <a:r>
              <a:rPr lang="it-IT" sz="1200" dirty="0" smtClean="0"/>
              <a:t>Lavoro</a:t>
            </a:r>
            <a:endParaRPr lang="it-IT" sz="1200" dirty="0"/>
          </a:p>
        </p:txBody>
      </p:sp>
    </p:spTree>
    <p:extLst>
      <p:ext uri="{BB962C8B-B14F-4D97-AF65-F5344CB8AC3E}">
        <p14:creationId xmlns:p14="http://schemas.microsoft.com/office/powerpoint/2010/main" val="19222467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126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1267" name="Rectangle 2"/>
          <p:cNvSpPr>
            <a:spLocks noGrp="1" noChangeArrowheads="1"/>
          </p:cNvSpPr>
          <p:nvPr>
            <p:ph type="title" idx="4294967295"/>
          </p:nvPr>
        </p:nvSpPr>
        <p:spPr>
          <a:xfrm>
            <a:off x="1295400" y="276225"/>
            <a:ext cx="6172200" cy="1431925"/>
          </a:xfrm>
        </p:spPr>
        <p:txBody>
          <a:bodyPr lIns="90967" tIns="45493" rIns="90967" bIns="45493"/>
          <a:lstStyle/>
          <a:p>
            <a:pPr eaLnBrk="1" hangingPunct="1"/>
            <a:r>
              <a:rPr lang="it-IT" sz="3200" b="1" smtClean="0">
                <a:solidFill>
                  <a:srgbClr val="7ABC32"/>
                </a:solidFill>
                <a:latin typeface="Georgia" pitchFamily="18" charset="0"/>
              </a:rPr>
              <a:t>LA RETRIBUZIONE si distingue in: </a:t>
            </a:r>
          </a:p>
        </p:txBody>
      </p:sp>
      <p:sp>
        <p:nvSpPr>
          <p:cNvPr id="365571" name="Rectangle 3"/>
          <p:cNvSpPr>
            <a:spLocks noGrp="1" noChangeArrowheads="1"/>
          </p:cNvSpPr>
          <p:nvPr>
            <p:ph type="body" idx="4294967295"/>
          </p:nvPr>
        </p:nvSpPr>
        <p:spPr>
          <a:xfrm>
            <a:off x="1905000" y="1905000"/>
            <a:ext cx="6781800" cy="4343400"/>
          </a:xfrm>
        </p:spPr>
        <p:txBody>
          <a:bodyPr lIns="90967" tIns="45493" rIns="90967" bIns="45493"/>
          <a:lstStyle/>
          <a:p>
            <a:pPr eaLnBrk="1" hangingPunct="1">
              <a:lnSpc>
                <a:spcPct val="150000"/>
              </a:lnSpc>
              <a:buClr>
                <a:srgbClr val="7ABC32"/>
              </a:buClr>
              <a:buFont typeface="Wingdings" pitchFamily="2" charset="2"/>
              <a:buChar char="Ø"/>
              <a:defRPr/>
            </a:pPr>
            <a:r>
              <a:rPr lang="it-IT" sz="2800" b="1" smtClean="0">
                <a:effectLst>
                  <a:outerShdw blurRad="38100" dist="38100" dir="2700000" algn="tl">
                    <a:srgbClr val="C0C0C0"/>
                  </a:outerShdw>
                </a:effectLst>
                <a:latin typeface="Georgia" pitchFamily="18" charset="0"/>
              </a:rPr>
              <a:t>  Retribuzione Diretta</a:t>
            </a:r>
          </a:p>
          <a:p>
            <a:pPr eaLnBrk="1" hangingPunct="1">
              <a:lnSpc>
                <a:spcPct val="150000"/>
              </a:lnSpc>
              <a:buClr>
                <a:srgbClr val="7ABC32"/>
              </a:buClr>
              <a:buFont typeface="Wingdings" pitchFamily="2" charset="2"/>
              <a:buChar char="Ø"/>
              <a:defRPr/>
            </a:pPr>
            <a:r>
              <a:rPr lang="it-IT" sz="2800" b="1" smtClean="0">
                <a:effectLst>
                  <a:outerShdw blurRad="38100" dist="38100" dir="2700000" algn="tl">
                    <a:srgbClr val="C0C0C0"/>
                  </a:outerShdw>
                </a:effectLst>
                <a:latin typeface="Georgia" pitchFamily="18" charset="0"/>
              </a:rPr>
              <a:t>  Retribuzione Indiretta</a:t>
            </a:r>
          </a:p>
          <a:p>
            <a:pPr eaLnBrk="1" hangingPunct="1">
              <a:lnSpc>
                <a:spcPct val="150000"/>
              </a:lnSpc>
              <a:buClr>
                <a:srgbClr val="7ABC32"/>
              </a:buClr>
              <a:buFont typeface="Wingdings" pitchFamily="2" charset="2"/>
              <a:buChar char="Ø"/>
              <a:defRPr/>
            </a:pPr>
            <a:r>
              <a:rPr lang="it-IT" sz="2800" b="1" smtClean="0">
                <a:effectLst>
                  <a:outerShdw blurRad="38100" dist="38100" dir="2700000" algn="tl">
                    <a:srgbClr val="C0C0C0"/>
                  </a:outerShdw>
                </a:effectLst>
                <a:latin typeface="Georgia" pitchFamily="18" charset="0"/>
              </a:rPr>
              <a:t>  Retribuzione Differita</a:t>
            </a:r>
          </a:p>
          <a:p>
            <a:pPr eaLnBrk="1" hangingPunct="1">
              <a:lnSpc>
                <a:spcPct val="150000"/>
              </a:lnSpc>
              <a:buClr>
                <a:srgbClr val="7ABC32"/>
              </a:buClr>
              <a:buFont typeface="Wingdings" pitchFamily="2" charset="2"/>
              <a:buChar char="Ø"/>
              <a:defRPr/>
            </a:pPr>
            <a:r>
              <a:rPr lang="it-IT" sz="2800" b="1" smtClean="0">
                <a:effectLst>
                  <a:outerShdw blurRad="38100" dist="38100" dir="2700000" algn="tl">
                    <a:srgbClr val="C0C0C0"/>
                  </a:outerShdw>
                </a:effectLst>
                <a:latin typeface="Georgia" pitchFamily="18" charset="0"/>
              </a:rPr>
              <a:t>  Retribuzione Lorda</a:t>
            </a:r>
          </a:p>
          <a:p>
            <a:pPr eaLnBrk="1" hangingPunct="1">
              <a:lnSpc>
                <a:spcPct val="150000"/>
              </a:lnSpc>
              <a:buClr>
                <a:srgbClr val="7ABC32"/>
              </a:buClr>
              <a:buFont typeface="Wingdings" pitchFamily="2" charset="2"/>
              <a:buChar char="Ø"/>
              <a:defRPr/>
            </a:pPr>
            <a:r>
              <a:rPr lang="it-IT" sz="2800" b="1" smtClean="0">
                <a:effectLst>
                  <a:outerShdw blurRad="38100" dist="38100" dir="2700000" algn="tl">
                    <a:srgbClr val="C0C0C0"/>
                  </a:outerShdw>
                </a:effectLst>
                <a:latin typeface="Georgia" pitchFamily="18" charset="0"/>
              </a:rPr>
              <a:t>  Retribuzione Netta</a:t>
            </a:r>
          </a:p>
        </p:txBody>
      </p:sp>
      <p:pic>
        <p:nvPicPr>
          <p:cNvPr id="11269"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1270" name="Rectangle 6"/>
          <p:cNvSpPr>
            <a:spLocks noChangeArrowheads="1"/>
          </p:cNvSpPr>
          <p:nvPr/>
        </p:nvSpPr>
        <p:spPr bwMode="auto">
          <a:xfrm>
            <a:off x="41910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1271" name="Rectangle 7"/>
          <p:cNvSpPr>
            <a:spLocks noChangeArrowheads="1"/>
          </p:cNvSpPr>
          <p:nvPr/>
        </p:nvSpPr>
        <p:spPr bwMode="auto">
          <a:xfrm>
            <a:off x="41910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229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2291" name="Rectangle 2"/>
          <p:cNvSpPr>
            <a:spLocks noGrp="1" noChangeArrowheads="1"/>
          </p:cNvSpPr>
          <p:nvPr>
            <p:ph type="title" idx="4294967295"/>
          </p:nvPr>
        </p:nvSpPr>
        <p:spPr>
          <a:xfrm>
            <a:off x="1371600" y="274638"/>
            <a:ext cx="6096000" cy="1143000"/>
          </a:xfrm>
        </p:spPr>
        <p:txBody>
          <a:bodyPr lIns="90967" tIns="45493" rIns="90967" bIns="45493"/>
          <a:lstStyle/>
          <a:p>
            <a:pPr eaLnBrk="1" hangingPunct="1"/>
            <a:r>
              <a:rPr lang="it-IT" sz="3600" b="1" smtClean="0">
                <a:solidFill>
                  <a:srgbClr val="7ABC32"/>
                </a:solidFill>
                <a:latin typeface="Georgia" pitchFamily="18" charset="0"/>
              </a:rPr>
              <a:t>LA RETRIBUZIONE DIRETTA</a:t>
            </a:r>
          </a:p>
        </p:txBody>
      </p:sp>
      <p:sp>
        <p:nvSpPr>
          <p:cNvPr id="12292" name="Rectangle 3"/>
          <p:cNvSpPr>
            <a:spLocks noGrp="1" noChangeArrowheads="1"/>
          </p:cNvSpPr>
          <p:nvPr>
            <p:ph type="body" idx="4294967295"/>
          </p:nvPr>
        </p:nvSpPr>
        <p:spPr>
          <a:xfrm>
            <a:off x="2895600" y="3048000"/>
            <a:ext cx="5562600" cy="3429000"/>
          </a:xfrm>
        </p:spPr>
        <p:txBody>
          <a:bodyPr lIns="90967" tIns="45493" rIns="90967" bIns="45493"/>
          <a:lstStyle/>
          <a:p>
            <a:pPr eaLnBrk="1" hangingPunct="1">
              <a:buClr>
                <a:srgbClr val="7ABC32"/>
              </a:buClr>
            </a:pPr>
            <a:r>
              <a:rPr lang="it-IT" sz="2200" b="1" smtClean="0">
                <a:latin typeface="Georgia" pitchFamily="18" charset="0"/>
              </a:rPr>
              <a:t>Paga Base</a:t>
            </a:r>
          </a:p>
          <a:p>
            <a:pPr eaLnBrk="1" hangingPunct="1">
              <a:buClr>
                <a:srgbClr val="7ABC32"/>
              </a:buClr>
            </a:pPr>
            <a:r>
              <a:rPr lang="it-IT" sz="2200" b="1" smtClean="0">
                <a:latin typeface="Georgia" pitchFamily="18" charset="0"/>
              </a:rPr>
              <a:t>Contingenza</a:t>
            </a:r>
          </a:p>
          <a:p>
            <a:pPr eaLnBrk="1" hangingPunct="1">
              <a:buClr>
                <a:srgbClr val="7ABC32"/>
              </a:buClr>
            </a:pPr>
            <a:r>
              <a:rPr lang="it-IT" sz="2200" b="1" smtClean="0">
                <a:latin typeface="Georgia" pitchFamily="18" charset="0"/>
              </a:rPr>
              <a:t>Indennità Territoriale di Settore</a:t>
            </a:r>
          </a:p>
          <a:p>
            <a:pPr eaLnBrk="1" hangingPunct="1">
              <a:buClr>
                <a:srgbClr val="7ABC32"/>
              </a:buClr>
            </a:pPr>
            <a:r>
              <a:rPr lang="it-IT" sz="2200" b="1" smtClean="0">
                <a:latin typeface="Georgia" pitchFamily="18" charset="0"/>
              </a:rPr>
              <a:t>Elemento Economico Territoriale</a:t>
            </a:r>
          </a:p>
          <a:p>
            <a:pPr eaLnBrk="1" hangingPunct="1">
              <a:buClr>
                <a:srgbClr val="7ABC32"/>
              </a:buClr>
            </a:pPr>
            <a:r>
              <a:rPr lang="it-IT" sz="2200" b="1" smtClean="0">
                <a:latin typeface="Georgia" pitchFamily="18" charset="0"/>
              </a:rPr>
              <a:t>Elemento Distinto dalla Retribuzione </a:t>
            </a:r>
          </a:p>
          <a:p>
            <a:pPr eaLnBrk="1" hangingPunct="1">
              <a:buClr>
                <a:srgbClr val="7ABC32"/>
              </a:buClr>
            </a:pPr>
            <a:r>
              <a:rPr lang="it-IT" sz="2200" b="1" smtClean="0">
                <a:latin typeface="Georgia" pitchFamily="18" charset="0"/>
              </a:rPr>
              <a:t>Scatti di Anzianità</a:t>
            </a:r>
          </a:p>
          <a:p>
            <a:pPr eaLnBrk="1" hangingPunct="1">
              <a:buClr>
                <a:srgbClr val="7ABC32"/>
              </a:buClr>
            </a:pPr>
            <a:r>
              <a:rPr lang="it-IT" sz="2200" b="1" i="1" smtClean="0">
                <a:latin typeface="Georgia" pitchFamily="18" charset="0"/>
              </a:rPr>
              <a:t>altri elementi   </a:t>
            </a:r>
          </a:p>
        </p:txBody>
      </p:sp>
      <p:sp>
        <p:nvSpPr>
          <p:cNvPr id="12293" name="Text Box 4"/>
          <p:cNvSpPr txBox="1">
            <a:spLocks noChangeArrowheads="1"/>
          </p:cNvSpPr>
          <p:nvPr/>
        </p:nvSpPr>
        <p:spPr bwMode="auto">
          <a:xfrm>
            <a:off x="1066800" y="1914525"/>
            <a:ext cx="6781800" cy="939800"/>
          </a:xfrm>
          <a:prstGeom prst="rect">
            <a:avLst/>
          </a:prstGeom>
          <a:noFill/>
          <a:ln w="9525">
            <a:noFill/>
            <a:miter lim="800000"/>
            <a:headEnd/>
            <a:tailEnd/>
          </a:ln>
        </p:spPr>
        <p:txBody>
          <a:bodyPr lIns="85599" tIns="42801" rIns="85599" bIns="42801">
            <a:spAutoFit/>
          </a:bodyPr>
          <a:lstStyle/>
          <a:p>
            <a:pPr algn="l" defTabSz="1073150" eaLnBrk="0" hangingPunct="0">
              <a:spcBef>
                <a:spcPct val="50000"/>
              </a:spcBef>
              <a:buClrTx/>
              <a:buFontTx/>
              <a:buNone/>
            </a:pPr>
            <a:r>
              <a:rPr lang="it-IT" sz="2800" b="0"/>
              <a:t>È quella relativa all’effettiva prestazione del lavoratore: </a:t>
            </a:r>
          </a:p>
        </p:txBody>
      </p:sp>
      <p:pic>
        <p:nvPicPr>
          <p:cNvPr id="1229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67619" name="Rectangle 3"/>
          <p:cNvSpPr>
            <a:spLocks noGrp="1" noChangeArrowheads="1"/>
          </p:cNvSpPr>
          <p:nvPr>
            <p:ph type="body" idx="4294967295"/>
          </p:nvPr>
        </p:nvSpPr>
        <p:spPr>
          <a:xfrm>
            <a:off x="1295400" y="1752600"/>
            <a:ext cx="6535738" cy="1079500"/>
          </a:xfrm>
        </p:spPr>
        <p:txBody>
          <a:bodyPr lIns="90967" tIns="45493" rIns="90967" bIns="45493"/>
          <a:lstStyle/>
          <a:p>
            <a:pPr eaLnBrk="1" hangingPunct="1">
              <a:buClr>
                <a:schemeClr val="tx1"/>
              </a:buClr>
              <a:buFont typeface="Arial" charset="0"/>
              <a:buNone/>
              <a:defRPr/>
            </a:pPr>
            <a:r>
              <a:rPr lang="it-IT" sz="2800" smtClean="0">
                <a:effectLst>
                  <a:outerShdw blurRad="38100" dist="38100" dir="2700000" algn="tl">
                    <a:srgbClr val="C0C0C0"/>
                  </a:outerShdw>
                </a:effectLst>
                <a:latin typeface="Georgia" pitchFamily="18" charset="0"/>
              </a:rPr>
              <a:t>	È quella che il lavoratore percepisce pur non prestando la sua opera </a:t>
            </a:r>
          </a:p>
        </p:txBody>
      </p:sp>
      <p:sp>
        <p:nvSpPr>
          <p:cNvPr id="13316" name="Text Box 4"/>
          <p:cNvSpPr txBox="1">
            <a:spLocks noChangeArrowheads="1"/>
          </p:cNvSpPr>
          <p:nvPr/>
        </p:nvSpPr>
        <p:spPr bwMode="auto">
          <a:xfrm>
            <a:off x="2286000" y="3048000"/>
            <a:ext cx="5410200" cy="2984500"/>
          </a:xfrm>
          <a:prstGeom prst="rect">
            <a:avLst/>
          </a:prstGeom>
          <a:noFill/>
          <a:ln w="9525">
            <a:noFill/>
            <a:miter lim="800000"/>
            <a:headEnd/>
            <a:tailEnd/>
          </a:ln>
        </p:spPr>
        <p:txBody>
          <a:bodyPr lIns="85613" tIns="42808" rIns="85613" bIns="42808">
            <a:spAutoFit/>
          </a:bodyPr>
          <a:lstStyle/>
          <a:p>
            <a:pPr marL="342900" indent="-342900" algn="l" defTabSz="1073150" eaLnBrk="0" hangingPunct="0">
              <a:spcBef>
                <a:spcPct val="50000"/>
              </a:spcBef>
              <a:buFontTx/>
              <a:buChar char="•"/>
            </a:pPr>
            <a:r>
              <a:rPr lang="it-IT" sz="2800"/>
              <a:t>Indennità di Malattia</a:t>
            </a:r>
          </a:p>
          <a:p>
            <a:pPr marL="342900" indent="-342900" algn="l" defTabSz="1073150" eaLnBrk="0" hangingPunct="0">
              <a:spcBef>
                <a:spcPct val="50000"/>
              </a:spcBef>
              <a:buFontTx/>
              <a:buChar char="•"/>
            </a:pPr>
            <a:r>
              <a:rPr lang="it-IT" sz="2800"/>
              <a:t>Ferie/Permessi/Festività</a:t>
            </a:r>
          </a:p>
          <a:p>
            <a:pPr marL="342900" indent="-342900" algn="l" defTabSz="1073150" eaLnBrk="0" hangingPunct="0">
              <a:spcBef>
                <a:spcPct val="50000"/>
              </a:spcBef>
              <a:buFontTx/>
              <a:buChar char="•"/>
            </a:pPr>
            <a:r>
              <a:rPr lang="it-IT"/>
              <a:t>13° e 14° Mensilità</a:t>
            </a:r>
            <a:endParaRPr lang="it-IT" sz="2800"/>
          </a:p>
          <a:p>
            <a:pPr marL="342900" indent="-342900" algn="l" defTabSz="1073150" eaLnBrk="0" hangingPunct="0">
              <a:spcBef>
                <a:spcPct val="50000"/>
              </a:spcBef>
              <a:buFontTx/>
              <a:buChar char="•"/>
            </a:pPr>
            <a:endParaRPr lang="it-IT" sz="2800"/>
          </a:p>
          <a:p>
            <a:pPr marL="342900" indent="-342900" algn="l" defTabSz="1073150" eaLnBrk="0" hangingPunct="0">
              <a:spcBef>
                <a:spcPct val="50000"/>
              </a:spcBef>
              <a:buFontTx/>
              <a:buChar char="•"/>
            </a:pPr>
            <a:endParaRPr lang="it-IT" sz="2800"/>
          </a:p>
        </p:txBody>
      </p:sp>
      <p:pic>
        <p:nvPicPr>
          <p:cNvPr id="13317"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3318" name="Rectangle 2"/>
          <p:cNvSpPr>
            <a:spLocks noChangeArrowheads="1"/>
          </p:cNvSpPr>
          <p:nvPr/>
        </p:nvSpPr>
        <p:spPr bwMode="auto">
          <a:xfrm>
            <a:off x="1371600" y="274638"/>
            <a:ext cx="6096000" cy="1143000"/>
          </a:xfrm>
          <a:prstGeom prst="rect">
            <a:avLst/>
          </a:prstGeom>
          <a:noFill/>
          <a:ln w="9525">
            <a:noFill/>
            <a:miter lim="800000"/>
            <a:headEnd/>
            <a:tailEnd/>
          </a:ln>
        </p:spPr>
        <p:txBody>
          <a:bodyPr lIns="90967" tIns="45493" rIns="90967" bIns="45493" anchor="ctr"/>
          <a:lstStyle/>
          <a:p>
            <a:pPr algn="ctr">
              <a:spcBef>
                <a:spcPct val="0"/>
              </a:spcBef>
              <a:buClrTx/>
              <a:buFontTx/>
              <a:buNone/>
            </a:pPr>
            <a:r>
              <a:rPr lang="it-IT" sz="3600">
                <a:solidFill>
                  <a:srgbClr val="7ABC32"/>
                </a:solidFill>
              </a:rPr>
              <a:t>LA RETRIBUZIONE INDIRETTA</a:t>
            </a:r>
          </a:p>
        </p:txBody>
      </p:sp>
      <p:sp>
        <p:nvSpPr>
          <p:cNvPr id="13319" name="Rectangle 8"/>
          <p:cNvSpPr>
            <a:spLocks noChangeArrowheads="1"/>
          </p:cNvSpPr>
          <p:nvPr/>
        </p:nvSpPr>
        <p:spPr bwMode="auto">
          <a:xfrm>
            <a:off x="4495800" y="58674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3320" name="Rectangle 9"/>
          <p:cNvSpPr>
            <a:spLocks noChangeArrowheads="1"/>
          </p:cNvSpPr>
          <p:nvPr/>
        </p:nvSpPr>
        <p:spPr bwMode="auto">
          <a:xfrm>
            <a:off x="4495800" y="60960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4339" name="Rectangle 2"/>
          <p:cNvSpPr>
            <a:spLocks noGrp="1" noChangeArrowheads="1"/>
          </p:cNvSpPr>
          <p:nvPr>
            <p:ph type="title" idx="4294967295"/>
          </p:nvPr>
        </p:nvSpPr>
        <p:spPr>
          <a:xfrm>
            <a:off x="990600" y="304800"/>
            <a:ext cx="6248400" cy="1127125"/>
          </a:xfrm>
        </p:spPr>
        <p:txBody>
          <a:bodyPr lIns="90967" tIns="45493" rIns="90967" bIns="45493"/>
          <a:lstStyle/>
          <a:p>
            <a:pPr eaLnBrk="1" hangingPunct="1"/>
            <a:r>
              <a:rPr lang="it-IT" sz="3600" b="1" smtClean="0">
                <a:solidFill>
                  <a:srgbClr val="7ABC32"/>
                </a:solidFill>
                <a:latin typeface="Georgia" pitchFamily="18" charset="0"/>
              </a:rPr>
              <a:t>LA RETRIBUZIONE DIFFERITA</a:t>
            </a:r>
          </a:p>
        </p:txBody>
      </p:sp>
      <p:sp>
        <p:nvSpPr>
          <p:cNvPr id="14340" name="Rectangle 3"/>
          <p:cNvSpPr>
            <a:spLocks noGrp="1" noChangeArrowheads="1"/>
          </p:cNvSpPr>
          <p:nvPr>
            <p:ph type="body" idx="4294967295"/>
          </p:nvPr>
        </p:nvSpPr>
        <p:spPr>
          <a:xfrm>
            <a:off x="1295400" y="1676400"/>
            <a:ext cx="6477000" cy="1539875"/>
          </a:xfrm>
        </p:spPr>
        <p:txBody>
          <a:bodyPr lIns="90967" tIns="45493" rIns="90967" bIns="45493"/>
          <a:lstStyle/>
          <a:p>
            <a:pPr algn="just" eaLnBrk="1" hangingPunct="1">
              <a:buClr>
                <a:schemeClr val="tx1"/>
              </a:buClr>
              <a:buFont typeface="Arial" charset="0"/>
              <a:buNone/>
            </a:pPr>
            <a:r>
              <a:rPr lang="it-IT" sz="2800" smtClean="0">
                <a:latin typeface="Georgia" pitchFamily="18" charset="0"/>
              </a:rPr>
              <a:t>    È la retribuzione percepita dal lavoratore in un momento successivo, rispetto alla prestazione:</a:t>
            </a:r>
          </a:p>
        </p:txBody>
      </p:sp>
      <p:sp>
        <p:nvSpPr>
          <p:cNvPr id="14341" name="Text Box 4"/>
          <p:cNvSpPr txBox="1">
            <a:spLocks noChangeArrowheads="1"/>
          </p:cNvSpPr>
          <p:nvPr/>
        </p:nvSpPr>
        <p:spPr bwMode="auto">
          <a:xfrm>
            <a:off x="2209800" y="3352800"/>
            <a:ext cx="5791200" cy="1608138"/>
          </a:xfrm>
          <a:prstGeom prst="rect">
            <a:avLst/>
          </a:prstGeom>
          <a:noFill/>
          <a:ln w="9525">
            <a:noFill/>
            <a:miter lim="800000"/>
            <a:headEnd/>
            <a:tailEnd/>
          </a:ln>
        </p:spPr>
        <p:txBody>
          <a:bodyPr lIns="85627" tIns="42815" rIns="85627" bIns="42815">
            <a:spAutoFit/>
          </a:bodyPr>
          <a:lstStyle/>
          <a:p>
            <a:pPr algn="l" defTabSz="1073150" eaLnBrk="0" hangingPunct="0">
              <a:spcBef>
                <a:spcPct val="50000"/>
              </a:spcBef>
              <a:buFontTx/>
              <a:buNone/>
            </a:pPr>
            <a:r>
              <a:rPr lang="it-IT"/>
              <a:t> </a:t>
            </a:r>
            <a:r>
              <a:rPr lang="it-IT" sz="2800"/>
              <a:t>Trattamento di Fine Rapporto</a:t>
            </a:r>
          </a:p>
          <a:p>
            <a:pPr algn="l" defTabSz="1073150" eaLnBrk="0" hangingPunct="0">
              <a:spcBef>
                <a:spcPct val="50000"/>
              </a:spcBef>
              <a:buFontTx/>
              <a:buChar char="•"/>
            </a:pPr>
            <a:endParaRPr lang="it-IT"/>
          </a:p>
          <a:p>
            <a:pPr algn="l" defTabSz="1073150" eaLnBrk="0" hangingPunct="0">
              <a:spcBef>
                <a:spcPct val="50000"/>
              </a:spcBef>
              <a:buFontTx/>
              <a:buNone/>
            </a:pPr>
            <a:endParaRPr lang="it-IT"/>
          </a:p>
        </p:txBody>
      </p:sp>
      <p:pic>
        <p:nvPicPr>
          <p:cNvPr id="1434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4343" name="Rectangle 7"/>
          <p:cNvSpPr>
            <a:spLocks noChangeArrowheads="1"/>
          </p:cNvSpPr>
          <p:nvPr/>
        </p:nvSpPr>
        <p:spPr bwMode="auto">
          <a:xfrm>
            <a:off x="42672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4344" name="Rectangle 8"/>
          <p:cNvSpPr>
            <a:spLocks noChangeArrowheads="1"/>
          </p:cNvSpPr>
          <p:nvPr/>
        </p:nvSpPr>
        <p:spPr bwMode="auto">
          <a:xfrm>
            <a:off x="42672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5363" name="Rectangle 2"/>
          <p:cNvSpPr>
            <a:spLocks noGrp="1" noChangeArrowheads="1"/>
          </p:cNvSpPr>
          <p:nvPr>
            <p:ph type="title" idx="4294967295"/>
          </p:nvPr>
        </p:nvSpPr>
        <p:spPr>
          <a:xfrm>
            <a:off x="1066800" y="457200"/>
            <a:ext cx="6629400" cy="974725"/>
          </a:xfrm>
        </p:spPr>
        <p:txBody>
          <a:bodyPr lIns="90967" tIns="45493" rIns="90967" bIns="45493"/>
          <a:lstStyle/>
          <a:p>
            <a:pPr eaLnBrk="1" hangingPunct="1"/>
            <a:r>
              <a:rPr lang="it-IT" sz="3600" b="1" smtClean="0">
                <a:solidFill>
                  <a:srgbClr val="7ABC32"/>
                </a:solidFill>
                <a:latin typeface="Georgia" pitchFamily="18" charset="0"/>
              </a:rPr>
              <a:t>LA RETRIBUZIONE LORDA</a:t>
            </a:r>
          </a:p>
        </p:txBody>
      </p:sp>
      <p:sp>
        <p:nvSpPr>
          <p:cNvPr id="15364" name="Rectangle 3"/>
          <p:cNvSpPr>
            <a:spLocks noGrp="1" noChangeArrowheads="1"/>
          </p:cNvSpPr>
          <p:nvPr>
            <p:ph type="body" idx="4294967295"/>
          </p:nvPr>
        </p:nvSpPr>
        <p:spPr>
          <a:xfrm>
            <a:off x="914400" y="1600200"/>
            <a:ext cx="6705600" cy="1371600"/>
          </a:xfrm>
        </p:spPr>
        <p:txBody>
          <a:bodyPr lIns="90967" tIns="45493" rIns="90967" bIns="45493"/>
          <a:lstStyle/>
          <a:p>
            <a:pPr algn="just" eaLnBrk="1" hangingPunct="1">
              <a:buClr>
                <a:schemeClr val="tx1"/>
              </a:buClr>
              <a:buFont typeface="Arial" charset="0"/>
              <a:buNone/>
            </a:pPr>
            <a:r>
              <a:rPr lang="it-IT" sz="2400" smtClean="0">
                <a:latin typeface="Georgia" pitchFamily="18" charset="0"/>
              </a:rPr>
              <a:t>	È la retribuzione comprensiva di contributi e di imposte a carico del lavoratore.</a:t>
            </a:r>
          </a:p>
          <a:p>
            <a:pPr algn="just" eaLnBrk="1" hangingPunct="1">
              <a:buClr>
                <a:schemeClr val="tx1"/>
              </a:buClr>
              <a:buFont typeface="Arial" charset="0"/>
              <a:buNone/>
            </a:pPr>
            <a:endParaRPr lang="it-IT" sz="2400" smtClean="0">
              <a:latin typeface="Georgia" pitchFamily="18" charset="0"/>
            </a:endParaRPr>
          </a:p>
        </p:txBody>
      </p:sp>
      <p:sp>
        <p:nvSpPr>
          <p:cNvPr id="15365" name="Text Box 4"/>
          <p:cNvSpPr txBox="1">
            <a:spLocks noChangeArrowheads="1"/>
          </p:cNvSpPr>
          <p:nvPr/>
        </p:nvSpPr>
        <p:spPr bwMode="auto">
          <a:xfrm>
            <a:off x="1752600" y="3048000"/>
            <a:ext cx="6324600" cy="2020888"/>
          </a:xfrm>
          <a:prstGeom prst="rect">
            <a:avLst/>
          </a:prstGeom>
          <a:noFill/>
          <a:ln w="9525">
            <a:noFill/>
            <a:miter lim="800000"/>
            <a:headEnd/>
            <a:tailEnd/>
          </a:ln>
        </p:spPr>
        <p:txBody>
          <a:bodyPr lIns="85641" tIns="42822" rIns="85641" bIns="42822">
            <a:spAutoFit/>
          </a:bodyPr>
          <a:lstStyle/>
          <a:p>
            <a:pPr algn="l" defTabSz="1073150" eaLnBrk="0" hangingPunct="0">
              <a:lnSpc>
                <a:spcPct val="90000"/>
              </a:lnSpc>
              <a:buFontTx/>
              <a:buChar char="•"/>
            </a:pPr>
            <a:r>
              <a:rPr lang="it-IT" b="0"/>
              <a:t>  Retribuzione ordinaria</a:t>
            </a:r>
          </a:p>
          <a:p>
            <a:pPr algn="l" defTabSz="1073150" eaLnBrk="0" hangingPunct="0">
              <a:lnSpc>
                <a:spcPct val="90000"/>
              </a:lnSpc>
              <a:buFontTx/>
              <a:buChar char="•"/>
            </a:pPr>
            <a:r>
              <a:rPr lang="it-IT" b="0"/>
              <a:t>  Maggiorazioni</a:t>
            </a:r>
          </a:p>
          <a:p>
            <a:pPr algn="l" defTabSz="1073150" eaLnBrk="0" hangingPunct="0">
              <a:lnSpc>
                <a:spcPct val="90000"/>
              </a:lnSpc>
              <a:buFontTx/>
              <a:buChar char="•"/>
            </a:pPr>
            <a:r>
              <a:rPr lang="it-IT" b="0"/>
              <a:t>  Indennit</a:t>
            </a:r>
            <a:r>
              <a:rPr lang="it-IT" b="0">
                <a:latin typeface="Batang" pitchFamily="18" charset="-127"/>
              </a:rPr>
              <a:t>à</a:t>
            </a:r>
            <a:r>
              <a:rPr lang="it-IT" b="0"/>
              <a:t> varie</a:t>
            </a:r>
          </a:p>
          <a:p>
            <a:pPr algn="l" defTabSz="1073150" eaLnBrk="0" hangingPunct="0">
              <a:lnSpc>
                <a:spcPct val="90000"/>
              </a:lnSpc>
              <a:buFontTx/>
              <a:buChar char="•"/>
            </a:pPr>
            <a:r>
              <a:rPr lang="it-IT" b="0"/>
              <a:t>  Festivit</a:t>
            </a:r>
            <a:r>
              <a:rPr lang="it-IT" b="0">
                <a:latin typeface="Batang" pitchFamily="18" charset="-127"/>
              </a:rPr>
              <a:t>à</a:t>
            </a:r>
            <a:r>
              <a:rPr lang="it-IT" b="0"/>
              <a:t>, permessi retribuiti, R.O.L. </a:t>
            </a:r>
          </a:p>
          <a:p>
            <a:pPr algn="l" defTabSz="1073150" eaLnBrk="0" hangingPunct="0">
              <a:lnSpc>
                <a:spcPct val="90000"/>
              </a:lnSpc>
              <a:buFontTx/>
              <a:buChar char="•"/>
            </a:pPr>
            <a:r>
              <a:rPr lang="it-IT" b="0"/>
              <a:t>   Anticipazioni malattia e infortunio</a:t>
            </a:r>
          </a:p>
        </p:txBody>
      </p:sp>
      <p:pic>
        <p:nvPicPr>
          <p:cNvPr id="1536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5367" name="Rectangle 7"/>
          <p:cNvSpPr>
            <a:spLocks noChangeArrowheads="1"/>
          </p:cNvSpPr>
          <p:nvPr/>
        </p:nvSpPr>
        <p:spPr bwMode="auto">
          <a:xfrm>
            <a:off x="4267200" y="58674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5368" name="Rectangle 8"/>
          <p:cNvSpPr>
            <a:spLocks noChangeArrowheads="1"/>
          </p:cNvSpPr>
          <p:nvPr/>
        </p:nvSpPr>
        <p:spPr bwMode="auto">
          <a:xfrm>
            <a:off x="4267200" y="60960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16387" name="Picture 2" descr="Previdenza busta paga"/>
          <p:cNvPicPr>
            <a:picLocks noChangeAspect="1" noChangeArrowheads="1"/>
          </p:cNvPicPr>
          <p:nvPr/>
        </p:nvPicPr>
        <p:blipFill>
          <a:blip r:embed="rId4" cstate="print"/>
          <a:srcRect/>
          <a:stretch>
            <a:fillRect/>
          </a:stretch>
        </p:blipFill>
        <p:spPr bwMode="auto">
          <a:xfrm>
            <a:off x="1066800" y="914400"/>
            <a:ext cx="7778750" cy="5287963"/>
          </a:xfrm>
          <a:prstGeom prst="rect">
            <a:avLst/>
          </a:prstGeom>
          <a:noFill/>
          <a:ln w="9525">
            <a:noFill/>
            <a:miter lim="800000"/>
            <a:headEnd/>
            <a:tailEnd/>
          </a:ln>
        </p:spPr>
      </p:pic>
      <p:sp>
        <p:nvSpPr>
          <p:cNvPr id="320515" name="Rectangle 3"/>
          <p:cNvSpPr>
            <a:spLocks noChangeArrowheads="1"/>
          </p:cNvSpPr>
          <p:nvPr/>
        </p:nvSpPr>
        <p:spPr bwMode="auto">
          <a:xfrm>
            <a:off x="1116013" y="1412875"/>
            <a:ext cx="7489825" cy="936625"/>
          </a:xfrm>
          <a:prstGeom prst="rect">
            <a:avLst/>
          </a:prstGeom>
          <a:noFill/>
          <a:ln w="1270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107268" tIns="53634" rIns="107268" bIns="53634"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16389" name="Text Box 5"/>
          <p:cNvSpPr txBox="1">
            <a:spLocks noChangeArrowheads="1"/>
          </p:cNvSpPr>
          <p:nvPr/>
        </p:nvSpPr>
        <p:spPr bwMode="auto">
          <a:xfrm>
            <a:off x="1447800" y="228600"/>
            <a:ext cx="5761038" cy="512763"/>
          </a:xfrm>
          <a:prstGeom prst="rect">
            <a:avLst/>
          </a:prstGeom>
          <a:noFill/>
          <a:ln w="9525">
            <a:noFill/>
            <a:miter lim="800000"/>
            <a:headEnd/>
            <a:tailEnd/>
          </a:ln>
        </p:spPr>
        <p:txBody>
          <a:bodyPr lIns="85925" tIns="42962" rIns="85925" bIns="42962">
            <a:spAutoFit/>
          </a:bodyPr>
          <a:lstStyle/>
          <a:p>
            <a:pPr algn="l" defTabSz="1073150">
              <a:spcBef>
                <a:spcPct val="50000"/>
              </a:spcBef>
              <a:buClrTx/>
              <a:buFontTx/>
              <a:buNone/>
            </a:pPr>
            <a:r>
              <a:rPr lang="it-IT" sz="2800">
                <a:solidFill>
                  <a:srgbClr val="7ABC32"/>
                </a:solidFill>
              </a:rPr>
              <a:t>PARTE PREVIDENZIALE</a:t>
            </a:r>
          </a:p>
        </p:txBody>
      </p:sp>
      <p:pic>
        <p:nvPicPr>
          <p:cNvPr id="16390"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
        <p:nvSpPr>
          <p:cNvPr id="16391" name="Rectangle 7"/>
          <p:cNvSpPr>
            <a:spLocks noChangeArrowheads="1"/>
          </p:cNvSpPr>
          <p:nvPr/>
        </p:nvSpPr>
        <p:spPr bwMode="auto">
          <a:xfrm>
            <a:off x="4343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6392" name="Rectangle 8"/>
          <p:cNvSpPr>
            <a:spLocks noChangeArrowheads="1"/>
          </p:cNvSpPr>
          <p:nvPr/>
        </p:nvSpPr>
        <p:spPr bwMode="auto">
          <a:xfrm>
            <a:off x="4343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20515"/>
                                        </p:tgtEl>
                                        <p:attrNameLst>
                                          <p:attrName>style.visibility</p:attrName>
                                        </p:attrNameLst>
                                      </p:cBhvr>
                                      <p:to>
                                        <p:strVal val="visible"/>
                                      </p:to>
                                    </p:set>
                                    <p:animEffect transition="in" filter="wedge">
                                      <p:cBhvr>
                                        <p:cTn id="7" dur="500"/>
                                        <p:tgtEl>
                                          <p:spTgt spid="320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5"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7411" name="Rectangle 2"/>
          <p:cNvSpPr>
            <a:spLocks noGrp="1" noChangeArrowheads="1"/>
          </p:cNvSpPr>
          <p:nvPr>
            <p:ph type="ctrTitle" idx="4294967295"/>
          </p:nvPr>
        </p:nvSpPr>
        <p:spPr>
          <a:xfrm>
            <a:off x="990600" y="0"/>
            <a:ext cx="7748588" cy="890588"/>
          </a:xfrm>
        </p:spPr>
        <p:txBody>
          <a:bodyPr lIns="90967" tIns="45493" rIns="90967" bIns="45493" anchor="b"/>
          <a:lstStyle/>
          <a:p>
            <a:pPr eaLnBrk="1" hangingPunct="1"/>
            <a:r>
              <a:rPr lang="it-IT" sz="3200" b="1" smtClean="0">
                <a:solidFill>
                  <a:srgbClr val="7ABC32"/>
                </a:solidFill>
                <a:latin typeface="Georgia" pitchFamily="18" charset="0"/>
              </a:rPr>
              <a:t>PARTE FISCALE </a:t>
            </a:r>
          </a:p>
        </p:txBody>
      </p:sp>
      <p:pic>
        <p:nvPicPr>
          <p:cNvPr id="17412" name="Picture 3" descr="Fiscale busta paga"/>
          <p:cNvPicPr>
            <a:picLocks noChangeAspect="1" noChangeArrowheads="1"/>
          </p:cNvPicPr>
          <p:nvPr/>
        </p:nvPicPr>
        <p:blipFill>
          <a:blip r:embed="rId4" cstate="print"/>
          <a:srcRect/>
          <a:stretch>
            <a:fillRect/>
          </a:stretch>
        </p:blipFill>
        <p:spPr bwMode="auto">
          <a:xfrm>
            <a:off x="1527175" y="3252788"/>
            <a:ext cx="7616825" cy="3605212"/>
          </a:xfrm>
          <a:prstGeom prst="rect">
            <a:avLst/>
          </a:prstGeom>
          <a:noFill/>
          <a:ln w="9525">
            <a:noFill/>
            <a:miter lim="800000"/>
            <a:headEnd/>
            <a:tailEnd/>
          </a:ln>
        </p:spPr>
      </p:pic>
      <p:sp>
        <p:nvSpPr>
          <p:cNvPr id="315396" name="Line 4"/>
          <p:cNvSpPr>
            <a:spLocks noChangeShapeType="1"/>
          </p:cNvSpPr>
          <p:nvPr/>
        </p:nvSpPr>
        <p:spPr bwMode="auto">
          <a:xfrm>
            <a:off x="1219200" y="1752600"/>
            <a:ext cx="966788" cy="2640013"/>
          </a:xfrm>
          <a:prstGeom prst="line">
            <a:avLst/>
          </a:prstGeom>
          <a:noFill/>
          <a:ln w="19050">
            <a:solidFill>
              <a:srgbClr val="FF0066"/>
            </a:solidFill>
            <a:round/>
            <a:headEnd/>
            <a:tailEnd type="triangle" w="med" len="med"/>
          </a:ln>
          <a:effectLst/>
        </p:spPr>
        <p:txBody>
          <a:bodyPr lIns="73246" tIns="36623" rIns="73246" bIns="36623" anchor="ctr"/>
          <a:lstStyle/>
          <a:p>
            <a:pPr algn="l">
              <a:spcBef>
                <a:spcPct val="0"/>
              </a:spcBef>
              <a:buClrTx/>
              <a:buFontTx/>
              <a:buNone/>
              <a:defRPr/>
            </a:pPr>
            <a:endParaRPr lang="it-IT" sz="1800" b="0">
              <a:effectLst>
                <a:outerShdw blurRad="38100" dist="38100" dir="2700000" algn="tl">
                  <a:srgbClr val="000000">
                    <a:alpha val="43137"/>
                  </a:srgbClr>
                </a:outerShdw>
              </a:effectLst>
              <a:latin typeface="Tahoma" pitchFamily="34" charset="0"/>
              <a:cs typeface="+mn-cs"/>
            </a:endParaRPr>
          </a:p>
        </p:txBody>
      </p:sp>
      <p:sp>
        <p:nvSpPr>
          <p:cNvPr id="315397" name="Line 5"/>
          <p:cNvSpPr>
            <a:spLocks noChangeShapeType="1"/>
          </p:cNvSpPr>
          <p:nvPr/>
        </p:nvSpPr>
        <p:spPr bwMode="auto">
          <a:xfrm>
            <a:off x="1981200" y="2133600"/>
            <a:ext cx="1109663" cy="2346325"/>
          </a:xfrm>
          <a:prstGeom prst="line">
            <a:avLst/>
          </a:prstGeom>
          <a:noFill/>
          <a:ln w="19050">
            <a:solidFill>
              <a:srgbClr val="FF0066"/>
            </a:solidFill>
            <a:round/>
            <a:headEnd/>
            <a:tailEnd type="triangle" w="med" len="med"/>
          </a:ln>
          <a:effectLst/>
        </p:spPr>
        <p:txBody>
          <a:bodyPr lIns="73246" tIns="36623" rIns="73246" bIns="36623" anchor="ctr"/>
          <a:lstStyle/>
          <a:p>
            <a:pPr algn="l">
              <a:spcBef>
                <a:spcPct val="0"/>
              </a:spcBef>
              <a:buClrTx/>
              <a:buFontTx/>
              <a:buNone/>
              <a:defRPr/>
            </a:pPr>
            <a:endParaRPr lang="it-IT" sz="1800" b="0">
              <a:effectLst>
                <a:outerShdw blurRad="38100" dist="38100" dir="2700000" algn="tl">
                  <a:srgbClr val="000000">
                    <a:alpha val="43137"/>
                  </a:srgbClr>
                </a:outerShdw>
              </a:effectLst>
              <a:latin typeface="Tahoma" pitchFamily="34" charset="0"/>
              <a:cs typeface="+mn-cs"/>
            </a:endParaRPr>
          </a:p>
        </p:txBody>
      </p:sp>
      <p:sp>
        <p:nvSpPr>
          <p:cNvPr id="315398" name="Line 6"/>
          <p:cNvSpPr>
            <a:spLocks noChangeShapeType="1"/>
          </p:cNvSpPr>
          <p:nvPr/>
        </p:nvSpPr>
        <p:spPr bwMode="auto">
          <a:xfrm>
            <a:off x="2595563" y="2552700"/>
            <a:ext cx="1400175" cy="2016125"/>
          </a:xfrm>
          <a:prstGeom prst="line">
            <a:avLst/>
          </a:prstGeom>
          <a:noFill/>
          <a:ln w="19050">
            <a:solidFill>
              <a:srgbClr val="FF0066"/>
            </a:solidFill>
            <a:round/>
            <a:headEnd/>
            <a:tailEnd type="triangle" w="med" len="med"/>
          </a:ln>
          <a:effectLst/>
        </p:spPr>
        <p:txBody>
          <a:bodyPr lIns="73246" tIns="36623" rIns="73246" bIns="36623" anchor="ctr"/>
          <a:lstStyle/>
          <a:p>
            <a:pPr algn="l">
              <a:spcBef>
                <a:spcPct val="0"/>
              </a:spcBef>
              <a:buClrTx/>
              <a:buFontTx/>
              <a:buNone/>
              <a:defRPr/>
            </a:pPr>
            <a:endParaRPr lang="it-IT" sz="1800" b="0">
              <a:effectLst>
                <a:outerShdw blurRad="38100" dist="38100" dir="2700000" algn="tl">
                  <a:srgbClr val="000000">
                    <a:alpha val="43137"/>
                  </a:srgbClr>
                </a:outerShdw>
              </a:effectLst>
              <a:latin typeface="Tahoma" pitchFamily="34" charset="0"/>
              <a:cs typeface="+mn-cs"/>
            </a:endParaRPr>
          </a:p>
        </p:txBody>
      </p:sp>
      <p:sp>
        <p:nvSpPr>
          <p:cNvPr id="315399" name="Rectangle 7"/>
          <p:cNvSpPr>
            <a:spLocks noChangeArrowheads="1"/>
          </p:cNvSpPr>
          <p:nvPr/>
        </p:nvSpPr>
        <p:spPr bwMode="auto">
          <a:xfrm>
            <a:off x="3832225" y="4392613"/>
            <a:ext cx="3373438" cy="525462"/>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lIns="85925" tIns="42962" rIns="85925" bIns="42962"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315400" name="Line 8"/>
          <p:cNvSpPr>
            <a:spLocks noChangeShapeType="1"/>
          </p:cNvSpPr>
          <p:nvPr/>
        </p:nvSpPr>
        <p:spPr bwMode="auto">
          <a:xfrm>
            <a:off x="3419475" y="3079750"/>
            <a:ext cx="4608513" cy="1312863"/>
          </a:xfrm>
          <a:prstGeom prst="line">
            <a:avLst/>
          </a:prstGeom>
          <a:noFill/>
          <a:ln w="19050">
            <a:solidFill>
              <a:srgbClr val="FF0066"/>
            </a:solidFill>
            <a:round/>
            <a:headEnd/>
            <a:tailEnd type="triangle" w="med" len="med"/>
          </a:ln>
          <a:effectLst/>
        </p:spPr>
        <p:txBody>
          <a:bodyPr lIns="73246" tIns="36623" rIns="73246" bIns="36623" anchor="ctr"/>
          <a:lstStyle/>
          <a:p>
            <a:pPr algn="l">
              <a:spcBef>
                <a:spcPct val="0"/>
              </a:spcBef>
              <a:buClrTx/>
              <a:buFontTx/>
              <a:buNone/>
              <a:defRPr/>
            </a:pPr>
            <a:endParaRPr lang="it-IT" sz="1800" b="0">
              <a:effectLst>
                <a:outerShdw blurRad="38100" dist="38100" dir="2700000" algn="tl">
                  <a:srgbClr val="000000">
                    <a:alpha val="43137"/>
                  </a:srgbClr>
                </a:outerShdw>
              </a:effectLst>
              <a:latin typeface="Tahoma" pitchFamily="34" charset="0"/>
              <a:cs typeface="+mn-cs"/>
            </a:endParaRPr>
          </a:p>
        </p:txBody>
      </p:sp>
      <p:sp>
        <p:nvSpPr>
          <p:cNvPr id="315401" name="Rectangle 9"/>
          <p:cNvSpPr>
            <a:spLocks noGrp="1" noChangeArrowheads="1"/>
          </p:cNvSpPr>
          <p:nvPr>
            <p:ph type="subTitle" idx="4294967295"/>
          </p:nvPr>
        </p:nvSpPr>
        <p:spPr>
          <a:xfrm>
            <a:off x="533400" y="762000"/>
            <a:ext cx="7392988" cy="2540000"/>
          </a:xfrm>
        </p:spPr>
        <p:txBody>
          <a:bodyPr lIns="90967" tIns="45493" rIns="90967" bIns="45493"/>
          <a:lstStyle/>
          <a:p>
            <a:pPr marL="0" indent="0" algn="just" eaLnBrk="1" hangingPunct="1">
              <a:buClr>
                <a:srgbClr val="FFFF00"/>
              </a:buClr>
              <a:buFont typeface="Wingdings" pitchFamily="2" charset="2"/>
              <a:buChar char="Ø"/>
              <a:defRPr/>
            </a:pPr>
            <a:endParaRPr lang="it-IT" sz="3300" smtClean="0">
              <a:solidFill>
                <a:srgbClr val="080808"/>
              </a:solidFill>
              <a:effectLst>
                <a:outerShdw blurRad="38100" dist="38100" dir="2700000" algn="tl">
                  <a:srgbClr val="C0C0C0"/>
                </a:outerShdw>
              </a:effectLst>
            </a:endParaRPr>
          </a:p>
          <a:p>
            <a:pPr marL="0" indent="0" algn="just" eaLnBrk="1" hangingPunct="1">
              <a:buClr>
                <a:srgbClr val="7ABC32"/>
              </a:buClr>
              <a:buFont typeface="Wingdings" pitchFamily="2" charset="2"/>
              <a:buChar char="Ø"/>
              <a:defRPr/>
            </a:pPr>
            <a:r>
              <a:rPr lang="it-IT" sz="2400" b="1" smtClean="0">
                <a:latin typeface="Georgia" pitchFamily="18" charset="0"/>
              </a:rPr>
              <a:t>Imponibile Fiscale</a:t>
            </a:r>
          </a:p>
          <a:p>
            <a:pPr marL="0" indent="0" algn="just" eaLnBrk="1" hangingPunct="1">
              <a:buClr>
                <a:srgbClr val="7ABC32"/>
              </a:buClr>
              <a:buFont typeface="Wingdings" pitchFamily="2" charset="2"/>
              <a:buChar char="Ø"/>
              <a:defRPr/>
            </a:pPr>
            <a:r>
              <a:rPr lang="it-IT" sz="2400" b="1" smtClean="0">
                <a:latin typeface="Georgia" pitchFamily="18" charset="0"/>
              </a:rPr>
              <a:t> Imposta lorda </a:t>
            </a:r>
          </a:p>
          <a:p>
            <a:pPr marL="0" indent="0" algn="just" eaLnBrk="1" hangingPunct="1">
              <a:buClr>
                <a:srgbClr val="7ABC32"/>
              </a:buClr>
              <a:buFont typeface="Wingdings" pitchFamily="2" charset="2"/>
              <a:buChar char="Ø"/>
              <a:defRPr/>
            </a:pPr>
            <a:r>
              <a:rPr lang="it-IT" sz="2400" b="1" smtClean="0">
                <a:latin typeface="Georgia" pitchFamily="18" charset="0"/>
              </a:rPr>
              <a:t> Detrazioni</a:t>
            </a:r>
          </a:p>
          <a:p>
            <a:pPr marL="0" indent="0" algn="just" eaLnBrk="1" hangingPunct="1">
              <a:buClr>
                <a:srgbClr val="7ABC32"/>
              </a:buClr>
              <a:buFont typeface="Wingdings" pitchFamily="2" charset="2"/>
              <a:buChar char="Ø"/>
              <a:defRPr/>
            </a:pPr>
            <a:r>
              <a:rPr lang="it-IT" sz="2400" b="1" smtClean="0">
                <a:latin typeface="Georgia" pitchFamily="18" charset="0"/>
              </a:rPr>
              <a:t> Imposta Netta</a:t>
            </a:r>
          </a:p>
        </p:txBody>
      </p:sp>
      <p:pic>
        <p:nvPicPr>
          <p:cNvPr id="17419"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8435" name="Rectangle 2"/>
          <p:cNvSpPr>
            <a:spLocks noGrp="1" noChangeArrowheads="1"/>
          </p:cNvSpPr>
          <p:nvPr>
            <p:ph type="title" idx="4294967295"/>
          </p:nvPr>
        </p:nvSpPr>
        <p:spPr/>
        <p:txBody>
          <a:bodyPr lIns="90967" tIns="45493" rIns="90967" bIns="45493"/>
          <a:lstStyle/>
          <a:p>
            <a:pPr eaLnBrk="1" hangingPunct="1"/>
            <a:r>
              <a:rPr lang="it-IT" sz="3600" b="1" dirty="0" smtClean="0">
                <a:solidFill>
                  <a:srgbClr val="7ABC32"/>
                </a:solidFill>
                <a:latin typeface="Georgia" pitchFamily="18" charset="0"/>
              </a:rPr>
              <a:t>Aliquote IRPEF 2018</a:t>
            </a:r>
          </a:p>
        </p:txBody>
      </p:sp>
      <p:pic>
        <p:nvPicPr>
          <p:cNvPr id="18437"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8438" name="Rectangle 6"/>
          <p:cNvSpPr>
            <a:spLocks noChangeArrowheads="1"/>
          </p:cNvSpPr>
          <p:nvPr/>
        </p:nvSpPr>
        <p:spPr bwMode="auto">
          <a:xfrm>
            <a:off x="4419600" y="58674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8439" name="Rectangle 7"/>
          <p:cNvSpPr>
            <a:spLocks noChangeArrowheads="1"/>
          </p:cNvSpPr>
          <p:nvPr/>
        </p:nvSpPr>
        <p:spPr bwMode="auto">
          <a:xfrm>
            <a:off x="4419600" y="60960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graphicFrame>
        <p:nvGraphicFramePr>
          <p:cNvPr id="9" name="Tabella 8"/>
          <p:cNvGraphicFramePr>
            <a:graphicFrameLocks noGrp="1"/>
          </p:cNvGraphicFramePr>
          <p:nvPr/>
        </p:nvGraphicFramePr>
        <p:xfrm>
          <a:off x="1043608" y="2060848"/>
          <a:ext cx="6984776" cy="1935480"/>
        </p:xfrm>
        <a:graphic>
          <a:graphicData uri="http://schemas.openxmlformats.org/drawingml/2006/table">
            <a:tbl>
              <a:tblPr/>
              <a:tblGrid>
                <a:gridCol w="1443698"/>
                <a:gridCol w="143148"/>
                <a:gridCol w="1293474"/>
                <a:gridCol w="216024"/>
                <a:gridCol w="1296144"/>
                <a:gridCol w="1008112"/>
                <a:gridCol w="419778"/>
                <a:gridCol w="1164398"/>
              </a:tblGrid>
              <a:tr h="285750">
                <a:tc gridSpan="2">
                  <a:txBody>
                    <a:bodyPr/>
                    <a:lstStyle/>
                    <a:p>
                      <a:pPr indent="450215" algn="l">
                        <a:spcAft>
                          <a:spcPts val="0"/>
                        </a:spcAft>
                      </a:pPr>
                      <a:r>
                        <a:rPr lang="it-IT" sz="1100">
                          <a:solidFill>
                            <a:srgbClr val="000000"/>
                          </a:solidFill>
                          <a:latin typeface="Calibri"/>
                          <a:ea typeface="Times New Roman"/>
                          <a:cs typeface="Times New Roman"/>
                        </a:rPr>
                        <a:t>Reddito</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l">
                        <a:spcAft>
                          <a:spcPts val="0"/>
                        </a:spcAft>
                      </a:pPr>
                      <a:r>
                        <a:rPr lang="it-IT" sz="1100" dirty="0">
                          <a:solidFill>
                            <a:srgbClr val="000000"/>
                          </a:solidFill>
                          <a:latin typeface="Calibri"/>
                          <a:ea typeface="Times New Roman"/>
                          <a:cs typeface="Times New Roman"/>
                        </a:rPr>
                        <a:t>Scaglioni di</a:t>
                      </a:r>
                      <a:endParaRPr lang="it-IT"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Aliquota</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dirty="0" smtClean="0">
                          <a:solidFill>
                            <a:srgbClr val="000000"/>
                          </a:solidFill>
                          <a:latin typeface="Calibri"/>
                          <a:ea typeface="Times New Roman"/>
                          <a:cs typeface="Times New Roman"/>
                        </a:rPr>
                        <a:t>Imposta </a:t>
                      </a:r>
                      <a:r>
                        <a:rPr lang="it-IT" sz="1100" dirty="0">
                          <a:solidFill>
                            <a:srgbClr val="000000"/>
                          </a:solidFill>
                          <a:latin typeface="Calibri"/>
                          <a:ea typeface="Times New Roman"/>
                          <a:cs typeface="Times New Roman"/>
                        </a:rPr>
                        <a:t>annua lorda (euro)</a:t>
                      </a:r>
                      <a:endParaRPr lang="it-IT"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dirty="0">
                          <a:solidFill>
                            <a:srgbClr val="000000"/>
                          </a:solidFill>
                          <a:latin typeface="Calibri"/>
                          <a:ea typeface="Times New Roman"/>
                          <a:cs typeface="Times New Roman"/>
                        </a:rPr>
                        <a:t> </a:t>
                      </a:r>
                      <a:endParaRPr lang="it-IT"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225">
                <a:tc>
                  <a:txBody>
                    <a:bodyPr/>
                    <a:lstStyle/>
                    <a:p>
                      <a:pPr indent="450215" algn="l">
                        <a:spcAft>
                          <a:spcPts val="0"/>
                        </a:spcAft>
                      </a:pPr>
                      <a:r>
                        <a:rPr lang="it-IT" sz="1100" dirty="0">
                          <a:solidFill>
                            <a:srgbClr val="000000"/>
                          </a:solidFill>
                          <a:latin typeface="Calibri"/>
                          <a:ea typeface="Times New Roman"/>
                          <a:cs typeface="Times New Roman"/>
                        </a:rPr>
                        <a:t>complessivo (euro)</a:t>
                      </a:r>
                      <a:endParaRPr lang="it-IT"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reddito (euro)</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per scaglione</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cumulata</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indent="450215" algn="l">
                        <a:spcAft>
                          <a:spcPts val="0"/>
                        </a:spcAft>
                      </a:pPr>
                      <a:r>
                        <a:rPr lang="it-IT" sz="1100">
                          <a:solidFill>
                            <a:srgbClr val="000000"/>
                          </a:solidFill>
                          <a:latin typeface="Calibri"/>
                          <a:ea typeface="Times New Roman"/>
                          <a:cs typeface="Times New Roman"/>
                        </a:rPr>
                        <a:t>Fino a 15.000,00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100">
                          <a:solidFill>
                            <a:srgbClr val="000000"/>
                          </a:solidFill>
                          <a:latin typeface="Calibri"/>
                          <a:ea typeface="Times New Roman"/>
                          <a:cs typeface="Times New Roman"/>
                        </a:rPr>
                        <a:t>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450215" algn="ctr">
                        <a:spcAft>
                          <a:spcPts val="0"/>
                        </a:spcAft>
                      </a:pPr>
                      <a:r>
                        <a:rPr lang="it-IT" sz="1100">
                          <a:solidFill>
                            <a:srgbClr val="000000"/>
                          </a:solidFill>
                          <a:latin typeface="Calibri"/>
                          <a:ea typeface="Times New Roman"/>
                          <a:cs typeface="Times New Roman"/>
                        </a:rPr>
                        <a:t>15.000,00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23</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450215" algn="ctr">
                        <a:spcAft>
                          <a:spcPts val="0"/>
                        </a:spcAft>
                      </a:pPr>
                      <a:r>
                        <a:rPr lang="it-IT" sz="1100">
                          <a:solidFill>
                            <a:srgbClr val="000000"/>
                          </a:solidFill>
                          <a:latin typeface="Calibri"/>
                          <a:ea typeface="Times New Roman"/>
                          <a:cs typeface="Times New Roman"/>
                        </a:rPr>
                        <a:t>3.450,00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3.450,00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gridSpan="2">
                  <a:txBody>
                    <a:bodyPr/>
                    <a:lstStyle/>
                    <a:p>
                      <a:pPr indent="450215" algn="l">
                        <a:spcAft>
                          <a:spcPts val="0"/>
                        </a:spcAft>
                      </a:pPr>
                      <a:r>
                        <a:rPr lang="it-IT" sz="1100">
                          <a:solidFill>
                            <a:srgbClr val="000000"/>
                          </a:solidFill>
                          <a:latin typeface="Calibri"/>
                          <a:ea typeface="Times New Roman"/>
                          <a:cs typeface="Times New Roman"/>
                        </a:rPr>
                        <a:t>28.000,00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indent="450215" algn="ctr">
                        <a:spcAft>
                          <a:spcPts val="0"/>
                        </a:spcAft>
                      </a:pPr>
                      <a:r>
                        <a:rPr lang="it-IT" sz="1100">
                          <a:solidFill>
                            <a:srgbClr val="000000"/>
                          </a:solidFill>
                          <a:latin typeface="Calibri"/>
                          <a:ea typeface="Times New Roman"/>
                          <a:cs typeface="Times New Roman"/>
                        </a:rPr>
                        <a:t>13.000,00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27</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450215" algn="ctr">
                        <a:spcAft>
                          <a:spcPts val="0"/>
                        </a:spcAft>
                      </a:pPr>
                      <a:r>
                        <a:rPr lang="it-IT" sz="1100">
                          <a:solidFill>
                            <a:srgbClr val="000000"/>
                          </a:solidFill>
                          <a:latin typeface="Calibri"/>
                          <a:ea typeface="Times New Roman"/>
                          <a:cs typeface="Times New Roman"/>
                        </a:rPr>
                        <a:t>3.510,00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6.960,00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gridSpan="2">
                  <a:txBody>
                    <a:bodyPr/>
                    <a:lstStyle/>
                    <a:p>
                      <a:pPr indent="450215" algn="l">
                        <a:spcAft>
                          <a:spcPts val="0"/>
                        </a:spcAft>
                      </a:pPr>
                      <a:r>
                        <a:rPr lang="it-IT" sz="1100">
                          <a:solidFill>
                            <a:srgbClr val="000000"/>
                          </a:solidFill>
                          <a:latin typeface="Calibri"/>
                          <a:ea typeface="Times New Roman"/>
                          <a:cs typeface="Times New Roman"/>
                        </a:rPr>
                        <a:t>55.000,00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indent="450215" algn="ctr">
                        <a:spcAft>
                          <a:spcPts val="0"/>
                        </a:spcAft>
                      </a:pPr>
                      <a:r>
                        <a:rPr lang="it-IT" sz="1100">
                          <a:solidFill>
                            <a:srgbClr val="000000"/>
                          </a:solidFill>
                          <a:latin typeface="Calibri"/>
                          <a:ea typeface="Times New Roman"/>
                          <a:cs typeface="Times New Roman"/>
                        </a:rPr>
                        <a:t>27.000,00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38</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450215" algn="ctr">
                        <a:spcAft>
                          <a:spcPts val="0"/>
                        </a:spcAft>
                      </a:pPr>
                      <a:r>
                        <a:rPr lang="it-IT" sz="1100">
                          <a:solidFill>
                            <a:srgbClr val="000000"/>
                          </a:solidFill>
                          <a:latin typeface="Calibri"/>
                          <a:ea typeface="Times New Roman"/>
                          <a:cs typeface="Times New Roman"/>
                        </a:rPr>
                        <a:t>10.260,00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17.220,00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gridSpan="2">
                  <a:txBody>
                    <a:bodyPr/>
                    <a:lstStyle/>
                    <a:p>
                      <a:pPr indent="450215" algn="l">
                        <a:spcAft>
                          <a:spcPts val="0"/>
                        </a:spcAft>
                      </a:pPr>
                      <a:r>
                        <a:rPr lang="it-IT" sz="1100">
                          <a:solidFill>
                            <a:srgbClr val="000000"/>
                          </a:solidFill>
                          <a:latin typeface="Calibri"/>
                          <a:ea typeface="Times New Roman"/>
                          <a:cs typeface="Times New Roman"/>
                        </a:rPr>
                        <a:t>75.000,00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indent="450215" algn="ctr">
                        <a:spcAft>
                          <a:spcPts val="0"/>
                        </a:spcAft>
                      </a:pPr>
                      <a:r>
                        <a:rPr lang="it-IT" sz="1100">
                          <a:solidFill>
                            <a:srgbClr val="000000"/>
                          </a:solidFill>
                          <a:latin typeface="Calibri"/>
                          <a:ea typeface="Times New Roman"/>
                          <a:cs typeface="Times New Roman"/>
                        </a:rPr>
                        <a:t>20.000,00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41</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450215" algn="ctr">
                        <a:spcAft>
                          <a:spcPts val="0"/>
                        </a:spcAft>
                      </a:pPr>
                      <a:r>
                        <a:rPr lang="it-IT" sz="1100">
                          <a:solidFill>
                            <a:srgbClr val="000000"/>
                          </a:solidFill>
                          <a:latin typeface="Calibri"/>
                          <a:ea typeface="Times New Roman"/>
                          <a:cs typeface="Times New Roman"/>
                        </a:rPr>
                        <a:t>8.200,00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25.420,00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gridSpan="2">
                  <a:txBody>
                    <a:bodyPr/>
                    <a:lstStyle/>
                    <a:p>
                      <a:pPr indent="450215" algn="l">
                        <a:spcAft>
                          <a:spcPts val="0"/>
                        </a:spcAft>
                      </a:pPr>
                      <a:r>
                        <a:rPr lang="it-IT" sz="1100">
                          <a:solidFill>
                            <a:srgbClr val="000000"/>
                          </a:solidFill>
                          <a:latin typeface="Calibri"/>
                          <a:ea typeface="Times New Roman"/>
                          <a:cs typeface="Times New Roman"/>
                        </a:rPr>
                        <a:t>oltre</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indent="450215" algn="ctr">
                        <a:spcAft>
                          <a:spcPts val="0"/>
                        </a:spcAft>
                      </a:pPr>
                      <a:r>
                        <a:rPr lang="it-IT" sz="1100">
                          <a:solidFill>
                            <a:srgbClr val="000000"/>
                          </a:solidFill>
                          <a:latin typeface="Calibri"/>
                          <a:ea typeface="Times New Roman"/>
                          <a:cs typeface="Times New Roman"/>
                        </a:rPr>
                        <a:t>oltre</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ctr">
                        <a:spcAft>
                          <a:spcPts val="0"/>
                        </a:spcAft>
                      </a:pPr>
                      <a:r>
                        <a:rPr lang="it-IT" sz="1100">
                          <a:solidFill>
                            <a:srgbClr val="000000"/>
                          </a:solidFill>
                          <a:latin typeface="Calibri"/>
                          <a:ea typeface="Times New Roman"/>
                          <a:cs typeface="Times New Roman"/>
                        </a:rPr>
                        <a:t>43</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450215" algn="l">
                        <a:spcAft>
                          <a:spcPts val="0"/>
                        </a:spcAft>
                      </a:pPr>
                      <a:r>
                        <a:rPr lang="it-IT" sz="1100">
                          <a:solidFill>
                            <a:srgbClr val="000000"/>
                          </a:solidFill>
                          <a:latin typeface="Calibri"/>
                          <a:ea typeface="Times New Roman"/>
                          <a:cs typeface="Times New Roman"/>
                        </a:rPr>
                        <a:t>-</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indent="450215" algn="l">
                        <a:spcAft>
                          <a:spcPts val="0"/>
                        </a:spcAft>
                      </a:pPr>
                      <a:r>
                        <a:rPr lang="it-IT" sz="1100" dirty="0">
                          <a:solidFill>
                            <a:srgbClr val="000000"/>
                          </a:solidFill>
                          <a:latin typeface="Calibri"/>
                          <a:ea typeface="Times New Roman"/>
                          <a:cs typeface="Times New Roman"/>
                        </a:rPr>
                        <a:t>-</a:t>
                      </a:r>
                      <a:endParaRPr lang="it-IT"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4" descr="C:\Users\Antonino\Desktop\presentazione 2 copia.jpg"/>
          <p:cNvPicPr>
            <a:picLocks noChangeAspect="1" noChangeArrowheads="1"/>
          </p:cNvPicPr>
          <p:nvPr/>
        </p:nvPicPr>
        <p:blipFill>
          <a:blip r:embed="rId3" cstate="print"/>
          <a:srcRect/>
          <a:stretch>
            <a:fillRect/>
          </a:stretch>
        </p:blipFill>
        <p:spPr bwMode="auto">
          <a:xfrm>
            <a:off x="-180528" y="-675456"/>
            <a:ext cx="9144000" cy="6858000"/>
          </a:xfrm>
          <a:prstGeom prst="rect">
            <a:avLst/>
          </a:prstGeom>
          <a:noFill/>
          <a:ln w="9525">
            <a:noFill/>
            <a:miter lim="800000"/>
            <a:headEnd/>
            <a:tailEnd/>
          </a:ln>
        </p:spPr>
      </p:pic>
      <p:sp>
        <p:nvSpPr>
          <p:cNvPr id="19459" name="Rectangle 2"/>
          <p:cNvSpPr>
            <a:spLocks noGrp="1" noChangeArrowheads="1"/>
          </p:cNvSpPr>
          <p:nvPr>
            <p:ph type="title" idx="4294967295"/>
          </p:nvPr>
        </p:nvSpPr>
        <p:spPr/>
        <p:txBody>
          <a:bodyPr lIns="90967" tIns="45493" rIns="90967" bIns="45493"/>
          <a:lstStyle/>
          <a:p>
            <a:pPr eaLnBrk="1" hangingPunct="1"/>
            <a:r>
              <a:rPr lang="it-IT" sz="3600" b="1" dirty="0" smtClean="0">
                <a:solidFill>
                  <a:srgbClr val="7ABC32"/>
                </a:solidFill>
                <a:latin typeface="Georgia" pitchFamily="18" charset="0"/>
              </a:rPr>
              <a:t/>
            </a:r>
            <a:br>
              <a:rPr lang="it-IT" sz="3600" b="1" dirty="0" smtClean="0">
                <a:solidFill>
                  <a:srgbClr val="7ABC32"/>
                </a:solidFill>
                <a:latin typeface="Georgia" pitchFamily="18" charset="0"/>
              </a:rPr>
            </a:br>
            <a:r>
              <a:rPr lang="it-IT" sz="3600" b="1" dirty="0" smtClean="0">
                <a:solidFill>
                  <a:srgbClr val="7ABC32"/>
                </a:solidFill>
                <a:latin typeface="Georgia" pitchFamily="18" charset="0"/>
              </a:rPr>
              <a:t/>
            </a:r>
            <a:br>
              <a:rPr lang="it-IT" sz="3600" b="1" dirty="0" smtClean="0">
                <a:solidFill>
                  <a:srgbClr val="7ABC32"/>
                </a:solidFill>
                <a:latin typeface="Georgia" pitchFamily="18" charset="0"/>
              </a:rPr>
            </a:br>
            <a:r>
              <a:rPr lang="it-IT" sz="3600" b="1" dirty="0" smtClean="0">
                <a:solidFill>
                  <a:srgbClr val="7ABC32"/>
                </a:solidFill>
                <a:latin typeface="Georgia" pitchFamily="18" charset="0"/>
              </a:rPr>
              <a:t>DETRAZIONI FISCALI </a:t>
            </a:r>
          </a:p>
        </p:txBody>
      </p:sp>
      <p:pic>
        <p:nvPicPr>
          <p:cNvPr id="19461"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9462" name="Rectangle 6"/>
          <p:cNvSpPr>
            <a:spLocks noChangeArrowheads="1"/>
          </p:cNvSpPr>
          <p:nvPr/>
        </p:nvSpPr>
        <p:spPr bwMode="auto">
          <a:xfrm>
            <a:off x="42672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9463" name="Rectangle 7"/>
          <p:cNvSpPr>
            <a:spLocks noChangeArrowheads="1"/>
          </p:cNvSpPr>
          <p:nvPr/>
        </p:nvSpPr>
        <p:spPr bwMode="auto">
          <a:xfrm>
            <a:off x="42672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graphicFrame>
        <p:nvGraphicFramePr>
          <p:cNvPr id="8" name="Tabella 7"/>
          <p:cNvGraphicFramePr>
            <a:graphicFrameLocks noGrp="1"/>
          </p:cNvGraphicFramePr>
          <p:nvPr/>
        </p:nvGraphicFramePr>
        <p:xfrm>
          <a:off x="1691680" y="2204864"/>
          <a:ext cx="6048672" cy="762000"/>
        </p:xfrm>
        <a:graphic>
          <a:graphicData uri="http://schemas.openxmlformats.org/drawingml/2006/table">
            <a:tbl>
              <a:tblPr/>
              <a:tblGrid>
                <a:gridCol w="3179714"/>
                <a:gridCol w="2868958"/>
              </a:tblGrid>
              <a:tr h="190500">
                <a:tc>
                  <a:txBody>
                    <a:bodyPr/>
                    <a:lstStyle/>
                    <a:p>
                      <a:pPr indent="450215" algn="l">
                        <a:spcAft>
                          <a:spcPts val="0"/>
                        </a:spcAft>
                      </a:pPr>
                      <a:r>
                        <a:rPr lang="it-IT" sz="1200">
                          <a:solidFill>
                            <a:srgbClr val="000000"/>
                          </a:solidFill>
                          <a:latin typeface="Calibri"/>
                          <a:ea typeface="Times New Roman"/>
                          <a:cs typeface="Times New Roman"/>
                        </a:rPr>
                        <a:t>     Reddito Complessivo (euro)</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l">
                        <a:spcAft>
                          <a:spcPts val="0"/>
                        </a:spcAft>
                      </a:pPr>
                      <a:r>
                        <a:rPr lang="it-IT" sz="1200">
                          <a:solidFill>
                            <a:srgbClr val="000000"/>
                          </a:solidFill>
                          <a:latin typeface="Calibri"/>
                          <a:ea typeface="Times New Roman"/>
                          <a:cs typeface="Times New Roman"/>
                        </a:rPr>
                        <a:t>                 Importo annuo (euro)</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indent="450215" algn="ctr">
                        <a:spcAft>
                          <a:spcPts val="0"/>
                        </a:spcAft>
                      </a:pPr>
                      <a:r>
                        <a:rPr lang="it-IT" sz="1200">
                          <a:solidFill>
                            <a:srgbClr val="000000"/>
                          </a:solidFill>
                          <a:latin typeface="Calibri"/>
                          <a:ea typeface="Times New Roman"/>
                          <a:cs typeface="Times New Roman"/>
                        </a:rPr>
                        <a:t>fino a 8.000,00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spcAft>
                          <a:spcPts val="0"/>
                        </a:spcAft>
                      </a:pPr>
                      <a:r>
                        <a:rPr lang="it-IT" sz="1200">
                          <a:solidFill>
                            <a:srgbClr val="000000"/>
                          </a:solidFill>
                          <a:latin typeface="Calibri"/>
                          <a:ea typeface="Times New Roman"/>
                          <a:cs typeface="Times New Roman"/>
                        </a:rPr>
                        <a:t>1.880,00 (*)</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indent="450215" algn="ctr">
                        <a:spcAft>
                          <a:spcPts val="0"/>
                        </a:spcAft>
                      </a:pPr>
                      <a:r>
                        <a:rPr lang="it-IT" sz="1200">
                          <a:solidFill>
                            <a:srgbClr val="000000"/>
                          </a:solidFill>
                          <a:latin typeface="Calibri"/>
                          <a:ea typeface="Times New Roman"/>
                          <a:cs typeface="Times New Roman"/>
                        </a:rPr>
                        <a:t>oltre 8.000,00 fino a 28.000,00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spcAft>
                          <a:spcPts val="0"/>
                        </a:spcAft>
                      </a:pPr>
                      <a:r>
                        <a:rPr lang="it-IT" sz="1200">
                          <a:solidFill>
                            <a:srgbClr val="000000"/>
                          </a:solidFill>
                          <a:latin typeface="Calibri"/>
                          <a:ea typeface="Times New Roman"/>
                          <a:cs typeface="Times New Roman"/>
                        </a:rPr>
                        <a:t>978+{902 x[(28.000 - RC): 20.000]}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indent="450215" algn="ctr">
                        <a:spcAft>
                          <a:spcPts val="0"/>
                        </a:spcAft>
                      </a:pPr>
                      <a:r>
                        <a:rPr lang="it-IT" sz="1200">
                          <a:solidFill>
                            <a:srgbClr val="000000"/>
                          </a:solidFill>
                          <a:latin typeface="Calibri"/>
                          <a:ea typeface="Times New Roman"/>
                          <a:cs typeface="Times New Roman"/>
                        </a:rPr>
                        <a:t>oltre 28.000,00 fino a 55.000,00</a:t>
                      </a:r>
                      <a:endParaRPr lang="it-IT"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0215" algn="ctr">
                        <a:spcAft>
                          <a:spcPts val="0"/>
                        </a:spcAft>
                      </a:pPr>
                      <a:r>
                        <a:rPr lang="it-IT" sz="1200" dirty="0">
                          <a:solidFill>
                            <a:srgbClr val="000000"/>
                          </a:solidFill>
                          <a:latin typeface="Calibri"/>
                          <a:ea typeface="Times New Roman"/>
                          <a:cs typeface="Times New Roman"/>
                        </a:rPr>
                        <a:t>978 x [(55.000 - RC): 27.000]</a:t>
                      </a:r>
                      <a:endParaRPr lang="it-IT"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9466" name="Rectangle 10"/>
          <p:cNvSpPr>
            <a:spLocks noChangeArrowheads="1"/>
          </p:cNvSpPr>
          <p:nvPr/>
        </p:nvSpPr>
        <p:spPr bwMode="auto">
          <a:xfrm>
            <a:off x="918272" y="-329784"/>
            <a:ext cx="7307456" cy="1116770"/>
          </a:xfrm>
          <a:prstGeom prst="rect">
            <a:avLst/>
          </a:prstGeom>
          <a:noFill/>
          <a:ln w="9525" cap="flat" cmpd="sng">
            <a:noFill/>
            <a:prstDash val="solid"/>
            <a:miter lim="800000"/>
            <a:headEnd/>
            <a:tailEnd/>
          </a:ln>
          <a:effectLst/>
        </p:spPr>
        <p:txBody>
          <a:bodyPr vert="horz" wrap="none" lIns="90967" tIns="45493" rIns="90967" bIns="45493"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20000"/>
              </a:spcBef>
              <a:spcAft>
                <a:spcPct val="0"/>
              </a:spcAft>
              <a:buClr>
                <a:srgbClr val="7ABC32"/>
              </a:buClr>
              <a:buSzTx/>
              <a:buFont typeface="Wingdings" pitchFamily="2" charset="2"/>
              <a:buChar char="Ø"/>
              <a:tabLst/>
            </a:pPr>
            <a:endParaRPr kumimoji="0" lang="it-IT" sz="900" b="1"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450850" algn="just" defTabSz="914400" rtl="0" eaLnBrk="0" fontAlgn="base" latinLnBrk="0" hangingPunct="0">
              <a:lnSpc>
                <a:spcPct val="100000"/>
              </a:lnSpc>
              <a:spcBef>
                <a:spcPct val="20000"/>
              </a:spcBef>
              <a:spcAft>
                <a:spcPct val="0"/>
              </a:spcAft>
              <a:buClr>
                <a:srgbClr val="7ABC32"/>
              </a:buClr>
              <a:buSzTx/>
              <a:buFont typeface="Wingdings" pitchFamily="2" charset="2"/>
              <a:buChar char="Ø"/>
              <a:tabLst/>
            </a:pPr>
            <a:endParaRPr lang="it-IT" sz="900" dirty="0">
              <a:latin typeface="Calibri" pitchFamily="34" charset="0"/>
              <a:ea typeface="Calibri" pitchFamily="34" charset="0"/>
              <a:cs typeface="Arial" pitchFamily="34" charset="0"/>
            </a:endParaRPr>
          </a:p>
          <a:p>
            <a:pPr marL="0" marR="0" lvl="0" indent="450850" algn="just" defTabSz="914400" rtl="0" eaLnBrk="0" fontAlgn="base" latinLnBrk="0" hangingPunct="0">
              <a:lnSpc>
                <a:spcPct val="100000"/>
              </a:lnSpc>
              <a:spcBef>
                <a:spcPct val="20000"/>
              </a:spcBef>
              <a:spcAft>
                <a:spcPct val="0"/>
              </a:spcAft>
              <a:buClr>
                <a:srgbClr val="7ABC32"/>
              </a:buClr>
              <a:buSzTx/>
              <a:buFont typeface="Wingdings" pitchFamily="2" charset="2"/>
              <a:buChar char="Ø"/>
              <a:tabLst/>
            </a:pPr>
            <a:r>
              <a:rPr kumimoji="0" lang="it-IT" sz="9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RC=</a:t>
            </a:r>
            <a:r>
              <a:rPr kumimoji="0" lang="it-IT" sz="9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Reddito Complessivo</a:t>
            </a:r>
            <a:endParaRPr kumimoji="0" lang="it-IT" sz="600" b="1" i="0" u="none" strike="noStrike" cap="none" normalizeH="0" baseline="0" dirty="0" smtClean="0">
              <a:ln>
                <a:noFill/>
              </a:ln>
              <a:solidFill>
                <a:schemeClr val="tx1"/>
              </a:solidFill>
              <a:effectLst/>
              <a:latin typeface="Georgia"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it-IT" sz="9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L’ammontare della detrazione effettivamente spettante, rapportata al periodo di lavoro nell’anno, non può essere inferiore a 690 euro.</a:t>
            </a:r>
            <a:endParaRPr kumimoji="0" lang="it-IT" sz="600" b="1" i="0" u="none" strike="noStrike" cap="none" normalizeH="0" baseline="0" dirty="0" smtClean="0">
              <a:ln>
                <a:noFill/>
              </a:ln>
              <a:solidFill>
                <a:schemeClr val="tx1"/>
              </a:solidFill>
              <a:effectLst/>
              <a:latin typeface="Georgia"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it-IT" sz="9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Per i rapporti di lavoro a tempo determinato l’importo minimo della detrazione effettiva è pari a 1.380 euro.</a:t>
            </a:r>
            <a:endParaRPr kumimoji="0" lang="it-IT" sz="600" b="1" i="0" u="none" strike="noStrike" cap="none" normalizeH="0" baseline="0" dirty="0" smtClean="0">
              <a:ln>
                <a:noFill/>
              </a:ln>
              <a:solidFill>
                <a:schemeClr val="tx1"/>
              </a:solidFill>
              <a:effectLst/>
              <a:latin typeface="Georgia"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it-IT" sz="9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I valori risultanti dai rapporti [(28.000 – RC):20.000] (per i redditi superiori a 8.000 euro fino a 28.000 euro) e </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it-IT" sz="9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[(55.000 – RC): 27.000] (per i redditi superiori a 28.000 euro fino a 55.000 euro) si assumono nelle prime quattro cifre decimali.</a:t>
            </a:r>
            <a:endParaRPr kumimoji="0" lang="it-IT" sz="2400" b="1" i="0" u="none" strike="noStrike" cap="none" normalizeH="0" baseline="0" dirty="0" smtClean="0">
              <a:ln>
                <a:noFill/>
              </a:ln>
              <a:solidFill>
                <a:schemeClr val="tx1"/>
              </a:solidFill>
              <a:effectLst/>
              <a:latin typeface="Georgia" pitchFamily="18" charset="0"/>
              <a:cs typeface="Arial"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48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0483" name="Rectangle 2"/>
          <p:cNvSpPr>
            <a:spLocks noGrp="1" noChangeArrowheads="1"/>
          </p:cNvSpPr>
          <p:nvPr>
            <p:ph type="title" idx="4294967295"/>
          </p:nvPr>
        </p:nvSpPr>
        <p:spPr>
          <a:xfrm>
            <a:off x="990600" y="228600"/>
            <a:ext cx="6553200" cy="1036638"/>
          </a:xfrm>
        </p:spPr>
        <p:txBody>
          <a:bodyPr lIns="90967" tIns="45493" rIns="90967" bIns="45493"/>
          <a:lstStyle/>
          <a:p>
            <a:pPr eaLnBrk="1" hangingPunct="1"/>
            <a:r>
              <a:rPr lang="it-IT" sz="2800" b="1" smtClean="0">
                <a:solidFill>
                  <a:srgbClr val="7ABC32"/>
                </a:solidFill>
                <a:latin typeface="Georgia" pitchFamily="18" charset="0"/>
              </a:rPr>
              <a:t>LA RETRIBUZIONE NETTA …</a:t>
            </a:r>
          </a:p>
        </p:txBody>
      </p:sp>
      <p:sp>
        <p:nvSpPr>
          <p:cNvPr id="20484" name="Rectangle 3"/>
          <p:cNvSpPr>
            <a:spLocks noGrp="1" noChangeArrowheads="1"/>
          </p:cNvSpPr>
          <p:nvPr>
            <p:ph type="body" idx="4294967295"/>
          </p:nvPr>
        </p:nvSpPr>
        <p:spPr>
          <a:xfrm>
            <a:off x="1219200" y="1385888"/>
            <a:ext cx="6553200" cy="5014912"/>
          </a:xfrm>
          <a:effectLst>
            <a:outerShdw dist="107763" dir="2700000" algn="ctr" rotWithShape="0">
              <a:schemeClr val="bg2">
                <a:alpha val="50000"/>
              </a:schemeClr>
            </a:outerShdw>
          </a:effectLst>
        </p:spPr>
        <p:txBody>
          <a:bodyPr lIns="90967" tIns="45493" rIns="90967" bIns="45493"/>
          <a:lstStyle/>
          <a:p>
            <a:pPr eaLnBrk="1" hangingPunct="1">
              <a:lnSpc>
                <a:spcPct val="90000"/>
              </a:lnSpc>
              <a:buClr>
                <a:srgbClr val="000000"/>
              </a:buClr>
              <a:buFont typeface="Arial" charset="0"/>
              <a:buNone/>
            </a:pPr>
            <a:r>
              <a:rPr lang="it-IT" sz="2000" smtClean="0">
                <a:latin typeface="Georgia" pitchFamily="18" charset="0"/>
              </a:rPr>
              <a:t>… è ciò che resta dopo aver  pagato le imposte e  gli oneri previdenziali, </a:t>
            </a:r>
          </a:p>
          <a:p>
            <a:pPr eaLnBrk="1" hangingPunct="1">
              <a:lnSpc>
                <a:spcPct val="90000"/>
              </a:lnSpc>
              <a:buClr>
                <a:srgbClr val="000000"/>
              </a:buClr>
              <a:buFont typeface="Arial" charset="0"/>
              <a:buNone/>
            </a:pPr>
            <a:r>
              <a:rPr lang="it-IT" sz="2000" smtClean="0">
                <a:latin typeface="Georgia" pitchFamily="18" charset="0"/>
              </a:rPr>
              <a:t>Normalmente è l’ultima cifra in basso a destra e si calcola così:</a:t>
            </a:r>
          </a:p>
          <a:p>
            <a:pPr eaLnBrk="1" hangingPunct="1">
              <a:lnSpc>
                <a:spcPct val="90000"/>
              </a:lnSpc>
              <a:buClr>
                <a:srgbClr val="000000"/>
              </a:buClr>
              <a:buFont typeface="Arial" charset="0"/>
              <a:buNone/>
            </a:pPr>
            <a:endParaRPr lang="it-IT" sz="2000" smtClean="0">
              <a:latin typeface="Georgia" pitchFamily="18" charset="0"/>
            </a:endParaRPr>
          </a:p>
          <a:p>
            <a:pPr eaLnBrk="1" hangingPunct="1">
              <a:lnSpc>
                <a:spcPct val="90000"/>
              </a:lnSpc>
              <a:buClr>
                <a:srgbClr val="000000"/>
              </a:buClr>
              <a:buFont typeface="Arial" charset="0"/>
              <a:buNone/>
            </a:pPr>
            <a:r>
              <a:rPr lang="it-IT" sz="2000" smtClean="0">
                <a:latin typeface="Georgia" pitchFamily="18" charset="0"/>
              </a:rPr>
              <a:t>	RETRIBUZIONE LORDA	</a:t>
            </a:r>
          </a:p>
          <a:p>
            <a:pPr eaLnBrk="1" hangingPunct="1">
              <a:lnSpc>
                <a:spcPct val="90000"/>
              </a:lnSpc>
              <a:buClr>
                <a:srgbClr val="000000"/>
              </a:buClr>
              <a:buFont typeface="Arial" charset="0"/>
              <a:buNone/>
            </a:pPr>
            <a:r>
              <a:rPr lang="it-IT" sz="2000" smtClean="0">
                <a:latin typeface="Georgia" pitchFamily="18" charset="0"/>
              </a:rPr>
              <a:t>-     CONTRIBUTI PREVIDENZIALI	</a:t>
            </a:r>
          </a:p>
          <a:p>
            <a:pPr eaLnBrk="1" hangingPunct="1">
              <a:lnSpc>
                <a:spcPct val="90000"/>
              </a:lnSpc>
              <a:buClr>
                <a:srgbClr val="000000"/>
              </a:buClr>
              <a:buFont typeface="Arial" charset="0"/>
              <a:buNone/>
            </a:pPr>
            <a:r>
              <a:rPr lang="it-IT" sz="2000" smtClean="0">
                <a:latin typeface="Georgia" pitchFamily="18" charset="0"/>
              </a:rPr>
              <a:t>=    IMPONIBILE FISCALE</a:t>
            </a:r>
          </a:p>
          <a:p>
            <a:pPr eaLnBrk="1" hangingPunct="1">
              <a:lnSpc>
                <a:spcPct val="90000"/>
              </a:lnSpc>
              <a:buClr>
                <a:srgbClr val="000000"/>
              </a:buClr>
              <a:buFont typeface="Arial" charset="0"/>
              <a:buNone/>
            </a:pPr>
            <a:r>
              <a:rPr lang="it-IT" sz="2000" smtClean="0">
                <a:latin typeface="Georgia" pitchFamily="18" charset="0"/>
              </a:rPr>
              <a:t>	</a:t>
            </a:r>
          </a:p>
          <a:p>
            <a:pPr eaLnBrk="1" hangingPunct="1">
              <a:lnSpc>
                <a:spcPct val="90000"/>
              </a:lnSpc>
              <a:buClr>
                <a:srgbClr val="000000"/>
              </a:buClr>
              <a:buFont typeface="Arial" charset="0"/>
              <a:buNone/>
            </a:pPr>
            <a:r>
              <a:rPr lang="it-IT" sz="2000" smtClean="0">
                <a:latin typeface="Georgia" pitchFamily="18" charset="0"/>
              </a:rPr>
              <a:t>-   TRATTENUTE IRPEF AL NETTO DELLE DETRAZIONI FISCALI	</a:t>
            </a:r>
          </a:p>
          <a:p>
            <a:pPr eaLnBrk="1" hangingPunct="1">
              <a:lnSpc>
                <a:spcPct val="90000"/>
              </a:lnSpc>
              <a:buClr>
                <a:srgbClr val="000000"/>
              </a:buClr>
              <a:buFont typeface="Arial" charset="0"/>
              <a:buNone/>
            </a:pPr>
            <a:r>
              <a:rPr lang="it-IT" sz="2000" smtClean="0">
                <a:latin typeface="Georgia" pitchFamily="18" charset="0"/>
              </a:rPr>
              <a:t>=    SALARIO NETTO DA TRATTENUTE	</a:t>
            </a:r>
          </a:p>
          <a:p>
            <a:pPr eaLnBrk="1" hangingPunct="1">
              <a:lnSpc>
                <a:spcPct val="90000"/>
              </a:lnSpc>
              <a:buClr>
                <a:srgbClr val="000000"/>
              </a:buClr>
              <a:buFont typeface="Arial" charset="0"/>
              <a:buNone/>
            </a:pPr>
            <a:r>
              <a:rPr lang="it-IT" sz="2000" smtClean="0">
                <a:latin typeface="Georgia" pitchFamily="18" charset="0"/>
              </a:rPr>
              <a:t>+    ASSEGNO NUCLEO FAMILIARE</a:t>
            </a:r>
          </a:p>
          <a:p>
            <a:pPr eaLnBrk="1" hangingPunct="1">
              <a:lnSpc>
                <a:spcPct val="90000"/>
              </a:lnSpc>
              <a:buClr>
                <a:srgbClr val="000000"/>
              </a:buClr>
              <a:buFont typeface="Arial" charset="0"/>
              <a:buNone/>
            </a:pPr>
            <a:r>
              <a:rPr lang="it-IT" sz="2000" smtClean="0">
                <a:latin typeface="Georgia" pitchFamily="18" charset="0"/>
              </a:rPr>
              <a:t>____________________________________	</a:t>
            </a:r>
          </a:p>
          <a:p>
            <a:pPr eaLnBrk="1" hangingPunct="1">
              <a:lnSpc>
                <a:spcPct val="90000"/>
              </a:lnSpc>
              <a:buClr>
                <a:srgbClr val="000000"/>
              </a:buClr>
              <a:buFont typeface="Arial" charset="0"/>
              <a:buNone/>
            </a:pPr>
            <a:r>
              <a:rPr lang="it-IT" sz="2000" smtClean="0">
                <a:latin typeface="Georgia" pitchFamily="18" charset="0"/>
              </a:rPr>
              <a:t>=     SALARIO NETTO PERCEPITO  IN BUSTA PAGA	</a:t>
            </a:r>
          </a:p>
          <a:p>
            <a:pPr eaLnBrk="1" hangingPunct="1">
              <a:lnSpc>
                <a:spcPct val="90000"/>
              </a:lnSpc>
              <a:buClr>
                <a:srgbClr val="000000"/>
              </a:buClr>
              <a:buFont typeface="Arial" charset="0"/>
              <a:buNone/>
            </a:pPr>
            <a:endParaRPr lang="it-IT" sz="2000" smtClean="0">
              <a:latin typeface="Georgia" pitchFamily="18" charset="0"/>
            </a:endParaRPr>
          </a:p>
        </p:txBody>
      </p:sp>
      <p:pic>
        <p:nvPicPr>
          <p:cNvPr id="20485"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075" name="Rectangle 3"/>
          <p:cNvSpPr>
            <a:spLocks noGrp="1" noChangeArrowheads="1"/>
          </p:cNvSpPr>
          <p:nvPr>
            <p:ph type="subTitle" idx="4294967295"/>
          </p:nvPr>
        </p:nvSpPr>
        <p:spPr>
          <a:xfrm>
            <a:off x="1524000" y="914400"/>
            <a:ext cx="6238875" cy="1143000"/>
          </a:xfrm>
          <a:effectLst>
            <a:outerShdw dist="107763" dir="2700000" algn="ctr" rotWithShape="0">
              <a:schemeClr val="bg2">
                <a:alpha val="50000"/>
              </a:schemeClr>
            </a:outerShdw>
          </a:effectLst>
        </p:spPr>
        <p:txBody>
          <a:bodyPr lIns="90967" tIns="45493" rIns="90967" bIns="45493"/>
          <a:lstStyle/>
          <a:p>
            <a:pPr marL="0" indent="0" algn="ctr" defTabSz="779463" eaLnBrk="1" hangingPunct="1">
              <a:spcBef>
                <a:spcPct val="0"/>
              </a:spcBef>
              <a:buFont typeface="Arial" charset="0"/>
              <a:buNone/>
            </a:pPr>
            <a:r>
              <a:rPr lang="it-IT" sz="4400" b="1" smtClean="0">
                <a:solidFill>
                  <a:srgbClr val="7ABC32"/>
                </a:solidFill>
                <a:latin typeface="Georgia" pitchFamily="18" charset="0"/>
              </a:rPr>
              <a:t>La Busta Paga</a:t>
            </a:r>
          </a:p>
        </p:txBody>
      </p:sp>
      <p:sp>
        <p:nvSpPr>
          <p:cNvPr id="3076" name="Text Box 4"/>
          <p:cNvSpPr txBox="1">
            <a:spLocks noChangeArrowheads="1"/>
          </p:cNvSpPr>
          <p:nvPr/>
        </p:nvSpPr>
        <p:spPr bwMode="auto">
          <a:xfrm>
            <a:off x="347663" y="1112838"/>
            <a:ext cx="2178050" cy="531812"/>
          </a:xfrm>
          <a:prstGeom prst="rect">
            <a:avLst/>
          </a:prstGeom>
          <a:noFill/>
          <a:ln w="9525">
            <a:noFill/>
            <a:miter lim="800000"/>
            <a:headEnd/>
            <a:tailEnd/>
          </a:ln>
        </p:spPr>
        <p:txBody>
          <a:bodyPr lIns="85499" tIns="42751" rIns="85499" bIns="42751">
            <a:spAutoFit/>
          </a:bodyPr>
          <a:lstStyle/>
          <a:p>
            <a:pPr algn="l" defTabSz="1073150" eaLnBrk="0" hangingPunct="0">
              <a:spcBef>
                <a:spcPct val="50000"/>
              </a:spcBef>
              <a:buClrTx/>
              <a:buFontTx/>
              <a:buNone/>
            </a:pPr>
            <a:endParaRPr lang="it-IT" sz="2800" b="0">
              <a:latin typeface="Batang" pitchFamily="18" charset="-127"/>
            </a:endParaRPr>
          </a:p>
        </p:txBody>
      </p:sp>
      <p:sp>
        <p:nvSpPr>
          <p:cNvPr id="154634" name="Text Box 10"/>
          <p:cNvSpPr txBox="1">
            <a:spLocks noChangeArrowheads="1"/>
          </p:cNvSpPr>
          <p:nvPr/>
        </p:nvSpPr>
        <p:spPr bwMode="auto">
          <a:xfrm>
            <a:off x="1690688" y="2641600"/>
            <a:ext cx="6081712" cy="164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499" tIns="42751" rIns="85499" bIns="42751">
            <a:spAutoFit/>
          </a:bodyPr>
          <a:lstStyle>
            <a:lvl1pPr algn="l" defTabSz="1073150" eaLnBrk="0" hangingPunct="0">
              <a:spcBef>
                <a:spcPct val="0"/>
              </a:spcBef>
              <a:defRPr>
                <a:solidFill>
                  <a:schemeClr val="tx1"/>
                </a:solidFill>
                <a:latin typeface="Arial" charset="0"/>
                <a:cs typeface="Arial" charset="0"/>
              </a:defRPr>
            </a:lvl1pPr>
            <a:lvl2pPr marL="871538" indent="-334963" algn="l" defTabSz="1073150" eaLnBrk="0" hangingPunct="0">
              <a:spcBef>
                <a:spcPct val="0"/>
              </a:spcBef>
              <a:defRPr>
                <a:solidFill>
                  <a:schemeClr val="tx1"/>
                </a:solidFill>
                <a:latin typeface="Arial" charset="0"/>
                <a:cs typeface="Arial" charset="0"/>
              </a:defRPr>
            </a:lvl2pPr>
            <a:lvl3pPr marL="1341438" indent="-268288" algn="l" defTabSz="1073150" eaLnBrk="0" hangingPunct="0">
              <a:spcBef>
                <a:spcPct val="0"/>
              </a:spcBef>
              <a:defRPr>
                <a:solidFill>
                  <a:schemeClr val="tx1"/>
                </a:solidFill>
                <a:latin typeface="Arial" charset="0"/>
                <a:cs typeface="Arial" charset="0"/>
              </a:defRPr>
            </a:lvl3pPr>
            <a:lvl4pPr marL="1876425" indent="-266700" algn="l" defTabSz="1073150" eaLnBrk="0" hangingPunct="0">
              <a:spcBef>
                <a:spcPct val="0"/>
              </a:spcBef>
              <a:defRPr>
                <a:solidFill>
                  <a:schemeClr val="tx1"/>
                </a:solidFill>
                <a:latin typeface="Arial" charset="0"/>
                <a:cs typeface="Arial" charset="0"/>
              </a:defRPr>
            </a:lvl4pPr>
            <a:lvl5pPr marL="2413000" indent="-268288" algn="l" defTabSz="1073150" eaLnBrk="0" hangingPunct="0">
              <a:spcBef>
                <a:spcPct val="0"/>
              </a:spcBef>
              <a:defRPr>
                <a:solidFill>
                  <a:schemeClr val="tx1"/>
                </a:solidFill>
                <a:latin typeface="Arial" charset="0"/>
                <a:cs typeface="Arial" charset="0"/>
              </a:defRPr>
            </a:lvl5pPr>
            <a:lvl6pPr marL="2870200" indent="-268288" defTabSz="1073150" eaLnBrk="0" fontAlgn="base" hangingPunct="0">
              <a:spcBef>
                <a:spcPct val="0"/>
              </a:spcBef>
              <a:spcAft>
                <a:spcPct val="0"/>
              </a:spcAft>
              <a:defRPr>
                <a:solidFill>
                  <a:schemeClr val="tx1"/>
                </a:solidFill>
                <a:latin typeface="Arial" charset="0"/>
                <a:cs typeface="Arial" charset="0"/>
              </a:defRPr>
            </a:lvl6pPr>
            <a:lvl7pPr marL="3327400" indent="-268288" defTabSz="1073150" eaLnBrk="0" fontAlgn="base" hangingPunct="0">
              <a:spcBef>
                <a:spcPct val="0"/>
              </a:spcBef>
              <a:spcAft>
                <a:spcPct val="0"/>
              </a:spcAft>
              <a:defRPr>
                <a:solidFill>
                  <a:schemeClr val="tx1"/>
                </a:solidFill>
                <a:latin typeface="Arial" charset="0"/>
                <a:cs typeface="Arial" charset="0"/>
              </a:defRPr>
            </a:lvl7pPr>
            <a:lvl8pPr marL="3784600" indent="-268288" defTabSz="1073150" eaLnBrk="0" fontAlgn="base" hangingPunct="0">
              <a:spcBef>
                <a:spcPct val="0"/>
              </a:spcBef>
              <a:spcAft>
                <a:spcPct val="0"/>
              </a:spcAft>
              <a:defRPr>
                <a:solidFill>
                  <a:schemeClr val="tx1"/>
                </a:solidFill>
                <a:latin typeface="Arial" charset="0"/>
                <a:cs typeface="Arial" charset="0"/>
              </a:defRPr>
            </a:lvl8pPr>
            <a:lvl9pPr marL="4241800" indent="-268288" defTabSz="1073150" eaLnBrk="0" fontAlgn="base" hangingPunct="0">
              <a:spcBef>
                <a:spcPct val="0"/>
              </a:spcBef>
              <a:spcAft>
                <a:spcPct val="0"/>
              </a:spcAft>
              <a:defRPr>
                <a:solidFill>
                  <a:schemeClr val="tx1"/>
                </a:solidFill>
                <a:latin typeface="Arial" charset="0"/>
                <a:cs typeface="Arial" charset="0"/>
              </a:defRPr>
            </a:lvl9pPr>
          </a:lstStyle>
          <a:p>
            <a:pPr>
              <a:spcBef>
                <a:spcPct val="50000"/>
              </a:spcBef>
              <a:buFont typeface="Wingdings" pitchFamily="2" charset="2"/>
              <a:buChar char="ü"/>
              <a:defRPr/>
            </a:pPr>
            <a:r>
              <a:rPr lang="it-IT" sz="4100" dirty="0" smtClean="0">
                <a:solidFill>
                  <a:srgbClr val="FF9900"/>
                </a:solidFill>
                <a:latin typeface="Batang" pitchFamily="18" charset="-127"/>
              </a:rPr>
              <a:t> </a:t>
            </a:r>
            <a:r>
              <a:rPr lang="it-IT" sz="4100" dirty="0" smtClean="0">
                <a:effectLst>
                  <a:outerShdw blurRad="38100" dist="38100" dir="2700000" algn="tl">
                    <a:srgbClr val="C0C0C0"/>
                  </a:outerShdw>
                </a:effectLst>
                <a:latin typeface="Georgia" pitchFamily="18" charset="0"/>
              </a:rPr>
              <a:t>Cos’è</a:t>
            </a:r>
          </a:p>
          <a:p>
            <a:pPr>
              <a:spcBef>
                <a:spcPct val="50000"/>
              </a:spcBef>
              <a:buFont typeface="Wingdings" pitchFamily="2" charset="2"/>
              <a:buChar char="ü"/>
              <a:defRPr/>
            </a:pPr>
            <a:r>
              <a:rPr lang="it-IT" sz="4100" dirty="0" smtClean="0">
                <a:effectLst>
                  <a:outerShdw blurRad="38100" dist="38100" dir="2700000" algn="tl">
                    <a:srgbClr val="C0C0C0"/>
                  </a:outerShdw>
                </a:effectLst>
                <a:latin typeface="Georgia" pitchFamily="18" charset="0"/>
              </a:rPr>
              <a:t> Come è composta</a:t>
            </a:r>
          </a:p>
        </p:txBody>
      </p:sp>
      <p:pic>
        <p:nvPicPr>
          <p:cNvPr id="307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079" name="Text Box 7"/>
          <p:cNvSpPr txBox="1">
            <a:spLocks noChangeArrowheads="1"/>
          </p:cNvSpPr>
          <p:nvPr/>
        </p:nvSpPr>
        <p:spPr bwMode="auto">
          <a:xfrm>
            <a:off x="4267200" y="6019800"/>
            <a:ext cx="4495800" cy="304800"/>
          </a:xfrm>
          <a:prstGeom prst="rect">
            <a:avLst/>
          </a:prstGeom>
          <a:noFill/>
          <a:ln w="9525">
            <a:noFill/>
            <a:miter lim="800000"/>
            <a:headEnd/>
            <a:tailEnd/>
          </a:ln>
          <a:effectLst/>
        </p:spPr>
        <p:txBody>
          <a:bodyPr lIns="90967" tIns="45493" rIns="90967" bIns="45493">
            <a:spAutoFit/>
          </a:bodyPr>
          <a:lstStyle/>
          <a:p>
            <a:pPr>
              <a:spcBef>
                <a:spcPct val="50000"/>
              </a:spcBef>
              <a:buFont typeface="Wingdings" pitchFamily="2" charset="2"/>
              <a:buNone/>
            </a:pPr>
            <a:r>
              <a:rPr lang="it-IT" sz="1400" i="1"/>
              <a:t>dott.ssa Stefania Tango e dott. Carlo Tango</a:t>
            </a:r>
          </a:p>
        </p:txBody>
      </p:sp>
      <p:sp>
        <p:nvSpPr>
          <p:cNvPr id="3080" name="Text Box 8"/>
          <p:cNvSpPr txBox="1">
            <a:spLocks noChangeArrowheads="1"/>
          </p:cNvSpPr>
          <p:nvPr/>
        </p:nvSpPr>
        <p:spPr bwMode="auto">
          <a:xfrm>
            <a:off x="4267200" y="5791200"/>
            <a:ext cx="4419600" cy="304800"/>
          </a:xfrm>
          <a:prstGeom prst="rect">
            <a:avLst/>
          </a:prstGeom>
          <a:noFill/>
          <a:ln w="9525">
            <a:noFill/>
            <a:miter lim="800000"/>
            <a:headEnd/>
            <a:tailEnd/>
          </a:ln>
          <a:effectLst/>
        </p:spPr>
        <p:txBody>
          <a:bodyPr lIns="90967" tIns="45493" rIns="90967" bIns="45493">
            <a:spAutoFit/>
          </a:bodyPr>
          <a:lstStyle/>
          <a:p>
            <a:pPr>
              <a:spcBef>
                <a:spcPct val="50000"/>
              </a:spcBef>
              <a:buFont typeface="Wingdings" pitchFamily="2" charset="2"/>
              <a:buNone/>
            </a:pPr>
            <a:r>
              <a:rPr lang="it-IT" sz="1400" b="0"/>
              <a:t>CONTRATTI DI LAVORO E COSTO DEL LAVORO</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1507" name="Picture 2" descr="Netto  busta paga"/>
          <p:cNvPicPr>
            <a:picLocks noChangeAspect="1" noChangeArrowheads="1"/>
          </p:cNvPicPr>
          <p:nvPr/>
        </p:nvPicPr>
        <p:blipFill>
          <a:blip r:embed="rId4" cstate="print"/>
          <a:srcRect/>
          <a:stretch>
            <a:fillRect/>
          </a:stretch>
        </p:blipFill>
        <p:spPr bwMode="auto">
          <a:xfrm>
            <a:off x="1143000" y="609600"/>
            <a:ext cx="6961188" cy="5089525"/>
          </a:xfrm>
          <a:prstGeom prst="rect">
            <a:avLst/>
          </a:prstGeom>
          <a:noFill/>
          <a:ln w="9525">
            <a:noFill/>
            <a:miter lim="800000"/>
            <a:headEnd/>
            <a:tailEnd/>
          </a:ln>
        </p:spPr>
      </p:pic>
      <p:sp>
        <p:nvSpPr>
          <p:cNvPr id="323587" name="AutoShape 3"/>
          <p:cNvSpPr>
            <a:spLocks noChangeArrowheads="1"/>
          </p:cNvSpPr>
          <p:nvPr/>
        </p:nvSpPr>
        <p:spPr bwMode="auto">
          <a:xfrm rot="2608980">
            <a:off x="2700338" y="2708275"/>
            <a:ext cx="4535487" cy="1150938"/>
          </a:xfrm>
          <a:prstGeom prst="notchedRightArrow">
            <a:avLst>
              <a:gd name="adj1" fmla="val 50000"/>
              <a:gd name="adj2" fmla="val 98517"/>
            </a:avLst>
          </a:prstGeom>
          <a:solidFill>
            <a:srgbClr val="99CC00"/>
          </a:solidFill>
          <a:ln w="9525">
            <a:solidFill>
              <a:schemeClr val="tx1"/>
            </a:solidFill>
            <a:miter lim="800000"/>
            <a:headEnd/>
            <a:tailEnd/>
          </a:ln>
        </p:spPr>
        <p:txBody>
          <a:bodyPr wrap="none" lIns="107268" tIns="53634" rIns="107268" bIns="53634" anchor="ctr"/>
          <a:lstStyle/>
          <a:p>
            <a:pPr algn="l" defTabSz="1073150">
              <a:spcBef>
                <a:spcPct val="0"/>
              </a:spcBef>
              <a:buClrTx/>
              <a:buFontTx/>
              <a:buNone/>
              <a:defRPr/>
            </a:pPr>
            <a:endParaRPr lang="it-IT" sz="2100" b="0">
              <a:effectLst>
                <a:outerShdw blurRad="38100" dist="38100" dir="2700000" algn="tl">
                  <a:srgbClr val="FFFFFF"/>
                </a:outerShdw>
              </a:effectLst>
              <a:latin typeface="Tahoma" pitchFamily="34" charset="0"/>
            </a:endParaRPr>
          </a:p>
        </p:txBody>
      </p:sp>
      <p:sp>
        <p:nvSpPr>
          <p:cNvPr id="323588" name="Rectangle 4"/>
          <p:cNvSpPr>
            <a:spLocks noChangeArrowheads="1"/>
          </p:cNvSpPr>
          <p:nvPr/>
        </p:nvSpPr>
        <p:spPr bwMode="auto">
          <a:xfrm>
            <a:off x="6172200" y="4572000"/>
            <a:ext cx="1655763" cy="865188"/>
          </a:xfrm>
          <a:prstGeom prst="rect">
            <a:avLst/>
          </a:prstGeom>
          <a:noFill/>
          <a:ln w="1270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107268" tIns="53634" rIns="107268" bIns="53634"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pic>
        <p:nvPicPr>
          <p:cNvPr id="21510"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
        <p:nvSpPr>
          <p:cNvPr id="21511" name="Rectangle 7"/>
          <p:cNvSpPr>
            <a:spLocks noChangeArrowheads="1"/>
          </p:cNvSpPr>
          <p:nvPr/>
        </p:nvSpPr>
        <p:spPr bwMode="auto">
          <a:xfrm>
            <a:off x="4343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1512" name="Rectangle 8"/>
          <p:cNvSpPr>
            <a:spLocks noChangeArrowheads="1"/>
          </p:cNvSpPr>
          <p:nvPr/>
        </p:nvSpPr>
        <p:spPr bwMode="auto">
          <a:xfrm>
            <a:off x="4343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23588"/>
                                        </p:tgtEl>
                                        <p:attrNameLst>
                                          <p:attrName>style.visibility</p:attrName>
                                        </p:attrNameLst>
                                      </p:cBhvr>
                                      <p:to>
                                        <p:strVal val="visible"/>
                                      </p:to>
                                    </p:set>
                                    <p:animEffect transition="in" filter="wedge">
                                      <p:cBhvr>
                                        <p:cTn id="7" dur="500"/>
                                        <p:tgtEl>
                                          <p:spTgt spid="323588"/>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323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7" grpId="0" animBg="1" autoUpdateAnimBg="0"/>
      <p:bldP spid="323588"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53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2531" name="Rectangle 2"/>
          <p:cNvSpPr>
            <a:spLocks noGrp="1" noChangeArrowheads="1"/>
          </p:cNvSpPr>
          <p:nvPr>
            <p:ph type="title" idx="4294967295"/>
          </p:nvPr>
        </p:nvSpPr>
        <p:spPr>
          <a:xfrm>
            <a:off x="990600" y="0"/>
            <a:ext cx="6388100" cy="714375"/>
          </a:xfrm>
        </p:spPr>
        <p:txBody>
          <a:bodyPr lIns="90967" tIns="45493" rIns="90967" bIns="45493"/>
          <a:lstStyle/>
          <a:p>
            <a:pPr defTabSz="727075" eaLnBrk="1" hangingPunct="1"/>
            <a:r>
              <a:rPr lang="it-IT" sz="3200" b="1" smtClean="0">
                <a:solidFill>
                  <a:srgbClr val="7ABC32"/>
                </a:solidFill>
                <a:latin typeface="Georgia" pitchFamily="18" charset="0"/>
              </a:rPr>
              <a:t>Assegno Nucleo Familiare</a:t>
            </a:r>
          </a:p>
        </p:txBody>
      </p:sp>
      <p:sp>
        <p:nvSpPr>
          <p:cNvPr id="22532" name="Rectangle 3"/>
          <p:cNvSpPr>
            <a:spLocks noGrp="1" noChangeArrowheads="1"/>
          </p:cNvSpPr>
          <p:nvPr>
            <p:ph type="body" idx="4294967295"/>
          </p:nvPr>
        </p:nvSpPr>
        <p:spPr>
          <a:xfrm>
            <a:off x="1143000" y="1143000"/>
            <a:ext cx="6553200" cy="5029200"/>
          </a:xfrm>
        </p:spPr>
        <p:txBody>
          <a:bodyPr lIns="90967" tIns="45493" rIns="90967" bIns="45493"/>
          <a:lstStyle/>
          <a:p>
            <a:pPr marL="273050" indent="-273050" defTabSz="727075" eaLnBrk="1" hangingPunct="1">
              <a:lnSpc>
                <a:spcPct val="80000"/>
              </a:lnSpc>
              <a:buFont typeface="Arial" charset="0"/>
              <a:buNone/>
            </a:pPr>
            <a:r>
              <a:rPr lang="it-IT" sz="2000" smtClean="0">
                <a:latin typeface="Georgia" pitchFamily="18" charset="0"/>
              </a:rPr>
              <a:t>Il  DIRITTO a percepire gli assegni familiari spetta al lavoratore  in funzione della:</a:t>
            </a:r>
          </a:p>
          <a:p>
            <a:pPr marL="273050" indent="-273050" defTabSz="727075" eaLnBrk="1" hangingPunct="1">
              <a:lnSpc>
                <a:spcPct val="80000"/>
              </a:lnSpc>
            </a:pPr>
            <a:r>
              <a:rPr lang="it-IT" sz="2000" b="1" smtClean="0">
                <a:solidFill>
                  <a:srgbClr val="7ABC32"/>
                </a:solidFill>
                <a:latin typeface="Georgia" pitchFamily="18" charset="0"/>
              </a:rPr>
              <a:t>SITUAZIONE REDDITUALE</a:t>
            </a:r>
          </a:p>
          <a:p>
            <a:pPr marL="273050" indent="-273050" algn="just" defTabSz="727075" eaLnBrk="1" hangingPunct="1">
              <a:lnSpc>
                <a:spcPct val="80000"/>
              </a:lnSpc>
              <a:buClr>
                <a:schemeClr val="tx1"/>
              </a:buClr>
              <a:buFont typeface="Arial" charset="0"/>
              <a:buNone/>
            </a:pPr>
            <a:r>
              <a:rPr lang="it-IT" sz="2400" smtClean="0">
                <a:latin typeface="Georgia" pitchFamily="18" charset="0"/>
              </a:rPr>
              <a:t>    </a:t>
            </a:r>
            <a:r>
              <a:rPr lang="it-IT" sz="2000" smtClean="0">
                <a:latin typeface="Georgia" pitchFamily="18" charset="0"/>
              </a:rPr>
              <a:t>Il Reddito è quello del richiedente e di tutte le persone che compongono il nucleo familiare. Si prende in considerazione la somma dei redditi complessivi assoggettabili all’IRPEF prodotti nell’anno solare precedente al 1° luglio di ciascun anno. Gli assegni familiari hanno validità dal 1° luglio al 30 giugno di ogni anno.	</a:t>
            </a:r>
          </a:p>
          <a:p>
            <a:pPr marL="273050" indent="-273050" algn="just" defTabSz="727075" eaLnBrk="1" hangingPunct="1">
              <a:lnSpc>
                <a:spcPct val="80000"/>
              </a:lnSpc>
              <a:buClr>
                <a:schemeClr val="tx1"/>
              </a:buClr>
            </a:pPr>
            <a:r>
              <a:rPr lang="it-IT" sz="2000" b="1" smtClean="0">
                <a:solidFill>
                  <a:srgbClr val="7ABC32"/>
                </a:solidFill>
                <a:latin typeface="Georgia" pitchFamily="18" charset="0"/>
              </a:rPr>
              <a:t>COMPOSIZIONE DEL NUCLEO FAMILIARE</a:t>
            </a:r>
          </a:p>
          <a:p>
            <a:pPr marL="273050" indent="-273050" algn="just" defTabSz="727075" eaLnBrk="1" hangingPunct="1">
              <a:lnSpc>
                <a:spcPct val="80000"/>
              </a:lnSpc>
              <a:buClr>
                <a:srgbClr val="000000"/>
              </a:buClr>
              <a:buFont typeface="Arial" charset="0"/>
              <a:buNone/>
            </a:pPr>
            <a:r>
              <a:rPr lang="it-IT" sz="2400" smtClean="0">
                <a:latin typeface="Georgia" pitchFamily="18" charset="0"/>
              </a:rPr>
              <a:t>	</a:t>
            </a:r>
            <a:r>
              <a:rPr lang="it-IT" sz="2000" smtClean="0">
                <a:latin typeface="Georgia" pitchFamily="18" charset="0"/>
              </a:rPr>
              <a:t>Il Richiedente</a:t>
            </a:r>
          </a:p>
          <a:p>
            <a:pPr marL="273050" indent="-273050" algn="just" defTabSz="727075" eaLnBrk="1" hangingPunct="1">
              <a:lnSpc>
                <a:spcPct val="80000"/>
              </a:lnSpc>
              <a:buClr>
                <a:srgbClr val="000000"/>
              </a:buClr>
              <a:buFont typeface="Arial" charset="0"/>
              <a:buNone/>
            </a:pPr>
            <a:r>
              <a:rPr lang="it-IT" sz="2000" smtClean="0">
                <a:latin typeface="Georgia" pitchFamily="18" charset="0"/>
              </a:rPr>
              <a:t>	Il Coniuge non legalmente ed effettivamente separato</a:t>
            </a:r>
          </a:p>
          <a:p>
            <a:pPr marL="273050" indent="-273050" algn="just" defTabSz="727075" eaLnBrk="1" hangingPunct="1">
              <a:lnSpc>
                <a:spcPct val="80000"/>
              </a:lnSpc>
              <a:buClr>
                <a:srgbClr val="000000"/>
              </a:buClr>
              <a:buFont typeface="Arial" charset="0"/>
              <a:buNone/>
            </a:pPr>
            <a:r>
              <a:rPr lang="it-IT" sz="2000" smtClean="0">
                <a:latin typeface="Georgia" pitchFamily="18" charset="0"/>
              </a:rPr>
              <a:t>	I Figli </a:t>
            </a:r>
          </a:p>
          <a:p>
            <a:pPr marL="273050" indent="-273050" algn="just" defTabSz="727075" eaLnBrk="1" hangingPunct="1">
              <a:lnSpc>
                <a:spcPct val="80000"/>
              </a:lnSpc>
              <a:buClr>
                <a:srgbClr val="000000"/>
              </a:buClr>
              <a:buFont typeface="Arial" charset="0"/>
              <a:buNone/>
            </a:pPr>
            <a:r>
              <a:rPr lang="it-IT" sz="2000" smtClean="0">
                <a:latin typeface="Georgia" pitchFamily="18" charset="0"/>
              </a:rPr>
              <a:t>	I Figli maggiorenni Inabili</a:t>
            </a:r>
          </a:p>
          <a:p>
            <a:pPr marL="273050" indent="-273050" defTabSz="727075" eaLnBrk="1" hangingPunct="1">
              <a:lnSpc>
                <a:spcPct val="80000"/>
              </a:lnSpc>
              <a:buClr>
                <a:schemeClr val="tx1"/>
              </a:buClr>
              <a:buFont typeface="Arial" charset="0"/>
              <a:buNone/>
            </a:pPr>
            <a:endParaRPr lang="it-IT" sz="2000" smtClean="0">
              <a:latin typeface="Georgia" pitchFamily="18" charset="0"/>
            </a:endParaRPr>
          </a:p>
        </p:txBody>
      </p:sp>
      <p:pic>
        <p:nvPicPr>
          <p:cNvPr id="22533"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2534" name="Rectangle 6"/>
          <p:cNvSpPr>
            <a:spLocks noChangeArrowheads="1"/>
          </p:cNvSpPr>
          <p:nvPr/>
        </p:nvSpPr>
        <p:spPr bwMode="auto">
          <a:xfrm>
            <a:off x="42672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2535" name="Rectangle 7"/>
          <p:cNvSpPr>
            <a:spLocks noChangeArrowheads="1"/>
          </p:cNvSpPr>
          <p:nvPr/>
        </p:nvSpPr>
        <p:spPr bwMode="auto">
          <a:xfrm>
            <a:off x="42672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3555" name="Rectangle 2"/>
          <p:cNvSpPr>
            <a:spLocks noChangeArrowheads="1"/>
          </p:cNvSpPr>
          <p:nvPr/>
        </p:nvSpPr>
        <p:spPr bwMode="auto">
          <a:xfrm>
            <a:off x="1295400" y="538163"/>
            <a:ext cx="7391400" cy="5029200"/>
          </a:xfrm>
          <a:prstGeom prst="rect">
            <a:avLst/>
          </a:prstGeom>
          <a:noFill/>
          <a:ln w="9525">
            <a:noFill/>
            <a:miter lim="800000"/>
            <a:headEnd/>
            <a:tailEnd/>
          </a:ln>
        </p:spPr>
        <p:txBody>
          <a:bodyPr lIns="85925" tIns="42962" rIns="85925" bIns="42962">
            <a:spAutoFit/>
          </a:bodyPr>
          <a:lstStyle/>
          <a:p>
            <a:pPr algn="l" defTabSz="1073150" eaLnBrk="0" hangingPunct="0">
              <a:spcBef>
                <a:spcPct val="0"/>
              </a:spcBef>
              <a:buClrTx/>
              <a:buFontTx/>
              <a:buNone/>
            </a:pPr>
            <a:r>
              <a:rPr lang="it-IT" sz="3600">
                <a:solidFill>
                  <a:srgbClr val="7ABC32"/>
                </a:solidFill>
                <a:latin typeface="Times New Roman" pitchFamily="18" charset="0"/>
              </a:rPr>
              <a:t>Spettano ai lavoratori:</a:t>
            </a:r>
          </a:p>
          <a:p>
            <a:pPr algn="l" defTabSz="1073150" eaLnBrk="0" hangingPunct="0">
              <a:spcBef>
                <a:spcPct val="0"/>
              </a:spcBef>
              <a:buClrTx/>
              <a:buFontTx/>
              <a:buNone/>
            </a:pPr>
            <a:endParaRPr lang="it-IT" sz="3600">
              <a:solidFill>
                <a:srgbClr val="7ABC32"/>
              </a:solidFill>
              <a:latin typeface="Times New Roman" pitchFamily="18" charset="0"/>
            </a:endParaRPr>
          </a:p>
          <a:p>
            <a:pPr algn="l" defTabSz="1073150" eaLnBrk="0" hangingPunct="0">
              <a:spcBef>
                <a:spcPct val="0"/>
              </a:spcBef>
              <a:buFontTx/>
              <a:buChar char="•"/>
            </a:pPr>
            <a:r>
              <a:rPr lang="it-IT" sz="3600" b="0">
                <a:latin typeface="Times New Roman" pitchFamily="18" charset="0"/>
              </a:rPr>
              <a:t>Durante il Rapporto di Lavoro</a:t>
            </a:r>
          </a:p>
          <a:p>
            <a:pPr algn="l" defTabSz="1073150" eaLnBrk="0" hangingPunct="0">
              <a:spcBef>
                <a:spcPct val="0"/>
              </a:spcBef>
              <a:buFontTx/>
              <a:buChar char="•"/>
            </a:pPr>
            <a:r>
              <a:rPr lang="it-IT" sz="3600" b="0">
                <a:latin typeface="Times New Roman" pitchFamily="18" charset="0"/>
              </a:rPr>
              <a:t>In Disoccupazione</a:t>
            </a:r>
          </a:p>
          <a:p>
            <a:pPr algn="l" defTabSz="1073150" eaLnBrk="0" hangingPunct="0">
              <a:spcBef>
                <a:spcPct val="0"/>
              </a:spcBef>
              <a:buFontTx/>
              <a:buChar char="•"/>
            </a:pPr>
            <a:r>
              <a:rPr lang="it-IT" sz="3600" b="0">
                <a:latin typeface="Times New Roman" pitchFamily="18" charset="0"/>
              </a:rPr>
              <a:t>In Cassa Integrazione Guadagni</a:t>
            </a:r>
          </a:p>
          <a:p>
            <a:pPr algn="l" defTabSz="1073150" eaLnBrk="0" hangingPunct="0">
              <a:spcBef>
                <a:spcPct val="0"/>
              </a:spcBef>
              <a:buFontTx/>
              <a:buChar char="•"/>
            </a:pPr>
            <a:r>
              <a:rPr lang="it-IT" sz="3600" b="0">
                <a:latin typeface="Times New Roman" pitchFamily="18" charset="0"/>
              </a:rPr>
              <a:t>In Mobilità</a:t>
            </a:r>
          </a:p>
          <a:p>
            <a:pPr algn="l" defTabSz="1073150" eaLnBrk="0" hangingPunct="0">
              <a:spcBef>
                <a:spcPct val="0"/>
              </a:spcBef>
              <a:buFontTx/>
              <a:buChar char="•"/>
            </a:pPr>
            <a:r>
              <a:rPr lang="it-IT" sz="3600" b="0">
                <a:latin typeface="Times New Roman" pitchFamily="18" charset="0"/>
              </a:rPr>
              <a:t>In Malattia e in Maternità</a:t>
            </a:r>
          </a:p>
          <a:p>
            <a:pPr algn="l" defTabSz="1073150" eaLnBrk="0" hangingPunct="0">
              <a:spcBef>
                <a:spcPct val="0"/>
              </a:spcBef>
              <a:buFontTx/>
              <a:buChar char="•"/>
            </a:pPr>
            <a:r>
              <a:rPr lang="it-IT" sz="3600" b="0">
                <a:latin typeface="Times New Roman" pitchFamily="18" charset="0"/>
              </a:rPr>
              <a:t>In Congedo Matrimoniale</a:t>
            </a:r>
          </a:p>
          <a:p>
            <a:pPr algn="l" defTabSz="1073150" eaLnBrk="0" hangingPunct="0">
              <a:spcBef>
                <a:spcPct val="0"/>
              </a:spcBef>
              <a:buFontTx/>
              <a:buChar char="•"/>
            </a:pPr>
            <a:r>
              <a:rPr lang="it-IT" sz="3600" b="0">
                <a:latin typeface="Times New Roman" pitchFamily="18" charset="0"/>
              </a:rPr>
              <a:t>Ai Pensionati</a:t>
            </a:r>
          </a:p>
        </p:txBody>
      </p:sp>
      <p:pic>
        <p:nvPicPr>
          <p:cNvPr id="2355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3557" name="Rectangle 5"/>
          <p:cNvSpPr>
            <a:spLocks noChangeArrowheads="1"/>
          </p:cNvSpPr>
          <p:nvPr/>
        </p:nvSpPr>
        <p:spPr bwMode="auto">
          <a:xfrm>
            <a:off x="4343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3558" name="Rectangle 6"/>
          <p:cNvSpPr>
            <a:spLocks noChangeArrowheads="1"/>
          </p:cNvSpPr>
          <p:nvPr/>
        </p:nvSpPr>
        <p:spPr bwMode="auto">
          <a:xfrm>
            <a:off x="4343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4579" name="Picture 2" descr="Assegni fam  busta paga"/>
          <p:cNvPicPr>
            <a:picLocks noChangeAspect="1" noChangeArrowheads="1"/>
          </p:cNvPicPr>
          <p:nvPr/>
        </p:nvPicPr>
        <p:blipFill>
          <a:blip r:embed="rId4" cstate="print"/>
          <a:srcRect/>
          <a:stretch>
            <a:fillRect/>
          </a:stretch>
        </p:blipFill>
        <p:spPr bwMode="auto">
          <a:xfrm>
            <a:off x="1447800" y="762000"/>
            <a:ext cx="6248400" cy="5675313"/>
          </a:xfrm>
          <a:prstGeom prst="rect">
            <a:avLst/>
          </a:prstGeom>
          <a:noFill/>
          <a:ln w="9525">
            <a:noFill/>
            <a:miter lim="800000"/>
            <a:headEnd/>
            <a:tailEnd/>
          </a:ln>
        </p:spPr>
      </p:pic>
      <p:sp>
        <p:nvSpPr>
          <p:cNvPr id="317443" name="Rectangle 3"/>
          <p:cNvSpPr>
            <a:spLocks noChangeArrowheads="1"/>
          </p:cNvSpPr>
          <p:nvPr/>
        </p:nvSpPr>
        <p:spPr bwMode="auto">
          <a:xfrm>
            <a:off x="4038600" y="685800"/>
            <a:ext cx="3581400" cy="898525"/>
          </a:xfrm>
          <a:prstGeom prst="rect">
            <a:avLst/>
          </a:prstGeom>
          <a:noFill/>
          <a:ln w="1270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107268" tIns="53634" rIns="107268" bIns="53634"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317444" name="AutoShape 4"/>
          <p:cNvSpPr>
            <a:spLocks noChangeArrowheads="1"/>
          </p:cNvSpPr>
          <p:nvPr/>
        </p:nvSpPr>
        <p:spPr bwMode="auto">
          <a:xfrm rot="-3490353">
            <a:off x="3492500" y="2636838"/>
            <a:ext cx="3095625" cy="504825"/>
          </a:xfrm>
          <a:prstGeom prst="notchedRightArrow">
            <a:avLst>
              <a:gd name="adj1" fmla="val 50000"/>
              <a:gd name="adj2" fmla="val 153302"/>
            </a:avLst>
          </a:prstGeom>
          <a:gradFill rotWithShape="1">
            <a:gsLst>
              <a:gs pos="0">
                <a:srgbClr val="7ABC32"/>
              </a:gs>
              <a:gs pos="50000">
                <a:srgbClr val="B7E2A9"/>
              </a:gs>
              <a:gs pos="100000">
                <a:srgbClr val="7ABC32"/>
              </a:gs>
            </a:gsLst>
            <a:lin ang="5400000" scaled="1"/>
          </a:gradFill>
          <a:ln w="9525">
            <a:solidFill>
              <a:schemeClr val="tx1"/>
            </a:solidFill>
            <a:miter lim="800000"/>
            <a:headEnd/>
            <a:tailEnd/>
          </a:ln>
        </p:spPr>
        <p:txBody>
          <a:bodyPr vert="eaVert" wrap="none" lIns="107268" tIns="53634" rIns="107268" bIns="53634" anchor="ctr"/>
          <a:lstStyle/>
          <a:p>
            <a:pPr algn="l" defTabSz="1073150">
              <a:spcBef>
                <a:spcPct val="0"/>
              </a:spcBef>
              <a:buClrTx/>
              <a:buFontTx/>
              <a:buNone/>
              <a:defRPr/>
            </a:pPr>
            <a:endParaRPr lang="it-IT" sz="2100" b="0">
              <a:effectLst>
                <a:outerShdw blurRad="38100" dist="38100" dir="2700000" algn="tl">
                  <a:srgbClr val="FFFFFF"/>
                </a:outerShdw>
              </a:effectLst>
              <a:latin typeface="Tahoma" pitchFamily="34" charset="0"/>
            </a:endParaRPr>
          </a:p>
        </p:txBody>
      </p:sp>
      <p:sp>
        <p:nvSpPr>
          <p:cNvPr id="24582" name="Text Box 5"/>
          <p:cNvSpPr txBox="1">
            <a:spLocks noChangeArrowheads="1"/>
          </p:cNvSpPr>
          <p:nvPr/>
        </p:nvSpPr>
        <p:spPr bwMode="auto">
          <a:xfrm>
            <a:off x="1447800" y="152400"/>
            <a:ext cx="5924550" cy="450850"/>
          </a:xfrm>
          <a:prstGeom prst="rect">
            <a:avLst/>
          </a:prstGeom>
          <a:noFill/>
          <a:ln w="9525">
            <a:noFill/>
            <a:miter lim="800000"/>
            <a:headEnd/>
            <a:tailEnd/>
          </a:ln>
        </p:spPr>
        <p:txBody>
          <a:bodyPr lIns="85925" tIns="42962" rIns="85925" bIns="42962">
            <a:spAutoFit/>
          </a:bodyPr>
          <a:lstStyle/>
          <a:p>
            <a:pPr algn="l" defTabSz="1073150">
              <a:spcBef>
                <a:spcPct val="50000"/>
              </a:spcBef>
              <a:buClrTx/>
              <a:buFontTx/>
              <a:buNone/>
            </a:pPr>
            <a:r>
              <a:rPr lang="it-IT">
                <a:solidFill>
                  <a:srgbClr val="7ABC32"/>
                </a:solidFill>
              </a:rPr>
              <a:t>ASSEGNI NUCLEO FAMILIARE</a:t>
            </a:r>
          </a:p>
        </p:txBody>
      </p:sp>
      <p:pic>
        <p:nvPicPr>
          <p:cNvPr id="24583"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5603" name="Rectangle 2"/>
          <p:cNvSpPr>
            <a:spLocks noChangeArrowheads="1"/>
          </p:cNvSpPr>
          <p:nvPr/>
        </p:nvSpPr>
        <p:spPr bwMode="auto">
          <a:xfrm>
            <a:off x="1371600" y="630238"/>
            <a:ext cx="6248400" cy="5197475"/>
          </a:xfrm>
          <a:prstGeom prst="rect">
            <a:avLst/>
          </a:prstGeom>
          <a:noFill/>
          <a:ln w="9525">
            <a:noFill/>
            <a:miter lim="800000"/>
            <a:headEnd/>
            <a:tailEnd/>
          </a:ln>
        </p:spPr>
        <p:txBody>
          <a:bodyPr lIns="85925" tIns="42962" rIns="85925" bIns="42962" anchor="ctr">
            <a:spAutoFit/>
          </a:bodyPr>
          <a:lstStyle/>
          <a:p>
            <a:pPr algn="l" defTabSz="1073150">
              <a:spcBef>
                <a:spcPct val="0"/>
              </a:spcBef>
              <a:buClrTx/>
              <a:buFontTx/>
              <a:buNone/>
            </a:pPr>
            <a:r>
              <a:rPr lang="it-IT">
                <a:solidFill>
                  <a:srgbClr val="7ABC32"/>
                </a:solidFill>
              </a:rPr>
              <a:t>TRATTAMENTO DI FINE RAPPORTO </a:t>
            </a:r>
          </a:p>
          <a:p>
            <a:pPr defTabSz="1073150">
              <a:spcBef>
                <a:spcPct val="0"/>
              </a:spcBef>
              <a:buClrTx/>
              <a:buFontTx/>
              <a:buNone/>
            </a:pPr>
            <a:endParaRPr lang="it-IT" b="0"/>
          </a:p>
          <a:p>
            <a:pPr defTabSz="1073150">
              <a:spcBef>
                <a:spcPct val="0"/>
              </a:spcBef>
              <a:buClrTx/>
              <a:buFontTx/>
              <a:buNone/>
            </a:pPr>
            <a:r>
              <a:rPr lang="it-IT" b="0"/>
              <a:t>Il T.F.R. è la liquidazione che ogni lavoratore percepisce al termine del rapporto di lavoro. </a:t>
            </a:r>
          </a:p>
          <a:p>
            <a:pPr defTabSz="1073150">
              <a:spcBef>
                <a:spcPct val="0"/>
              </a:spcBef>
              <a:buClrTx/>
              <a:buFontTx/>
              <a:buNone/>
            </a:pPr>
            <a:endParaRPr lang="it-IT" b="0"/>
          </a:p>
          <a:p>
            <a:pPr defTabSz="1073150">
              <a:spcBef>
                <a:spcPct val="0"/>
              </a:spcBef>
              <a:buClrTx/>
              <a:buFontTx/>
              <a:buNone/>
            </a:pPr>
            <a:r>
              <a:rPr lang="it-IT" b="0"/>
              <a:t>Il T.F.R. si calcola sommando per ciascun anno di servizio una quota pari all’importo della retribuzione dovuta per l’anno stesso divisa per </a:t>
            </a:r>
            <a:r>
              <a:rPr lang="it-IT">
                <a:solidFill>
                  <a:srgbClr val="7ABC32"/>
                </a:solidFill>
              </a:rPr>
              <a:t>13,5</a:t>
            </a:r>
            <a:r>
              <a:rPr lang="it-IT" b="0"/>
              <a:t>. </a:t>
            </a:r>
          </a:p>
          <a:p>
            <a:pPr defTabSz="1073150">
              <a:spcBef>
                <a:spcPct val="0"/>
              </a:spcBef>
              <a:buClrTx/>
              <a:buFontTx/>
              <a:buNone/>
            </a:pPr>
            <a:endParaRPr lang="it-IT" b="0"/>
          </a:p>
          <a:p>
            <a:pPr defTabSz="1073150">
              <a:spcBef>
                <a:spcPct val="0"/>
              </a:spcBef>
              <a:buClrTx/>
              <a:buFontTx/>
              <a:buNone/>
            </a:pPr>
            <a:r>
              <a:rPr lang="it-IT" b="0"/>
              <a:t>La retribuzione da prendere in considerazione per il calcolo del T.F.R. e quella corrisposta a titolo non occasionale, in dipendenza del rapporto di lavoro.</a:t>
            </a:r>
          </a:p>
        </p:txBody>
      </p:sp>
      <p:pic>
        <p:nvPicPr>
          <p:cNvPr id="2560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5605" name="Rectangle 5"/>
          <p:cNvSpPr>
            <a:spLocks noChangeArrowheads="1"/>
          </p:cNvSpPr>
          <p:nvPr/>
        </p:nvSpPr>
        <p:spPr bwMode="auto">
          <a:xfrm>
            <a:off x="4343400" y="60960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5606" name="Rectangle 6"/>
          <p:cNvSpPr>
            <a:spLocks noChangeArrowheads="1"/>
          </p:cNvSpPr>
          <p:nvPr/>
        </p:nvSpPr>
        <p:spPr bwMode="auto">
          <a:xfrm>
            <a:off x="4343400" y="63246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6627" name="Picture 2" descr="TFR  busta paga"/>
          <p:cNvPicPr>
            <a:picLocks noChangeAspect="1" noChangeArrowheads="1"/>
          </p:cNvPicPr>
          <p:nvPr/>
        </p:nvPicPr>
        <p:blipFill>
          <a:blip r:embed="rId4" cstate="print"/>
          <a:srcRect/>
          <a:stretch>
            <a:fillRect/>
          </a:stretch>
        </p:blipFill>
        <p:spPr bwMode="auto">
          <a:xfrm>
            <a:off x="1042988" y="836613"/>
            <a:ext cx="7778750" cy="5287962"/>
          </a:xfrm>
          <a:prstGeom prst="rect">
            <a:avLst/>
          </a:prstGeom>
          <a:noFill/>
          <a:ln w="9525">
            <a:noFill/>
            <a:miter lim="800000"/>
            <a:headEnd/>
            <a:tailEnd/>
          </a:ln>
        </p:spPr>
      </p:pic>
      <p:sp>
        <p:nvSpPr>
          <p:cNvPr id="321539" name="Rectangle 3"/>
          <p:cNvSpPr>
            <a:spLocks noChangeArrowheads="1"/>
          </p:cNvSpPr>
          <p:nvPr/>
        </p:nvSpPr>
        <p:spPr bwMode="auto">
          <a:xfrm>
            <a:off x="1042988" y="4075113"/>
            <a:ext cx="7632700" cy="1154112"/>
          </a:xfrm>
          <a:prstGeom prst="rect">
            <a:avLst/>
          </a:prstGeom>
          <a:noFill/>
          <a:ln w="1270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107268" tIns="53634" rIns="107268" bIns="53634"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26629" name="Text Box 4"/>
          <p:cNvSpPr txBox="1">
            <a:spLocks noChangeArrowheads="1"/>
          </p:cNvSpPr>
          <p:nvPr/>
        </p:nvSpPr>
        <p:spPr bwMode="auto">
          <a:xfrm>
            <a:off x="1116013" y="0"/>
            <a:ext cx="6994525" cy="450850"/>
          </a:xfrm>
          <a:prstGeom prst="rect">
            <a:avLst/>
          </a:prstGeom>
          <a:noFill/>
          <a:ln w="9525">
            <a:noFill/>
            <a:miter lim="800000"/>
            <a:headEnd/>
            <a:tailEnd/>
          </a:ln>
        </p:spPr>
        <p:txBody>
          <a:bodyPr lIns="85925" tIns="42962" rIns="85925" bIns="42962">
            <a:spAutoFit/>
          </a:bodyPr>
          <a:lstStyle/>
          <a:p>
            <a:pPr algn="l" defTabSz="1073150">
              <a:spcBef>
                <a:spcPct val="50000"/>
              </a:spcBef>
              <a:buClrTx/>
              <a:buFontTx/>
              <a:buNone/>
            </a:pPr>
            <a:r>
              <a:rPr lang="it-IT">
                <a:solidFill>
                  <a:srgbClr val="7ABC32"/>
                </a:solidFill>
              </a:rPr>
              <a:t>TRATTAMENTO DI FINE RAPPORTO</a:t>
            </a:r>
          </a:p>
        </p:txBody>
      </p:sp>
      <p:pic>
        <p:nvPicPr>
          <p:cNvPr id="26630"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
        <p:nvSpPr>
          <p:cNvPr id="26631" name="Rectangle 7"/>
          <p:cNvSpPr>
            <a:spLocks noChangeArrowheads="1"/>
          </p:cNvSpPr>
          <p:nvPr/>
        </p:nvSpPr>
        <p:spPr bwMode="auto">
          <a:xfrm>
            <a:off x="46482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6632" name="Rectangle 8"/>
          <p:cNvSpPr>
            <a:spLocks noChangeArrowheads="1"/>
          </p:cNvSpPr>
          <p:nvPr/>
        </p:nvSpPr>
        <p:spPr bwMode="auto">
          <a:xfrm>
            <a:off x="46482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21539"/>
                                        </p:tgtEl>
                                        <p:attrNameLst>
                                          <p:attrName>style.visibility</p:attrName>
                                        </p:attrNameLst>
                                      </p:cBhvr>
                                      <p:to>
                                        <p:strVal val="visible"/>
                                      </p:to>
                                    </p:set>
                                    <p:animEffect transition="in" filter="wedge">
                                      <p:cBhvr>
                                        <p:cTn id="7" dur="500"/>
                                        <p:tgtEl>
                                          <p:spTgt spid="321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39"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7651"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7652"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E889F3DB-5A5D-460C-AA8A-177CA950859A}" type="slidenum">
              <a:rPr lang="it-IT" sz="1800" b="0">
                <a:solidFill>
                  <a:srgbClr val="FFFFFF"/>
                </a:solidFill>
                <a:latin typeface="Arial" charset="0"/>
              </a:rPr>
              <a:pPr algn="l">
                <a:spcBef>
                  <a:spcPct val="0"/>
                </a:spcBef>
                <a:buClrTx/>
                <a:buFontTx/>
                <a:buNone/>
              </a:pPr>
              <a:t>26</a:t>
            </a:fld>
            <a:endParaRPr lang="it-IT" sz="1800" b="0">
              <a:solidFill>
                <a:srgbClr val="FFFFFF"/>
              </a:solidFill>
              <a:latin typeface="Arial" charset="0"/>
            </a:endParaRPr>
          </a:p>
        </p:txBody>
      </p:sp>
      <p:sp>
        <p:nvSpPr>
          <p:cNvPr id="27653"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7654"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27656" name="Rectangle 14"/>
          <p:cNvSpPr>
            <a:spLocks noGrp="1"/>
          </p:cNvSpPr>
          <p:nvPr>
            <p:ph type="title"/>
          </p:nvPr>
        </p:nvSpPr>
        <p:spPr>
          <a:xfrm>
            <a:off x="533400" y="381000"/>
            <a:ext cx="8229600" cy="1143000"/>
          </a:xfrm>
        </p:spPr>
        <p:txBody>
          <a:bodyPr/>
          <a:lstStyle/>
          <a:p>
            <a:r>
              <a:rPr lang="it-IT" sz="3600" b="1" smtClean="0">
                <a:solidFill>
                  <a:srgbClr val="7ABC32"/>
                </a:solidFill>
                <a:latin typeface="Georgia" pitchFamily="18" charset="0"/>
              </a:rPr>
              <a:t>LE ASSENZE RETRIBUITE</a:t>
            </a:r>
          </a:p>
        </p:txBody>
      </p:sp>
      <p:sp>
        <p:nvSpPr>
          <p:cNvPr id="27657" name="Rectangle 15"/>
          <p:cNvSpPr>
            <a:spLocks noGrp="1"/>
          </p:cNvSpPr>
          <p:nvPr>
            <p:ph type="body" idx="1"/>
          </p:nvPr>
        </p:nvSpPr>
        <p:spPr/>
        <p:txBody>
          <a:bodyPr/>
          <a:lstStyle/>
          <a:p>
            <a:pPr indent="38100" algn="ctr">
              <a:buFont typeface="Arial" charset="0"/>
              <a:buNone/>
            </a:pPr>
            <a:r>
              <a:rPr lang="it-IT" smtClean="0">
                <a:latin typeface="Georgia" pitchFamily="18" charset="0"/>
              </a:rPr>
              <a:t>Il rapporto di lavoro può essere sospeso per i seguenti eventi:</a:t>
            </a:r>
          </a:p>
          <a:p>
            <a:pPr indent="38100" algn="ctr">
              <a:buFont typeface="Arial" charset="0"/>
              <a:buNone/>
            </a:pPr>
            <a:r>
              <a:rPr lang="it-IT" b="1" smtClean="0">
                <a:solidFill>
                  <a:srgbClr val="7ABC32"/>
                </a:solidFill>
                <a:latin typeface="Georgia" pitchFamily="18" charset="0"/>
              </a:rPr>
              <a:t>	MALATTIA</a:t>
            </a:r>
          </a:p>
          <a:p>
            <a:pPr indent="38100" algn="ctr">
              <a:buFont typeface="Arial" charset="0"/>
              <a:buNone/>
            </a:pPr>
            <a:endParaRPr lang="it-IT" sz="1200" b="1" smtClean="0">
              <a:solidFill>
                <a:srgbClr val="7ABC32"/>
              </a:solidFill>
              <a:latin typeface="Georgia" pitchFamily="18" charset="0"/>
            </a:endParaRPr>
          </a:p>
          <a:p>
            <a:pPr indent="38100" algn="ctr">
              <a:buFont typeface="Arial" charset="0"/>
              <a:buNone/>
            </a:pPr>
            <a:r>
              <a:rPr lang="it-IT" b="1" smtClean="0">
                <a:solidFill>
                  <a:srgbClr val="7ABC32"/>
                </a:solidFill>
                <a:latin typeface="Georgia" pitchFamily="18" charset="0"/>
              </a:rPr>
              <a:t>	INFORTUNIO</a:t>
            </a:r>
          </a:p>
          <a:p>
            <a:pPr indent="38100" algn="ctr">
              <a:buFont typeface="Arial" charset="0"/>
              <a:buNone/>
            </a:pPr>
            <a:endParaRPr lang="it-IT" sz="1200" b="1" smtClean="0">
              <a:solidFill>
                <a:srgbClr val="7ABC32"/>
              </a:solidFill>
              <a:latin typeface="Georgia" pitchFamily="18" charset="0"/>
            </a:endParaRPr>
          </a:p>
          <a:p>
            <a:pPr indent="38100" algn="ctr">
              <a:buFont typeface="Arial" charset="0"/>
              <a:buNone/>
            </a:pPr>
            <a:r>
              <a:rPr lang="it-IT" b="1" smtClean="0">
                <a:solidFill>
                  <a:srgbClr val="7ABC32"/>
                </a:solidFill>
                <a:latin typeface="Georgia" pitchFamily="18" charset="0"/>
              </a:rPr>
              <a:t>	GRAVIDANZA</a:t>
            </a:r>
          </a:p>
          <a:p>
            <a:pPr indent="38100" algn="ctr">
              <a:buFont typeface="Arial" charset="0"/>
              <a:buNone/>
            </a:pPr>
            <a:endParaRPr lang="it-IT" sz="1200" b="1" smtClean="0">
              <a:solidFill>
                <a:srgbClr val="7ABC32"/>
              </a:solidFill>
              <a:latin typeface="Georgia" pitchFamily="18" charset="0"/>
            </a:endParaRPr>
          </a:p>
          <a:p>
            <a:pPr indent="38100" algn="ctr">
              <a:buFont typeface="Arial" charset="0"/>
              <a:buNone/>
            </a:pPr>
            <a:r>
              <a:rPr lang="it-IT" b="1" smtClean="0">
                <a:solidFill>
                  <a:srgbClr val="7ABC32"/>
                </a:solidFill>
                <a:latin typeface="Georgia" pitchFamily="18" charset="0"/>
              </a:rPr>
              <a:t>	PERMESSI PER HANDICAP</a:t>
            </a:r>
          </a:p>
          <a:p>
            <a:pPr indent="38100" algn="ctr">
              <a:buFont typeface="Arial" charset="0"/>
              <a:buNone/>
            </a:pPr>
            <a:endParaRPr lang="it-IT" smtClean="0">
              <a:latin typeface="Georgia" pitchFamily="18" charset="0"/>
            </a:endParaRPr>
          </a:p>
        </p:txBody>
      </p:sp>
      <p:sp>
        <p:nvSpPr>
          <p:cNvPr id="27658" name="Rectangle 16"/>
          <p:cNvSpPr>
            <a:spLocks noChangeArrowheads="1"/>
          </p:cNvSpPr>
          <p:nvPr/>
        </p:nvSpPr>
        <p:spPr bwMode="auto">
          <a:xfrm>
            <a:off x="44958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7659" name="Rectangle 18"/>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8675"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8676"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51F24C48-065D-4803-AD05-959704CF7F0F}" type="slidenum">
              <a:rPr lang="it-IT" sz="1800" b="0">
                <a:solidFill>
                  <a:srgbClr val="FFFFFF"/>
                </a:solidFill>
                <a:latin typeface="Arial" charset="0"/>
              </a:rPr>
              <a:pPr algn="l">
                <a:spcBef>
                  <a:spcPct val="0"/>
                </a:spcBef>
                <a:buClrTx/>
                <a:buFontTx/>
                <a:buNone/>
              </a:pPr>
              <a:t>27</a:t>
            </a:fld>
            <a:endParaRPr lang="it-IT" sz="1800" b="0">
              <a:solidFill>
                <a:srgbClr val="FFFFFF"/>
              </a:solidFill>
              <a:latin typeface="Arial" charset="0"/>
            </a:endParaRPr>
          </a:p>
        </p:txBody>
      </p:sp>
      <p:sp>
        <p:nvSpPr>
          <p:cNvPr id="28677"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867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28680" name="Rectangle 8"/>
          <p:cNvSpPr>
            <a:spLocks noGrp="1"/>
          </p:cNvSpPr>
          <p:nvPr>
            <p:ph type="title"/>
          </p:nvPr>
        </p:nvSpPr>
        <p:spPr>
          <a:xfrm>
            <a:off x="533400" y="381000"/>
            <a:ext cx="8229600" cy="1143000"/>
          </a:xfrm>
        </p:spPr>
        <p:txBody>
          <a:bodyPr/>
          <a:lstStyle/>
          <a:p>
            <a:r>
              <a:rPr lang="it-IT" sz="3600" b="1" smtClean="0">
                <a:solidFill>
                  <a:srgbClr val="7ABC32"/>
                </a:solidFill>
                <a:latin typeface="Georgia" pitchFamily="18" charset="0"/>
              </a:rPr>
              <a:t>MALATTIA</a:t>
            </a:r>
          </a:p>
        </p:txBody>
      </p:sp>
      <p:sp>
        <p:nvSpPr>
          <p:cNvPr id="28681" name="Rectangle 12"/>
          <p:cNvSpPr>
            <a:spLocks noGrp="1"/>
          </p:cNvSpPr>
          <p:nvPr>
            <p:ph type="body" idx="1"/>
          </p:nvPr>
        </p:nvSpPr>
        <p:spPr>
          <a:xfrm>
            <a:off x="1143000" y="1600200"/>
            <a:ext cx="7543800" cy="4525963"/>
          </a:xfrm>
          <a:noFill/>
        </p:spPr>
        <p:txBody>
          <a:bodyPr/>
          <a:lstStyle/>
          <a:p>
            <a:pPr>
              <a:lnSpc>
                <a:spcPct val="90000"/>
              </a:lnSpc>
              <a:buFont typeface="Arial" charset="0"/>
              <a:buNone/>
            </a:pPr>
            <a:r>
              <a:rPr lang="it-IT" sz="2400" smtClean="0">
                <a:latin typeface="Georgia" pitchFamily="18" charset="0"/>
              </a:rPr>
              <a:t>Gli effetti principali sono</a:t>
            </a:r>
            <a:r>
              <a:rPr lang="it-IT" sz="2800" smtClean="0">
                <a:latin typeface="Georgia" pitchFamily="18" charset="0"/>
              </a:rPr>
              <a:t>:</a:t>
            </a:r>
          </a:p>
          <a:p>
            <a:pPr lvl="1" algn="just">
              <a:lnSpc>
                <a:spcPct val="90000"/>
              </a:lnSpc>
              <a:buClr>
                <a:srgbClr val="7ABC32"/>
              </a:buClr>
              <a:buSzPct val="150000"/>
              <a:buFontTx/>
              <a:buChar char="•"/>
            </a:pPr>
            <a:r>
              <a:rPr lang="it-IT" sz="2400" smtClean="0">
                <a:latin typeface="Georgia" pitchFamily="18" charset="0"/>
              </a:rPr>
              <a:t>L’</a:t>
            </a:r>
            <a:r>
              <a:rPr lang="it-IT" sz="2400" b="1" smtClean="0">
                <a:solidFill>
                  <a:srgbClr val="7ABC32"/>
                </a:solidFill>
                <a:latin typeface="Georgia" pitchFamily="18" charset="0"/>
              </a:rPr>
              <a:t>assenza giustificata</a:t>
            </a:r>
            <a:r>
              <a:rPr lang="it-IT" sz="2400" smtClean="0">
                <a:latin typeface="Georgia" pitchFamily="18" charset="0"/>
              </a:rPr>
              <a:t> del lavoratore ed il divieto di licenziamento durante l’evento morboso, nei limiti di un periodo di conservazione del posto, la cui durata è stabilita dal CCNL</a:t>
            </a:r>
          </a:p>
          <a:p>
            <a:pPr lvl="1" algn="just">
              <a:lnSpc>
                <a:spcPct val="90000"/>
              </a:lnSpc>
              <a:buClr>
                <a:srgbClr val="7ABC32"/>
              </a:buClr>
              <a:buSzPct val="150000"/>
              <a:buFontTx/>
              <a:buChar char="•"/>
            </a:pPr>
            <a:r>
              <a:rPr lang="it-IT" sz="2400" smtClean="0">
                <a:latin typeface="Georgia" pitchFamily="18" charset="0"/>
              </a:rPr>
              <a:t>Il diritto del lavoratore di percepire un </a:t>
            </a:r>
            <a:r>
              <a:rPr lang="it-IT" sz="2400" b="1" smtClean="0">
                <a:solidFill>
                  <a:srgbClr val="7ABC32"/>
                </a:solidFill>
                <a:latin typeface="Georgia" pitchFamily="18" charset="0"/>
              </a:rPr>
              <a:t>trattamento economico</a:t>
            </a:r>
            <a:r>
              <a:rPr lang="it-IT" sz="2400" b="1" smtClean="0">
                <a:latin typeface="Georgia" pitchFamily="18" charset="0"/>
              </a:rPr>
              <a:t> </a:t>
            </a:r>
            <a:r>
              <a:rPr lang="it-IT" sz="2400" smtClean="0">
                <a:latin typeface="Georgia" pitchFamily="18" charset="0"/>
              </a:rPr>
              <a:t>o una prestazione assistenziale sostitutiva nella misura e per il tempo determinati dalla legge, con l’eventuale integrazione stabilita dal CCNL</a:t>
            </a:r>
          </a:p>
          <a:p>
            <a:pPr lvl="1" algn="just">
              <a:lnSpc>
                <a:spcPct val="90000"/>
              </a:lnSpc>
              <a:buClr>
                <a:srgbClr val="7ABC32"/>
              </a:buClr>
              <a:buSzPct val="150000"/>
              <a:buFontTx/>
              <a:buChar char="•"/>
            </a:pPr>
            <a:r>
              <a:rPr lang="it-IT" sz="2400" smtClean="0">
                <a:latin typeface="Georgia" pitchFamily="18" charset="0"/>
              </a:rPr>
              <a:t>La decorrenza dell’</a:t>
            </a:r>
            <a:r>
              <a:rPr lang="it-IT" sz="2400" b="1" smtClean="0">
                <a:solidFill>
                  <a:srgbClr val="7ABC32"/>
                </a:solidFill>
                <a:latin typeface="Georgia" pitchFamily="18" charset="0"/>
              </a:rPr>
              <a:t>anzianità di servizio</a:t>
            </a:r>
            <a:r>
              <a:rPr lang="it-IT" sz="2400" smtClean="0">
                <a:latin typeface="Georgia" pitchFamily="18" charset="0"/>
              </a:rPr>
              <a:t>.</a:t>
            </a:r>
          </a:p>
        </p:txBody>
      </p:sp>
      <p:sp>
        <p:nvSpPr>
          <p:cNvPr id="28682" name="Rectangle 13"/>
          <p:cNvSpPr>
            <a:spLocks noChangeArrowheads="1"/>
          </p:cNvSpPr>
          <p:nvPr/>
        </p:nvSpPr>
        <p:spPr bwMode="auto">
          <a:xfrm>
            <a:off x="4572000" y="60960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8683" name="Rectangle 14"/>
          <p:cNvSpPr>
            <a:spLocks noChangeArrowheads="1"/>
          </p:cNvSpPr>
          <p:nvPr/>
        </p:nvSpPr>
        <p:spPr bwMode="auto">
          <a:xfrm>
            <a:off x="4572000" y="63246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9699"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9700"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0DD2B3D6-5705-440F-BB6B-FC3EE607F9DB}" type="slidenum">
              <a:rPr lang="it-IT" sz="1800" b="0">
                <a:solidFill>
                  <a:srgbClr val="FFFFFF"/>
                </a:solidFill>
                <a:latin typeface="Arial" charset="0"/>
              </a:rPr>
              <a:pPr algn="l">
                <a:spcBef>
                  <a:spcPct val="0"/>
                </a:spcBef>
                <a:buClrTx/>
                <a:buFontTx/>
                <a:buNone/>
              </a:pPr>
              <a:t>28</a:t>
            </a:fld>
            <a:endParaRPr lang="it-IT" sz="1800" b="0">
              <a:solidFill>
                <a:srgbClr val="FFFFFF"/>
              </a:solidFill>
              <a:latin typeface="Arial" charset="0"/>
            </a:endParaRPr>
          </a:p>
        </p:txBody>
      </p:sp>
      <p:sp>
        <p:nvSpPr>
          <p:cNvPr id="29701"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970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29704" name="Rectangle 8"/>
          <p:cNvSpPr>
            <a:spLocks noGrp="1"/>
          </p:cNvSpPr>
          <p:nvPr>
            <p:ph type="title"/>
          </p:nvPr>
        </p:nvSpPr>
        <p:spPr>
          <a:xfrm>
            <a:off x="533400" y="381000"/>
            <a:ext cx="8229600" cy="1143000"/>
          </a:xfrm>
        </p:spPr>
        <p:txBody>
          <a:bodyPr/>
          <a:lstStyle/>
          <a:p>
            <a:r>
              <a:rPr lang="it-IT" sz="3600" b="1" smtClean="0">
                <a:solidFill>
                  <a:srgbClr val="7ABC32"/>
                </a:solidFill>
                <a:latin typeface="Georgia" pitchFamily="18" charset="0"/>
              </a:rPr>
              <a:t>Adempimenti del lavoratore</a:t>
            </a:r>
          </a:p>
        </p:txBody>
      </p:sp>
      <p:sp>
        <p:nvSpPr>
          <p:cNvPr id="29705" name="Rectangle 9"/>
          <p:cNvSpPr>
            <a:spLocks noGrp="1"/>
          </p:cNvSpPr>
          <p:nvPr>
            <p:ph type="body" idx="1"/>
          </p:nvPr>
        </p:nvSpPr>
        <p:spPr>
          <a:xfrm>
            <a:off x="1143000" y="1371600"/>
            <a:ext cx="7543800" cy="4754563"/>
          </a:xfrm>
          <a:noFill/>
        </p:spPr>
        <p:txBody>
          <a:bodyPr/>
          <a:lstStyle/>
          <a:p>
            <a:pPr>
              <a:lnSpc>
                <a:spcPct val="90000"/>
              </a:lnSpc>
              <a:buFont typeface="Arial" charset="0"/>
              <a:buNone/>
            </a:pPr>
            <a:r>
              <a:rPr lang="it-IT" sz="2400" smtClean="0">
                <a:latin typeface="Georgia" pitchFamily="18" charset="0"/>
              </a:rPr>
              <a:t>Il lavoratore deve</a:t>
            </a:r>
            <a:r>
              <a:rPr lang="it-IT" sz="2800" smtClean="0">
                <a:latin typeface="Georgia" pitchFamily="18" charset="0"/>
              </a:rPr>
              <a:t>:</a:t>
            </a:r>
          </a:p>
          <a:p>
            <a:pPr lvl="1" algn="just">
              <a:lnSpc>
                <a:spcPct val="90000"/>
              </a:lnSpc>
              <a:buClr>
                <a:srgbClr val="7ABC32"/>
              </a:buClr>
              <a:buSzPct val="150000"/>
              <a:buFontTx/>
              <a:buChar char="•"/>
            </a:pPr>
            <a:r>
              <a:rPr lang="it-IT" sz="2400" b="1" smtClean="0">
                <a:solidFill>
                  <a:srgbClr val="7ABC32"/>
                </a:solidFill>
                <a:latin typeface="Georgia" pitchFamily="18" charset="0"/>
              </a:rPr>
              <a:t>comunicare</a:t>
            </a:r>
            <a:r>
              <a:rPr lang="it-IT" sz="2400" smtClean="0">
                <a:latin typeface="Georgia" pitchFamily="18" charset="0"/>
              </a:rPr>
              <a:t> tempestivamente lo stato di malattia </a:t>
            </a:r>
          </a:p>
          <a:p>
            <a:pPr lvl="1" algn="just">
              <a:lnSpc>
                <a:spcPct val="90000"/>
              </a:lnSpc>
              <a:buClr>
                <a:srgbClr val="7ABC32"/>
              </a:buClr>
              <a:buSzPct val="150000"/>
              <a:buFontTx/>
              <a:buChar char="•"/>
            </a:pPr>
            <a:r>
              <a:rPr lang="it-IT" sz="2400" smtClean="0">
                <a:latin typeface="Georgia" pitchFamily="18" charset="0"/>
              </a:rPr>
              <a:t>deve </a:t>
            </a:r>
            <a:r>
              <a:rPr lang="it-IT" sz="2400" b="1" smtClean="0">
                <a:solidFill>
                  <a:srgbClr val="7ABC32"/>
                </a:solidFill>
                <a:latin typeface="Georgia" pitchFamily="18" charset="0"/>
              </a:rPr>
              <a:t>comunicare</a:t>
            </a:r>
            <a:r>
              <a:rPr lang="it-IT" sz="2400" smtClean="0">
                <a:latin typeface="Georgia" pitchFamily="18" charset="0"/>
              </a:rPr>
              <a:t> al datore di lavoro, entro il termine previsto dal CCNL,  il n. di protocollo del certificato che - dal 1° gennaio 2011 - viene inoltrato telematicamente all’INPS dal medico curante che l’ha redatto </a:t>
            </a:r>
          </a:p>
          <a:p>
            <a:pPr lvl="1" algn="just">
              <a:lnSpc>
                <a:spcPct val="90000"/>
              </a:lnSpc>
              <a:buClr>
                <a:srgbClr val="7ABC32"/>
              </a:buClr>
              <a:buSzPct val="150000"/>
              <a:buFontTx/>
              <a:buChar char="•"/>
            </a:pPr>
            <a:r>
              <a:rPr lang="it-IT" sz="2400" smtClean="0">
                <a:latin typeface="Georgia" pitchFamily="18" charset="0"/>
              </a:rPr>
              <a:t>essere </a:t>
            </a:r>
            <a:r>
              <a:rPr lang="it-IT" sz="2400" b="1" smtClean="0">
                <a:solidFill>
                  <a:srgbClr val="7ABC32"/>
                </a:solidFill>
                <a:latin typeface="Georgia" pitchFamily="18" charset="0"/>
              </a:rPr>
              <a:t>reperibile </a:t>
            </a:r>
            <a:r>
              <a:rPr lang="it-IT" sz="2400" smtClean="0">
                <a:latin typeface="Georgia" pitchFamily="18" charset="0"/>
              </a:rPr>
              <a:t>presso l’indirizzo abituale o il domicilio occasionale</a:t>
            </a:r>
            <a:r>
              <a:rPr lang="it-IT" sz="2400" b="1" smtClean="0">
                <a:solidFill>
                  <a:srgbClr val="7ABC32"/>
                </a:solidFill>
                <a:latin typeface="Georgia" pitchFamily="18" charset="0"/>
              </a:rPr>
              <a:t> </a:t>
            </a:r>
            <a:r>
              <a:rPr lang="it-IT" sz="2400" smtClean="0">
                <a:latin typeface="Georgia" pitchFamily="18" charset="0"/>
              </a:rPr>
              <a:t>durante tutta la durata della malattia, comprese le domeniche ed i giorni festivi tra le ore 10 e le ore 12 e tra le ore 17 e le ore 19.</a:t>
            </a:r>
          </a:p>
        </p:txBody>
      </p:sp>
      <p:sp>
        <p:nvSpPr>
          <p:cNvPr id="29706" name="Rectangle 10"/>
          <p:cNvSpPr>
            <a:spLocks noChangeArrowheads="1"/>
          </p:cNvSpPr>
          <p:nvPr/>
        </p:nvSpPr>
        <p:spPr bwMode="auto">
          <a:xfrm>
            <a:off x="4572000" y="60960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29707" name="Rectangle 11"/>
          <p:cNvSpPr>
            <a:spLocks noChangeArrowheads="1"/>
          </p:cNvSpPr>
          <p:nvPr/>
        </p:nvSpPr>
        <p:spPr bwMode="auto">
          <a:xfrm>
            <a:off x="4572000" y="63246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0723"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0724"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8CAA8C5F-A5FF-4EA7-A619-3B2BD93CE63B}" type="slidenum">
              <a:rPr lang="it-IT" sz="1800" b="0">
                <a:solidFill>
                  <a:srgbClr val="FFFFFF"/>
                </a:solidFill>
                <a:latin typeface="Arial" charset="0"/>
              </a:rPr>
              <a:pPr algn="l">
                <a:spcBef>
                  <a:spcPct val="0"/>
                </a:spcBef>
                <a:buClrTx/>
                <a:buFontTx/>
                <a:buNone/>
              </a:pPr>
              <a:t>29</a:t>
            </a:fld>
            <a:endParaRPr lang="it-IT" sz="1800" b="0">
              <a:solidFill>
                <a:srgbClr val="FFFFFF"/>
              </a:solidFill>
              <a:latin typeface="Arial" charset="0"/>
            </a:endParaRPr>
          </a:p>
        </p:txBody>
      </p:sp>
      <p:sp>
        <p:nvSpPr>
          <p:cNvPr id="30725"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072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0728" name="Rectangle 8"/>
          <p:cNvSpPr>
            <a:spLocks noGrp="1"/>
          </p:cNvSpPr>
          <p:nvPr>
            <p:ph type="title"/>
          </p:nvPr>
        </p:nvSpPr>
        <p:spPr>
          <a:xfrm>
            <a:off x="533400" y="381000"/>
            <a:ext cx="8229600" cy="1143000"/>
          </a:xfrm>
        </p:spPr>
        <p:txBody>
          <a:bodyPr/>
          <a:lstStyle/>
          <a:p>
            <a:r>
              <a:rPr lang="it-IT" sz="3600" b="1" smtClean="0">
                <a:solidFill>
                  <a:srgbClr val="7ABC32"/>
                </a:solidFill>
                <a:latin typeface="Georgia" pitchFamily="18" charset="0"/>
              </a:rPr>
              <a:t>INFORTUNIO</a:t>
            </a:r>
          </a:p>
        </p:txBody>
      </p:sp>
      <p:sp>
        <p:nvSpPr>
          <p:cNvPr id="30729" name="Rectangle 9"/>
          <p:cNvSpPr>
            <a:spLocks noGrp="1"/>
          </p:cNvSpPr>
          <p:nvPr>
            <p:ph type="body" idx="1"/>
          </p:nvPr>
        </p:nvSpPr>
        <p:spPr>
          <a:xfrm>
            <a:off x="1143000" y="1600200"/>
            <a:ext cx="7543800" cy="4525963"/>
          </a:xfrm>
          <a:noFill/>
        </p:spPr>
        <p:txBody>
          <a:bodyPr/>
          <a:lstStyle/>
          <a:p>
            <a:pPr lvl="1" algn="just">
              <a:buClr>
                <a:srgbClr val="7ABC32"/>
              </a:buClr>
              <a:buSzPct val="150000"/>
              <a:buFontTx/>
              <a:buNone/>
            </a:pPr>
            <a:r>
              <a:rPr lang="it-IT" sz="2400" b="1" smtClean="0">
                <a:solidFill>
                  <a:srgbClr val="7ABC32"/>
                </a:solidFill>
                <a:latin typeface="Georgia" pitchFamily="18" charset="0"/>
              </a:rPr>
              <a:t>	</a:t>
            </a:r>
            <a:r>
              <a:rPr lang="it-IT" sz="2600" b="1" smtClean="0">
                <a:solidFill>
                  <a:srgbClr val="7ABC32"/>
                </a:solidFill>
                <a:latin typeface="Georgia" pitchFamily="18" charset="0"/>
              </a:rPr>
              <a:t>Definizione</a:t>
            </a:r>
            <a:r>
              <a:rPr lang="it-IT" sz="2400" b="1" smtClean="0">
                <a:solidFill>
                  <a:srgbClr val="7ABC32"/>
                </a:solidFill>
                <a:latin typeface="Georgia" pitchFamily="18" charset="0"/>
              </a:rPr>
              <a:t>: </a:t>
            </a:r>
            <a:r>
              <a:rPr lang="it-IT" sz="2400" smtClean="0">
                <a:latin typeface="Georgia" pitchFamily="18" charset="0"/>
              </a:rPr>
              <a:t>ogni </a:t>
            </a:r>
            <a:r>
              <a:rPr lang="it-IT" sz="2400" b="1" smtClean="0">
                <a:solidFill>
                  <a:srgbClr val="7ABC32"/>
                </a:solidFill>
                <a:latin typeface="Georgia" pitchFamily="18" charset="0"/>
              </a:rPr>
              <a:t>lesione</a:t>
            </a:r>
            <a:r>
              <a:rPr lang="it-IT" sz="2400" smtClean="0">
                <a:latin typeface="Georgia" pitchFamily="18" charset="0"/>
              </a:rPr>
              <a:t> del lavoratore originata, in </a:t>
            </a:r>
            <a:r>
              <a:rPr lang="it-IT" sz="2400" b="1" smtClean="0">
                <a:solidFill>
                  <a:srgbClr val="7ABC32"/>
                </a:solidFill>
                <a:latin typeface="Georgia" pitchFamily="18" charset="0"/>
              </a:rPr>
              <a:t>occasione di lavoro</a:t>
            </a:r>
            <a:r>
              <a:rPr lang="it-IT" sz="2400" smtClean="0">
                <a:latin typeface="Georgia" pitchFamily="18" charset="0"/>
              </a:rPr>
              <a:t>, da una </a:t>
            </a:r>
            <a:r>
              <a:rPr lang="it-IT" sz="2400" b="1" smtClean="0">
                <a:solidFill>
                  <a:srgbClr val="7ABC32"/>
                </a:solidFill>
                <a:latin typeface="Georgia" pitchFamily="18" charset="0"/>
              </a:rPr>
              <a:t>causa violenta</a:t>
            </a:r>
            <a:r>
              <a:rPr lang="it-IT" sz="2400" smtClean="0">
                <a:latin typeface="Georgia" pitchFamily="18" charset="0"/>
              </a:rPr>
              <a:t> da cui può derivare un’</a:t>
            </a:r>
            <a:r>
              <a:rPr lang="it-IT" sz="2400" b="1" smtClean="0">
                <a:solidFill>
                  <a:srgbClr val="7ABC32"/>
                </a:solidFill>
                <a:latin typeface="Georgia" pitchFamily="18" charset="0"/>
              </a:rPr>
              <a:t>inabilità</a:t>
            </a:r>
            <a:r>
              <a:rPr lang="it-IT" sz="2400" smtClean="0">
                <a:latin typeface="Georgia" pitchFamily="18" charset="0"/>
              </a:rPr>
              <a:t> al lavoro permanente (assoluta o parziale) o temporanea. </a:t>
            </a:r>
          </a:p>
          <a:p>
            <a:pPr lvl="1" algn="just">
              <a:buClr>
                <a:srgbClr val="7ABC32"/>
              </a:buClr>
              <a:buSzPct val="150000"/>
              <a:buFontTx/>
              <a:buNone/>
            </a:pPr>
            <a:r>
              <a:rPr lang="it-IT" sz="2400" smtClean="0">
                <a:latin typeface="Georgia" pitchFamily="18" charset="0"/>
              </a:rPr>
              <a:t>	</a:t>
            </a:r>
            <a:r>
              <a:rPr lang="it-IT" sz="2400" b="1" smtClean="0">
                <a:solidFill>
                  <a:srgbClr val="7ABC32"/>
                </a:solidFill>
                <a:latin typeface="Georgia" pitchFamily="18" charset="0"/>
              </a:rPr>
              <a:t>Infortunio “in itinere”</a:t>
            </a:r>
            <a:r>
              <a:rPr lang="it-IT" sz="2400" b="1" smtClean="0">
                <a:latin typeface="Georgia" pitchFamily="18" charset="0"/>
              </a:rPr>
              <a:t> </a:t>
            </a:r>
            <a:r>
              <a:rPr lang="it-IT" sz="2400" smtClean="0">
                <a:latin typeface="Georgia" pitchFamily="18" charset="0"/>
              </a:rPr>
              <a:t>quello occorso ai lavoratori durante il normale percorso di andata e ritorno dal luogo di abitazione a quello di lavoro ovvero dal luogo di consumazione dei pasti in mancanza di un servizio di mensa aziendale.</a:t>
            </a:r>
          </a:p>
          <a:p>
            <a:pPr lvl="1" algn="just">
              <a:buClr>
                <a:srgbClr val="7ABC32"/>
              </a:buClr>
              <a:buSzPct val="150000"/>
              <a:buFontTx/>
              <a:buNone/>
            </a:pPr>
            <a:endParaRPr lang="it-IT" sz="2400" smtClean="0">
              <a:latin typeface="Georgia" pitchFamily="18" charset="0"/>
            </a:endParaRPr>
          </a:p>
        </p:txBody>
      </p:sp>
      <p:sp>
        <p:nvSpPr>
          <p:cNvPr id="30730" name="Rectangle 10"/>
          <p:cNvSpPr>
            <a:spLocks noChangeArrowheads="1"/>
          </p:cNvSpPr>
          <p:nvPr/>
        </p:nvSpPr>
        <p:spPr bwMode="auto">
          <a:xfrm>
            <a:off x="4648200" y="60960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30731" name="Rectangle 11"/>
          <p:cNvSpPr>
            <a:spLocks noChangeArrowheads="1"/>
          </p:cNvSpPr>
          <p:nvPr/>
        </p:nvSpPr>
        <p:spPr bwMode="auto">
          <a:xfrm>
            <a:off x="4648200" y="63246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09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25634" name="Rectangle 2"/>
          <p:cNvSpPr>
            <a:spLocks noGrp="1" noChangeArrowheads="1"/>
          </p:cNvSpPr>
          <p:nvPr>
            <p:ph type="ctrTitle" idx="4294967295"/>
          </p:nvPr>
        </p:nvSpPr>
        <p:spPr>
          <a:xfrm>
            <a:off x="2133600" y="304800"/>
            <a:ext cx="4786313" cy="785813"/>
          </a:xfrm>
        </p:spPr>
        <p:txBody>
          <a:bodyPr lIns="90967" tIns="45493" rIns="90967" bIns="45493" anchor="b"/>
          <a:lstStyle/>
          <a:p>
            <a:pPr eaLnBrk="1" hangingPunct="1">
              <a:defRPr/>
            </a:pPr>
            <a:r>
              <a:rPr lang="it-IT" sz="3600" b="1" smtClean="0">
                <a:solidFill>
                  <a:srgbClr val="7ABC32"/>
                </a:solidFill>
                <a:effectLst>
                  <a:outerShdw blurRad="38100" dist="38100" dir="2700000" algn="tl">
                    <a:srgbClr val="C0C0C0"/>
                  </a:outerShdw>
                </a:effectLst>
                <a:latin typeface="Georgia" pitchFamily="18" charset="0"/>
              </a:rPr>
              <a:t>La Busta Paga</a:t>
            </a:r>
          </a:p>
        </p:txBody>
      </p:sp>
      <p:sp>
        <p:nvSpPr>
          <p:cNvPr id="4100" name="Rectangle 3"/>
          <p:cNvSpPr>
            <a:spLocks noGrp="1" noChangeArrowheads="1"/>
          </p:cNvSpPr>
          <p:nvPr>
            <p:ph type="subTitle" idx="4294967295"/>
          </p:nvPr>
        </p:nvSpPr>
        <p:spPr>
          <a:xfrm>
            <a:off x="1371600" y="1447800"/>
            <a:ext cx="6400800" cy="2493963"/>
          </a:xfrm>
        </p:spPr>
        <p:txBody>
          <a:bodyPr lIns="90967" tIns="45493" rIns="90967" bIns="45493"/>
          <a:lstStyle/>
          <a:p>
            <a:pPr marL="0" indent="0" algn="just" defTabSz="779463" eaLnBrk="1" hangingPunct="1">
              <a:lnSpc>
                <a:spcPct val="80000"/>
              </a:lnSpc>
              <a:spcBef>
                <a:spcPct val="50000"/>
              </a:spcBef>
              <a:buClr>
                <a:srgbClr val="FF0066"/>
              </a:buClr>
              <a:buFont typeface="Arial" charset="0"/>
              <a:buNone/>
            </a:pPr>
            <a:r>
              <a:rPr lang="it-IT" sz="2400" smtClean="0">
                <a:latin typeface="Georgia" pitchFamily="18" charset="0"/>
              </a:rPr>
              <a:t>E’ il prospetto che il datore di lavoro ha l’obbligo di consegnare  al lavoratore e indica la retribuzione percepita per un determinato periodo di lavoro.</a:t>
            </a:r>
          </a:p>
          <a:p>
            <a:pPr marL="0" indent="0" algn="just" defTabSz="779463" eaLnBrk="1" hangingPunct="1">
              <a:lnSpc>
                <a:spcPct val="80000"/>
              </a:lnSpc>
              <a:buClr>
                <a:srgbClr val="FF0066"/>
              </a:buClr>
              <a:buFont typeface="Arial" charset="0"/>
              <a:buNone/>
            </a:pPr>
            <a:endParaRPr lang="it-IT" sz="2400" smtClean="0">
              <a:latin typeface="Georgia" pitchFamily="18" charset="0"/>
            </a:endParaRPr>
          </a:p>
          <a:p>
            <a:pPr marL="0" indent="0" algn="ctr" defTabSz="779463" eaLnBrk="1" hangingPunct="1">
              <a:lnSpc>
                <a:spcPct val="80000"/>
              </a:lnSpc>
              <a:spcBef>
                <a:spcPct val="50000"/>
              </a:spcBef>
              <a:buClr>
                <a:srgbClr val="FF0066"/>
              </a:buClr>
              <a:buFont typeface="Arial" charset="0"/>
              <a:buNone/>
            </a:pPr>
            <a:r>
              <a:rPr lang="it-IT" sz="2400" smtClean="0">
                <a:latin typeface="Georgia" pitchFamily="18" charset="0"/>
              </a:rPr>
              <a:t>Esprime in termini monetari l’insieme dei rapporti che il lavoratore ha con:</a:t>
            </a:r>
          </a:p>
        </p:txBody>
      </p:sp>
      <p:sp>
        <p:nvSpPr>
          <p:cNvPr id="4101" name="Text Box 4"/>
          <p:cNvSpPr txBox="1">
            <a:spLocks noChangeArrowheads="1"/>
          </p:cNvSpPr>
          <p:nvPr/>
        </p:nvSpPr>
        <p:spPr bwMode="auto">
          <a:xfrm>
            <a:off x="1752600" y="3962400"/>
            <a:ext cx="6665913" cy="1546225"/>
          </a:xfrm>
          <a:prstGeom prst="rect">
            <a:avLst/>
          </a:prstGeom>
          <a:noFill/>
          <a:ln w="9525">
            <a:noFill/>
            <a:miter lim="800000"/>
            <a:headEnd/>
            <a:tailEnd/>
          </a:ln>
        </p:spPr>
        <p:txBody>
          <a:bodyPr lIns="85499" tIns="42751" rIns="85499" bIns="42751">
            <a:spAutoFit/>
          </a:bodyPr>
          <a:lstStyle/>
          <a:p>
            <a:pPr algn="l" defTabSz="1073150" eaLnBrk="0" hangingPunct="0">
              <a:spcBef>
                <a:spcPct val="50000"/>
              </a:spcBef>
              <a:buClrTx/>
              <a:buFont typeface="Wingdings" pitchFamily="2" charset="2"/>
              <a:buChar char="ü"/>
            </a:pPr>
            <a:r>
              <a:rPr lang="it-IT">
                <a:solidFill>
                  <a:srgbClr val="7ABC32"/>
                </a:solidFill>
              </a:rPr>
              <a:t>Il Datore di lavoro (La Retribuzione)</a:t>
            </a:r>
          </a:p>
          <a:p>
            <a:pPr algn="l" defTabSz="1073150" eaLnBrk="0" hangingPunct="0">
              <a:spcBef>
                <a:spcPct val="50000"/>
              </a:spcBef>
              <a:buClrTx/>
              <a:buFont typeface="Wingdings" pitchFamily="2" charset="2"/>
              <a:buChar char="ü"/>
            </a:pPr>
            <a:r>
              <a:rPr lang="it-IT">
                <a:solidFill>
                  <a:srgbClr val="7ABC32"/>
                </a:solidFill>
              </a:rPr>
              <a:t>Con lo Stato ( Le Imposte)</a:t>
            </a:r>
          </a:p>
          <a:p>
            <a:pPr algn="l" defTabSz="1073150" eaLnBrk="0" hangingPunct="0">
              <a:spcBef>
                <a:spcPct val="50000"/>
              </a:spcBef>
              <a:buClrTx/>
              <a:buFont typeface="Wingdings" pitchFamily="2" charset="2"/>
              <a:buChar char="ü"/>
            </a:pPr>
            <a:r>
              <a:rPr lang="it-IT">
                <a:solidFill>
                  <a:srgbClr val="7ABC32"/>
                </a:solidFill>
              </a:rPr>
              <a:t>Con gli Enti Previdenziali (es. INPS)</a:t>
            </a:r>
          </a:p>
        </p:txBody>
      </p:sp>
      <p:pic>
        <p:nvPicPr>
          <p:cNvPr id="410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103" name="Rectangle 13"/>
          <p:cNvSpPr>
            <a:spLocks noChangeArrowheads="1"/>
          </p:cNvSpPr>
          <p:nvPr/>
        </p:nvSpPr>
        <p:spPr bwMode="auto">
          <a:xfrm>
            <a:off x="41910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104" name="Rectangle 14"/>
          <p:cNvSpPr>
            <a:spLocks noChangeArrowheads="1"/>
          </p:cNvSpPr>
          <p:nvPr/>
        </p:nvSpPr>
        <p:spPr bwMode="auto">
          <a:xfrm>
            <a:off x="4191000" y="6172200"/>
            <a:ext cx="4200525"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1747"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1748"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EB8CD830-BAB3-43E1-9FDC-8F2CE3F7BA65}" type="slidenum">
              <a:rPr lang="it-IT" sz="1800" b="0">
                <a:solidFill>
                  <a:srgbClr val="FFFFFF"/>
                </a:solidFill>
                <a:latin typeface="Arial" charset="0"/>
              </a:rPr>
              <a:pPr algn="l">
                <a:spcBef>
                  <a:spcPct val="0"/>
                </a:spcBef>
                <a:buClrTx/>
                <a:buFontTx/>
                <a:buNone/>
              </a:pPr>
              <a:t>30</a:t>
            </a:fld>
            <a:endParaRPr lang="it-IT" sz="1800" b="0">
              <a:solidFill>
                <a:srgbClr val="FFFFFF"/>
              </a:solidFill>
              <a:latin typeface="Arial" charset="0"/>
            </a:endParaRPr>
          </a:p>
        </p:txBody>
      </p:sp>
      <p:sp>
        <p:nvSpPr>
          <p:cNvPr id="31749"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175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1752" name="Rectangle 8"/>
          <p:cNvSpPr>
            <a:spLocks noGrp="1"/>
          </p:cNvSpPr>
          <p:nvPr>
            <p:ph type="title"/>
          </p:nvPr>
        </p:nvSpPr>
        <p:spPr>
          <a:xfrm>
            <a:off x="533400" y="381000"/>
            <a:ext cx="8229600" cy="1143000"/>
          </a:xfrm>
        </p:spPr>
        <p:txBody>
          <a:bodyPr/>
          <a:lstStyle/>
          <a:p>
            <a:r>
              <a:rPr lang="it-IT" sz="3600" b="1" smtClean="0">
                <a:solidFill>
                  <a:srgbClr val="7ABC32"/>
                </a:solidFill>
                <a:latin typeface="Georgia" pitchFamily="18" charset="0"/>
              </a:rPr>
              <a:t>Adempimenti</a:t>
            </a:r>
          </a:p>
        </p:txBody>
      </p:sp>
      <p:sp>
        <p:nvSpPr>
          <p:cNvPr id="31753" name="Rectangle 9"/>
          <p:cNvSpPr>
            <a:spLocks noGrp="1"/>
          </p:cNvSpPr>
          <p:nvPr>
            <p:ph type="body" idx="1"/>
          </p:nvPr>
        </p:nvSpPr>
        <p:spPr>
          <a:xfrm>
            <a:off x="1143000" y="1371600"/>
            <a:ext cx="7543800" cy="5029200"/>
          </a:xfrm>
          <a:noFill/>
        </p:spPr>
        <p:txBody>
          <a:bodyPr/>
          <a:lstStyle/>
          <a:p>
            <a:pPr>
              <a:lnSpc>
                <a:spcPct val="90000"/>
              </a:lnSpc>
              <a:buFont typeface="Arial" charset="0"/>
              <a:buNone/>
            </a:pPr>
            <a:r>
              <a:rPr lang="it-IT" sz="2200" dirty="0" smtClean="0">
                <a:latin typeface="Georgia" pitchFamily="18" charset="0"/>
              </a:rPr>
              <a:t>	Il lavoratore deve:</a:t>
            </a:r>
          </a:p>
          <a:p>
            <a:pPr lvl="1" algn="just">
              <a:lnSpc>
                <a:spcPct val="90000"/>
              </a:lnSpc>
              <a:buClr>
                <a:srgbClr val="7ABC32"/>
              </a:buClr>
              <a:buSzPct val="150000"/>
              <a:buFontTx/>
              <a:buChar char="•"/>
            </a:pPr>
            <a:r>
              <a:rPr lang="it-IT" sz="2200" dirty="0" smtClean="0">
                <a:latin typeface="Georgia" pitchFamily="18" charset="0"/>
              </a:rPr>
              <a:t>dare</a:t>
            </a:r>
            <a:r>
              <a:rPr lang="it-IT" sz="2200" b="1" dirty="0" smtClean="0">
                <a:solidFill>
                  <a:srgbClr val="7ABC32"/>
                </a:solidFill>
                <a:latin typeface="Georgia" pitchFamily="18" charset="0"/>
              </a:rPr>
              <a:t> immediata notizia </a:t>
            </a:r>
            <a:r>
              <a:rPr lang="it-IT" sz="2200" dirty="0" smtClean="0">
                <a:latin typeface="Georgia" pitchFamily="18" charset="0"/>
              </a:rPr>
              <a:t>al proprio datore di lavoro di qualsiasi infortunio, anche di lieve entità e consegnare certificato medico</a:t>
            </a:r>
          </a:p>
          <a:p>
            <a:pPr lvl="1" algn="just">
              <a:lnSpc>
                <a:spcPct val="90000"/>
              </a:lnSpc>
              <a:buClr>
                <a:srgbClr val="7ABC32"/>
              </a:buClr>
              <a:buSzPct val="150000"/>
              <a:buFontTx/>
              <a:buNone/>
            </a:pPr>
            <a:endParaRPr lang="it-IT" sz="2200" dirty="0" smtClean="0">
              <a:latin typeface="Georgia" pitchFamily="18" charset="0"/>
            </a:endParaRPr>
          </a:p>
          <a:p>
            <a:pPr lvl="1" algn="just">
              <a:lnSpc>
                <a:spcPct val="90000"/>
              </a:lnSpc>
              <a:buClr>
                <a:srgbClr val="7ABC32"/>
              </a:buClr>
              <a:buSzPct val="150000"/>
              <a:buFontTx/>
              <a:buNone/>
            </a:pPr>
            <a:r>
              <a:rPr lang="it-IT" sz="2200" dirty="0" smtClean="0">
                <a:latin typeface="Georgia" pitchFamily="18" charset="0"/>
              </a:rPr>
              <a:t> Il datore di lavoro deve:</a:t>
            </a:r>
          </a:p>
          <a:p>
            <a:pPr lvl="1" algn="just">
              <a:lnSpc>
                <a:spcPct val="90000"/>
              </a:lnSpc>
              <a:buClr>
                <a:srgbClr val="7ABC32"/>
              </a:buClr>
              <a:buSzPct val="150000"/>
              <a:buFontTx/>
              <a:buChar char="•"/>
            </a:pPr>
            <a:r>
              <a:rPr lang="it-IT" sz="2200" b="1" dirty="0" smtClean="0">
                <a:solidFill>
                  <a:srgbClr val="7ABC32"/>
                </a:solidFill>
                <a:latin typeface="Georgia" pitchFamily="18" charset="0"/>
              </a:rPr>
              <a:t>comunicare </a:t>
            </a:r>
            <a:r>
              <a:rPr lang="it-IT" sz="2200" dirty="0" smtClean="0">
                <a:latin typeface="Georgia" pitchFamily="18" charset="0"/>
              </a:rPr>
              <a:t> all’INAIL l’infortunio con </a:t>
            </a:r>
            <a:r>
              <a:rPr lang="it-IT" sz="2200" b="1" dirty="0" smtClean="0">
                <a:solidFill>
                  <a:srgbClr val="7ABC32"/>
                </a:solidFill>
                <a:latin typeface="Georgia" pitchFamily="18" charset="0"/>
              </a:rPr>
              <a:t>prognosi superiore a tre giorni entro:</a:t>
            </a:r>
          </a:p>
          <a:p>
            <a:pPr lvl="2" indent="-209550" algn="just">
              <a:lnSpc>
                <a:spcPct val="90000"/>
              </a:lnSpc>
              <a:buClr>
                <a:srgbClr val="7ABC32"/>
              </a:buClr>
              <a:buSzPct val="150000"/>
              <a:buFontTx/>
              <a:buChar char="•"/>
            </a:pPr>
            <a:r>
              <a:rPr lang="it-IT" sz="2200" b="1" dirty="0" smtClean="0">
                <a:solidFill>
                  <a:srgbClr val="7ABC32"/>
                </a:solidFill>
                <a:latin typeface="Georgia" pitchFamily="18" charset="0"/>
              </a:rPr>
              <a:t>2 giorni </a:t>
            </a:r>
            <a:r>
              <a:rPr lang="it-IT" sz="2200" dirty="0" smtClean="0">
                <a:latin typeface="Georgia" pitchFamily="18" charset="0"/>
              </a:rPr>
              <a:t>da quello in cui il datore di lavoro ne ha avuto notizia</a:t>
            </a:r>
          </a:p>
          <a:p>
            <a:pPr lvl="2" indent="-209550" algn="just">
              <a:lnSpc>
                <a:spcPct val="90000"/>
              </a:lnSpc>
              <a:buClr>
                <a:srgbClr val="7ABC32"/>
              </a:buClr>
              <a:buSzPct val="150000"/>
              <a:buFontTx/>
              <a:buChar char="•"/>
            </a:pPr>
            <a:r>
              <a:rPr lang="it-IT" sz="2200" b="1" dirty="0" smtClean="0">
                <a:solidFill>
                  <a:srgbClr val="7ABC32"/>
                </a:solidFill>
                <a:latin typeface="Georgia" pitchFamily="18" charset="0"/>
              </a:rPr>
              <a:t>24 ore </a:t>
            </a:r>
            <a:r>
              <a:rPr lang="it-IT" sz="2200" dirty="0" smtClean="0">
                <a:latin typeface="Georgia" pitchFamily="18" charset="0"/>
              </a:rPr>
              <a:t>dall’evento nel caso in cui sia derivata la morte o vi sia pericolo di morte</a:t>
            </a:r>
          </a:p>
          <a:p>
            <a:pPr lvl="2" indent="-209550" algn="just">
              <a:lnSpc>
                <a:spcPct val="90000"/>
              </a:lnSpc>
              <a:buClr>
                <a:srgbClr val="7ABC32"/>
              </a:buClr>
              <a:buSzPct val="150000"/>
              <a:buFontTx/>
              <a:buNone/>
            </a:pPr>
            <a:endParaRPr lang="it-IT" sz="2200" dirty="0" smtClean="0">
              <a:latin typeface="Georgia" pitchFamily="18" charset="0"/>
            </a:endParaRPr>
          </a:p>
          <a:p>
            <a:pPr lvl="1" algn="just">
              <a:lnSpc>
                <a:spcPct val="90000"/>
              </a:lnSpc>
              <a:buClr>
                <a:srgbClr val="7ABC32"/>
              </a:buClr>
              <a:buSzPct val="150000"/>
              <a:buFontTx/>
              <a:buNone/>
            </a:pPr>
            <a:r>
              <a:rPr lang="it-IT" sz="2200" dirty="0" smtClean="0">
                <a:latin typeface="Georgia" pitchFamily="18" charset="0"/>
              </a:rPr>
              <a:t>	</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2771"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2772"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8DC5177B-E2F3-4B3F-93FD-03B786F96A63}" type="slidenum">
              <a:rPr lang="it-IT" sz="1800" b="0">
                <a:solidFill>
                  <a:srgbClr val="FFFFFF"/>
                </a:solidFill>
                <a:latin typeface="Arial" charset="0"/>
              </a:rPr>
              <a:pPr algn="l">
                <a:spcBef>
                  <a:spcPct val="0"/>
                </a:spcBef>
                <a:buClrTx/>
                <a:buFontTx/>
                <a:buNone/>
              </a:pPr>
              <a:t>31</a:t>
            </a:fld>
            <a:endParaRPr lang="it-IT" sz="1800" b="0">
              <a:solidFill>
                <a:srgbClr val="FFFFFF"/>
              </a:solidFill>
              <a:latin typeface="Arial" charset="0"/>
            </a:endParaRPr>
          </a:p>
        </p:txBody>
      </p:sp>
      <p:sp>
        <p:nvSpPr>
          <p:cNvPr id="32773"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2774"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2776" name="Rectangle 8"/>
          <p:cNvSpPr>
            <a:spLocks noGrp="1"/>
          </p:cNvSpPr>
          <p:nvPr>
            <p:ph type="title"/>
          </p:nvPr>
        </p:nvSpPr>
        <p:spPr>
          <a:xfrm>
            <a:off x="533400" y="381000"/>
            <a:ext cx="8229600" cy="1219200"/>
          </a:xfrm>
        </p:spPr>
        <p:txBody>
          <a:bodyPr/>
          <a:lstStyle/>
          <a:p>
            <a:r>
              <a:rPr lang="it-IT" sz="3600" b="1" smtClean="0">
                <a:solidFill>
                  <a:srgbClr val="7ABC32"/>
                </a:solidFill>
                <a:latin typeface="Georgia" pitchFamily="18" charset="0"/>
              </a:rPr>
              <a:t/>
            </a:r>
            <a:br>
              <a:rPr lang="it-IT" sz="3600" b="1" smtClean="0">
                <a:solidFill>
                  <a:srgbClr val="7ABC32"/>
                </a:solidFill>
                <a:latin typeface="Georgia" pitchFamily="18" charset="0"/>
              </a:rPr>
            </a:br>
            <a:r>
              <a:rPr lang="it-IT" sz="3600" b="1" smtClean="0">
                <a:solidFill>
                  <a:srgbClr val="7ABC32"/>
                </a:solidFill>
                <a:latin typeface="Georgia" pitchFamily="18" charset="0"/>
              </a:rPr>
              <a:t>MATERNITA’</a:t>
            </a:r>
            <a:br>
              <a:rPr lang="it-IT" sz="3600" b="1" smtClean="0">
                <a:solidFill>
                  <a:srgbClr val="7ABC32"/>
                </a:solidFill>
                <a:latin typeface="Georgia" pitchFamily="18" charset="0"/>
              </a:rPr>
            </a:br>
            <a:r>
              <a:rPr lang="it-IT" smtClean="0">
                <a:solidFill>
                  <a:schemeClr val="tx2"/>
                </a:solidFill>
              </a:rPr>
              <a:t> </a:t>
            </a:r>
            <a:r>
              <a:rPr lang="it-IT" sz="2800" smtClean="0">
                <a:solidFill>
                  <a:srgbClr val="7ABC32"/>
                </a:solidFill>
                <a:latin typeface="Georgia" pitchFamily="18" charset="0"/>
              </a:rPr>
              <a:t>T.U. D.Lgs. 151/2000</a:t>
            </a:r>
            <a:r>
              <a:rPr lang="it-IT" smtClean="0">
                <a:solidFill>
                  <a:srgbClr val="7ABC32"/>
                </a:solidFill>
              </a:rPr>
              <a:t/>
            </a:r>
            <a:br>
              <a:rPr lang="it-IT" smtClean="0">
                <a:solidFill>
                  <a:srgbClr val="7ABC32"/>
                </a:solidFill>
              </a:rPr>
            </a:br>
            <a:endParaRPr lang="it-IT" smtClean="0">
              <a:solidFill>
                <a:srgbClr val="7ABC32"/>
              </a:solidFill>
            </a:endParaRPr>
          </a:p>
        </p:txBody>
      </p:sp>
      <p:sp>
        <p:nvSpPr>
          <p:cNvPr id="32777" name="Text Box 5"/>
          <p:cNvSpPr>
            <a:spLocks noGrp="1" noChangeArrowheads="1"/>
          </p:cNvSpPr>
          <p:nvPr>
            <p:ph type="body" idx="1"/>
          </p:nvPr>
        </p:nvSpPr>
        <p:spPr>
          <a:xfrm>
            <a:off x="3429000" y="1752600"/>
            <a:ext cx="5257800" cy="4724400"/>
          </a:xfrm>
          <a:noFill/>
          <a:ln w="25400">
            <a:solidFill>
              <a:schemeClr val="tx1"/>
            </a:solidFill>
          </a:ln>
        </p:spPr>
        <p:txBody>
          <a:bodyPr/>
          <a:lstStyle/>
          <a:p>
            <a:pPr algn="ctr" eaLnBrk="1" hangingPunct="1">
              <a:lnSpc>
                <a:spcPct val="90000"/>
              </a:lnSpc>
              <a:spcBef>
                <a:spcPct val="50000"/>
              </a:spcBef>
              <a:buFontTx/>
              <a:buNone/>
            </a:pPr>
            <a:r>
              <a:rPr lang="it-IT" sz="2200" b="1" smtClean="0">
                <a:solidFill>
                  <a:srgbClr val="7ABC32"/>
                </a:solidFill>
                <a:latin typeface="Georgia" pitchFamily="18" charset="0"/>
                <a:cs typeface="Arial" charset="0"/>
              </a:rPr>
              <a:t>2 mesi</a:t>
            </a:r>
            <a:r>
              <a:rPr lang="it-IT" sz="2200" smtClean="0">
                <a:latin typeface="Georgia" pitchFamily="18" charset="0"/>
                <a:cs typeface="Arial" charset="0"/>
              </a:rPr>
              <a:t> precedenti la data presunta del parto ed i </a:t>
            </a:r>
            <a:r>
              <a:rPr lang="it-IT" sz="2200" b="1" smtClean="0">
                <a:solidFill>
                  <a:srgbClr val="7ABC32"/>
                </a:solidFill>
                <a:latin typeface="Georgia" pitchFamily="18" charset="0"/>
                <a:cs typeface="Arial" charset="0"/>
              </a:rPr>
              <a:t>3 mesi</a:t>
            </a:r>
            <a:r>
              <a:rPr lang="it-IT" sz="2200" smtClean="0">
                <a:latin typeface="Georgia" pitchFamily="18" charset="0"/>
                <a:cs typeface="Arial" charset="0"/>
              </a:rPr>
              <a:t> successivi al parto</a:t>
            </a:r>
          </a:p>
          <a:p>
            <a:pPr algn="ctr" eaLnBrk="1" hangingPunct="1">
              <a:lnSpc>
                <a:spcPct val="90000"/>
              </a:lnSpc>
              <a:spcBef>
                <a:spcPct val="50000"/>
              </a:spcBef>
              <a:buFontTx/>
              <a:buNone/>
            </a:pPr>
            <a:r>
              <a:rPr lang="it-IT" sz="2200" i="1" smtClean="0">
                <a:latin typeface="Georgia" pitchFamily="18" charset="0"/>
                <a:cs typeface="Arial" charset="0"/>
              </a:rPr>
              <a:t>oppure</a:t>
            </a:r>
          </a:p>
          <a:p>
            <a:pPr algn="ctr" eaLnBrk="1" hangingPunct="1">
              <a:lnSpc>
                <a:spcPct val="90000"/>
              </a:lnSpc>
              <a:spcBef>
                <a:spcPct val="50000"/>
              </a:spcBef>
              <a:buFontTx/>
              <a:buNone/>
            </a:pPr>
            <a:r>
              <a:rPr lang="it-IT" sz="2200" b="1" smtClean="0">
                <a:solidFill>
                  <a:srgbClr val="7ABC32"/>
                </a:solidFill>
                <a:latin typeface="Georgia" pitchFamily="18" charset="0"/>
                <a:cs typeface="Arial" charset="0"/>
              </a:rPr>
              <a:t>1 mese</a:t>
            </a:r>
            <a:r>
              <a:rPr lang="it-IT" sz="2200" smtClean="0">
                <a:latin typeface="Georgia" pitchFamily="18" charset="0"/>
                <a:cs typeface="Arial" charset="0"/>
              </a:rPr>
              <a:t> precedente la data presunta del parto ed i </a:t>
            </a:r>
            <a:r>
              <a:rPr lang="it-IT" sz="2200" b="1" smtClean="0">
                <a:solidFill>
                  <a:srgbClr val="7ABC32"/>
                </a:solidFill>
                <a:latin typeface="Georgia" pitchFamily="18" charset="0"/>
                <a:cs typeface="Arial" charset="0"/>
              </a:rPr>
              <a:t>4 mesi</a:t>
            </a:r>
            <a:r>
              <a:rPr lang="it-IT" sz="2200" smtClean="0">
                <a:latin typeface="Georgia" pitchFamily="18" charset="0"/>
                <a:cs typeface="Arial" charset="0"/>
              </a:rPr>
              <a:t> successivi al parto</a:t>
            </a:r>
          </a:p>
          <a:p>
            <a:pPr algn="ctr" eaLnBrk="1" hangingPunct="1">
              <a:lnSpc>
                <a:spcPct val="90000"/>
              </a:lnSpc>
              <a:spcBef>
                <a:spcPct val="50000"/>
              </a:spcBef>
              <a:buFontTx/>
              <a:buNone/>
            </a:pPr>
            <a:r>
              <a:rPr lang="it-IT" sz="2200" smtClean="0">
                <a:latin typeface="Georgia" pitchFamily="18" charset="0"/>
                <a:cs typeface="Arial" charset="0"/>
              </a:rPr>
              <a:t>+ ulteriori giorni non goduti prima del parto, qualora il parto si verifichi in anticipo rispetto alla data presunta.</a:t>
            </a:r>
          </a:p>
          <a:p>
            <a:pPr algn="ctr" eaLnBrk="1" hangingPunct="1">
              <a:lnSpc>
                <a:spcPct val="90000"/>
              </a:lnSpc>
              <a:spcBef>
                <a:spcPct val="50000"/>
              </a:spcBef>
              <a:buFontTx/>
              <a:buNone/>
            </a:pPr>
            <a:r>
              <a:rPr lang="it-IT" sz="2200" smtClean="0">
                <a:latin typeface="Georgia" pitchFamily="18" charset="0"/>
                <a:cs typeface="Arial" charset="0"/>
              </a:rPr>
              <a:t>L’astensione obbligatoria può essere anticipata, previo accertamento medico, nelle ipotesi di “gravidanza a rischio” ovvero di condizioni di lavoro pregiudizievoli </a:t>
            </a:r>
          </a:p>
          <a:p>
            <a:pPr algn="ctr" eaLnBrk="1" hangingPunct="1">
              <a:lnSpc>
                <a:spcPct val="90000"/>
              </a:lnSpc>
              <a:spcBef>
                <a:spcPct val="50000"/>
              </a:spcBef>
              <a:buFontTx/>
              <a:buNone/>
            </a:pPr>
            <a:endParaRPr lang="it-IT" sz="2200" smtClean="0">
              <a:latin typeface="Georgia" pitchFamily="18" charset="0"/>
              <a:cs typeface="Arial" charset="0"/>
            </a:endParaRPr>
          </a:p>
          <a:p>
            <a:pPr algn="ctr" eaLnBrk="1" hangingPunct="1">
              <a:lnSpc>
                <a:spcPct val="90000"/>
              </a:lnSpc>
              <a:spcBef>
                <a:spcPct val="50000"/>
              </a:spcBef>
              <a:buFontTx/>
              <a:buNone/>
            </a:pPr>
            <a:endParaRPr lang="it-IT" sz="2200" smtClean="0">
              <a:latin typeface="Georgia" pitchFamily="18" charset="0"/>
              <a:cs typeface="Arial" charset="0"/>
            </a:endParaRPr>
          </a:p>
          <a:p>
            <a:pPr algn="ctr" eaLnBrk="1" hangingPunct="1">
              <a:lnSpc>
                <a:spcPct val="90000"/>
              </a:lnSpc>
              <a:spcBef>
                <a:spcPct val="50000"/>
              </a:spcBef>
              <a:buFontTx/>
              <a:buNone/>
            </a:pPr>
            <a:endParaRPr lang="it-IT" sz="2200" smtClean="0">
              <a:latin typeface="Georgia" pitchFamily="18" charset="0"/>
              <a:cs typeface="Arial" charset="0"/>
            </a:endParaRPr>
          </a:p>
        </p:txBody>
      </p:sp>
      <p:sp>
        <p:nvSpPr>
          <p:cNvPr id="32778" name="Text Box 4"/>
          <p:cNvSpPr txBox="1">
            <a:spLocks noChangeArrowheads="1"/>
          </p:cNvSpPr>
          <p:nvPr/>
        </p:nvSpPr>
        <p:spPr bwMode="auto">
          <a:xfrm>
            <a:off x="914400" y="2286000"/>
            <a:ext cx="2362200" cy="3378200"/>
          </a:xfrm>
          <a:prstGeom prst="rect">
            <a:avLst/>
          </a:prstGeom>
          <a:noFill/>
          <a:ln w="9525">
            <a:noFill/>
            <a:miter lim="800000"/>
            <a:headEnd/>
            <a:tailEnd/>
          </a:ln>
        </p:spPr>
        <p:txBody>
          <a:bodyPr lIns="90000" tIns="46800" rIns="90000" bIns="46800">
            <a:spAutoFit/>
          </a:bodyPr>
          <a:lstStyle/>
          <a:p>
            <a:pPr algn="ctr">
              <a:spcBef>
                <a:spcPct val="50000"/>
              </a:spcBef>
              <a:buClrTx/>
              <a:buFontTx/>
              <a:buNone/>
            </a:pPr>
            <a:r>
              <a:rPr lang="it-IT">
                <a:solidFill>
                  <a:srgbClr val="7ABC32"/>
                </a:solidFill>
                <a:latin typeface="Times New Roman" pitchFamily="18" charset="0"/>
              </a:rPr>
              <a:t>Congedo di maternità </a:t>
            </a:r>
          </a:p>
          <a:p>
            <a:pPr algn="ctr">
              <a:spcBef>
                <a:spcPct val="50000"/>
              </a:spcBef>
              <a:buClrTx/>
              <a:buFontTx/>
              <a:buNone/>
            </a:pPr>
            <a:r>
              <a:rPr lang="it-IT" i="1">
                <a:solidFill>
                  <a:srgbClr val="7ABC32"/>
                </a:solidFill>
                <a:latin typeface="Times New Roman" pitchFamily="18" charset="0"/>
              </a:rPr>
              <a:t>(art. 16 T.U.)</a:t>
            </a:r>
          </a:p>
          <a:p>
            <a:pPr algn="ctr">
              <a:spcBef>
                <a:spcPct val="50000"/>
              </a:spcBef>
              <a:buClrTx/>
              <a:buFontTx/>
              <a:buNone/>
            </a:pPr>
            <a:endParaRPr lang="it-IT">
              <a:solidFill>
                <a:srgbClr val="7ABC32"/>
              </a:solidFill>
              <a:latin typeface="Times New Roman" pitchFamily="18" charset="0"/>
            </a:endParaRPr>
          </a:p>
          <a:p>
            <a:pPr algn="ctr">
              <a:spcBef>
                <a:spcPct val="50000"/>
              </a:spcBef>
              <a:buClrTx/>
              <a:buFontTx/>
              <a:buNone/>
            </a:pPr>
            <a:r>
              <a:rPr lang="it-IT">
                <a:solidFill>
                  <a:srgbClr val="7ABC32"/>
                </a:solidFill>
                <a:latin typeface="Times New Roman" pitchFamily="18" charset="0"/>
              </a:rPr>
              <a:t>Astensione obbligatoria </a:t>
            </a:r>
          </a:p>
          <a:p>
            <a:pPr algn="ctr">
              <a:spcBef>
                <a:spcPct val="50000"/>
              </a:spcBef>
              <a:buClrTx/>
              <a:buFontTx/>
              <a:buNone/>
            </a:pPr>
            <a:endParaRPr lang="it-IT" i="1">
              <a:solidFill>
                <a:srgbClr val="7ABC32"/>
              </a:solidFill>
              <a:latin typeface="Times New Roman" pitchFamily="18" charset="0"/>
            </a:endParaRPr>
          </a:p>
        </p:txBody>
      </p:sp>
      <p:sp>
        <p:nvSpPr>
          <p:cNvPr id="32779" name="AutoShape 14"/>
          <p:cNvSpPr>
            <a:spLocks noChangeArrowheads="1"/>
          </p:cNvSpPr>
          <p:nvPr/>
        </p:nvSpPr>
        <p:spPr bwMode="auto">
          <a:xfrm>
            <a:off x="1828800" y="3886200"/>
            <a:ext cx="533400" cy="381000"/>
          </a:xfrm>
          <a:prstGeom prst="downArrow">
            <a:avLst>
              <a:gd name="adj1" fmla="val 50000"/>
              <a:gd name="adj2" fmla="val 25000"/>
            </a:avLst>
          </a:prstGeom>
          <a:solidFill>
            <a:srgbClr val="7ABC32"/>
          </a:solidFill>
          <a:ln w="15875">
            <a:solidFill>
              <a:schemeClr val="tx1"/>
            </a:solidFill>
            <a:miter lim="800000"/>
            <a:headEnd/>
            <a:tailEnd/>
          </a:ln>
          <a:effectLst/>
        </p:spPr>
        <p:txBody>
          <a:bodyPr wrap="none" anchor="ctr"/>
          <a:lstStyle/>
          <a:p>
            <a:endParaRPr lang="it-IT"/>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3795"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3796"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A9964165-BB2C-4E95-8912-011E68BAB4D8}" type="slidenum">
              <a:rPr lang="it-IT" sz="1800" b="0">
                <a:solidFill>
                  <a:srgbClr val="FFFFFF"/>
                </a:solidFill>
                <a:latin typeface="Arial" charset="0"/>
              </a:rPr>
              <a:pPr algn="l">
                <a:spcBef>
                  <a:spcPct val="0"/>
                </a:spcBef>
                <a:buClrTx/>
                <a:buFontTx/>
                <a:buNone/>
              </a:pPr>
              <a:t>32</a:t>
            </a:fld>
            <a:endParaRPr lang="it-IT" sz="1800" b="0">
              <a:solidFill>
                <a:srgbClr val="FFFFFF"/>
              </a:solidFill>
              <a:latin typeface="Arial" charset="0"/>
            </a:endParaRPr>
          </a:p>
        </p:txBody>
      </p:sp>
      <p:sp>
        <p:nvSpPr>
          <p:cNvPr id="33797"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379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3800" name="Text Box 4"/>
          <p:cNvSpPr txBox="1">
            <a:spLocks noChangeArrowheads="1"/>
          </p:cNvSpPr>
          <p:nvPr/>
        </p:nvSpPr>
        <p:spPr bwMode="auto">
          <a:xfrm>
            <a:off x="914400" y="2286000"/>
            <a:ext cx="2362200" cy="3378200"/>
          </a:xfrm>
          <a:prstGeom prst="rect">
            <a:avLst/>
          </a:prstGeom>
          <a:noFill/>
          <a:ln w="9525">
            <a:noFill/>
            <a:miter lim="800000"/>
            <a:headEnd/>
            <a:tailEnd/>
          </a:ln>
        </p:spPr>
        <p:txBody>
          <a:bodyPr lIns="90000" tIns="46800" rIns="90000" bIns="46800">
            <a:spAutoFit/>
          </a:bodyPr>
          <a:lstStyle/>
          <a:p>
            <a:pPr algn="ctr">
              <a:spcBef>
                <a:spcPct val="50000"/>
              </a:spcBef>
              <a:buClrTx/>
              <a:buFontTx/>
              <a:buNone/>
            </a:pPr>
            <a:r>
              <a:rPr lang="it-IT">
                <a:solidFill>
                  <a:srgbClr val="7ABC32"/>
                </a:solidFill>
                <a:latin typeface="Times New Roman" pitchFamily="18" charset="0"/>
              </a:rPr>
              <a:t>Congedo parentale</a:t>
            </a:r>
          </a:p>
          <a:p>
            <a:pPr algn="ctr">
              <a:spcBef>
                <a:spcPct val="50000"/>
              </a:spcBef>
              <a:buClrTx/>
              <a:buFontTx/>
              <a:buNone/>
            </a:pPr>
            <a:r>
              <a:rPr lang="it-IT" i="1">
                <a:solidFill>
                  <a:srgbClr val="7ABC32"/>
                </a:solidFill>
                <a:latin typeface="Times New Roman" pitchFamily="18" charset="0"/>
              </a:rPr>
              <a:t>(art. 32 T.U.)</a:t>
            </a:r>
          </a:p>
          <a:p>
            <a:pPr algn="ctr">
              <a:spcBef>
                <a:spcPct val="50000"/>
              </a:spcBef>
              <a:buClrTx/>
              <a:buFontTx/>
              <a:buNone/>
            </a:pPr>
            <a:endParaRPr lang="it-IT">
              <a:solidFill>
                <a:srgbClr val="7ABC32"/>
              </a:solidFill>
              <a:latin typeface="Times New Roman" pitchFamily="18" charset="0"/>
            </a:endParaRPr>
          </a:p>
          <a:p>
            <a:pPr algn="ctr">
              <a:spcBef>
                <a:spcPct val="50000"/>
              </a:spcBef>
              <a:buClrTx/>
              <a:buFontTx/>
              <a:buNone/>
            </a:pPr>
            <a:r>
              <a:rPr lang="it-IT">
                <a:solidFill>
                  <a:srgbClr val="7ABC32"/>
                </a:solidFill>
                <a:latin typeface="Times New Roman" pitchFamily="18" charset="0"/>
              </a:rPr>
              <a:t>astensione facoltativa </a:t>
            </a:r>
          </a:p>
          <a:p>
            <a:pPr algn="ctr">
              <a:spcBef>
                <a:spcPct val="50000"/>
              </a:spcBef>
              <a:buClrTx/>
              <a:buFontTx/>
              <a:buNone/>
            </a:pPr>
            <a:endParaRPr lang="it-IT" i="1">
              <a:solidFill>
                <a:srgbClr val="7ABC32"/>
              </a:solidFill>
              <a:latin typeface="Times New Roman" pitchFamily="18" charset="0"/>
            </a:endParaRPr>
          </a:p>
        </p:txBody>
      </p:sp>
      <p:sp>
        <p:nvSpPr>
          <p:cNvPr id="33801" name="AutoShape 11"/>
          <p:cNvSpPr>
            <a:spLocks noChangeArrowheads="1"/>
          </p:cNvSpPr>
          <p:nvPr/>
        </p:nvSpPr>
        <p:spPr bwMode="auto">
          <a:xfrm>
            <a:off x="1828800" y="3886200"/>
            <a:ext cx="533400" cy="381000"/>
          </a:xfrm>
          <a:prstGeom prst="downArrow">
            <a:avLst>
              <a:gd name="adj1" fmla="val 50000"/>
              <a:gd name="adj2" fmla="val 25000"/>
            </a:avLst>
          </a:prstGeom>
          <a:solidFill>
            <a:srgbClr val="7ABC32"/>
          </a:solidFill>
          <a:ln w="15875">
            <a:solidFill>
              <a:schemeClr val="tx1"/>
            </a:solidFill>
            <a:miter lim="800000"/>
            <a:headEnd/>
            <a:tailEnd/>
          </a:ln>
          <a:effectLst/>
        </p:spPr>
        <p:txBody>
          <a:bodyPr wrap="none" anchor="ctr"/>
          <a:lstStyle/>
          <a:p>
            <a:endParaRPr lang="it-IT"/>
          </a:p>
        </p:txBody>
      </p:sp>
      <p:sp>
        <p:nvSpPr>
          <p:cNvPr id="33802" name="Text Box 5"/>
          <p:cNvSpPr txBox="1">
            <a:spLocks noChangeArrowheads="1"/>
          </p:cNvSpPr>
          <p:nvPr/>
        </p:nvSpPr>
        <p:spPr bwMode="auto">
          <a:xfrm>
            <a:off x="3276600" y="457200"/>
            <a:ext cx="5715000" cy="6172200"/>
          </a:xfrm>
          <a:prstGeom prst="rect">
            <a:avLst/>
          </a:prstGeom>
          <a:noFill/>
          <a:ln w="25400">
            <a:solidFill>
              <a:schemeClr val="tx1"/>
            </a:solidFill>
            <a:miter lim="800000"/>
            <a:headEnd/>
            <a:tailEnd/>
          </a:ln>
        </p:spPr>
        <p:txBody>
          <a:bodyPr/>
          <a:lstStyle/>
          <a:p>
            <a:pPr>
              <a:lnSpc>
                <a:spcPct val="90000"/>
              </a:lnSpc>
              <a:spcBef>
                <a:spcPct val="50000"/>
              </a:spcBef>
              <a:buClrTx/>
              <a:buFontTx/>
              <a:buNone/>
            </a:pPr>
            <a:r>
              <a:rPr lang="it-IT" sz="2000" b="0" dirty="0"/>
              <a:t>Trascorso il periodo di congedo di maternità, ciascun genitore ha diritto di astenersi dal lavoro nei primi </a:t>
            </a:r>
            <a:r>
              <a:rPr lang="it-IT" sz="2000" b="0" dirty="0" smtClean="0"/>
              <a:t>dodici </a:t>
            </a:r>
            <a:r>
              <a:rPr lang="it-IT" sz="2000" b="0" dirty="0"/>
              <a:t>anni di vita del bambino, con un limite complessivo massimo di 10 mesi.</a:t>
            </a:r>
            <a:r>
              <a:rPr lang="it-IT" sz="2000" b="0" dirty="0">
                <a:latin typeface="Arial" charset="0"/>
              </a:rPr>
              <a:t> </a:t>
            </a:r>
          </a:p>
          <a:p>
            <a:pPr>
              <a:lnSpc>
                <a:spcPct val="90000"/>
              </a:lnSpc>
              <a:spcBef>
                <a:spcPct val="50000"/>
              </a:spcBef>
              <a:buClrTx/>
              <a:buFontTx/>
              <a:buNone/>
            </a:pPr>
            <a:r>
              <a:rPr lang="it-IT" sz="2000" b="0" dirty="0"/>
              <a:t> In particolare il diritto compete: </a:t>
            </a:r>
          </a:p>
          <a:p>
            <a:pPr>
              <a:lnSpc>
                <a:spcPct val="90000"/>
              </a:lnSpc>
              <a:spcBef>
                <a:spcPct val="50000"/>
              </a:spcBef>
              <a:buClrTx/>
              <a:buFontTx/>
              <a:buNone/>
            </a:pPr>
            <a:r>
              <a:rPr lang="it-IT" sz="2000" b="0" dirty="0"/>
              <a:t>- alla madre lavoratrice, trascorso il periodo di congedo di maternità, per un periodo continuativo o frazionato non superiore a 6 mesi; </a:t>
            </a:r>
          </a:p>
          <a:p>
            <a:pPr>
              <a:lnSpc>
                <a:spcPct val="90000"/>
              </a:lnSpc>
              <a:spcBef>
                <a:spcPct val="50000"/>
              </a:spcBef>
              <a:buClrTx/>
              <a:buFontTx/>
              <a:buNone/>
            </a:pPr>
            <a:r>
              <a:rPr lang="it-IT" sz="2000" b="0" dirty="0"/>
              <a:t>- al padre lavoratore, dalla nascita del figlio, per un periodo continuativo o frazionato non superiore a 6 mesi ovvero di 7 mesi qualora usufruisca dell'astensione facoltativa per un periodo continuativo non inferiore a 3 mesi. In tal caso, il periodo massimo per entrambi i genitori viene elevato a 11 mesi; </a:t>
            </a:r>
          </a:p>
          <a:p>
            <a:pPr>
              <a:lnSpc>
                <a:spcPct val="90000"/>
              </a:lnSpc>
              <a:spcBef>
                <a:spcPct val="50000"/>
              </a:spcBef>
              <a:buClrTx/>
              <a:buFontTx/>
              <a:buNone/>
            </a:pPr>
            <a:r>
              <a:rPr lang="it-IT" sz="2000" b="0" dirty="0"/>
              <a:t>- qualora vi sia un solo genitore, per un periodo continuativo o frazionato non superiore a 10 mesi. </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4819"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4820"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9062D994-457A-4611-BFCB-13BF767B2523}" type="slidenum">
              <a:rPr lang="it-IT" sz="1800" b="0">
                <a:solidFill>
                  <a:srgbClr val="FFFFFF"/>
                </a:solidFill>
                <a:latin typeface="Arial" charset="0"/>
              </a:rPr>
              <a:pPr algn="l">
                <a:spcBef>
                  <a:spcPct val="0"/>
                </a:spcBef>
                <a:buClrTx/>
                <a:buFontTx/>
                <a:buNone/>
              </a:pPr>
              <a:t>33</a:t>
            </a:fld>
            <a:endParaRPr lang="it-IT" sz="1800" b="0">
              <a:solidFill>
                <a:srgbClr val="FFFFFF"/>
              </a:solidFill>
              <a:latin typeface="Arial" charset="0"/>
            </a:endParaRPr>
          </a:p>
        </p:txBody>
      </p:sp>
      <p:sp>
        <p:nvSpPr>
          <p:cNvPr id="34821"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482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4824" name="Rectangle 8"/>
          <p:cNvSpPr>
            <a:spLocks noGrp="1"/>
          </p:cNvSpPr>
          <p:nvPr>
            <p:ph type="title"/>
          </p:nvPr>
        </p:nvSpPr>
        <p:spPr>
          <a:xfrm>
            <a:off x="533400" y="381000"/>
            <a:ext cx="8229600" cy="1219200"/>
          </a:xfrm>
        </p:spPr>
        <p:txBody>
          <a:bodyPr/>
          <a:lstStyle/>
          <a:p>
            <a:r>
              <a:rPr lang="it-IT" sz="3600" b="1" smtClean="0">
                <a:solidFill>
                  <a:srgbClr val="7ABC32"/>
                </a:solidFill>
                <a:latin typeface="Georgia" pitchFamily="18" charset="0"/>
              </a:rPr>
              <a:t/>
            </a:r>
            <a:br>
              <a:rPr lang="it-IT" sz="3600" b="1" smtClean="0">
                <a:solidFill>
                  <a:srgbClr val="7ABC32"/>
                </a:solidFill>
                <a:latin typeface="Georgia" pitchFamily="18" charset="0"/>
              </a:rPr>
            </a:br>
            <a:r>
              <a:rPr lang="it-IT" sz="3600" b="1" smtClean="0">
                <a:solidFill>
                  <a:srgbClr val="7ABC32"/>
                </a:solidFill>
                <a:latin typeface="Georgia" pitchFamily="18" charset="0"/>
              </a:rPr>
              <a:t>PERMESSI per:</a:t>
            </a:r>
            <a:br>
              <a:rPr lang="it-IT" sz="3600" b="1" smtClean="0">
                <a:solidFill>
                  <a:srgbClr val="7ABC32"/>
                </a:solidFill>
                <a:latin typeface="Georgia" pitchFamily="18" charset="0"/>
              </a:rPr>
            </a:br>
            <a:endParaRPr lang="it-IT" smtClean="0">
              <a:solidFill>
                <a:srgbClr val="7ABC32"/>
              </a:solidFill>
            </a:endParaRPr>
          </a:p>
        </p:txBody>
      </p:sp>
      <p:sp>
        <p:nvSpPr>
          <p:cNvPr id="34825" name="Text Box 5"/>
          <p:cNvSpPr>
            <a:spLocks noGrp="1" noChangeArrowheads="1"/>
          </p:cNvSpPr>
          <p:nvPr>
            <p:ph type="body" idx="1"/>
          </p:nvPr>
        </p:nvSpPr>
        <p:spPr>
          <a:xfrm>
            <a:off x="1447800" y="1600200"/>
            <a:ext cx="7239000" cy="4876800"/>
          </a:xfrm>
          <a:noFill/>
        </p:spPr>
        <p:txBody>
          <a:bodyPr/>
          <a:lstStyle/>
          <a:p>
            <a:pPr marL="0" indent="0" eaLnBrk="1" hangingPunct="1">
              <a:spcBef>
                <a:spcPct val="50000"/>
              </a:spcBef>
              <a:buFontTx/>
              <a:buNone/>
            </a:pPr>
            <a:r>
              <a:rPr lang="it-IT" sz="2800" b="1" smtClean="0">
                <a:solidFill>
                  <a:srgbClr val="7ABC32"/>
                </a:solidFill>
                <a:latin typeface="Georgia" pitchFamily="18" charset="0"/>
                <a:cs typeface="Arial" charset="0"/>
              </a:rPr>
              <a:t>1)</a:t>
            </a:r>
            <a:r>
              <a:rPr lang="it-IT" sz="2400" b="1" smtClean="0">
                <a:solidFill>
                  <a:srgbClr val="7ABC32"/>
                </a:solidFill>
                <a:latin typeface="Georgia" pitchFamily="18" charset="0"/>
                <a:cs typeface="Arial" charset="0"/>
              </a:rPr>
              <a:t> VISITE MEDICHE </a:t>
            </a:r>
            <a:r>
              <a:rPr lang="it-IT" sz="2000" b="1" smtClean="0">
                <a:solidFill>
                  <a:srgbClr val="7ABC32"/>
                </a:solidFill>
                <a:latin typeface="Georgia" pitchFamily="18" charset="0"/>
                <a:cs typeface="Arial" charset="0"/>
              </a:rPr>
              <a:t>(art. 14 D.Lgs. 151/2001)</a:t>
            </a:r>
          </a:p>
          <a:p>
            <a:pPr marL="0" indent="0" algn="just" eaLnBrk="1" hangingPunct="1">
              <a:spcBef>
                <a:spcPct val="50000"/>
              </a:spcBef>
              <a:buFontTx/>
              <a:buNone/>
            </a:pPr>
            <a:r>
              <a:rPr lang="it-IT" sz="2400" smtClean="0">
                <a:latin typeface="Georgia" pitchFamily="18" charset="0"/>
                <a:cs typeface="Arial" charset="0"/>
              </a:rPr>
              <a:t>Le lavoratrici gestanti hanno diritto a permessi retribuiti per l'effettuazione di esami prenatali, accertamenti clinici ovvero visite mediche specialistiche, nel caso in cui questi debbono essere eseguiti durante l'orario di lavoro. Obbligo di presentazione di relativa documentazione giustificativa attestante la data e l'orario di effettuazione degli esami</a:t>
            </a:r>
            <a:r>
              <a:rPr lang="it-IT" sz="2400" smtClean="0">
                <a:latin typeface="Arial" charset="0"/>
                <a:cs typeface="Arial" charset="0"/>
              </a:rPr>
              <a:t> </a:t>
            </a:r>
          </a:p>
          <a:p>
            <a:pPr marL="0" indent="0" eaLnBrk="1" hangingPunct="1">
              <a:spcBef>
                <a:spcPct val="50000"/>
              </a:spcBef>
              <a:buFontTx/>
              <a:buNone/>
            </a:pPr>
            <a:r>
              <a:rPr lang="it-IT" sz="2400" smtClean="0">
                <a:latin typeface="Arial" charset="0"/>
                <a:cs typeface="Arial" charset="0"/>
              </a:rPr>
              <a:t> </a:t>
            </a:r>
            <a:endParaRPr lang="it-IT" sz="2400" smtClean="0">
              <a:latin typeface="Georgia" pitchFamily="18" charset="0"/>
              <a:cs typeface="Arial" charset="0"/>
            </a:endParaRPr>
          </a:p>
        </p:txBody>
      </p:sp>
      <p:sp>
        <p:nvSpPr>
          <p:cNvPr id="34826" name="Rectangle 12"/>
          <p:cNvSpPr>
            <a:spLocks noChangeArrowheads="1"/>
          </p:cNvSpPr>
          <p:nvPr/>
        </p:nvSpPr>
        <p:spPr bwMode="auto">
          <a:xfrm>
            <a:off x="4419600" y="60960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34827" name="Rectangle 13"/>
          <p:cNvSpPr>
            <a:spLocks noChangeArrowheads="1"/>
          </p:cNvSpPr>
          <p:nvPr/>
        </p:nvSpPr>
        <p:spPr bwMode="auto">
          <a:xfrm>
            <a:off x="4419600" y="63246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5843"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5844"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471E22A5-D445-4858-A171-0C5D9969F774}" type="slidenum">
              <a:rPr lang="it-IT" sz="1800" b="0">
                <a:solidFill>
                  <a:srgbClr val="FFFFFF"/>
                </a:solidFill>
                <a:latin typeface="Arial" charset="0"/>
              </a:rPr>
              <a:pPr algn="l">
                <a:spcBef>
                  <a:spcPct val="0"/>
                </a:spcBef>
                <a:buClrTx/>
                <a:buFontTx/>
                <a:buNone/>
              </a:pPr>
              <a:t>34</a:t>
            </a:fld>
            <a:endParaRPr lang="it-IT" sz="1800" b="0">
              <a:solidFill>
                <a:srgbClr val="FFFFFF"/>
              </a:solidFill>
              <a:latin typeface="Arial" charset="0"/>
            </a:endParaRPr>
          </a:p>
        </p:txBody>
      </p:sp>
      <p:sp>
        <p:nvSpPr>
          <p:cNvPr id="35845"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584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5848" name="Text Box 5"/>
          <p:cNvSpPr>
            <a:spLocks noGrp="1" noChangeArrowheads="1"/>
          </p:cNvSpPr>
          <p:nvPr>
            <p:ph type="body" idx="1"/>
          </p:nvPr>
        </p:nvSpPr>
        <p:spPr>
          <a:xfrm>
            <a:off x="762000" y="762000"/>
            <a:ext cx="8001000" cy="5410200"/>
          </a:xfrm>
          <a:noFill/>
        </p:spPr>
        <p:txBody>
          <a:bodyPr/>
          <a:lstStyle/>
          <a:p>
            <a:pPr marL="533400" indent="-533400" eaLnBrk="1" hangingPunct="1">
              <a:spcBef>
                <a:spcPct val="50000"/>
              </a:spcBef>
              <a:buFontTx/>
              <a:buAutoNum type="arabicParenR" startAt="2"/>
            </a:pPr>
            <a:r>
              <a:rPr lang="it-IT" sz="2400" b="1" smtClean="0">
                <a:solidFill>
                  <a:srgbClr val="7ABC32"/>
                </a:solidFill>
                <a:latin typeface="Georgia" pitchFamily="18" charset="0"/>
                <a:cs typeface="Arial" charset="0"/>
              </a:rPr>
              <a:t>RIPOSI GIORNALIERI</a:t>
            </a:r>
            <a:r>
              <a:rPr lang="it-IT" sz="2000" b="1" smtClean="0">
                <a:solidFill>
                  <a:srgbClr val="7ABC32"/>
                </a:solidFill>
                <a:latin typeface="Georgia" pitchFamily="18" charset="0"/>
                <a:cs typeface="Arial" charset="0"/>
              </a:rPr>
              <a:t> (art. 39 D.Lgs. 151/2001) </a:t>
            </a:r>
          </a:p>
          <a:p>
            <a:pPr marL="533400" indent="-533400" algn="just" eaLnBrk="1" hangingPunct="1">
              <a:spcBef>
                <a:spcPct val="50000"/>
              </a:spcBef>
              <a:buFontTx/>
              <a:buNone/>
            </a:pPr>
            <a:r>
              <a:rPr lang="it-IT" sz="2000" smtClean="0">
                <a:latin typeface="Georgia" pitchFamily="18" charset="0"/>
                <a:cs typeface="Arial" charset="0"/>
              </a:rPr>
              <a:t>	Le </a:t>
            </a:r>
            <a:r>
              <a:rPr lang="it-IT" sz="2000" b="1" smtClean="0">
                <a:solidFill>
                  <a:srgbClr val="7ABC32"/>
                </a:solidFill>
                <a:latin typeface="Georgia" pitchFamily="18" charset="0"/>
                <a:cs typeface="Arial" charset="0"/>
              </a:rPr>
              <a:t>lavoratrici madri</a:t>
            </a:r>
            <a:r>
              <a:rPr lang="it-IT" sz="2000" smtClean="0">
                <a:latin typeface="Georgia" pitchFamily="18" charset="0"/>
                <a:cs typeface="Arial" charset="0"/>
              </a:rPr>
              <a:t>, durante il primo anno di vita del bambino, hanno diritto a due periodi di riposo, di un'ora ciascuno, ovvero di un'ora, se l'orario giornaliero di lavoro è inferiore a sei ore</a:t>
            </a:r>
            <a:r>
              <a:rPr lang="it-IT" sz="2000" smtClean="0">
                <a:latin typeface="Arial" charset="0"/>
                <a:cs typeface="Arial" charset="0"/>
              </a:rPr>
              <a:t>. </a:t>
            </a:r>
          </a:p>
          <a:p>
            <a:pPr marL="533400" indent="-533400" algn="just" eaLnBrk="1" hangingPunct="1">
              <a:spcBef>
                <a:spcPct val="50000"/>
              </a:spcBef>
              <a:buFontTx/>
              <a:buNone/>
            </a:pPr>
            <a:r>
              <a:rPr lang="it-IT" sz="2000" smtClean="0">
                <a:latin typeface="Georgia" pitchFamily="18" charset="0"/>
                <a:cs typeface="Arial" charset="0"/>
              </a:rPr>
              <a:t>	I periodi di riposo giornalieri sono riconosciuti anche al </a:t>
            </a:r>
            <a:r>
              <a:rPr lang="it-IT" sz="2000" b="1" smtClean="0">
                <a:solidFill>
                  <a:srgbClr val="7ABC32"/>
                </a:solidFill>
                <a:latin typeface="Georgia" pitchFamily="18" charset="0"/>
                <a:cs typeface="Arial" charset="0"/>
              </a:rPr>
              <a:t>padre lavoratore</a:t>
            </a:r>
            <a:r>
              <a:rPr lang="it-IT" sz="2000" smtClean="0">
                <a:latin typeface="Georgia" pitchFamily="18" charset="0"/>
                <a:cs typeface="Arial" charset="0"/>
              </a:rPr>
              <a:t> nei seguenti casi:</a:t>
            </a:r>
          </a:p>
          <a:p>
            <a:pPr marL="533400" indent="-533400" algn="just" eaLnBrk="1" hangingPunct="1">
              <a:lnSpc>
                <a:spcPct val="80000"/>
              </a:lnSpc>
              <a:spcBef>
                <a:spcPct val="50000"/>
              </a:spcBef>
              <a:buFontTx/>
              <a:buNone/>
            </a:pPr>
            <a:r>
              <a:rPr lang="it-IT" sz="2000" smtClean="0">
                <a:latin typeface="Georgia" pitchFamily="18" charset="0"/>
                <a:cs typeface="Arial" charset="0"/>
              </a:rPr>
              <a:t>	a) nel caso in cui i figli siano affidati al solo padre; </a:t>
            </a:r>
          </a:p>
          <a:p>
            <a:pPr marL="533400" indent="-533400" algn="just" eaLnBrk="1" hangingPunct="1">
              <a:lnSpc>
                <a:spcPct val="80000"/>
              </a:lnSpc>
              <a:spcBef>
                <a:spcPct val="50000"/>
              </a:spcBef>
              <a:buFontTx/>
              <a:buNone/>
            </a:pPr>
            <a:r>
              <a:rPr lang="it-IT" sz="2000" smtClean="0">
                <a:latin typeface="Georgia" pitchFamily="18" charset="0"/>
                <a:cs typeface="Arial" charset="0"/>
              </a:rPr>
              <a:t>	b) in alternativa alla madre lavoratrice dipendente che non se ne avvalga; </a:t>
            </a:r>
          </a:p>
          <a:p>
            <a:pPr marL="533400" indent="-533400" algn="just" eaLnBrk="1" hangingPunct="1">
              <a:lnSpc>
                <a:spcPct val="80000"/>
              </a:lnSpc>
              <a:spcBef>
                <a:spcPct val="50000"/>
              </a:spcBef>
              <a:buFontTx/>
              <a:buNone/>
            </a:pPr>
            <a:r>
              <a:rPr lang="it-IT" sz="2000" smtClean="0">
                <a:latin typeface="Georgia" pitchFamily="18" charset="0"/>
                <a:cs typeface="Arial" charset="0"/>
              </a:rPr>
              <a:t>	c) nel caso in cui la madre non sia lavoratrice dipendente; </a:t>
            </a:r>
          </a:p>
          <a:p>
            <a:pPr marL="533400" indent="-533400" algn="just" eaLnBrk="1" hangingPunct="1">
              <a:lnSpc>
                <a:spcPct val="80000"/>
              </a:lnSpc>
              <a:spcBef>
                <a:spcPct val="50000"/>
              </a:spcBef>
              <a:buFontTx/>
              <a:buNone/>
            </a:pPr>
            <a:r>
              <a:rPr lang="it-IT" sz="2000" smtClean="0">
                <a:latin typeface="Georgia" pitchFamily="18" charset="0"/>
                <a:cs typeface="Arial" charset="0"/>
              </a:rPr>
              <a:t>	d) in caso di morte o di grave infermità della madre</a:t>
            </a:r>
          </a:p>
          <a:p>
            <a:pPr marL="533400" indent="-533400" eaLnBrk="1" hangingPunct="1">
              <a:lnSpc>
                <a:spcPct val="80000"/>
              </a:lnSpc>
              <a:spcBef>
                <a:spcPct val="50000"/>
              </a:spcBef>
              <a:buFontTx/>
              <a:buNone/>
            </a:pPr>
            <a:endParaRPr lang="it-IT" sz="2000" smtClean="0">
              <a:latin typeface="Georgia" pitchFamily="18" charset="0"/>
              <a:cs typeface="Arial" charset="0"/>
            </a:endParaRPr>
          </a:p>
          <a:p>
            <a:pPr marL="533400" indent="-533400" eaLnBrk="1" hangingPunct="1">
              <a:spcBef>
                <a:spcPct val="50000"/>
              </a:spcBef>
              <a:buFontTx/>
              <a:buNone/>
            </a:pPr>
            <a:endParaRPr lang="it-IT" sz="2000" smtClean="0">
              <a:latin typeface="Georgia" pitchFamily="18" charset="0"/>
              <a:cs typeface="Arial" charset="0"/>
            </a:endParaRPr>
          </a:p>
        </p:txBody>
      </p:sp>
      <p:sp>
        <p:nvSpPr>
          <p:cNvPr id="35849" name="Rectangle 11"/>
          <p:cNvSpPr>
            <a:spLocks noChangeArrowheads="1"/>
          </p:cNvSpPr>
          <p:nvPr/>
        </p:nvSpPr>
        <p:spPr bwMode="auto">
          <a:xfrm>
            <a:off x="44958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35850" name="Rectangle 12"/>
          <p:cNvSpPr>
            <a:spLocks noChangeArrowheads="1"/>
          </p:cNvSpPr>
          <p:nvPr/>
        </p:nvSpPr>
        <p:spPr bwMode="auto">
          <a:xfrm>
            <a:off x="44958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6867"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6868"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7C9DA1B0-F2F1-4BEF-BCDF-54D780E5B796}" type="slidenum">
              <a:rPr lang="it-IT" sz="1800" b="0">
                <a:solidFill>
                  <a:srgbClr val="FFFFFF"/>
                </a:solidFill>
                <a:latin typeface="Arial" charset="0"/>
              </a:rPr>
              <a:pPr algn="l">
                <a:spcBef>
                  <a:spcPct val="0"/>
                </a:spcBef>
                <a:buClrTx/>
                <a:buFontTx/>
                <a:buNone/>
              </a:pPr>
              <a:t>35</a:t>
            </a:fld>
            <a:endParaRPr lang="it-IT" sz="1800" b="0">
              <a:solidFill>
                <a:srgbClr val="FFFFFF"/>
              </a:solidFill>
              <a:latin typeface="Arial" charset="0"/>
            </a:endParaRPr>
          </a:p>
        </p:txBody>
      </p:sp>
      <p:sp>
        <p:nvSpPr>
          <p:cNvPr id="36869" name="Rectangle 5"/>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687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77506" name="Rectangle 2"/>
          <p:cNvSpPr>
            <a:spLocks noChangeArrowheads="1"/>
          </p:cNvSpPr>
          <p:nvPr/>
        </p:nvSpPr>
        <p:spPr bwMode="auto">
          <a:xfrm>
            <a:off x="1371600" y="2133600"/>
            <a:ext cx="723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spcBef>
                <a:spcPct val="0"/>
              </a:spcBef>
              <a:buClrTx/>
              <a:buFontTx/>
              <a:buNone/>
              <a:defRPr/>
            </a:pPr>
            <a:endParaRPr lang="it-IT" sz="4400" b="0">
              <a:effectLst>
                <a:outerShdw blurRad="38100" dist="38100" dir="2700000" algn="tl">
                  <a:srgbClr val="C0C0C0"/>
                </a:outerShdw>
              </a:effectLst>
              <a:latin typeface="Calibri" pitchFamily="34" charset="0"/>
            </a:endParaRPr>
          </a:p>
        </p:txBody>
      </p:sp>
      <p:sp>
        <p:nvSpPr>
          <p:cNvPr id="36872" name="Rectangle 8"/>
          <p:cNvSpPr>
            <a:spLocks noGrp="1"/>
          </p:cNvSpPr>
          <p:nvPr>
            <p:ph type="title"/>
          </p:nvPr>
        </p:nvSpPr>
        <p:spPr>
          <a:xfrm>
            <a:off x="533400" y="381000"/>
            <a:ext cx="8229600" cy="1219200"/>
          </a:xfrm>
        </p:spPr>
        <p:txBody>
          <a:bodyPr/>
          <a:lstStyle/>
          <a:p>
            <a:r>
              <a:rPr lang="it-IT" sz="3600" b="1" smtClean="0">
                <a:solidFill>
                  <a:srgbClr val="7ABC32"/>
                </a:solidFill>
                <a:latin typeface="Georgia" pitchFamily="18" charset="0"/>
              </a:rPr>
              <a:t/>
            </a:r>
            <a:br>
              <a:rPr lang="it-IT" sz="3600" b="1" smtClean="0">
                <a:solidFill>
                  <a:srgbClr val="7ABC32"/>
                </a:solidFill>
                <a:latin typeface="Georgia" pitchFamily="18" charset="0"/>
              </a:rPr>
            </a:br>
            <a:r>
              <a:rPr lang="it-IT" sz="3600" b="1" smtClean="0">
                <a:solidFill>
                  <a:srgbClr val="7ABC32"/>
                </a:solidFill>
                <a:latin typeface="Georgia" pitchFamily="18" charset="0"/>
              </a:rPr>
              <a:t>PERMESSI PER HANDICAP</a:t>
            </a:r>
            <a:br>
              <a:rPr lang="it-IT" sz="3600" b="1" smtClean="0">
                <a:solidFill>
                  <a:srgbClr val="7ABC32"/>
                </a:solidFill>
                <a:latin typeface="Georgia" pitchFamily="18" charset="0"/>
              </a:rPr>
            </a:br>
            <a:r>
              <a:rPr lang="it-IT" smtClean="0">
                <a:solidFill>
                  <a:schemeClr val="tx2"/>
                </a:solidFill>
              </a:rPr>
              <a:t> </a:t>
            </a:r>
            <a:r>
              <a:rPr lang="it-IT" sz="2800" smtClean="0">
                <a:solidFill>
                  <a:srgbClr val="7ABC32"/>
                </a:solidFill>
                <a:latin typeface="Georgia" pitchFamily="18" charset="0"/>
              </a:rPr>
              <a:t>Legge 104/1992</a:t>
            </a:r>
            <a:r>
              <a:rPr lang="it-IT" smtClean="0">
                <a:solidFill>
                  <a:srgbClr val="7ABC32"/>
                </a:solidFill>
              </a:rPr>
              <a:t/>
            </a:r>
            <a:br>
              <a:rPr lang="it-IT" smtClean="0">
                <a:solidFill>
                  <a:srgbClr val="7ABC32"/>
                </a:solidFill>
              </a:rPr>
            </a:br>
            <a:endParaRPr lang="it-IT" smtClean="0">
              <a:solidFill>
                <a:srgbClr val="7ABC32"/>
              </a:solidFill>
            </a:endParaRPr>
          </a:p>
        </p:txBody>
      </p:sp>
      <p:sp>
        <p:nvSpPr>
          <p:cNvPr id="36873" name="Rectangle 3"/>
          <p:cNvSpPr>
            <a:spLocks noChangeArrowheads="1"/>
          </p:cNvSpPr>
          <p:nvPr/>
        </p:nvSpPr>
        <p:spPr bwMode="auto">
          <a:xfrm>
            <a:off x="1447800" y="1752600"/>
            <a:ext cx="7086600" cy="4876800"/>
          </a:xfrm>
          <a:prstGeom prst="rect">
            <a:avLst/>
          </a:prstGeom>
          <a:noFill/>
          <a:ln w="9525">
            <a:noFill/>
            <a:miter lim="800000"/>
            <a:headEnd/>
            <a:tailEnd/>
          </a:ln>
        </p:spPr>
        <p:txBody>
          <a:bodyPr/>
          <a:lstStyle/>
          <a:p>
            <a:pPr marL="342900" indent="-342900">
              <a:lnSpc>
                <a:spcPct val="90000"/>
              </a:lnSpc>
              <a:buClrTx/>
              <a:buFont typeface="Arial" charset="0"/>
              <a:buNone/>
            </a:pPr>
            <a:r>
              <a:rPr lang="it-IT" b="0"/>
              <a:t>L’art 33 della L. 104/1992 contempla speciali congedi e permessi di cui sono beneficiari sia i lavoratori </a:t>
            </a:r>
            <a:r>
              <a:rPr lang="it-IT">
                <a:solidFill>
                  <a:srgbClr val="7ABC32"/>
                </a:solidFill>
              </a:rPr>
              <a:t>portatori di handicap</a:t>
            </a:r>
            <a:r>
              <a:rPr lang="it-IT" b="0"/>
              <a:t> sia </a:t>
            </a:r>
            <a:r>
              <a:rPr lang="it-IT">
                <a:solidFill>
                  <a:srgbClr val="7ABC32"/>
                </a:solidFill>
              </a:rPr>
              <a:t>coloro che li assistono</a:t>
            </a:r>
            <a:r>
              <a:rPr lang="it-IT">
                <a:solidFill>
                  <a:schemeClr val="tx2"/>
                </a:solidFill>
              </a:rPr>
              <a:t> </a:t>
            </a:r>
            <a:r>
              <a:rPr lang="it-IT" b="0"/>
              <a:t>in particolare</a:t>
            </a:r>
            <a:r>
              <a:rPr lang="it-IT">
                <a:solidFill>
                  <a:schemeClr val="tx2"/>
                </a:solidFill>
              </a:rPr>
              <a:t>:</a:t>
            </a:r>
            <a:endParaRPr lang="it-IT" b="0"/>
          </a:p>
          <a:p>
            <a:pPr marL="342900" indent="-342900">
              <a:lnSpc>
                <a:spcPct val="90000"/>
              </a:lnSpc>
              <a:buClrTx/>
              <a:buFontTx/>
              <a:buNone/>
            </a:pPr>
            <a:r>
              <a:rPr lang="it-IT" b="0"/>
              <a:t>	</a:t>
            </a:r>
          </a:p>
          <a:p>
            <a:pPr marL="342900" indent="-342900">
              <a:lnSpc>
                <a:spcPct val="90000"/>
              </a:lnSpc>
              <a:buClrTx/>
              <a:buFont typeface="Wingdings" pitchFamily="2" charset="2"/>
              <a:buChar char="§"/>
            </a:pPr>
            <a:r>
              <a:rPr lang="it-IT">
                <a:solidFill>
                  <a:srgbClr val="7ABC32"/>
                </a:solidFill>
              </a:rPr>
              <a:t>3 giorni</a:t>
            </a:r>
            <a:r>
              <a:rPr lang="it-IT" b="0"/>
              <a:t> di permesso mensile retribuito, fruibili anche in maniera continuativa a condizione che la persona con handicap in situazione di gravità non sia ricoverata a tempo pieno</a:t>
            </a:r>
          </a:p>
          <a:p>
            <a:pPr marL="342900" indent="-342900">
              <a:lnSpc>
                <a:spcPct val="90000"/>
              </a:lnSpc>
              <a:buClrTx/>
              <a:buFont typeface="Wingdings" pitchFamily="2" charset="2"/>
              <a:buChar char="§"/>
            </a:pPr>
            <a:r>
              <a:rPr lang="it-IT">
                <a:solidFill>
                  <a:srgbClr val="7ABC32"/>
                </a:solidFill>
              </a:rPr>
              <a:t>2 anni </a:t>
            </a:r>
            <a:r>
              <a:rPr lang="it-IT" b="0"/>
              <a:t>di congedo straordinario (a carico dell’INPS nel limite di un massimale annuo) </a:t>
            </a:r>
          </a:p>
        </p:txBody>
      </p:sp>
      <p:sp>
        <p:nvSpPr>
          <p:cNvPr id="36874" name="Rectangle 13"/>
          <p:cNvSpPr>
            <a:spLocks noChangeArrowheads="1"/>
          </p:cNvSpPr>
          <p:nvPr/>
        </p:nvSpPr>
        <p:spPr bwMode="auto">
          <a:xfrm>
            <a:off x="4343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36875" name="Rectangle 14"/>
          <p:cNvSpPr>
            <a:spLocks noChangeArrowheads="1"/>
          </p:cNvSpPr>
          <p:nvPr/>
        </p:nvSpPr>
        <p:spPr bwMode="auto">
          <a:xfrm>
            <a:off x="4343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789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3789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789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DDBA83B0-E59D-4C9C-9855-8E733C32FB8D}" type="slidenum">
              <a:rPr lang="it-IT" sz="1800" b="0">
                <a:solidFill>
                  <a:srgbClr val="FFFFFF"/>
                </a:solidFill>
                <a:latin typeface="Arial" charset="0"/>
              </a:rPr>
              <a:pPr algn="l">
                <a:spcBef>
                  <a:spcPct val="0"/>
                </a:spcBef>
                <a:buClrTx/>
                <a:buFontTx/>
                <a:buNone/>
              </a:pPr>
              <a:t>36</a:t>
            </a:fld>
            <a:endParaRPr lang="it-IT" sz="1800" b="0">
              <a:solidFill>
                <a:srgbClr val="FFFFFF"/>
              </a:solidFill>
              <a:latin typeface="Arial" charset="0"/>
            </a:endParaRPr>
          </a:p>
        </p:txBody>
      </p:sp>
      <p:sp>
        <p:nvSpPr>
          <p:cNvPr id="3789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7895" name="Rectangle 2"/>
          <p:cNvSpPr>
            <a:spLocks noGrp="1" noChangeArrowheads="1"/>
          </p:cNvSpPr>
          <p:nvPr>
            <p:ph type="title"/>
          </p:nvPr>
        </p:nvSpPr>
        <p:spPr>
          <a:xfrm>
            <a:off x="457200" y="533400"/>
            <a:ext cx="8229600" cy="762000"/>
          </a:xfrm>
          <a:noFill/>
        </p:spPr>
        <p:txBody>
          <a:bodyPr/>
          <a:lstStyle/>
          <a:p>
            <a:pPr eaLnBrk="1" hangingPunct="1"/>
            <a:r>
              <a:rPr lang="it-IT" sz="2800" b="1" smtClean="0">
                <a:solidFill>
                  <a:srgbClr val="7ABC32"/>
                </a:solidFill>
                <a:latin typeface="Georgia" pitchFamily="18" charset="0"/>
                <a:cs typeface="Arial" charset="0"/>
              </a:rPr>
              <a:t/>
            </a:r>
            <a:br>
              <a:rPr lang="it-IT" sz="2800" b="1" smtClean="0">
                <a:solidFill>
                  <a:srgbClr val="7ABC32"/>
                </a:solidFill>
                <a:latin typeface="Georgia" pitchFamily="18" charset="0"/>
                <a:cs typeface="Arial" charset="0"/>
              </a:rPr>
            </a:br>
            <a:r>
              <a:rPr lang="it-IT" sz="2800" b="1" smtClean="0">
                <a:solidFill>
                  <a:srgbClr val="7ABC32"/>
                </a:solidFill>
                <a:latin typeface="Georgia" pitchFamily="18" charset="0"/>
                <a:cs typeface="Arial" charset="0"/>
              </a:rPr>
              <a:t>I LIBRI OBBLIGATORI </a:t>
            </a:r>
            <a:br>
              <a:rPr lang="it-IT" sz="2800" b="1" smtClean="0">
                <a:solidFill>
                  <a:srgbClr val="7ABC32"/>
                </a:solidFill>
                <a:latin typeface="Georgia" pitchFamily="18" charset="0"/>
                <a:cs typeface="Arial" charset="0"/>
              </a:rPr>
            </a:br>
            <a:endParaRPr lang="it-IT" sz="2800" i="1" smtClean="0">
              <a:solidFill>
                <a:srgbClr val="7ABC32"/>
              </a:solidFill>
              <a:latin typeface="Georgia" pitchFamily="18" charset="0"/>
              <a:cs typeface="Arial" charset="0"/>
            </a:endParaRPr>
          </a:p>
        </p:txBody>
      </p:sp>
      <p:sp>
        <p:nvSpPr>
          <p:cNvPr id="3789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37897" name="Rectangle 3"/>
          <p:cNvSpPr>
            <a:spLocks noChangeArrowheads="1"/>
          </p:cNvSpPr>
          <p:nvPr/>
        </p:nvSpPr>
        <p:spPr bwMode="auto">
          <a:xfrm>
            <a:off x="1447800" y="2133600"/>
            <a:ext cx="7010400" cy="3276600"/>
          </a:xfrm>
          <a:prstGeom prst="rect">
            <a:avLst/>
          </a:prstGeom>
          <a:noFill/>
          <a:ln w="9525">
            <a:noFill/>
            <a:miter lim="800000"/>
            <a:headEnd/>
            <a:tailEnd/>
          </a:ln>
        </p:spPr>
        <p:txBody>
          <a:bodyPr/>
          <a:lstStyle/>
          <a:p>
            <a:pPr marL="609600" indent="-609600">
              <a:lnSpc>
                <a:spcPct val="90000"/>
              </a:lnSpc>
              <a:buFont typeface="Wingdings" pitchFamily="2" charset="2"/>
              <a:buChar char="§"/>
            </a:pPr>
            <a:r>
              <a:rPr lang="it-IT" sz="2800" b="0" dirty="0"/>
              <a:t>Libro unico del lavoro </a:t>
            </a:r>
            <a:r>
              <a:rPr lang="it-IT" sz="2800" dirty="0">
                <a:solidFill>
                  <a:srgbClr val="7ABC32"/>
                </a:solidFill>
              </a:rPr>
              <a:t>(LUL)</a:t>
            </a:r>
          </a:p>
          <a:p>
            <a:pPr marL="609600" indent="-609600">
              <a:lnSpc>
                <a:spcPct val="90000"/>
              </a:lnSpc>
              <a:buFont typeface="Wingdings" pitchFamily="2" charset="2"/>
              <a:buNone/>
            </a:pPr>
            <a:r>
              <a:rPr lang="it-IT" sz="2800" b="0" dirty="0"/>
              <a:t>	</a:t>
            </a:r>
            <a:r>
              <a:rPr lang="it-IT" sz="2000" b="0" dirty="0"/>
              <a:t>art. 39 DL 112/2008 </a:t>
            </a:r>
            <a:r>
              <a:rPr lang="it-IT" sz="2000" b="0" dirty="0" err="1"/>
              <a:t>conv</a:t>
            </a:r>
            <a:r>
              <a:rPr lang="it-IT" sz="2000" b="0" dirty="0"/>
              <a:t>. in L. 133/2008 D.M. 9 luglio 2008</a:t>
            </a:r>
          </a:p>
          <a:p>
            <a:pPr marL="609600" indent="-609600">
              <a:lnSpc>
                <a:spcPct val="90000"/>
              </a:lnSpc>
              <a:buFont typeface="Wingdings" pitchFamily="2" charset="2"/>
              <a:buNone/>
            </a:pPr>
            <a:endParaRPr lang="it-IT" sz="2800" dirty="0">
              <a:solidFill>
                <a:srgbClr val="7ABC32"/>
              </a:solidFill>
            </a:endParaRPr>
          </a:p>
        </p:txBody>
      </p:sp>
      <p:sp>
        <p:nvSpPr>
          <p:cNvPr id="37898" name="Rectangle 10"/>
          <p:cNvSpPr>
            <a:spLocks noChangeArrowheads="1"/>
          </p:cNvSpPr>
          <p:nvPr/>
        </p:nvSpPr>
        <p:spPr bwMode="auto">
          <a:xfrm>
            <a:off x="46482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37899" name="Rectangle 11"/>
          <p:cNvSpPr>
            <a:spLocks noChangeArrowheads="1"/>
          </p:cNvSpPr>
          <p:nvPr/>
        </p:nvSpPr>
        <p:spPr bwMode="auto">
          <a:xfrm>
            <a:off x="46482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8915"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3891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8917"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DEB2DB8D-9630-4A45-A65E-8EBD7B09C4E1}" type="slidenum">
              <a:rPr lang="it-IT" sz="1800" b="0">
                <a:solidFill>
                  <a:srgbClr val="FFFFFF"/>
                </a:solidFill>
                <a:latin typeface="Arial" charset="0"/>
              </a:rPr>
              <a:pPr algn="l">
                <a:spcBef>
                  <a:spcPct val="0"/>
                </a:spcBef>
                <a:buClrTx/>
                <a:buFontTx/>
                <a:buNone/>
              </a:pPr>
              <a:t>37</a:t>
            </a:fld>
            <a:endParaRPr lang="it-IT" sz="1800" b="0">
              <a:solidFill>
                <a:srgbClr val="FFFFFF"/>
              </a:solidFill>
              <a:latin typeface="Arial" charset="0"/>
            </a:endParaRPr>
          </a:p>
        </p:txBody>
      </p:sp>
      <p:sp>
        <p:nvSpPr>
          <p:cNvPr id="38918"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8919" name="Rectangle 2"/>
          <p:cNvSpPr>
            <a:spLocks noGrp="1" noChangeArrowheads="1"/>
          </p:cNvSpPr>
          <p:nvPr>
            <p:ph type="title"/>
          </p:nvPr>
        </p:nvSpPr>
        <p:spPr>
          <a:xfrm>
            <a:off x="457200" y="381000"/>
            <a:ext cx="8229600" cy="762000"/>
          </a:xfrm>
          <a:noFill/>
        </p:spPr>
        <p:txBody>
          <a:bodyPr/>
          <a:lstStyle/>
          <a:p>
            <a:pPr eaLnBrk="1" hangingPunct="1"/>
            <a:r>
              <a:rPr lang="it-IT" sz="2800" b="1" smtClean="0">
                <a:solidFill>
                  <a:srgbClr val="7ABC32"/>
                </a:solidFill>
                <a:latin typeface="Georgia" pitchFamily="18" charset="0"/>
                <a:cs typeface="Arial" charset="0"/>
              </a:rPr>
              <a:t>LUL</a:t>
            </a:r>
            <a:endParaRPr lang="it-IT" sz="2800" i="1" smtClean="0">
              <a:solidFill>
                <a:srgbClr val="7ABC32"/>
              </a:solidFill>
              <a:latin typeface="Georgia" pitchFamily="18" charset="0"/>
              <a:cs typeface="Arial" charset="0"/>
            </a:endParaRPr>
          </a:p>
        </p:txBody>
      </p:sp>
      <p:sp>
        <p:nvSpPr>
          <p:cNvPr id="3892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38921" name="Rectangle 3"/>
          <p:cNvSpPr>
            <a:spLocks noChangeArrowheads="1"/>
          </p:cNvSpPr>
          <p:nvPr/>
        </p:nvSpPr>
        <p:spPr bwMode="auto">
          <a:xfrm>
            <a:off x="1371600" y="1371600"/>
            <a:ext cx="6934200" cy="4800600"/>
          </a:xfrm>
          <a:prstGeom prst="rect">
            <a:avLst/>
          </a:prstGeom>
          <a:noFill/>
          <a:ln w="9525">
            <a:noFill/>
            <a:miter lim="800000"/>
            <a:headEnd/>
            <a:tailEnd/>
          </a:ln>
        </p:spPr>
        <p:txBody>
          <a:bodyPr/>
          <a:lstStyle/>
          <a:p>
            <a:pPr marL="609600" indent="-609600">
              <a:lnSpc>
                <a:spcPct val="90000"/>
              </a:lnSpc>
              <a:buFont typeface="Wingdings" pitchFamily="2" charset="2"/>
              <a:buChar char="§"/>
            </a:pPr>
            <a:r>
              <a:rPr lang="it-IT">
                <a:solidFill>
                  <a:srgbClr val="7ABC32"/>
                </a:solidFill>
              </a:rPr>
              <a:t>Datori di lavoro</a:t>
            </a:r>
            <a:endParaRPr lang="it-IT" b="0"/>
          </a:p>
          <a:p>
            <a:pPr marL="609600" indent="-609600">
              <a:lnSpc>
                <a:spcPct val="90000"/>
              </a:lnSpc>
              <a:buFont typeface="Wingdings" pitchFamily="2" charset="2"/>
              <a:buNone/>
            </a:pPr>
            <a:r>
              <a:rPr lang="it-IT" sz="2800" b="0"/>
              <a:t>	</a:t>
            </a:r>
            <a:r>
              <a:rPr lang="it-IT" sz="2000" b="0"/>
              <a:t>Sono obbligati all’istituzione e alla tenuta del LUL tutti i datori di lavoro italiani e stranieri di qualsiasi settore che operano in Italia con lavoratori italiani o stranieri (con obbligo contributivo). Sono </a:t>
            </a:r>
            <a:r>
              <a:rPr lang="it-IT" sz="2000">
                <a:solidFill>
                  <a:srgbClr val="7ABC32"/>
                </a:solidFill>
              </a:rPr>
              <a:t>esclusi</a:t>
            </a:r>
            <a:r>
              <a:rPr lang="it-IT" sz="2000" b="0"/>
              <a:t> i datori di lavoro domestico.</a:t>
            </a:r>
          </a:p>
          <a:p>
            <a:pPr marL="609600" indent="-609600">
              <a:lnSpc>
                <a:spcPct val="90000"/>
              </a:lnSpc>
              <a:buFont typeface="Wingdings" pitchFamily="2" charset="2"/>
              <a:buChar char="§"/>
            </a:pPr>
            <a:r>
              <a:rPr lang="it-IT">
                <a:solidFill>
                  <a:srgbClr val="7ABC32"/>
                </a:solidFill>
              </a:rPr>
              <a:t>Lavoratori</a:t>
            </a:r>
            <a:endParaRPr lang="it-IT" b="0"/>
          </a:p>
          <a:p>
            <a:pPr marL="609600" indent="-609600">
              <a:lnSpc>
                <a:spcPct val="90000"/>
              </a:lnSpc>
              <a:buFont typeface="Wingdings" pitchFamily="2" charset="2"/>
              <a:buNone/>
            </a:pPr>
            <a:r>
              <a:rPr lang="it-IT" sz="2800" b="0"/>
              <a:t>	</a:t>
            </a:r>
            <a:r>
              <a:rPr lang="it-IT" sz="2000" b="0"/>
              <a:t>Nel LUL devono essere registrati i dati riferiti a tutti i lavoratori </a:t>
            </a:r>
            <a:r>
              <a:rPr lang="it-IT" sz="2000">
                <a:solidFill>
                  <a:srgbClr val="7ABC32"/>
                </a:solidFill>
              </a:rPr>
              <a:t>subordinati</a:t>
            </a:r>
          </a:p>
          <a:p>
            <a:pPr marL="609600" indent="-609600">
              <a:lnSpc>
                <a:spcPct val="90000"/>
              </a:lnSpc>
              <a:buFont typeface="Wingdings" pitchFamily="2" charset="2"/>
              <a:buChar char="§"/>
            </a:pPr>
            <a:r>
              <a:rPr lang="it-IT">
                <a:solidFill>
                  <a:srgbClr val="7ABC32"/>
                </a:solidFill>
              </a:rPr>
              <a:t>Conservazione </a:t>
            </a:r>
          </a:p>
          <a:p>
            <a:pPr marL="609600" indent="-609600">
              <a:lnSpc>
                <a:spcPct val="90000"/>
              </a:lnSpc>
              <a:buFont typeface="Wingdings" pitchFamily="2" charset="2"/>
              <a:buNone/>
            </a:pPr>
            <a:r>
              <a:rPr lang="it-IT" sz="2000">
                <a:solidFill>
                  <a:srgbClr val="7ABC32"/>
                </a:solidFill>
              </a:rPr>
              <a:t>	</a:t>
            </a:r>
            <a:r>
              <a:rPr lang="it-IT" sz="2000" b="0"/>
              <a:t>il LUL è conservato alternativamente nella sede legale del datore di lavoro ovvero nello studio del CdL o di professionista abilitato</a:t>
            </a:r>
          </a:p>
          <a:p>
            <a:pPr marL="609600" indent="-609600">
              <a:lnSpc>
                <a:spcPct val="90000"/>
              </a:lnSpc>
              <a:buFont typeface="Wingdings" pitchFamily="2" charset="2"/>
              <a:buNone/>
            </a:pPr>
            <a:r>
              <a:rPr lang="it-IT">
                <a:solidFill>
                  <a:srgbClr val="7ABC32"/>
                </a:solidFill>
              </a:rPr>
              <a:t> </a:t>
            </a:r>
            <a:endParaRPr lang="it-IT" sz="2000" b="0"/>
          </a:p>
          <a:p>
            <a:pPr marL="609600" indent="-609600">
              <a:lnSpc>
                <a:spcPct val="90000"/>
              </a:lnSpc>
              <a:buFont typeface="Wingdings" pitchFamily="2" charset="2"/>
              <a:buNone/>
            </a:pPr>
            <a:endParaRPr lang="it-IT" sz="2000" b="0"/>
          </a:p>
          <a:p>
            <a:pPr marL="609600" indent="-609600">
              <a:lnSpc>
                <a:spcPct val="90000"/>
              </a:lnSpc>
              <a:buFont typeface="Wingdings" pitchFamily="2" charset="2"/>
              <a:buNone/>
            </a:pPr>
            <a:endParaRPr lang="it-IT" sz="2800">
              <a:solidFill>
                <a:srgbClr val="7ABC32"/>
              </a:solidFill>
            </a:endParaRPr>
          </a:p>
        </p:txBody>
      </p:sp>
      <p:sp>
        <p:nvSpPr>
          <p:cNvPr id="38922" name="Rectangle 10"/>
          <p:cNvSpPr>
            <a:spLocks noChangeArrowheads="1"/>
          </p:cNvSpPr>
          <p:nvPr/>
        </p:nvSpPr>
        <p:spPr bwMode="auto">
          <a:xfrm>
            <a:off x="44958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38923" name="Rectangle 11"/>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39939"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39940"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FAB62B89-48FA-4FF8-BC4F-CE6FE324B4EE}" type="slidenum">
              <a:rPr lang="it-IT" sz="1800" b="0">
                <a:solidFill>
                  <a:srgbClr val="FFFFFF"/>
                </a:solidFill>
                <a:latin typeface="Arial" charset="0"/>
              </a:rPr>
              <a:pPr algn="l">
                <a:spcBef>
                  <a:spcPct val="0"/>
                </a:spcBef>
                <a:buClrTx/>
                <a:buFontTx/>
                <a:buNone/>
              </a:pPr>
              <a:t>38</a:t>
            </a:fld>
            <a:endParaRPr lang="it-IT" sz="1800" b="0">
              <a:solidFill>
                <a:srgbClr val="FFFFFF"/>
              </a:solidFill>
              <a:latin typeface="Arial" charset="0"/>
            </a:endParaRPr>
          </a:p>
        </p:txBody>
      </p:sp>
      <p:sp>
        <p:nvSpPr>
          <p:cNvPr id="39941"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3994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39943" name="Rectangle 3"/>
          <p:cNvSpPr>
            <a:spLocks noChangeArrowheads="1"/>
          </p:cNvSpPr>
          <p:nvPr/>
        </p:nvSpPr>
        <p:spPr bwMode="auto">
          <a:xfrm>
            <a:off x="1524000" y="457200"/>
            <a:ext cx="6705600" cy="6096000"/>
          </a:xfrm>
          <a:prstGeom prst="rect">
            <a:avLst/>
          </a:prstGeom>
          <a:noFill/>
          <a:ln w="9525">
            <a:noFill/>
            <a:miter lim="800000"/>
            <a:headEnd/>
            <a:tailEnd/>
          </a:ln>
        </p:spPr>
        <p:txBody>
          <a:bodyPr/>
          <a:lstStyle/>
          <a:p>
            <a:pPr marL="609600" indent="-609600">
              <a:lnSpc>
                <a:spcPct val="90000"/>
              </a:lnSpc>
              <a:buFont typeface="Wingdings" pitchFamily="2" charset="2"/>
              <a:buNone/>
            </a:pPr>
            <a:r>
              <a:rPr lang="it-IT" dirty="0">
                <a:solidFill>
                  <a:srgbClr val="7ABC32"/>
                </a:solidFill>
              </a:rPr>
              <a:t>	Registrazioni</a:t>
            </a:r>
          </a:p>
          <a:p>
            <a:pPr marL="609600" indent="-609600">
              <a:lnSpc>
                <a:spcPct val="90000"/>
              </a:lnSpc>
              <a:buFont typeface="Wingdings" pitchFamily="2" charset="2"/>
              <a:buNone/>
            </a:pPr>
            <a:r>
              <a:rPr lang="it-IT" sz="2000" b="0" dirty="0"/>
              <a:t>	Per ciascun lavoratore devono essere indicati  i dati anagrafici e retributivi (nome e cognome, cod. fiscale, qualifica e livello, retribuzione, anzianità di servizio </a:t>
            </a:r>
            <a:r>
              <a:rPr lang="it-IT" sz="2000" b="0" dirty="0" err="1"/>
              <a:t>etc</a:t>
            </a:r>
            <a:r>
              <a:rPr lang="it-IT" sz="2000" b="0" dirty="0"/>
              <a:t>)</a:t>
            </a:r>
          </a:p>
          <a:p>
            <a:pPr marL="609600" indent="-609600">
              <a:lnSpc>
                <a:spcPct val="90000"/>
              </a:lnSpc>
              <a:buFont typeface="Wingdings" pitchFamily="2" charset="2"/>
              <a:buNone/>
            </a:pPr>
            <a:r>
              <a:rPr lang="it-IT" sz="2000" b="0" dirty="0"/>
              <a:t>	Deve contenere un </a:t>
            </a:r>
            <a:r>
              <a:rPr lang="it-IT" sz="2000" dirty="0">
                <a:solidFill>
                  <a:srgbClr val="7ABC32"/>
                </a:solidFill>
              </a:rPr>
              <a:t>calendario presenze, </a:t>
            </a:r>
            <a:r>
              <a:rPr lang="it-IT" sz="2000" b="0" dirty="0"/>
              <a:t>da cui risulti per ogni giorno il n. di ore di lavoro effettuate da ciascun lavoratore subordinato, le eventuali ore di straordinario, eventuali assenze dal lavoro, anche non retribuite, ferie  e permessi.</a:t>
            </a:r>
          </a:p>
          <a:p>
            <a:pPr marL="609600" indent="-609600">
              <a:lnSpc>
                <a:spcPct val="90000"/>
              </a:lnSpc>
              <a:buFont typeface="Wingdings" pitchFamily="2" charset="2"/>
              <a:buNone/>
            </a:pPr>
            <a:r>
              <a:rPr lang="it-IT" sz="2000" b="0" dirty="0"/>
              <a:t>	Deve essere compilato </a:t>
            </a:r>
            <a:r>
              <a:rPr lang="it-IT" sz="2000" dirty="0">
                <a:solidFill>
                  <a:srgbClr val="7ABC32"/>
                </a:solidFill>
              </a:rPr>
              <a:t>entro </a:t>
            </a:r>
            <a:r>
              <a:rPr lang="it-IT" sz="2000" dirty="0" smtClean="0">
                <a:solidFill>
                  <a:srgbClr val="7ABC32"/>
                </a:solidFill>
              </a:rPr>
              <a:t>la fine</a:t>
            </a:r>
            <a:r>
              <a:rPr lang="it-IT" sz="2000" b="0" dirty="0" smtClean="0"/>
              <a:t> </a:t>
            </a:r>
            <a:r>
              <a:rPr lang="it-IT" sz="2000" b="0" dirty="0"/>
              <a:t>del mese successivo a quello di riferimento </a:t>
            </a:r>
          </a:p>
          <a:p>
            <a:pPr marL="609600" indent="-609600">
              <a:lnSpc>
                <a:spcPct val="90000"/>
              </a:lnSpc>
              <a:buFont typeface="Wingdings" pitchFamily="2" charset="2"/>
              <a:buNone/>
            </a:pPr>
            <a:r>
              <a:rPr lang="it-IT" sz="2000" b="0" dirty="0"/>
              <a:t>	</a:t>
            </a:r>
            <a:r>
              <a:rPr lang="it-IT" dirty="0">
                <a:solidFill>
                  <a:srgbClr val="7ABC32"/>
                </a:solidFill>
              </a:rPr>
              <a:t>Esibizione agli organi di vigilanza:</a:t>
            </a:r>
          </a:p>
          <a:p>
            <a:pPr marL="609600" indent="-609600">
              <a:lnSpc>
                <a:spcPct val="90000"/>
              </a:lnSpc>
              <a:buFont typeface="Wingdings" pitchFamily="2" charset="2"/>
              <a:buNone/>
            </a:pPr>
            <a:r>
              <a:rPr lang="it-IT" sz="2000" b="0" dirty="0"/>
              <a:t>	Il LUL deve essere </a:t>
            </a:r>
            <a:r>
              <a:rPr lang="it-IT" sz="2000" dirty="0">
                <a:solidFill>
                  <a:srgbClr val="7ABC32"/>
                </a:solidFill>
              </a:rPr>
              <a:t>tempestivamente</a:t>
            </a:r>
            <a:r>
              <a:rPr lang="it-IT" sz="2000" b="0" dirty="0"/>
              <a:t> esibito nel luogo in cui si esegue il lavoro, dal datore di lavoro nel caso in cui  sia  conservato nella sede legale.</a:t>
            </a:r>
          </a:p>
          <a:p>
            <a:pPr marL="609600" indent="-609600">
              <a:lnSpc>
                <a:spcPct val="90000"/>
              </a:lnSpc>
              <a:buFont typeface="Wingdings" pitchFamily="2" charset="2"/>
              <a:buNone/>
            </a:pPr>
            <a:r>
              <a:rPr lang="it-IT" sz="2000" b="0" dirty="0"/>
              <a:t>	Se il LUL è detenuto dal </a:t>
            </a:r>
            <a:r>
              <a:rPr lang="it-IT" sz="2000" b="0" dirty="0" err="1"/>
              <a:t>CdL</a:t>
            </a:r>
            <a:r>
              <a:rPr lang="it-IT" sz="2000" b="0" dirty="0"/>
              <a:t> o da altri professionisti abilitati deve essere esibito </a:t>
            </a:r>
            <a:r>
              <a:rPr lang="it-IT" sz="2000" dirty="0">
                <a:solidFill>
                  <a:srgbClr val="7ABC32"/>
                </a:solidFill>
              </a:rPr>
              <a:t>non oltre 15 giorni</a:t>
            </a:r>
            <a:r>
              <a:rPr lang="it-IT" sz="2000" b="0" dirty="0"/>
              <a:t> dalla richiesta formulata a verbale dagli organi di vigilanza.</a:t>
            </a:r>
          </a:p>
          <a:p>
            <a:pPr marL="609600" indent="-609600">
              <a:lnSpc>
                <a:spcPct val="90000"/>
              </a:lnSpc>
              <a:buFont typeface="Wingdings" pitchFamily="2" charset="2"/>
              <a:buNone/>
            </a:pPr>
            <a:endParaRPr lang="it-IT" sz="2000" b="0" dirty="0"/>
          </a:p>
          <a:p>
            <a:pPr marL="609600" indent="-609600">
              <a:lnSpc>
                <a:spcPct val="90000"/>
              </a:lnSpc>
              <a:buFont typeface="Wingdings" pitchFamily="2" charset="2"/>
              <a:buNone/>
            </a:pPr>
            <a:endParaRPr lang="it-IT" sz="2800" dirty="0">
              <a:solidFill>
                <a:srgbClr val="7ABC32"/>
              </a:solidFill>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14" descr="C:\Users\Antonino\Desktop\presentazione 2 copia.jpg"/>
          <p:cNvPicPr>
            <a:picLocks noChangeAspect="1" noChangeArrowheads="1"/>
          </p:cNvPicPr>
          <p:nvPr/>
        </p:nvPicPr>
        <p:blipFill>
          <a:blip r:embed="rId3" cstate="print"/>
          <a:srcRect/>
          <a:stretch>
            <a:fillRect/>
          </a:stretch>
        </p:blipFill>
        <p:spPr bwMode="auto">
          <a:xfrm>
            <a:off x="114300" y="-61912"/>
            <a:ext cx="9144000" cy="6858000"/>
          </a:xfrm>
          <a:prstGeom prst="rect">
            <a:avLst/>
          </a:prstGeom>
          <a:noFill/>
          <a:ln w="9525">
            <a:noFill/>
            <a:miter lim="800000"/>
            <a:headEnd/>
            <a:tailEnd/>
          </a:ln>
        </p:spPr>
      </p:pic>
      <p:sp>
        <p:nvSpPr>
          <p:cNvPr id="43011" name="CasellaDiTesto 16"/>
          <p:cNvSpPr txBox="1">
            <a:spLocks noChangeArrowheads="1"/>
          </p:cNvSpPr>
          <p:nvPr/>
        </p:nvSpPr>
        <p:spPr bwMode="auto">
          <a:xfrm>
            <a:off x="2571750" y="3000375"/>
            <a:ext cx="4643438" cy="461963"/>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Master in Farmacia Territoriale</a:t>
            </a:r>
          </a:p>
        </p:txBody>
      </p:sp>
      <p:pic>
        <p:nvPicPr>
          <p:cNvPr id="4301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301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CA8632BE-7F99-4565-8448-83F72F1D0E13}" type="slidenum">
              <a:rPr lang="it-IT" sz="1800" b="0">
                <a:solidFill>
                  <a:srgbClr val="FFFFFF"/>
                </a:solidFill>
                <a:latin typeface="Arial" charset="0"/>
              </a:rPr>
              <a:pPr algn="l">
                <a:spcBef>
                  <a:spcPct val="0"/>
                </a:spcBef>
                <a:buClrTx/>
                <a:buFontTx/>
                <a:buNone/>
              </a:pPr>
              <a:t>39</a:t>
            </a:fld>
            <a:endParaRPr lang="it-IT" sz="1800" b="0">
              <a:solidFill>
                <a:srgbClr val="FFFFFF"/>
              </a:solidFill>
              <a:latin typeface="Arial" charset="0"/>
            </a:endParaRPr>
          </a:p>
        </p:txBody>
      </p:sp>
      <p:sp>
        <p:nvSpPr>
          <p:cNvPr id="4301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53954" name="Rectangle 2"/>
          <p:cNvSpPr>
            <a:spLocks noGrp="1" noChangeArrowheads="1"/>
          </p:cNvSpPr>
          <p:nvPr>
            <p:ph type="title"/>
          </p:nvPr>
        </p:nvSpPr>
        <p:spPr/>
        <p:txBody>
          <a:bodyPr/>
          <a:lstStyle/>
          <a:p>
            <a:pPr eaLnBrk="1" hangingPunct="1">
              <a:defRPr/>
            </a:pPr>
            <a:r>
              <a:rPr lang="it-IT" smtClean="0">
                <a:solidFill>
                  <a:srgbClr val="7ABC32"/>
                </a:solidFill>
                <a:effectLst>
                  <a:outerShdw blurRad="38100" dist="38100" dir="2700000" algn="tl">
                    <a:srgbClr val="C0C0C0"/>
                  </a:outerShdw>
                </a:effectLst>
                <a:latin typeface="Georgia" pitchFamily="18" charset="0"/>
              </a:rPr>
              <a:t> </a:t>
            </a:r>
            <a:br>
              <a:rPr lang="it-IT" smtClean="0">
                <a:solidFill>
                  <a:srgbClr val="7ABC32"/>
                </a:solidFill>
                <a:effectLst>
                  <a:outerShdw blurRad="38100" dist="38100" dir="2700000" algn="tl">
                    <a:srgbClr val="C0C0C0"/>
                  </a:outerShdw>
                </a:effectLst>
                <a:latin typeface="Georgia" pitchFamily="18" charset="0"/>
              </a:rPr>
            </a:br>
            <a:r>
              <a:rPr lang="it-IT" smtClean="0">
                <a:solidFill>
                  <a:srgbClr val="7ABC32"/>
                </a:solidFill>
                <a:effectLst>
                  <a:outerShdw blurRad="38100" dist="38100" dir="2700000" algn="tl">
                    <a:srgbClr val="C0C0C0"/>
                  </a:outerShdw>
                </a:effectLst>
                <a:latin typeface="Georgia" pitchFamily="18" charset="0"/>
              </a:rPr>
              <a:t>I RAPPORTI DI LAVORO</a:t>
            </a:r>
          </a:p>
        </p:txBody>
      </p:sp>
      <p:sp>
        <p:nvSpPr>
          <p:cNvPr id="43016" name="Rectangle 3"/>
          <p:cNvSpPr>
            <a:spLocks noChangeArrowheads="1"/>
          </p:cNvSpPr>
          <p:nvPr/>
        </p:nvSpPr>
        <p:spPr bwMode="auto">
          <a:xfrm>
            <a:off x="862012" y="1800225"/>
            <a:ext cx="7977187" cy="3533775"/>
          </a:xfrm>
          <a:prstGeom prst="rect">
            <a:avLst/>
          </a:prstGeom>
          <a:noFill/>
          <a:ln w="9525">
            <a:noFill/>
            <a:miter lim="800000"/>
            <a:headEnd/>
            <a:tailEnd/>
          </a:ln>
        </p:spPr>
        <p:txBody>
          <a:bodyPr/>
          <a:lstStyle/>
          <a:p>
            <a:pPr algn="ctr">
              <a:buClrTx/>
              <a:buNone/>
            </a:pPr>
            <a:r>
              <a:rPr lang="it-IT" sz="3600" b="0" dirty="0" smtClean="0"/>
              <a:t>RIORDINO TIPOLOGIE CONTRATTUALI </a:t>
            </a:r>
          </a:p>
          <a:p>
            <a:pPr algn="ctr">
              <a:buClrTx/>
              <a:buNone/>
            </a:pPr>
            <a:r>
              <a:rPr lang="it-IT" sz="3200" b="0" dirty="0" smtClean="0"/>
              <a:t>D. </a:t>
            </a:r>
            <a:r>
              <a:rPr lang="it-IT" sz="3200" b="0" dirty="0" err="1" smtClean="0"/>
              <a:t>Lgs</a:t>
            </a:r>
            <a:r>
              <a:rPr lang="it-IT" sz="3200" b="0" dirty="0" smtClean="0"/>
              <a:t>. 15 giugno 2015 n. 81</a:t>
            </a:r>
          </a:p>
          <a:p>
            <a:pPr algn="ctr">
              <a:buClrTx/>
              <a:buNone/>
            </a:pPr>
            <a:endParaRPr lang="it-IT" sz="3200" b="0" dirty="0" smtClean="0"/>
          </a:p>
          <a:p>
            <a:pPr algn="ctr">
              <a:buClrTx/>
              <a:buNone/>
            </a:pPr>
            <a:r>
              <a:rPr lang="it-IT" sz="3200" b="0" dirty="0" smtClean="0"/>
              <a:t>Entrato in vigore il 25 giugno 2015 </a:t>
            </a:r>
            <a:endParaRPr lang="it-IT" sz="3200" b="0" dirty="0"/>
          </a:p>
          <a:p>
            <a:pPr marL="609600" indent="-609600" algn="l">
              <a:buClrTx/>
              <a:buFontTx/>
              <a:buNone/>
            </a:pPr>
            <a:endParaRPr lang="it-IT" sz="3600" b="0" dirty="0"/>
          </a:p>
          <a:p>
            <a:pPr algn="l">
              <a:buClrTx/>
              <a:buNone/>
            </a:pPr>
            <a:endParaRPr lang="it-IT" sz="3600" b="0" dirty="0"/>
          </a:p>
        </p:txBody>
      </p:sp>
      <p:sp>
        <p:nvSpPr>
          <p:cNvPr id="43017" name="Rectangle 13"/>
          <p:cNvSpPr>
            <a:spLocks noChangeArrowheads="1"/>
          </p:cNvSpPr>
          <p:nvPr/>
        </p:nvSpPr>
        <p:spPr bwMode="auto">
          <a:xfrm>
            <a:off x="4724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3018" name="Rectangle 14"/>
          <p:cNvSpPr>
            <a:spLocks noChangeArrowheads="1"/>
          </p:cNvSpPr>
          <p:nvPr/>
        </p:nvSpPr>
        <p:spPr bwMode="auto">
          <a:xfrm>
            <a:off x="4724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123" name="Rectangle 2"/>
          <p:cNvSpPr>
            <a:spLocks noGrp="1" noChangeArrowheads="1"/>
          </p:cNvSpPr>
          <p:nvPr>
            <p:ph type="ctrTitle" idx="4294967295"/>
          </p:nvPr>
        </p:nvSpPr>
        <p:spPr>
          <a:xfrm>
            <a:off x="703263" y="188913"/>
            <a:ext cx="6913562" cy="701675"/>
          </a:xfrm>
          <a:effectLst>
            <a:outerShdw dist="107763" dir="2700000" algn="ctr" rotWithShape="0">
              <a:schemeClr val="bg2">
                <a:alpha val="50000"/>
              </a:schemeClr>
            </a:outerShdw>
          </a:effectLst>
        </p:spPr>
        <p:txBody>
          <a:bodyPr lIns="90967" tIns="45493" rIns="90967" bIns="45493" anchor="b"/>
          <a:lstStyle/>
          <a:p>
            <a:pPr eaLnBrk="1" hangingPunct="1"/>
            <a:r>
              <a:rPr lang="it-IT" sz="3600" b="1" smtClean="0">
                <a:solidFill>
                  <a:srgbClr val="7ABC32"/>
                </a:solidFill>
                <a:latin typeface="Georgia" pitchFamily="18" charset="0"/>
              </a:rPr>
              <a:t>COME E’ COMPOSTA</a:t>
            </a:r>
          </a:p>
        </p:txBody>
      </p:sp>
      <p:sp>
        <p:nvSpPr>
          <p:cNvPr id="5124" name="Rectangle 3"/>
          <p:cNvSpPr>
            <a:spLocks noChangeArrowheads="1"/>
          </p:cNvSpPr>
          <p:nvPr/>
        </p:nvSpPr>
        <p:spPr bwMode="auto">
          <a:xfrm>
            <a:off x="838200" y="1447800"/>
            <a:ext cx="2667000" cy="2524125"/>
          </a:xfrm>
          <a:prstGeom prst="rect">
            <a:avLst/>
          </a:prstGeom>
          <a:noFill/>
          <a:ln w="9525">
            <a:noFill/>
            <a:miter lim="800000"/>
            <a:headEnd/>
            <a:tailEnd/>
          </a:ln>
        </p:spPr>
        <p:txBody>
          <a:bodyPr lIns="85527" tIns="42765" rIns="85527" bIns="42765">
            <a:spAutoFit/>
          </a:bodyPr>
          <a:lstStyle/>
          <a:p>
            <a:pPr algn="l" defTabSz="1073150" eaLnBrk="0" hangingPunct="0">
              <a:spcBef>
                <a:spcPct val="0"/>
              </a:spcBef>
              <a:buClrTx/>
              <a:buFontTx/>
              <a:buChar char="•"/>
            </a:pPr>
            <a:r>
              <a:rPr lang="it-IT" sz="2000"/>
              <a:t>Intestazione</a:t>
            </a:r>
          </a:p>
          <a:p>
            <a:pPr algn="l" defTabSz="1073150" eaLnBrk="0" hangingPunct="0">
              <a:spcBef>
                <a:spcPct val="0"/>
              </a:spcBef>
              <a:buClrTx/>
              <a:buFontTx/>
              <a:buChar char="•"/>
            </a:pPr>
            <a:r>
              <a:rPr lang="it-IT" sz="2000"/>
              <a:t> Corpo</a:t>
            </a:r>
          </a:p>
          <a:p>
            <a:pPr algn="l" defTabSz="1073150" eaLnBrk="0" hangingPunct="0">
              <a:spcBef>
                <a:spcPct val="0"/>
              </a:spcBef>
              <a:buClrTx/>
              <a:buFontTx/>
              <a:buChar char="•"/>
            </a:pPr>
            <a:r>
              <a:rPr lang="it-IT" sz="2000"/>
              <a:t> Parte Previdenziale</a:t>
            </a:r>
          </a:p>
          <a:p>
            <a:pPr defTabSz="1073150" eaLnBrk="0" hangingPunct="0">
              <a:spcBef>
                <a:spcPct val="0"/>
              </a:spcBef>
              <a:buClrTx/>
              <a:buFontTx/>
              <a:buChar char="•"/>
            </a:pPr>
            <a:r>
              <a:rPr lang="it-IT" sz="2000"/>
              <a:t> Parte Fiscale</a:t>
            </a:r>
          </a:p>
          <a:p>
            <a:pPr defTabSz="1073150" eaLnBrk="0" hangingPunct="0">
              <a:spcBef>
                <a:spcPct val="0"/>
              </a:spcBef>
              <a:buClrTx/>
              <a:buFontTx/>
              <a:buChar char="•"/>
            </a:pPr>
            <a:r>
              <a:rPr lang="it-IT" sz="2000"/>
              <a:t>  Parte T.F.R.</a:t>
            </a:r>
          </a:p>
          <a:p>
            <a:pPr defTabSz="1073150" eaLnBrk="0" hangingPunct="0">
              <a:spcBef>
                <a:spcPct val="0"/>
              </a:spcBef>
              <a:buClrTx/>
              <a:buFontTx/>
              <a:buChar char="•"/>
            </a:pPr>
            <a:r>
              <a:rPr lang="it-IT" sz="2000"/>
              <a:t>  Retribuzione     Netta</a:t>
            </a:r>
          </a:p>
        </p:txBody>
      </p:sp>
      <p:pic>
        <p:nvPicPr>
          <p:cNvPr id="5125" name="Picture 5" descr="prova busta paga"/>
          <p:cNvPicPr>
            <a:picLocks noChangeAspect="1" noChangeArrowheads="1"/>
          </p:cNvPicPr>
          <p:nvPr/>
        </p:nvPicPr>
        <p:blipFill>
          <a:blip r:embed="rId4" cstate="print"/>
          <a:srcRect/>
          <a:stretch>
            <a:fillRect/>
          </a:stretch>
        </p:blipFill>
        <p:spPr bwMode="auto">
          <a:xfrm>
            <a:off x="3810000" y="976313"/>
            <a:ext cx="3913188" cy="5881687"/>
          </a:xfrm>
          <a:prstGeom prst="rect">
            <a:avLst/>
          </a:prstGeom>
          <a:noFill/>
          <a:ln w="9525">
            <a:noFill/>
            <a:miter lim="800000"/>
            <a:headEnd/>
            <a:tailEnd/>
          </a:ln>
        </p:spPr>
      </p:pic>
      <p:pic>
        <p:nvPicPr>
          <p:cNvPr id="5126"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4035" name="CasellaDiTesto 16"/>
          <p:cNvSpPr txBox="1">
            <a:spLocks noChangeArrowheads="1"/>
          </p:cNvSpPr>
          <p:nvPr/>
        </p:nvSpPr>
        <p:spPr bwMode="auto">
          <a:xfrm>
            <a:off x="2571750" y="3000375"/>
            <a:ext cx="4643438" cy="461963"/>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Master in Farmacia Territoriale</a:t>
            </a:r>
          </a:p>
        </p:txBody>
      </p:sp>
      <p:pic>
        <p:nvPicPr>
          <p:cNvPr id="4403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4037"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C40617C9-ED04-484E-8196-787A7DDDDB30}" type="slidenum">
              <a:rPr lang="it-IT" sz="1800" b="0">
                <a:solidFill>
                  <a:srgbClr val="FFFFFF"/>
                </a:solidFill>
                <a:latin typeface="Arial" charset="0"/>
              </a:rPr>
              <a:pPr algn="l">
                <a:spcBef>
                  <a:spcPct val="0"/>
                </a:spcBef>
                <a:buClrTx/>
                <a:buFontTx/>
                <a:buNone/>
              </a:pPr>
              <a:t>40</a:t>
            </a:fld>
            <a:endParaRPr lang="it-IT" sz="1800" b="0">
              <a:solidFill>
                <a:srgbClr val="FFFFFF"/>
              </a:solidFill>
              <a:latin typeface="Arial" charset="0"/>
            </a:endParaRPr>
          </a:p>
        </p:txBody>
      </p:sp>
      <p:sp>
        <p:nvSpPr>
          <p:cNvPr id="44038"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44039" name="Rectangle 2"/>
          <p:cNvSpPr>
            <a:spLocks noGrp="1" noChangeArrowheads="1"/>
          </p:cNvSpPr>
          <p:nvPr>
            <p:ph type="title"/>
          </p:nvPr>
        </p:nvSpPr>
        <p:spPr>
          <a:xfrm>
            <a:off x="457200" y="457200"/>
            <a:ext cx="8229600" cy="1143000"/>
          </a:xfrm>
        </p:spPr>
        <p:txBody>
          <a:bodyPr/>
          <a:lstStyle/>
          <a:p>
            <a:pPr eaLnBrk="1" hangingPunct="1"/>
            <a:r>
              <a:rPr lang="it-IT" sz="3600" dirty="0" smtClean="0">
                <a:solidFill>
                  <a:srgbClr val="7ABC32"/>
                </a:solidFill>
                <a:latin typeface="Georgia" pitchFamily="18" charset="0"/>
              </a:rPr>
              <a:t>LAVORO SUBORDINATO</a:t>
            </a:r>
            <a:br>
              <a:rPr lang="it-IT" sz="3600" dirty="0" smtClean="0">
                <a:solidFill>
                  <a:srgbClr val="7ABC32"/>
                </a:solidFill>
                <a:latin typeface="Georgia" pitchFamily="18" charset="0"/>
              </a:rPr>
            </a:br>
            <a:r>
              <a:rPr lang="it-IT" sz="3600" dirty="0" smtClean="0">
                <a:solidFill>
                  <a:srgbClr val="7ABC32"/>
                </a:solidFill>
                <a:latin typeface="Georgia" pitchFamily="18" charset="0"/>
              </a:rPr>
              <a:t>art. 2094 c.c.</a:t>
            </a:r>
          </a:p>
        </p:txBody>
      </p:sp>
      <p:sp>
        <p:nvSpPr>
          <p:cNvPr id="56323" name="Rectangle 3"/>
          <p:cNvSpPr>
            <a:spLocks noChangeArrowheads="1"/>
          </p:cNvSpPr>
          <p:nvPr/>
        </p:nvSpPr>
        <p:spPr bwMode="auto">
          <a:xfrm>
            <a:off x="1295400" y="1828800"/>
            <a:ext cx="7543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Tx/>
              <a:buFont typeface="Arial" charset="0"/>
              <a:buNone/>
              <a:defRPr/>
            </a:pPr>
            <a:r>
              <a:rPr lang="it-IT" b="0"/>
              <a:t>Con il</a:t>
            </a:r>
            <a:r>
              <a:rPr lang="it-IT">
                <a:solidFill>
                  <a:schemeClr val="tx2"/>
                </a:solidFill>
                <a:effectLst>
                  <a:outerShdw blurRad="38100" dist="38100" dir="2700000" algn="tl">
                    <a:srgbClr val="C0C0C0"/>
                  </a:outerShdw>
                </a:effectLst>
              </a:rPr>
              <a:t> </a:t>
            </a:r>
            <a:r>
              <a:rPr lang="it-IT" b="0"/>
              <a:t>contratto di lavoro subordinato il lavoratore si obbliga, in cambio della retribuzione,  a collaborare nell’impresa prestando il proprio lavoro intellettuale o manuale alle dipendenze e sotto la direzione dell’imprenditore. </a:t>
            </a:r>
          </a:p>
          <a:p>
            <a:pPr>
              <a:buClrTx/>
              <a:buFont typeface="Arial" charset="0"/>
              <a:buNone/>
              <a:defRPr/>
            </a:pPr>
            <a:endParaRPr lang="it-IT" b="0"/>
          </a:p>
          <a:p>
            <a:pPr algn="ctr">
              <a:buClrTx/>
              <a:buFont typeface="Arial" charset="0"/>
              <a:buNone/>
              <a:defRPr/>
            </a:pPr>
            <a:r>
              <a:rPr lang="it-IT" sz="2200" b="0"/>
              <a:t>L’elemento qualificante  del rapporto di lavoro subordinato è la </a:t>
            </a:r>
            <a:r>
              <a:rPr lang="it-IT" sz="2200" b="0">
                <a:solidFill>
                  <a:srgbClr val="7ABC32"/>
                </a:solidFill>
              </a:rPr>
              <a:t>SUBORDINAZIONE </a:t>
            </a:r>
            <a:r>
              <a:rPr lang="it-IT" sz="2200" b="0"/>
              <a:t>intesa come assoggettamento del lavoratore al </a:t>
            </a:r>
            <a:r>
              <a:rPr lang="it-IT" sz="2200" b="0">
                <a:solidFill>
                  <a:srgbClr val="7ABC32"/>
                </a:solidFill>
              </a:rPr>
              <a:t>POTERE DIRETTIVO,ORGANIZZATIVO E GERARCHICO</a:t>
            </a:r>
            <a:r>
              <a:rPr lang="it-IT" sz="2200" b="0"/>
              <a:t> del datore di lavoro. </a:t>
            </a:r>
            <a:endParaRPr lang="it-IT" b="0"/>
          </a:p>
          <a:p>
            <a:pPr algn="ctr">
              <a:buClrTx/>
              <a:buFont typeface="Arial" charset="0"/>
              <a:buNone/>
              <a:defRPr/>
            </a:pPr>
            <a:endParaRPr lang="it-IT" b="0"/>
          </a:p>
          <a:p>
            <a:pPr algn="ctr">
              <a:buClrTx/>
              <a:buFont typeface="Arial" charset="0"/>
              <a:buNone/>
              <a:defRPr/>
            </a:pPr>
            <a:endParaRPr lang="it-IT" b="0"/>
          </a:p>
        </p:txBody>
      </p:sp>
      <p:sp>
        <p:nvSpPr>
          <p:cNvPr id="44041" name="Rectangle 9"/>
          <p:cNvSpPr>
            <a:spLocks noChangeArrowheads="1"/>
          </p:cNvSpPr>
          <p:nvPr/>
        </p:nvSpPr>
        <p:spPr bwMode="auto">
          <a:xfrm>
            <a:off x="46482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4042" name="Rectangle 10"/>
          <p:cNvSpPr>
            <a:spLocks noChangeArrowheads="1"/>
          </p:cNvSpPr>
          <p:nvPr/>
        </p:nvSpPr>
        <p:spPr bwMode="auto">
          <a:xfrm>
            <a:off x="46482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5059" name="CasellaDiTesto 16"/>
          <p:cNvSpPr txBox="1">
            <a:spLocks noChangeArrowheads="1"/>
          </p:cNvSpPr>
          <p:nvPr/>
        </p:nvSpPr>
        <p:spPr bwMode="auto">
          <a:xfrm>
            <a:off x="2571750" y="3000375"/>
            <a:ext cx="4643438" cy="461963"/>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Master in Farmacia Territoriale</a:t>
            </a:r>
          </a:p>
        </p:txBody>
      </p:sp>
      <p:pic>
        <p:nvPicPr>
          <p:cNvPr id="4506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5061"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62F403CE-812D-41E5-B8BF-3EE5149FECEA}" type="slidenum">
              <a:rPr lang="it-IT" sz="1800" b="0">
                <a:solidFill>
                  <a:srgbClr val="FFFFFF"/>
                </a:solidFill>
                <a:latin typeface="Arial" charset="0"/>
              </a:rPr>
              <a:pPr algn="l">
                <a:spcBef>
                  <a:spcPct val="0"/>
                </a:spcBef>
                <a:buClrTx/>
                <a:buFontTx/>
                <a:buNone/>
              </a:pPr>
              <a:t>41</a:t>
            </a:fld>
            <a:endParaRPr lang="it-IT" sz="1800" b="0">
              <a:solidFill>
                <a:srgbClr val="FFFFFF"/>
              </a:solidFill>
              <a:latin typeface="Arial" charset="0"/>
            </a:endParaRPr>
          </a:p>
        </p:txBody>
      </p:sp>
      <p:sp>
        <p:nvSpPr>
          <p:cNvPr id="45062"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45063" name="Rectangle 2"/>
          <p:cNvSpPr>
            <a:spLocks noGrp="1" noChangeArrowheads="1"/>
          </p:cNvSpPr>
          <p:nvPr>
            <p:ph type="title"/>
          </p:nvPr>
        </p:nvSpPr>
        <p:spPr>
          <a:xfrm>
            <a:off x="457200" y="533400"/>
            <a:ext cx="8229600" cy="1143000"/>
          </a:xfrm>
        </p:spPr>
        <p:txBody>
          <a:bodyPr/>
          <a:lstStyle/>
          <a:p>
            <a:pPr eaLnBrk="1" hangingPunct="1"/>
            <a:r>
              <a:rPr lang="it-IT" sz="3200" dirty="0" smtClean="0">
                <a:solidFill>
                  <a:srgbClr val="7ABC32"/>
                </a:solidFill>
                <a:latin typeface="Georgia" pitchFamily="18" charset="0"/>
              </a:rPr>
              <a:t>COLLABORAZIONI</a:t>
            </a:r>
            <a:br>
              <a:rPr lang="it-IT" sz="3200" dirty="0" smtClean="0">
                <a:solidFill>
                  <a:srgbClr val="7ABC32"/>
                </a:solidFill>
                <a:latin typeface="Georgia" pitchFamily="18" charset="0"/>
              </a:rPr>
            </a:br>
            <a:r>
              <a:rPr lang="it-IT" sz="3200" dirty="0" smtClean="0">
                <a:solidFill>
                  <a:srgbClr val="7ABC32"/>
                </a:solidFill>
                <a:latin typeface="Georgia" pitchFamily="18" charset="0"/>
              </a:rPr>
              <a:t>ART. 2 D. </a:t>
            </a:r>
            <a:r>
              <a:rPr lang="it-IT" sz="3200" dirty="0" err="1" smtClean="0">
                <a:solidFill>
                  <a:srgbClr val="7ABC32"/>
                </a:solidFill>
                <a:latin typeface="Georgia" pitchFamily="18" charset="0"/>
              </a:rPr>
              <a:t>Lgs</a:t>
            </a:r>
            <a:r>
              <a:rPr lang="it-IT" sz="3200" dirty="0" smtClean="0">
                <a:solidFill>
                  <a:srgbClr val="7ABC32"/>
                </a:solidFill>
                <a:latin typeface="Georgia" pitchFamily="18" charset="0"/>
              </a:rPr>
              <a:t>. n. 81 del 15/6/2015 </a:t>
            </a:r>
          </a:p>
        </p:txBody>
      </p:sp>
      <p:sp>
        <p:nvSpPr>
          <p:cNvPr id="56323" name="Rectangle 3"/>
          <p:cNvSpPr>
            <a:spLocks noChangeArrowheads="1"/>
          </p:cNvSpPr>
          <p:nvPr/>
        </p:nvSpPr>
        <p:spPr bwMode="auto">
          <a:xfrm>
            <a:off x="1676400" y="1752600"/>
            <a:ext cx="6477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Tx/>
              <a:buFont typeface="Arial" charset="0"/>
              <a:buNone/>
              <a:defRPr/>
            </a:pPr>
            <a:endParaRPr lang="it-IT" b="0" dirty="0"/>
          </a:p>
          <a:p>
            <a:pPr>
              <a:buClrTx/>
              <a:buFont typeface="Arial" charset="0"/>
              <a:buNone/>
              <a:defRPr/>
            </a:pPr>
            <a:r>
              <a:rPr lang="it-IT" b="0" dirty="0" smtClean="0"/>
              <a:t>A far data dal 1° gennaio 2016, si applica la disciplina del rapporto di lavoro subordinato anche ai rapporti di collaborazione che si concretino in prestazioni di lavoro </a:t>
            </a:r>
            <a:r>
              <a:rPr lang="it-IT" dirty="0" smtClean="0"/>
              <a:t>esclusivamente personali, </a:t>
            </a:r>
            <a:r>
              <a:rPr lang="it-IT" b="0" dirty="0" smtClean="0"/>
              <a:t>continuative</a:t>
            </a:r>
            <a:r>
              <a:rPr lang="it-IT" dirty="0" smtClean="0"/>
              <a:t>, </a:t>
            </a:r>
            <a:r>
              <a:rPr lang="it-IT" b="0" dirty="0" smtClean="0"/>
              <a:t>le cui modalità di esecuzione siano </a:t>
            </a:r>
            <a:r>
              <a:rPr lang="it-IT" dirty="0" smtClean="0"/>
              <a:t>organizzate</a:t>
            </a:r>
            <a:r>
              <a:rPr lang="it-IT" b="0" dirty="0" smtClean="0"/>
              <a:t> dal committente anche con riferimento ai tempi e ai luogo di lavoro.</a:t>
            </a:r>
            <a:endParaRPr lang="it-IT" b="0" dirty="0"/>
          </a:p>
          <a:p>
            <a:pPr algn="ctr">
              <a:buClrTx/>
              <a:buFont typeface="Arial" charset="0"/>
              <a:buNone/>
              <a:defRPr/>
            </a:pPr>
            <a:endParaRPr lang="it-IT" b="0" dirty="0"/>
          </a:p>
        </p:txBody>
      </p:sp>
      <p:sp>
        <p:nvSpPr>
          <p:cNvPr id="45065" name="Rectangle 9"/>
          <p:cNvSpPr>
            <a:spLocks noChangeArrowheads="1"/>
          </p:cNvSpPr>
          <p:nvPr/>
        </p:nvSpPr>
        <p:spPr bwMode="auto">
          <a:xfrm>
            <a:off x="46482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5066" name="Rectangle 10"/>
          <p:cNvSpPr>
            <a:spLocks noChangeArrowheads="1"/>
          </p:cNvSpPr>
          <p:nvPr/>
        </p:nvSpPr>
        <p:spPr bwMode="auto">
          <a:xfrm>
            <a:off x="46482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6083"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4608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6085"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5C954491-D87F-4F24-AA90-6D7CDC571C6E}" type="slidenum">
              <a:rPr lang="it-IT" sz="1800" b="0">
                <a:solidFill>
                  <a:srgbClr val="FFFFFF"/>
                </a:solidFill>
                <a:latin typeface="Arial" charset="0"/>
              </a:rPr>
              <a:pPr algn="l">
                <a:spcBef>
                  <a:spcPct val="0"/>
                </a:spcBef>
                <a:buClrTx/>
                <a:buFontTx/>
                <a:buNone/>
              </a:pPr>
              <a:t>42</a:t>
            </a:fld>
            <a:endParaRPr lang="it-IT" sz="1800" b="0">
              <a:solidFill>
                <a:srgbClr val="FFFFFF"/>
              </a:solidFill>
              <a:latin typeface="Arial" charset="0"/>
            </a:endParaRPr>
          </a:p>
        </p:txBody>
      </p:sp>
      <p:sp>
        <p:nvSpPr>
          <p:cNvPr id="46086"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46087" name="Rectangle 2"/>
          <p:cNvSpPr>
            <a:spLocks noGrp="1" noChangeArrowheads="1"/>
          </p:cNvSpPr>
          <p:nvPr>
            <p:ph type="title"/>
          </p:nvPr>
        </p:nvSpPr>
        <p:spPr>
          <a:xfrm>
            <a:off x="971600" y="404664"/>
            <a:ext cx="7715200" cy="1012974"/>
          </a:xfrm>
        </p:spPr>
        <p:txBody>
          <a:bodyPr/>
          <a:lstStyle/>
          <a:p>
            <a:pPr eaLnBrk="1" hangingPunct="1"/>
            <a:r>
              <a:rPr lang="it-IT" sz="3500" dirty="0" smtClean="0">
                <a:solidFill>
                  <a:srgbClr val="7ABC32"/>
                </a:solidFill>
                <a:latin typeface="Georgia" pitchFamily="18" charset="0"/>
              </a:rPr>
              <a:t>Riconduzione al lavoro subordinato</a:t>
            </a:r>
            <a:endParaRPr lang="it-IT" sz="3600" dirty="0" smtClean="0">
              <a:solidFill>
                <a:srgbClr val="7ABC32"/>
              </a:solidFill>
              <a:latin typeface="Georgia" pitchFamily="18" charset="0"/>
            </a:endParaRPr>
          </a:p>
        </p:txBody>
      </p:sp>
      <p:sp>
        <p:nvSpPr>
          <p:cNvPr id="4608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46089" name="Rectangle 3"/>
          <p:cNvSpPr>
            <a:spLocks noChangeArrowheads="1"/>
          </p:cNvSpPr>
          <p:nvPr/>
        </p:nvSpPr>
        <p:spPr bwMode="auto">
          <a:xfrm>
            <a:off x="1447800" y="1412776"/>
            <a:ext cx="7245350" cy="4454624"/>
          </a:xfrm>
          <a:prstGeom prst="rect">
            <a:avLst/>
          </a:prstGeom>
          <a:noFill/>
          <a:ln w="9525">
            <a:noFill/>
            <a:miter lim="800000"/>
            <a:headEnd/>
            <a:tailEnd/>
          </a:ln>
        </p:spPr>
        <p:txBody>
          <a:bodyPr/>
          <a:lstStyle/>
          <a:p>
            <a:pPr marL="476250" indent="-476250" algn="l">
              <a:lnSpc>
                <a:spcPct val="90000"/>
              </a:lnSpc>
              <a:buClrTx/>
              <a:buFont typeface="Arial" charset="0"/>
              <a:buNone/>
            </a:pPr>
            <a:r>
              <a:rPr lang="it-IT" sz="2000" b="0" dirty="0"/>
              <a:t>i</a:t>
            </a:r>
            <a:r>
              <a:rPr lang="it-IT" sz="2000" b="0" dirty="0" smtClean="0"/>
              <a:t>n base alla nuova normativa, in caso di :</a:t>
            </a:r>
          </a:p>
          <a:p>
            <a:pPr marL="476250" indent="-476250" algn="l">
              <a:lnSpc>
                <a:spcPct val="90000"/>
              </a:lnSpc>
              <a:buClrTx/>
              <a:buFont typeface="Arial" charset="0"/>
              <a:buNone/>
            </a:pPr>
            <a:r>
              <a:rPr lang="it-IT" sz="2000" b="0" dirty="0" smtClean="0"/>
              <a:t> </a:t>
            </a:r>
            <a:endParaRPr lang="it-IT" sz="2000" b="0" dirty="0"/>
          </a:p>
          <a:p>
            <a:pPr marL="476250" indent="-476250" algn="l">
              <a:lnSpc>
                <a:spcPct val="90000"/>
              </a:lnSpc>
              <a:buFont typeface="Wingdings" pitchFamily="2" charset="2"/>
              <a:buChar char="v"/>
            </a:pPr>
            <a:r>
              <a:rPr lang="it-IT" sz="2000" b="0" dirty="0" smtClean="0"/>
              <a:t>Prestazione </a:t>
            </a:r>
            <a:r>
              <a:rPr lang="it-IT" sz="2000" dirty="0" smtClean="0"/>
              <a:t>esclusivamente</a:t>
            </a:r>
            <a:r>
              <a:rPr lang="it-IT" sz="2000" b="0" dirty="0" smtClean="0"/>
              <a:t> personale </a:t>
            </a:r>
          </a:p>
          <a:p>
            <a:pPr marL="476250" indent="-476250" algn="l">
              <a:lnSpc>
                <a:spcPct val="90000"/>
              </a:lnSpc>
              <a:buFont typeface="Wingdings" pitchFamily="2" charset="2"/>
              <a:buChar char="v"/>
            </a:pPr>
            <a:r>
              <a:rPr lang="it-IT" sz="2000" b="0" dirty="0" smtClean="0"/>
              <a:t>Presenza di «</a:t>
            </a:r>
            <a:r>
              <a:rPr lang="it-IT" sz="2000" dirty="0"/>
              <a:t>e</a:t>
            </a:r>
            <a:r>
              <a:rPr lang="it-IT" sz="2000" dirty="0" smtClean="0"/>
              <a:t>tero – organizzazione</a:t>
            </a:r>
            <a:r>
              <a:rPr lang="it-IT" sz="2000" b="0" dirty="0" smtClean="0"/>
              <a:t>» da parte del committente, anche con riferimento ai tempi e luoghi.</a:t>
            </a:r>
          </a:p>
          <a:p>
            <a:pPr algn="l">
              <a:lnSpc>
                <a:spcPct val="90000"/>
              </a:lnSpc>
              <a:buNone/>
            </a:pPr>
            <a:endParaRPr lang="it-IT" sz="2000" b="0" dirty="0" smtClean="0"/>
          </a:p>
          <a:p>
            <a:pPr>
              <a:lnSpc>
                <a:spcPct val="90000"/>
              </a:lnSpc>
              <a:buNone/>
            </a:pPr>
            <a:r>
              <a:rPr lang="it-IT" sz="2000" b="0" dirty="0" smtClean="0"/>
              <a:t>Oltre ai già noti  indici di «subordinazione» individuati </a:t>
            </a:r>
          </a:p>
          <a:p>
            <a:pPr>
              <a:lnSpc>
                <a:spcPct val="90000"/>
              </a:lnSpc>
              <a:buNone/>
            </a:pPr>
            <a:r>
              <a:rPr lang="it-IT" sz="2000" b="0" dirty="0" smtClean="0"/>
              <a:t>nell’ assoggettamento  </a:t>
            </a:r>
            <a:r>
              <a:rPr lang="it-IT" sz="2000" dirty="0" smtClean="0">
                <a:solidFill>
                  <a:srgbClr val="7ABC32"/>
                </a:solidFill>
              </a:rPr>
              <a:t>al </a:t>
            </a:r>
            <a:r>
              <a:rPr lang="it-IT" sz="2000" dirty="0">
                <a:solidFill>
                  <a:srgbClr val="7ABC32"/>
                </a:solidFill>
              </a:rPr>
              <a:t>potere direttivo</a:t>
            </a:r>
            <a:r>
              <a:rPr lang="it-IT" sz="2000" b="0" dirty="0">
                <a:solidFill>
                  <a:srgbClr val="7ABC32"/>
                </a:solidFill>
              </a:rPr>
              <a:t>  </a:t>
            </a:r>
            <a:r>
              <a:rPr lang="it-IT" sz="2000" b="0" dirty="0" smtClean="0">
                <a:solidFill>
                  <a:srgbClr val="7ABC32"/>
                </a:solidFill>
              </a:rPr>
              <a:t>e</a:t>
            </a:r>
            <a:r>
              <a:rPr lang="it-IT" sz="2000" dirty="0" smtClean="0">
                <a:solidFill>
                  <a:srgbClr val="7ABC32"/>
                </a:solidFill>
              </a:rPr>
              <a:t>   </a:t>
            </a:r>
            <a:r>
              <a:rPr lang="it-IT" sz="2000" dirty="0">
                <a:solidFill>
                  <a:srgbClr val="7ABC32"/>
                </a:solidFill>
              </a:rPr>
              <a:t>disciplinare</a:t>
            </a:r>
            <a:r>
              <a:rPr lang="it-IT" sz="2000" b="0" dirty="0"/>
              <a:t> </a:t>
            </a:r>
            <a:r>
              <a:rPr lang="it-IT" sz="2000" b="0" dirty="0" smtClean="0"/>
              <a:t>del committente.</a:t>
            </a:r>
            <a:endParaRPr lang="it-IT" sz="2000" b="0" dirty="0"/>
          </a:p>
          <a:p>
            <a:pPr marL="476250" indent="-476250" algn="l">
              <a:lnSpc>
                <a:spcPct val="90000"/>
              </a:lnSpc>
              <a:buClrTx/>
              <a:buFont typeface="Arial" charset="0"/>
              <a:buNone/>
            </a:pPr>
            <a:endParaRPr lang="it-IT" sz="2000" dirty="0">
              <a:solidFill>
                <a:srgbClr val="7ABC32"/>
              </a:solidFill>
            </a:endParaRPr>
          </a:p>
          <a:p>
            <a:pPr marL="476250" indent="-476250" algn="l">
              <a:lnSpc>
                <a:spcPct val="90000"/>
              </a:lnSpc>
              <a:buClrTx/>
              <a:buFont typeface="Arial" charset="0"/>
              <a:buNone/>
            </a:pPr>
            <a:r>
              <a:rPr lang="it-IT" sz="2000" b="0" dirty="0"/>
              <a:t>	</a:t>
            </a:r>
          </a:p>
        </p:txBody>
      </p:sp>
      <p:sp>
        <p:nvSpPr>
          <p:cNvPr id="46090" name="Rectangle 10"/>
          <p:cNvSpPr>
            <a:spLocks noChangeArrowheads="1"/>
          </p:cNvSpPr>
          <p:nvPr/>
        </p:nvSpPr>
        <p:spPr bwMode="auto">
          <a:xfrm>
            <a:off x="44958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6091" name="Rectangle 11"/>
          <p:cNvSpPr>
            <a:spLocks noChangeArrowheads="1"/>
          </p:cNvSpPr>
          <p:nvPr/>
        </p:nvSpPr>
        <p:spPr bwMode="auto">
          <a:xfrm>
            <a:off x="44958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7107"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4710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7109"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9488F39F-88ED-41BA-9340-BDA67135BE63}" type="slidenum">
              <a:rPr lang="it-IT" sz="1800" b="0">
                <a:solidFill>
                  <a:srgbClr val="FFFFFF"/>
                </a:solidFill>
                <a:latin typeface="Arial" charset="0"/>
              </a:rPr>
              <a:pPr algn="l">
                <a:spcBef>
                  <a:spcPct val="0"/>
                </a:spcBef>
                <a:buClrTx/>
                <a:buFontTx/>
                <a:buNone/>
              </a:pPr>
              <a:t>43</a:t>
            </a:fld>
            <a:endParaRPr lang="it-IT" sz="1800" b="0">
              <a:solidFill>
                <a:srgbClr val="FFFFFF"/>
              </a:solidFill>
              <a:latin typeface="Arial" charset="0"/>
            </a:endParaRPr>
          </a:p>
        </p:txBody>
      </p:sp>
      <p:sp>
        <p:nvSpPr>
          <p:cNvPr id="47110"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53954" name="Rectangle 2"/>
          <p:cNvSpPr>
            <a:spLocks noGrp="1" noChangeArrowheads="1"/>
          </p:cNvSpPr>
          <p:nvPr>
            <p:ph type="title"/>
          </p:nvPr>
        </p:nvSpPr>
        <p:spPr/>
        <p:txBody>
          <a:bodyPr/>
          <a:lstStyle/>
          <a:p>
            <a:pPr eaLnBrk="1" hangingPunct="1">
              <a:defRPr/>
            </a:pPr>
            <a:r>
              <a:rPr lang="it-IT" sz="3600" dirty="0" smtClean="0">
                <a:solidFill>
                  <a:srgbClr val="7ABC32"/>
                </a:solidFill>
                <a:effectLst>
                  <a:outerShdw blurRad="38100" dist="38100" dir="2700000" algn="tl">
                    <a:srgbClr val="C0C0C0"/>
                  </a:outerShdw>
                </a:effectLst>
                <a:latin typeface="Georgia" pitchFamily="18" charset="0"/>
              </a:rPr>
              <a:t>DEROGHE</a:t>
            </a:r>
          </a:p>
        </p:txBody>
      </p:sp>
      <p:sp>
        <p:nvSpPr>
          <p:cNvPr id="4711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47113" name="Rectangle 3"/>
          <p:cNvSpPr>
            <a:spLocks noChangeArrowheads="1"/>
          </p:cNvSpPr>
          <p:nvPr/>
        </p:nvSpPr>
        <p:spPr bwMode="auto">
          <a:xfrm>
            <a:off x="1295400" y="1196752"/>
            <a:ext cx="7543800" cy="4536504"/>
          </a:xfrm>
          <a:prstGeom prst="rect">
            <a:avLst/>
          </a:prstGeom>
          <a:noFill/>
          <a:ln w="9525">
            <a:noFill/>
            <a:miter lim="800000"/>
            <a:headEnd/>
            <a:tailEnd/>
          </a:ln>
        </p:spPr>
        <p:txBody>
          <a:bodyPr/>
          <a:lstStyle/>
          <a:p>
            <a:pPr algn="l">
              <a:lnSpc>
                <a:spcPct val="90000"/>
              </a:lnSpc>
              <a:buClrTx/>
              <a:buFont typeface="Arial" charset="0"/>
              <a:buNone/>
            </a:pPr>
            <a:r>
              <a:rPr lang="it-IT" b="0" dirty="0" smtClean="0"/>
              <a:t>Restano esclusi dalla riconduzione al lavoro subordinato</a:t>
            </a:r>
            <a:r>
              <a:rPr lang="it-IT" sz="2800" b="0" dirty="0" smtClean="0"/>
              <a:t>:</a:t>
            </a:r>
          </a:p>
          <a:p>
            <a:pPr marL="457200" indent="-457200" algn="l">
              <a:lnSpc>
                <a:spcPct val="90000"/>
              </a:lnSpc>
              <a:buClrTx/>
              <a:buFont typeface="+mj-lt"/>
              <a:buAutoNum type="arabicParenR"/>
            </a:pPr>
            <a:r>
              <a:rPr lang="it-IT" b="0" dirty="0"/>
              <a:t>le c</a:t>
            </a:r>
            <a:r>
              <a:rPr lang="it-IT" b="0" dirty="0" smtClean="0"/>
              <a:t>ollaborazioni previste da accordi collettivi per specifiche esigenze produttive di settore (es. call center)</a:t>
            </a:r>
          </a:p>
          <a:p>
            <a:pPr marL="457200" indent="-457200" algn="l">
              <a:lnSpc>
                <a:spcPct val="90000"/>
              </a:lnSpc>
              <a:buClrTx/>
              <a:buFont typeface="+mj-lt"/>
              <a:buAutoNum type="arabicParenR"/>
            </a:pPr>
            <a:r>
              <a:rPr lang="it-IT" b="0" dirty="0" smtClean="0"/>
              <a:t>le collaborazioni prestate nell’esercizio di professioni intellettuali per le quali è necessario l’iscrizione in appositi albi professionali</a:t>
            </a:r>
          </a:p>
          <a:p>
            <a:pPr marL="457200" indent="-457200" algn="l">
              <a:lnSpc>
                <a:spcPct val="90000"/>
              </a:lnSpc>
              <a:buClrTx/>
              <a:buFont typeface="+mj-lt"/>
              <a:buAutoNum type="arabicParenR"/>
            </a:pPr>
            <a:r>
              <a:rPr lang="it-IT" b="0" dirty="0" smtClean="0"/>
              <a:t>Amministratori, partecipanti a collegi o commissioni </a:t>
            </a:r>
          </a:p>
          <a:p>
            <a:pPr marL="457200" indent="-457200" algn="l">
              <a:lnSpc>
                <a:spcPct val="90000"/>
              </a:lnSpc>
              <a:buClrTx/>
              <a:buFont typeface="+mj-lt"/>
              <a:buAutoNum type="arabicParenR"/>
            </a:pPr>
            <a:r>
              <a:rPr lang="it-IT" b="0" dirty="0" smtClean="0"/>
              <a:t>Prestazioni a favore di società sportive dilettantistiche aderenti al CONI</a:t>
            </a:r>
          </a:p>
          <a:p>
            <a:pPr algn="l">
              <a:buClrTx/>
              <a:buFont typeface="Arial" charset="0"/>
              <a:buNone/>
            </a:pPr>
            <a:endParaRPr lang="it-IT" sz="2800" b="0" dirty="0">
              <a:latin typeface="Arial Rounded MT Bold" pitchFamily="34" charset="0"/>
            </a:endParaRPr>
          </a:p>
          <a:p>
            <a:pPr algn="l">
              <a:buClrTx/>
              <a:buFont typeface="Arial" charset="0"/>
              <a:buChar char="•"/>
            </a:pPr>
            <a:endParaRPr lang="it-IT" sz="2000" b="0" dirty="0"/>
          </a:p>
        </p:txBody>
      </p:sp>
      <p:sp>
        <p:nvSpPr>
          <p:cNvPr id="47116" name="Rectangle 14"/>
          <p:cNvSpPr>
            <a:spLocks noChangeArrowheads="1"/>
          </p:cNvSpPr>
          <p:nvPr/>
        </p:nvSpPr>
        <p:spPr bwMode="auto">
          <a:xfrm>
            <a:off x="44958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7117" name="Rectangle 15"/>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4813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4813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4813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FC67BC07-2265-4AA4-A38B-0B89D2016CDE}" type="slidenum">
              <a:rPr lang="it-IT" sz="1800" b="0">
                <a:solidFill>
                  <a:srgbClr val="FFFFFF"/>
                </a:solidFill>
                <a:latin typeface="Arial" charset="0"/>
              </a:rPr>
              <a:pPr algn="l">
                <a:spcBef>
                  <a:spcPct val="0"/>
                </a:spcBef>
                <a:buClrTx/>
                <a:buFontTx/>
                <a:buNone/>
              </a:pPr>
              <a:t>44</a:t>
            </a:fld>
            <a:endParaRPr lang="it-IT" sz="1800" b="0">
              <a:solidFill>
                <a:srgbClr val="FFFFFF"/>
              </a:solidFill>
              <a:latin typeface="Arial" charset="0"/>
            </a:endParaRPr>
          </a:p>
        </p:txBody>
      </p:sp>
      <p:sp>
        <p:nvSpPr>
          <p:cNvPr id="4813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53954" name="Rectangle 2"/>
          <p:cNvSpPr>
            <a:spLocks noGrp="1" noChangeArrowheads="1"/>
          </p:cNvSpPr>
          <p:nvPr>
            <p:ph type="title"/>
          </p:nvPr>
        </p:nvSpPr>
        <p:spPr>
          <a:xfrm>
            <a:off x="457200" y="274638"/>
            <a:ext cx="8235950" cy="1020762"/>
          </a:xfrm>
        </p:spPr>
        <p:txBody>
          <a:bodyPr/>
          <a:lstStyle/>
          <a:p>
            <a:pPr eaLnBrk="1" hangingPunct="1">
              <a:defRPr/>
            </a:pPr>
            <a:r>
              <a:rPr lang="it-IT" sz="3600" dirty="0" smtClean="0">
                <a:solidFill>
                  <a:srgbClr val="7ABC32"/>
                </a:solidFill>
                <a:effectLst>
                  <a:outerShdw blurRad="38100" dist="38100" dir="2700000" algn="tl">
                    <a:srgbClr val="C0C0C0"/>
                  </a:outerShdw>
                </a:effectLst>
                <a:latin typeface="Georgia" pitchFamily="18" charset="0"/>
              </a:rPr>
              <a:t>SUPERAMENTO DEL LAVORO A PROGETTO </a:t>
            </a:r>
          </a:p>
        </p:txBody>
      </p:sp>
      <p:sp>
        <p:nvSpPr>
          <p:cNvPr id="4813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48137" name="Rectangle 3"/>
          <p:cNvSpPr>
            <a:spLocks noChangeArrowheads="1"/>
          </p:cNvSpPr>
          <p:nvPr/>
        </p:nvSpPr>
        <p:spPr bwMode="auto">
          <a:xfrm>
            <a:off x="1524000" y="1657350"/>
            <a:ext cx="6705600" cy="4800600"/>
          </a:xfrm>
          <a:prstGeom prst="rect">
            <a:avLst/>
          </a:prstGeom>
          <a:noFill/>
          <a:ln w="9525">
            <a:noFill/>
            <a:miter lim="800000"/>
            <a:headEnd/>
            <a:tailEnd/>
          </a:ln>
        </p:spPr>
        <p:txBody>
          <a:bodyPr/>
          <a:lstStyle/>
          <a:p>
            <a:pPr>
              <a:lnSpc>
                <a:spcPct val="90000"/>
              </a:lnSpc>
              <a:buClrTx/>
              <a:buFont typeface="Arial" charset="0"/>
              <a:buNone/>
            </a:pPr>
            <a:r>
              <a:rPr lang="it-IT" b="0" dirty="0" smtClean="0"/>
              <a:t>L’art. 52 del D. </a:t>
            </a:r>
            <a:r>
              <a:rPr lang="it-IT" b="0" dirty="0" err="1" smtClean="0"/>
              <a:t>Lgs</a:t>
            </a:r>
            <a:r>
              <a:rPr lang="it-IT" b="0" dirty="0" smtClean="0"/>
              <a:t>. 81 / 2015 ha abrogato gli articoli da 61 a 69 bis del </a:t>
            </a:r>
            <a:r>
              <a:rPr lang="it-IT" b="0" dirty="0" err="1" smtClean="0"/>
              <a:t>D.Lgs.</a:t>
            </a:r>
            <a:r>
              <a:rPr lang="it-IT" b="0" dirty="0" smtClean="0"/>
              <a:t> 276/2003 segnando così la fine delle precedenti collaborazioni «a progetto».</a:t>
            </a:r>
          </a:p>
          <a:p>
            <a:pPr>
              <a:lnSpc>
                <a:spcPct val="90000"/>
              </a:lnSpc>
              <a:buClrTx/>
              <a:buFont typeface="Arial" charset="0"/>
              <a:buNone/>
            </a:pPr>
            <a:r>
              <a:rPr lang="it-IT" b="0" dirty="0" smtClean="0"/>
              <a:t>Il legislatore ha però previsto la sopravvivenza  dei soli contratti già in essere al momento dell’entrata in vigore ( 24 giugno 2015) della nuova normativa, fino alla scadenza prevista in origine dalle parti contraenti. </a:t>
            </a:r>
          </a:p>
          <a:p>
            <a:pPr>
              <a:lnSpc>
                <a:spcPct val="90000"/>
              </a:lnSpc>
              <a:buClrTx/>
              <a:buFont typeface="Arial" charset="0"/>
              <a:buNone/>
            </a:pPr>
            <a:endParaRPr lang="it-IT" b="0" dirty="0"/>
          </a:p>
        </p:txBody>
      </p:sp>
      <p:sp>
        <p:nvSpPr>
          <p:cNvPr id="48138" name="Rectangle 12"/>
          <p:cNvSpPr>
            <a:spLocks noChangeArrowheads="1"/>
          </p:cNvSpPr>
          <p:nvPr/>
        </p:nvSpPr>
        <p:spPr bwMode="auto">
          <a:xfrm>
            <a:off x="44958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48139" name="Rectangle 13"/>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325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325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325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1D3050E5-8539-4A05-8C40-2784EE93ED7B}" type="slidenum">
              <a:rPr lang="it-IT" sz="1800" b="0">
                <a:solidFill>
                  <a:srgbClr val="FFFFFF"/>
                </a:solidFill>
                <a:latin typeface="Arial" charset="0"/>
              </a:rPr>
              <a:pPr algn="l">
                <a:spcBef>
                  <a:spcPct val="0"/>
                </a:spcBef>
                <a:buClrTx/>
                <a:buFontTx/>
                <a:buNone/>
              </a:pPr>
              <a:t>45</a:t>
            </a:fld>
            <a:endParaRPr lang="it-IT" sz="1800" b="0">
              <a:solidFill>
                <a:srgbClr val="FFFFFF"/>
              </a:solidFill>
              <a:latin typeface="Arial" charset="0"/>
            </a:endParaRPr>
          </a:p>
        </p:txBody>
      </p:sp>
      <p:sp>
        <p:nvSpPr>
          <p:cNvPr id="5325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53255" name="Rectangle 2"/>
          <p:cNvSpPr>
            <a:spLocks noGrp="1" noChangeArrowheads="1"/>
          </p:cNvSpPr>
          <p:nvPr>
            <p:ph type="title"/>
          </p:nvPr>
        </p:nvSpPr>
        <p:spPr>
          <a:xfrm>
            <a:off x="1123950" y="296863"/>
            <a:ext cx="7543800" cy="1447800"/>
          </a:xfrm>
        </p:spPr>
        <p:txBody>
          <a:bodyPr/>
          <a:lstStyle/>
          <a:p>
            <a:pPr eaLnBrk="1" hangingPunct="1"/>
            <a:r>
              <a:rPr lang="it-IT" sz="3000" dirty="0" smtClean="0">
                <a:solidFill>
                  <a:srgbClr val="7ABC32"/>
                </a:solidFill>
                <a:latin typeface="Georgia" pitchFamily="18" charset="0"/>
                <a:cs typeface="Arial" charset="0"/>
              </a:rPr>
              <a:t/>
            </a:r>
            <a:br>
              <a:rPr lang="it-IT" sz="3000" dirty="0" smtClean="0">
                <a:solidFill>
                  <a:srgbClr val="7ABC32"/>
                </a:solidFill>
                <a:latin typeface="Georgia" pitchFamily="18" charset="0"/>
                <a:cs typeface="Arial" charset="0"/>
              </a:rPr>
            </a:br>
            <a:r>
              <a:rPr lang="it-IT" sz="2700" b="1" dirty="0" smtClean="0">
                <a:solidFill>
                  <a:srgbClr val="7ABC32"/>
                </a:solidFill>
                <a:latin typeface="Georgia" pitchFamily="18" charset="0"/>
                <a:cs typeface="Arial" charset="0"/>
              </a:rPr>
              <a:t>CONTRATTO DI</a:t>
            </a:r>
            <a:r>
              <a:rPr lang="it-IT" sz="2700" dirty="0" smtClean="0">
                <a:solidFill>
                  <a:srgbClr val="7ABC32"/>
                </a:solidFill>
                <a:latin typeface="Georgia" pitchFamily="18" charset="0"/>
                <a:cs typeface="Arial" charset="0"/>
              </a:rPr>
              <a:t> </a:t>
            </a:r>
            <a:r>
              <a:rPr lang="it-IT" sz="2700" b="1" dirty="0" smtClean="0">
                <a:solidFill>
                  <a:srgbClr val="7ABC32"/>
                </a:solidFill>
                <a:latin typeface="Georgia" pitchFamily="18" charset="0"/>
                <a:cs typeface="Arial" charset="0"/>
              </a:rPr>
              <a:t>LAVORO</a:t>
            </a:r>
            <a:br>
              <a:rPr lang="it-IT" sz="2700" b="1" dirty="0" smtClean="0">
                <a:solidFill>
                  <a:srgbClr val="7ABC32"/>
                </a:solidFill>
                <a:latin typeface="Georgia" pitchFamily="18" charset="0"/>
                <a:cs typeface="Arial" charset="0"/>
              </a:rPr>
            </a:br>
            <a:r>
              <a:rPr lang="it-IT" sz="2700" b="1" dirty="0" smtClean="0">
                <a:solidFill>
                  <a:srgbClr val="7ABC32"/>
                </a:solidFill>
                <a:latin typeface="Georgia" pitchFamily="18" charset="0"/>
                <a:cs typeface="Arial" charset="0"/>
              </a:rPr>
              <a:t> INTERMITTENTE</a:t>
            </a:r>
            <a:br>
              <a:rPr lang="it-IT" sz="2700" b="1" dirty="0" smtClean="0">
                <a:solidFill>
                  <a:srgbClr val="7ABC32"/>
                </a:solidFill>
                <a:latin typeface="Georgia" pitchFamily="18" charset="0"/>
                <a:cs typeface="Arial" charset="0"/>
              </a:rPr>
            </a:br>
            <a:r>
              <a:rPr lang="it-IT" sz="2800" dirty="0" smtClean="0">
                <a:solidFill>
                  <a:srgbClr val="7ABC32"/>
                </a:solidFill>
                <a:effectLst>
                  <a:outerShdw blurRad="38100" dist="38100" dir="2700000" algn="tl">
                    <a:srgbClr val="C0C0C0"/>
                  </a:outerShdw>
                </a:effectLst>
                <a:latin typeface="Georgia" pitchFamily="18" charset="0"/>
              </a:rPr>
              <a:t>Artt. 13 – 18 </a:t>
            </a:r>
            <a:r>
              <a:rPr lang="it-IT" sz="2800" dirty="0" err="1" smtClean="0">
                <a:solidFill>
                  <a:srgbClr val="7ABC32"/>
                </a:solidFill>
                <a:effectLst>
                  <a:outerShdw blurRad="38100" dist="38100" dir="2700000" algn="tl">
                    <a:srgbClr val="C0C0C0"/>
                  </a:outerShdw>
                </a:effectLst>
                <a:latin typeface="Georgia" pitchFamily="18" charset="0"/>
              </a:rPr>
              <a:t>D.Lgs</a:t>
            </a:r>
            <a:r>
              <a:rPr lang="it-IT" sz="2800" dirty="0" smtClean="0">
                <a:solidFill>
                  <a:srgbClr val="7ABC32"/>
                </a:solidFill>
                <a:effectLst>
                  <a:outerShdw blurRad="38100" dist="38100" dir="2700000" algn="tl">
                    <a:srgbClr val="C0C0C0"/>
                  </a:outerShdw>
                </a:effectLst>
                <a:latin typeface="Georgia" pitchFamily="18" charset="0"/>
              </a:rPr>
              <a:t> 81/2015</a:t>
            </a:r>
            <a:br>
              <a:rPr lang="it-IT" sz="2800" dirty="0" smtClean="0">
                <a:solidFill>
                  <a:srgbClr val="7ABC32"/>
                </a:solidFill>
                <a:effectLst>
                  <a:outerShdw blurRad="38100" dist="38100" dir="2700000" algn="tl">
                    <a:srgbClr val="C0C0C0"/>
                  </a:outerShdw>
                </a:effectLst>
                <a:latin typeface="Georgia" pitchFamily="18" charset="0"/>
              </a:rPr>
            </a:br>
            <a:endParaRPr lang="it-IT" sz="2200" b="1" dirty="0" smtClean="0">
              <a:solidFill>
                <a:srgbClr val="7ABC32"/>
              </a:solidFill>
              <a:latin typeface="Georgia" pitchFamily="18" charset="0"/>
              <a:cs typeface="Arial" charset="0"/>
            </a:endParaRPr>
          </a:p>
        </p:txBody>
      </p:sp>
      <p:sp>
        <p:nvSpPr>
          <p:cNvPr id="5325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3257" name="Rectangle 3"/>
          <p:cNvSpPr>
            <a:spLocks noChangeArrowheads="1"/>
          </p:cNvSpPr>
          <p:nvPr/>
        </p:nvSpPr>
        <p:spPr bwMode="auto">
          <a:xfrm>
            <a:off x="1504949" y="2057400"/>
            <a:ext cx="6924675" cy="3747864"/>
          </a:xfrm>
          <a:prstGeom prst="rect">
            <a:avLst/>
          </a:prstGeom>
          <a:noFill/>
          <a:ln w="9525">
            <a:noFill/>
            <a:miter lim="800000"/>
            <a:headEnd/>
            <a:tailEnd/>
          </a:ln>
        </p:spPr>
        <p:txBody>
          <a:bodyPr/>
          <a:lstStyle/>
          <a:p>
            <a:pPr>
              <a:lnSpc>
                <a:spcPct val="90000"/>
              </a:lnSpc>
              <a:buClrTx/>
              <a:buFont typeface="Arial" charset="0"/>
              <a:buNone/>
            </a:pPr>
            <a:r>
              <a:rPr lang="it-IT" sz="2200" b="0" dirty="0" smtClean="0"/>
              <a:t>È </a:t>
            </a:r>
            <a:r>
              <a:rPr lang="it-IT" sz="2200" b="0" dirty="0"/>
              <a:t>un </a:t>
            </a:r>
            <a:r>
              <a:rPr lang="it-IT" sz="2200" b="0" dirty="0" smtClean="0"/>
              <a:t>contratto, anche  a tempo determinato, mediante il quale un lavoratore si pone a disposizione di un datore di lavoro che ne può utilizzare la prestazione lavorativa in modo </a:t>
            </a:r>
            <a:r>
              <a:rPr lang="it-IT" sz="2200" b="0" i="1" dirty="0" smtClean="0"/>
              <a:t>discontinuo o intermittente </a:t>
            </a:r>
            <a:r>
              <a:rPr lang="it-IT" sz="2200" b="0" dirty="0" smtClean="0"/>
              <a:t>secondo le esigenze individuate dai contratti collettivi, anche con riferimento alla possibilità di svolgere le prestazioni in periodi predeterminati nella settimana, nel mese o nell’anno.</a:t>
            </a:r>
          </a:p>
          <a:p>
            <a:pPr>
              <a:lnSpc>
                <a:spcPct val="90000"/>
              </a:lnSpc>
              <a:buClrTx/>
              <a:buFont typeface="Arial" charset="0"/>
              <a:buNone/>
            </a:pPr>
            <a:r>
              <a:rPr lang="it-IT" sz="2200" b="0" dirty="0" smtClean="0"/>
              <a:t>In mancanza di contratto collettivo i casi di utilizzo saranno individuati da un apposito Decreto del Ministero del Lavoro</a:t>
            </a:r>
            <a:endParaRPr lang="it-IT" sz="2000" dirty="0"/>
          </a:p>
        </p:txBody>
      </p:sp>
      <p:sp>
        <p:nvSpPr>
          <p:cNvPr id="53258" name="Rectangle 10"/>
          <p:cNvSpPr>
            <a:spLocks noChangeArrowheads="1"/>
          </p:cNvSpPr>
          <p:nvPr/>
        </p:nvSpPr>
        <p:spPr bwMode="auto">
          <a:xfrm>
            <a:off x="44196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53259" name="Rectangle 11"/>
          <p:cNvSpPr>
            <a:spLocks noChangeArrowheads="1"/>
          </p:cNvSpPr>
          <p:nvPr/>
        </p:nvSpPr>
        <p:spPr bwMode="auto">
          <a:xfrm>
            <a:off x="44196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73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0173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20173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0173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9D081294-25B9-43B8-B2FC-E0D0FD8847A8}" type="slidenum">
              <a:rPr lang="it-IT" sz="1800" b="0">
                <a:solidFill>
                  <a:srgbClr val="FFFFFF"/>
                </a:solidFill>
                <a:latin typeface="Arial" charset="0"/>
              </a:rPr>
              <a:pPr algn="l">
                <a:spcBef>
                  <a:spcPct val="0"/>
                </a:spcBef>
                <a:buClrTx/>
                <a:buFontTx/>
                <a:buNone/>
              </a:pPr>
              <a:t>46</a:t>
            </a:fld>
            <a:endParaRPr lang="it-IT" sz="1800" b="0">
              <a:solidFill>
                <a:srgbClr val="FFFFFF"/>
              </a:solidFill>
              <a:latin typeface="Arial" charset="0"/>
            </a:endParaRPr>
          </a:p>
        </p:txBody>
      </p:sp>
      <p:sp>
        <p:nvSpPr>
          <p:cNvPr id="20173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01735" name="Rectangle 2"/>
          <p:cNvSpPr>
            <a:spLocks noGrp="1" noChangeArrowheads="1"/>
          </p:cNvSpPr>
          <p:nvPr>
            <p:ph type="title" idx="4294967295"/>
          </p:nvPr>
        </p:nvSpPr>
        <p:spPr>
          <a:xfrm>
            <a:off x="457200" y="381000"/>
            <a:ext cx="8229600" cy="762000"/>
          </a:xfrm>
        </p:spPr>
        <p:txBody>
          <a:bodyPr/>
          <a:lstStyle/>
          <a:p>
            <a:pPr eaLnBrk="1" hangingPunct="1"/>
            <a:r>
              <a:rPr lang="it-IT" sz="3000" dirty="0" smtClean="0">
                <a:solidFill>
                  <a:srgbClr val="7ABC32"/>
                </a:solidFill>
                <a:latin typeface="Georgia" pitchFamily="18" charset="0"/>
                <a:cs typeface="Arial" charset="0"/>
              </a:rPr>
              <a:t/>
            </a:r>
            <a:br>
              <a:rPr lang="it-IT" sz="3000" dirty="0" smtClean="0">
                <a:solidFill>
                  <a:srgbClr val="7ABC32"/>
                </a:solidFill>
                <a:latin typeface="Georgia" pitchFamily="18" charset="0"/>
                <a:cs typeface="Arial" charset="0"/>
              </a:rPr>
            </a:br>
            <a:r>
              <a:rPr lang="it-IT" sz="3000" b="1" dirty="0" smtClean="0">
                <a:solidFill>
                  <a:srgbClr val="7ABC32"/>
                </a:solidFill>
                <a:latin typeface="Georgia" pitchFamily="18" charset="0"/>
                <a:cs typeface="Arial" charset="0"/>
              </a:rPr>
              <a:t>R</a:t>
            </a:r>
            <a:r>
              <a:rPr lang="it-IT" sz="2400" b="1" dirty="0" smtClean="0">
                <a:solidFill>
                  <a:srgbClr val="7ABC32"/>
                </a:solidFill>
                <a:latin typeface="Georgia" pitchFamily="18" charset="0"/>
                <a:cs typeface="Arial" charset="0"/>
              </a:rPr>
              <a:t>icorso al lavoro intermittente</a:t>
            </a:r>
            <a:br>
              <a:rPr lang="it-IT" sz="2400" b="1" dirty="0" smtClean="0">
                <a:solidFill>
                  <a:srgbClr val="7ABC32"/>
                </a:solidFill>
                <a:latin typeface="Georgia" pitchFamily="18" charset="0"/>
                <a:cs typeface="Arial" charset="0"/>
              </a:rPr>
            </a:br>
            <a:endParaRPr lang="it-IT" sz="2400" b="1" dirty="0" smtClean="0">
              <a:solidFill>
                <a:srgbClr val="7ABC32"/>
              </a:solidFill>
              <a:latin typeface="Georgia" pitchFamily="18" charset="0"/>
              <a:cs typeface="Arial" charset="0"/>
            </a:endParaRPr>
          </a:p>
        </p:txBody>
      </p:sp>
      <p:sp>
        <p:nvSpPr>
          <p:cNvPr id="20173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01737" name="Rectangle 3"/>
          <p:cNvSpPr>
            <a:spLocks noChangeArrowheads="1"/>
          </p:cNvSpPr>
          <p:nvPr/>
        </p:nvSpPr>
        <p:spPr bwMode="auto">
          <a:xfrm>
            <a:off x="1447800" y="1676400"/>
            <a:ext cx="6934200" cy="4953000"/>
          </a:xfrm>
          <a:prstGeom prst="rect">
            <a:avLst/>
          </a:prstGeom>
          <a:noFill/>
          <a:ln w="9525">
            <a:noFill/>
            <a:miter lim="800000"/>
            <a:headEnd/>
            <a:tailEnd/>
          </a:ln>
        </p:spPr>
        <p:txBody>
          <a:bodyPr/>
          <a:lstStyle/>
          <a:p>
            <a:pPr marL="457200" indent="-457200">
              <a:lnSpc>
                <a:spcPct val="90000"/>
              </a:lnSpc>
              <a:buFont typeface="Wingdings" pitchFamily="2" charset="2"/>
              <a:buNone/>
            </a:pPr>
            <a:endParaRPr lang="it-IT" sz="2000" b="0" dirty="0">
              <a:solidFill>
                <a:srgbClr val="7ABC32"/>
              </a:solidFill>
            </a:endParaRPr>
          </a:p>
          <a:p>
            <a:pPr marL="457200" indent="-457200" algn="ctr">
              <a:lnSpc>
                <a:spcPct val="90000"/>
              </a:lnSpc>
              <a:buFont typeface="Wingdings" pitchFamily="2" charset="2"/>
              <a:buNone/>
            </a:pPr>
            <a:r>
              <a:rPr lang="it-IT" dirty="0">
                <a:solidFill>
                  <a:srgbClr val="7ABC32"/>
                </a:solidFill>
              </a:rPr>
              <a:t>Ipotesi SOGGETTIVE:</a:t>
            </a:r>
          </a:p>
          <a:p>
            <a:pPr marL="457200" indent="-457200">
              <a:lnSpc>
                <a:spcPct val="90000"/>
              </a:lnSpc>
              <a:buFont typeface="Wingdings" pitchFamily="2" charset="2"/>
              <a:buNone/>
            </a:pPr>
            <a:endParaRPr lang="it-IT" b="0" dirty="0">
              <a:solidFill>
                <a:srgbClr val="7ABC32"/>
              </a:solidFill>
            </a:endParaRPr>
          </a:p>
          <a:p>
            <a:pPr marL="342900" indent="-342900">
              <a:lnSpc>
                <a:spcPct val="90000"/>
              </a:lnSpc>
            </a:pPr>
            <a:r>
              <a:rPr lang="it-IT" b="0" dirty="0"/>
              <a:t>soggetti con più di 55 anni di età </a:t>
            </a:r>
            <a:endParaRPr lang="it-IT" b="0" dirty="0" smtClean="0"/>
          </a:p>
          <a:p>
            <a:pPr>
              <a:lnSpc>
                <a:spcPct val="90000"/>
              </a:lnSpc>
              <a:buNone/>
            </a:pPr>
            <a:endParaRPr lang="it-IT" b="0" dirty="0"/>
          </a:p>
          <a:p>
            <a:pPr marL="342900" indent="-342900">
              <a:lnSpc>
                <a:spcPct val="90000"/>
              </a:lnSpc>
            </a:pPr>
            <a:r>
              <a:rPr lang="it-IT" b="0" dirty="0"/>
              <a:t>soggetti con meno di 24 anni di età, fermo restando che le prestazioni contrattuali devono essere svolte entro il 25° anno di età.</a:t>
            </a:r>
          </a:p>
          <a:p>
            <a:pPr marL="457200" indent="-457200">
              <a:lnSpc>
                <a:spcPct val="90000"/>
              </a:lnSpc>
              <a:buFont typeface="Wingdings" pitchFamily="2" charset="2"/>
              <a:buNone/>
            </a:pPr>
            <a:r>
              <a:rPr lang="it-IT" sz="2000" b="0" dirty="0"/>
              <a:t>	</a:t>
            </a:r>
          </a:p>
          <a:p>
            <a:pPr marL="457200" indent="-457200">
              <a:lnSpc>
                <a:spcPct val="90000"/>
              </a:lnSpc>
              <a:buFont typeface="Wingdings" pitchFamily="2" charset="2"/>
              <a:buNone/>
            </a:pPr>
            <a:endParaRPr lang="it-IT" sz="2000" b="0" dirty="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5299"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530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5301"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A296C492-D444-4C7B-9DD0-ACDD82B7A210}" type="slidenum">
              <a:rPr lang="it-IT" sz="1800" b="0">
                <a:solidFill>
                  <a:srgbClr val="FFFFFF"/>
                </a:solidFill>
                <a:latin typeface="Arial" charset="0"/>
              </a:rPr>
              <a:pPr algn="l">
                <a:spcBef>
                  <a:spcPct val="0"/>
                </a:spcBef>
                <a:buClrTx/>
                <a:buFontTx/>
                <a:buNone/>
              </a:pPr>
              <a:t>47</a:t>
            </a:fld>
            <a:endParaRPr lang="it-IT" sz="1800" b="0">
              <a:solidFill>
                <a:srgbClr val="FFFFFF"/>
              </a:solidFill>
              <a:latin typeface="Arial" charset="0"/>
            </a:endParaRPr>
          </a:p>
        </p:txBody>
      </p:sp>
      <p:sp>
        <p:nvSpPr>
          <p:cNvPr id="55302"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55303" name="Rectangle 2"/>
          <p:cNvSpPr>
            <a:spLocks noGrp="1" noChangeArrowheads="1"/>
          </p:cNvSpPr>
          <p:nvPr>
            <p:ph type="title"/>
          </p:nvPr>
        </p:nvSpPr>
        <p:spPr>
          <a:xfrm>
            <a:off x="457200" y="381000"/>
            <a:ext cx="8229600" cy="762000"/>
          </a:xfrm>
        </p:spPr>
        <p:txBody>
          <a:bodyPr/>
          <a:lstStyle/>
          <a:p>
            <a:pPr eaLnBrk="1" hangingPunct="1"/>
            <a:r>
              <a:rPr lang="it-IT" sz="3200" b="1" smtClean="0">
                <a:solidFill>
                  <a:srgbClr val="7ABC32"/>
                </a:solidFill>
                <a:latin typeface="Georgia" pitchFamily="18" charset="0"/>
                <a:cs typeface="Arial" charset="0"/>
              </a:rPr>
              <a:t>Esclusioni</a:t>
            </a:r>
            <a:r>
              <a:rPr lang="it-IT" sz="3000" b="1" smtClean="0">
                <a:solidFill>
                  <a:srgbClr val="7ABC32"/>
                </a:solidFill>
                <a:latin typeface="Georgia" pitchFamily="18" charset="0"/>
                <a:cs typeface="Arial" charset="0"/>
              </a:rPr>
              <a:t> </a:t>
            </a:r>
          </a:p>
        </p:txBody>
      </p:sp>
      <p:sp>
        <p:nvSpPr>
          <p:cNvPr id="55304"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5305" name="Rectangle 3"/>
          <p:cNvSpPr>
            <a:spLocks noChangeArrowheads="1"/>
          </p:cNvSpPr>
          <p:nvPr/>
        </p:nvSpPr>
        <p:spPr bwMode="auto">
          <a:xfrm>
            <a:off x="1219200" y="1066800"/>
            <a:ext cx="7162800" cy="4876800"/>
          </a:xfrm>
          <a:prstGeom prst="rect">
            <a:avLst/>
          </a:prstGeom>
          <a:noFill/>
          <a:ln w="9525">
            <a:noFill/>
            <a:miter lim="800000"/>
            <a:headEnd/>
            <a:tailEnd/>
          </a:ln>
        </p:spPr>
        <p:txBody>
          <a:bodyPr/>
          <a:lstStyle/>
          <a:p>
            <a:pPr marL="609600" indent="-609600">
              <a:lnSpc>
                <a:spcPct val="90000"/>
              </a:lnSpc>
              <a:buFont typeface="Wingdings" pitchFamily="2" charset="2"/>
              <a:buNone/>
            </a:pPr>
            <a:r>
              <a:rPr lang="it-IT" sz="2800" b="0"/>
              <a:t>E’ vietato ricorrere al lavoro intermittente:</a:t>
            </a:r>
          </a:p>
          <a:p>
            <a:pPr marL="609600" indent="-609600">
              <a:lnSpc>
                <a:spcPct val="90000"/>
              </a:lnSpc>
              <a:buFont typeface="Wingdings" pitchFamily="2" charset="2"/>
              <a:buNone/>
            </a:pPr>
            <a:endParaRPr lang="it-IT" sz="2800" b="0"/>
          </a:p>
          <a:p>
            <a:pPr marL="609600" indent="-609600">
              <a:lnSpc>
                <a:spcPct val="90000"/>
              </a:lnSpc>
              <a:buFont typeface="Wingdings" pitchFamily="2" charset="2"/>
              <a:buAutoNum type="alphaLcParenR"/>
            </a:pPr>
            <a:r>
              <a:rPr lang="it-IT" sz="2000" b="0"/>
              <a:t>Per la sostituzione di lavoratori che esercitano il diritto di sciopero;</a:t>
            </a:r>
          </a:p>
          <a:p>
            <a:pPr marL="609600" indent="-609600">
              <a:lnSpc>
                <a:spcPct val="90000"/>
              </a:lnSpc>
              <a:buFont typeface="Wingdings" pitchFamily="2" charset="2"/>
              <a:buAutoNum type="alphaLcParenR"/>
            </a:pPr>
            <a:r>
              <a:rPr lang="it-IT" sz="2000" b="0"/>
              <a:t>per assunzioni presso unità produttive nelle quali si sia proceduto, entro i 6 mesi precedenti, a licenziamenti collettivi riguardanti lavoratori adibiti alle stesse mansioni salva diversa disposizione degli accordi sindacali; </a:t>
            </a:r>
          </a:p>
          <a:p>
            <a:pPr marL="609600" indent="-609600">
              <a:lnSpc>
                <a:spcPct val="90000"/>
              </a:lnSpc>
              <a:buFont typeface="Wingdings" pitchFamily="2" charset="2"/>
              <a:buAutoNum type="alphaLcParenR"/>
            </a:pPr>
            <a:r>
              <a:rPr lang="it-IT" sz="2000" b="0"/>
              <a:t>per assunzioni presso unità produttive nelle quali sia in corso una sospensione o una riduzione dell'orario rivolta a lavoratori adibiti alle mansioni cui si riferisce il contratto di lavoro intermittente;</a:t>
            </a:r>
          </a:p>
          <a:p>
            <a:pPr marL="609600" indent="-609600">
              <a:lnSpc>
                <a:spcPct val="90000"/>
              </a:lnSpc>
              <a:buFont typeface="Wingdings" pitchFamily="2" charset="2"/>
              <a:buAutoNum type="alphaLcParenR"/>
            </a:pPr>
            <a:r>
              <a:rPr lang="it-IT" sz="2000" b="0"/>
              <a:t>da parte di imprese che non abbiano provveduto ad effettuare la valutazione dei rischi</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6323"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632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6325"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2218E4FF-2E7A-4F71-B894-20ADBC565E69}" type="slidenum">
              <a:rPr lang="it-IT" sz="1800" b="0">
                <a:solidFill>
                  <a:srgbClr val="FFFFFF"/>
                </a:solidFill>
                <a:latin typeface="Arial" charset="0"/>
              </a:rPr>
              <a:pPr algn="l">
                <a:spcBef>
                  <a:spcPct val="0"/>
                </a:spcBef>
                <a:buClrTx/>
                <a:buFontTx/>
                <a:buNone/>
              </a:pPr>
              <a:t>48</a:t>
            </a:fld>
            <a:endParaRPr lang="it-IT" sz="1800" b="0">
              <a:solidFill>
                <a:srgbClr val="FFFFFF"/>
              </a:solidFill>
              <a:latin typeface="Arial" charset="0"/>
            </a:endParaRPr>
          </a:p>
        </p:txBody>
      </p:sp>
      <p:sp>
        <p:nvSpPr>
          <p:cNvPr id="56326"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56327" name="Rectangle 2"/>
          <p:cNvSpPr>
            <a:spLocks noGrp="1" noChangeArrowheads="1"/>
          </p:cNvSpPr>
          <p:nvPr>
            <p:ph type="title"/>
          </p:nvPr>
        </p:nvSpPr>
        <p:spPr>
          <a:xfrm>
            <a:off x="457200" y="381000"/>
            <a:ext cx="8229600" cy="762000"/>
          </a:xfrm>
        </p:spPr>
        <p:txBody>
          <a:bodyPr/>
          <a:lstStyle/>
          <a:p>
            <a:pPr eaLnBrk="1" hangingPunct="1"/>
            <a:r>
              <a:rPr lang="it-IT" sz="3200" b="1" dirty="0" smtClean="0">
                <a:solidFill>
                  <a:srgbClr val="7ABC32"/>
                </a:solidFill>
                <a:latin typeface="Georgia" pitchFamily="18" charset="0"/>
                <a:cs typeface="Arial" charset="0"/>
              </a:rPr>
              <a:t>Forma del contratto</a:t>
            </a:r>
            <a:endParaRPr lang="it-IT" sz="3000" b="1" dirty="0" smtClean="0">
              <a:solidFill>
                <a:srgbClr val="7ABC32"/>
              </a:solidFill>
              <a:latin typeface="Georgia" pitchFamily="18" charset="0"/>
              <a:cs typeface="Arial" charset="0"/>
            </a:endParaRPr>
          </a:p>
        </p:txBody>
      </p:sp>
      <p:sp>
        <p:nvSpPr>
          <p:cNvPr id="5632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6329" name="Rectangle 3"/>
          <p:cNvSpPr>
            <a:spLocks noChangeArrowheads="1"/>
          </p:cNvSpPr>
          <p:nvPr/>
        </p:nvSpPr>
        <p:spPr bwMode="auto">
          <a:xfrm>
            <a:off x="1219200" y="1295400"/>
            <a:ext cx="7162800" cy="5181600"/>
          </a:xfrm>
          <a:prstGeom prst="rect">
            <a:avLst/>
          </a:prstGeom>
          <a:noFill/>
          <a:ln w="9525">
            <a:noFill/>
            <a:miter lim="800000"/>
            <a:headEnd/>
            <a:tailEnd/>
          </a:ln>
        </p:spPr>
        <p:txBody>
          <a:bodyPr/>
          <a:lstStyle/>
          <a:p>
            <a:pPr>
              <a:lnSpc>
                <a:spcPct val="90000"/>
              </a:lnSpc>
              <a:buFont typeface="Wingdings" pitchFamily="2" charset="2"/>
              <a:buNone/>
            </a:pPr>
            <a:r>
              <a:rPr lang="it-IT" sz="2800" b="0" dirty="0" smtClean="0"/>
              <a:t>Stipulato in </a:t>
            </a:r>
            <a:r>
              <a:rPr lang="it-IT" sz="2800" dirty="0" smtClean="0"/>
              <a:t>forma scritta </a:t>
            </a:r>
            <a:r>
              <a:rPr lang="it-IT" sz="2800" b="0" dirty="0" smtClean="0"/>
              <a:t>ai fini della prova, dei seguenti elementi:</a:t>
            </a:r>
          </a:p>
          <a:p>
            <a:pPr marL="514350" indent="-514350">
              <a:lnSpc>
                <a:spcPct val="90000"/>
              </a:lnSpc>
              <a:buFont typeface="+mj-lt"/>
              <a:buAutoNum type="alphaLcParenR"/>
            </a:pPr>
            <a:r>
              <a:rPr lang="it-IT" sz="2800" b="0" dirty="0" smtClean="0"/>
              <a:t>Durata e ipotesi, oggettive o soggettive; </a:t>
            </a:r>
          </a:p>
          <a:p>
            <a:pPr marL="514350" indent="-514350">
              <a:lnSpc>
                <a:spcPct val="90000"/>
              </a:lnSpc>
              <a:buFont typeface="+mj-lt"/>
              <a:buAutoNum type="alphaLcParenR"/>
            </a:pPr>
            <a:r>
              <a:rPr lang="it-IT" sz="2800" b="0" dirty="0" smtClean="0"/>
              <a:t>Luogo e modalità della disponibilità, eventualmente garantita dal lavoratore, e del relativo preavviso di chiamata del lavoratore, che non può essere inferiore a un giorno lavorativo;</a:t>
            </a:r>
          </a:p>
          <a:p>
            <a:pPr marL="514350" indent="-514350">
              <a:lnSpc>
                <a:spcPct val="90000"/>
              </a:lnSpc>
              <a:buFont typeface="+mj-lt"/>
              <a:buAutoNum type="alphaLcParenR"/>
            </a:pPr>
            <a:r>
              <a:rPr lang="it-IT" sz="2800" b="0" dirty="0" smtClean="0"/>
              <a:t>Trattamento economico e normativo spettante per la prestazione eseguita e relativa indennità di disponibilità;</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6323"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632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6325"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2218E4FF-2E7A-4F71-B894-20ADBC565E69}" type="slidenum">
              <a:rPr lang="it-IT" sz="1800" b="0">
                <a:solidFill>
                  <a:srgbClr val="FFFFFF"/>
                </a:solidFill>
                <a:latin typeface="Arial" charset="0"/>
              </a:rPr>
              <a:pPr algn="l">
                <a:spcBef>
                  <a:spcPct val="0"/>
                </a:spcBef>
                <a:buClrTx/>
                <a:buFontTx/>
                <a:buNone/>
              </a:pPr>
              <a:t>49</a:t>
            </a:fld>
            <a:endParaRPr lang="it-IT" sz="1800" b="0">
              <a:solidFill>
                <a:srgbClr val="FFFFFF"/>
              </a:solidFill>
              <a:latin typeface="Arial" charset="0"/>
            </a:endParaRPr>
          </a:p>
        </p:txBody>
      </p:sp>
      <p:sp>
        <p:nvSpPr>
          <p:cNvPr id="56326"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56327" name="Rectangle 2"/>
          <p:cNvSpPr>
            <a:spLocks noGrp="1" noChangeArrowheads="1"/>
          </p:cNvSpPr>
          <p:nvPr>
            <p:ph type="title"/>
          </p:nvPr>
        </p:nvSpPr>
        <p:spPr>
          <a:xfrm>
            <a:off x="457200" y="381000"/>
            <a:ext cx="8229600" cy="762000"/>
          </a:xfrm>
        </p:spPr>
        <p:txBody>
          <a:bodyPr/>
          <a:lstStyle/>
          <a:p>
            <a:pPr eaLnBrk="1" hangingPunct="1"/>
            <a:r>
              <a:rPr lang="it-IT" sz="3200" b="1" dirty="0" smtClean="0">
                <a:solidFill>
                  <a:srgbClr val="7ABC32"/>
                </a:solidFill>
                <a:latin typeface="Georgia" pitchFamily="18" charset="0"/>
                <a:cs typeface="Arial" charset="0"/>
              </a:rPr>
              <a:t>Forma del contratto</a:t>
            </a:r>
            <a:endParaRPr lang="it-IT" sz="3000" b="1" dirty="0" smtClean="0">
              <a:solidFill>
                <a:srgbClr val="7ABC32"/>
              </a:solidFill>
              <a:latin typeface="Georgia" pitchFamily="18" charset="0"/>
              <a:cs typeface="Arial" charset="0"/>
            </a:endParaRPr>
          </a:p>
        </p:txBody>
      </p:sp>
      <p:sp>
        <p:nvSpPr>
          <p:cNvPr id="5632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6329" name="Rectangle 3"/>
          <p:cNvSpPr>
            <a:spLocks noChangeArrowheads="1"/>
          </p:cNvSpPr>
          <p:nvPr/>
        </p:nvSpPr>
        <p:spPr bwMode="auto">
          <a:xfrm>
            <a:off x="1219200" y="1295400"/>
            <a:ext cx="7162800" cy="5181600"/>
          </a:xfrm>
          <a:prstGeom prst="rect">
            <a:avLst/>
          </a:prstGeom>
          <a:noFill/>
          <a:ln w="9525">
            <a:noFill/>
            <a:miter lim="800000"/>
            <a:headEnd/>
            <a:tailEnd/>
          </a:ln>
        </p:spPr>
        <p:txBody>
          <a:bodyPr/>
          <a:lstStyle/>
          <a:p>
            <a:pPr marL="514350" indent="-514350">
              <a:lnSpc>
                <a:spcPct val="90000"/>
              </a:lnSpc>
              <a:buFont typeface="+mj-lt"/>
              <a:buAutoNum type="alphaLcPeriod" startAt="4"/>
            </a:pPr>
            <a:r>
              <a:rPr lang="it-IT" sz="2800" b="0" dirty="0" smtClean="0"/>
              <a:t>Forme e modalità con cui il datore di lavoro è legittimato a richiedere l’esecuzione della prestazione, nonché modalità di rilevazione della prestazione;</a:t>
            </a:r>
          </a:p>
          <a:p>
            <a:pPr marL="514350" indent="-514350">
              <a:lnSpc>
                <a:spcPct val="90000"/>
              </a:lnSpc>
              <a:buFont typeface="+mj-lt"/>
              <a:buAutoNum type="alphaLcPeriod" startAt="4"/>
            </a:pPr>
            <a:r>
              <a:rPr lang="it-IT" sz="2800" b="0" dirty="0" smtClean="0"/>
              <a:t>Tempi e modalità di pagamento della retribuzione e dell’indennità di disponibilità;</a:t>
            </a:r>
          </a:p>
          <a:p>
            <a:pPr marL="514350" indent="-514350">
              <a:lnSpc>
                <a:spcPct val="90000"/>
              </a:lnSpc>
              <a:buFont typeface="+mj-lt"/>
              <a:buAutoNum type="alphaLcPeriod" startAt="4"/>
            </a:pPr>
            <a:r>
              <a:rPr lang="it-IT" sz="2800" b="0" dirty="0" smtClean="0"/>
              <a:t>Misure di sicurezza necessarie in relazione al tipo di attività dedotta in contratto.</a:t>
            </a:r>
            <a:endParaRPr lang="it-IT" sz="2800" b="0" dirty="0"/>
          </a:p>
        </p:txBody>
      </p:sp>
    </p:spTree>
    <p:extLst>
      <p:ext uri="{BB962C8B-B14F-4D97-AF65-F5344CB8AC3E}">
        <p14:creationId xmlns:p14="http://schemas.microsoft.com/office/powerpoint/2010/main" val="237754546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6147" name="Picture 2" descr="prova busta paga"/>
          <p:cNvPicPr>
            <a:picLocks noChangeAspect="1" noChangeArrowheads="1"/>
          </p:cNvPicPr>
          <p:nvPr/>
        </p:nvPicPr>
        <p:blipFill>
          <a:blip r:embed="rId4" cstate="print"/>
          <a:srcRect/>
          <a:stretch>
            <a:fillRect/>
          </a:stretch>
        </p:blipFill>
        <p:spPr bwMode="auto">
          <a:xfrm>
            <a:off x="1828800" y="0"/>
            <a:ext cx="5349875" cy="6858000"/>
          </a:xfrm>
          <a:prstGeom prst="rect">
            <a:avLst/>
          </a:prstGeom>
          <a:noFill/>
          <a:ln w="9525">
            <a:noFill/>
            <a:miter lim="800000"/>
            <a:headEnd/>
            <a:tailEnd/>
          </a:ln>
        </p:spPr>
      </p:pic>
      <p:sp>
        <p:nvSpPr>
          <p:cNvPr id="305155" name="Rectangle 3"/>
          <p:cNvSpPr>
            <a:spLocks noChangeArrowheads="1"/>
          </p:cNvSpPr>
          <p:nvPr/>
        </p:nvSpPr>
        <p:spPr bwMode="auto">
          <a:xfrm>
            <a:off x="1855788" y="14288"/>
            <a:ext cx="5267325" cy="2114550"/>
          </a:xfrm>
          <a:prstGeom prst="rect">
            <a:avLst/>
          </a:prstGeom>
          <a:noFill/>
          <a:ln w="889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85925" tIns="42962" rIns="85925" bIns="42962"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305156" name="AutoShape 4"/>
          <p:cNvSpPr>
            <a:spLocks noChangeArrowheads="1"/>
          </p:cNvSpPr>
          <p:nvPr/>
        </p:nvSpPr>
        <p:spPr bwMode="auto">
          <a:xfrm>
            <a:off x="2362200" y="2057400"/>
            <a:ext cx="4648200" cy="3429000"/>
          </a:xfrm>
          <a:prstGeom prst="upArrowCallout">
            <a:avLst>
              <a:gd name="adj1" fmla="val 33889"/>
              <a:gd name="adj2" fmla="val 33889"/>
              <a:gd name="adj3" fmla="val 16667"/>
              <a:gd name="adj4" fmla="val 66667"/>
            </a:avLst>
          </a:prstGeom>
          <a:solidFill>
            <a:srgbClr val="7ABC32"/>
          </a:solidFill>
          <a:ln w="9525">
            <a:solidFill>
              <a:schemeClr val="tx1"/>
            </a:solidFill>
            <a:miter lim="800000"/>
            <a:headEnd/>
            <a:tailEnd/>
          </a:ln>
          <a:effectLst>
            <a:outerShdw dist="107763" dir="2700000" algn="ctr" rotWithShape="0">
              <a:schemeClr val="bg2">
                <a:alpha val="50000"/>
              </a:schemeClr>
            </a:outerShdw>
          </a:effectLst>
        </p:spPr>
        <p:txBody>
          <a:bodyPr wrap="none" lIns="85513" tIns="42758" rIns="85513" bIns="42758" anchor="ctr"/>
          <a:lstStyle/>
          <a:p>
            <a:pPr algn="l" defTabSz="1073150">
              <a:spcBef>
                <a:spcPct val="0"/>
              </a:spcBef>
              <a:buClrTx/>
              <a:buFontTx/>
              <a:buNone/>
              <a:defRPr/>
            </a:pPr>
            <a:r>
              <a:rPr lang="it-IT" sz="2800">
                <a:effectLst>
                  <a:outerShdw blurRad="38100" dist="38100" dir="2700000" algn="tl">
                    <a:srgbClr val="FFFFFF"/>
                  </a:outerShdw>
                </a:effectLst>
                <a:latin typeface="Tahoma" pitchFamily="34" charset="0"/>
              </a:rPr>
              <a:t>INTESTAZIONE</a:t>
            </a:r>
          </a:p>
          <a:p>
            <a:pPr algn="l" defTabSz="1073150">
              <a:spcBef>
                <a:spcPct val="0"/>
              </a:spcBef>
              <a:buClrTx/>
              <a:buFontTx/>
              <a:buChar char="•"/>
              <a:defRPr/>
            </a:pPr>
            <a:r>
              <a:rPr lang="it-IT" sz="2800" b="0">
                <a:effectLst>
                  <a:outerShdw blurRad="38100" dist="38100" dir="2700000" algn="tl">
                    <a:srgbClr val="FFFFFF"/>
                  </a:outerShdw>
                </a:effectLst>
                <a:latin typeface="Tahoma" pitchFamily="34" charset="0"/>
              </a:rPr>
              <a:t>Dati Ditta</a:t>
            </a:r>
          </a:p>
          <a:p>
            <a:pPr algn="l" defTabSz="1073150">
              <a:spcBef>
                <a:spcPct val="0"/>
              </a:spcBef>
              <a:buClrTx/>
              <a:buFontTx/>
              <a:buChar char="•"/>
              <a:defRPr/>
            </a:pPr>
            <a:r>
              <a:rPr lang="it-IT" sz="2800" b="0">
                <a:effectLst>
                  <a:outerShdw blurRad="38100" dist="38100" dir="2700000" algn="tl">
                    <a:srgbClr val="FFFFFF"/>
                  </a:outerShdw>
                </a:effectLst>
                <a:latin typeface="Tahoma" pitchFamily="34" charset="0"/>
              </a:rPr>
              <a:t>Dati Lavoratori</a:t>
            </a:r>
          </a:p>
          <a:p>
            <a:pPr algn="l" defTabSz="1073150">
              <a:spcBef>
                <a:spcPct val="0"/>
              </a:spcBef>
              <a:buClrTx/>
              <a:buFontTx/>
              <a:buChar char="•"/>
              <a:defRPr/>
            </a:pPr>
            <a:r>
              <a:rPr lang="it-IT" sz="2800" b="0">
                <a:effectLst>
                  <a:outerShdw blurRad="38100" dist="38100" dir="2700000" algn="tl">
                    <a:srgbClr val="FFFFFF"/>
                  </a:outerShdw>
                </a:effectLst>
                <a:latin typeface="Tahoma" pitchFamily="34" charset="0"/>
              </a:rPr>
              <a:t>Elementi della retribuzione</a:t>
            </a:r>
          </a:p>
          <a:p>
            <a:pPr algn="l" defTabSz="1073150">
              <a:spcBef>
                <a:spcPct val="0"/>
              </a:spcBef>
              <a:buClrTx/>
              <a:buFontTx/>
              <a:buChar char="•"/>
              <a:defRPr/>
            </a:pPr>
            <a:r>
              <a:rPr lang="it-IT" sz="2800" b="0">
                <a:effectLst>
                  <a:outerShdw blurRad="38100" dist="38100" dir="2700000" algn="tl">
                    <a:srgbClr val="FFFFFF"/>
                  </a:outerShdw>
                </a:effectLst>
                <a:latin typeface="Tahoma" pitchFamily="34" charset="0"/>
              </a:rPr>
              <a:t>Ferie e permessi</a:t>
            </a:r>
            <a:endParaRPr lang="it-IT" sz="2800" b="0">
              <a:effectLst>
                <a:outerShdw blurRad="38100" dist="38100" dir="2700000" algn="tl">
                  <a:srgbClr val="FFFFFF"/>
                </a:outerShdw>
              </a:effectLst>
              <a:latin typeface="Tahoma" pitchFamily="34" charset="0"/>
              <a:hlinkClick r:id="rId5" action="ppaction://hlinkpres?slideindex=1&amp;slidetitle="/>
            </a:endParaRPr>
          </a:p>
          <a:p>
            <a:pPr algn="l" defTabSz="1073150">
              <a:spcBef>
                <a:spcPct val="0"/>
              </a:spcBef>
              <a:buClrTx/>
              <a:buFontTx/>
              <a:buNone/>
              <a:defRPr/>
            </a:pPr>
            <a:endParaRPr lang="it-IT" sz="900">
              <a:effectLst>
                <a:outerShdw blurRad="38100" dist="38100" dir="2700000" algn="tl">
                  <a:srgbClr val="FFFFFF"/>
                </a:outerShdw>
              </a:effectLst>
              <a:latin typeface="Tahoma" pitchFamily="34" charset="0"/>
            </a:endParaRPr>
          </a:p>
        </p:txBody>
      </p:sp>
      <p:pic>
        <p:nvPicPr>
          <p:cNvPr id="6150" name="Picture 14"/>
          <p:cNvPicPr>
            <a:picLocks noChangeAspect="1" noChangeArrowheads="1"/>
          </p:cNvPicPr>
          <p:nvPr/>
        </p:nvPicPr>
        <p:blipFill>
          <a:blip r:embed="rId6"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7347"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734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7349"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C24F7C44-9515-4B41-BD58-C837C1015EFF}" type="slidenum">
              <a:rPr lang="it-IT" sz="1800" b="0">
                <a:solidFill>
                  <a:srgbClr val="FFFFFF"/>
                </a:solidFill>
                <a:latin typeface="Arial" charset="0"/>
              </a:rPr>
              <a:pPr algn="l">
                <a:spcBef>
                  <a:spcPct val="0"/>
                </a:spcBef>
                <a:buClrTx/>
                <a:buFontTx/>
                <a:buNone/>
              </a:pPr>
              <a:t>50</a:t>
            </a:fld>
            <a:endParaRPr lang="it-IT" sz="1800" b="0">
              <a:solidFill>
                <a:srgbClr val="FFFFFF"/>
              </a:solidFill>
              <a:latin typeface="Arial" charset="0"/>
            </a:endParaRPr>
          </a:p>
        </p:txBody>
      </p:sp>
      <p:sp>
        <p:nvSpPr>
          <p:cNvPr id="57350"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57351" name="Rectangle 2"/>
          <p:cNvSpPr>
            <a:spLocks noGrp="1" noChangeArrowheads="1"/>
          </p:cNvSpPr>
          <p:nvPr>
            <p:ph type="title"/>
          </p:nvPr>
        </p:nvSpPr>
        <p:spPr>
          <a:xfrm>
            <a:off x="457200" y="381000"/>
            <a:ext cx="8229600" cy="762000"/>
          </a:xfrm>
        </p:spPr>
        <p:txBody>
          <a:bodyPr/>
          <a:lstStyle/>
          <a:p>
            <a:pPr eaLnBrk="1" hangingPunct="1"/>
            <a:r>
              <a:rPr lang="it-IT" sz="3200" b="1" dirty="0" smtClean="0">
                <a:solidFill>
                  <a:srgbClr val="7ABC32"/>
                </a:solidFill>
                <a:latin typeface="Georgia" pitchFamily="18" charset="0"/>
                <a:cs typeface="Arial" charset="0"/>
              </a:rPr>
              <a:t>Indennità di Disponibilità</a:t>
            </a:r>
            <a:r>
              <a:rPr lang="it-IT" sz="3000" b="1" dirty="0" smtClean="0">
                <a:solidFill>
                  <a:srgbClr val="7ABC32"/>
                </a:solidFill>
                <a:latin typeface="Georgia" pitchFamily="18" charset="0"/>
                <a:cs typeface="Arial" charset="0"/>
              </a:rPr>
              <a:t> </a:t>
            </a:r>
          </a:p>
        </p:txBody>
      </p:sp>
      <p:sp>
        <p:nvSpPr>
          <p:cNvPr id="5735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7353" name="Rectangle 3"/>
          <p:cNvSpPr>
            <a:spLocks noChangeArrowheads="1"/>
          </p:cNvSpPr>
          <p:nvPr/>
        </p:nvSpPr>
        <p:spPr bwMode="auto">
          <a:xfrm>
            <a:off x="1371600" y="1196752"/>
            <a:ext cx="7162800" cy="5661248"/>
          </a:xfrm>
          <a:prstGeom prst="rect">
            <a:avLst/>
          </a:prstGeom>
          <a:noFill/>
          <a:ln w="9525">
            <a:noFill/>
            <a:miter lim="800000"/>
            <a:headEnd/>
            <a:tailEnd/>
          </a:ln>
        </p:spPr>
        <p:txBody>
          <a:bodyPr/>
          <a:lstStyle/>
          <a:p>
            <a:pPr>
              <a:lnSpc>
                <a:spcPct val="90000"/>
              </a:lnSpc>
              <a:buFont typeface="Wingdings" pitchFamily="2" charset="2"/>
              <a:buChar char="§"/>
            </a:pPr>
            <a:r>
              <a:rPr lang="it-IT" b="0" dirty="0"/>
              <a:t>La misura dell’</a:t>
            </a:r>
            <a:r>
              <a:rPr lang="it-IT" dirty="0">
                <a:solidFill>
                  <a:srgbClr val="7ABC32"/>
                </a:solidFill>
              </a:rPr>
              <a:t>indennità</a:t>
            </a:r>
            <a:r>
              <a:rPr lang="it-IT" b="0" dirty="0"/>
              <a:t> </a:t>
            </a:r>
            <a:r>
              <a:rPr lang="it-IT" b="0" dirty="0" smtClean="0"/>
              <a:t>mensile di </a:t>
            </a:r>
            <a:r>
              <a:rPr lang="it-IT" dirty="0">
                <a:solidFill>
                  <a:srgbClr val="7ABC32"/>
                </a:solidFill>
              </a:rPr>
              <a:t>disponibilità </a:t>
            </a:r>
            <a:r>
              <a:rPr lang="it-IT" b="0" dirty="0"/>
              <a:t>è stabilita dai CCNL e comunque non può essere inferiore </a:t>
            </a:r>
            <a:r>
              <a:rPr lang="it-IT" b="0" dirty="0" smtClean="0"/>
              <a:t>all’importo fissato con decreto del Ministero del Lavoro, sentite le associazioni sindacali comparativamente più rappresentative sul piano nazionale.</a:t>
            </a:r>
            <a:endParaRPr lang="it-IT" b="0" dirty="0"/>
          </a:p>
          <a:p>
            <a:pPr>
              <a:lnSpc>
                <a:spcPct val="90000"/>
              </a:lnSpc>
              <a:buFont typeface="Wingdings" pitchFamily="2" charset="2"/>
              <a:buChar char="§"/>
            </a:pPr>
            <a:r>
              <a:rPr lang="it-IT" b="0" dirty="0"/>
              <a:t>I contributi previdenziali sono versati sull’effettivo ammontare dell’indennità</a:t>
            </a:r>
          </a:p>
          <a:p>
            <a:pPr>
              <a:lnSpc>
                <a:spcPct val="90000"/>
              </a:lnSpc>
              <a:buFont typeface="Wingdings" pitchFamily="2" charset="2"/>
              <a:buChar char="§"/>
            </a:pPr>
            <a:r>
              <a:rPr lang="it-IT" b="0" dirty="0"/>
              <a:t>L’indennità è esclusa dal computo di ogni istituto di legge o di contratto collettivo</a:t>
            </a:r>
          </a:p>
          <a:p>
            <a:pPr>
              <a:lnSpc>
                <a:spcPct val="90000"/>
              </a:lnSpc>
              <a:buFont typeface="Wingdings" pitchFamily="2" charset="2"/>
              <a:buChar char="§"/>
            </a:pPr>
            <a:r>
              <a:rPr lang="it-IT" b="0" dirty="0"/>
              <a:t>Nei periodi di temporanea indisponibilità (per malattia o altro evento) il lavoratore  deve tempestivamente informare il datore di lavoro specificando la durata dell’impedimento</a:t>
            </a:r>
          </a:p>
          <a:p>
            <a:pPr>
              <a:lnSpc>
                <a:spcPct val="90000"/>
              </a:lnSpc>
              <a:buFont typeface="Wingdings" pitchFamily="2" charset="2"/>
              <a:buChar char="§"/>
            </a:pPr>
            <a:r>
              <a:rPr lang="it-IT" b="0" dirty="0"/>
              <a:t>In tali periodi non matura il diritto all’indennità.</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7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03779"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20378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03781"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081002F7-34EE-477B-AA20-7AFA274DB2EB}" type="slidenum">
              <a:rPr lang="it-IT" sz="1800" b="0">
                <a:solidFill>
                  <a:srgbClr val="FFFFFF"/>
                </a:solidFill>
                <a:latin typeface="Arial" charset="0"/>
              </a:rPr>
              <a:pPr algn="l">
                <a:spcBef>
                  <a:spcPct val="0"/>
                </a:spcBef>
                <a:buClrTx/>
                <a:buFontTx/>
                <a:buNone/>
              </a:pPr>
              <a:t>51</a:t>
            </a:fld>
            <a:endParaRPr lang="it-IT" sz="1800" b="0">
              <a:solidFill>
                <a:srgbClr val="FFFFFF"/>
              </a:solidFill>
              <a:latin typeface="Arial" charset="0"/>
            </a:endParaRPr>
          </a:p>
        </p:txBody>
      </p:sp>
      <p:sp>
        <p:nvSpPr>
          <p:cNvPr id="203782"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03783" name="Rectangle 2"/>
          <p:cNvSpPr>
            <a:spLocks noGrp="1" noChangeArrowheads="1"/>
          </p:cNvSpPr>
          <p:nvPr>
            <p:ph type="title" idx="4294967295"/>
          </p:nvPr>
        </p:nvSpPr>
        <p:spPr>
          <a:xfrm>
            <a:off x="457200" y="381000"/>
            <a:ext cx="8229600" cy="762000"/>
          </a:xfrm>
        </p:spPr>
        <p:txBody>
          <a:bodyPr/>
          <a:lstStyle/>
          <a:p>
            <a:pPr eaLnBrk="1" hangingPunct="1"/>
            <a:r>
              <a:rPr lang="it-IT" sz="2800" b="1" dirty="0" smtClean="0">
                <a:solidFill>
                  <a:srgbClr val="7ABC32"/>
                </a:solidFill>
                <a:latin typeface="Georgia" pitchFamily="18" charset="0"/>
                <a:cs typeface="Arial" charset="0"/>
              </a:rPr>
              <a:t/>
            </a:r>
            <a:br>
              <a:rPr lang="it-IT" sz="2800" b="1" dirty="0" smtClean="0">
                <a:solidFill>
                  <a:srgbClr val="7ABC32"/>
                </a:solidFill>
                <a:latin typeface="Georgia" pitchFamily="18" charset="0"/>
                <a:cs typeface="Arial" charset="0"/>
              </a:rPr>
            </a:br>
            <a:r>
              <a:rPr lang="it-IT" sz="2800" b="1" dirty="0" smtClean="0">
                <a:solidFill>
                  <a:srgbClr val="7ABC32"/>
                </a:solidFill>
                <a:latin typeface="Georgia" pitchFamily="18" charset="0"/>
                <a:cs typeface="Arial" charset="0"/>
              </a:rPr>
              <a:t>Obblighi di comunicazione </a:t>
            </a:r>
            <a:br>
              <a:rPr lang="it-IT" sz="2800" b="1" dirty="0" smtClean="0">
                <a:solidFill>
                  <a:srgbClr val="7ABC32"/>
                </a:solidFill>
                <a:latin typeface="Georgia" pitchFamily="18" charset="0"/>
                <a:cs typeface="Arial" charset="0"/>
              </a:rPr>
            </a:br>
            <a:endParaRPr lang="it-IT" sz="2800" b="1" dirty="0" smtClean="0">
              <a:solidFill>
                <a:srgbClr val="7ABC32"/>
              </a:solidFill>
              <a:latin typeface="Georgia" pitchFamily="18" charset="0"/>
              <a:cs typeface="Arial" charset="0"/>
            </a:endParaRPr>
          </a:p>
        </p:txBody>
      </p:sp>
      <p:sp>
        <p:nvSpPr>
          <p:cNvPr id="203784"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03785" name="Rectangle 3"/>
          <p:cNvSpPr>
            <a:spLocks noChangeArrowheads="1"/>
          </p:cNvSpPr>
          <p:nvPr/>
        </p:nvSpPr>
        <p:spPr bwMode="auto">
          <a:xfrm>
            <a:off x="1219200" y="1295400"/>
            <a:ext cx="7162800" cy="5181600"/>
          </a:xfrm>
          <a:prstGeom prst="rect">
            <a:avLst/>
          </a:prstGeom>
          <a:noFill/>
          <a:ln w="9525">
            <a:noFill/>
            <a:miter lim="800000"/>
            <a:headEnd/>
            <a:tailEnd/>
          </a:ln>
        </p:spPr>
        <p:txBody>
          <a:bodyPr/>
          <a:lstStyle/>
          <a:p>
            <a:pPr>
              <a:buFont typeface="Wingdings" pitchFamily="2" charset="2"/>
              <a:buNone/>
            </a:pPr>
            <a:r>
              <a:rPr lang="it-IT" dirty="0" smtClean="0">
                <a:solidFill>
                  <a:srgbClr val="7ABC32"/>
                </a:solidFill>
              </a:rPr>
              <a:t>Prima </a:t>
            </a:r>
            <a:r>
              <a:rPr lang="it-IT" dirty="0">
                <a:solidFill>
                  <a:srgbClr val="7ABC32"/>
                </a:solidFill>
              </a:rPr>
              <a:t>dell'inizio</a:t>
            </a:r>
            <a:r>
              <a:rPr lang="it-IT" b="0" dirty="0"/>
              <a:t> della prestazione lavorativa o di un ciclo di prestazioni di durata non superiore a 30 giorni, il datore di lavoro deve </a:t>
            </a:r>
            <a:r>
              <a:rPr lang="it-IT" dirty="0">
                <a:solidFill>
                  <a:srgbClr val="7ABC32"/>
                </a:solidFill>
              </a:rPr>
              <a:t>comunicarne la durata</a:t>
            </a:r>
            <a:r>
              <a:rPr lang="it-IT" b="0" dirty="0"/>
              <a:t> alla Direzione Territoriale del Lavoro competente per territorio, mediante </a:t>
            </a:r>
            <a:r>
              <a:rPr lang="it-IT" b="0" dirty="0" smtClean="0"/>
              <a:t>sms o </a:t>
            </a:r>
            <a:r>
              <a:rPr lang="it-IT" b="0" dirty="0"/>
              <a:t>posta elettronica. </a:t>
            </a:r>
          </a:p>
          <a:p>
            <a:pPr>
              <a:buFont typeface="Wingdings" pitchFamily="2" charset="2"/>
              <a:buNone/>
            </a:pPr>
            <a:endParaRPr lang="it-IT" b="0" dirty="0"/>
          </a:p>
          <a:p>
            <a:pPr>
              <a:buFont typeface="Wingdings" pitchFamily="2" charset="2"/>
              <a:buNone/>
            </a:pPr>
            <a:r>
              <a:rPr lang="it-IT" b="0" dirty="0"/>
              <a:t>In caso di violazione si applica una sanzione amministrativa da €. 400,00 ad €. 2.400,00 in relazione a ciascun lavoratore per cui è stata omessa la comunicazione.</a:t>
            </a:r>
            <a:r>
              <a:rPr lang="it-IT" b="0" dirty="0">
                <a:solidFill>
                  <a:srgbClr val="7ABC32"/>
                </a:solidFill>
              </a:rPr>
              <a:t> </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14" descr="C:\Users\Antonino\Desktop\presentazione 2 copia.jpg"/>
          <p:cNvPicPr>
            <a:picLocks noChangeAspect="1" noChangeArrowheads="1"/>
          </p:cNvPicPr>
          <p:nvPr/>
        </p:nvPicPr>
        <p:blipFill>
          <a:blip r:embed="rId3" cstate="print"/>
          <a:srcRect/>
          <a:stretch>
            <a:fillRect/>
          </a:stretch>
        </p:blipFill>
        <p:spPr bwMode="auto">
          <a:xfrm>
            <a:off x="0" y="28575"/>
            <a:ext cx="9144000" cy="6858000"/>
          </a:xfrm>
          <a:prstGeom prst="rect">
            <a:avLst/>
          </a:prstGeom>
          <a:noFill/>
          <a:ln w="9525">
            <a:noFill/>
            <a:miter lim="800000"/>
            <a:headEnd/>
            <a:tailEnd/>
          </a:ln>
        </p:spPr>
      </p:pic>
      <p:sp>
        <p:nvSpPr>
          <p:cNvPr id="5837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837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837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BF24B0BA-234E-4A55-B270-15BABD705C5C}" type="slidenum">
              <a:rPr lang="it-IT" sz="1800" b="0">
                <a:solidFill>
                  <a:srgbClr val="FFFFFF"/>
                </a:solidFill>
                <a:latin typeface="Arial" charset="0"/>
              </a:rPr>
              <a:pPr algn="l">
                <a:spcBef>
                  <a:spcPct val="0"/>
                </a:spcBef>
                <a:buClrTx/>
                <a:buFontTx/>
                <a:buNone/>
              </a:pPr>
              <a:t>52</a:t>
            </a:fld>
            <a:endParaRPr lang="it-IT" sz="1800" b="0">
              <a:solidFill>
                <a:srgbClr val="FFFFFF"/>
              </a:solidFill>
              <a:latin typeface="Arial" charset="0"/>
            </a:endParaRPr>
          </a:p>
        </p:txBody>
      </p:sp>
      <p:sp>
        <p:nvSpPr>
          <p:cNvPr id="58374" name="Rectangle 2"/>
          <p:cNvSpPr>
            <a:spLocks noGrp="1" noChangeArrowheads="1"/>
          </p:cNvSpPr>
          <p:nvPr>
            <p:ph type="title"/>
          </p:nvPr>
        </p:nvSpPr>
        <p:spPr>
          <a:xfrm>
            <a:off x="457200" y="381000"/>
            <a:ext cx="8382000" cy="1143000"/>
          </a:xfrm>
        </p:spPr>
        <p:txBody>
          <a:bodyPr/>
          <a:lstStyle/>
          <a:p>
            <a:pPr eaLnBrk="1" hangingPunct="1"/>
            <a:r>
              <a:rPr lang="it-IT" sz="2800" b="1" dirty="0" smtClean="0">
                <a:solidFill>
                  <a:srgbClr val="7ABC32"/>
                </a:solidFill>
                <a:latin typeface="Georgia" pitchFamily="18" charset="0"/>
                <a:cs typeface="Arial" charset="0"/>
              </a:rPr>
              <a:t>CONTRATTO DI LAVORO</a:t>
            </a:r>
            <a:br>
              <a:rPr lang="it-IT" sz="2800" b="1" dirty="0" smtClean="0">
                <a:solidFill>
                  <a:srgbClr val="7ABC32"/>
                </a:solidFill>
                <a:latin typeface="Georgia" pitchFamily="18" charset="0"/>
                <a:cs typeface="Arial" charset="0"/>
              </a:rPr>
            </a:br>
            <a:r>
              <a:rPr lang="it-IT" sz="2800" b="1" dirty="0" smtClean="0">
                <a:solidFill>
                  <a:srgbClr val="7ABC32"/>
                </a:solidFill>
                <a:latin typeface="Georgia" pitchFamily="18" charset="0"/>
                <a:cs typeface="Arial" charset="0"/>
              </a:rPr>
              <a:t>A TEMPO DETERMINATO</a:t>
            </a:r>
            <a:br>
              <a:rPr lang="it-IT" sz="2800" b="1" dirty="0" smtClean="0">
                <a:solidFill>
                  <a:srgbClr val="7ABC32"/>
                </a:solidFill>
                <a:latin typeface="Georgia" pitchFamily="18" charset="0"/>
                <a:cs typeface="Arial" charset="0"/>
              </a:rPr>
            </a:br>
            <a:r>
              <a:rPr lang="it-IT" sz="2800" b="1" dirty="0" smtClean="0">
                <a:solidFill>
                  <a:srgbClr val="7ABC32"/>
                </a:solidFill>
                <a:latin typeface="Georgia" pitchFamily="18" charset="0"/>
                <a:cs typeface="Arial" charset="0"/>
              </a:rPr>
              <a:t>Artt. 19 – 29 </a:t>
            </a:r>
            <a:r>
              <a:rPr lang="it-IT" sz="2400" b="1" dirty="0" err="1" smtClean="0">
                <a:solidFill>
                  <a:srgbClr val="7ABC32"/>
                </a:solidFill>
                <a:latin typeface="Georgia" pitchFamily="18" charset="0"/>
                <a:cs typeface="Arial" charset="0"/>
              </a:rPr>
              <a:t>D.Lgs.</a:t>
            </a:r>
            <a:r>
              <a:rPr lang="it-IT" sz="2400" b="1" dirty="0" smtClean="0">
                <a:solidFill>
                  <a:srgbClr val="7ABC32"/>
                </a:solidFill>
                <a:latin typeface="Georgia" pitchFamily="18" charset="0"/>
                <a:cs typeface="Arial" charset="0"/>
              </a:rPr>
              <a:t> n° 81 del 15/6/2015</a:t>
            </a:r>
            <a:r>
              <a:rPr lang="it-IT" sz="2800" b="1" dirty="0" smtClean="0">
                <a:solidFill>
                  <a:srgbClr val="7ABC32"/>
                </a:solidFill>
                <a:latin typeface="Georgia" pitchFamily="18" charset="0"/>
                <a:cs typeface="Arial" charset="0"/>
              </a:rPr>
              <a:t>  </a:t>
            </a:r>
          </a:p>
        </p:txBody>
      </p:sp>
      <p:sp>
        <p:nvSpPr>
          <p:cNvPr id="58375"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8376" name="Rectangle 3"/>
          <p:cNvSpPr>
            <a:spLocks noChangeArrowheads="1"/>
          </p:cNvSpPr>
          <p:nvPr/>
        </p:nvSpPr>
        <p:spPr bwMode="auto">
          <a:xfrm>
            <a:off x="1295400" y="1811660"/>
            <a:ext cx="7086600" cy="4762996"/>
          </a:xfrm>
          <a:prstGeom prst="rect">
            <a:avLst/>
          </a:prstGeom>
          <a:noFill/>
          <a:ln w="9525">
            <a:noFill/>
            <a:miter lim="800000"/>
            <a:headEnd/>
            <a:tailEnd/>
          </a:ln>
        </p:spPr>
        <p:txBody>
          <a:bodyPr/>
          <a:lstStyle/>
          <a:p>
            <a:pPr marL="361950" indent="-361950" algn="ctr">
              <a:lnSpc>
                <a:spcPct val="90000"/>
              </a:lnSpc>
              <a:spcBef>
                <a:spcPct val="0"/>
              </a:spcBef>
              <a:buFont typeface="Wingdings" pitchFamily="2" charset="2"/>
              <a:buNone/>
            </a:pPr>
            <a:r>
              <a:rPr lang="it-IT" b="0" dirty="0" smtClean="0"/>
              <a:t>Sono state definitivamente superate le </a:t>
            </a:r>
            <a:r>
              <a:rPr lang="it-IT" dirty="0" smtClean="0">
                <a:solidFill>
                  <a:srgbClr val="7ABC32"/>
                </a:solidFill>
              </a:rPr>
              <a:t>causali</a:t>
            </a:r>
            <a:endParaRPr lang="it-IT" dirty="0">
              <a:solidFill>
                <a:srgbClr val="7ABC32"/>
              </a:solidFill>
            </a:endParaRPr>
          </a:p>
          <a:p>
            <a:pPr marL="361950" indent="-361950" algn="ctr">
              <a:lnSpc>
                <a:spcPct val="90000"/>
              </a:lnSpc>
              <a:spcBef>
                <a:spcPct val="0"/>
              </a:spcBef>
              <a:buFont typeface="Wingdings" pitchFamily="2" charset="2"/>
              <a:buNone/>
            </a:pPr>
            <a:r>
              <a:rPr lang="it-IT" b="0" dirty="0" smtClean="0"/>
              <a:t>che, durante la vigenza della precedente normativa, dovevano essere invece </a:t>
            </a:r>
            <a:r>
              <a:rPr lang="it-IT" dirty="0" smtClean="0">
                <a:solidFill>
                  <a:srgbClr val="7ABC32"/>
                </a:solidFill>
              </a:rPr>
              <a:t>specificate</a:t>
            </a:r>
            <a:r>
              <a:rPr lang="it-IT" b="0" dirty="0" smtClean="0"/>
              <a:t> </a:t>
            </a:r>
            <a:r>
              <a:rPr lang="it-IT" b="0" dirty="0"/>
              <a:t>nella lettera </a:t>
            </a:r>
            <a:r>
              <a:rPr lang="it-IT" b="0" dirty="0" smtClean="0"/>
              <a:t>di assunzione.</a:t>
            </a:r>
          </a:p>
          <a:p>
            <a:pPr marL="361950" indent="-361950" algn="ctr">
              <a:lnSpc>
                <a:spcPct val="90000"/>
              </a:lnSpc>
              <a:spcBef>
                <a:spcPct val="0"/>
              </a:spcBef>
              <a:buFont typeface="Wingdings" pitchFamily="2" charset="2"/>
              <a:buNone/>
            </a:pPr>
            <a:endParaRPr lang="it-IT" sz="2200" b="0" dirty="0"/>
          </a:p>
          <a:p>
            <a:pPr marL="361950" indent="-361950">
              <a:lnSpc>
                <a:spcPct val="90000"/>
              </a:lnSpc>
              <a:spcBef>
                <a:spcPct val="0"/>
              </a:spcBef>
              <a:buFont typeface="Wingdings" pitchFamily="2" charset="2"/>
              <a:buNone/>
            </a:pPr>
            <a:r>
              <a:rPr lang="it-IT" sz="2200" b="0" dirty="0" smtClean="0"/>
              <a:t>Art. 19 del D. </a:t>
            </a:r>
            <a:r>
              <a:rPr lang="it-IT" sz="2200" b="0" dirty="0" err="1" smtClean="0"/>
              <a:t>Lgs</a:t>
            </a:r>
            <a:r>
              <a:rPr lang="it-IT" sz="2200" b="0" dirty="0" smtClean="0"/>
              <a:t>. 81/2015         </a:t>
            </a:r>
            <a:r>
              <a:rPr lang="it-IT" sz="2200" b="0" i="1" dirty="0" smtClean="0"/>
              <a:t>Apposizione del termine     				     e durata massima </a:t>
            </a:r>
          </a:p>
          <a:p>
            <a:pPr marL="361950" indent="-361950">
              <a:lnSpc>
                <a:spcPct val="90000"/>
              </a:lnSpc>
              <a:spcBef>
                <a:spcPct val="0"/>
              </a:spcBef>
              <a:buFont typeface="Wingdings" pitchFamily="2" charset="2"/>
              <a:buNone/>
            </a:pPr>
            <a:endParaRPr lang="it-IT" sz="2200" b="0" dirty="0"/>
          </a:p>
          <a:p>
            <a:pPr marL="361950" indent="-361950" algn="ctr">
              <a:lnSpc>
                <a:spcPct val="90000"/>
              </a:lnSpc>
              <a:spcBef>
                <a:spcPct val="0"/>
              </a:spcBef>
              <a:buFont typeface="Wingdings" pitchFamily="2" charset="2"/>
              <a:buNone/>
            </a:pPr>
            <a:r>
              <a:rPr lang="it-IT" sz="2000" dirty="0" smtClean="0"/>
              <a:t>Al contratto di lavoro subordinato </a:t>
            </a:r>
          </a:p>
          <a:p>
            <a:pPr marL="361950" indent="-361950" algn="ctr">
              <a:lnSpc>
                <a:spcPct val="90000"/>
              </a:lnSpc>
              <a:spcBef>
                <a:spcPct val="0"/>
              </a:spcBef>
              <a:buFont typeface="Wingdings" pitchFamily="2" charset="2"/>
              <a:buNone/>
            </a:pPr>
            <a:r>
              <a:rPr lang="it-IT" sz="2000" dirty="0" smtClean="0"/>
              <a:t>può essere apposto un termine di durata </a:t>
            </a:r>
          </a:p>
          <a:p>
            <a:pPr marL="361950" indent="-361950" algn="ctr">
              <a:lnSpc>
                <a:spcPct val="90000"/>
              </a:lnSpc>
              <a:spcBef>
                <a:spcPct val="0"/>
              </a:spcBef>
              <a:buFont typeface="Wingdings" pitchFamily="2" charset="2"/>
              <a:buNone/>
            </a:pPr>
            <a:r>
              <a:rPr lang="it-IT" sz="2000" dirty="0" smtClean="0"/>
              <a:t>non superiore a 36 mesi.</a:t>
            </a:r>
          </a:p>
          <a:p>
            <a:pPr marL="361950" indent="-361950">
              <a:lnSpc>
                <a:spcPct val="90000"/>
              </a:lnSpc>
              <a:spcBef>
                <a:spcPct val="0"/>
              </a:spcBef>
              <a:buNone/>
            </a:pPr>
            <a:r>
              <a:rPr lang="it-IT" sz="2000" b="0" dirty="0" smtClean="0"/>
              <a:t>	</a:t>
            </a:r>
          </a:p>
          <a:p>
            <a:pPr marL="361950" indent="-361950">
              <a:lnSpc>
                <a:spcPct val="90000"/>
              </a:lnSpc>
              <a:spcBef>
                <a:spcPct val="0"/>
              </a:spcBef>
              <a:buNone/>
            </a:pPr>
            <a:r>
              <a:rPr lang="it-IT" sz="2000" b="0" dirty="0" smtClean="0"/>
              <a:t>	</a:t>
            </a:r>
            <a:r>
              <a:rPr lang="it-IT" sz="2000" b="0" dirty="0"/>
              <a:t>Eccezionalmente è prevista una sola </a:t>
            </a:r>
            <a:r>
              <a:rPr lang="it-IT" sz="2000" dirty="0">
                <a:solidFill>
                  <a:srgbClr val="7ABC32"/>
                </a:solidFill>
              </a:rPr>
              <a:t>proroga</a:t>
            </a:r>
            <a:r>
              <a:rPr lang="it-IT" sz="2000" b="0" dirty="0"/>
              <a:t> a condizione che la stipula avvenga presso la DTL e con l’ assistenza di una O.S. ( </a:t>
            </a:r>
            <a:r>
              <a:rPr lang="it-IT" sz="2000" b="0" i="1" dirty="0"/>
              <a:t>cd</a:t>
            </a:r>
            <a:r>
              <a:rPr lang="it-IT" sz="2000" b="0" dirty="0"/>
              <a:t> </a:t>
            </a:r>
            <a:r>
              <a:rPr lang="it-IT" sz="2000" dirty="0">
                <a:solidFill>
                  <a:srgbClr val="7ABC32"/>
                </a:solidFill>
              </a:rPr>
              <a:t>deroga assistita</a:t>
            </a:r>
            <a:r>
              <a:rPr lang="it-IT" sz="2000" b="0" dirty="0" smtClean="0"/>
              <a:t>).</a:t>
            </a:r>
            <a:endParaRPr lang="it-IT" sz="2000" b="0" dirty="0"/>
          </a:p>
          <a:p>
            <a:pPr marL="361950" indent="-361950">
              <a:lnSpc>
                <a:spcPct val="90000"/>
              </a:lnSpc>
              <a:spcBef>
                <a:spcPct val="0"/>
              </a:spcBef>
              <a:buNone/>
            </a:pPr>
            <a:endParaRPr lang="it-IT" sz="2200" b="0" dirty="0"/>
          </a:p>
        </p:txBody>
      </p:sp>
      <p:sp>
        <p:nvSpPr>
          <p:cNvPr id="2" name="Freccia a destra 1"/>
          <p:cNvSpPr/>
          <p:nvPr/>
        </p:nvSpPr>
        <p:spPr>
          <a:xfrm>
            <a:off x="4727078" y="3535684"/>
            <a:ext cx="468809" cy="350515"/>
          </a:xfrm>
          <a:prstGeom prst="rightArrow">
            <a:avLst/>
          </a:prstGeom>
          <a:solidFill>
            <a:srgbClr val="7ABC32"/>
          </a:solidFill>
          <a:ln>
            <a:solidFill>
              <a:srgbClr val="7ABC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7587"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758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7589"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1BD45988-0C81-4BF1-A7E7-3DD04ED2570E}" type="slidenum">
              <a:rPr lang="it-IT" sz="1800" b="0">
                <a:solidFill>
                  <a:srgbClr val="FFFFFF"/>
                </a:solidFill>
                <a:latin typeface="Arial" charset="0"/>
              </a:rPr>
              <a:pPr algn="l">
                <a:spcBef>
                  <a:spcPct val="0"/>
                </a:spcBef>
                <a:buClrTx/>
                <a:buFontTx/>
                <a:buNone/>
              </a:pPr>
              <a:t>53</a:t>
            </a:fld>
            <a:endParaRPr lang="it-IT" sz="1800" b="0">
              <a:solidFill>
                <a:srgbClr val="FFFFFF"/>
              </a:solidFill>
              <a:latin typeface="Arial" charset="0"/>
            </a:endParaRPr>
          </a:p>
        </p:txBody>
      </p:sp>
      <p:sp>
        <p:nvSpPr>
          <p:cNvPr id="6759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7591" name="Rectangle 3"/>
          <p:cNvSpPr>
            <a:spLocks noChangeArrowheads="1"/>
          </p:cNvSpPr>
          <p:nvPr/>
        </p:nvSpPr>
        <p:spPr bwMode="auto">
          <a:xfrm>
            <a:off x="1371600" y="2133600"/>
            <a:ext cx="7315200" cy="4267200"/>
          </a:xfrm>
          <a:prstGeom prst="rect">
            <a:avLst/>
          </a:prstGeom>
          <a:noFill/>
          <a:ln w="9525">
            <a:noFill/>
            <a:miter lim="800000"/>
            <a:headEnd/>
            <a:tailEnd/>
          </a:ln>
        </p:spPr>
        <p:txBody>
          <a:bodyPr/>
          <a:lstStyle/>
          <a:p>
            <a:pPr>
              <a:buClrTx/>
              <a:buFontTx/>
              <a:buNone/>
            </a:pPr>
            <a:r>
              <a:rPr lang="it-IT" b="0" dirty="0"/>
              <a:t>E’ previsto il </a:t>
            </a:r>
            <a:r>
              <a:rPr lang="it-IT" dirty="0">
                <a:solidFill>
                  <a:srgbClr val="7ABC32"/>
                </a:solidFill>
              </a:rPr>
              <a:t>limite massimo di 36 mesi</a:t>
            </a:r>
            <a:r>
              <a:rPr lang="it-IT" b="0" dirty="0"/>
              <a:t> (comprensivi di proroghe/rinnovi) per i contratti a termine stipulati </a:t>
            </a:r>
            <a:r>
              <a:rPr lang="it-IT" b="0" dirty="0" smtClean="0"/>
              <a:t>tra i </a:t>
            </a:r>
            <a:r>
              <a:rPr lang="it-IT" b="0" dirty="0"/>
              <a:t>medesimi soggetti e per lo svolgimento di </a:t>
            </a:r>
            <a:r>
              <a:rPr lang="it-IT" b="0" dirty="0" smtClean="0"/>
              <a:t>«</a:t>
            </a:r>
            <a:r>
              <a:rPr lang="it-IT" dirty="0" smtClean="0">
                <a:solidFill>
                  <a:srgbClr val="7ABC32"/>
                </a:solidFill>
              </a:rPr>
              <a:t>mansioni di pari livello e categoria legale</a:t>
            </a:r>
            <a:r>
              <a:rPr lang="it-IT" b="0" dirty="0" smtClean="0"/>
              <a:t>» e non più per «mansioni equivalenti».</a:t>
            </a:r>
            <a:endParaRPr lang="it-IT" b="0" dirty="0"/>
          </a:p>
          <a:p>
            <a:pPr>
              <a:buClrTx/>
              <a:buFontTx/>
              <a:buNone/>
            </a:pPr>
            <a:r>
              <a:rPr lang="it-IT" b="0" dirty="0"/>
              <a:t>Nel computo dei 36 mesi si considerano anche i periodi di </a:t>
            </a:r>
            <a:r>
              <a:rPr lang="it-IT" dirty="0">
                <a:solidFill>
                  <a:srgbClr val="7ABC32"/>
                </a:solidFill>
              </a:rPr>
              <a:t>missione in somministrazione</a:t>
            </a:r>
            <a:r>
              <a:rPr lang="it-IT" b="0" dirty="0"/>
              <a:t> aventi ad oggetto </a:t>
            </a:r>
            <a:r>
              <a:rPr lang="it-IT" b="0" dirty="0" smtClean="0"/>
              <a:t>«mansioni di pari livello e categoria legale.»</a:t>
            </a:r>
            <a:endParaRPr lang="it-IT" b="0" dirty="0"/>
          </a:p>
        </p:txBody>
      </p:sp>
      <p:sp>
        <p:nvSpPr>
          <p:cNvPr id="67592"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dirty="0">
                <a:solidFill>
                  <a:srgbClr val="7ABC32"/>
                </a:solidFill>
              </a:rPr>
              <a:t>Durata massima complessiva</a:t>
            </a:r>
            <a:br>
              <a:rPr lang="it-IT" sz="3200" dirty="0">
                <a:solidFill>
                  <a:srgbClr val="7ABC32"/>
                </a:solidFill>
              </a:rPr>
            </a:br>
            <a:r>
              <a:rPr lang="it-IT" dirty="0">
                <a:solidFill>
                  <a:srgbClr val="7ABC32"/>
                </a:solidFill>
              </a:rPr>
              <a:t>Art. </a:t>
            </a:r>
            <a:r>
              <a:rPr lang="it-IT" dirty="0" smtClean="0">
                <a:solidFill>
                  <a:srgbClr val="7ABC32"/>
                </a:solidFill>
              </a:rPr>
              <a:t>19, </a:t>
            </a:r>
            <a:r>
              <a:rPr lang="it-IT" dirty="0">
                <a:solidFill>
                  <a:srgbClr val="7ABC32"/>
                </a:solidFill>
              </a:rPr>
              <a:t>comma </a:t>
            </a:r>
            <a:r>
              <a:rPr lang="it-IT" dirty="0" smtClean="0">
                <a:solidFill>
                  <a:srgbClr val="7ABC32"/>
                </a:solidFill>
              </a:rPr>
              <a:t>2 </a:t>
            </a:r>
            <a:r>
              <a:rPr lang="it-IT" dirty="0" err="1">
                <a:solidFill>
                  <a:srgbClr val="7ABC32"/>
                </a:solidFill>
              </a:rPr>
              <a:t>D.Lgs.</a:t>
            </a:r>
            <a:r>
              <a:rPr lang="it-IT" dirty="0">
                <a:solidFill>
                  <a:srgbClr val="7ABC32"/>
                </a:solidFill>
              </a:rPr>
              <a:t> n° </a:t>
            </a:r>
            <a:r>
              <a:rPr lang="it-IT" dirty="0" smtClean="0">
                <a:solidFill>
                  <a:srgbClr val="7ABC32"/>
                </a:solidFill>
              </a:rPr>
              <a:t>81/2015</a:t>
            </a:r>
            <a:endParaRPr lang="it-IT" dirty="0">
              <a:solidFill>
                <a:srgbClr val="7ABC32"/>
              </a:solidFill>
            </a:endParaRPr>
          </a:p>
        </p:txBody>
      </p:sp>
      <p:sp>
        <p:nvSpPr>
          <p:cNvPr id="67593" name="Rectangle 10"/>
          <p:cNvSpPr>
            <a:spLocks noChangeArrowheads="1"/>
          </p:cNvSpPr>
          <p:nvPr/>
        </p:nvSpPr>
        <p:spPr bwMode="auto">
          <a:xfrm>
            <a:off x="44958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67594" name="Rectangle 11"/>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4515"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451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4517"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62781D86-AA15-4C70-8F99-8F785F955F1E}" type="slidenum">
              <a:rPr lang="it-IT" sz="1800" b="0">
                <a:solidFill>
                  <a:srgbClr val="FFFFFF"/>
                </a:solidFill>
                <a:latin typeface="Arial" charset="0"/>
              </a:rPr>
              <a:pPr algn="l">
                <a:spcBef>
                  <a:spcPct val="0"/>
                </a:spcBef>
                <a:buClrTx/>
                <a:buFontTx/>
                <a:buNone/>
              </a:pPr>
              <a:t>54</a:t>
            </a:fld>
            <a:endParaRPr lang="it-IT" sz="1800" b="0">
              <a:solidFill>
                <a:srgbClr val="FFFFFF"/>
              </a:solidFill>
              <a:latin typeface="Arial" charset="0"/>
            </a:endParaRPr>
          </a:p>
        </p:txBody>
      </p:sp>
      <p:sp>
        <p:nvSpPr>
          <p:cNvPr id="6451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4519" name="Rectangle 3"/>
          <p:cNvSpPr>
            <a:spLocks noChangeArrowheads="1"/>
          </p:cNvSpPr>
          <p:nvPr/>
        </p:nvSpPr>
        <p:spPr bwMode="auto">
          <a:xfrm>
            <a:off x="1371600" y="1600200"/>
            <a:ext cx="7239000" cy="4572000"/>
          </a:xfrm>
          <a:prstGeom prst="rect">
            <a:avLst/>
          </a:prstGeom>
          <a:noFill/>
          <a:ln w="9525">
            <a:noFill/>
            <a:miter lim="800000"/>
            <a:headEnd/>
            <a:tailEnd/>
          </a:ln>
        </p:spPr>
        <p:txBody>
          <a:bodyPr/>
          <a:lstStyle/>
          <a:p>
            <a:pPr>
              <a:lnSpc>
                <a:spcPct val="90000"/>
              </a:lnSpc>
              <a:buClrTx/>
              <a:buFont typeface="Arial" charset="0"/>
              <a:buNone/>
            </a:pPr>
            <a:r>
              <a:rPr lang="it-IT" b="0" dirty="0"/>
              <a:t>Se la durata iniziale del contratto è inferiore ai tre </a:t>
            </a:r>
            <a:r>
              <a:rPr lang="it-IT" b="0" dirty="0" smtClean="0"/>
              <a:t>anni,  </a:t>
            </a:r>
            <a:r>
              <a:rPr lang="it-IT" b="0" dirty="0"/>
              <a:t>può essere prorogato </a:t>
            </a:r>
            <a:r>
              <a:rPr lang="it-IT" dirty="0" smtClean="0">
                <a:solidFill>
                  <a:srgbClr val="7ABC32"/>
                </a:solidFill>
              </a:rPr>
              <a:t>per un massimo di 5 volte nell’arco dei 36 mesi, </a:t>
            </a:r>
            <a:r>
              <a:rPr lang="it-IT" b="0" dirty="0" smtClean="0"/>
              <a:t>senza necessità  che le proroghe si riferiscano «alla stessa attività lavorativa», come previsto nella precedente normativa. </a:t>
            </a:r>
          </a:p>
          <a:p>
            <a:pPr>
              <a:lnSpc>
                <a:spcPct val="90000"/>
              </a:lnSpc>
              <a:buClrTx/>
              <a:buFont typeface="Arial" charset="0"/>
              <a:buNone/>
            </a:pPr>
            <a:r>
              <a:rPr lang="it-IT" b="0" dirty="0" smtClean="0"/>
              <a:t>Qualora </a:t>
            </a:r>
            <a:r>
              <a:rPr lang="it-IT" b="0" dirty="0"/>
              <a:t>il </a:t>
            </a:r>
            <a:r>
              <a:rPr lang="it-IT" b="0" dirty="0" smtClean="0"/>
              <a:t>lavoratore sia riassunto a tempo determinato entro 10 gg. o 20 </a:t>
            </a:r>
            <a:r>
              <a:rPr lang="it-IT" b="0" dirty="0"/>
              <a:t>giorni (di calendario) dalla </a:t>
            </a:r>
            <a:r>
              <a:rPr lang="it-IT" b="0" dirty="0" smtClean="0"/>
              <a:t>data di scadenza di un contratto rispettivamente  di durata fino o oltre 6 mesi, il contratto si trasforma in contratto a tempo indeterminato.</a:t>
            </a:r>
            <a:endParaRPr lang="it-IT" b="0" dirty="0"/>
          </a:p>
        </p:txBody>
      </p:sp>
      <p:sp>
        <p:nvSpPr>
          <p:cNvPr id="64520"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dirty="0" smtClean="0">
                <a:solidFill>
                  <a:srgbClr val="7ABC32"/>
                </a:solidFill>
              </a:rPr>
              <a:t>Proroghe e rinnovi</a:t>
            </a:r>
            <a:endParaRPr lang="it-IT" sz="3200" dirty="0">
              <a:solidFill>
                <a:srgbClr val="7ABC32"/>
              </a:solidFill>
            </a:endParaRPr>
          </a:p>
        </p:txBody>
      </p:sp>
      <p:sp>
        <p:nvSpPr>
          <p:cNvPr id="64521" name="Rectangle 9"/>
          <p:cNvSpPr>
            <a:spLocks noChangeArrowheads="1"/>
          </p:cNvSpPr>
          <p:nvPr/>
        </p:nvSpPr>
        <p:spPr bwMode="auto">
          <a:xfrm>
            <a:off x="46482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64522" name="Rectangle 10"/>
          <p:cNvSpPr>
            <a:spLocks noChangeArrowheads="1"/>
          </p:cNvSpPr>
          <p:nvPr/>
        </p:nvSpPr>
        <p:spPr bwMode="auto">
          <a:xfrm>
            <a:off x="46482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14" descr="C:\Users\Antonino\Desktop\presentazione 2 copia.jpg"/>
          <p:cNvPicPr>
            <a:picLocks noChangeAspect="1" noChangeArrowheads="1"/>
          </p:cNvPicPr>
          <p:nvPr/>
        </p:nvPicPr>
        <p:blipFill>
          <a:blip r:embed="rId3" cstate="print"/>
          <a:srcRect/>
          <a:stretch>
            <a:fillRect/>
          </a:stretch>
        </p:blipFill>
        <p:spPr bwMode="auto">
          <a:xfrm>
            <a:off x="0" y="28575"/>
            <a:ext cx="9144000" cy="6858000"/>
          </a:xfrm>
          <a:prstGeom prst="rect">
            <a:avLst/>
          </a:prstGeom>
          <a:noFill/>
          <a:ln w="9525">
            <a:noFill/>
            <a:miter lim="800000"/>
            <a:headEnd/>
            <a:tailEnd/>
          </a:ln>
        </p:spPr>
      </p:pic>
      <p:sp>
        <p:nvSpPr>
          <p:cNvPr id="5837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837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837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BF24B0BA-234E-4A55-B270-15BABD705C5C}" type="slidenum">
              <a:rPr lang="it-IT" sz="1800" b="0">
                <a:solidFill>
                  <a:srgbClr val="FFFFFF"/>
                </a:solidFill>
                <a:latin typeface="Arial" charset="0"/>
              </a:rPr>
              <a:pPr algn="l">
                <a:spcBef>
                  <a:spcPct val="0"/>
                </a:spcBef>
                <a:buClrTx/>
                <a:buFontTx/>
                <a:buNone/>
              </a:pPr>
              <a:t>55</a:t>
            </a:fld>
            <a:endParaRPr lang="it-IT" sz="1800" b="0">
              <a:solidFill>
                <a:srgbClr val="FFFFFF"/>
              </a:solidFill>
              <a:latin typeface="Arial" charset="0"/>
            </a:endParaRPr>
          </a:p>
        </p:txBody>
      </p:sp>
      <p:sp>
        <p:nvSpPr>
          <p:cNvPr id="58374" name="Rectangle 2"/>
          <p:cNvSpPr>
            <a:spLocks noGrp="1" noChangeArrowheads="1"/>
          </p:cNvSpPr>
          <p:nvPr>
            <p:ph type="title"/>
          </p:nvPr>
        </p:nvSpPr>
        <p:spPr>
          <a:xfrm>
            <a:off x="457200" y="381000"/>
            <a:ext cx="8382000" cy="1143000"/>
          </a:xfrm>
        </p:spPr>
        <p:txBody>
          <a:bodyPr/>
          <a:lstStyle/>
          <a:p>
            <a:pPr eaLnBrk="1" hangingPunct="1"/>
            <a:r>
              <a:rPr lang="it-IT" sz="2800" b="1" dirty="0" smtClean="0">
                <a:solidFill>
                  <a:srgbClr val="7ABC32"/>
                </a:solidFill>
                <a:latin typeface="Georgia" pitchFamily="18" charset="0"/>
                <a:cs typeface="Arial" charset="0"/>
              </a:rPr>
              <a:t>Limiti quantitativi legali e contrattuali</a:t>
            </a:r>
            <a:br>
              <a:rPr lang="it-IT" sz="2800" b="1" dirty="0" smtClean="0">
                <a:solidFill>
                  <a:srgbClr val="7ABC32"/>
                </a:solidFill>
                <a:latin typeface="Georgia" pitchFamily="18" charset="0"/>
                <a:cs typeface="Arial" charset="0"/>
              </a:rPr>
            </a:br>
            <a:r>
              <a:rPr lang="it-IT" sz="2800" b="1" dirty="0" smtClean="0">
                <a:solidFill>
                  <a:srgbClr val="7ABC32"/>
                </a:solidFill>
                <a:latin typeface="Georgia" pitchFamily="18" charset="0"/>
                <a:cs typeface="Arial" charset="0"/>
              </a:rPr>
              <a:t>art. 23 D. </a:t>
            </a:r>
            <a:r>
              <a:rPr lang="it-IT" sz="2800" b="1" dirty="0" err="1" smtClean="0">
                <a:solidFill>
                  <a:srgbClr val="7ABC32"/>
                </a:solidFill>
                <a:latin typeface="Georgia" pitchFamily="18" charset="0"/>
                <a:cs typeface="Arial" charset="0"/>
              </a:rPr>
              <a:t>Lgs</a:t>
            </a:r>
            <a:r>
              <a:rPr lang="it-IT" sz="2800" b="1" dirty="0" smtClean="0">
                <a:solidFill>
                  <a:srgbClr val="7ABC32"/>
                </a:solidFill>
                <a:latin typeface="Georgia" pitchFamily="18" charset="0"/>
                <a:cs typeface="Arial" charset="0"/>
              </a:rPr>
              <a:t>. 81/2015</a:t>
            </a:r>
          </a:p>
        </p:txBody>
      </p:sp>
      <p:sp>
        <p:nvSpPr>
          <p:cNvPr id="58375"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8376" name="Rectangle 3"/>
          <p:cNvSpPr>
            <a:spLocks noChangeArrowheads="1"/>
          </p:cNvSpPr>
          <p:nvPr/>
        </p:nvSpPr>
        <p:spPr bwMode="auto">
          <a:xfrm>
            <a:off x="1403648" y="1811660"/>
            <a:ext cx="6978352" cy="4762996"/>
          </a:xfrm>
          <a:prstGeom prst="rect">
            <a:avLst/>
          </a:prstGeom>
          <a:noFill/>
          <a:ln w="9525">
            <a:noFill/>
            <a:miter lim="800000"/>
            <a:headEnd/>
            <a:tailEnd/>
          </a:ln>
        </p:spPr>
        <p:txBody>
          <a:bodyPr/>
          <a:lstStyle/>
          <a:p>
            <a:pPr marL="361950" indent="-361950">
              <a:lnSpc>
                <a:spcPct val="90000"/>
              </a:lnSpc>
              <a:spcBef>
                <a:spcPct val="0"/>
              </a:spcBef>
              <a:buNone/>
            </a:pPr>
            <a:r>
              <a:rPr lang="it-IT" sz="2000" b="0" dirty="0" smtClean="0"/>
              <a:t>	</a:t>
            </a:r>
            <a:r>
              <a:rPr lang="it-IT" b="0" dirty="0" smtClean="0"/>
              <a:t>Salvo diversa disposizione dei «contratti collettivi» (nazionali –territoriali –</a:t>
            </a:r>
            <a:r>
              <a:rPr lang="it-IT" b="0" u="sng" dirty="0" smtClean="0"/>
              <a:t>aziendali </a:t>
            </a:r>
            <a:r>
              <a:rPr lang="it-IT" b="0" dirty="0" smtClean="0"/>
              <a:t>) il numero massimo di lavoratori assumibili a tempo determinato è pari al 20 % del numero dei lavoratori a tempo indeterminato in forza al 1° gennaio dell’anno di assunzione .</a:t>
            </a:r>
          </a:p>
          <a:p>
            <a:pPr marL="361950" indent="-361950">
              <a:lnSpc>
                <a:spcPct val="90000"/>
              </a:lnSpc>
              <a:spcBef>
                <a:spcPct val="0"/>
              </a:spcBef>
              <a:buNone/>
            </a:pPr>
            <a:r>
              <a:rPr lang="it-IT" b="0" dirty="0" smtClean="0"/>
              <a:t>	</a:t>
            </a:r>
          </a:p>
          <a:p>
            <a:pPr marL="361950" indent="-361950">
              <a:lnSpc>
                <a:spcPct val="90000"/>
              </a:lnSpc>
              <a:spcBef>
                <a:spcPct val="0"/>
              </a:spcBef>
              <a:buNone/>
            </a:pPr>
            <a:r>
              <a:rPr lang="it-IT" b="0" dirty="0"/>
              <a:t>	</a:t>
            </a:r>
            <a:r>
              <a:rPr lang="it-IT" b="0" dirty="0" smtClean="0"/>
              <a:t>In caso di </a:t>
            </a:r>
            <a:r>
              <a:rPr lang="it-IT" dirty="0" smtClean="0">
                <a:solidFill>
                  <a:srgbClr val="7ABC32"/>
                </a:solidFill>
              </a:rPr>
              <a:t>violazione del limite </a:t>
            </a:r>
            <a:r>
              <a:rPr lang="it-IT" b="0" dirty="0" smtClean="0"/>
              <a:t>è comunque </a:t>
            </a:r>
            <a:r>
              <a:rPr lang="it-IT" dirty="0" smtClean="0">
                <a:solidFill>
                  <a:srgbClr val="7ABC32"/>
                </a:solidFill>
              </a:rPr>
              <a:t>esclusa la trasformazione </a:t>
            </a:r>
            <a:r>
              <a:rPr lang="it-IT" b="0" dirty="0" smtClean="0"/>
              <a:t>dei contratti a tempo indeterminato, con applicazione di una sanzione amministrativa.</a:t>
            </a:r>
            <a:endParaRPr lang="it-IT" b="0" dirty="0"/>
          </a:p>
        </p:txBody>
      </p:sp>
    </p:spTree>
    <p:extLst>
      <p:ext uri="{BB962C8B-B14F-4D97-AF65-F5344CB8AC3E}">
        <p14:creationId xmlns:p14="http://schemas.microsoft.com/office/powerpoint/2010/main" val="4029861280"/>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9395"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5939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59397"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32D6A175-14FD-41E1-86C8-D70A0CC32F75}" type="slidenum">
              <a:rPr lang="it-IT" sz="1800" b="0">
                <a:solidFill>
                  <a:srgbClr val="FFFFFF"/>
                </a:solidFill>
                <a:latin typeface="Arial" charset="0"/>
              </a:rPr>
              <a:pPr algn="l">
                <a:spcBef>
                  <a:spcPct val="0"/>
                </a:spcBef>
                <a:buClrTx/>
                <a:buFontTx/>
                <a:buNone/>
              </a:pPr>
              <a:t>56</a:t>
            </a:fld>
            <a:endParaRPr lang="it-IT" sz="1800" b="0">
              <a:solidFill>
                <a:srgbClr val="FFFFFF"/>
              </a:solidFill>
              <a:latin typeface="Arial" charset="0"/>
            </a:endParaRPr>
          </a:p>
        </p:txBody>
      </p:sp>
      <p:sp>
        <p:nvSpPr>
          <p:cNvPr id="59398"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59399" name="Rectangle 2"/>
          <p:cNvSpPr>
            <a:spLocks noGrp="1" noChangeArrowheads="1"/>
          </p:cNvSpPr>
          <p:nvPr>
            <p:ph type="title"/>
          </p:nvPr>
        </p:nvSpPr>
        <p:spPr>
          <a:xfrm>
            <a:off x="457200" y="381000"/>
            <a:ext cx="8229600" cy="762000"/>
          </a:xfrm>
        </p:spPr>
        <p:txBody>
          <a:bodyPr/>
          <a:lstStyle/>
          <a:p>
            <a:pPr eaLnBrk="1" hangingPunct="1"/>
            <a:r>
              <a:rPr lang="it-IT" sz="3200" b="1" smtClean="0">
                <a:solidFill>
                  <a:srgbClr val="7ABC32"/>
                </a:solidFill>
                <a:latin typeface="Georgia" pitchFamily="18" charset="0"/>
                <a:cs typeface="Arial" charset="0"/>
              </a:rPr>
              <a:t>Esclusioni</a:t>
            </a:r>
            <a:r>
              <a:rPr lang="it-IT" sz="3000" b="1" smtClean="0">
                <a:solidFill>
                  <a:srgbClr val="7ABC32"/>
                </a:solidFill>
                <a:latin typeface="Georgia" pitchFamily="18" charset="0"/>
                <a:cs typeface="Arial" charset="0"/>
              </a:rPr>
              <a:t> </a:t>
            </a:r>
          </a:p>
        </p:txBody>
      </p:sp>
      <p:sp>
        <p:nvSpPr>
          <p:cNvPr id="5940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59401" name="Rectangle 3"/>
          <p:cNvSpPr>
            <a:spLocks noChangeArrowheads="1"/>
          </p:cNvSpPr>
          <p:nvPr/>
        </p:nvSpPr>
        <p:spPr bwMode="auto">
          <a:xfrm>
            <a:off x="1219200" y="1295400"/>
            <a:ext cx="7162800" cy="5181600"/>
          </a:xfrm>
          <a:prstGeom prst="rect">
            <a:avLst/>
          </a:prstGeom>
          <a:noFill/>
          <a:ln w="9525">
            <a:noFill/>
            <a:miter lim="800000"/>
            <a:headEnd/>
            <a:tailEnd/>
          </a:ln>
        </p:spPr>
        <p:txBody>
          <a:bodyPr/>
          <a:lstStyle/>
          <a:p>
            <a:pPr marL="609600" indent="-609600">
              <a:lnSpc>
                <a:spcPct val="90000"/>
              </a:lnSpc>
              <a:buFont typeface="Wingdings" pitchFamily="2" charset="2"/>
              <a:buNone/>
            </a:pPr>
            <a:r>
              <a:rPr lang="it-IT" sz="2800" b="0"/>
              <a:t>E’ vietato ricorrere al contratto a termine:</a:t>
            </a:r>
          </a:p>
          <a:p>
            <a:pPr marL="609600" indent="-609600">
              <a:lnSpc>
                <a:spcPct val="90000"/>
              </a:lnSpc>
              <a:buFont typeface="Wingdings" pitchFamily="2" charset="2"/>
              <a:buNone/>
            </a:pPr>
            <a:r>
              <a:rPr lang="it-IT" sz="2000" b="0">
                <a:solidFill>
                  <a:srgbClr val="7ABC32"/>
                </a:solidFill>
              </a:rPr>
              <a:t>a) 	</a:t>
            </a:r>
            <a:r>
              <a:rPr lang="it-IT" sz="2000" b="0"/>
              <a:t>per la sostituzione di lavoratori che esercitano il diritto di sciopero;</a:t>
            </a:r>
          </a:p>
          <a:p>
            <a:pPr marL="609600" indent="-609600">
              <a:lnSpc>
                <a:spcPct val="90000"/>
              </a:lnSpc>
              <a:buFont typeface="Wingdings" pitchFamily="2" charset="2"/>
              <a:buNone/>
            </a:pPr>
            <a:r>
              <a:rPr lang="it-IT" sz="2000" b="0">
                <a:solidFill>
                  <a:srgbClr val="7ABC32"/>
                </a:solidFill>
              </a:rPr>
              <a:t>b)</a:t>
            </a:r>
            <a:r>
              <a:rPr lang="it-IT" sz="2000" b="0"/>
              <a:t>    per assunzioni presso unità produttive nelle quali si sia proceduto, entro i 6 mesi precedenti, a licenziamenti collettivi riguardanti lavoratori adibiti alle stesse mansioni salva diversa disposizione degli accordi sindacali; </a:t>
            </a:r>
          </a:p>
          <a:p>
            <a:pPr marL="609600" indent="-609600">
              <a:lnSpc>
                <a:spcPct val="90000"/>
              </a:lnSpc>
              <a:buFont typeface="Wingdings" pitchFamily="2" charset="2"/>
              <a:buNone/>
            </a:pPr>
            <a:r>
              <a:rPr lang="it-IT" sz="2000" b="0">
                <a:solidFill>
                  <a:srgbClr val="7ABC32"/>
                </a:solidFill>
              </a:rPr>
              <a:t>c)</a:t>
            </a:r>
            <a:r>
              <a:rPr lang="it-IT" sz="2000" b="0"/>
              <a:t>	per assunzioni presso unità produttive nelle quali sia in corso una sospensione o una riduzione dell'orario rivolta a lavoratori adibiti alle mansioni cui si riferisce il contratto di lavoro a termine;</a:t>
            </a:r>
          </a:p>
          <a:p>
            <a:pPr marL="609600" indent="-609600">
              <a:lnSpc>
                <a:spcPct val="90000"/>
              </a:lnSpc>
              <a:buFont typeface="Wingdings" pitchFamily="2" charset="2"/>
              <a:buNone/>
            </a:pPr>
            <a:r>
              <a:rPr lang="it-IT" sz="2000" b="0">
                <a:solidFill>
                  <a:srgbClr val="7ABC32"/>
                </a:solidFill>
              </a:rPr>
              <a:t>d)</a:t>
            </a:r>
            <a:r>
              <a:rPr lang="it-IT" sz="2000" b="0"/>
              <a:t>	da parte di imprese che non abbiano provveduto ad effettuare la valutazione dei rischi</a:t>
            </a:r>
          </a:p>
        </p:txBody>
      </p:sp>
      <p:sp>
        <p:nvSpPr>
          <p:cNvPr id="59402" name="Rectangle 10"/>
          <p:cNvSpPr>
            <a:spLocks noChangeArrowheads="1"/>
          </p:cNvSpPr>
          <p:nvPr/>
        </p:nvSpPr>
        <p:spPr bwMode="auto">
          <a:xfrm>
            <a:off x="45720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59403" name="Rectangle 11"/>
          <p:cNvSpPr>
            <a:spLocks noChangeArrowheads="1"/>
          </p:cNvSpPr>
          <p:nvPr/>
        </p:nvSpPr>
        <p:spPr bwMode="auto">
          <a:xfrm>
            <a:off x="45720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0419"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042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0421"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262846D7-005F-40A4-8833-065F3DFD6F9C}" type="slidenum">
              <a:rPr lang="it-IT" sz="1800" b="0">
                <a:solidFill>
                  <a:srgbClr val="FFFFFF"/>
                </a:solidFill>
                <a:latin typeface="Arial" charset="0"/>
              </a:rPr>
              <a:pPr algn="l">
                <a:spcBef>
                  <a:spcPct val="0"/>
                </a:spcBef>
                <a:buClrTx/>
                <a:buFontTx/>
                <a:buNone/>
              </a:pPr>
              <a:t>57</a:t>
            </a:fld>
            <a:endParaRPr lang="it-IT" sz="1800" b="0">
              <a:solidFill>
                <a:srgbClr val="FFFFFF"/>
              </a:solidFill>
              <a:latin typeface="Arial" charset="0"/>
            </a:endParaRPr>
          </a:p>
        </p:txBody>
      </p:sp>
      <p:sp>
        <p:nvSpPr>
          <p:cNvPr id="60422"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60423" name="Rectangle 2"/>
          <p:cNvSpPr>
            <a:spLocks noGrp="1" noChangeArrowheads="1"/>
          </p:cNvSpPr>
          <p:nvPr>
            <p:ph type="title"/>
          </p:nvPr>
        </p:nvSpPr>
        <p:spPr>
          <a:xfrm>
            <a:off x="457200" y="381000"/>
            <a:ext cx="8229600" cy="762000"/>
          </a:xfrm>
        </p:spPr>
        <p:txBody>
          <a:bodyPr/>
          <a:lstStyle/>
          <a:p>
            <a:pPr eaLnBrk="1" hangingPunct="1"/>
            <a:r>
              <a:rPr lang="it-IT" sz="3200" b="1" dirty="0" smtClean="0">
                <a:solidFill>
                  <a:srgbClr val="7ABC32"/>
                </a:solidFill>
                <a:latin typeface="Georgia" pitchFamily="18" charset="0"/>
                <a:cs typeface="Arial" charset="0"/>
              </a:rPr>
              <a:t>Stipula del contratto</a:t>
            </a:r>
            <a:br>
              <a:rPr lang="it-IT" sz="3200" b="1" dirty="0" smtClean="0">
                <a:solidFill>
                  <a:srgbClr val="7ABC32"/>
                </a:solidFill>
                <a:latin typeface="Georgia" pitchFamily="18" charset="0"/>
                <a:cs typeface="Arial" charset="0"/>
              </a:rPr>
            </a:br>
            <a:r>
              <a:rPr lang="it-IT" sz="2000" dirty="0" smtClean="0">
                <a:solidFill>
                  <a:srgbClr val="7ABC32"/>
                </a:solidFill>
                <a:latin typeface="Georgia" pitchFamily="18" charset="0"/>
                <a:cs typeface="Arial" charset="0"/>
              </a:rPr>
              <a:t>Art. 19 , comma 4, </a:t>
            </a:r>
            <a:r>
              <a:rPr lang="it-IT" sz="2000" dirty="0" err="1" smtClean="0">
                <a:solidFill>
                  <a:srgbClr val="7ABC32"/>
                </a:solidFill>
                <a:latin typeface="Georgia" pitchFamily="18" charset="0"/>
                <a:cs typeface="Arial" charset="0"/>
              </a:rPr>
              <a:t>D.Lgs.</a:t>
            </a:r>
            <a:r>
              <a:rPr lang="it-IT" sz="2000" dirty="0" smtClean="0">
                <a:solidFill>
                  <a:srgbClr val="7ABC32"/>
                </a:solidFill>
                <a:latin typeface="Georgia" pitchFamily="18" charset="0"/>
                <a:cs typeface="Arial" charset="0"/>
              </a:rPr>
              <a:t> n° 81/2015</a:t>
            </a:r>
          </a:p>
        </p:txBody>
      </p:sp>
      <p:sp>
        <p:nvSpPr>
          <p:cNvPr id="60424"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0425" name="Rectangle 3"/>
          <p:cNvSpPr>
            <a:spLocks noChangeArrowheads="1"/>
          </p:cNvSpPr>
          <p:nvPr/>
        </p:nvSpPr>
        <p:spPr bwMode="auto">
          <a:xfrm>
            <a:off x="1371600" y="1524000"/>
            <a:ext cx="7010400" cy="4953000"/>
          </a:xfrm>
          <a:prstGeom prst="rect">
            <a:avLst/>
          </a:prstGeom>
          <a:noFill/>
          <a:ln w="9525">
            <a:noFill/>
            <a:miter lim="800000"/>
            <a:headEnd/>
            <a:tailEnd/>
          </a:ln>
        </p:spPr>
        <p:txBody>
          <a:bodyPr/>
          <a:lstStyle/>
          <a:p>
            <a:pPr>
              <a:lnSpc>
                <a:spcPct val="90000"/>
              </a:lnSpc>
              <a:buFont typeface="Wingdings" pitchFamily="2" charset="2"/>
              <a:buNone/>
            </a:pPr>
            <a:r>
              <a:rPr lang="it-IT" sz="2800" b="0" dirty="0" smtClean="0"/>
              <a:t>Ad eccezione dei rapporti di lavoro di durata non superiore a dodici giorni, l’apposizione del termine al contratto è priva di effetto se non risulta, direttamente o indirettamente, da atto </a:t>
            </a:r>
            <a:r>
              <a:rPr lang="it-IT" sz="2800" dirty="0" smtClean="0">
                <a:solidFill>
                  <a:srgbClr val="7ABC32"/>
                </a:solidFill>
              </a:rPr>
              <a:t>scritto, </a:t>
            </a:r>
            <a:r>
              <a:rPr lang="it-IT" sz="2800" b="0" dirty="0" smtClean="0"/>
              <a:t>una</a:t>
            </a:r>
            <a:r>
              <a:rPr lang="it-IT" sz="2800" dirty="0" smtClean="0">
                <a:solidFill>
                  <a:srgbClr val="7ABC32"/>
                </a:solidFill>
              </a:rPr>
              <a:t> </a:t>
            </a:r>
            <a:r>
              <a:rPr lang="it-IT" sz="2800" b="0" dirty="0" smtClean="0"/>
              <a:t>copia del quale deve essere consegnata al lavoratore entro cinque giorni lavorativi dall’inizio della prestazione</a:t>
            </a:r>
            <a:r>
              <a:rPr lang="it-IT" sz="2200" b="0" dirty="0" smtClean="0"/>
              <a:t>. </a:t>
            </a:r>
            <a:endParaRPr lang="it-IT" sz="2200" b="0" dirty="0"/>
          </a:p>
          <a:p>
            <a:pPr>
              <a:lnSpc>
                <a:spcPct val="90000"/>
              </a:lnSpc>
              <a:buFont typeface="Wingdings" pitchFamily="2" charset="2"/>
              <a:buNone/>
            </a:pPr>
            <a:endParaRPr lang="it-IT" sz="2200" b="0" dirty="0"/>
          </a:p>
          <a:p>
            <a:pPr>
              <a:lnSpc>
                <a:spcPct val="90000"/>
              </a:lnSpc>
              <a:buFont typeface="Wingdings" pitchFamily="2" charset="2"/>
              <a:buNone/>
            </a:pPr>
            <a:endParaRPr lang="it-IT" sz="2200" b="0" dirty="0"/>
          </a:p>
          <a:p>
            <a:pPr>
              <a:lnSpc>
                <a:spcPct val="90000"/>
              </a:lnSpc>
              <a:buFont typeface="Wingdings" pitchFamily="2" charset="2"/>
              <a:buNone/>
            </a:pPr>
            <a:endParaRPr lang="it-IT" sz="2000" b="0" dirty="0"/>
          </a:p>
          <a:p>
            <a:pPr>
              <a:lnSpc>
                <a:spcPct val="90000"/>
              </a:lnSpc>
              <a:buFont typeface="Wingdings" pitchFamily="2" charset="2"/>
              <a:buNone/>
            </a:pPr>
            <a:r>
              <a:rPr lang="it-IT" sz="2000" b="0" dirty="0"/>
              <a:t>	</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349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349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349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6656DD8C-4730-45C2-AD51-35F8C4D3AE2B}" type="slidenum">
              <a:rPr lang="it-IT" sz="1800" b="0">
                <a:solidFill>
                  <a:srgbClr val="FFFFFF"/>
                </a:solidFill>
                <a:latin typeface="Arial" charset="0"/>
              </a:rPr>
              <a:pPr algn="l">
                <a:spcBef>
                  <a:spcPct val="0"/>
                </a:spcBef>
                <a:buClrTx/>
                <a:buFontTx/>
                <a:buNone/>
              </a:pPr>
              <a:t>58</a:t>
            </a:fld>
            <a:endParaRPr lang="it-IT" sz="1800" b="0">
              <a:solidFill>
                <a:srgbClr val="FFFFFF"/>
              </a:solidFill>
              <a:latin typeface="Arial" charset="0"/>
            </a:endParaRPr>
          </a:p>
        </p:txBody>
      </p:sp>
      <p:sp>
        <p:nvSpPr>
          <p:cNvPr id="63494"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3495" name="Rectangle 3"/>
          <p:cNvSpPr>
            <a:spLocks noChangeArrowheads="1"/>
          </p:cNvSpPr>
          <p:nvPr/>
        </p:nvSpPr>
        <p:spPr bwMode="auto">
          <a:xfrm>
            <a:off x="1066800" y="1905000"/>
            <a:ext cx="7543800" cy="4267200"/>
          </a:xfrm>
          <a:prstGeom prst="rect">
            <a:avLst/>
          </a:prstGeom>
          <a:noFill/>
          <a:ln w="9525">
            <a:noFill/>
            <a:miter lim="800000"/>
            <a:headEnd/>
            <a:tailEnd/>
          </a:ln>
        </p:spPr>
        <p:txBody>
          <a:bodyPr/>
          <a:lstStyle/>
          <a:p>
            <a:pPr marL="342900" indent="-342900">
              <a:lnSpc>
                <a:spcPct val="90000"/>
              </a:lnSpc>
              <a:buClrTx/>
              <a:buFont typeface="Arial" charset="0"/>
              <a:buNone/>
            </a:pPr>
            <a:r>
              <a:rPr lang="it-IT" sz="2800" b="0"/>
              <a:t>	Alla scadenza del termine prefissato, il rapporto di lavoro si </a:t>
            </a:r>
            <a:r>
              <a:rPr lang="it-IT" sz="2800">
                <a:solidFill>
                  <a:srgbClr val="7ABC32"/>
                </a:solidFill>
              </a:rPr>
              <a:t>conclude automaticamente</a:t>
            </a:r>
            <a:r>
              <a:rPr lang="it-IT" sz="2800" b="0"/>
              <a:t>, senza necessità di preavviso né di una formale comunicazione.</a:t>
            </a:r>
          </a:p>
          <a:p>
            <a:pPr marL="342900" indent="-342900">
              <a:lnSpc>
                <a:spcPct val="90000"/>
              </a:lnSpc>
              <a:buClrTx/>
              <a:buFont typeface="Arial" charset="0"/>
              <a:buNone/>
            </a:pPr>
            <a:r>
              <a:rPr lang="it-IT" sz="2800" b="0"/>
              <a:t>	Alla scadenza del termine è tuttavia possibile </a:t>
            </a:r>
            <a:r>
              <a:rPr lang="it-IT" sz="2800">
                <a:solidFill>
                  <a:srgbClr val="7ABC32"/>
                </a:solidFill>
              </a:rPr>
              <a:t>prorogare</a:t>
            </a:r>
            <a:r>
              <a:rPr lang="it-IT" sz="2800" b="0"/>
              <a:t> il contratto a termine, </a:t>
            </a:r>
            <a:r>
              <a:rPr lang="it-IT" sz="2800">
                <a:solidFill>
                  <a:srgbClr val="7ABC32"/>
                </a:solidFill>
              </a:rPr>
              <a:t>trasformarlo</a:t>
            </a:r>
            <a:r>
              <a:rPr lang="it-IT" sz="2800" b="0"/>
              <a:t> in contratto a tempo indeterminato, farlo </a:t>
            </a:r>
            <a:r>
              <a:rPr lang="it-IT" sz="2800">
                <a:solidFill>
                  <a:srgbClr val="7ABC32"/>
                </a:solidFill>
              </a:rPr>
              <a:t>proseguire </a:t>
            </a:r>
            <a:r>
              <a:rPr lang="it-IT" sz="2800" b="0"/>
              <a:t>di fatto o, infine, </a:t>
            </a:r>
            <a:r>
              <a:rPr lang="it-IT" sz="2800">
                <a:solidFill>
                  <a:srgbClr val="7ABC32"/>
                </a:solidFill>
              </a:rPr>
              <a:t>stipularne un altro</a:t>
            </a:r>
            <a:r>
              <a:rPr lang="it-IT" sz="2800" b="0"/>
              <a:t>. </a:t>
            </a:r>
          </a:p>
        </p:txBody>
      </p:sp>
      <p:sp>
        <p:nvSpPr>
          <p:cNvPr id="63496"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a:solidFill>
                  <a:srgbClr val="7ABC32"/>
                </a:solidFill>
              </a:rPr>
              <a:t>Scadenza del termine</a:t>
            </a:r>
          </a:p>
        </p:txBody>
      </p:sp>
      <p:sp>
        <p:nvSpPr>
          <p:cNvPr id="63497" name="Rectangle 9"/>
          <p:cNvSpPr>
            <a:spLocks noChangeArrowheads="1"/>
          </p:cNvSpPr>
          <p:nvPr/>
        </p:nvSpPr>
        <p:spPr bwMode="auto">
          <a:xfrm>
            <a:off x="44958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63498" name="Rectangle 10"/>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5539"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554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5541"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C03FCF50-5B40-468C-8C61-530BA48A5546}" type="slidenum">
              <a:rPr lang="it-IT" sz="1800" b="0">
                <a:solidFill>
                  <a:srgbClr val="FFFFFF"/>
                </a:solidFill>
                <a:latin typeface="Arial" charset="0"/>
              </a:rPr>
              <a:pPr algn="l">
                <a:spcBef>
                  <a:spcPct val="0"/>
                </a:spcBef>
                <a:buClrTx/>
                <a:buFontTx/>
                <a:buNone/>
              </a:pPr>
              <a:t>59</a:t>
            </a:fld>
            <a:endParaRPr lang="it-IT" sz="1800" b="0">
              <a:solidFill>
                <a:srgbClr val="FFFFFF"/>
              </a:solidFill>
              <a:latin typeface="Arial" charset="0"/>
            </a:endParaRPr>
          </a:p>
        </p:txBody>
      </p:sp>
      <p:sp>
        <p:nvSpPr>
          <p:cNvPr id="6554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5543" name="Rectangle 2"/>
          <p:cNvSpPr>
            <a:spLocks noChangeArrowheads="1"/>
          </p:cNvSpPr>
          <p:nvPr/>
        </p:nvSpPr>
        <p:spPr bwMode="auto">
          <a:xfrm>
            <a:off x="762000" y="304800"/>
            <a:ext cx="7772400" cy="11430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dirty="0" smtClean="0">
                <a:solidFill>
                  <a:srgbClr val="7ABC32"/>
                </a:solidFill>
              </a:rPr>
              <a:t>Continuazione del rapporto</a:t>
            </a:r>
          </a:p>
          <a:p>
            <a:pPr algn="ctr">
              <a:spcBef>
                <a:spcPct val="0"/>
              </a:spcBef>
              <a:buClrTx/>
              <a:buFontTx/>
              <a:buNone/>
            </a:pPr>
            <a:r>
              <a:rPr lang="it-IT" sz="3200" dirty="0" smtClean="0">
                <a:solidFill>
                  <a:srgbClr val="7ABC32"/>
                </a:solidFill>
              </a:rPr>
              <a:t> oltre la scadenza </a:t>
            </a:r>
            <a:endParaRPr lang="it-IT" sz="3200" dirty="0">
              <a:solidFill>
                <a:srgbClr val="7ABC32"/>
              </a:solidFill>
            </a:endParaRPr>
          </a:p>
        </p:txBody>
      </p:sp>
      <p:sp>
        <p:nvSpPr>
          <p:cNvPr id="65544" name="Rectangle 3"/>
          <p:cNvSpPr>
            <a:spLocks noChangeArrowheads="1"/>
          </p:cNvSpPr>
          <p:nvPr/>
        </p:nvSpPr>
        <p:spPr bwMode="auto">
          <a:xfrm>
            <a:off x="1835696" y="1657350"/>
            <a:ext cx="6698704" cy="4819650"/>
          </a:xfrm>
          <a:prstGeom prst="rect">
            <a:avLst/>
          </a:prstGeom>
          <a:noFill/>
          <a:ln w="9525">
            <a:noFill/>
            <a:miter lim="800000"/>
            <a:headEnd/>
            <a:tailEnd/>
          </a:ln>
        </p:spPr>
        <p:txBody>
          <a:bodyPr/>
          <a:lstStyle/>
          <a:p>
            <a:pPr marL="476250" indent="-476250">
              <a:lnSpc>
                <a:spcPct val="90000"/>
              </a:lnSpc>
              <a:buClrTx/>
              <a:buFont typeface="Arial" charset="0"/>
              <a:buNone/>
            </a:pPr>
            <a:r>
              <a:rPr lang="it-IT" sz="2200" b="0" dirty="0" smtClean="0"/>
              <a:t>Il </a:t>
            </a:r>
            <a:r>
              <a:rPr lang="it-IT" sz="2200" b="0" dirty="0"/>
              <a:t>datore di lavoro  deve </a:t>
            </a:r>
            <a:r>
              <a:rPr lang="it-IT" sz="2200" b="0" dirty="0" smtClean="0"/>
              <a:t>corrispondere </a:t>
            </a:r>
            <a:r>
              <a:rPr lang="it-IT" sz="2200" b="0" dirty="0"/>
              <a:t>una </a:t>
            </a:r>
            <a:r>
              <a:rPr lang="it-IT" sz="2200" dirty="0">
                <a:solidFill>
                  <a:srgbClr val="7ABC32"/>
                </a:solidFill>
              </a:rPr>
              <a:t>maggiorazione </a:t>
            </a:r>
            <a:r>
              <a:rPr lang="it-IT" sz="2200" b="0" dirty="0"/>
              <a:t>della </a:t>
            </a:r>
            <a:r>
              <a:rPr lang="it-IT" sz="2200" b="0" dirty="0" smtClean="0"/>
              <a:t>retribuzione per ogni giorno di continuazione del rapporto pari  al:</a:t>
            </a:r>
            <a:endParaRPr lang="it-IT" sz="2200" b="0" dirty="0"/>
          </a:p>
          <a:p>
            <a:pPr marL="476250" indent="-476250">
              <a:lnSpc>
                <a:spcPct val="90000"/>
              </a:lnSpc>
              <a:buFont typeface="Wingdings" pitchFamily="2" charset="2"/>
              <a:buChar char="v"/>
            </a:pPr>
            <a:r>
              <a:rPr lang="it-IT" sz="2200" b="0" dirty="0">
                <a:solidFill>
                  <a:schemeClr val="tx2"/>
                </a:solidFill>
              </a:rPr>
              <a:t>    </a:t>
            </a:r>
            <a:r>
              <a:rPr lang="it-IT" sz="2200" dirty="0">
                <a:solidFill>
                  <a:srgbClr val="7ABC32"/>
                </a:solidFill>
              </a:rPr>
              <a:t>20%</a:t>
            </a:r>
            <a:r>
              <a:rPr lang="it-IT" sz="2200" b="0" dirty="0"/>
              <a:t> fino al decimo giorno successivo alla scadenza iniziale;</a:t>
            </a:r>
          </a:p>
          <a:p>
            <a:pPr marL="476250" indent="-476250">
              <a:lnSpc>
                <a:spcPct val="90000"/>
              </a:lnSpc>
              <a:buFont typeface="Wingdings" pitchFamily="2" charset="2"/>
              <a:buChar char="v"/>
            </a:pPr>
            <a:r>
              <a:rPr lang="it-IT" sz="2200" b="0" dirty="0">
                <a:solidFill>
                  <a:schemeClr val="tx2"/>
                </a:solidFill>
              </a:rPr>
              <a:t>   </a:t>
            </a:r>
            <a:r>
              <a:rPr lang="it-IT" sz="2200" dirty="0">
                <a:solidFill>
                  <a:srgbClr val="7ABC32"/>
                </a:solidFill>
              </a:rPr>
              <a:t>40%</a:t>
            </a:r>
            <a:r>
              <a:rPr lang="it-IT" sz="2200" b="0" dirty="0"/>
              <a:t> per ciascun giorno ulteriore</a:t>
            </a:r>
            <a:r>
              <a:rPr lang="it-IT" sz="2200" b="0" dirty="0" smtClean="0"/>
              <a:t>.</a:t>
            </a:r>
          </a:p>
          <a:p>
            <a:pPr>
              <a:lnSpc>
                <a:spcPct val="90000"/>
              </a:lnSpc>
              <a:buNone/>
            </a:pPr>
            <a:endParaRPr lang="it-IT" sz="2200" b="0" dirty="0"/>
          </a:p>
          <a:p>
            <a:pPr>
              <a:lnSpc>
                <a:spcPct val="90000"/>
              </a:lnSpc>
              <a:buNone/>
            </a:pPr>
            <a:r>
              <a:rPr lang="it-IT" sz="2200" b="0" dirty="0" smtClean="0"/>
              <a:t>Qualora il contratto continui oltre il 30° giorno in caso di contratto di durata inferiore a 6 mesi, ovvero oltre il 50° negli altri casi, il contratto si trasforma in contratto a tempo indeterminato dalla scadenza dei predetti termini.</a:t>
            </a:r>
            <a:endParaRPr lang="it-IT" sz="2200" b="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7171" name="Picture 2" descr="prova busta paga"/>
          <p:cNvPicPr>
            <a:picLocks noChangeAspect="1" noChangeArrowheads="1"/>
          </p:cNvPicPr>
          <p:nvPr/>
        </p:nvPicPr>
        <p:blipFill>
          <a:blip r:embed="rId4" cstate="print"/>
          <a:srcRect/>
          <a:stretch>
            <a:fillRect/>
          </a:stretch>
        </p:blipFill>
        <p:spPr bwMode="auto">
          <a:xfrm>
            <a:off x="1828800" y="0"/>
            <a:ext cx="5349875" cy="6858000"/>
          </a:xfrm>
          <a:prstGeom prst="rect">
            <a:avLst/>
          </a:prstGeom>
          <a:noFill/>
          <a:ln w="9525">
            <a:noFill/>
            <a:miter lim="800000"/>
            <a:headEnd/>
            <a:tailEnd/>
          </a:ln>
        </p:spPr>
      </p:pic>
      <p:sp>
        <p:nvSpPr>
          <p:cNvPr id="201731" name="Rectangle 3"/>
          <p:cNvSpPr>
            <a:spLocks noChangeArrowheads="1"/>
          </p:cNvSpPr>
          <p:nvPr/>
        </p:nvSpPr>
        <p:spPr bwMode="auto">
          <a:xfrm>
            <a:off x="1855788" y="2027238"/>
            <a:ext cx="5184775" cy="2627312"/>
          </a:xfrm>
          <a:prstGeom prst="rect">
            <a:avLst/>
          </a:prstGeom>
          <a:noFill/>
          <a:ln w="889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85925" tIns="42962" rIns="85925" bIns="42962"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201732" name="AutoShape 4"/>
          <p:cNvSpPr>
            <a:spLocks noChangeArrowheads="1"/>
          </p:cNvSpPr>
          <p:nvPr/>
        </p:nvSpPr>
        <p:spPr bwMode="auto">
          <a:xfrm>
            <a:off x="2433638" y="4043363"/>
            <a:ext cx="3951287" cy="2189162"/>
          </a:xfrm>
          <a:prstGeom prst="upArrowCallout">
            <a:avLst>
              <a:gd name="adj1" fmla="val 45123"/>
              <a:gd name="adj2" fmla="val 45123"/>
              <a:gd name="adj3" fmla="val 16667"/>
              <a:gd name="adj4" fmla="val 66667"/>
            </a:avLst>
          </a:prstGeom>
          <a:solidFill>
            <a:srgbClr val="FF9900"/>
          </a:solidFill>
          <a:ln w="9525">
            <a:solidFill>
              <a:schemeClr val="tx1"/>
            </a:solidFill>
            <a:miter lim="800000"/>
            <a:headEnd/>
            <a:tailEnd/>
          </a:ln>
          <a:effectLst>
            <a:outerShdw dist="107763" dir="2700000" algn="ctr" rotWithShape="0">
              <a:schemeClr val="bg2">
                <a:alpha val="50000"/>
              </a:schemeClr>
            </a:outerShdw>
          </a:effectLst>
        </p:spPr>
        <p:txBody>
          <a:bodyPr wrap="none" lIns="85513" tIns="42758" rIns="85513" bIns="42758" anchor="ctr"/>
          <a:lstStyle/>
          <a:p>
            <a:pPr algn="ctr" defTabSz="1073150">
              <a:spcBef>
                <a:spcPct val="0"/>
              </a:spcBef>
              <a:buClrTx/>
              <a:buFontTx/>
              <a:buNone/>
              <a:defRPr/>
            </a:pPr>
            <a:r>
              <a:rPr lang="it-IT" sz="3800">
                <a:solidFill>
                  <a:schemeClr val="bg2"/>
                </a:solidFill>
                <a:effectLst>
                  <a:outerShdw blurRad="38100" dist="38100" dir="2700000" algn="tl">
                    <a:srgbClr val="000000"/>
                  </a:outerShdw>
                </a:effectLst>
                <a:latin typeface="Tahoma" pitchFamily="34" charset="0"/>
              </a:rPr>
              <a:t>CORPO DELLA </a:t>
            </a:r>
          </a:p>
          <a:p>
            <a:pPr algn="ctr" defTabSz="1073150">
              <a:spcBef>
                <a:spcPct val="0"/>
              </a:spcBef>
              <a:buClrTx/>
              <a:buFontTx/>
              <a:buNone/>
              <a:defRPr/>
            </a:pPr>
            <a:r>
              <a:rPr lang="it-IT" sz="3800">
                <a:solidFill>
                  <a:schemeClr val="bg2"/>
                </a:solidFill>
                <a:effectLst>
                  <a:outerShdw blurRad="38100" dist="38100" dir="2700000" algn="tl">
                    <a:srgbClr val="000000"/>
                  </a:outerShdw>
                </a:effectLst>
                <a:latin typeface="Tahoma" pitchFamily="34" charset="0"/>
              </a:rPr>
              <a:t>BUSTA PAGA</a:t>
            </a:r>
            <a:endParaRPr lang="it-IT" sz="3800">
              <a:solidFill>
                <a:schemeClr val="bg2"/>
              </a:solidFill>
              <a:effectLst>
                <a:outerShdw blurRad="38100" dist="38100" dir="2700000" algn="tl">
                  <a:srgbClr val="000000"/>
                </a:outerShdw>
              </a:effectLst>
              <a:latin typeface="Tahoma" pitchFamily="34" charset="0"/>
              <a:hlinkClick r:id="rId5" action="ppaction://hlinksldjump"/>
            </a:endParaRPr>
          </a:p>
          <a:p>
            <a:pPr algn="ctr" defTabSz="1073150">
              <a:spcBef>
                <a:spcPct val="0"/>
              </a:spcBef>
              <a:buClrTx/>
              <a:buFontTx/>
              <a:buNone/>
              <a:defRPr/>
            </a:pPr>
            <a:endParaRPr lang="it-IT" sz="900">
              <a:solidFill>
                <a:schemeClr val="bg2"/>
              </a:solidFill>
              <a:effectLst>
                <a:outerShdw blurRad="38100" dist="38100" dir="2700000" algn="tl">
                  <a:srgbClr val="000000"/>
                </a:outerShdw>
              </a:effectLst>
              <a:latin typeface="Tahoma" pitchFamily="34" charset="0"/>
            </a:endParaRPr>
          </a:p>
        </p:txBody>
      </p:sp>
      <p:sp>
        <p:nvSpPr>
          <p:cNvPr id="7174" name="Oval 6"/>
          <p:cNvSpPr>
            <a:spLocks noChangeArrowheads="1"/>
          </p:cNvSpPr>
          <p:nvPr/>
        </p:nvSpPr>
        <p:spPr bwMode="auto">
          <a:xfrm>
            <a:off x="2514600" y="2728913"/>
            <a:ext cx="4114800" cy="1050925"/>
          </a:xfrm>
          <a:prstGeom prst="ellipse">
            <a:avLst/>
          </a:prstGeom>
          <a:solidFill>
            <a:srgbClr val="7ABC32"/>
          </a:solidFill>
          <a:ln w="9525">
            <a:solidFill>
              <a:schemeClr val="tx1"/>
            </a:solidFill>
            <a:round/>
            <a:headEnd/>
            <a:tailEnd/>
          </a:ln>
        </p:spPr>
        <p:txBody>
          <a:bodyPr wrap="none" lIns="85513" tIns="42758" rIns="85513" bIns="42758" anchor="ctr"/>
          <a:lstStyle/>
          <a:p>
            <a:pPr algn="ctr" defTabSz="1073150">
              <a:spcBef>
                <a:spcPct val="0"/>
              </a:spcBef>
              <a:buClrTx/>
              <a:buFontTx/>
              <a:buNone/>
            </a:pPr>
            <a:r>
              <a:rPr lang="it-IT" sz="2100">
                <a:latin typeface="Tahoma" pitchFamily="34" charset="0"/>
              </a:rPr>
              <a:t>LA RETRIBUZIONE </a:t>
            </a:r>
          </a:p>
        </p:txBody>
      </p:sp>
      <p:pic>
        <p:nvPicPr>
          <p:cNvPr id="7175" name="Picture 14"/>
          <p:cNvPicPr>
            <a:picLocks noChangeAspect="1" noChangeArrowheads="1"/>
          </p:cNvPicPr>
          <p:nvPr/>
        </p:nvPicPr>
        <p:blipFill>
          <a:blip r:embed="rId6"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2467"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246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2469"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FF49E199-B097-4E78-A55F-8573996B8F2E}" type="slidenum">
              <a:rPr lang="it-IT" sz="1800" b="0">
                <a:solidFill>
                  <a:srgbClr val="FFFFFF"/>
                </a:solidFill>
                <a:latin typeface="Arial" charset="0"/>
              </a:rPr>
              <a:pPr algn="l">
                <a:spcBef>
                  <a:spcPct val="0"/>
                </a:spcBef>
                <a:buClrTx/>
                <a:buFontTx/>
                <a:buNone/>
              </a:pPr>
              <a:t>60</a:t>
            </a:fld>
            <a:endParaRPr lang="it-IT" sz="1800" b="0">
              <a:solidFill>
                <a:srgbClr val="FFFFFF"/>
              </a:solidFill>
              <a:latin typeface="Arial" charset="0"/>
            </a:endParaRPr>
          </a:p>
        </p:txBody>
      </p:sp>
      <p:sp>
        <p:nvSpPr>
          <p:cNvPr id="6247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2471" name="Rectangle 3"/>
          <p:cNvSpPr>
            <a:spLocks noChangeArrowheads="1"/>
          </p:cNvSpPr>
          <p:nvPr/>
        </p:nvSpPr>
        <p:spPr bwMode="auto">
          <a:xfrm>
            <a:off x="1066800" y="1905000"/>
            <a:ext cx="7543800" cy="4267200"/>
          </a:xfrm>
          <a:prstGeom prst="rect">
            <a:avLst/>
          </a:prstGeom>
          <a:noFill/>
          <a:ln w="9525">
            <a:noFill/>
            <a:miter lim="800000"/>
            <a:headEnd/>
            <a:tailEnd/>
          </a:ln>
        </p:spPr>
        <p:txBody>
          <a:bodyPr/>
          <a:lstStyle/>
          <a:p>
            <a:pPr marL="342900" indent="-342900">
              <a:lnSpc>
                <a:spcPct val="90000"/>
              </a:lnSpc>
              <a:buClrTx/>
              <a:buFont typeface="Arial" charset="0"/>
              <a:buNone/>
            </a:pPr>
            <a:r>
              <a:rPr lang="it-IT" sz="2800" b="0" dirty="0"/>
              <a:t>	Al lavoratore a termine sono riconosciuti i medesimi trattamenti economici e normativi dei lavoratori assunti a tempo indeterminato in particolare gli spettano: le  </a:t>
            </a:r>
            <a:r>
              <a:rPr lang="it-IT" sz="2800" i="1" dirty="0">
                <a:solidFill>
                  <a:srgbClr val="7ABC32"/>
                </a:solidFill>
              </a:rPr>
              <a:t>ferie</a:t>
            </a:r>
            <a:r>
              <a:rPr lang="it-IT" sz="2800" b="0" dirty="0"/>
              <a:t>, la </a:t>
            </a:r>
            <a:r>
              <a:rPr lang="it-IT" sz="2800" i="1" dirty="0">
                <a:solidFill>
                  <a:srgbClr val="7ABC32"/>
                </a:solidFill>
              </a:rPr>
              <a:t>gratifica natalizia</a:t>
            </a:r>
            <a:r>
              <a:rPr lang="it-IT" sz="2800" b="0" dirty="0"/>
              <a:t>, il </a:t>
            </a:r>
            <a:r>
              <a:rPr lang="it-IT" sz="2800" i="1" dirty="0" err="1">
                <a:solidFill>
                  <a:srgbClr val="7ABC32"/>
                </a:solidFill>
              </a:rPr>
              <a:t>tfr</a:t>
            </a:r>
            <a:r>
              <a:rPr lang="it-IT" sz="2800" b="0" dirty="0"/>
              <a:t>, la </a:t>
            </a:r>
            <a:r>
              <a:rPr lang="it-IT" sz="2800" i="1" dirty="0">
                <a:solidFill>
                  <a:srgbClr val="7ABC32"/>
                </a:solidFill>
              </a:rPr>
              <a:t>malattia</a:t>
            </a:r>
            <a:r>
              <a:rPr lang="it-IT" sz="2800" b="0" dirty="0"/>
              <a:t> ed</a:t>
            </a:r>
            <a:r>
              <a:rPr lang="it-IT" sz="2800" i="1" dirty="0">
                <a:solidFill>
                  <a:srgbClr val="7ABC32"/>
                </a:solidFill>
              </a:rPr>
              <a:t> ogni altro trattamento</a:t>
            </a:r>
            <a:r>
              <a:rPr lang="it-IT" sz="2800" b="0" dirty="0"/>
              <a:t> in atto nell’impresa per i lavoratori a tempo indeterminato inquadrati nello stesso livello. </a:t>
            </a:r>
          </a:p>
        </p:txBody>
      </p:sp>
      <p:sp>
        <p:nvSpPr>
          <p:cNvPr id="62472"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a:solidFill>
                  <a:srgbClr val="7ABC32"/>
                </a:solidFill>
              </a:rPr>
              <a:t>Principio di non discriminazione</a:t>
            </a:r>
          </a:p>
        </p:txBody>
      </p:sp>
      <p:sp>
        <p:nvSpPr>
          <p:cNvPr id="62473" name="Rectangle 13"/>
          <p:cNvSpPr>
            <a:spLocks noChangeArrowheads="1"/>
          </p:cNvSpPr>
          <p:nvPr/>
        </p:nvSpPr>
        <p:spPr bwMode="auto">
          <a:xfrm>
            <a:off x="46482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62474" name="Rectangle 14"/>
          <p:cNvSpPr>
            <a:spLocks noChangeArrowheads="1"/>
          </p:cNvSpPr>
          <p:nvPr/>
        </p:nvSpPr>
        <p:spPr bwMode="auto">
          <a:xfrm>
            <a:off x="46482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2467"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246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2469"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FF49E199-B097-4E78-A55F-8573996B8F2E}" type="slidenum">
              <a:rPr lang="it-IT" sz="1800" b="0">
                <a:solidFill>
                  <a:srgbClr val="FFFFFF"/>
                </a:solidFill>
                <a:latin typeface="Arial" charset="0"/>
              </a:rPr>
              <a:pPr algn="l">
                <a:spcBef>
                  <a:spcPct val="0"/>
                </a:spcBef>
                <a:buClrTx/>
                <a:buFontTx/>
                <a:buNone/>
              </a:pPr>
              <a:t>61</a:t>
            </a:fld>
            <a:endParaRPr lang="it-IT" sz="1800" b="0">
              <a:solidFill>
                <a:srgbClr val="FFFFFF"/>
              </a:solidFill>
              <a:latin typeface="Arial" charset="0"/>
            </a:endParaRPr>
          </a:p>
        </p:txBody>
      </p:sp>
      <p:sp>
        <p:nvSpPr>
          <p:cNvPr id="62470"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2471" name="Rectangle 3"/>
          <p:cNvSpPr>
            <a:spLocks noChangeArrowheads="1"/>
          </p:cNvSpPr>
          <p:nvPr/>
        </p:nvSpPr>
        <p:spPr bwMode="auto">
          <a:xfrm>
            <a:off x="1066800" y="1905000"/>
            <a:ext cx="7543800" cy="4267200"/>
          </a:xfrm>
          <a:prstGeom prst="rect">
            <a:avLst/>
          </a:prstGeom>
          <a:noFill/>
          <a:ln w="9525">
            <a:noFill/>
            <a:miter lim="800000"/>
            <a:headEnd/>
            <a:tailEnd/>
          </a:ln>
        </p:spPr>
        <p:txBody>
          <a:bodyPr/>
          <a:lstStyle/>
          <a:p>
            <a:pPr marL="342900" indent="-342900">
              <a:lnSpc>
                <a:spcPct val="90000"/>
              </a:lnSpc>
              <a:buClrTx/>
              <a:buFont typeface="Arial" charset="0"/>
              <a:buNone/>
            </a:pPr>
            <a:r>
              <a:rPr lang="it-IT" sz="2800" b="0" dirty="0"/>
              <a:t>	</a:t>
            </a:r>
          </a:p>
        </p:txBody>
      </p:sp>
      <p:sp>
        <p:nvSpPr>
          <p:cNvPr id="62472" name="Rectangle 2"/>
          <p:cNvSpPr>
            <a:spLocks noChangeArrowheads="1"/>
          </p:cNvSpPr>
          <p:nvPr/>
        </p:nvSpPr>
        <p:spPr bwMode="auto">
          <a:xfrm>
            <a:off x="685800" y="609600"/>
            <a:ext cx="7772400" cy="11430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dirty="0" smtClean="0">
                <a:solidFill>
                  <a:srgbClr val="7ABC32"/>
                </a:solidFill>
              </a:rPr>
              <a:t>Diritto di precedenza</a:t>
            </a:r>
          </a:p>
          <a:p>
            <a:pPr algn="ctr">
              <a:spcBef>
                <a:spcPct val="0"/>
              </a:spcBef>
              <a:buClrTx/>
              <a:buFontTx/>
              <a:buNone/>
            </a:pPr>
            <a:r>
              <a:rPr lang="it-IT" sz="3200" dirty="0" smtClean="0">
                <a:solidFill>
                  <a:srgbClr val="7ABC32"/>
                </a:solidFill>
              </a:rPr>
              <a:t>Art. 24 D. </a:t>
            </a:r>
            <a:r>
              <a:rPr lang="it-IT" sz="3200" dirty="0" err="1" smtClean="0">
                <a:solidFill>
                  <a:srgbClr val="7ABC32"/>
                </a:solidFill>
              </a:rPr>
              <a:t>Lgs</a:t>
            </a:r>
            <a:r>
              <a:rPr lang="it-IT" sz="3200" dirty="0" smtClean="0">
                <a:solidFill>
                  <a:srgbClr val="7ABC32"/>
                </a:solidFill>
              </a:rPr>
              <a:t>. 81/2015</a:t>
            </a:r>
            <a:endParaRPr lang="it-IT" sz="3200" dirty="0">
              <a:solidFill>
                <a:srgbClr val="7ABC32"/>
              </a:solidFill>
            </a:endParaRPr>
          </a:p>
        </p:txBody>
      </p:sp>
      <p:sp>
        <p:nvSpPr>
          <p:cNvPr id="62473" name="Rectangle 13"/>
          <p:cNvSpPr>
            <a:spLocks noChangeArrowheads="1"/>
          </p:cNvSpPr>
          <p:nvPr/>
        </p:nvSpPr>
        <p:spPr bwMode="auto">
          <a:xfrm>
            <a:off x="46482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62474" name="Rectangle 14"/>
          <p:cNvSpPr>
            <a:spLocks noChangeArrowheads="1"/>
          </p:cNvSpPr>
          <p:nvPr/>
        </p:nvSpPr>
        <p:spPr bwMode="auto">
          <a:xfrm>
            <a:off x="46482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
        <p:nvSpPr>
          <p:cNvPr id="2" name="Rettangolo 1"/>
          <p:cNvSpPr/>
          <p:nvPr/>
        </p:nvSpPr>
        <p:spPr>
          <a:xfrm>
            <a:off x="971599" y="1828800"/>
            <a:ext cx="7867601" cy="4672048"/>
          </a:xfrm>
          <a:prstGeom prst="rect">
            <a:avLst/>
          </a:prstGeom>
        </p:spPr>
        <p:txBody>
          <a:bodyPr wrap="square">
            <a:spAutoFit/>
          </a:bodyPr>
          <a:lstStyle/>
          <a:p>
            <a:pPr>
              <a:buNone/>
            </a:pPr>
            <a:r>
              <a:rPr lang="it-IT" b="0" dirty="0"/>
              <a:t>Salvo diversa disposizione dei «contratti collettivi» (nazionali –territoriali –</a:t>
            </a:r>
            <a:r>
              <a:rPr lang="it-IT" b="0" u="sng" dirty="0"/>
              <a:t>aziendali </a:t>
            </a:r>
            <a:r>
              <a:rPr lang="it-IT" b="0" dirty="0"/>
              <a:t>) </a:t>
            </a:r>
            <a:r>
              <a:rPr lang="it-IT" b="0" dirty="0" smtClean="0"/>
              <a:t>il lavoratore che presta attività con contratto a tempo determinato per un periodo superiore a 6 mesi ha DIRITTO DI PRECEDENZA nelle assunzioni a tempo indeterminato e per le medesime mansioni,  effettuate dal datore di lavoro, entro i successivi 12 mesi.</a:t>
            </a:r>
          </a:p>
          <a:p>
            <a:pPr>
              <a:buNone/>
            </a:pPr>
            <a:r>
              <a:rPr lang="it-IT" b="0" dirty="0" smtClean="0"/>
              <a:t>Per le lavoratrici, il congedo di maternità viene computato nel periodo di attività utile a conseguire il diritto di precedenza  e tale diritto è riconosciuto anche in caso di assunzione  a tempo determinato. </a:t>
            </a:r>
          </a:p>
          <a:p>
            <a:pPr>
              <a:buNone/>
            </a:pPr>
            <a:r>
              <a:rPr lang="it-IT" b="0" dirty="0" smtClean="0"/>
              <a:t> </a:t>
            </a:r>
            <a:endParaRPr lang="it-IT" dirty="0"/>
          </a:p>
        </p:txBody>
      </p:sp>
    </p:spTree>
    <p:extLst>
      <p:ext uri="{BB962C8B-B14F-4D97-AF65-F5344CB8AC3E}">
        <p14:creationId xmlns:p14="http://schemas.microsoft.com/office/powerpoint/2010/main" val="498465282"/>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1443"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144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1445"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57BFA918-EA4F-4604-A358-77D3D440DF19}" type="slidenum">
              <a:rPr lang="it-IT" sz="1800" b="0">
                <a:solidFill>
                  <a:srgbClr val="FFFFFF"/>
                </a:solidFill>
                <a:latin typeface="Arial" charset="0"/>
              </a:rPr>
              <a:pPr algn="l">
                <a:spcBef>
                  <a:spcPct val="0"/>
                </a:spcBef>
                <a:buClrTx/>
                <a:buFontTx/>
                <a:buNone/>
              </a:pPr>
              <a:t>62</a:t>
            </a:fld>
            <a:endParaRPr lang="it-IT" sz="1800" b="0">
              <a:solidFill>
                <a:srgbClr val="FFFFFF"/>
              </a:solidFill>
              <a:latin typeface="Arial" charset="0"/>
            </a:endParaRPr>
          </a:p>
        </p:txBody>
      </p:sp>
      <p:sp>
        <p:nvSpPr>
          <p:cNvPr id="61446"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61447"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1448" name="Rectangle 3"/>
          <p:cNvSpPr>
            <a:spLocks noChangeArrowheads="1"/>
          </p:cNvSpPr>
          <p:nvPr/>
        </p:nvSpPr>
        <p:spPr bwMode="auto">
          <a:xfrm>
            <a:off x="1219200" y="609600"/>
            <a:ext cx="7162800" cy="5867400"/>
          </a:xfrm>
          <a:prstGeom prst="rect">
            <a:avLst/>
          </a:prstGeom>
          <a:noFill/>
          <a:ln w="9525">
            <a:noFill/>
            <a:miter lim="800000"/>
            <a:headEnd/>
            <a:tailEnd/>
          </a:ln>
        </p:spPr>
        <p:txBody>
          <a:bodyPr/>
          <a:lstStyle/>
          <a:p>
            <a:pPr algn="ctr">
              <a:lnSpc>
                <a:spcPct val="90000"/>
              </a:lnSpc>
              <a:buFont typeface="Wingdings" pitchFamily="2" charset="2"/>
              <a:buNone/>
            </a:pPr>
            <a:endParaRPr lang="it-IT" dirty="0">
              <a:solidFill>
                <a:srgbClr val="7ABC32"/>
              </a:solidFill>
            </a:endParaRPr>
          </a:p>
          <a:p>
            <a:pPr algn="ctr">
              <a:lnSpc>
                <a:spcPct val="90000"/>
              </a:lnSpc>
              <a:buFont typeface="Wingdings" pitchFamily="2" charset="2"/>
              <a:buNone/>
            </a:pPr>
            <a:r>
              <a:rPr lang="it-IT" dirty="0" smtClean="0">
                <a:solidFill>
                  <a:srgbClr val="7ABC32"/>
                </a:solidFill>
              </a:rPr>
              <a:t>DECADENZE E TUTELE</a:t>
            </a:r>
            <a:endParaRPr lang="it-IT" dirty="0">
              <a:solidFill>
                <a:srgbClr val="7ABC32"/>
              </a:solidFill>
            </a:endParaRPr>
          </a:p>
          <a:p>
            <a:pPr algn="ctr">
              <a:lnSpc>
                <a:spcPct val="90000"/>
              </a:lnSpc>
              <a:buFont typeface="Wingdings" pitchFamily="2" charset="2"/>
              <a:buNone/>
            </a:pPr>
            <a:r>
              <a:rPr lang="it-IT" sz="2200" dirty="0">
                <a:solidFill>
                  <a:srgbClr val="7ABC32"/>
                </a:solidFill>
              </a:rPr>
              <a:t>Art. </a:t>
            </a:r>
            <a:r>
              <a:rPr lang="it-IT" sz="2200" dirty="0" smtClean="0">
                <a:solidFill>
                  <a:srgbClr val="7ABC32"/>
                </a:solidFill>
              </a:rPr>
              <a:t>28 D. </a:t>
            </a:r>
            <a:r>
              <a:rPr lang="it-IT" sz="2200" dirty="0" err="1" smtClean="0">
                <a:solidFill>
                  <a:srgbClr val="7ABC32"/>
                </a:solidFill>
              </a:rPr>
              <a:t>Lgs</a:t>
            </a:r>
            <a:r>
              <a:rPr lang="it-IT" sz="2200" dirty="0" smtClean="0">
                <a:solidFill>
                  <a:srgbClr val="7ABC32"/>
                </a:solidFill>
              </a:rPr>
              <a:t>. 81/2015</a:t>
            </a:r>
            <a:endParaRPr lang="it-IT" sz="2200" dirty="0">
              <a:solidFill>
                <a:srgbClr val="7ABC32"/>
              </a:solidFill>
            </a:endParaRPr>
          </a:p>
          <a:p>
            <a:pPr>
              <a:lnSpc>
                <a:spcPct val="90000"/>
              </a:lnSpc>
              <a:buFont typeface="Wingdings" pitchFamily="2" charset="2"/>
              <a:buNone/>
            </a:pPr>
            <a:endParaRPr lang="it-IT" sz="2000" dirty="0">
              <a:solidFill>
                <a:srgbClr val="7ABC32"/>
              </a:solidFill>
            </a:endParaRPr>
          </a:p>
          <a:p>
            <a:pPr>
              <a:lnSpc>
                <a:spcPct val="90000"/>
              </a:lnSpc>
              <a:buFont typeface="Wingdings" pitchFamily="2" charset="2"/>
              <a:buNone/>
            </a:pPr>
            <a:r>
              <a:rPr lang="it-IT" sz="2000" b="0" dirty="0" smtClean="0"/>
              <a:t>Il </a:t>
            </a:r>
            <a:r>
              <a:rPr lang="it-IT" sz="2000" b="0" dirty="0"/>
              <a:t>lavoratore che intende contestare il termine apposto al contratto promuovendo l’azione di nullità del termine deve</a:t>
            </a:r>
            <a:r>
              <a:rPr lang="it-IT" sz="2000" b="0" dirty="0" smtClean="0"/>
              <a:t>:</a:t>
            </a:r>
          </a:p>
          <a:p>
            <a:pPr>
              <a:lnSpc>
                <a:spcPct val="90000"/>
              </a:lnSpc>
              <a:buFont typeface="Wingdings" pitchFamily="2" charset="2"/>
              <a:buNone/>
            </a:pPr>
            <a:endParaRPr lang="it-IT" sz="2000" b="0" dirty="0"/>
          </a:p>
          <a:p>
            <a:pPr>
              <a:lnSpc>
                <a:spcPct val="90000"/>
              </a:lnSpc>
              <a:buFont typeface="Wingdings" pitchFamily="2" charset="2"/>
              <a:buAutoNum type="arabicPeriod"/>
            </a:pPr>
            <a:r>
              <a:rPr lang="it-IT" sz="2000" b="0" dirty="0"/>
              <a:t>  Impugnare a pena di decadenza </a:t>
            </a:r>
            <a:r>
              <a:rPr lang="it-IT" sz="2000" dirty="0">
                <a:solidFill>
                  <a:srgbClr val="7ABC32"/>
                </a:solidFill>
              </a:rPr>
              <a:t>entro 120 giorni</a:t>
            </a:r>
            <a:r>
              <a:rPr lang="it-IT" sz="2000" b="0" dirty="0"/>
              <a:t> dalla cessazione del contratto; </a:t>
            </a:r>
          </a:p>
          <a:p>
            <a:pPr>
              <a:lnSpc>
                <a:spcPct val="90000"/>
              </a:lnSpc>
              <a:buFont typeface="Wingdings" pitchFamily="2" charset="2"/>
              <a:buNone/>
            </a:pPr>
            <a:endParaRPr lang="it-IT" sz="2000" b="0" dirty="0"/>
          </a:p>
          <a:p>
            <a:pPr>
              <a:lnSpc>
                <a:spcPct val="90000"/>
              </a:lnSpc>
              <a:buFont typeface="Wingdings" pitchFamily="2" charset="2"/>
              <a:buNone/>
            </a:pPr>
            <a:r>
              <a:rPr lang="it-IT" sz="2000" b="0" dirty="0">
                <a:solidFill>
                  <a:srgbClr val="7ABC32"/>
                </a:solidFill>
              </a:rPr>
              <a:t>2.</a:t>
            </a:r>
            <a:r>
              <a:rPr lang="it-IT" sz="2000" b="0" dirty="0"/>
              <a:t> depositare il ricorso giudiziale </a:t>
            </a:r>
            <a:r>
              <a:rPr lang="it-IT" sz="2000" dirty="0">
                <a:solidFill>
                  <a:srgbClr val="7ABC32"/>
                </a:solidFill>
              </a:rPr>
              <a:t>entro i successivi 180 giorni</a:t>
            </a:r>
            <a:r>
              <a:rPr lang="it-IT" sz="2000" b="0" dirty="0"/>
              <a:t> pena l’inefficacia dell’ impugnazione.</a:t>
            </a:r>
          </a:p>
          <a:p>
            <a:pPr>
              <a:lnSpc>
                <a:spcPct val="90000"/>
              </a:lnSpc>
              <a:buFont typeface="Wingdings" pitchFamily="2" charset="2"/>
              <a:buNone/>
            </a:pPr>
            <a:endParaRPr lang="it-IT" sz="2000" b="0" dirty="0"/>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811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218115"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21811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18117"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9920E74C-DCFB-4768-9223-B6A6E74ED507}" type="slidenum">
              <a:rPr lang="it-IT" sz="1800" b="0">
                <a:solidFill>
                  <a:srgbClr val="FFFFFF"/>
                </a:solidFill>
                <a:latin typeface="Arial" charset="0"/>
              </a:rPr>
              <a:pPr algn="l">
                <a:spcBef>
                  <a:spcPct val="0"/>
                </a:spcBef>
                <a:buClrTx/>
                <a:buFontTx/>
                <a:buNone/>
              </a:pPr>
              <a:t>63</a:t>
            </a:fld>
            <a:endParaRPr lang="it-IT" sz="1800" b="0">
              <a:solidFill>
                <a:srgbClr val="FFFFFF"/>
              </a:solidFill>
              <a:latin typeface="Arial" charset="0"/>
            </a:endParaRPr>
          </a:p>
        </p:txBody>
      </p:sp>
      <p:sp>
        <p:nvSpPr>
          <p:cNvPr id="218118"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218119"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218120" name="Rectangle 3"/>
          <p:cNvSpPr>
            <a:spLocks noChangeArrowheads="1"/>
          </p:cNvSpPr>
          <p:nvPr/>
        </p:nvSpPr>
        <p:spPr bwMode="auto">
          <a:xfrm>
            <a:off x="1219200" y="609600"/>
            <a:ext cx="7162800" cy="5867400"/>
          </a:xfrm>
          <a:prstGeom prst="rect">
            <a:avLst/>
          </a:prstGeom>
          <a:noFill/>
          <a:ln w="9525">
            <a:noFill/>
            <a:miter lim="800000"/>
            <a:headEnd/>
            <a:tailEnd/>
          </a:ln>
        </p:spPr>
        <p:txBody>
          <a:bodyPr/>
          <a:lstStyle/>
          <a:p>
            <a:pPr algn="ctr">
              <a:lnSpc>
                <a:spcPct val="90000"/>
              </a:lnSpc>
              <a:buFont typeface="Wingdings" pitchFamily="2" charset="2"/>
              <a:buNone/>
            </a:pPr>
            <a:r>
              <a:rPr lang="it-IT" dirty="0" smtClean="0">
                <a:solidFill>
                  <a:srgbClr val="7ABC32"/>
                </a:solidFill>
              </a:rPr>
              <a:t>CONSEGUENZE </a:t>
            </a:r>
            <a:r>
              <a:rPr lang="it-IT" dirty="0">
                <a:solidFill>
                  <a:srgbClr val="7ABC32"/>
                </a:solidFill>
              </a:rPr>
              <a:t>DELLA NULLITA’ DEL CONTRATTO A TERMINE</a:t>
            </a:r>
          </a:p>
          <a:p>
            <a:pPr>
              <a:lnSpc>
                <a:spcPct val="90000"/>
              </a:lnSpc>
              <a:buFont typeface="Wingdings" pitchFamily="2" charset="2"/>
              <a:buNone/>
            </a:pPr>
            <a:endParaRPr lang="it-IT" sz="2000" b="0" dirty="0"/>
          </a:p>
          <a:p>
            <a:pPr>
              <a:lnSpc>
                <a:spcPct val="90000"/>
              </a:lnSpc>
              <a:buFont typeface="Wingdings" pitchFamily="2" charset="2"/>
              <a:buNone/>
            </a:pPr>
            <a:endParaRPr lang="it-IT" sz="2000" b="0" dirty="0"/>
          </a:p>
          <a:p>
            <a:pPr>
              <a:lnSpc>
                <a:spcPct val="90000"/>
              </a:lnSpc>
              <a:buFont typeface="Wingdings" pitchFamily="2" charset="2"/>
              <a:buNone/>
            </a:pPr>
            <a:r>
              <a:rPr lang="it-IT" sz="2000" b="0" dirty="0"/>
              <a:t>In caso di </a:t>
            </a:r>
            <a:r>
              <a:rPr lang="it-IT" sz="2000" dirty="0" smtClean="0">
                <a:solidFill>
                  <a:srgbClr val="7ABC32"/>
                </a:solidFill>
              </a:rPr>
              <a:t>trasformazione</a:t>
            </a:r>
            <a:r>
              <a:rPr lang="it-IT" sz="2000" b="0" dirty="0" smtClean="0"/>
              <a:t> </a:t>
            </a:r>
            <a:r>
              <a:rPr lang="it-IT" sz="2000" b="0" dirty="0"/>
              <a:t>del contratto </a:t>
            </a:r>
            <a:r>
              <a:rPr lang="it-IT" sz="2000" dirty="0">
                <a:solidFill>
                  <a:srgbClr val="7ABC32"/>
                </a:solidFill>
              </a:rPr>
              <a:t>a tempo indeterminato</a:t>
            </a:r>
            <a:r>
              <a:rPr lang="it-IT" sz="2000" b="0" dirty="0"/>
              <a:t> il giudice condanna il datore di lavoro ad un risarcimento del danno stabilendo </a:t>
            </a:r>
            <a:r>
              <a:rPr lang="it-IT" sz="2000" dirty="0">
                <a:solidFill>
                  <a:srgbClr val="7ABC32"/>
                </a:solidFill>
              </a:rPr>
              <a:t>un’indennità onnicomprensiva</a:t>
            </a:r>
            <a:r>
              <a:rPr lang="it-IT" sz="2000" b="0" dirty="0"/>
              <a:t> tra un minimo di 2,5 ed un massimo di 12 mensilità dell’ultima retribuzione </a:t>
            </a:r>
            <a:r>
              <a:rPr lang="it-IT" sz="2000" b="0" dirty="0" smtClean="0"/>
              <a:t>di riferimento per il calcolo del TFR.</a:t>
            </a:r>
          </a:p>
          <a:p>
            <a:pPr>
              <a:lnSpc>
                <a:spcPct val="90000"/>
              </a:lnSpc>
              <a:buFont typeface="Wingdings" pitchFamily="2" charset="2"/>
              <a:buNone/>
            </a:pPr>
            <a:endParaRPr lang="it-IT" sz="2000" b="0" dirty="0"/>
          </a:p>
          <a:p>
            <a:pPr>
              <a:lnSpc>
                <a:spcPct val="90000"/>
              </a:lnSpc>
              <a:buFont typeface="Wingdings" pitchFamily="2" charset="2"/>
              <a:buNone/>
            </a:pPr>
            <a:r>
              <a:rPr lang="it-IT" sz="2000" b="0" dirty="0" smtClean="0"/>
              <a:t>Tale </a:t>
            </a:r>
            <a:r>
              <a:rPr lang="it-IT" sz="2000" b="0" dirty="0"/>
              <a:t>indennità </a:t>
            </a:r>
            <a:r>
              <a:rPr lang="it-IT" sz="2000" dirty="0">
                <a:solidFill>
                  <a:srgbClr val="7ABC32"/>
                </a:solidFill>
              </a:rPr>
              <a:t>ristora per intero il pregiudizio</a:t>
            </a:r>
            <a:r>
              <a:rPr lang="it-IT" sz="2000" b="0" dirty="0"/>
              <a:t> subito dal lavoratore comprese le conseguenze retributive e contributive relative al periodo compreso fra la scadenza del termine e la pronuncia del provvedimento con il quale il giudice abbia ordinato la ricostituzione del rapporto di lavoro.</a:t>
            </a:r>
            <a:r>
              <a:rPr lang="it-IT" sz="2000" dirty="0"/>
              <a:t> </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14" descr="C:\Users\Antonino\Desktop\presentazione 2 copia.jpg"/>
          <p:cNvPicPr>
            <a:picLocks noChangeAspect="1" noChangeArrowheads="1"/>
          </p:cNvPicPr>
          <p:nvPr/>
        </p:nvPicPr>
        <p:blipFill>
          <a:blip r:embed="rId3" cstate="print"/>
          <a:srcRect/>
          <a:stretch>
            <a:fillRect/>
          </a:stretch>
        </p:blipFill>
        <p:spPr bwMode="auto">
          <a:xfrm>
            <a:off x="0" y="-36785"/>
            <a:ext cx="9144000" cy="6858000"/>
          </a:xfrm>
          <a:prstGeom prst="rect">
            <a:avLst/>
          </a:prstGeom>
          <a:noFill/>
          <a:ln w="9525">
            <a:noFill/>
            <a:miter lim="800000"/>
            <a:headEnd/>
            <a:tailEnd/>
          </a:ln>
        </p:spPr>
      </p:pic>
      <p:sp>
        <p:nvSpPr>
          <p:cNvPr id="6861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861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861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72B27249-EE2F-497A-8DE8-EE345FFD7B8F}" type="slidenum">
              <a:rPr lang="it-IT" sz="1800" b="0">
                <a:solidFill>
                  <a:srgbClr val="FFFFFF"/>
                </a:solidFill>
                <a:latin typeface="Arial" charset="0"/>
              </a:rPr>
              <a:pPr algn="l">
                <a:spcBef>
                  <a:spcPct val="0"/>
                </a:spcBef>
                <a:buClrTx/>
                <a:buFontTx/>
                <a:buNone/>
              </a:pPr>
              <a:t>64</a:t>
            </a:fld>
            <a:endParaRPr lang="it-IT" sz="1800" b="0">
              <a:solidFill>
                <a:srgbClr val="FFFFFF"/>
              </a:solidFill>
              <a:latin typeface="Arial" charset="0"/>
            </a:endParaRPr>
          </a:p>
        </p:txBody>
      </p:sp>
      <p:sp>
        <p:nvSpPr>
          <p:cNvPr id="68614" name="Rectangle 2"/>
          <p:cNvSpPr>
            <a:spLocks noGrp="1" noChangeArrowheads="1"/>
          </p:cNvSpPr>
          <p:nvPr>
            <p:ph type="title"/>
          </p:nvPr>
        </p:nvSpPr>
        <p:spPr>
          <a:xfrm>
            <a:off x="457200" y="381000"/>
            <a:ext cx="8382000" cy="1143000"/>
          </a:xfrm>
        </p:spPr>
        <p:txBody>
          <a:bodyPr/>
          <a:lstStyle/>
          <a:p>
            <a:pPr eaLnBrk="1" hangingPunct="1"/>
            <a:r>
              <a:rPr lang="it-IT" sz="2600" b="1" dirty="0" smtClean="0">
                <a:solidFill>
                  <a:srgbClr val="7ABC32"/>
                </a:solidFill>
                <a:latin typeface="Georgia" pitchFamily="18" charset="0"/>
                <a:cs typeface="Arial" charset="0"/>
              </a:rPr>
              <a:t>CONTRATTO DI LAVORO </a:t>
            </a:r>
            <a:br>
              <a:rPr lang="it-IT" sz="2600" b="1" dirty="0" smtClean="0">
                <a:solidFill>
                  <a:srgbClr val="7ABC32"/>
                </a:solidFill>
                <a:latin typeface="Georgia" pitchFamily="18" charset="0"/>
                <a:cs typeface="Arial" charset="0"/>
              </a:rPr>
            </a:br>
            <a:r>
              <a:rPr lang="it-IT" sz="2600" b="1" dirty="0" smtClean="0">
                <a:solidFill>
                  <a:srgbClr val="7ABC32"/>
                </a:solidFill>
                <a:latin typeface="Georgia" pitchFamily="18" charset="0"/>
                <a:cs typeface="Arial" charset="0"/>
              </a:rPr>
              <a:t>A TEMPO PARZIALE</a:t>
            </a:r>
            <a:br>
              <a:rPr lang="it-IT" sz="2600" b="1" dirty="0" smtClean="0">
                <a:solidFill>
                  <a:srgbClr val="7ABC32"/>
                </a:solidFill>
                <a:latin typeface="Georgia" pitchFamily="18" charset="0"/>
                <a:cs typeface="Arial" charset="0"/>
              </a:rPr>
            </a:br>
            <a:r>
              <a:rPr lang="it-IT" sz="2400" b="1" dirty="0" smtClean="0">
                <a:solidFill>
                  <a:srgbClr val="7ABC32"/>
                </a:solidFill>
                <a:latin typeface="Georgia" pitchFamily="18" charset="0"/>
                <a:cs typeface="Arial" charset="0"/>
              </a:rPr>
              <a:t>Art. 4 – 12 D. </a:t>
            </a:r>
            <a:r>
              <a:rPr lang="it-IT" sz="2400" b="1" dirty="0" err="1" smtClean="0">
                <a:solidFill>
                  <a:srgbClr val="7ABC32"/>
                </a:solidFill>
                <a:latin typeface="Georgia" pitchFamily="18" charset="0"/>
                <a:cs typeface="Arial" charset="0"/>
              </a:rPr>
              <a:t>Lgs</a:t>
            </a:r>
            <a:r>
              <a:rPr lang="it-IT" sz="2400" b="1" dirty="0" smtClean="0">
                <a:solidFill>
                  <a:srgbClr val="7ABC32"/>
                </a:solidFill>
                <a:latin typeface="Georgia" pitchFamily="18" charset="0"/>
                <a:cs typeface="Arial" charset="0"/>
              </a:rPr>
              <a:t>. 81/2015</a:t>
            </a:r>
          </a:p>
        </p:txBody>
      </p:sp>
      <p:sp>
        <p:nvSpPr>
          <p:cNvPr id="68615"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8616" name="Rectangle 3"/>
          <p:cNvSpPr>
            <a:spLocks noChangeArrowheads="1"/>
          </p:cNvSpPr>
          <p:nvPr/>
        </p:nvSpPr>
        <p:spPr bwMode="auto">
          <a:xfrm>
            <a:off x="1842343" y="2031504"/>
            <a:ext cx="6449913" cy="3912096"/>
          </a:xfrm>
          <a:prstGeom prst="rect">
            <a:avLst/>
          </a:prstGeom>
          <a:noFill/>
          <a:ln w="9525">
            <a:noFill/>
            <a:miter lim="800000"/>
            <a:headEnd/>
            <a:tailEnd/>
          </a:ln>
        </p:spPr>
        <p:txBody>
          <a:bodyPr/>
          <a:lstStyle/>
          <a:p>
            <a:pPr>
              <a:lnSpc>
                <a:spcPct val="90000"/>
              </a:lnSpc>
              <a:buFont typeface="Wingdings" pitchFamily="2" charset="2"/>
              <a:buNone/>
            </a:pPr>
            <a:endParaRPr lang="it-IT" b="0" dirty="0" smtClean="0"/>
          </a:p>
          <a:p>
            <a:pPr>
              <a:lnSpc>
                <a:spcPct val="90000"/>
              </a:lnSpc>
              <a:buFont typeface="Wingdings" pitchFamily="2" charset="2"/>
              <a:buNone/>
            </a:pPr>
            <a:endParaRPr lang="it-IT" b="0" dirty="0"/>
          </a:p>
          <a:p>
            <a:pPr>
              <a:lnSpc>
                <a:spcPct val="90000"/>
              </a:lnSpc>
              <a:buFont typeface="Wingdings" pitchFamily="2" charset="2"/>
              <a:buNone/>
            </a:pPr>
            <a:r>
              <a:rPr lang="it-IT" b="0" dirty="0" smtClean="0"/>
              <a:t>rapporto </a:t>
            </a:r>
            <a:r>
              <a:rPr lang="it-IT" b="0" dirty="0"/>
              <a:t>di lavoro subordinato caratterizzato dallo svolgimento dell’attività lavorativa per un orario inferiore a quello previsto dal Legislatore (40 ore settimanali) o </a:t>
            </a:r>
            <a:r>
              <a:rPr lang="it-IT" b="0" dirty="0" smtClean="0"/>
              <a:t>dall’eventuale diverso orario previsto dal  </a:t>
            </a:r>
            <a:r>
              <a:rPr lang="it-IT" b="0" dirty="0"/>
              <a:t>CCNL </a:t>
            </a:r>
            <a:r>
              <a:rPr lang="it-IT" b="0" dirty="0" smtClean="0"/>
              <a:t> applicato </a:t>
            </a:r>
            <a:r>
              <a:rPr lang="it-IT" b="0" dirty="0"/>
              <a:t>nell’impresa</a:t>
            </a:r>
            <a:r>
              <a:rPr lang="it-IT" b="0" dirty="0" smtClean="0"/>
              <a:t>.</a:t>
            </a:r>
            <a:endParaRPr lang="it-IT" b="0" dirty="0"/>
          </a:p>
        </p:txBody>
      </p:sp>
      <p:sp>
        <p:nvSpPr>
          <p:cNvPr id="2" name="Freccia in giù 1"/>
          <p:cNvSpPr/>
          <p:nvPr/>
        </p:nvSpPr>
        <p:spPr>
          <a:xfrm>
            <a:off x="4322452" y="2096294"/>
            <a:ext cx="1080120" cy="684634"/>
          </a:xfrm>
          <a:prstGeom prst="downArrow">
            <a:avLst>
              <a:gd name="adj1" fmla="val 44709"/>
              <a:gd name="adj2" fmla="val 50000"/>
            </a:avLst>
          </a:prstGeom>
          <a:solidFill>
            <a:srgbClr val="7ABC32"/>
          </a:solidFill>
          <a:ln>
            <a:solidFill>
              <a:srgbClr val="7ABC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70659"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7066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70661"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4BD73D46-CFBD-40B8-BC05-722D4102845A}" type="slidenum">
              <a:rPr lang="it-IT" sz="1800" b="0">
                <a:solidFill>
                  <a:srgbClr val="FFFFFF"/>
                </a:solidFill>
                <a:latin typeface="Arial" charset="0"/>
              </a:rPr>
              <a:pPr algn="l">
                <a:spcBef>
                  <a:spcPct val="0"/>
                </a:spcBef>
                <a:buClrTx/>
                <a:buFontTx/>
                <a:buNone/>
              </a:pPr>
              <a:t>65</a:t>
            </a:fld>
            <a:endParaRPr lang="it-IT" sz="1800" b="0">
              <a:solidFill>
                <a:srgbClr val="FFFFFF"/>
              </a:solidFill>
              <a:latin typeface="Arial" charset="0"/>
            </a:endParaRPr>
          </a:p>
        </p:txBody>
      </p:sp>
      <p:sp>
        <p:nvSpPr>
          <p:cNvPr id="70662" name="Rectangle 2"/>
          <p:cNvSpPr>
            <a:spLocks noGrp="1" noChangeArrowheads="1"/>
          </p:cNvSpPr>
          <p:nvPr>
            <p:ph type="title"/>
          </p:nvPr>
        </p:nvSpPr>
        <p:spPr>
          <a:xfrm>
            <a:off x="457200" y="381000"/>
            <a:ext cx="8229600" cy="762000"/>
          </a:xfrm>
        </p:spPr>
        <p:txBody>
          <a:bodyPr/>
          <a:lstStyle/>
          <a:p>
            <a:pPr eaLnBrk="1" hangingPunct="1"/>
            <a:r>
              <a:rPr lang="it-IT" sz="3200" b="1" dirty="0" smtClean="0">
                <a:solidFill>
                  <a:srgbClr val="7ABC32"/>
                </a:solidFill>
                <a:latin typeface="Georgia" pitchFamily="18" charset="0"/>
                <a:cs typeface="Arial" charset="0"/>
              </a:rPr>
              <a:t>Forma e contenuti del contratto</a:t>
            </a:r>
            <a:br>
              <a:rPr lang="it-IT" sz="3200" b="1" dirty="0" smtClean="0">
                <a:solidFill>
                  <a:srgbClr val="7ABC32"/>
                </a:solidFill>
                <a:latin typeface="Georgia" pitchFamily="18" charset="0"/>
                <a:cs typeface="Arial" charset="0"/>
              </a:rPr>
            </a:br>
            <a:r>
              <a:rPr lang="it-IT" sz="2200" b="1" dirty="0" smtClean="0">
                <a:solidFill>
                  <a:srgbClr val="7ABC32"/>
                </a:solidFill>
                <a:latin typeface="Georgia" pitchFamily="18" charset="0"/>
                <a:cs typeface="Arial" charset="0"/>
              </a:rPr>
              <a:t>art.  5 </a:t>
            </a:r>
            <a:r>
              <a:rPr lang="it-IT" sz="2200" b="1" dirty="0" err="1" smtClean="0">
                <a:solidFill>
                  <a:srgbClr val="7ABC32"/>
                </a:solidFill>
                <a:latin typeface="Georgia" pitchFamily="18" charset="0"/>
                <a:cs typeface="Arial" charset="0"/>
              </a:rPr>
              <a:t>D.Lgs.</a:t>
            </a:r>
            <a:r>
              <a:rPr lang="it-IT" sz="2200" b="1" dirty="0" smtClean="0">
                <a:solidFill>
                  <a:srgbClr val="7ABC32"/>
                </a:solidFill>
                <a:latin typeface="Georgia" pitchFamily="18" charset="0"/>
                <a:cs typeface="Arial" charset="0"/>
              </a:rPr>
              <a:t> 81/2015</a:t>
            </a:r>
          </a:p>
        </p:txBody>
      </p:sp>
      <p:sp>
        <p:nvSpPr>
          <p:cNvPr id="70663"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70664" name="Rectangle 3"/>
          <p:cNvSpPr>
            <a:spLocks noChangeArrowheads="1"/>
          </p:cNvSpPr>
          <p:nvPr/>
        </p:nvSpPr>
        <p:spPr bwMode="auto">
          <a:xfrm>
            <a:off x="1371600" y="1524000"/>
            <a:ext cx="7010400" cy="4953000"/>
          </a:xfrm>
          <a:prstGeom prst="rect">
            <a:avLst/>
          </a:prstGeom>
          <a:noFill/>
          <a:ln w="9525">
            <a:noFill/>
            <a:miter lim="800000"/>
            <a:headEnd/>
            <a:tailEnd/>
          </a:ln>
        </p:spPr>
        <p:txBody>
          <a:bodyPr/>
          <a:lstStyle/>
          <a:p>
            <a:pPr marL="66675" indent="19050" algn="ctr">
              <a:lnSpc>
                <a:spcPct val="90000"/>
              </a:lnSpc>
              <a:buFont typeface="Wingdings" pitchFamily="2" charset="2"/>
              <a:buNone/>
            </a:pPr>
            <a:r>
              <a:rPr lang="it-IT" dirty="0">
                <a:solidFill>
                  <a:srgbClr val="7ABC32"/>
                </a:solidFill>
              </a:rPr>
              <a:t>FORMA</a:t>
            </a:r>
          </a:p>
          <a:p>
            <a:pPr marL="66675" indent="19050">
              <a:lnSpc>
                <a:spcPct val="90000"/>
              </a:lnSpc>
              <a:buFont typeface="Wingdings" pitchFamily="2" charset="2"/>
              <a:buNone/>
            </a:pPr>
            <a:r>
              <a:rPr lang="it-IT" sz="2200" b="0" dirty="0"/>
              <a:t>Il contratto è  stipulato in forma scritta ai soli fini della </a:t>
            </a:r>
            <a:r>
              <a:rPr lang="it-IT" sz="2200" dirty="0">
                <a:solidFill>
                  <a:srgbClr val="7ABC32"/>
                </a:solidFill>
              </a:rPr>
              <a:t>prova dell’orario ridotto</a:t>
            </a:r>
            <a:r>
              <a:rPr lang="it-IT" sz="2200" b="0" dirty="0"/>
              <a:t>. </a:t>
            </a:r>
            <a:endParaRPr lang="it-IT" b="0" dirty="0"/>
          </a:p>
          <a:p>
            <a:pPr marL="66675" indent="19050" algn="ctr">
              <a:lnSpc>
                <a:spcPct val="90000"/>
              </a:lnSpc>
              <a:buFont typeface="Wingdings" pitchFamily="2" charset="2"/>
              <a:buNone/>
            </a:pPr>
            <a:r>
              <a:rPr lang="it-IT" dirty="0">
                <a:solidFill>
                  <a:srgbClr val="7ABC32"/>
                </a:solidFill>
              </a:rPr>
              <a:t>CONTENUTO</a:t>
            </a:r>
            <a:endParaRPr lang="it-IT" sz="2000" b="0" dirty="0"/>
          </a:p>
          <a:p>
            <a:pPr marL="66675" indent="19050">
              <a:lnSpc>
                <a:spcPct val="90000"/>
              </a:lnSpc>
              <a:buFont typeface="Wingdings" pitchFamily="2" charset="2"/>
              <a:buNone/>
            </a:pPr>
            <a:r>
              <a:rPr lang="it-IT" sz="2200" b="0" dirty="0"/>
              <a:t>Nel  contratto è contenuta la </a:t>
            </a:r>
            <a:r>
              <a:rPr lang="it-IT" sz="2200" dirty="0">
                <a:solidFill>
                  <a:srgbClr val="7ABC32"/>
                </a:solidFill>
              </a:rPr>
              <a:t>puntuale indicazione della</a:t>
            </a:r>
            <a:r>
              <a:rPr lang="it-IT" sz="2200" b="0" dirty="0"/>
              <a:t> </a:t>
            </a:r>
            <a:r>
              <a:rPr lang="it-IT" sz="2200" dirty="0">
                <a:solidFill>
                  <a:srgbClr val="7ABC32"/>
                </a:solidFill>
              </a:rPr>
              <a:t>durata </a:t>
            </a:r>
            <a:r>
              <a:rPr lang="it-IT" sz="2200" b="0" dirty="0"/>
              <a:t>della prestazione lavorativa e </a:t>
            </a:r>
            <a:r>
              <a:rPr lang="it-IT" sz="2200" b="0" dirty="0" smtClean="0"/>
              <a:t>della</a:t>
            </a:r>
            <a:r>
              <a:rPr lang="it-IT" sz="2200" dirty="0" smtClean="0">
                <a:solidFill>
                  <a:srgbClr val="7ABC32"/>
                </a:solidFill>
              </a:rPr>
              <a:t> </a:t>
            </a:r>
            <a:r>
              <a:rPr lang="it-IT" sz="2200" dirty="0">
                <a:solidFill>
                  <a:srgbClr val="7ABC32"/>
                </a:solidFill>
              </a:rPr>
              <a:t>collocazione temporale </a:t>
            </a:r>
            <a:r>
              <a:rPr lang="it-IT" sz="2200" b="0" dirty="0"/>
              <a:t>dell’orario con riferimento al giorno, alla settimana, al mese  e all’anno.</a:t>
            </a:r>
            <a:r>
              <a:rPr lang="it-IT" sz="2200" dirty="0">
                <a:solidFill>
                  <a:srgbClr val="7ABC32"/>
                </a:solidFill>
              </a:rPr>
              <a:t> </a:t>
            </a:r>
          </a:p>
          <a:p>
            <a:pPr marL="66675" indent="19050">
              <a:lnSpc>
                <a:spcPct val="90000"/>
              </a:lnSpc>
              <a:buFont typeface="Wingdings" pitchFamily="2" charset="2"/>
              <a:buNone/>
            </a:pPr>
            <a:r>
              <a:rPr lang="it-IT" sz="2200" b="0" dirty="0"/>
              <a:t>Tuttavia è possibile </a:t>
            </a:r>
            <a:r>
              <a:rPr lang="it-IT" sz="2200" b="0" dirty="0" smtClean="0"/>
              <a:t>concordare :</a:t>
            </a:r>
            <a:endParaRPr lang="it-IT" sz="2200" b="0" dirty="0"/>
          </a:p>
          <a:p>
            <a:pPr marL="66675" indent="19050">
              <a:lnSpc>
                <a:spcPct val="90000"/>
              </a:lnSpc>
              <a:buNone/>
            </a:pPr>
            <a:r>
              <a:rPr lang="it-IT" sz="2200" dirty="0">
                <a:solidFill>
                  <a:srgbClr val="7ABC32"/>
                </a:solidFill>
              </a:rPr>
              <a:t>clausole </a:t>
            </a:r>
            <a:r>
              <a:rPr lang="it-IT" sz="2200" dirty="0" smtClean="0">
                <a:solidFill>
                  <a:srgbClr val="7ABC32"/>
                </a:solidFill>
              </a:rPr>
              <a:t>elastiche </a:t>
            </a:r>
            <a:r>
              <a:rPr lang="it-IT" sz="2200" b="0" dirty="0" smtClean="0"/>
              <a:t>relative</a:t>
            </a:r>
            <a:r>
              <a:rPr lang="it-IT" sz="2200" dirty="0" smtClean="0">
                <a:solidFill>
                  <a:srgbClr val="7ABC32"/>
                </a:solidFill>
              </a:rPr>
              <a:t> </a:t>
            </a:r>
            <a:r>
              <a:rPr lang="it-IT" sz="2200" b="0" dirty="0" smtClean="0"/>
              <a:t>alla</a:t>
            </a:r>
            <a:r>
              <a:rPr lang="it-IT" sz="2200" dirty="0" smtClean="0">
                <a:solidFill>
                  <a:srgbClr val="7ABC32"/>
                </a:solidFill>
              </a:rPr>
              <a:t> variazione </a:t>
            </a:r>
            <a:r>
              <a:rPr lang="it-IT" sz="2200" b="0" dirty="0"/>
              <a:t>della </a:t>
            </a:r>
            <a:r>
              <a:rPr lang="it-IT" sz="2200" dirty="0">
                <a:solidFill>
                  <a:srgbClr val="7ABC32"/>
                </a:solidFill>
              </a:rPr>
              <a:t>collocazione temporale </a:t>
            </a:r>
            <a:r>
              <a:rPr lang="it-IT" sz="2200" b="0" dirty="0"/>
              <a:t>della prestazione lavorativa </a:t>
            </a:r>
            <a:r>
              <a:rPr lang="it-IT" sz="2200" b="0" dirty="0" smtClean="0"/>
              <a:t>ovvero relative alla</a:t>
            </a:r>
            <a:r>
              <a:rPr lang="it-IT" sz="2000" b="0" dirty="0" smtClean="0"/>
              <a:t> </a:t>
            </a:r>
            <a:r>
              <a:rPr lang="it-IT" sz="2200" dirty="0">
                <a:solidFill>
                  <a:srgbClr val="7ABC32"/>
                </a:solidFill>
              </a:rPr>
              <a:t>variazione in aumento</a:t>
            </a:r>
            <a:r>
              <a:rPr lang="it-IT" sz="2200" b="0" dirty="0"/>
              <a:t> della sua </a:t>
            </a:r>
            <a:r>
              <a:rPr lang="it-IT" sz="2200" b="0" dirty="0" smtClean="0"/>
              <a:t>durata.</a:t>
            </a:r>
            <a:r>
              <a:rPr lang="it-IT" sz="2000" b="0" dirty="0"/>
              <a:t>	</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71683"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71684"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71685"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7C6C11BC-2048-4D79-B130-A43B87092C38}" type="slidenum">
              <a:rPr lang="it-IT" sz="1800" b="0">
                <a:solidFill>
                  <a:srgbClr val="FFFFFF"/>
                </a:solidFill>
                <a:latin typeface="Arial" charset="0"/>
              </a:rPr>
              <a:pPr algn="l">
                <a:spcBef>
                  <a:spcPct val="0"/>
                </a:spcBef>
                <a:buClrTx/>
                <a:buFontTx/>
                <a:buNone/>
              </a:pPr>
              <a:t>66</a:t>
            </a:fld>
            <a:endParaRPr lang="it-IT" sz="1800" b="0">
              <a:solidFill>
                <a:srgbClr val="FFFFFF"/>
              </a:solidFill>
              <a:latin typeface="Arial" charset="0"/>
            </a:endParaRPr>
          </a:p>
        </p:txBody>
      </p:sp>
      <p:sp>
        <p:nvSpPr>
          <p:cNvPr id="71686"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71687" name="Rectangle 2"/>
          <p:cNvSpPr>
            <a:spLocks noGrp="1" noChangeArrowheads="1"/>
          </p:cNvSpPr>
          <p:nvPr>
            <p:ph type="title"/>
          </p:nvPr>
        </p:nvSpPr>
        <p:spPr>
          <a:xfrm>
            <a:off x="457200" y="381000"/>
            <a:ext cx="8229600" cy="762000"/>
          </a:xfrm>
          <a:noFill/>
        </p:spPr>
        <p:txBody>
          <a:bodyPr/>
          <a:lstStyle/>
          <a:p>
            <a:pPr eaLnBrk="1" hangingPunct="1"/>
            <a:r>
              <a:rPr lang="it-IT" sz="2800" b="1" dirty="0" smtClean="0">
                <a:solidFill>
                  <a:srgbClr val="7ABC32"/>
                </a:solidFill>
                <a:latin typeface="Georgia" pitchFamily="18" charset="0"/>
                <a:cs typeface="Arial" charset="0"/>
              </a:rPr>
              <a:t>Clausole Elastiche</a:t>
            </a:r>
            <a:endParaRPr lang="it-IT" sz="2800" dirty="0" smtClean="0">
              <a:solidFill>
                <a:srgbClr val="7ABC32"/>
              </a:solidFill>
              <a:latin typeface="Georgia" pitchFamily="18" charset="0"/>
              <a:cs typeface="Arial" charset="0"/>
            </a:endParaRPr>
          </a:p>
        </p:txBody>
      </p:sp>
      <p:sp>
        <p:nvSpPr>
          <p:cNvPr id="7168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71689" name="Rectangle 3"/>
          <p:cNvSpPr>
            <a:spLocks noChangeArrowheads="1"/>
          </p:cNvSpPr>
          <p:nvPr/>
        </p:nvSpPr>
        <p:spPr bwMode="auto">
          <a:xfrm>
            <a:off x="1371600" y="1524000"/>
            <a:ext cx="7010400" cy="4953000"/>
          </a:xfrm>
          <a:prstGeom prst="rect">
            <a:avLst/>
          </a:prstGeom>
          <a:noFill/>
          <a:ln w="9525">
            <a:noFill/>
            <a:miter lim="800000"/>
            <a:headEnd/>
            <a:tailEnd/>
          </a:ln>
        </p:spPr>
        <p:txBody>
          <a:bodyPr/>
          <a:lstStyle/>
          <a:p>
            <a:pPr>
              <a:lnSpc>
                <a:spcPct val="90000"/>
              </a:lnSpc>
              <a:buFont typeface="Wingdings" pitchFamily="2" charset="2"/>
              <a:buNone/>
            </a:pPr>
            <a:r>
              <a:rPr lang="it-IT" sz="2800" b="0"/>
              <a:t>La </a:t>
            </a:r>
            <a:r>
              <a:rPr lang="it-IT" sz="2800">
                <a:solidFill>
                  <a:srgbClr val="7ABC32"/>
                </a:solidFill>
              </a:rPr>
              <a:t>disponibilità del lavoratore</a:t>
            </a:r>
            <a:r>
              <a:rPr lang="it-IT" sz="2800" b="0"/>
              <a:t> ad accettare tali variazioni deve essere formalizzata attraverso uno specifico </a:t>
            </a:r>
            <a:r>
              <a:rPr lang="it-IT" sz="2800">
                <a:solidFill>
                  <a:srgbClr val="7ABC32"/>
                </a:solidFill>
              </a:rPr>
              <a:t>patto scritto</a:t>
            </a:r>
            <a:r>
              <a:rPr lang="it-IT" sz="2800"/>
              <a:t>.</a:t>
            </a:r>
            <a:endParaRPr lang="it-IT" sz="2800">
              <a:solidFill>
                <a:srgbClr val="7ABC32"/>
              </a:solidFill>
            </a:endParaRPr>
          </a:p>
          <a:p>
            <a:pPr>
              <a:lnSpc>
                <a:spcPct val="90000"/>
              </a:lnSpc>
              <a:buFont typeface="Wingdings" pitchFamily="2" charset="2"/>
              <a:buNone/>
            </a:pPr>
            <a:r>
              <a:rPr lang="it-IT" sz="2800" b="0"/>
              <a:t>E’ previsto un </a:t>
            </a:r>
            <a:r>
              <a:rPr lang="it-IT" sz="2800">
                <a:solidFill>
                  <a:srgbClr val="7ABC32"/>
                </a:solidFill>
              </a:rPr>
              <a:t>preavviso</a:t>
            </a:r>
            <a:r>
              <a:rPr lang="it-IT" sz="2800" b="0"/>
              <a:t> di almeno 2  giorni lavorativi che le parti possono modificare ma non eliminare.</a:t>
            </a:r>
          </a:p>
          <a:p>
            <a:pPr>
              <a:lnSpc>
                <a:spcPct val="90000"/>
              </a:lnSpc>
              <a:buFont typeface="Wingdings" pitchFamily="2" charset="2"/>
              <a:buNone/>
            </a:pPr>
            <a:r>
              <a:rPr lang="it-IT" sz="2800" b="0"/>
              <a:t>Tale pattuizione comporta il diritto a </a:t>
            </a:r>
            <a:r>
              <a:rPr lang="it-IT" sz="2800">
                <a:solidFill>
                  <a:srgbClr val="7ABC32"/>
                </a:solidFill>
              </a:rPr>
              <a:t>specifiche compensazioni</a:t>
            </a:r>
            <a:r>
              <a:rPr lang="it-IT" sz="2800" b="0"/>
              <a:t> la cui entità è fissata dai CCNL </a:t>
            </a:r>
          </a:p>
        </p:txBody>
      </p:sp>
      <p:sp>
        <p:nvSpPr>
          <p:cNvPr id="71690" name="Rectangle 10"/>
          <p:cNvSpPr>
            <a:spLocks noChangeArrowheads="1"/>
          </p:cNvSpPr>
          <p:nvPr/>
        </p:nvSpPr>
        <p:spPr bwMode="auto">
          <a:xfrm>
            <a:off x="4572000" y="60960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71691" name="Rectangle 11"/>
          <p:cNvSpPr>
            <a:spLocks noChangeArrowheads="1"/>
          </p:cNvSpPr>
          <p:nvPr/>
        </p:nvSpPr>
        <p:spPr bwMode="auto">
          <a:xfrm>
            <a:off x="4572000" y="63246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69635"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6963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69637"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B3F65A85-A4D1-421B-B24B-2B21F31F363F}" type="slidenum">
              <a:rPr lang="it-IT" sz="1800" b="0">
                <a:solidFill>
                  <a:srgbClr val="FFFFFF"/>
                </a:solidFill>
                <a:latin typeface="Arial" charset="0"/>
              </a:rPr>
              <a:pPr algn="l">
                <a:spcBef>
                  <a:spcPct val="0"/>
                </a:spcBef>
                <a:buClrTx/>
                <a:buFontTx/>
                <a:buNone/>
              </a:pPr>
              <a:t>67</a:t>
            </a:fld>
            <a:endParaRPr lang="it-IT" sz="1800" b="0">
              <a:solidFill>
                <a:srgbClr val="FFFFFF"/>
              </a:solidFill>
              <a:latin typeface="Arial" charset="0"/>
            </a:endParaRPr>
          </a:p>
        </p:txBody>
      </p:sp>
      <p:sp>
        <p:nvSpPr>
          <p:cNvPr id="69638"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69639" name="Rectangle 3"/>
          <p:cNvSpPr>
            <a:spLocks noChangeArrowheads="1"/>
          </p:cNvSpPr>
          <p:nvPr/>
        </p:nvSpPr>
        <p:spPr bwMode="auto">
          <a:xfrm>
            <a:off x="1066800" y="1600200"/>
            <a:ext cx="7543800" cy="4572000"/>
          </a:xfrm>
          <a:prstGeom prst="rect">
            <a:avLst/>
          </a:prstGeom>
          <a:noFill/>
          <a:ln w="9525">
            <a:noFill/>
            <a:miter lim="800000"/>
            <a:headEnd/>
            <a:tailEnd/>
          </a:ln>
        </p:spPr>
        <p:txBody>
          <a:bodyPr/>
          <a:lstStyle/>
          <a:p>
            <a:pPr marL="342900" indent="-342900">
              <a:lnSpc>
                <a:spcPct val="90000"/>
              </a:lnSpc>
              <a:buClrTx/>
              <a:buFont typeface="Arial" charset="0"/>
              <a:buNone/>
            </a:pPr>
            <a:r>
              <a:rPr lang="it-IT" sz="2800" b="0"/>
              <a:t>	Il lavoratore a part-time: </a:t>
            </a:r>
          </a:p>
          <a:p>
            <a:pPr marL="342900" indent="-342900">
              <a:lnSpc>
                <a:spcPct val="90000"/>
              </a:lnSpc>
              <a:buFont typeface="Wingdings" pitchFamily="2" charset="2"/>
              <a:buChar char="v"/>
            </a:pPr>
            <a:r>
              <a:rPr lang="it-IT" sz="2800" b="0"/>
              <a:t>beneficia dei </a:t>
            </a:r>
            <a:r>
              <a:rPr lang="it-IT" sz="2800">
                <a:solidFill>
                  <a:srgbClr val="7ABC32"/>
                </a:solidFill>
              </a:rPr>
              <a:t>medesimi diritti di un lavoratore a tempo pieno</a:t>
            </a:r>
            <a:r>
              <a:rPr lang="it-IT" sz="2800" b="0"/>
              <a:t> inquadrato nello stesso livello (importo della retribuzione oraria, durata del periodo di prova, delle ferie, malattia , maternità etc.)</a:t>
            </a:r>
          </a:p>
          <a:p>
            <a:pPr marL="342900" indent="-342900">
              <a:lnSpc>
                <a:spcPct val="90000"/>
              </a:lnSpc>
              <a:buFont typeface="Wingdings" pitchFamily="2" charset="2"/>
              <a:buChar char="v"/>
            </a:pPr>
            <a:r>
              <a:rPr lang="it-IT" sz="2800" b="0"/>
              <a:t>riceve un </a:t>
            </a:r>
            <a:r>
              <a:rPr lang="it-IT" sz="2800">
                <a:solidFill>
                  <a:srgbClr val="7ABC32"/>
                </a:solidFill>
              </a:rPr>
              <a:t>trattamento economico riproporzionato</a:t>
            </a:r>
            <a:r>
              <a:rPr lang="it-IT" sz="2800" b="0"/>
              <a:t> in ragione della ridotta entità della prestazione lavorativa</a:t>
            </a:r>
          </a:p>
          <a:p>
            <a:pPr marL="342900" indent="-342900">
              <a:lnSpc>
                <a:spcPct val="90000"/>
              </a:lnSpc>
              <a:buClrTx/>
              <a:buFont typeface="Arial" charset="0"/>
              <a:buNone/>
            </a:pPr>
            <a:r>
              <a:rPr lang="it-IT" sz="2800" b="0"/>
              <a:t> </a:t>
            </a:r>
          </a:p>
        </p:txBody>
      </p:sp>
      <p:sp>
        <p:nvSpPr>
          <p:cNvPr id="69640" name="Rectangle 2"/>
          <p:cNvSpPr>
            <a:spLocks noChangeArrowheads="1"/>
          </p:cNvSpPr>
          <p:nvPr/>
        </p:nvSpPr>
        <p:spPr bwMode="auto">
          <a:xfrm>
            <a:off x="685800" y="609600"/>
            <a:ext cx="7772400" cy="990600"/>
          </a:xfrm>
          <a:prstGeom prst="rect">
            <a:avLst/>
          </a:prstGeom>
          <a:noFill/>
          <a:ln w="9525">
            <a:noFill/>
            <a:miter lim="800000"/>
            <a:headEnd/>
            <a:tailEnd/>
          </a:ln>
          <a:effectLst/>
        </p:spPr>
        <p:txBody>
          <a:bodyPr lIns="92075" tIns="46038" rIns="92075" bIns="46038" anchor="ctr"/>
          <a:lstStyle/>
          <a:p>
            <a:pPr algn="ctr">
              <a:spcBef>
                <a:spcPct val="0"/>
              </a:spcBef>
              <a:buClrTx/>
              <a:buFontTx/>
              <a:buNone/>
            </a:pPr>
            <a:r>
              <a:rPr lang="it-IT" sz="3200">
                <a:solidFill>
                  <a:srgbClr val="7ABC32"/>
                </a:solidFill>
              </a:rPr>
              <a:t>Principio di non discriminazione</a:t>
            </a:r>
          </a:p>
        </p:txBody>
      </p:sp>
      <p:sp>
        <p:nvSpPr>
          <p:cNvPr id="69641" name="Rectangle 9"/>
          <p:cNvSpPr>
            <a:spLocks noChangeArrowheads="1"/>
          </p:cNvSpPr>
          <p:nvPr/>
        </p:nvSpPr>
        <p:spPr bwMode="auto">
          <a:xfrm>
            <a:off x="44958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69642" name="Rectangle 10"/>
          <p:cNvSpPr>
            <a:spLocks noChangeArrowheads="1"/>
          </p:cNvSpPr>
          <p:nvPr/>
        </p:nvSpPr>
        <p:spPr bwMode="auto">
          <a:xfrm>
            <a:off x="44958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72707"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72708"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72709"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1E835F9E-B808-4374-8ACE-B659EE752969}" type="slidenum">
              <a:rPr lang="it-IT" sz="1800" b="0">
                <a:solidFill>
                  <a:srgbClr val="FFFFFF"/>
                </a:solidFill>
                <a:latin typeface="Arial" charset="0"/>
              </a:rPr>
              <a:pPr algn="l">
                <a:spcBef>
                  <a:spcPct val="0"/>
                </a:spcBef>
                <a:buClrTx/>
                <a:buFontTx/>
                <a:buNone/>
              </a:pPr>
              <a:t>68</a:t>
            </a:fld>
            <a:endParaRPr lang="it-IT" sz="1800" b="0">
              <a:solidFill>
                <a:srgbClr val="FFFFFF"/>
              </a:solidFill>
              <a:latin typeface="Arial" charset="0"/>
            </a:endParaRPr>
          </a:p>
        </p:txBody>
      </p:sp>
      <p:sp>
        <p:nvSpPr>
          <p:cNvPr id="72710" name="Rectangle 2054"/>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72711" name="Rectangle 2"/>
          <p:cNvSpPr>
            <a:spLocks noGrp="1" noChangeArrowheads="1"/>
          </p:cNvSpPr>
          <p:nvPr>
            <p:ph type="title"/>
          </p:nvPr>
        </p:nvSpPr>
        <p:spPr>
          <a:xfrm>
            <a:off x="457200" y="381000"/>
            <a:ext cx="8229600" cy="762000"/>
          </a:xfrm>
          <a:noFill/>
        </p:spPr>
        <p:txBody>
          <a:bodyPr/>
          <a:lstStyle/>
          <a:p>
            <a:pPr eaLnBrk="1" hangingPunct="1"/>
            <a:r>
              <a:rPr lang="it-IT" sz="2800" b="1" smtClean="0">
                <a:solidFill>
                  <a:srgbClr val="7ABC32"/>
                </a:solidFill>
                <a:latin typeface="Georgia" pitchFamily="18" charset="0"/>
                <a:cs typeface="Arial" charset="0"/>
              </a:rPr>
              <a:t>Lavoro supplementare e </a:t>
            </a:r>
            <a:br>
              <a:rPr lang="it-IT" sz="2800" b="1" smtClean="0">
                <a:solidFill>
                  <a:srgbClr val="7ABC32"/>
                </a:solidFill>
                <a:latin typeface="Georgia" pitchFamily="18" charset="0"/>
                <a:cs typeface="Arial" charset="0"/>
              </a:rPr>
            </a:br>
            <a:r>
              <a:rPr lang="it-IT" sz="2800" b="1" smtClean="0">
                <a:solidFill>
                  <a:srgbClr val="7ABC32"/>
                </a:solidFill>
                <a:latin typeface="Georgia" pitchFamily="18" charset="0"/>
                <a:cs typeface="Arial" charset="0"/>
              </a:rPr>
              <a:t>Lavoro straordinario</a:t>
            </a:r>
            <a:endParaRPr lang="it-IT" sz="2800" i="1" smtClean="0">
              <a:solidFill>
                <a:srgbClr val="7ABC32"/>
              </a:solidFill>
              <a:latin typeface="Georgia" pitchFamily="18" charset="0"/>
              <a:cs typeface="Arial" charset="0"/>
            </a:endParaRPr>
          </a:p>
        </p:txBody>
      </p:sp>
      <p:sp>
        <p:nvSpPr>
          <p:cNvPr id="72712"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72713" name="Rectangle 3"/>
          <p:cNvSpPr>
            <a:spLocks noChangeArrowheads="1"/>
          </p:cNvSpPr>
          <p:nvPr/>
        </p:nvSpPr>
        <p:spPr bwMode="auto">
          <a:xfrm>
            <a:off x="1371600" y="1524000"/>
            <a:ext cx="7010400" cy="4953000"/>
          </a:xfrm>
          <a:prstGeom prst="rect">
            <a:avLst/>
          </a:prstGeom>
          <a:noFill/>
          <a:ln w="9525">
            <a:noFill/>
            <a:miter lim="800000"/>
            <a:headEnd/>
            <a:tailEnd/>
          </a:ln>
        </p:spPr>
        <p:txBody>
          <a:bodyPr/>
          <a:lstStyle/>
          <a:p>
            <a:pPr marL="609600" indent="-609600">
              <a:lnSpc>
                <a:spcPct val="90000"/>
              </a:lnSpc>
              <a:buFont typeface="Wingdings" pitchFamily="2" charset="2"/>
              <a:buNone/>
            </a:pPr>
            <a:r>
              <a:rPr lang="it-IT" sz="2600" dirty="0" smtClean="0">
                <a:solidFill>
                  <a:srgbClr val="7ABC32"/>
                </a:solidFill>
              </a:rPr>
              <a:t>	Lavoro </a:t>
            </a:r>
            <a:r>
              <a:rPr lang="it-IT" sz="2600" dirty="0">
                <a:solidFill>
                  <a:srgbClr val="7ABC32"/>
                </a:solidFill>
              </a:rPr>
              <a:t>Supplementare: </a:t>
            </a:r>
          </a:p>
          <a:p>
            <a:pPr marL="609600" indent="-609600">
              <a:lnSpc>
                <a:spcPct val="90000"/>
              </a:lnSpc>
              <a:buFont typeface="Wingdings" pitchFamily="2" charset="2"/>
              <a:buNone/>
            </a:pPr>
            <a:r>
              <a:rPr lang="it-IT" sz="2600" b="0" dirty="0" smtClean="0"/>
              <a:t>	Nel rispetto dei contratti collettivi il datore di lavoro ha la facoltà di richiedere, entro i limiti dell’orario normale di lavoro, lo svolgimento di prestazioni supplementari, intese quelle svolte oltre l’orario concordato fra le parti anche in relazione alle giornate, settimane o mesi.</a:t>
            </a:r>
            <a:endParaRPr lang="it-IT" sz="2600" b="0" dirty="0"/>
          </a:p>
          <a:p>
            <a:pPr marL="609600" indent="-609600">
              <a:lnSpc>
                <a:spcPct val="90000"/>
              </a:lnSpc>
              <a:buFont typeface="Wingdings" pitchFamily="2" charset="2"/>
              <a:buNone/>
            </a:pPr>
            <a:r>
              <a:rPr lang="it-IT" sz="2600" b="0" dirty="0"/>
              <a:t>	</a:t>
            </a:r>
            <a:r>
              <a:rPr lang="it-IT" sz="2600" dirty="0" smtClean="0">
                <a:solidFill>
                  <a:srgbClr val="7ABC32"/>
                </a:solidFill>
              </a:rPr>
              <a:t>Lavoro </a:t>
            </a:r>
            <a:r>
              <a:rPr lang="it-IT" sz="2600" dirty="0">
                <a:solidFill>
                  <a:srgbClr val="7ABC32"/>
                </a:solidFill>
              </a:rPr>
              <a:t>Straordinario:</a:t>
            </a:r>
            <a:r>
              <a:rPr lang="it-IT" sz="2600" b="0" dirty="0"/>
              <a:t> </a:t>
            </a:r>
          </a:p>
          <a:p>
            <a:pPr marL="609600" indent="-609600">
              <a:lnSpc>
                <a:spcPct val="90000"/>
              </a:lnSpc>
              <a:buFont typeface="Wingdings" pitchFamily="2" charset="2"/>
              <a:buNone/>
            </a:pPr>
            <a:r>
              <a:rPr lang="it-IT" sz="2600" b="0" dirty="0" smtClean="0"/>
              <a:t>	E’ consentito oltre l’orario previsto per il tempo pieno settimanale.</a:t>
            </a:r>
            <a:r>
              <a:rPr lang="it-IT" sz="2600" dirty="0" smtClean="0">
                <a:solidFill>
                  <a:srgbClr val="7ABC32"/>
                </a:solidFill>
              </a:rPr>
              <a:t> </a:t>
            </a:r>
            <a:endParaRPr lang="it-IT" sz="2600" dirty="0">
              <a:solidFill>
                <a:srgbClr val="7ABC32"/>
              </a:solidFill>
            </a:endParaRPr>
          </a:p>
          <a:p>
            <a:pPr marL="609600" indent="-609600">
              <a:lnSpc>
                <a:spcPct val="90000"/>
              </a:lnSpc>
              <a:buFont typeface="Wingdings" pitchFamily="2" charset="2"/>
              <a:buNone/>
            </a:pPr>
            <a:endParaRPr lang="it-IT" sz="2600" dirty="0">
              <a:solidFill>
                <a:srgbClr val="7ABC32"/>
              </a:solidFill>
            </a:endParaRPr>
          </a:p>
        </p:txBody>
      </p:sp>
      <p:sp>
        <p:nvSpPr>
          <p:cNvPr id="72714" name="Rectangle 2058"/>
          <p:cNvSpPr>
            <a:spLocks noChangeArrowheads="1"/>
          </p:cNvSpPr>
          <p:nvPr/>
        </p:nvSpPr>
        <p:spPr bwMode="auto">
          <a:xfrm>
            <a:off x="45720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72715" name="Rectangle 2059"/>
          <p:cNvSpPr>
            <a:spLocks noChangeArrowheads="1"/>
          </p:cNvSpPr>
          <p:nvPr/>
        </p:nvSpPr>
        <p:spPr bwMode="auto">
          <a:xfrm>
            <a:off x="45720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7373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7373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7373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92C66E27-08CE-433E-B913-F68EB1BF7CA8}" type="slidenum">
              <a:rPr lang="it-IT" sz="1800" b="0">
                <a:solidFill>
                  <a:srgbClr val="FFFFFF"/>
                </a:solidFill>
                <a:latin typeface="Arial" charset="0"/>
              </a:rPr>
              <a:pPr algn="l">
                <a:spcBef>
                  <a:spcPct val="0"/>
                </a:spcBef>
                <a:buClrTx/>
                <a:buFontTx/>
                <a:buNone/>
              </a:pPr>
              <a:t>69</a:t>
            </a:fld>
            <a:endParaRPr lang="it-IT" sz="1800" b="0">
              <a:solidFill>
                <a:srgbClr val="FFFFFF"/>
              </a:solidFill>
              <a:latin typeface="Arial" charset="0"/>
            </a:endParaRPr>
          </a:p>
        </p:txBody>
      </p:sp>
      <p:sp>
        <p:nvSpPr>
          <p:cNvPr id="7373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73735" name="Rectangle 2"/>
          <p:cNvSpPr>
            <a:spLocks noGrp="1" noChangeArrowheads="1"/>
          </p:cNvSpPr>
          <p:nvPr>
            <p:ph type="title"/>
          </p:nvPr>
        </p:nvSpPr>
        <p:spPr>
          <a:xfrm>
            <a:off x="457200" y="381000"/>
            <a:ext cx="8229600" cy="762000"/>
          </a:xfrm>
          <a:noFill/>
        </p:spPr>
        <p:txBody>
          <a:bodyPr/>
          <a:lstStyle/>
          <a:p>
            <a:pPr eaLnBrk="1" hangingPunct="1"/>
            <a:r>
              <a:rPr lang="it-IT" sz="2800" b="1" smtClean="0">
                <a:solidFill>
                  <a:srgbClr val="7ABC32"/>
                </a:solidFill>
                <a:latin typeface="Georgia" pitchFamily="18" charset="0"/>
                <a:cs typeface="Arial" charset="0"/>
              </a:rPr>
              <a:t>Trasformazione </a:t>
            </a:r>
            <a:br>
              <a:rPr lang="it-IT" sz="2800" b="1" smtClean="0">
                <a:solidFill>
                  <a:srgbClr val="7ABC32"/>
                </a:solidFill>
                <a:latin typeface="Georgia" pitchFamily="18" charset="0"/>
                <a:cs typeface="Arial" charset="0"/>
              </a:rPr>
            </a:br>
            <a:r>
              <a:rPr lang="it-IT" sz="2800" b="1" smtClean="0">
                <a:solidFill>
                  <a:srgbClr val="7ABC32"/>
                </a:solidFill>
                <a:latin typeface="Georgia" pitchFamily="18" charset="0"/>
                <a:cs typeface="Arial" charset="0"/>
              </a:rPr>
              <a:t>dell’orario di lavoro</a:t>
            </a:r>
            <a:endParaRPr lang="it-IT" sz="2800" i="1" smtClean="0">
              <a:solidFill>
                <a:srgbClr val="7ABC32"/>
              </a:solidFill>
              <a:latin typeface="Georgia" pitchFamily="18" charset="0"/>
              <a:cs typeface="Arial" charset="0"/>
            </a:endParaRPr>
          </a:p>
        </p:txBody>
      </p:sp>
      <p:sp>
        <p:nvSpPr>
          <p:cNvPr id="7373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73737" name="Rectangle 3"/>
          <p:cNvSpPr>
            <a:spLocks noChangeArrowheads="1"/>
          </p:cNvSpPr>
          <p:nvPr/>
        </p:nvSpPr>
        <p:spPr bwMode="auto">
          <a:xfrm>
            <a:off x="1371600" y="1524000"/>
            <a:ext cx="7010400" cy="4953000"/>
          </a:xfrm>
          <a:prstGeom prst="rect">
            <a:avLst/>
          </a:prstGeom>
          <a:noFill/>
          <a:ln w="9525">
            <a:noFill/>
            <a:miter lim="800000"/>
            <a:headEnd/>
            <a:tailEnd/>
          </a:ln>
        </p:spPr>
        <p:txBody>
          <a:bodyPr/>
          <a:lstStyle/>
          <a:p>
            <a:pPr>
              <a:lnSpc>
                <a:spcPct val="90000"/>
              </a:lnSpc>
              <a:buFont typeface="Wingdings" pitchFamily="2" charset="2"/>
              <a:buNone/>
            </a:pPr>
            <a:r>
              <a:rPr lang="it-IT" sz="2600" b="0" dirty="0"/>
              <a:t>Le parti possono stabilire di trasformare l’orario di lavoro da part-time a tempo pieno o viceversa.</a:t>
            </a:r>
          </a:p>
          <a:p>
            <a:pPr>
              <a:lnSpc>
                <a:spcPct val="90000"/>
              </a:lnSpc>
              <a:buFont typeface="Wingdings" pitchFamily="2" charset="2"/>
              <a:buNone/>
            </a:pPr>
            <a:r>
              <a:rPr lang="it-IT" sz="2600" b="0" dirty="0"/>
              <a:t>L’eventuale </a:t>
            </a:r>
            <a:r>
              <a:rPr lang="it-IT" sz="2600" dirty="0">
                <a:solidFill>
                  <a:srgbClr val="7ABC32"/>
                </a:solidFill>
              </a:rPr>
              <a:t>rifiuto </a:t>
            </a:r>
            <a:r>
              <a:rPr lang="it-IT" sz="2600" b="0" dirty="0"/>
              <a:t>del lavoratore non può costituire giustificato motivo di licenziamento.</a:t>
            </a:r>
          </a:p>
          <a:p>
            <a:pPr>
              <a:lnSpc>
                <a:spcPct val="90000"/>
              </a:lnSpc>
              <a:buFont typeface="Wingdings" pitchFamily="2" charset="2"/>
              <a:buNone/>
            </a:pPr>
            <a:r>
              <a:rPr lang="it-IT" sz="2600" b="0" dirty="0"/>
              <a:t>In caso di trasformazione da tempo pieno a part-time è necessario un </a:t>
            </a:r>
            <a:r>
              <a:rPr lang="it-IT" sz="2600" dirty="0">
                <a:solidFill>
                  <a:srgbClr val="7ABC32"/>
                </a:solidFill>
              </a:rPr>
              <a:t>accordo </a:t>
            </a:r>
            <a:r>
              <a:rPr lang="it-IT" sz="2600" b="0" dirty="0"/>
              <a:t>tra le parti risultante da </a:t>
            </a:r>
            <a:r>
              <a:rPr lang="it-IT" sz="2600" dirty="0">
                <a:solidFill>
                  <a:srgbClr val="7ABC32"/>
                </a:solidFill>
              </a:rPr>
              <a:t>atto </a:t>
            </a:r>
            <a:r>
              <a:rPr lang="it-IT" sz="2600" dirty="0" smtClean="0">
                <a:solidFill>
                  <a:srgbClr val="7ABC32"/>
                </a:solidFill>
              </a:rPr>
              <a:t>scritto.</a:t>
            </a:r>
            <a:r>
              <a:rPr lang="it-IT" sz="2600" b="0" dirty="0" smtClean="0"/>
              <a:t> </a:t>
            </a:r>
            <a:endParaRPr lang="it-IT" sz="2600" b="0" dirty="0"/>
          </a:p>
          <a:p>
            <a:pPr>
              <a:lnSpc>
                <a:spcPct val="90000"/>
              </a:lnSpc>
              <a:buFont typeface="Wingdings" pitchFamily="2" charset="2"/>
              <a:buNone/>
            </a:pPr>
            <a:r>
              <a:rPr lang="it-IT" sz="2200" b="0" dirty="0"/>
              <a:t>(la Legge n° 92/2012 ha eliminato con effetto l’obbligo di  convalidare tale accordo alla DTL competente per territorio).</a:t>
            </a:r>
          </a:p>
          <a:p>
            <a:pPr>
              <a:lnSpc>
                <a:spcPct val="90000"/>
              </a:lnSpc>
              <a:buFont typeface="Wingdings" pitchFamily="2" charset="2"/>
              <a:buNone/>
            </a:pPr>
            <a:endParaRPr lang="it-IT" sz="2200" b="0" dirty="0"/>
          </a:p>
        </p:txBody>
      </p:sp>
      <p:sp>
        <p:nvSpPr>
          <p:cNvPr id="73738" name="Rectangle 10"/>
          <p:cNvSpPr>
            <a:spLocks noChangeArrowheads="1"/>
          </p:cNvSpPr>
          <p:nvPr/>
        </p:nvSpPr>
        <p:spPr bwMode="auto">
          <a:xfrm>
            <a:off x="4724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73739" name="Rectangle 11"/>
          <p:cNvSpPr>
            <a:spLocks noChangeArrowheads="1"/>
          </p:cNvSpPr>
          <p:nvPr/>
        </p:nvSpPr>
        <p:spPr bwMode="auto">
          <a:xfrm>
            <a:off x="4724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8195" name="Picture 2" descr="prova busta paga"/>
          <p:cNvPicPr>
            <a:picLocks noChangeAspect="1" noChangeArrowheads="1"/>
          </p:cNvPicPr>
          <p:nvPr/>
        </p:nvPicPr>
        <p:blipFill>
          <a:blip r:embed="rId4" cstate="print"/>
          <a:srcRect/>
          <a:stretch>
            <a:fillRect/>
          </a:stretch>
        </p:blipFill>
        <p:spPr bwMode="auto">
          <a:xfrm>
            <a:off x="1828800" y="0"/>
            <a:ext cx="5349875" cy="6858000"/>
          </a:xfrm>
          <a:prstGeom prst="rect">
            <a:avLst/>
          </a:prstGeom>
          <a:noFill/>
          <a:ln w="9525">
            <a:noFill/>
            <a:miter lim="800000"/>
            <a:headEnd/>
            <a:tailEnd/>
          </a:ln>
        </p:spPr>
      </p:pic>
      <p:sp>
        <p:nvSpPr>
          <p:cNvPr id="202755" name="Rectangle 3"/>
          <p:cNvSpPr>
            <a:spLocks noChangeArrowheads="1"/>
          </p:cNvSpPr>
          <p:nvPr/>
        </p:nvSpPr>
        <p:spPr bwMode="auto">
          <a:xfrm>
            <a:off x="1939925" y="3954463"/>
            <a:ext cx="5184775" cy="2627312"/>
          </a:xfrm>
          <a:prstGeom prst="rect">
            <a:avLst/>
          </a:prstGeom>
          <a:noFill/>
          <a:ln w="88900" cmpd="tri">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lIns="85925" tIns="42962" rIns="85925" bIns="42962" anchor="ctr"/>
          <a:lstStyle/>
          <a:p>
            <a:pPr algn="l" defTabSz="1073150">
              <a:spcBef>
                <a:spcPct val="0"/>
              </a:spcBef>
              <a:buClrTx/>
              <a:buFontTx/>
              <a:buNone/>
              <a:defRPr/>
            </a:pPr>
            <a:endParaRPr lang="it-IT" sz="2100" b="0">
              <a:effectLst>
                <a:outerShdw blurRad="38100" dist="38100" dir="2700000" algn="tl">
                  <a:srgbClr val="C0C0C0"/>
                </a:outerShdw>
              </a:effectLst>
              <a:latin typeface="Tahoma" pitchFamily="34" charset="0"/>
            </a:endParaRPr>
          </a:p>
        </p:txBody>
      </p:sp>
      <p:sp>
        <p:nvSpPr>
          <p:cNvPr id="202757" name="AutoShape 5"/>
          <p:cNvSpPr>
            <a:spLocks noChangeArrowheads="1"/>
          </p:cNvSpPr>
          <p:nvPr/>
        </p:nvSpPr>
        <p:spPr bwMode="auto">
          <a:xfrm>
            <a:off x="2209800" y="0"/>
            <a:ext cx="4524375" cy="4305300"/>
          </a:xfrm>
          <a:prstGeom prst="downArrowCallout">
            <a:avLst>
              <a:gd name="adj1" fmla="val 26272"/>
              <a:gd name="adj2" fmla="val 26272"/>
              <a:gd name="adj3" fmla="val 16667"/>
              <a:gd name="adj4" fmla="val 66667"/>
            </a:avLst>
          </a:prstGeom>
          <a:solidFill>
            <a:srgbClr val="B7E2A9"/>
          </a:solidFill>
          <a:ln w="9525">
            <a:solidFill>
              <a:schemeClr val="tx1"/>
            </a:solidFill>
            <a:miter lim="800000"/>
            <a:headEnd/>
            <a:tailEnd/>
          </a:ln>
          <a:effectLst>
            <a:outerShdw dist="107763" dir="2700000" algn="ctr" rotWithShape="0">
              <a:schemeClr val="bg2">
                <a:alpha val="50000"/>
              </a:schemeClr>
            </a:outerShdw>
          </a:effectLst>
        </p:spPr>
        <p:txBody>
          <a:bodyPr wrap="none" lIns="85513" tIns="42758" rIns="85513" bIns="42758" anchor="ctr"/>
          <a:lstStyle/>
          <a:p>
            <a:pPr algn="l" defTabSz="1073150">
              <a:spcBef>
                <a:spcPct val="0"/>
              </a:spcBef>
              <a:buClrTx/>
              <a:buFontTx/>
              <a:buNone/>
              <a:defRPr/>
            </a:pPr>
            <a:r>
              <a:rPr lang="it-IT" sz="2800">
                <a:effectLst>
                  <a:outerShdw blurRad="38100" dist="38100" dir="2700000" algn="tl">
                    <a:srgbClr val="FFFFFF"/>
                  </a:outerShdw>
                </a:effectLst>
                <a:latin typeface="Tahoma" pitchFamily="34" charset="0"/>
              </a:rPr>
              <a:t>	</a:t>
            </a:r>
            <a:r>
              <a:rPr lang="it-IT" sz="2800" b="0" i="1">
                <a:effectLst>
                  <a:outerShdw blurRad="38100" dist="38100" dir="2700000" algn="tl">
                    <a:srgbClr val="FFFFFF"/>
                  </a:outerShdw>
                </a:effectLst>
                <a:latin typeface="Tahoma" pitchFamily="34" charset="0"/>
              </a:rPr>
              <a:t>ALTRI DATI</a:t>
            </a:r>
          </a:p>
          <a:p>
            <a:pPr algn="l" defTabSz="1073150">
              <a:spcBef>
                <a:spcPct val="0"/>
              </a:spcBef>
              <a:buClrTx/>
              <a:buFontTx/>
              <a:buChar char="•"/>
              <a:defRPr/>
            </a:pPr>
            <a:r>
              <a:rPr lang="it-IT" sz="2800">
                <a:effectLst>
                  <a:outerShdw blurRad="38100" dist="38100" dir="2700000" algn="tl">
                    <a:srgbClr val="FFFFFF"/>
                  </a:outerShdw>
                </a:effectLst>
                <a:latin typeface="Tahoma" pitchFamily="34" charset="0"/>
              </a:rPr>
              <a:t>PARTE FISCALE</a:t>
            </a:r>
          </a:p>
          <a:p>
            <a:pPr algn="l" defTabSz="1073150">
              <a:spcBef>
                <a:spcPct val="0"/>
              </a:spcBef>
              <a:buClrTx/>
              <a:buFontTx/>
              <a:buChar char="•"/>
              <a:defRPr/>
            </a:pPr>
            <a:r>
              <a:rPr lang="it-IT" sz="2800">
                <a:effectLst>
                  <a:outerShdw blurRad="38100" dist="38100" dir="2700000" algn="tl">
                    <a:srgbClr val="FFFFFF"/>
                  </a:outerShdw>
                </a:effectLst>
                <a:latin typeface="Tahoma" pitchFamily="34" charset="0"/>
              </a:rPr>
              <a:t>ASSEGNI FAMILIARI</a:t>
            </a:r>
          </a:p>
          <a:p>
            <a:pPr algn="l" defTabSz="1073150">
              <a:spcBef>
                <a:spcPct val="0"/>
              </a:spcBef>
              <a:buClrTx/>
              <a:buFontTx/>
              <a:buChar char="•"/>
              <a:defRPr/>
            </a:pPr>
            <a:r>
              <a:rPr lang="it-IT" sz="2800">
                <a:effectLst>
                  <a:outerShdw blurRad="38100" dist="38100" dir="2700000" algn="tl">
                    <a:srgbClr val="FFFFFF"/>
                  </a:outerShdw>
                </a:effectLst>
                <a:latin typeface="Tahoma" pitchFamily="34" charset="0"/>
              </a:rPr>
              <a:t>PARTE PREVIDENZIALE</a:t>
            </a:r>
          </a:p>
          <a:p>
            <a:pPr algn="l" defTabSz="1073150">
              <a:spcBef>
                <a:spcPct val="0"/>
              </a:spcBef>
              <a:buClrTx/>
              <a:buFontTx/>
              <a:buChar char="•"/>
              <a:defRPr/>
            </a:pPr>
            <a:r>
              <a:rPr lang="it-IT" sz="2800">
                <a:effectLst>
                  <a:outerShdw blurRad="38100" dist="38100" dir="2700000" algn="tl">
                    <a:srgbClr val="FFFFFF"/>
                  </a:outerShdw>
                </a:effectLst>
                <a:latin typeface="Tahoma" pitchFamily="34" charset="0"/>
              </a:rPr>
              <a:t>TFR</a:t>
            </a:r>
          </a:p>
          <a:p>
            <a:pPr algn="l" defTabSz="1073150">
              <a:spcBef>
                <a:spcPct val="0"/>
              </a:spcBef>
              <a:buClrTx/>
              <a:buFontTx/>
              <a:buChar char="•"/>
              <a:defRPr/>
            </a:pPr>
            <a:r>
              <a:rPr lang="it-IT" sz="2800">
                <a:effectLst>
                  <a:outerShdw blurRad="38100" dist="38100" dir="2700000" algn="tl">
                    <a:srgbClr val="FFFFFF"/>
                  </a:outerShdw>
                </a:effectLst>
                <a:latin typeface="Tahoma" pitchFamily="34" charset="0"/>
              </a:rPr>
              <a:t>RETRIBUZIONE NETTA</a:t>
            </a:r>
          </a:p>
        </p:txBody>
      </p:sp>
      <p:pic>
        <p:nvPicPr>
          <p:cNvPr id="8198" name="Picture 14"/>
          <p:cNvPicPr>
            <a:picLocks noChangeAspect="1" noChangeArrowheads="1"/>
          </p:cNvPicPr>
          <p:nvPr/>
        </p:nvPicPr>
        <p:blipFill>
          <a:blip r:embed="rId5" cstate="print"/>
          <a:srcRect/>
          <a:stretch>
            <a:fillRect/>
          </a:stretch>
        </p:blipFill>
        <p:spPr bwMode="auto">
          <a:xfrm>
            <a:off x="7715250" y="100013"/>
            <a:ext cx="1428750" cy="3114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73731" name="CasellaDiTesto 16"/>
          <p:cNvSpPr txBox="1">
            <a:spLocks noChangeArrowheads="1"/>
          </p:cNvSpPr>
          <p:nvPr/>
        </p:nvSpPr>
        <p:spPr bwMode="auto">
          <a:xfrm>
            <a:off x="2571750" y="3000375"/>
            <a:ext cx="5248275" cy="457200"/>
          </a:xfrm>
          <a:prstGeom prst="rect">
            <a:avLst/>
          </a:prstGeom>
          <a:noFill/>
          <a:ln w="9525">
            <a:noFill/>
            <a:miter lim="800000"/>
            <a:headEnd/>
            <a:tailEnd/>
          </a:ln>
        </p:spPr>
        <p:txBody>
          <a:bodyPr wrap="none">
            <a:spAutoFit/>
          </a:bodyPr>
          <a:lstStyle/>
          <a:p>
            <a:pPr algn="l">
              <a:spcBef>
                <a:spcPct val="0"/>
              </a:spcBef>
              <a:buClrTx/>
              <a:buFontTx/>
              <a:buNone/>
            </a:pPr>
            <a:r>
              <a:rPr lang="it-IT">
                <a:solidFill>
                  <a:srgbClr val="FFFFFF"/>
                </a:solidFill>
                <a:latin typeface="Arial" charset="0"/>
              </a:rPr>
              <a:t>MaLL’ester in Farmacia Territoriale</a:t>
            </a:r>
          </a:p>
        </p:txBody>
      </p:sp>
      <p:pic>
        <p:nvPicPr>
          <p:cNvPr id="73732"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73733"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92C66E27-08CE-433E-B913-F68EB1BF7CA8}" type="slidenum">
              <a:rPr lang="it-IT" sz="1800" b="0">
                <a:solidFill>
                  <a:srgbClr val="FFFFFF"/>
                </a:solidFill>
                <a:latin typeface="Arial" charset="0"/>
              </a:rPr>
              <a:pPr algn="l">
                <a:spcBef>
                  <a:spcPct val="0"/>
                </a:spcBef>
                <a:buClrTx/>
                <a:buFontTx/>
                <a:buNone/>
              </a:pPr>
              <a:t>70</a:t>
            </a:fld>
            <a:endParaRPr lang="it-IT" sz="1800" b="0">
              <a:solidFill>
                <a:srgbClr val="FFFFFF"/>
              </a:solidFill>
              <a:latin typeface="Arial" charset="0"/>
            </a:endParaRPr>
          </a:p>
        </p:txBody>
      </p:sp>
      <p:sp>
        <p:nvSpPr>
          <p:cNvPr id="73734"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73736"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73737" name="Rectangle 3"/>
          <p:cNvSpPr>
            <a:spLocks noChangeArrowheads="1"/>
          </p:cNvSpPr>
          <p:nvPr/>
        </p:nvSpPr>
        <p:spPr bwMode="auto">
          <a:xfrm>
            <a:off x="1143000" y="404664"/>
            <a:ext cx="7239000" cy="6072336"/>
          </a:xfrm>
          <a:prstGeom prst="rect">
            <a:avLst/>
          </a:prstGeom>
          <a:noFill/>
          <a:ln w="9525">
            <a:noFill/>
            <a:miter lim="800000"/>
            <a:headEnd/>
            <a:tailEnd/>
          </a:ln>
        </p:spPr>
        <p:txBody>
          <a:bodyPr/>
          <a:lstStyle/>
          <a:p>
            <a:pPr>
              <a:lnSpc>
                <a:spcPct val="90000"/>
              </a:lnSpc>
              <a:buFont typeface="Wingdings" pitchFamily="2" charset="2"/>
              <a:buNone/>
            </a:pPr>
            <a:r>
              <a:rPr lang="it-IT" sz="2600" b="0" dirty="0" smtClean="0"/>
              <a:t>I lavoratori affetti da patologie oncologiche hanno </a:t>
            </a:r>
            <a:r>
              <a:rPr lang="it-IT" sz="2600" dirty="0" smtClean="0">
                <a:solidFill>
                  <a:srgbClr val="7ABC32"/>
                </a:solidFill>
              </a:rPr>
              <a:t>diritto</a:t>
            </a:r>
            <a:r>
              <a:rPr lang="it-IT" sz="2600" dirty="0" smtClean="0"/>
              <a:t> </a:t>
            </a:r>
            <a:r>
              <a:rPr lang="it-IT" sz="2600" b="0" dirty="0" smtClean="0"/>
              <a:t>alla trasformazione del rapporto di lavoro a tempo parziale e, a richiesta, è nuovamente trasformato in rapporto di lavoro a tempo pieno.</a:t>
            </a:r>
          </a:p>
          <a:p>
            <a:pPr>
              <a:lnSpc>
                <a:spcPct val="90000"/>
              </a:lnSpc>
              <a:buNone/>
            </a:pPr>
            <a:r>
              <a:rPr lang="it-IT" sz="2600" b="0" dirty="0" smtClean="0"/>
              <a:t>E’ riconosciuta invece  </a:t>
            </a:r>
            <a:r>
              <a:rPr lang="it-IT" sz="2600" b="0" dirty="0"/>
              <a:t>al lavoratore la </a:t>
            </a:r>
            <a:r>
              <a:rPr lang="it-IT" sz="2600" dirty="0">
                <a:solidFill>
                  <a:srgbClr val="7ABC32"/>
                </a:solidFill>
              </a:rPr>
              <a:t>priorità</a:t>
            </a:r>
            <a:r>
              <a:rPr lang="it-IT" sz="2600" b="0" dirty="0"/>
              <a:t> nella trasformazione a tempo </a:t>
            </a:r>
            <a:r>
              <a:rPr lang="it-IT" sz="2600" b="0" dirty="0" smtClean="0"/>
              <a:t>parziale:</a:t>
            </a:r>
            <a:endParaRPr lang="it-IT" sz="2200" b="0" dirty="0"/>
          </a:p>
          <a:p>
            <a:pPr marL="457200" indent="-457200">
              <a:lnSpc>
                <a:spcPct val="90000"/>
              </a:lnSpc>
            </a:pPr>
            <a:r>
              <a:rPr lang="it-IT" sz="2600" b="0" dirty="0"/>
              <a:t>i</a:t>
            </a:r>
            <a:r>
              <a:rPr lang="it-IT" sz="2600" b="0" dirty="0" smtClean="0"/>
              <a:t>n caso di patologie oncologiche riguardanti il coniuge, i figli o i genitori</a:t>
            </a:r>
          </a:p>
          <a:p>
            <a:pPr marL="457200" indent="-457200">
              <a:lnSpc>
                <a:spcPct val="90000"/>
              </a:lnSpc>
            </a:pPr>
            <a:r>
              <a:rPr lang="it-IT" sz="2600" b="0" dirty="0" smtClean="0"/>
              <a:t>in caso di figli conviventi fino a 13 anni</a:t>
            </a:r>
            <a:endParaRPr lang="it-IT" sz="2600" b="0" dirty="0"/>
          </a:p>
          <a:p>
            <a:pPr>
              <a:lnSpc>
                <a:spcPct val="90000"/>
              </a:lnSpc>
              <a:buNone/>
            </a:pPr>
            <a:r>
              <a:rPr lang="it-IT" sz="2600" b="0" dirty="0" smtClean="0"/>
              <a:t>Il lavoratore trasformato a Part-Time ha un diritto di precedenza nelle assunzioni con contratto a tempo pieno per le stesse mansioni o mansioni di pari livello e categoria legale.</a:t>
            </a:r>
            <a:endParaRPr lang="it-IT" sz="2200" b="0" dirty="0"/>
          </a:p>
        </p:txBody>
      </p:sp>
      <p:sp>
        <p:nvSpPr>
          <p:cNvPr id="73738" name="Rectangle 10"/>
          <p:cNvSpPr>
            <a:spLocks noChangeArrowheads="1"/>
          </p:cNvSpPr>
          <p:nvPr/>
        </p:nvSpPr>
        <p:spPr bwMode="auto">
          <a:xfrm>
            <a:off x="4724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73739" name="Rectangle 11"/>
          <p:cNvSpPr>
            <a:spLocks noChangeArrowheads="1"/>
          </p:cNvSpPr>
          <p:nvPr/>
        </p:nvSpPr>
        <p:spPr bwMode="auto">
          <a:xfrm>
            <a:off x="4724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extLst>
      <p:ext uri="{BB962C8B-B14F-4D97-AF65-F5344CB8AC3E}">
        <p14:creationId xmlns:p14="http://schemas.microsoft.com/office/powerpoint/2010/main" val="4255420543"/>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14019"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214020"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F3A06C90-0789-4BEE-BB17-138644D65FFA}" type="slidenum">
              <a:rPr lang="it-IT" sz="1800" b="0">
                <a:solidFill>
                  <a:srgbClr val="FFFFFF"/>
                </a:solidFill>
                <a:latin typeface="Arial" charset="0"/>
              </a:rPr>
              <a:pPr algn="l">
                <a:spcBef>
                  <a:spcPct val="0"/>
                </a:spcBef>
                <a:buClrTx/>
                <a:buFontTx/>
                <a:buNone/>
              </a:pPr>
              <a:t>71</a:t>
            </a:fld>
            <a:endParaRPr lang="it-IT" sz="1800" b="0">
              <a:solidFill>
                <a:srgbClr val="FFFFFF"/>
              </a:solidFill>
              <a:latin typeface="Arial" charset="0"/>
            </a:endParaRPr>
          </a:p>
        </p:txBody>
      </p:sp>
      <p:sp>
        <p:nvSpPr>
          <p:cNvPr id="214021"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80903" name="Rectangle 11"/>
          <p:cNvSpPr>
            <a:spLocks noGrp="1"/>
          </p:cNvSpPr>
          <p:nvPr>
            <p:ph type="body" idx="4294967295"/>
          </p:nvPr>
        </p:nvSpPr>
        <p:spPr>
          <a:xfrm>
            <a:off x="1295400" y="404813"/>
            <a:ext cx="7391400" cy="5721350"/>
          </a:xfrm>
        </p:spPr>
        <p:txBody>
          <a:bodyPr/>
          <a:lstStyle/>
          <a:p>
            <a:pPr algn="ctr">
              <a:buFont typeface="Arial" charset="0"/>
              <a:buNone/>
            </a:pPr>
            <a:r>
              <a:rPr lang="it-IT" sz="2800" b="1" dirty="0" smtClean="0">
                <a:solidFill>
                  <a:srgbClr val="7ABC32"/>
                </a:solidFill>
                <a:latin typeface="Georgia" pitchFamily="18" charset="0"/>
              </a:rPr>
              <a:t>APPRENDISTATO</a:t>
            </a:r>
            <a:br>
              <a:rPr lang="it-IT" sz="2800" b="1" dirty="0" smtClean="0">
                <a:solidFill>
                  <a:srgbClr val="7ABC32"/>
                </a:solidFill>
                <a:latin typeface="Georgia" pitchFamily="18" charset="0"/>
              </a:rPr>
            </a:br>
            <a:r>
              <a:rPr lang="it-IT" sz="2800" b="1" dirty="0" smtClean="0">
                <a:solidFill>
                  <a:srgbClr val="7ABC32"/>
                </a:solidFill>
                <a:latin typeface="Georgia" pitchFamily="18" charset="0"/>
              </a:rPr>
              <a:t>Art. 41-47 D. </a:t>
            </a:r>
            <a:r>
              <a:rPr lang="it-IT" sz="2800" b="1" dirty="0" err="1" smtClean="0">
                <a:solidFill>
                  <a:srgbClr val="7ABC32"/>
                </a:solidFill>
                <a:latin typeface="Georgia" pitchFamily="18" charset="0"/>
              </a:rPr>
              <a:t>Lgs</a:t>
            </a:r>
            <a:r>
              <a:rPr lang="it-IT" sz="2800" b="1" dirty="0" smtClean="0">
                <a:solidFill>
                  <a:srgbClr val="7ABC32"/>
                </a:solidFill>
                <a:latin typeface="Georgia" pitchFamily="18" charset="0"/>
              </a:rPr>
              <a:t>. 81/2015</a:t>
            </a:r>
          </a:p>
          <a:p>
            <a:pPr algn="ctr">
              <a:buFont typeface="Arial" charset="0"/>
              <a:buNone/>
            </a:pPr>
            <a:endParaRPr lang="it-IT" sz="2800" dirty="0" smtClean="0">
              <a:latin typeface="Georgia" pitchFamily="18" charset="0"/>
            </a:endParaRPr>
          </a:p>
          <a:p>
            <a:pPr algn="just">
              <a:buFont typeface="Arial" charset="0"/>
              <a:buNone/>
            </a:pPr>
            <a:r>
              <a:rPr lang="it-IT" sz="2400" dirty="0" smtClean="0">
                <a:latin typeface="Georgia" pitchFamily="18" charset="0"/>
              </a:rPr>
              <a:t>	L’apprendistato è definito come un contratto a tempo </a:t>
            </a:r>
            <a:r>
              <a:rPr lang="it-IT" sz="2400" b="1" dirty="0" smtClean="0">
                <a:latin typeface="Georgia" pitchFamily="18" charset="0"/>
              </a:rPr>
              <a:t>indeterminato</a:t>
            </a:r>
            <a:r>
              <a:rPr lang="it-IT" sz="2400" dirty="0" smtClean="0">
                <a:latin typeface="Georgia" pitchFamily="18" charset="0"/>
              </a:rPr>
              <a:t> finalizzato  alla formazione e alla occupazione dei giovani. </a:t>
            </a:r>
          </a:p>
          <a:p>
            <a:pPr algn="just">
              <a:buFont typeface="Arial" charset="0"/>
              <a:buNone/>
            </a:pPr>
            <a:r>
              <a:rPr lang="it-IT" sz="2400" dirty="0" smtClean="0">
                <a:latin typeface="Georgia" pitchFamily="18" charset="0"/>
              </a:rPr>
              <a:t>	Si articola in </a:t>
            </a:r>
            <a:r>
              <a:rPr lang="it-IT" sz="2400" b="1" dirty="0" smtClean="0">
                <a:latin typeface="Georgia" pitchFamily="18" charset="0"/>
              </a:rPr>
              <a:t>tre</a:t>
            </a:r>
            <a:r>
              <a:rPr lang="it-IT" sz="2400" dirty="0" smtClean="0">
                <a:latin typeface="Georgia" pitchFamily="18" charset="0"/>
              </a:rPr>
              <a:t> tipologie:</a:t>
            </a:r>
          </a:p>
          <a:p>
            <a:pPr algn="just">
              <a:buFont typeface="Arial" charset="0"/>
              <a:buNone/>
            </a:pPr>
            <a:r>
              <a:rPr lang="it-IT" sz="2400" dirty="0" smtClean="0">
                <a:latin typeface="Georgia" pitchFamily="18" charset="0"/>
              </a:rPr>
              <a:t>	</a:t>
            </a:r>
            <a:r>
              <a:rPr lang="it-IT" sz="2400" b="1" dirty="0" smtClean="0">
                <a:latin typeface="Georgia" pitchFamily="18" charset="0"/>
              </a:rPr>
              <a:t>a) </a:t>
            </a:r>
            <a:r>
              <a:rPr lang="it-IT" sz="2400" dirty="0" smtClean="0">
                <a:latin typeface="Georgia" pitchFamily="18" charset="0"/>
              </a:rPr>
              <a:t>apprendistato per la qualifica e per il diploma professionale</a:t>
            </a:r>
          </a:p>
          <a:p>
            <a:pPr algn="just">
              <a:buFont typeface="Arial" charset="0"/>
              <a:buNone/>
            </a:pPr>
            <a:r>
              <a:rPr lang="it-IT" sz="2400" dirty="0" smtClean="0">
                <a:latin typeface="Georgia" pitchFamily="18" charset="0"/>
              </a:rPr>
              <a:t>	</a:t>
            </a:r>
            <a:r>
              <a:rPr lang="it-IT" sz="2400" b="1" dirty="0" smtClean="0">
                <a:latin typeface="Georgia" pitchFamily="18" charset="0"/>
              </a:rPr>
              <a:t>b)  </a:t>
            </a:r>
            <a:r>
              <a:rPr lang="it-IT" sz="2400" dirty="0" smtClean="0">
                <a:latin typeface="Georgia" pitchFamily="18" charset="0"/>
              </a:rPr>
              <a:t>apprendistato professionalizzante o contratto di mestiere</a:t>
            </a:r>
          </a:p>
          <a:p>
            <a:pPr algn="just">
              <a:buFont typeface="Arial" charset="0"/>
              <a:buNone/>
            </a:pPr>
            <a:r>
              <a:rPr lang="it-IT" sz="2400" dirty="0" smtClean="0">
                <a:latin typeface="Georgia" pitchFamily="18" charset="0"/>
              </a:rPr>
              <a:t>	</a:t>
            </a:r>
            <a:r>
              <a:rPr lang="it-IT" sz="2400" b="1" dirty="0" smtClean="0">
                <a:latin typeface="Georgia" pitchFamily="18" charset="0"/>
              </a:rPr>
              <a:t>c)  </a:t>
            </a:r>
            <a:r>
              <a:rPr lang="it-IT" sz="2400" dirty="0" smtClean="0">
                <a:latin typeface="Georgia" pitchFamily="18" charset="0"/>
              </a:rPr>
              <a:t>apprendistato di alta formazione e ricerca</a:t>
            </a:r>
          </a:p>
        </p:txBody>
      </p:sp>
      <p:sp>
        <p:nvSpPr>
          <p:cNvPr id="214023"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78851"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78852"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B8740C19-0159-4771-BA34-B460932CD545}" type="slidenum">
              <a:rPr lang="it-IT" sz="1800" b="0">
                <a:solidFill>
                  <a:srgbClr val="FFFFFF"/>
                </a:solidFill>
                <a:latin typeface="Arial" charset="0"/>
              </a:rPr>
              <a:pPr algn="l">
                <a:spcBef>
                  <a:spcPct val="0"/>
                </a:spcBef>
                <a:buClrTx/>
                <a:buFontTx/>
                <a:buNone/>
              </a:pPr>
              <a:t>72</a:t>
            </a:fld>
            <a:endParaRPr lang="it-IT" sz="1800" b="0">
              <a:solidFill>
                <a:srgbClr val="FFFFFF"/>
              </a:solidFill>
              <a:latin typeface="Arial" charset="0"/>
            </a:endParaRPr>
          </a:p>
        </p:txBody>
      </p:sp>
      <p:sp>
        <p:nvSpPr>
          <p:cNvPr id="78853"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78854" name="Rectangle 11"/>
          <p:cNvSpPr>
            <a:spLocks noGrp="1"/>
          </p:cNvSpPr>
          <p:nvPr>
            <p:ph type="body" idx="1"/>
          </p:nvPr>
        </p:nvSpPr>
        <p:spPr>
          <a:xfrm>
            <a:off x="1371600" y="476250"/>
            <a:ext cx="7315200" cy="5649913"/>
          </a:xfrm>
        </p:spPr>
        <p:txBody>
          <a:bodyPr/>
          <a:lstStyle/>
          <a:p>
            <a:pPr algn="just">
              <a:buFont typeface="Arial" charset="0"/>
              <a:buNone/>
            </a:pPr>
            <a:r>
              <a:rPr lang="it-IT" sz="2000" dirty="0" smtClean="0">
                <a:latin typeface="Georgia" pitchFamily="18" charset="0"/>
              </a:rPr>
              <a:t>La disciplina del contratto di apprendistato è rimessa ad appositi accordi interconfederali  ovvero ai CCNL nel rispetto dei seguenti principi:</a:t>
            </a:r>
          </a:p>
          <a:p>
            <a:pPr lvl="1" algn="just"/>
            <a:r>
              <a:rPr lang="it-IT" sz="1600" dirty="0" smtClean="0">
                <a:latin typeface="Georgia" pitchFamily="18" charset="0"/>
              </a:rPr>
              <a:t>Forma scritta del contratto, del patto di prova e del relativo piano formativo individuale </a:t>
            </a:r>
          </a:p>
          <a:p>
            <a:pPr lvl="1" algn="just"/>
            <a:r>
              <a:rPr lang="it-IT" sz="1600" dirty="0" smtClean="0">
                <a:latin typeface="Georgia" pitchFamily="18" charset="0"/>
              </a:rPr>
              <a:t>Possibilità di inquadrare il lavoratore di due livelli inferiori</a:t>
            </a:r>
          </a:p>
          <a:p>
            <a:pPr lvl="1" algn="just"/>
            <a:r>
              <a:rPr lang="it-IT" sz="1600" dirty="0" smtClean="0">
                <a:latin typeface="Georgia" pitchFamily="18" charset="0"/>
              </a:rPr>
              <a:t>Presenza di un tutore o referente aziendale</a:t>
            </a:r>
          </a:p>
          <a:p>
            <a:pPr lvl="1" algn="just"/>
            <a:r>
              <a:rPr lang="it-IT" sz="1600" dirty="0" smtClean="0">
                <a:latin typeface="Georgia" pitchFamily="18" charset="0"/>
              </a:rPr>
              <a:t>Possibilità di finanziare i percorsi formativi aziendali degli apprendisti per il tramite dei fondi paritetici interprofessionali</a:t>
            </a:r>
          </a:p>
          <a:p>
            <a:pPr lvl="1" algn="just"/>
            <a:r>
              <a:rPr lang="it-IT" sz="1600" dirty="0" smtClean="0">
                <a:latin typeface="Georgia" pitchFamily="18" charset="0"/>
              </a:rPr>
              <a:t>Possibilità di prolungare il periodo di apprendistato in caso di malattia o infortunio superiore a trenta giorni</a:t>
            </a:r>
          </a:p>
          <a:p>
            <a:pPr lvl="1" algn="just"/>
            <a:r>
              <a:rPr lang="it-IT" sz="1600" dirty="0" smtClean="0">
                <a:latin typeface="Georgia" pitchFamily="18" charset="0"/>
              </a:rPr>
              <a:t>Divieto per le parti di recedere dal contratto durante il periodo di formazione senza giusta causa o giustificato motivo. In caso di licenziamento trovano applicazione sanzioni previste dalla normativa vigente</a:t>
            </a:r>
          </a:p>
          <a:p>
            <a:pPr lvl="1" algn="just"/>
            <a:r>
              <a:rPr lang="it-IT" sz="1600" dirty="0" smtClean="0">
                <a:latin typeface="Georgia" pitchFamily="18" charset="0"/>
              </a:rPr>
              <a:t>Possibilità per le parti di recedere dal contratto con preavviso decorrente dal termine del periodo di formazione</a:t>
            </a:r>
          </a:p>
          <a:p>
            <a:pPr algn="just">
              <a:buFont typeface="Arial" charset="0"/>
              <a:buNone/>
            </a:pPr>
            <a:endParaRPr lang="it-IT" sz="2000" dirty="0" smtClean="0">
              <a:latin typeface="Georgia" pitchFamily="18" charset="0"/>
            </a:endParaRPr>
          </a:p>
          <a:p>
            <a:endParaRPr lang="it-IT" sz="2000" dirty="0" smtClean="0">
              <a:latin typeface="Georgia" pitchFamily="18" charset="0"/>
            </a:endParaRPr>
          </a:p>
        </p:txBody>
      </p:sp>
      <p:sp>
        <p:nvSpPr>
          <p:cNvPr id="78855"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14" descr="C:\Users\Antonino\Desktop\presentazione 2 copia.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a:ln w="9525">
            <a:noFill/>
            <a:miter lim="800000"/>
            <a:headEnd/>
            <a:tailEnd/>
          </a:ln>
        </p:spPr>
      </p:pic>
      <p:pic>
        <p:nvPicPr>
          <p:cNvPr id="81923"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81924"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8D606CFE-288D-444B-81D3-C0E2B5A13258}" type="slidenum">
              <a:rPr lang="it-IT" sz="1800" b="0">
                <a:solidFill>
                  <a:srgbClr val="FFFFFF"/>
                </a:solidFill>
                <a:latin typeface="Arial" charset="0"/>
              </a:rPr>
              <a:pPr algn="l">
                <a:spcBef>
                  <a:spcPct val="0"/>
                </a:spcBef>
                <a:buClrTx/>
                <a:buFontTx/>
                <a:buNone/>
              </a:pPr>
              <a:t>73</a:t>
            </a:fld>
            <a:endParaRPr lang="it-IT" sz="1800" b="0">
              <a:solidFill>
                <a:srgbClr val="FFFFFF"/>
              </a:solidFill>
              <a:latin typeface="Arial" charset="0"/>
            </a:endParaRPr>
          </a:p>
        </p:txBody>
      </p:sp>
      <p:sp>
        <p:nvSpPr>
          <p:cNvPr id="81925"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81926" name="Rectangle 10"/>
          <p:cNvSpPr>
            <a:spLocks noGrp="1"/>
          </p:cNvSpPr>
          <p:nvPr>
            <p:ph type="title"/>
          </p:nvPr>
        </p:nvSpPr>
        <p:spPr/>
        <p:txBody>
          <a:bodyPr/>
          <a:lstStyle/>
          <a:p>
            <a:r>
              <a:rPr lang="it-IT" sz="3000" b="1" smtClean="0">
                <a:solidFill>
                  <a:srgbClr val="7ABC32"/>
                </a:solidFill>
                <a:latin typeface="Georgia" pitchFamily="18" charset="0"/>
              </a:rPr>
              <a:t>COSTO DIPENDENTI (urbane)</a:t>
            </a:r>
          </a:p>
        </p:txBody>
      </p:sp>
      <p:sp>
        <p:nvSpPr>
          <p:cNvPr id="81927"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pic>
        <p:nvPicPr>
          <p:cNvPr id="3" name="Immagine 2"/>
          <p:cNvPicPr>
            <a:picLocks noChangeAspect="1"/>
          </p:cNvPicPr>
          <p:nvPr/>
        </p:nvPicPr>
        <p:blipFill>
          <a:blip r:embed="rId5" cstate="print"/>
          <a:stretch>
            <a:fillRect/>
          </a:stretch>
        </p:blipFill>
        <p:spPr>
          <a:xfrm>
            <a:off x="755576" y="1916832"/>
            <a:ext cx="8187433" cy="1943751"/>
          </a:xfrm>
          <a:prstGeom prst="rect">
            <a:avLst/>
          </a:prstGeom>
        </p:spPr>
      </p:pic>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pic>
        <p:nvPicPr>
          <p:cNvPr id="82947" name="Picture 14" descr="C:\Users\Antonino\Desktop\presentazione 2 copia.jpg"/>
          <p:cNvPicPr>
            <a:picLocks noChangeAspect="1" noChangeArrowheads="1"/>
          </p:cNvPicPr>
          <p:nvPr/>
        </p:nvPicPr>
        <p:blipFill>
          <a:blip r:embed="rId5" cstate="print"/>
          <a:srcRect/>
          <a:stretch>
            <a:fillRect/>
          </a:stretch>
        </p:blipFill>
        <p:spPr bwMode="auto">
          <a:xfrm>
            <a:off x="0" y="-28575"/>
            <a:ext cx="9144000" cy="6858000"/>
          </a:xfrm>
          <a:prstGeom prst="rect">
            <a:avLst/>
          </a:prstGeom>
          <a:noFill/>
          <a:ln w="9525">
            <a:noFill/>
            <a:miter lim="800000"/>
            <a:headEnd/>
            <a:tailEnd/>
          </a:ln>
        </p:spPr>
      </p:pic>
      <p:sp>
        <p:nvSpPr>
          <p:cNvPr id="82948" name="CasellaDiTesto 20"/>
          <p:cNvSpPr txBox="1">
            <a:spLocks noChangeArrowheads="1"/>
          </p:cNvSpPr>
          <p:nvPr/>
        </p:nvSpPr>
        <p:spPr bwMode="auto">
          <a:xfrm>
            <a:off x="642938" y="6429375"/>
            <a:ext cx="438150" cy="366713"/>
          </a:xfrm>
          <a:prstGeom prst="rect">
            <a:avLst/>
          </a:prstGeom>
          <a:noFill/>
          <a:ln w="9525">
            <a:noFill/>
            <a:miter lim="800000"/>
            <a:headEnd/>
            <a:tailEnd/>
          </a:ln>
        </p:spPr>
        <p:txBody>
          <a:bodyPr wrap="none">
            <a:spAutoFit/>
          </a:bodyPr>
          <a:lstStyle/>
          <a:p>
            <a:pPr algn="l">
              <a:spcBef>
                <a:spcPct val="0"/>
              </a:spcBef>
              <a:buClrTx/>
              <a:buFontTx/>
              <a:buNone/>
            </a:pPr>
            <a:fld id="{ABD20DBE-3D2A-49C7-9710-C77DFCCF224E}" type="slidenum">
              <a:rPr lang="it-IT" sz="1800" b="0">
                <a:solidFill>
                  <a:srgbClr val="FFFFFF"/>
                </a:solidFill>
                <a:latin typeface="Arial" charset="0"/>
              </a:rPr>
              <a:pPr algn="l">
                <a:spcBef>
                  <a:spcPct val="0"/>
                </a:spcBef>
                <a:buClrTx/>
                <a:buFontTx/>
                <a:buNone/>
              </a:pPr>
              <a:t>74</a:t>
            </a:fld>
            <a:endParaRPr lang="it-IT" sz="1800" b="0">
              <a:solidFill>
                <a:srgbClr val="FFFFFF"/>
              </a:solidFill>
              <a:latin typeface="Arial" charset="0"/>
            </a:endParaRPr>
          </a:p>
        </p:txBody>
      </p:sp>
      <p:sp>
        <p:nvSpPr>
          <p:cNvPr id="82949" name="Rectangle 6"/>
          <p:cNvSpPr>
            <a:spLocks noChangeArrowheads="1"/>
          </p:cNvSpPr>
          <p:nvPr/>
        </p:nvSpPr>
        <p:spPr bwMode="auto">
          <a:xfrm>
            <a:off x="1143000" y="1295400"/>
            <a:ext cx="7086600" cy="449263"/>
          </a:xfrm>
          <a:prstGeom prst="rect">
            <a:avLst/>
          </a:prstGeom>
          <a:noFill/>
          <a:ln w="9525">
            <a:noFill/>
            <a:miter lim="800000"/>
            <a:headEnd/>
            <a:tailEnd/>
          </a:ln>
          <a:effectLst/>
        </p:spPr>
        <p:txBody>
          <a:bodyPr>
            <a:spAutoFit/>
          </a:bodyPr>
          <a:lstStyle/>
          <a:p>
            <a:pPr algn="l">
              <a:lnSpc>
                <a:spcPct val="90000"/>
              </a:lnSpc>
              <a:spcBef>
                <a:spcPct val="50000"/>
              </a:spcBef>
              <a:buClr>
                <a:schemeClr val="tx1"/>
              </a:buClr>
              <a:buSzPct val="80000"/>
              <a:buFontTx/>
              <a:buNone/>
            </a:pPr>
            <a:endParaRPr lang="it-IT" sz="2600" b="0">
              <a:latin typeface="Arial Rounded MT Bold" pitchFamily="34" charset="0"/>
            </a:endParaRPr>
          </a:p>
        </p:txBody>
      </p:sp>
      <p:sp>
        <p:nvSpPr>
          <p:cNvPr id="82950" name="Rectangle 10"/>
          <p:cNvSpPr>
            <a:spLocks noGrp="1"/>
          </p:cNvSpPr>
          <p:nvPr>
            <p:ph type="title"/>
          </p:nvPr>
        </p:nvSpPr>
        <p:spPr/>
        <p:txBody>
          <a:bodyPr/>
          <a:lstStyle/>
          <a:p>
            <a:r>
              <a:rPr lang="it-IT" sz="2800" b="1" smtClean="0">
                <a:solidFill>
                  <a:srgbClr val="7ABC32"/>
                </a:solidFill>
                <a:latin typeface="Georgia" pitchFamily="18" charset="0"/>
              </a:rPr>
              <a:t>COSTO DIPENDENTI (rurali sussidiate)</a:t>
            </a:r>
          </a:p>
        </p:txBody>
      </p:sp>
      <p:sp>
        <p:nvSpPr>
          <p:cNvPr id="82951" name="Rectangle 3"/>
          <p:cNvSpPr>
            <a:spLocks noChangeArrowheads="1"/>
          </p:cNvSpPr>
          <p:nvPr/>
        </p:nvSpPr>
        <p:spPr bwMode="auto">
          <a:xfrm>
            <a:off x="1295400" y="1828800"/>
            <a:ext cx="7543800" cy="4114800"/>
          </a:xfrm>
          <a:prstGeom prst="rect">
            <a:avLst/>
          </a:prstGeom>
          <a:noFill/>
          <a:ln w="9525">
            <a:noFill/>
            <a:miter lim="800000"/>
            <a:headEnd/>
            <a:tailEnd/>
          </a:ln>
        </p:spPr>
        <p:txBody>
          <a:bodyPr/>
          <a:lstStyle/>
          <a:p>
            <a:pPr algn="l" eaLnBrk="0" hangingPunct="0">
              <a:spcBef>
                <a:spcPct val="0"/>
              </a:spcBef>
              <a:buClrTx/>
              <a:buFontTx/>
              <a:buNone/>
            </a:pPr>
            <a:endParaRPr lang="it-IT" b="0"/>
          </a:p>
        </p:txBody>
      </p:sp>
      <p:sp>
        <p:nvSpPr>
          <p:cNvPr id="82953" name="Rectangle 9"/>
          <p:cNvSpPr>
            <a:spLocks noChangeArrowheads="1"/>
          </p:cNvSpPr>
          <p:nvPr/>
        </p:nvSpPr>
        <p:spPr bwMode="auto">
          <a:xfrm>
            <a:off x="0" y="0"/>
            <a:ext cx="9144000" cy="457200"/>
          </a:xfrm>
          <a:prstGeom prst="rect">
            <a:avLst/>
          </a:prstGeom>
          <a:noFill/>
          <a:ln w="9525" cap="flat" cmpd="sng">
            <a:noFill/>
            <a:prstDash val="solid"/>
            <a:miter lim="800000"/>
            <a:headEnd/>
            <a:tailEnd/>
          </a:ln>
          <a:effectLst/>
        </p:spPr>
        <p:txBody>
          <a:bodyPr vert="horz" wrap="none" lIns="90967" tIns="45493" rIns="90967" bIns="45493"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20000"/>
              </a:spcBef>
              <a:spcAft>
                <a:spcPct val="0"/>
              </a:spcAft>
              <a:buClr>
                <a:srgbClr val="7ABC32"/>
              </a:buClr>
              <a:buSzTx/>
              <a:buFont typeface="Wingdings" pitchFamily="2" charset="2"/>
              <a:buChar char="Ø"/>
              <a:tabLst/>
            </a:pPr>
            <a:endParaRPr kumimoji="0" lang="it-IT" sz="2400" b="1" i="0" u="none" strike="noStrike" cap="none" normalizeH="0" baseline="0" smtClean="0">
              <a:ln>
                <a:noFill/>
              </a:ln>
              <a:solidFill>
                <a:schemeClr val="tx1"/>
              </a:solidFill>
              <a:effectLst/>
              <a:latin typeface="Georgia" pitchFamily="18" charset="0"/>
              <a:cs typeface="Arial" pitchFamily="34" charset="0"/>
            </a:endParaRPr>
          </a:p>
        </p:txBody>
      </p:sp>
      <p:graphicFrame>
        <p:nvGraphicFramePr>
          <p:cNvPr id="5" name="Oggetto 4"/>
          <p:cNvGraphicFramePr>
            <a:graphicFrameLocks noChangeAspect="1"/>
          </p:cNvGraphicFramePr>
          <p:nvPr>
            <p:extLst>
              <p:ext uri="{D42A27DB-BD31-4B8C-83A1-F6EECF244321}">
                <p14:modId xmlns:p14="http://schemas.microsoft.com/office/powerpoint/2010/main" val="2671678292"/>
              </p:ext>
            </p:extLst>
          </p:nvPr>
        </p:nvGraphicFramePr>
        <p:xfrm>
          <a:off x="899592" y="1988841"/>
          <a:ext cx="8041650" cy="2105924"/>
        </p:xfrm>
        <a:graphic>
          <a:graphicData uri="http://schemas.openxmlformats.org/presentationml/2006/ole">
            <mc:AlternateContent xmlns:mc="http://schemas.openxmlformats.org/markup-compatibility/2006">
              <mc:Choice xmlns:v="urn:schemas-microsoft-com:vml" Requires="v">
                <p:oleObj spid="_x0000_s3080" name="Worksheet" r:id="rId6" imgW="9448896" imgH="2181243" progId="Excel.Sheet.8">
                  <p:embed/>
                </p:oleObj>
              </mc:Choice>
              <mc:Fallback>
                <p:oleObj name="Worksheet" r:id="rId6" imgW="9448896" imgH="2181243" progId="Excel.Sheet.8">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9592" y="1988841"/>
                        <a:ext cx="8041650" cy="210592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9219" name="Oval 3"/>
          <p:cNvSpPr>
            <a:spLocks noChangeArrowheads="1"/>
          </p:cNvSpPr>
          <p:nvPr/>
        </p:nvSpPr>
        <p:spPr bwMode="auto">
          <a:xfrm>
            <a:off x="1066800" y="1524000"/>
            <a:ext cx="6248400" cy="2692400"/>
          </a:xfrm>
          <a:prstGeom prst="ellipse">
            <a:avLst/>
          </a:prstGeom>
          <a:noFill/>
          <a:ln w="50800">
            <a:noFill/>
            <a:round/>
            <a:headEnd/>
            <a:tailEnd/>
          </a:ln>
          <a:effectLst>
            <a:outerShdw dist="107763" dir="2700000" algn="ctr" rotWithShape="0">
              <a:schemeClr val="bg2">
                <a:alpha val="50000"/>
              </a:schemeClr>
            </a:outerShdw>
          </a:effectLst>
        </p:spPr>
        <p:txBody>
          <a:bodyPr wrap="none" lIns="107268" tIns="53634" rIns="107268" bIns="53634" anchor="ctr"/>
          <a:lstStyle/>
          <a:p>
            <a:pPr algn="ctr" defTabSz="1073150">
              <a:spcBef>
                <a:spcPct val="0"/>
              </a:spcBef>
              <a:buClrTx/>
              <a:buFontTx/>
              <a:buNone/>
            </a:pPr>
            <a:endParaRPr lang="it-IT" sz="3600">
              <a:solidFill>
                <a:srgbClr val="7ABC32"/>
              </a:solidFill>
            </a:endParaRPr>
          </a:p>
          <a:p>
            <a:pPr algn="ctr" defTabSz="1073150">
              <a:spcBef>
                <a:spcPct val="0"/>
              </a:spcBef>
              <a:buClrTx/>
              <a:buFontTx/>
              <a:buNone/>
            </a:pPr>
            <a:r>
              <a:rPr lang="it-IT" sz="3600">
                <a:solidFill>
                  <a:srgbClr val="7ABC32"/>
                </a:solidFill>
              </a:rPr>
              <a:t> </a:t>
            </a:r>
          </a:p>
        </p:txBody>
      </p:sp>
      <p:pic>
        <p:nvPicPr>
          <p:cNvPr id="9220"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9221" name="Rectangle 5"/>
          <p:cNvSpPr>
            <a:spLocks noGrp="1"/>
          </p:cNvSpPr>
          <p:nvPr>
            <p:ph type="title"/>
          </p:nvPr>
        </p:nvSpPr>
        <p:spPr>
          <a:xfrm>
            <a:off x="457200" y="381000"/>
            <a:ext cx="8229600" cy="1143000"/>
          </a:xfrm>
        </p:spPr>
        <p:txBody>
          <a:bodyPr/>
          <a:lstStyle/>
          <a:p>
            <a:r>
              <a:rPr lang="it-IT" sz="3600" b="1" smtClean="0">
                <a:solidFill>
                  <a:srgbClr val="7ABC32"/>
                </a:solidFill>
                <a:latin typeface="Georgia" pitchFamily="18" charset="0"/>
              </a:rPr>
              <a:t>LA RETRIBUZIONE</a:t>
            </a:r>
          </a:p>
        </p:txBody>
      </p:sp>
      <p:sp>
        <p:nvSpPr>
          <p:cNvPr id="9222" name="Rectangle 6"/>
          <p:cNvSpPr>
            <a:spLocks noGrp="1"/>
          </p:cNvSpPr>
          <p:nvPr>
            <p:ph type="body" idx="1"/>
          </p:nvPr>
        </p:nvSpPr>
        <p:spPr>
          <a:xfrm>
            <a:off x="1219200" y="1600200"/>
            <a:ext cx="7467600" cy="4525963"/>
          </a:xfrm>
        </p:spPr>
        <p:txBody>
          <a:bodyPr/>
          <a:lstStyle/>
          <a:p>
            <a:pPr>
              <a:buFont typeface="Arial" charset="0"/>
              <a:buNone/>
            </a:pPr>
            <a:r>
              <a:rPr lang="it-IT" sz="2400" smtClean="0">
                <a:latin typeface="Georgia" pitchFamily="18" charset="0"/>
              </a:rPr>
              <a:t>Le norme che regolamentano il sistema retributivo sono contenute:</a:t>
            </a:r>
          </a:p>
        </p:txBody>
      </p:sp>
      <p:sp>
        <p:nvSpPr>
          <p:cNvPr id="2" name="Rectangle 3"/>
          <p:cNvSpPr>
            <a:spLocks noChangeArrowheads="1"/>
          </p:cNvSpPr>
          <p:nvPr/>
        </p:nvSpPr>
        <p:spPr bwMode="auto">
          <a:xfrm>
            <a:off x="1143000" y="2743200"/>
            <a:ext cx="7275513"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txBody>
          <a:bodyPr lIns="85499" tIns="42751" rIns="85499" bIns="42751"/>
          <a:lstStyle/>
          <a:p>
            <a:pPr marL="292100" indent="-292100" algn="l" defTabSz="779463">
              <a:lnSpc>
                <a:spcPct val="80000"/>
              </a:lnSpc>
              <a:buClrTx/>
              <a:buFont typeface="Arial" charset="0"/>
              <a:buChar char="•"/>
              <a:defRPr/>
            </a:pPr>
            <a:r>
              <a:rPr lang="it-IT" sz="3200" b="0">
                <a:solidFill>
                  <a:srgbClr val="7ABC32"/>
                </a:solidFill>
                <a:effectLst>
                  <a:outerShdw blurRad="38100" dist="38100" dir="2700000" algn="tl">
                    <a:srgbClr val="C0C0C0"/>
                  </a:outerShdw>
                </a:effectLst>
              </a:rPr>
              <a:t>nelle leggi dello Stato</a:t>
            </a:r>
          </a:p>
          <a:p>
            <a:pPr marL="292100" indent="-292100" algn="l" defTabSz="779463">
              <a:lnSpc>
                <a:spcPct val="80000"/>
              </a:lnSpc>
              <a:buClrTx/>
              <a:buFont typeface="Arial" charset="0"/>
              <a:buNone/>
              <a:defRPr/>
            </a:pPr>
            <a:r>
              <a:rPr lang="it-IT" sz="3200" b="0">
                <a:solidFill>
                  <a:srgbClr val="7ABC32"/>
                </a:solidFill>
                <a:effectLst>
                  <a:outerShdw blurRad="38100" dist="38100" dir="2700000" algn="tl">
                    <a:srgbClr val="C0C0C0"/>
                  </a:outerShdw>
                </a:effectLst>
              </a:rPr>
              <a:t>		  </a:t>
            </a:r>
            <a:r>
              <a:rPr lang="it-IT" sz="2000"/>
              <a:t>Art. 36 della Costituzione</a:t>
            </a:r>
          </a:p>
          <a:p>
            <a:pPr marL="1143000" lvl="2" indent="-228600" algn="l" defTabSz="779463">
              <a:lnSpc>
                <a:spcPct val="90000"/>
              </a:lnSpc>
              <a:buClr>
                <a:schemeClr val="hlink"/>
              </a:buClr>
              <a:buSzPct val="70000"/>
              <a:buFont typeface="Wingdings" pitchFamily="2" charset="2"/>
              <a:buNone/>
              <a:defRPr/>
            </a:pPr>
            <a:r>
              <a:rPr lang="it-IT" sz="2000"/>
              <a:t>Art. 2099 del C.C.</a:t>
            </a:r>
          </a:p>
          <a:p>
            <a:pPr marL="292100" indent="-292100" algn="l" defTabSz="779463">
              <a:lnSpc>
                <a:spcPct val="80000"/>
              </a:lnSpc>
              <a:buClrTx/>
              <a:buFont typeface="Arial" charset="0"/>
              <a:buChar char="•"/>
              <a:defRPr/>
            </a:pPr>
            <a:r>
              <a:rPr lang="it-IT" sz="3200" b="0">
                <a:solidFill>
                  <a:srgbClr val="7ABC32"/>
                </a:solidFill>
              </a:rPr>
              <a:t>nella Contrattazione Collettiva</a:t>
            </a:r>
          </a:p>
          <a:p>
            <a:pPr marL="292100" indent="-292100" algn="l" defTabSz="779463">
              <a:lnSpc>
                <a:spcPct val="80000"/>
              </a:lnSpc>
              <a:buClrTx/>
              <a:buFont typeface="Arial" charset="0"/>
              <a:buNone/>
              <a:defRPr/>
            </a:pPr>
            <a:r>
              <a:rPr lang="it-IT" sz="3200" b="0">
                <a:solidFill>
                  <a:srgbClr val="7ABC32"/>
                </a:solidFill>
                <a:effectLst>
                  <a:outerShdw blurRad="38100" dist="38100" dir="2700000" algn="tl">
                    <a:srgbClr val="C0C0C0"/>
                  </a:outerShdw>
                </a:effectLst>
              </a:rPr>
              <a:t>		 </a:t>
            </a:r>
            <a:r>
              <a:rPr lang="it-IT" sz="2000"/>
              <a:t>Accordi Interconfederali</a:t>
            </a:r>
          </a:p>
          <a:p>
            <a:pPr marL="1143000" lvl="2" indent="-228600" algn="l" defTabSz="779463">
              <a:lnSpc>
                <a:spcPct val="90000"/>
              </a:lnSpc>
              <a:buClr>
                <a:schemeClr val="hlink"/>
              </a:buClr>
              <a:buFont typeface="Wingdings" pitchFamily="2" charset="2"/>
              <a:buNone/>
              <a:defRPr/>
            </a:pPr>
            <a:r>
              <a:rPr lang="it-IT" sz="2000"/>
              <a:t>C.C.N.L. </a:t>
            </a:r>
          </a:p>
          <a:p>
            <a:pPr marL="1143000" lvl="2" indent="-228600" algn="l" defTabSz="779463">
              <a:lnSpc>
                <a:spcPct val="90000"/>
              </a:lnSpc>
              <a:buClr>
                <a:schemeClr val="hlink"/>
              </a:buClr>
              <a:buFont typeface="Wingdings" pitchFamily="2" charset="2"/>
              <a:buNone/>
              <a:defRPr/>
            </a:pPr>
            <a:r>
              <a:rPr lang="it-IT" sz="2000"/>
              <a:t>Accordi Aziendali</a:t>
            </a:r>
          </a:p>
        </p:txBody>
      </p:sp>
      <p:sp>
        <p:nvSpPr>
          <p:cNvPr id="9224" name="Rectangle 8"/>
          <p:cNvSpPr>
            <a:spLocks noChangeArrowheads="1"/>
          </p:cNvSpPr>
          <p:nvPr/>
        </p:nvSpPr>
        <p:spPr bwMode="auto">
          <a:xfrm>
            <a:off x="4343400" y="60198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9225" name="Rectangle 9"/>
          <p:cNvSpPr>
            <a:spLocks noChangeArrowheads="1"/>
          </p:cNvSpPr>
          <p:nvPr/>
        </p:nvSpPr>
        <p:spPr bwMode="auto">
          <a:xfrm>
            <a:off x="4343400" y="62484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14" descr="C:\Users\Antonino\Desktop\presentazione 2 copia.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Rectangle 2"/>
          <p:cNvSpPr>
            <a:spLocks noChangeArrowheads="1"/>
          </p:cNvSpPr>
          <p:nvPr/>
        </p:nvSpPr>
        <p:spPr bwMode="auto">
          <a:xfrm>
            <a:off x="1066800" y="1752600"/>
            <a:ext cx="6961188" cy="4114800"/>
          </a:xfrm>
          <a:prstGeom prst="rect">
            <a:avLst/>
          </a:prstGeom>
          <a:noFill/>
          <a:ln w="57150" cmpd="tri">
            <a:noFill/>
            <a:miter lim="800000"/>
            <a:headEnd/>
            <a:tailEnd/>
          </a:ln>
        </p:spPr>
        <p:txBody>
          <a:bodyPr lIns="85499" tIns="42751" rIns="85499" bIns="42751"/>
          <a:lstStyle/>
          <a:p>
            <a:pPr marL="401638" indent="-401638" defTabSz="1073150">
              <a:buSzPct val="70000"/>
              <a:buFont typeface="Wingdings" pitchFamily="2" charset="2"/>
              <a:buNone/>
            </a:pPr>
            <a:r>
              <a:rPr lang="it-IT" b="0"/>
              <a:t>Di norma la retribuzione deve essere corrisposta entro la fine del mese di paga, salvo diverso accordo . </a:t>
            </a:r>
          </a:p>
          <a:p>
            <a:pPr marL="401638" indent="-401638" defTabSz="1073150">
              <a:buSzPct val="70000"/>
              <a:buFont typeface="Wingdings" pitchFamily="2" charset="2"/>
              <a:buNone/>
            </a:pPr>
            <a:r>
              <a:rPr lang="it-IT" b="0"/>
              <a:t>I contratti individuali possono prevedere  anche scadenze diverse soprattutto nei confronti del personale retribuito a ore, in considerazione della necessità di conoscere prima le ore lavorate e poter calcolare la retribuzione spettante</a:t>
            </a:r>
          </a:p>
        </p:txBody>
      </p:sp>
      <p:sp>
        <p:nvSpPr>
          <p:cNvPr id="10244" name="Rectangle 3"/>
          <p:cNvSpPr>
            <a:spLocks noGrp="1" noChangeArrowheads="1"/>
          </p:cNvSpPr>
          <p:nvPr>
            <p:ph type="title" idx="4294967295"/>
          </p:nvPr>
        </p:nvSpPr>
        <p:spPr>
          <a:xfrm>
            <a:off x="1143000" y="0"/>
            <a:ext cx="6746875" cy="1574800"/>
          </a:xfrm>
          <a:noFill/>
          <a:effectLst>
            <a:outerShdw dist="35921" dir="2700000" algn="ctr" rotWithShape="0">
              <a:schemeClr val="bg2"/>
            </a:outerShdw>
          </a:effectLst>
        </p:spPr>
        <p:txBody>
          <a:bodyPr lIns="85499" tIns="42751" rIns="85499" bIns="42751"/>
          <a:lstStyle/>
          <a:p>
            <a:pPr eaLnBrk="1" hangingPunct="1"/>
            <a:r>
              <a:rPr lang="it-IT" sz="3600" b="1" smtClean="0">
                <a:solidFill>
                  <a:srgbClr val="7ABC32"/>
                </a:solidFill>
                <a:latin typeface="Georgia" pitchFamily="18" charset="0"/>
              </a:rPr>
              <a:t>Il periodo di paga</a:t>
            </a:r>
          </a:p>
        </p:txBody>
      </p:sp>
      <p:pic>
        <p:nvPicPr>
          <p:cNvPr id="10245" name="Picture 14"/>
          <p:cNvPicPr>
            <a:picLocks noChangeAspect="1" noChangeArrowheads="1"/>
          </p:cNvPicPr>
          <p:nvPr/>
        </p:nvPicPr>
        <p:blipFill>
          <a:blip r:embed="rId4" cstate="print"/>
          <a:srcRect/>
          <a:stretch>
            <a:fillRect/>
          </a:stretch>
        </p:blipFill>
        <p:spPr bwMode="auto">
          <a:xfrm>
            <a:off x="7715250" y="100013"/>
            <a:ext cx="1428750" cy="3114675"/>
          </a:xfrm>
          <a:prstGeom prst="rect">
            <a:avLst/>
          </a:prstGeom>
          <a:noFill/>
          <a:ln w="9525">
            <a:noFill/>
            <a:miter lim="800000"/>
            <a:headEnd/>
            <a:tailEnd/>
          </a:ln>
        </p:spPr>
      </p:pic>
      <p:sp>
        <p:nvSpPr>
          <p:cNvPr id="10246" name="Rectangle 6"/>
          <p:cNvSpPr>
            <a:spLocks noChangeArrowheads="1"/>
          </p:cNvSpPr>
          <p:nvPr/>
        </p:nvSpPr>
        <p:spPr bwMode="auto">
          <a:xfrm>
            <a:off x="4343400" y="5943600"/>
            <a:ext cx="4197350" cy="304800"/>
          </a:xfrm>
          <a:prstGeom prst="rect">
            <a:avLst/>
          </a:prstGeom>
          <a:noFill/>
          <a:ln w="9525">
            <a:noFill/>
            <a:miter lim="800000"/>
            <a:headEnd/>
            <a:tailEnd/>
          </a:ln>
          <a:effectLst/>
        </p:spPr>
        <p:txBody>
          <a:bodyPr wrap="none" lIns="90967" tIns="45493" rIns="90967" bIns="45493">
            <a:spAutoFit/>
          </a:bodyPr>
          <a:lstStyle/>
          <a:p>
            <a:pPr>
              <a:spcBef>
                <a:spcPct val="50000"/>
              </a:spcBef>
              <a:buFont typeface="Wingdings" pitchFamily="2" charset="2"/>
              <a:buNone/>
            </a:pPr>
            <a:r>
              <a:rPr lang="it-IT" sz="1400" b="0"/>
              <a:t>CONTRATTI DI LAVORO E COSTO DEL LAVORO</a:t>
            </a:r>
          </a:p>
        </p:txBody>
      </p:sp>
      <p:sp>
        <p:nvSpPr>
          <p:cNvPr id="10247" name="Rectangle 7"/>
          <p:cNvSpPr>
            <a:spLocks noChangeArrowheads="1"/>
          </p:cNvSpPr>
          <p:nvPr/>
        </p:nvSpPr>
        <p:spPr bwMode="auto">
          <a:xfrm>
            <a:off x="4343400" y="6172200"/>
            <a:ext cx="4200525" cy="304800"/>
          </a:xfrm>
          <a:prstGeom prst="rect">
            <a:avLst/>
          </a:prstGeom>
          <a:noFill/>
          <a:ln w="9525">
            <a:noFill/>
            <a:miter lim="800000"/>
            <a:headEnd/>
            <a:tailEnd/>
          </a:ln>
          <a:effectLst/>
        </p:spPr>
        <p:txBody>
          <a:bodyPr wrap="none" lIns="90967" tIns="45493" rIns="90967" bIns="45493">
            <a:spAutoFit/>
          </a:bodyPr>
          <a:lstStyle/>
          <a:p>
            <a:pPr>
              <a:buFont typeface="Wingdings" pitchFamily="2" charset="2"/>
              <a:buNone/>
            </a:pPr>
            <a:r>
              <a:rPr lang="it-IT" sz="1400" i="1"/>
              <a:t>dott.ssa Stefania Tango e dott. Carlo Tango</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6978</TotalTime>
  <Words>4183</Words>
  <Application>Microsoft Office PowerPoint</Application>
  <PresentationFormat>Presentazione su schermo (4:3)</PresentationFormat>
  <Paragraphs>705</Paragraphs>
  <Slides>74</Slides>
  <Notes>74</Notes>
  <HiddenSlides>0</HiddenSlides>
  <MMClips>0</MMClips>
  <ScaleCrop>false</ScaleCrop>
  <HeadingPairs>
    <vt:vector size="8" baseType="variant">
      <vt:variant>
        <vt:lpstr>Caratteri utilizzati</vt:lpstr>
      </vt:variant>
      <vt:variant>
        <vt:i4>9</vt:i4>
      </vt:variant>
      <vt:variant>
        <vt:lpstr>Tema</vt:lpstr>
      </vt:variant>
      <vt:variant>
        <vt:i4>1</vt:i4>
      </vt:variant>
      <vt:variant>
        <vt:lpstr>Server OLE incorporati</vt:lpstr>
      </vt:variant>
      <vt:variant>
        <vt:i4>1</vt:i4>
      </vt:variant>
      <vt:variant>
        <vt:lpstr>Titoli diapositive</vt:lpstr>
      </vt:variant>
      <vt:variant>
        <vt:i4>74</vt:i4>
      </vt:variant>
    </vt:vector>
  </HeadingPairs>
  <TitlesOfParts>
    <vt:vector size="85" baseType="lpstr">
      <vt:lpstr>Albertus</vt:lpstr>
      <vt:lpstr>Arial</vt:lpstr>
      <vt:lpstr>Arial Rounded MT Bold</vt:lpstr>
      <vt:lpstr>Batang</vt:lpstr>
      <vt:lpstr>Calibri</vt:lpstr>
      <vt:lpstr>Georgia</vt:lpstr>
      <vt:lpstr>Tahoma</vt:lpstr>
      <vt:lpstr>Times New Roman</vt:lpstr>
      <vt:lpstr>Wingdings</vt:lpstr>
      <vt:lpstr>Tema di Office</vt:lpstr>
      <vt:lpstr>Worksheet</vt:lpstr>
      <vt:lpstr>Presentazione standard di PowerPoint</vt:lpstr>
      <vt:lpstr>Presentazione standard di PowerPoint</vt:lpstr>
      <vt:lpstr>La Busta Paga</vt:lpstr>
      <vt:lpstr>COME E’ COMPOSTA</vt:lpstr>
      <vt:lpstr>Presentazione standard di PowerPoint</vt:lpstr>
      <vt:lpstr>Presentazione standard di PowerPoint</vt:lpstr>
      <vt:lpstr>Presentazione standard di PowerPoint</vt:lpstr>
      <vt:lpstr>LA RETRIBUZIONE</vt:lpstr>
      <vt:lpstr>Il periodo di paga</vt:lpstr>
      <vt:lpstr>LA RETRIBUZIONE si distingue in: </vt:lpstr>
      <vt:lpstr>LA RETRIBUZIONE DIRETTA</vt:lpstr>
      <vt:lpstr>Presentazione standard di PowerPoint</vt:lpstr>
      <vt:lpstr>LA RETRIBUZIONE DIFFERITA</vt:lpstr>
      <vt:lpstr>LA RETRIBUZIONE LORDA</vt:lpstr>
      <vt:lpstr>Presentazione standard di PowerPoint</vt:lpstr>
      <vt:lpstr>PARTE FISCALE </vt:lpstr>
      <vt:lpstr>Aliquote IRPEF 2018</vt:lpstr>
      <vt:lpstr>  DETRAZIONI FISCALI </vt:lpstr>
      <vt:lpstr>LA RETRIBUZIONE NETTA …</vt:lpstr>
      <vt:lpstr>Presentazione standard di PowerPoint</vt:lpstr>
      <vt:lpstr>Assegno Nucleo Familiare</vt:lpstr>
      <vt:lpstr>Presentazione standard di PowerPoint</vt:lpstr>
      <vt:lpstr>Presentazione standard di PowerPoint</vt:lpstr>
      <vt:lpstr>Presentazione standard di PowerPoint</vt:lpstr>
      <vt:lpstr>Presentazione standard di PowerPoint</vt:lpstr>
      <vt:lpstr>LE ASSENZE RETRIBUITE</vt:lpstr>
      <vt:lpstr>MALATTIA</vt:lpstr>
      <vt:lpstr>Adempimenti del lavoratore</vt:lpstr>
      <vt:lpstr>INFORTUNIO</vt:lpstr>
      <vt:lpstr>Adempimenti</vt:lpstr>
      <vt:lpstr> MATERNITA’  T.U. D.Lgs. 151/2000 </vt:lpstr>
      <vt:lpstr>Presentazione standard di PowerPoint</vt:lpstr>
      <vt:lpstr> PERMESSI per: </vt:lpstr>
      <vt:lpstr>Presentazione standard di PowerPoint</vt:lpstr>
      <vt:lpstr> PERMESSI PER HANDICAP  Legge 104/1992 </vt:lpstr>
      <vt:lpstr> I LIBRI OBBLIGATORI  </vt:lpstr>
      <vt:lpstr>LUL</vt:lpstr>
      <vt:lpstr>Presentazione standard di PowerPoint</vt:lpstr>
      <vt:lpstr>  I RAPPORTI DI LAVORO</vt:lpstr>
      <vt:lpstr>LAVORO SUBORDINATO art. 2094 c.c.</vt:lpstr>
      <vt:lpstr>COLLABORAZIONI ART. 2 D. Lgs. n. 81 del 15/6/2015 </vt:lpstr>
      <vt:lpstr>Riconduzione al lavoro subordinato</vt:lpstr>
      <vt:lpstr>DEROGHE</vt:lpstr>
      <vt:lpstr>SUPERAMENTO DEL LAVORO A PROGETTO </vt:lpstr>
      <vt:lpstr> CONTRATTO DI LAVORO  INTERMITTENTE Artt. 13 – 18 D.Lgs 81/2015 </vt:lpstr>
      <vt:lpstr> Ricorso al lavoro intermittente </vt:lpstr>
      <vt:lpstr>Esclusioni </vt:lpstr>
      <vt:lpstr>Forma del contratto</vt:lpstr>
      <vt:lpstr>Forma del contratto</vt:lpstr>
      <vt:lpstr>Indennità di Disponibilità </vt:lpstr>
      <vt:lpstr> Obblighi di comunicazione  </vt:lpstr>
      <vt:lpstr>CONTRATTO DI LAVORO A TEMPO DETERMINATO Artt. 19 – 29 D.Lgs. n° 81 del 15/6/2015  </vt:lpstr>
      <vt:lpstr>Presentazione standard di PowerPoint</vt:lpstr>
      <vt:lpstr>Presentazione standard di PowerPoint</vt:lpstr>
      <vt:lpstr>Limiti quantitativi legali e contrattuali art. 23 D. Lgs. 81/2015</vt:lpstr>
      <vt:lpstr>Esclusioni </vt:lpstr>
      <vt:lpstr>Stipula del contratto Art. 19 , comma 4, D.Lgs. n° 81/2015</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CONTRATTO DI LAVORO  A TEMPO PARZIALE Art. 4 – 12 D. Lgs. 81/2015</vt:lpstr>
      <vt:lpstr>Forma e contenuti del contratto art.  5 D.Lgs. 81/2015</vt:lpstr>
      <vt:lpstr>Clausole Elastiche</vt:lpstr>
      <vt:lpstr>Presentazione standard di PowerPoint</vt:lpstr>
      <vt:lpstr>Lavoro supplementare e  Lavoro straordinario</vt:lpstr>
      <vt:lpstr>Trasformazione  dell’orario di lavoro</vt:lpstr>
      <vt:lpstr>Presentazione standard di PowerPoint</vt:lpstr>
      <vt:lpstr>Presentazione standard di PowerPoint</vt:lpstr>
      <vt:lpstr>Presentazione standard di PowerPoint</vt:lpstr>
      <vt:lpstr>COSTO DIPENDENTI (urbane)</vt:lpstr>
      <vt:lpstr>COSTO DIPENDENTI (rurali sussidiate)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Antonino</dc:creator>
  <cp:lastModifiedBy>Master</cp:lastModifiedBy>
  <cp:revision>423</cp:revision>
  <cp:lastPrinted>2018-04-20T09:03:57Z</cp:lastPrinted>
  <dcterms:created xsi:type="dcterms:W3CDTF">2010-06-23T12:10:11Z</dcterms:created>
  <dcterms:modified xsi:type="dcterms:W3CDTF">2018-04-20T10:38:02Z</dcterms:modified>
</cp:coreProperties>
</file>