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4"/>
  </p:notesMasterIdLst>
  <p:handoutMasterIdLst>
    <p:handoutMasterId r:id="rId45"/>
  </p:handoutMasterIdLst>
  <p:sldIdLst>
    <p:sldId id="256" r:id="rId2"/>
    <p:sldId id="257" r:id="rId3"/>
    <p:sldId id="367" r:id="rId4"/>
    <p:sldId id="259" r:id="rId5"/>
    <p:sldId id="260" r:id="rId6"/>
    <p:sldId id="356" r:id="rId7"/>
    <p:sldId id="261" r:id="rId8"/>
    <p:sldId id="262" r:id="rId9"/>
    <p:sldId id="258" r:id="rId10"/>
    <p:sldId id="263" r:id="rId11"/>
    <p:sldId id="266" r:id="rId12"/>
    <p:sldId id="268" r:id="rId13"/>
    <p:sldId id="270" r:id="rId14"/>
    <p:sldId id="271" r:id="rId15"/>
    <p:sldId id="272" r:id="rId16"/>
    <p:sldId id="264" r:id="rId17"/>
    <p:sldId id="359" r:id="rId18"/>
    <p:sldId id="279" r:id="rId19"/>
    <p:sldId id="281" r:id="rId20"/>
    <p:sldId id="284" r:id="rId21"/>
    <p:sldId id="285" r:id="rId22"/>
    <p:sldId id="290" r:id="rId23"/>
    <p:sldId id="291" r:id="rId24"/>
    <p:sldId id="286" r:id="rId25"/>
    <p:sldId id="288" r:id="rId26"/>
    <p:sldId id="287" r:id="rId27"/>
    <p:sldId id="355" r:id="rId28"/>
    <p:sldId id="294" r:id="rId29"/>
    <p:sldId id="297" r:id="rId30"/>
    <p:sldId id="298" r:id="rId31"/>
    <p:sldId id="300" r:id="rId32"/>
    <p:sldId id="301" r:id="rId33"/>
    <p:sldId id="302" r:id="rId34"/>
    <p:sldId id="311" r:id="rId35"/>
    <p:sldId id="364" r:id="rId36"/>
    <p:sldId id="332" r:id="rId37"/>
    <p:sldId id="317" r:id="rId38"/>
    <p:sldId id="360" r:id="rId39"/>
    <p:sldId id="362" r:id="rId40"/>
    <p:sldId id="363" r:id="rId41"/>
    <p:sldId id="318" r:id="rId42"/>
    <p:sldId id="368" r:id="rId43"/>
  </p:sldIdLst>
  <p:sldSz cx="12192000" cy="6858000"/>
  <p:notesSz cx="7315200" cy="9601200"/>
  <p:defaultTextStyle>
    <a:defPPr>
      <a:defRPr lang="it-IT"/>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D51F"/>
    <a:srgbClr val="D3119C"/>
    <a:srgbClr val="FFFF00"/>
    <a:srgbClr val="FF7D5F"/>
    <a:srgbClr val="4311E3"/>
    <a:srgbClr val="FFC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94660"/>
  </p:normalViewPr>
  <p:slideViewPr>
    <p:cSldViewPr>
      <p:cViewPr>
        <p:scale>
          <a:sx n="75" d="100"/>
          <a:sy n="75" d="100"/>
        </p:scale>
        <p:origin x="557" y="259"/>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pitchFamily="34" charset="0"/>
              </a:defRPr>
            </a:lvl1pPr>
          </a:lstStyle>
          <a:p>
            <a:pPr>
              <a:defRPr/>
            </a:pPr>
            <a:endParaRPr lang="it-IT"/>
          </a:p>
        </p:txBody>
      </p:sp>
      <p:sp>
        <p:nvSpPr>
          <p:cNvPr id="1146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pitchFamily="34" charset="0"/>
              </a:defRPr>
            </a:lvl1pPr>
          </a:lstStyle>
          <a:p>
            <a:pPr>
              <a:defRPr/>
            </a:pPr>
            <a:endParaRPr lang="it-IT"/>
          </a:p>
        </p:txBody>
      </p:sp>
      <p:sp>
        <p:nvSpPr>
          <p:cNvPr id="1146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pitchFamily="34" charset="0"/>
              </a:defRPr>
            </a:lvl1pPr>
          </a:lstStyle>
          <a:p>
            <a:pPr>
              <a:defRPr/>
            </a:pPr>
            <a:endParaRPr lang="it-IT"/>
          </a:p>
        </p:txBody>
      </p:sp>
      <p:sp>
        <p:nvSpPr>
          <p:cNvPr id="1146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E33BFB3B-B740-4100-A82B-CCBA4748DF27}"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vl1pPr>
          </a:lstStyle>
          <a:p>
            <a:pPr>
              <a:defRPr/>
            </a:pPr>
            <a:endParaRPr lang="it-IT"/>
          </a:p>
        </p:txBody>
      </p:sp>
      <p:sp>
        <p:nvSpPr>
          <p:cNvPr id="3" name="Segnaposto data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hangingPunct="1">
              <a:defRPr sz="1200"/>
            </a:lvl1pPr>
          </a:lstStyle>
          <a:p>
            <a:pPr>
              <a:defRPr/>
            </a:pPr>
            <a:fld id="{087D8E44-3E79-4B98-9BE6-DCC7CBF7C17B}" type="datetimeFigureOut">
              <a:rPr lang="it-IT"/>
              <a:pPr>
                <a:defRPr/>
              </a:pPr>
              <a:t>23/02/2024</a:t>
            </a:fld>
            <a:endParaRPr lang="it-IT"/>
          </a:p>
        </p:txBody>
      </p:sp>
      <p:sp>
        <p:nvSpPr>
          <p:cNvPr id="4" name="Segnaposto immagine diapositiva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731838" y="4559300"/>
            <a:ext cx="5851525" cy="4321175"/>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hangingPunct="1">
              <a:defRPr sz="1200"/>
            </a:lvl1pPr>
          </a:lstStyle>
          <a:p>
            <a:pPr>
              <a:defRPr/>
            </a:pPr>
            <a:endParaRPr lang="it-IT"/>
          </a:p>
        </p:txBody>
      </p:sp>
      <p:sp>
        <p:nvSpPr>
          <p:cNvPr id="7" name="Segnaposto numero diapositiva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2E65AE-C0C0-4200-9B6E-DCA398FA33C6}"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7DEDBA-385E-4036-8E41-2F0613621F3F}" type="slidenum">
              <a:rPr lang="it-IT" altLang="en-US" smtClean="0">
                <a:latin typeface="Verdana" panose="020B0604030504040204" pitchFamily="34" charset="0"/>
              </a:rPr>
              <a:pPr>
                <a:spcBef>
                  <a:spcPct val="0"/>
                </a:spcBef>
              </a:pPr>
              <a:t>5</a:t>
            </a:fld>
            <a:endParaRPr lang="it-IT" altLang="en-US" smtClean="0">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magine 7">
            <a:extLst>
              <a:ext uri="{FF2B5EF4-FFF2-40B4-BE49-F238E27FC236}">
                <a16:creationId xmlns:a16="http://schemas.microsoft.com/office/drawing/2014/main" id="{4E43F9AC-BEB6-4F8F-9184-BEE2E741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618" y="371739"/>
            <a:ext cx="4909374" cy="22068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dirty="0"/>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6B05F9B6-BFE0-4B5A-A84A-6212CE55510F}" type="slidenum">
              <a:rPr lang="it-IT" altLang="en-US" smtClean="0"/>
              <a:pPr>
                <a:defRPr/>
              </a:pPr>
              <a:t>‹N›</a:t>
            </a:fld>
            <a:endParaRPr lang="it-IT" altLang="en-US"/>
          </a:p>
        </p:txBody>
      </p:sp>
    </p:spTree>
    <p:extLst>
      <p:ext uri="{BB962C8B-B14F-4D97-AF65-F5344CB8AC3E}">
        <p14:creationId xmlns:p14="http://schemas.microsoft.com/office/powerpoint/2010/main" val="348397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0" name="Immagine 9">
            <a:extLst>
              <a:ext uri="{FF2B5EF4-FFF2-40B4-BE49-F238E27FC236}">
                <a16:creationId xmlns:a16="http://schemas.microsoft.com/office/drawing/2014/main" id="{C719B9ED-A2D4-4D14-9126-1A37837F3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2" y="377104"/>
            <a:ext cx="3131428" cy="14076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E86F57A0-4725-4AFF-865D-B4D538E2A878}" type="slidenum">
              <a:rPr lang="it-IT" altLang="en-US" smtClean="0"/>
              <a:pPr>
                <a:defRPr/>
              </a:pPr>
              <a:t>‹N›</a:t>
            </a:fld>
            <a:endParaRPr lang="it-IT" altLang="en-US"/>
          </a:p>
        </p:txBody>
      </p:sp>
    </p:spTree>
    <p:extLst>
      <p:ext uri="{BB962C8B-B14F-4D97-AF65-F5344CB8AC3E}">
        <p14:creationId xmlns:p14="http://schemas.microsoft.com/office/powerpoint/2010/main" val="242311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92C01ADA-FCB0-483D-9E71-1B221F3AAE0D}" type="slidenum">
              <a:rPr lang="it-IT" altLang="en-US" smtClean="0"/>
              <a:pPr>
                <a:defRPr/>
              </a:pPr>
              <a:t>‹N›</a:t>
            </a:fld>
            <a:endParaRPr lang="it-IT" altLang="en-US"/>
          </a:p>
        </p:txBody>
      </p:sp>
      <p:pic>
        <p:nvPicPr>
          <p:cNvPr id="9" name="Immagine 8">
            <a:extLst>
              <a:ext uri="{FF2B5EF4-FFF2-40B4-BE49-F238E27FC236}">
                <a16:creationId xmlns:a16="http://schemas.microsoft.com/office/drawing/2014/main" id="{1D73C076-1254-4B00-BDD4-FB4062FE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948" y="377104"/>
            <a:ext cx="3131428" cy="1407600"/>
          </a:xfrm>
          <a:prstGeom prst="rect">
            <a:avLst/>
          </a:prstGeom>
        </p:spPr>
      </p:pic>
    </p:spTree>
    <p:extLst>
      <p:ext uri="{BB962C8B-B14F-4D97-AF65-F5344CB8AC3E}">
        <p14:creationId xmlns:p14="http://schemas.microsoft.com/office/powerpoint/2010/main" val="155431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F056F3D-6D0C-464B-90B3-FFC852675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261"/>
          <a:stretch/>
        </p:blipFill>
        <p:spPr>
          <a:xfrm>
            <a:off x="3167517" y="886890"/>
            <a:ext cx="5856967" cy="3430800"/>
          </a:xfrm>
          <a:prstGeom prst="rect">
            <a:avLst/>
          </a:prstGeom>
        </p:spPr>
      </p:pic>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FE40BFAB-C462-48DE-9571-6FA600E529D6}" type="slidenum">
              <a:rPr lang="it-IT" altLang="en-US" smtClean="0"/>
              <a:pPr>
                <a:defRPr/>
              </a:pPr>
              <a:t>‹N›</a:t>
            </a:fld>
            <a:endParaRPr lang="it-IT" altLang="en-US"/>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327988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75C143F-4634-4965-93CB-B16E086DB142}" type="slidenum">
              <a:rPr lang="it-IT" altLang="en-US"/>
              <a:pPr>
                <a:defRPr/>
              </a:pPr>
              <a:t>‹N›</a:t>
            </a:fld>
            <a:endParaRPr lang="it-IT" altLang="en-US"/>
          </a:p>
        </p:txBody>
      </p:sp>
    </p:spTree>
    <p:extLst>
      <p:ext uri="{BB962C8B-B14F-4D97-AF65-F5344CB8AC3E}">
        <p14:creationId xmlns:p14="http://schemas.microsoft.com/office/powerpoint/2010/main" val="35994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40BFAB-C462-48DE-9571-6FA600E529D6}" type="slidenum">
              <a:rPr lang="it-IT" altLang="en-US" smtClean="0"/>
              <a:pPr>
                <a:defRPr/>
              </a:pPr>
              <a:t>‹N›</a:t>
            </a:fld>
            <a:endParaRPr lang="it-IT" altLang="en-US"/>
          </a:p>
        </p:txBody>
      </p:sp>
    </p:spTree>
    <p:extLst>
      <p:ext uri="{BB962C8B-B14F-4D97-AF65-F5344CB8AC3E}">
        <p14:creationId xmlns:p14="http://schemas.microsoft.com/office/powerpoint/2010/main" val="36838353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slide" Target="slide3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slide" Target="slide24.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3.png"/><Relationship Id="rId5" Type="http://schemas.microsoft.com/office/2007/relationships/hdphoto" Target="../media/hdphoto2.wdp"/><Relationship Id="rId10" Type="http://schemas.openxmlformats.org/officeDocument/2006/relationships/image" Target="../media/image35.jpg"/><Relationship Id="rId4" Type="http://schemas.openxmlformats.org/officeDocument/2006/relationships/image" Target="../media/image32.png"/><Relationship Id="rId9" Type="http://schemas.openxmlformats.org/officeDocument/2006/relationships/image" Target="../media/image34.jp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9416" y="3789040"/>
            <a:ext cx="4681538" cy="1470025"/>
          </a:xfrm>
        </p:spPr>
        <p:txBody>
          <a:bodyPr rtlCol="0">
            <a:normAutofit fontScale="90000"/>
          </a:bodyPr>
          <a:lstStyle/>
          <a:p>
            <a:pPr eaLnBrk="1" fontAlgn="auto" hangingPunct="1">
              <a:spcAft>
                <a:spcPts val="0"/>
              </a:spcAft>
              <a:defRPr/>
            </a:pPr>
            <a:r>
              <a:rPr lang="it-IT" dirty="0" smtClean="0">
                <a:solidFill>
                  <a:schemeClr val="bg1"/>
                </a:solidFill>
              </a:rPr>
              <a:t>LATTI FERMENTATI</a:t>
            </a:r>
            <a:br>
              <a:rPr lang="it-IT" dirty="0" smtClean="0">
                <a:solidFill>
                  <a:schemeClr val="bg1"/>
                </a:solidFill>
              </a:rPr>
            </a:br>
            <a:r>
              <a:rPr lang="it-IT" dirty="0" smtClean="0">
                <a:solidFill>
                  <a:schemeClr val="bg1"/>
                </a:solidFill>
              </a:rPr>
              <a:t>BURRO</a:t>
            </a:r>
            <a:br>
              <a:rPr lang="it-IT" dirty="0" smtClean="0">
                <a:solidFill>
                  <a:schemeClr val="bg1"/>
                </a:solidFill>
              </a:rPr>
            </a:br>
            <a:r>
              <a:rPr lang="it-IT" dirty="0" smtClean="0">
                <a:solidFill>
                  <a:schemeClr val="bg1"/>
                </a:solidFill>
              </a:rPr>
              <a:t>FORMAGGIO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6" descr="butter_0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4724" y="1988840"/>
            <a:ext cx="242728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695400" y="1556792"/>
            <a:ext cx="6984776" cy="4524375"/>
          </a:xfrm>
          <a:prstGeom prst="rect">
            <a:avLst/>
          </a:prstGeom>
          <a:solidFill>
            <a:schemeClr val="bg1"/>
          </a:solidFill>
          <a:ln w="9525">
            <a:noFill/>
            <a:miter lim="800000"/>
            <a:headEnd/>
            <a:tailEnd/>
          </a:ln>
          <a:effectLst/>
        </p:spPr>
        <p:txBody>
          <a:bodyPr wrap="square">
            <a:spAutoFit/>
          </a:bodyPr>
          <a:lstStyle/>
          <a:p>
            <a:pPr eaLnBrk="1" hangingPunct="1">
              <a:defRPr/>
            </a:pPr>
            <a:r>
              <a:rPr lang="it-IT" dirty="0">
                <a:latin typeface="+mj-lt"/>
              </a:rPr>
              <a:t>Prodotto ottenuto con operazioni meccaniche</a:t>
            </a:r>
          </a:p>
          <a:p>
            <a:pPr eaLnBrk="1" hangingPunct="1">
              <a:defRPr/>
            </a:pPr>
            <a:r>
              <a:rPr lang="it-IT" dirty="0">
                <a:latin typeface="+mj-lt"/>
              </a:rPr>
              <a:t>dalla panna ricavata dal latte di vacca, dal siero del</a:t>
            </a:r>
          </a:p>
          <a:p>
            <a:pPr eaLnBrk="1" hangingPunct="1">
              <a:defRPr/>
            </a:pPr>
            <a:r>
              <a:rPr lang="it-IT" dirty="0">
                <a:latin typeface="+mj-lt"/>
              </a:rPr>
              <a:t>latte di vacca o dalla miscela di tali prodotti</a:t>
            </a:r>
          </a:p>
          <a:p>
            <a:pPr eaLnBrk="1" hangingPunct="1">
              <a:defRPr/>
            </a:pPr>
            <a:endParaRPr lang="it-IT" dirty="0">
              <a:latin typeface="+mj-lt"/>
            </a:endParaRPr>
          </a:p>
          <a:p>
            <a:pPr eaLnBrk="1" hangingPunct="1">
              <a:defRPr/>
            </a:pPr>
            <a:r>
              <a:rPr lang="it-IT" dirty="0">
                <a:latin typeface="+mj-lt"/>
              </a:rPr>
              <a:t>Contenuto minimo di grasso 82% (w/</a:t>
            </a:r>
            <a:r>
              <a:rPr lang="it-IT" dirty="0" err="1">
                <a:latin typeface="+mj-lt"/>
              </a:rPr>
              <a:t>w</a:t>
            </a:r>
            <a:r>
              <a:rPr lang="it-IT" dirty="0">
                <a:latin typeface="+mj-lt"/>
              </a:rPr>
              <a:t>), un tenore in acqua massimo</a:t>
            </a:r>
          </a:p>
          <a:p>
            <a:pPr eaLnBrk="1" hangingPunct="1">
              <a:defRPr/>
            </a:pPr>
            <a:r>
              <a:rPr lang="it-IT" dirty="0">
                <a:latin typeface="+mj-lt"/>
              </a:rPr>
              <a:t>del 16% e con non più del 2% di estratto secco non grasso</a:t>
            </a:r>
          </a:p>
          <a:p>
            <a:pPr eaLnBrk="1" hangingPunct="1">
              <a:defRPr/>
            </a:pPr>
            <a:endParaRPr lang="it-IT" dirty="0">
              <a:latin typeface="+mj-lt"/>
            </a:endParaRPr>
          </a:p>
          <a:p>
            <a:pPr eaLnBrk="1" hangingPunct="1">
              <a:defRPr/>
            </a:pPr>
            <a:endParaRPr lang="it-IT" dirty="0">
              <a:effectLst>
                <a:outerShdw blurRad="38100" dist="38100" dir="2700000" algn="tl">
                  <a:srgbClr val="000000">
                    <a:alpha val="43137"/>
                  </a:srgbClr>
                </a:outerShdw>
              </a:effectLst>
              <a:latin typeface="+mj-lt"/>
            </a:endParaRPr>
          </a:p>
          <a:p>
            <a:pPr eaLnBrk="1" hangingPunct="1">
              <a:defRPr/>
            </a:pPr>
            <a:r>
              <a:rPr lang="it-IT" b="1" dirty="0">
                <a:latin typeface="+mj-lt"/>
              </a:rPr>
              <a:t>Reg. </a:t>
            </a:r>
            <a:r>
              <a:rPr lang="it-IT" b="1" dirty="0" smtClean="0">
                <a:latin typeface="+mj-lt"/>
              </a:rPr>
              <a:t>EU </a:t>
            </a:r>
            <a:r>
              <a:rPr lang="it-IT" b="1" dirty="0">
                <a:latin typeface="+mj-lt"/>
              </a:rPr>
              <a:t>2991/94</a:t>
            </a:r>
          </a:p>
          <a:p>
            <a:pPr eaLnBrk="1" hangingPunct="1">
              <a:defRPr/>
            </a:pPr>
            <a:endParaRPr lang="it-IT" b="1" dirty="0">
              <a:effectLst>
                <a:outerShdw blurRad="38100" dist="38100" dir="2700000" algn="tl">
                  <a:srgbClr val="000000"/>
                </a:outerShdw>
              </a:effectLst>
              <a:latin typeface="+mj-lt"/>
            </a:endParaRPr>
          </a:p>
          <a:p>
            <a:pPr eaLnBrk="1" hangingPunct="1">
              <a:defRPr/>
            </a:pPr>
            <a:r>
              <a:rPr lang="it-IT" dirty="0">
                <a:latin typeface="+mj-lt"/>
              </a:rPr>
              <a:t>• Burro</a:t>
            </a:r>
          </a:p>
          <a:p>
            <a:pPr eaLnBrk="1" hangingPunct="1">
              <a:defRPr/>
            </a:pPr>
            <a:r>
              <a:rPr lang="it-IT" dirty="0">
                <a:latin typeface="+mj-lt"/>
              </a:rPr>
              <a:t>• Burro tre quarti (grasso &lt;60%; in Italia “burro leggero a ridotto</a:t>
            </a:r>
          </a:p>
          <a:p>
            <a:pPr eaLnBrk="1" hangingPunct="1">
              <a:defRPr/>
            </a:pPr>
            <a:r>
              <a:rPr lang="it-IT" dirty="0">
                <a:latin typeface="+mj-lt"/>
              </a:rPr>
              <a:t>tenore in grasso”)</a:t>
            </a:r>
          </a:p>
          <a:p>
            <a:pPr eaLnBrk="1" hangingPunct="1">
              <a:defRPr/>
            </a:pPr>
            <a:r>
              <a:rPr lang="it-IT" dirty="0">
                <a:latin typeface="+mj-lt"/>
              </a:rPr>
              <a:t>• Burro metà (grasso &lt;40%; in Italia “burro leggero a basso tenore in</a:t>
            </a:r>
          </a:p>
          <a:p>
            <a:pPr eaLnBrk="1" hangingPunct="1">
              <a:defRPr/>
            </a:pPr>
            <a:r>
              <a:rPr lang="it-IT" dirty="0">
                <a:latin typeface="+mj-lt"/>
              </a:rPr>
              <a:t>grasso”)</a:t>
            </a:r>
          </a:p>
          <a:p>
            <a:pPr eaLnBrk="1" hangingPunct="1">
              <a:defRPr/>
            </a:pPr>
            <a:r>
              <a:rPr lang="it-IT" dirty="0">
                <a:latin typeface="+mj-lt"/>
              </a:rPr>
              <a:t>• Grasso lattiero da spalmare al …%</a:t>
            </a:r>
          </a:p>
        </p:txBody>
      </p:sp>
      <p:sp>
        <p:nvSpPr>
          <p:cNvPr id="12"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xEl>
                                              <p:pRg st="8" end="8"/>
                                            </p:txEl>
                                          </p:spTgt>
                                        </p:tgtEl>
                                        <p:attrNameLst>
                                          <p:attrName>style.visibility</p:attrName>
                                        </p:attrNameLst>
                                      </p:cBhvr>
                                      <p:to>
                                        <p:strVal val="visible"/>
                                      </p:to>
                                    </p:set>
                                    <p:anim calcmode="lin" valueType="num">
                                      <p:cBhvr additive="base">
                                        <p:cTn id="7" dur="500" fill="hold"/>
                                        <p:tgtEl>
                                          <p:spTgt spid="16391">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1">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1">
                                            <p:txEl>
                                              <p:pRg st="10" end="10"/>
                                            </p:txEl>
                                          </p:spTgt>
                                        </p:tgtEl>
                                        <p:attrNameLst>
                                          <p:attrName>style.visibility</p:attrName>
                                        </p:attrNameLst>
                                      </p:cBhvr>
                                      <p:to>
                                        <p:strVal val="visible"/>
                                      </p:to>
                                    </p:set>
                                    <p:anim calcmode="lin" valueType="num">
                                      <p:cBhvr additive="base">
                                        <p:cTn id="11" dur="500" fill="hold"/>
                                        <p:tgtEl>
                                          <p:spTgt spid="16391">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91">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91">
                                            <p:txEl>
                                              <p:pRg st="11" end="11"/>
                                            </p:txEl>
                                          </p:spTgt>
                                        </p:tgtEl>
                                        <p:attrNameLst>
                                          <p:attrName>style.visibility</p:attrName>
                                        </p:attrNameLst>
                                      </p:cBhvr>
                                      <p:to>
                                        <p:strVal val="visible"/>
                                      </p:to>
                                    </p:set>
                                    <p:anim calcmode="lin" valueType="num">
                                      <p:cBhvr additive="base">
                                        <p:cTn id="15" dur="500" fill="hold"/>
                                        <p:tgtEl>
                                          <p:spTgt spid="16391">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91">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91">
                                            <p:txEl>
                                              <p:pRg st="12" end="12"/>
                                            </p:txEl>
                                          </p:spTgt>
                                        </p:tgtEl>
                                        <p:attrNameLst>
                                          <p:attrName>style.visibility</p:attrName>
                                        </p:attrNameLst>
                                      </p:cBhvr>
                                      <p:to>
                                        <p:strVal val="visible"/>
                                      </p:to>
                                    </p:set>
                                    <p:anim calcmode="lin" valueType="num">
                                      <p:cBhvr additive="base">
                                        <p:cTn id="19" dur="500" fill="hold"/>
                                        <p:tgtEl>
                                          <p:spTgt spid="16391">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91">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391">
                                            <p:txEl>
                                              <p:pRg st="13" end="13"/>
                                            </p:txEl>
                                          </p:spTgt>
                                        </p:tgtEl>
                                        <p:attrNameLst>
                                          <p:attrName>style.visibility</p:attrName>
                                        </p:attrNameLst>
                                      </p:cBhvr>
                                      <p:to>
                                        <p:strVal val="visible"/>
                                      </p:to>
                                    </p:set>
                                    <p:anim calcmode="lin" valueType="num">
                                      <p:cBhvr additive="base">
                                        <p:cTn id="23" dur="500" fill="hold"/>
                                        <p:tgtEl>
                                          <p:spTgt spid="16391">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91">
                                            <p:txEl>
                                              <p:pRg st="13" end="1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391">
                                            <p:txEl>
                                              <p:pRg st="14" end="14"/>
                                            </p:txEl>
                                          </p:spTgt>
                                        </p:tgtEl>
                                        <p:attrNameLst>
                                          <p:attrName>style.visibility</p:attrName>
                                        </p:attrNameLst>
                                      </p:cBhvr>
                                      <p:to>
                                        <p:strVal val="visible"/>
                                      </p:to>
                                    </p:set>
                                    <p:anim calcmode="lin" valueType="num">
                                      <p:cBhvr additive="base">
                                        <p:cTn id="27" dur="500" fill="hold"/>
                                        <p:tgtEl>
                                          <p:spTgt spid="16391">
                                            <p:txEl>
                                              <p:pRg st="14" end="1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91">
                                            <p:txEl>
                                              <p:pRg st="14" end="1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391">
                                            <p:txEl>
                                              <p:pRg st="15" end="15"/>
                                            </p:txEl>
                                          </p:spTgt>
                                        </p:tgtEl>
                                        <p:attrNameLst>
                                          <p:attrName>style.visibility</p:attrName>
                                        </p:attrNameLst>
                                      </p:cBhvr>
                                      <p:to>
                                        <p:strVal val="visible"/>
                                      </p:to>
                                    </p:set>
                                    <p:anim calcmode="lin" valueType="num">
                                      <p:cBhvr additive="base">
                                        <p:cTn id="31" dur="500" fill="hold"/>
                                        <p:tgtEl>
                                          <p:spTgt spid="16391">
                                            <p:txEl>
                                              <p:pRg st="15" end="1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91">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695400" y="1052736"/>
            <a:ext cx="7921625" cy="2185987"/>
          </a:xfrm>
          <a:prstGeom prst="rect">
            <a:avLst/>
          </a:prstGeom>
          <a:noFill/>
          <a:ln w="9525">
            <a:noFill/>
            <a:miter lim="800000"/>
            <a:headEnd/>
            <a:tailEnd/>
          </a:ln>
          <a:effectLst/>
        </p:spPr>
        <p:txBody>
          <a:bodyPr>
            <a:spAutoFit/>
          </a:bodyPr>
          <a:lstStyle/>
          <a:p>
            <a:pPr marL="342900" indent="-342900" eaLnBrk="1" hangingPunct="1">
              <a:defRPr/>
            </a:pPr>
            <a:r>
              <a:rPr lang="it-IT" sz="2000" dirty="0">
                <a:solidFill>
                  <a:schemeClr val="accent6">
                    <a:lumMod val="75000"/>
                  </a:schemeClr>
                </a:solidFill>
                <a:latin typeface="+mj-lt"/>
              </a:rPr>
              <a:t>Per </a:t>
            </a:r>
            <a:r>
              <a:rPr lang="it-IT" sz="2000" b="1" dirty="0">
                <a:solidFill>
                  <a:schemeClr val="accent6">
                    <a:lumMod val="75000"/>
                  </a:schemeClr>
                </a:solidFill>
                <a:latin typeface="+mj-lt"/>
              </a:rPr>
              <a:t>crema</a:t>
            </a:r>
            <a:r>
              <a:rPr lang="it-IT" sz="2000" dirty="0">
                <a:solidFill>
                  <a:schemeClr val="accent6">
                    <a:lumMod val="75000"/>
                  </a:schemeClr>
                </a:solidFill>
                <a:latin typeface="+mj-lt"/>
              </a:rPr>
              <a:t> si intende il liquido ottenuto dalla concentrazione dei globuli di grasso del latte a seguito dell’affioramento o per centrifugazione.</a:t>
            </a:r>
          </a:p>
          <a:p>
            <a:pPr marL="342900" indent="-342900" eaLnBrk="1" hangingPunct="1">
              <a:defRPr/>
            </a:pPr>
            <a:endParaRPr lang="it-IT" dirty="0">
              <a:latin typeface="+mj-lt"/>
            </a:endParaRPr>
          </a:p>
          <a:p>
            <a:pPr marL="342900" indent="-342900" eaLnBrk="1" hangingPunct="1">
              <a:defRPr/>
            </a:pPr>
            <a:r>
              <a:rPr lang="it-IT" sz="2000" dirty="0">
                <a:latin typeface="+mj-lt"/>
              </a:rPr>
              <a:t>Dal punto di vista chimico, la crema si considera formata da globuli di grasso dispersi in una fase liquida o plasma latteo nel quale sono rappresentati, in quantità piuttosto variabile, tutti i costituenti del latte.</a:t>
            </a:r>
          </a:p>
          <a:p>
            <a:pPr marL="342900" indent="-342900" eaLnBrk="1" hangingPunct="1">
              <a:defRPr/>
            </a:pPr>
            <a:endParaRPr lang="it-IT" dirty="0">
              <a:latin typeface="+mj-lt"/>
            </a:endParaRPr>
          </a:p>
        </p:txBody>
      </p:sp>
      <p:sp>
        <p:nvSpPr>
          <p:cNvPr id="19464" name="Text Box 8"/>
          <p:cNvSpPr txBox="1">
            <a:spLocks noChangeArrowheads="1"/>
          </p:cNvSpPr>
          <p:nvPr/>
        </p:nvSpPr>
        <p:spPr bwMode="auto">
          <a:xfrm>
            <a:off x="767408" y="3446622"/>
            <a:ext cx="7251700" cy="2862263"/>
          </a:xfrm>
          <a:prstGeom prst="rect">
            <a:avLst/>
          </a:prstGeom>
          <a:solidFill>
            <a:schemeClr val="accent3">
              <a:lumMod val="40000"/>
              <a:lumOff val="60000"/>
            </a:schemeClr>
          </a:solidFill>
          <a:ln w="9525">
            <a:noFill/>
            <a:miter lim="800000"/>
            <a:headEnd/>
            <a:tailEnd/>
          </a:ln>
        </p:spPr>
        <p:txBody>
          <a:bodyPr>
            <a:spAutoFit/>
          </a:bodyPr>
          <a:lstStyle/>
          <a:p>
            <a:pPr marL="342900" indent="-342900" eaLnBrk="1" hangingPunct="1">
              <a:defRPr/>
            </a:pPr>
            <a:r>
              <a:rPr lang="it-IT" dirty="0">
                <a:latin typeface="+mj-lt"/>
              </a:rPr>
              <a:t>In commercio si possono trovare diversi tipi di panna:</a:t>
            </a:r>
          </a:p>
          <a:p>
            <a:pPr marL="342900" indent="-342900" eaLnBrk="1" hangingPunct="1">
              <a:defRPr/>
            </a:pPr>
            <a:endParaRPr lang="it-IT" dirty="0">
              <a:latin typeface="+mj-lt"/>
            </a:endParaRPr>
          </a:p>
          <a:p>
            <a:pPr marL="342900" indent="-342900" eaLnBrk="1" hangingPunct="1">
              <a:defRPr/>
            </a:pPr>
            <a:r>
              <a:rPr lang="it-IT" i="1" u="sng" dirty="0">
                <a:latin typeface="+mj-lt"/>
              </a:rPr>
              <a:t>Panna fresca</a:t>
            </a:r>
            <a:r>
              <a:rPr lang="it-IT" dirty="0">
                <a:latin typeface="+mj-lt"/>
              </a:rPr>
              <a:t> (grasso &lt; 32%), per consumo diretto o pastorizzata per cucina e pasticceria;</a:t>
            </a:r>
          </a:p>
          <a:p>
            <a:pPr marL="342900" indent="-342900" eaLnBrk="1" hangingPunct="1">
              <a:defRPr/>
            </a:pPr>
            <a:r>
              <a:rPr lang="it-IT" i="1" u="sng" dirty="0">
                <a:latin typeface="+mj-lt"/>
              </a:rPr>
              <a:t>Panna leggera </a:t>
            </a:r>
            <a:r>
              <a:rPr lang="it-IT" dirty="0">
                <a:latin typeface="+mj-lt"/>
              </a:rPr>
              <a:t>(grasso &lt; 12%), per caffè;</a:t>
            </a:r>
          </a:p>
          <a:p>
            <a:pPr marL="342900" indent="-342900" eaLnBrk="1" hangingPunct="1">
              <a:defRPr/>
            </a:pPr>
            <a:r>
              <a:rPr lang="it-IT" i="1" u="sng" dirty="0">
                <a:latin typeface="+mj-lt"/>
              </a:rPr>
              <a:t>Panna montata </a:t>
            </a:r>
            <a:r>
              <a:rPr lang="it-IT" dirty="0">
                <a:latin typeface="+mj-lt"/>
              </a:rPr>
              <a:t>addizionata di varie sostanze in quanto prodotto dolciario e non derivato dal latte</a:t>
            </a:r>
          </a:p>
          <a:p>
            <a:pPr marL="342900" indent="-342900" eaLnBrk="1" hangingPunct="1">
              <a:defRPr/>
            </a:pPr>
            <a:r>
              <a:rPr lang="it-IT" i="1" u="sng" dirty="0">
                <a:latin typeface="+mj-lt"/>
              </a:rPr>
              <a:t>Crema “</a:t>
            </a:r>
            <a:r>
              <a:rPr lang="it-IT" i="1" u="sng" dirty="0" err="1">
                <a:latin typeface="+mj-lt"/>
              </a:rPr>
              <a:t>ice</a:t>
            </a:r>
            <a:r>
              <a:rPr lang="it-IT" i="1" u="sng" dirty="0">
                <a:latin typeface="+mj-lt"/>
              </a:rPr>
              <a:t> </a:t>
            </a:r>
            <a:r>
              <a:rPr lang="it-IT" i="1" u="sng" dirty="0" err="1">
                <a:latin typeface="+mj-lt"/>
              </a:rPr>
              <a:t>cream</a:t>
            </a:r>
            <a:r>
              <a:rPr lang="it-IT" i="1" u="sng" dirty="0">
                <a:latin typeface="+mj-lt"/>
              </a:rPr>
              <a:t>”</a:t>
            </a:r>
            <a:r>
              <a:rPr lang="it-IT" dirty="0">
                <a:latin typeface="+mj-lt"/>
              </a:rPr>
              <a:t> (grasso = 8%), con aggiunta di polvere di latte, saccarosio, uova, glucosio, emulsionanti ed aromi;</a:t>
            </a:r>
          </a:p>
          <a:p>
            <a:pPr marL="342900" indent="-342900" eaLnBrk="1" hangingPunct="1">
              <a:defRPr/>
            </a:pPr>
            <a:r>
              <a:rPr lang="it-IT" i="1" u="sng" dirty="0">
                <a:latin typeface="+mj-lt"/>
              </a:rPr>
              <a:t>Crema per burrificazione </a:t>
            </a:r>
            <a:r>
              <a:rPr lang="it-IT" dirty="0">
                <a:latin typeface="+mj-lt"/>
              </a:rPr>
              <a:t> contenuto in grasso variabile viene pastorizzata </a:t>
            </a:r>
          </a:p>
        </p:txBody>
      </p:sp>
      <p:sp>
        <p:nvSpPr>
          <p:cNvPr id="12"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additive="base">
                                        <p:cTn id="7" dur="500" fill="hold"/>
                                        <p:tgtEl>
                                          <p:spTgt spid="19464"/>
                                        </p:tgtEl>
                                        <p:attrNameLst>
                                          <p:attrName>ppt_x</p:attrName>
                                        </p:attrNameLst>
                                      </p:cBhvr>
                                      <p:tavLst>
                                        <p:tav tm="0">
                                          <p:val>
                                            <p:strVal val="#ppt_x"/>
                                          </p:val>
                                        </p:tav>
                                        <p:tav tm="100000">
                                          <p:val>
                                            <p:strVal val="#ppt_x"/>
                                          </p:val>
                                        </p:tav>
                                      </p:tavLst>
                                    </p:anim>
                                    <p:anim calcmode="lin" valueType="num">
                                      <p:cBhvr additive="base">
                                        <p:cTn id="8"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551384" y="1420236"/>
            <a:ext cx="8784976" cy="5139869"/>
          </a:xfrm>
          <a:prstGeom prst="rect">
            <a:avLst/>
          </a:prstGeom>
          <a:solidFill>
            <a:schemeClr val="bg1"/>
          </a:solidFill>
          <a:ln w="9525">
            <a:noFill/>
            <a:miter lim="800000"/>
            <a:headEnd/>
            <a:tailEnd/>
          </a:ln>
          <a:effectLst/>
        </p:spPr>
        <p:txBody>
          <a:bodyPr wrap="square">
            <a:spAutoFit/>
          </a:bodyPr>
          <a:lstStyle/>
          <a:p>
            <a:pPr marL="342900" indent="-342900" eaLnBrk="1" hangingPunct="1">
              <a:defRPr/>
            </a:pPr>
            <a:r>
              <a:rPr lang="it-IT" dirty="0">
                <a:latin typeface="+mj-lt"/>
              </a:rPr>
              <a:t>L’affioramento della crema si provoca lasciando a riposo per 12 ore il latte (previamente filtrato) bacinelle di acciaio inox  (2 m di lato di base e 15 cm di altezza, capacità 1,5-2 q) poiché il grasso ha peso specifico inferiore a quello del plasma latteo, a poco a poco, affiora. </a:t>
            </a:r>
          </a:p>
          <a:p>
            <a:pPr marL="342900" indent="-342900" eaLnBrk="1" hangingPunct="1">
              <a:defRPr/>
            </a:pPr>
            <a:endParaRPr lang="it-IT" dirty="0">
              <a:latin typeface="+mj-lt"/>
            </a:endParaRPr>
          </a:p>
          <a:p>
            <a:pPr marL="342900" indent="-342900" eaLnBrk="1" hangingPunct="1">
              <a:defRPr/>
            </a:pPr>
            <a:r>
              <a:rPr lang="it-IT" dirty="0">
                <a:latin typeface="+mj-lt"/>
              </a:rPr>
              <a:t>Si ottiene così uno strato esterno superficiale  molto ricco in grasso detto </a:t>
            </a:r>
            <a:r>
              <a:rPr lang="it-IT" dirty="0">
                <a:solidFill>
                  <a:srgbClr val="FF0000"/>
                </a:solidFill>
                <a:latin typeface="+mj-lt"/>
              </a:rPr>
              <a:t>crema di affioramento,</a:t>
            </a:r>
            <a:r>
              <a:rPr lang="it-IT" dirty="0">
                <a:latin typeface="+mj-lt"/>
              </a:rPr>
              <a:t>  costituita dal 20-30% di grasso. </a:t>
            </a:r>
          </a:p>
          <a:p>
            <a:pPr marL="342900" indent="-342900" eaLnBrk="1" hangingPunct="1">
              <a:defRPr/>
            </a:pPr>
            <a:endParaRPr lang="it-IT" dirty="0">
              <a:solidFill>
                <a:srgbClr val="FF0000"/>
              </a:solidFill>
              <a:latin typeface="+mj-lt"/>
            </a:endParaRPr>
          </a:p>
          <a:p>
            <a:pPr marL="342900" indent="-342900" eaLnBrk="1" hangingPunct="1">
              <a:defRPr/>
            </a:pPr>
            <a:r>
              <a:rPr lang="it-IT" dirty="0">
                <a:solidFill>
                  <a:srgbClr val="FF0000"/>
                </a:solidFill>
                <a:latin typeface="+mj-lt"/>
              </a:rPr>
              <a:t>La </a:t>
            </a:r>
            <a:r>
              <a:rPr lang="it-IT" b="1" dirty="0">
                <a:solidFill>
                  <a:srgbClr val="FF0000"/>
                </a:solidFill>
                <a:latin typeface="+mj-lt"/>
              </a:rPr>
              <a:t>legge di </a:t>
            </a:r>
            <a:r>
              <a:rPr lang="it-IT" b="1" dirty="0" err="1">
                <a:solidFill>
                  <a:srgbClr val="FF0000"/>
                </a:solidFill>
                <a:latin typeface="+mj-lt"/>
              </a:rPr>
              <a:t>Stokes</a:t>
            </a:r>
            <a:r>
              <a:rPr lang="it-IT" b="1" dirty="0">
                <a:solidFill>
                  <a:srgbClr val="FF0000"/>
                </a:solidFill>
                <a:latin typeface="+mj-lt"/>
              </a:rPr>
              <a:t>,</a:t>
            </a:r>
            <a:r>
              <a:rPr lang="it-IT" dirty="0">
                <a:solidFill>
                  <a:srgbClr val="FF0000"/>
                </a:solidFill>
                <a:latin typeface="+mj-lt"/>
              </a:rPr>
              <a:t> </a:t>
            </a:r>
            <a:r>
              <a:rPr lang="it-IT" dirty="0">
                <a:latin typeface="+mj-lt"/>
              </a:rPr>
              <a:t>che descrive la velocità di sedimentazione e </a:t>
            </a:r>
            <a:endParaRPr lang="it-IT" dirty="0" smtClean="0">
              <a:latin typeface="+mj-lt"/>
            </a:endParaRPr>
          </a:p>
          <a:p>
            <a:pPr marL="342900" indent="-342900" eaLnBrk="1" hangingPunct="1">
              <a:defRPr/>
            </a:pPr>
            <a:r>
              <a:rPr lang="it-IT" dirty="0" smtClean="0">
                <a:latin typeface="+mj-lt"/>
              </a:rPr>
              <a:t>separazione </a:t>
            </a:r>
            <a:r>
              <a:rPr lang="it-IT" dirty="0">
                <a:latin typeface="+mj-lt"/>
              </a:rPr>
              <a:t>di sostanze a diverso peso specifico, è </a:t>
            </a:r>
            <a:r>
              <a:rPr lang="it-IT" dirty="0" smtClean="0">
                <a:latin typeface="+mj-lt"/>
              </a:rPr>
              <a:t>espressa: </a:t>
            </a:r>
            <a:endParaRPr lang="it-IT" dirty="0">
              <a:latin typeface="+mj-lt"/>
            </a:endParaRPr>
          </a:p>
          <a:p>
            <a:pPr marL="342900" indent="-342900" eaLnBrk="1" hangingPunct="1">
              <a:defRPr/>
            </a:pPr>
            <a:r>
              <a:rPr lang="it-IT" sz="2400" dirty="0">
                <a:latin typeface="+mj-lt"/>
              </a:rPr>
              <a:t>		</a:t>
            </a:r>
            <a:endParaRPr lang="it-IT" sz="2400" dirty="0" smtClean="0">
              <a:latin typeface="+mj-lt"/>
            </a:endParaRPr>
          </a:p>
          <a:p>
            <a:pPr marL="342900" indent="-342900" eaLnBrk="1" hangingPunct="1">
              <a:defRPr/>
            </a:pPr>
            <a:r>
              <a:rPr lang="it-IT" sz="2400" dirty="0" smtClean="0">
                <a:latin typeface="+mj-lt"/>
              </a:rPr>
              <a:t>v</a:t>
            </a:r>
            <a:r>
              <a:rPr lang="it-IT" sz="2400" dirty="0">
                <a:latin typeface="+mj-lt"/>
              </a:rPr>
              <a:t>=(D2*</a:t>
            </a:r>
            <a:r>
              <a:rPr lang="it-IT" sz="2400" dirty="0">
                <a:latin typeface="+mj-lt"/>
              </a:rPr>
              <a:t>Δρ)/18η</a:t>
            </a:r>
          </a:p>
          <a:p>
            <a:pPr marL="342900" indent="-342900" eaLnBrk="1" hangingPunct="1">
              <a:defRPr/>
            </a:pPr>
            <a:endParaRPr lang="it-IT" dirty="0" smtClean="0">
              <a:latin typeface="+mj-lt"/>
            </a:endParaRPr>
          </a:p>
          <a:p>
            <a:pPr marL="342900" indent="-342900" eaLnBrk="1" hangingPunct="1">
              <a:defRPr/>
            </a:pPr>
            <a:r>
              <a:rPr lang="it-IT" dirty="0" smtClean="0">
                <a:latin typeface="+mj-lt"/>
              </a:rPr>
              <a:t>dove</a:t>
            </a:r>
            <a:r>
              <a:rPr lang="it-IT" dirty="0">
                <a:latin typeface="+mj-lt"/>
              </a:rPr>
              <a:t>:</a:t>
            </a:r>
          </a:p>
          <a:p>
            <a:pPr marL="342900" indent="-342900" eaLnBrk="1" hangingPunct="1">
              <a:defRPr/>
            </a:pPr>
            <a:r>
              <a:rPr lang="it-IT" sz="1600" dirty="0" err="1">
                <a:latin typeface="+mj-lt"/>
              </a:rPr>
              <a:t>v=</a:t>
            </a:r>
            <a:r>
              <a:rPr lang="it-IT" sz="1600" dirty="0">
                <a:latin typeface="+mj-lt"/>
              </a:rPr>
              <a:t> velocità di affioramento dei globuli di grasso (m/s)</a:t>
            </a:r>
          </a:p>
          <a:p>
            <a:pPr marL="342900" indent="-342900" eaLnBrk="1" hangingPunct="1">
              <a:defRPr/>
            </a:pPr>
            <a:r>
              <a:rPr lang="it-IT" sz="1600" dirty="0" err="1">
                <a:latin typeface="+mj-lt"/>
              </a:rPr>
              <a:t>D=</a:t>
            </a:r>
            <a:r>
              <a:rPr lang="it-IT" sz="1600" dirty="0">
                <a:latin typeface="+mj-lt"/>
              </a:rPr>
              <a:t> diametro delle particelle sferiche di grasso (m)</a:t>
            </a:r>
          </a:p>
          <a:p>
            <a:pPr marL="342900" indent="-342900" eaLnBrk="1" hangingPunct="1">
              <a:defRPr/>
            </a:pPr>
            <a:r>
              <a:rPr lang="it-IT" sz="1600" dirty="0">
                <a:latin typeface="+mj-lt"/>
              </a:rPr>
              <a:t>Δρ= differenza di densità tra la particella di grasso ed il liquido (kg/m3)</a:t>
            </a:r>
          </a:p>
          <a:p>
            <a:pPr marL="342900" indent="-342900" eaLnBrk="1" hangingPunct="1">
              <a:defRPr/>
            </a:pPr>
            <a:r>
              <a:rPr lang="it-IT" sz="1600" dirty="0">
                <a:latin typeface="+mj-lt"/>
              </a:rPr>
              <a:t>η= viscosità del liquido (</a:t>
            </a:r>
            <a:r>
              <a:rPr lang="it-IT" sz="1600" dirty="0" err="1">
                <a:latin typeface="+mj-lt"/>
              </a:rPr>
              <a:t>decapoise</a:t>
            </a:r>
            <a:r>
              <a:rPr lang="it-IT" sz="1600" dirty="0">
                <a:latin typeface="+mj-lt"/>
              </a:rPr>
              <a:t>)</a:t>
            </a:r>
          </a:p>
        </p:txBody>
      </p:sp>
      <p:sp>
        <p:nvSpPr>
          <p:cNvPr id="14341" name="Text Box 2"/>
          <p:cNvSpPr txBox="1">
            <a:spLocks noChangeArrowheads="1"/>
          </p:cNvSpPr>
          <p:nvPr/>
        </p:nvSpPr>
        <p:spPr bwMode="auto">
          <a:xfrm>
            <a:off x="498640" y="850589"/>
            <a:ext cx="3852863" cy="461962"/>
          </a:xfrm>
          <a:prstGeom prst="rect">
            <a:avLst/>
          </a:prstGeom>
          <a:noFill/>
          <a:ln w="9525">
            <a:noFill/>
            <a:miter lim="800000"/>
            <a:headEnd/>
            <a:tailEnd/>
          </a:ln>
        </p:spPr>
        <p:txBody>
          <a:bodyPr wrap="none">
            <a:spAutoFit/>
          </a:bodyPr>
          <a:lstStyle/>
          <a:p>
            <a:pPr eaLnBrk="1" hangingPunct="1">
              <a:defRPr/>
            </a:pPr>
            <a:r>
              <a:rPr lang="it-IT" sz="2400" b="1" dirty="0">
                <a:solidFill>
                  <a:schemeClr val="accent1"/>
                </a:solidFill>
                <a:latin typeface="+mj-lt"/>
              </a:rPr>
              <a:t>Panna acida da affioramento</a:t>
            </a:r>
          </a:p>
        </p:txBody>
      </p:sp>
      <p:sp>
        <p:nvSpPr>
          <p:cNvPr id="12"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152" y="3431117"/>
            <a:ext cx="4139952" cy="31049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anim calcmode="lin" valueType="num">
                                      <p:cBhvr additive="base">
                                        <p:cTn id="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5" end="5"/>
                                            </p:txEl>
                                          </p:spTgt>
                                        </p:tgtEl>
                                        <p:attrNameLst>
                                          <p:attrName>style.visibility</p:attrName>
                                        </p:attrNameLst>
                                      </p:cBhvr>
                                      <p:to>
                                        <p:strVal val="visible"/>
                                      </p:to>
                                    </p:set>
                                    <p:anim calcmode="lin" valueType="num">
                                      <p:cBhvr additive="base">
                                        <p:cTn id="13"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anim calcmode="lin" valueType="num">
                                      <p:cBhvr additive="base">
                                        <p:cTn id="17"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7">
                                            <p:txEl>
                                              <p:pRg st="7" end="7"/>
                                            </p:txEl>
                                          </p:spTgt>
                                        </p:tgtEl>
                                        <p:attrNameLst>
                                          <p:attrName>style.visibility</p:attrName>
                                        </p:attrNameLst>
                                      </p:cBhvr>
                                      <p:to>
                                        <p:strVal val="visible"/>
                                      </p:to>
                                    </p:set>
                                    <p:anim calcmode="lin" valueType="num">
                                      <p:cBhvr additive="base">
                                        <p:cTn id="21"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9" end="9"/>
                                            </p:txEl>
                                          </p:spTgt>
                                        </p:tgtEl>
                                        <p:attrNameLst>
                                          <p:attrName>style.visibility</p:attrName>
                                        </p:attrNameLst>
                                      </p:cBhvr>
                                      <p:to>
                                        <p:strVal val="visible"/>
                                      </p:to>
                                    </p:set>
                                    <p:anim calcmode="lin" valueType="num">
                                      <p:cBhvr additive="base">
                                        <p:cTn id="25"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10" end="10"/>
                                            </p:txEl>
                                          </p:spTgt>
                                        </p:tgtEl>
                                        <p:attrNameLst>
                                          <p:attrName>style.visibility</p:attrName>
                                        </p:attrNameLst>
                                      </p:cBhvr>
                                      <p:to>
                                        <p:strVal val="visible"/>
                                      </p:to>
                                    </p:set>
                                    <p:anim calcmode="lin" valueType="num">
                                      <p:cBhvr additive="base">
                                        <p:cTn id="29"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7">
                                            <p:txEl>
                                              <p:pRg st="11" end="11"/>
                                            </p:txEl>
                                          </p:spTgt>
                                        </p:tgtEl>
                                        <p:attrNameLst>
                                          <p:attrName>style.visibility</p:attrName>
                                        </p:attrNameLst>
                                      </p:cBhvr>
                                      <p:to>
                                        <p:strVal val="visible"/>
                                      </p:to>
                                    </p:set>
                                    <p:anim calcmode="lin" valueType="num">
                                      <p:cBhvr additive="base">
                                        <p:cTn id="33"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7">
                                            <p:txEl>
                                              <p:pRg st="12" end="12"/>
                                            </p:txEl>
                                          </p:spTgt>
                                        </p:tgtEl>
                                        <p:attrNameLst>
                                          <p:attrName>style.visibility</p:attrName>
                                        </p:attrNameLst>
                                      </p:cBhvr>
                                      <p:to>
                                        <p:strVal val="visible"/>
                                      </p:to>
                                    </p:set>
                                    <p:anim calcmode="lin" valueType="num">
                                      <p:cBhvr additive="base">
                                        <p:cTn id="37" dur="5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7">
                                            <p:txEl>
                                              <p:pRg st="13" end="13"/>
                                            </p:txEl>
                                          </p:spTgt>
                                        </p:tgtEl>
                                        <p:attrNameLst>
                                          <p:attrName>style.visibility</p:attrName>
                                        </p:attrNameLst>
                                      </p:cBhvr>
                                      <p:to>
                                        <p:strVal val="visible"/>
                                      </p:to>
                                    </p:set>
                                    <p:anim calcmode="lin" valueType="num">
                                      <p:cBhvr additive="base">
                                        <p:cTn id="41" dur="5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439816" y="1186496"/>
            <a:ext cx="4753471" cy="2585323"/>
          </a:xfrm>
          <a:prstGeom prst="rect">
            <a:avLst/>
          </a:prstGeom>
          <a:noFill/>
          <a:ln w="9525">
            <a:noFill/>
            <a:miter lim="800000"/>
            <a:headEnd/>
            <a:tailEnd/>
          </a:ln>
        </p:spPr>
        <p:txBody>
          <a:bodyPr wrap="square">
            <a:spAutoFit/>
          </a:bodyPr>
          <a:lstStyle/>
          <a:p>
            <a:pPr marL="342900" indent="-342900" eaLnBrk="1" hangingPunct="1">
              <a:buFont typeface="Wingdings" pitchFamily="2" charset="2"/>
              <a:buChar char="ü"/>
              <a:defRPr/>
            </a:pPr>
            <a:r>
              <a:rPr lang="it-IT" dirty="0" smtClean="0">
                <a:latin typeface="+mj-lt"/>
              </a:rPr>
              <a:t>Caratterizzano </a:t>
            </a:r>
            <a:r>
              <a:rPr lang="it-IT" dirty="0">
                <a:latin typeface="+mj-lt"/>
              </a:rPr>
              <a:t>la crema di affioramento l’elevata carica microbica (che in genere, conferisce un caratteristico aroma al burro; ridotta conservabilità) e l’elevata acidità (in acido lattico), utile per la burrificazione</a:t>
            </a:r>
            <a:r>
              <a:rPr lang="it-IT" dirty="0" smtClean="0">
                <a:latin typeface="+mj-lt"/>
              </a:rPr>
              <a:t>.</a:t>
            </a:r>
          </a:p>
          <a:p>
            <a:pPr marL="342900" indent="-342900" eaLnBrk="1" hangingPunct="1">
              <a:buFont typeface="Wingdings" pitchFamily="2" charset="2"/>
              <a:buChar char="ü"/>
              <a:defRPr/>
            </a:pPr>
            <a:endParaRPr lang="it-IT" dirty="0">
              <a:latin typeface="+mj-lt"/>
            </a:endParaRPr>
          </a:p>
          <a:p>
            <a:pPr marL="342900" indent="-342900" eaLnBrk="1" hangingPunct="1">
              <a:buFont typeface="Wingdings" pitchFamily="2" charset="2"/>
              <a:buChar char="ü"/>
              <a:defRPr/>
            </a:pPr>
            <a:r>
              <a:rPr lang="it-IT" dirty="0">
                <a:latin typeface="+mj-lt"/>
              </a:rPr>
              <a:t>L’affioramento, tuttavia, lascia nel latticello troppo grasso (1-1,5% ) e richiede molto tempo (12 ore ).</a:t>
            </a:r>
          </a:p>
        </p:txBody>
      </p:sp>
      <p:sp>
        <p:nvSpPr>
          <p:cNvPr id="13"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4" name="Rettangolo 13"/>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pic>
        <p:nvPicPr>
          <p:cNvPr id="15" name="Immagin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1124744"/>
            <a:ext cx="3384376" cy="2538282"/>
          </a:xfrm>
          <a:prstGeom prst="rect">
            <a:avLst/>
          </a:prstGeom>
          <a:ln>
            <a:noFill/>
          </a:ln>
          <a:effectLst>
            <a:outerShdw blurRad="292100" dist="139700" dir="2700000" algn="tl" rotWithShape="0">
              <a:srgbClr val="333333">
                <a:alpha val="65000"/>
              </a:srgbClr>
            </a:outerShdw>
          </a:effectLst>
        </p:spPr>
      </p:pic>
      <p:sp>
        <p:nvSpPr>
          <p:cNvPr id="16" name="Text Box 2"/>
          <p:cNvSpPr txBox="1">
            <a:spLocks noChangeArrowheads="1"/>
          </p:cNvSpPr>
          <p:nvPr/>
        </p:nvSpPr>
        <p:spPr bwMode="auto">
          <a:xfrm>
            <a:off x="768952" y="3962349"/>
            <a:ext cx="10511624" cy="2246769"/>
          </a:xfrm>
          <a:prstGeom prst="rect">
            <a:avLst/>
          </a:prstGeom>
          <a:solidFill>
            <a:schemeClr val="bg1"/>
          </a:solidFill>
          <a:ln w="9525">
            <a:noFill/>
            <a:miter lim="800000"/>
            <a:headEnd/>
            <a:tailEnd/>
          </a:ln>
          <a:effectLst/>
        </p:spPr>
        <p:txBody>
          <a:bodyPr wrap="square">
            <a:spAutoFit/>
          </a:bodyPr>
          <a:lstStyle/>
          <a:p>
            <a:pPr marL="342900" indent="-342900" eaLnBrk="1" hangingPunct="1">
              <a:defRPr/>
            </a:pPr>
            <a:r>
              <a:rPr lang="it-IT" b="1" dirty="0">
                <a:solidFill>
                  <a:schemeClr val="folHlink"/>
                </a:solidFill>
                <a:latin typeface="+mj-lt"/>
              </a:rPr>
              <a:t>Neutralizzazione della crema</a:t>
            </a:r>
          </a:p>
          <a:p>
            <a:pPr marL="342900" indent="-342900" eaLnBrk="1" hangingPunct="1">
              <a:defRPr/>
            </a:pPr>
            <a:endParaRPr lang="it-IT" sz="700" b="1" dirty="0">
              <a:solidFill>
                <a:schemeClr val="folHlink"/>
              </a:solidFill>
              <a:effectLst>
                <a:outerShdw blurRad="38100" dist="38100" dir="2700000" algn="tl">
                  <a:srgbClr val="000000"/>
                </a:outerShdw>
              </a:effectLst>
              <a:latin typeface="+mj-lt"/>
            </a:endParaRPr>
          </a:p>
          <a:p>
            <a:pPr marL="342900" indent="-342900" eaLnBrk="1" hangingPunct="1">
              <a:defRPr/>
            </a:pPr>
            <a:r>
              <a:rPr lang="it-IT" dirty="0">
                <a:latin typeface="+mj-lt"/>
              </a:rPr>
              <a:t>Il pH della crema non deve essere inferiore a 6,5 in quanto l’elevata acidità comporta instabilità delle proteine e inibizione dello sviluppo dei batteri aromatizzanti eventualmente addizionati.</a:t>
            </a:r>
          </a:p>
          <a:p>
            <a:pPr marL="342900" indent="-342900" eaLnBrk="1" hangingPunct="1">
              <a:defRPr/>
            </a:pPr>
            <a:endParaRPr lang="it-IT" sz="700" dirty="0">
              <a:latin typeface="+mj-lt"/>
            </a:endParaRPr>
          </a:p>
          <a:p>
            <a:pPr marL="342900" indent="-342900" eaLnBrk="1" hangingPunct="1">
              <a:defRPr/>
            </a:pPr>
            <a:r>
              <a:rPr lang="it-IT" dirty="0">
                <a:latin typeface="+mj-lt"/>
              </a:rPr>
              <a:t>La neutralizzazione si può essere condotta:</a:t>
            </a:r>
          </a:p>
          <a:p>
            <a:pPr marL="342900" indent="-342900" eaLnBrk="1" hangingPunct="1">
              <a:buFont typeface="Wingdings" panose="05000000000000000000" pitchFamily="2" charset="2"/>
              <a:buChar char="ü"/>
              <a:defRPr/>
            </a:pPr>
            <a:r>
              <a:rPr lang="it-IT" dirty="0">
                <a:latin typeface="+mj-lt"/>
              </a:rPr>
              <a:t>per via chimica, utilizzando una soluzione acquosa di Mg(OH)</a:t>
            </a:r>
            <a:r>
              <a:rPr lang="it-IT" baseline="-25000" dirty="0">
                <a:latin typeface="+mj-lt"/>
              </a:rPr>
              <a:t>2</a:t>
            </a:r>
            <a:r>
              <a:rPr lang="it-IT" dirty="0">
                <a:latin typeface="+mj-lt"/>
              </a:rPr>
              <a:t>, </a:t>
            </a:r>
            <a:r>
              <a:rPr lang="it-IT" dirty="0" err="1">
                <a:latin typeface="+mj-lt"/>
              </a:rPr>
              <a:t>NaOH</a:t>
            </a:r>
            <a:r>
              <a:rPr lang="it-IT" dirty="0">
                <a:latin typeface="+mj-lt"/>
              </a:rPr>
              <a:t>, Ca(OH)</a:t>
            </a:r>
            <a:r>
              <a:rPr lang="it-IT" baseline="-25000" dirty="0">
                <a:latin typeface="+mj-lt"/>
              </a:rPr>
              <a:t>2</a:t>
            </a:r>
            <a:r>
              <a:rPr lang="it-IT" dirty="0">
                <a:latin typeface="+mj-lt"/>
              </a:rPr>
              <a:t> fino a pH 7;</a:t>
            </a:r>
          </a:p>
          <a:p>
            <a:pPr marL="342900" indent="-342900" eaLnBrk="1" hangingPunct="1">
              <a:buFont typeface="Wingdings" panose="05000000000000000000" pitchFamily="2" charset="2"/>
              <a:buChar char="ü"/>
              <a:defRPr/>
            </a:pPr>
            <a:r>
              <a:rPr lang="it-IT" dirty="0">
                <a:latin typeface="+mj-lt"/>
              </a:rPr>
              <a:t>per via fisica, lavando 3-4 volte la crema con acqua (solubilizzazione dell’acido lattico) e poi centrifugando il prodotto</a:t>
            </a:r>
            <a:r>
              <a:rPr lang="it-IT" dirty="0" smtClean="0">
                <a:latin typeface="+mj-lt"/>
              </a:rPr>
              <a:t>.</a:t>
            </a:r>
            <a:endParaRPr lang="it-IT"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 calcmode="lin" valueType="num">
                                      <p:cBhvr additive="base">
                                        <p:cTn id="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anim calcmode="lin" valueType="num">
                                      <p:cBhvr additive="base">
                                        <p:cTn id="11"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anim calcmode="lin" valueType="num">
                                      <p:cBhvr additive="base">
                                        <p:cTn id="1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80398" y="1556792"/>
            <a:ext cx="8859786" cy="4585871"/>
          </a:xfrm>
          <a:prstGeom prst="rect">
            <a:avLst/>
          </a:prstGeom>
          <a:solidFill>
            <a:schemeClr val="bg1"/>
          </a:solidFill>
          <a:ln w="9525">
            <a:noFill/>
            <a:miter lim="800000"/>
            <a:headEnd/>
            <a:tailEnd/>
          </a:ln>
          <a:effectLst/>
        </p:spPr>
        <p:txBody>
          <a:bodyPr wrap="square">
            <a:spAutoFit/>
          </a:bodyPr>
          <a:lstStyle/>
          <a:p>
            <a:pPr marL="342900" indent="-342900" eaLnBrk="1" hangingPunct="1">
              <a:defRPr/>
            </a:pPr>
            <a:r>
              <a:rPr lang="it-IT" dirty="0">
                <a:latin typeface="+mj-lt"/>
              </a:rPr>
              <a:t>La centrifugazione applica il principio fisico secondo il quale corpi di differente peso specifico subiscono l’effetto di due forze contrapposte quando vengono sottoposti a moto rotatorio: </a:t>
            </a:r>
            <a:r>
              <a:rPr lang="it-IT" b="1" dirty="0">
                <a:solidFill>
                  <a:srgbClr val="FF0000"/>
                </a:solidFill>
                <a:latin typeface="+mj-lt"/>
              </a:rPr>
              <a:t>la crema subisce l’azione della forza centripeta ed il latte magro quella della forza centrifuga.</a:t>
            </a:r>
          </a:p>
          <a:p>
            <a:pPr marL="342900" indent="-342900" eaLnBrk="1" hangingPunct="1">
              <a:defRPr/>
            </a:pPr>
            <a:endParaRPr lang="it-IT" b="1" dirty="0">
              <a:effectLst>
                <a:outerShdw blurRad="38100" dist="38100" dir="2700000" algn="tl">
                  <a:srgbClr val="000000"/>
                </a:outerShdw>
              </a:effectLst>
              <a:latin typeface="+mj-lt"/>
            </a:endParaRPr>
          </a:p>
          <a:p>
            <a:pPr marL="342900" indent="-342900" eaLnBrk="1" hangingPunct="1">
              <a:defRPr/>
            </a:pPr>
            <a:r>
              <a:rPr lang="it-IT" dirty="0">
                <a:latin typeface="+mj-lt"/>
              </a:rPr>
              <a:t>La separazione è facilitata dalla temperatura di 35-40° C, che riduce la densità e viscosità del latte e del frazionamento della massa in lavorazione fra i dischi polarizzanti del tamburo. </a:t>
            </a: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r>
              <a:rPr lang="it-IT" dirty="0">
                <a:latin typeface="+mj-lt"/>
              </a:rPr>
              <a:t>La velocità di separazione del grasso tramite centrifugazione può essere anche essa espressa dalla </a:t>
            </a:r>
            <a:r>
              <a:rPr lang="it-IT" b="1" dirty="0">
                <a:solidFill>
                  <a:srgbClr val="FF0000"/>
                </a:solidFill>
                <a:latin typeface="+mj-lt"/>
              </a:rPr>
              <a:t>legge di </a:t>
            </a:r>
            <a:r>
              <a:rPr lang="it-IT" b="1" dirty="0" err="1">
                <a:solidFill>
                  <a:srgbClr val="FF0000"/>
                </a:solidFill>
                <a:latin typeface="+mj-lt"/>
              </a:rPr>
              <a:t>Stokes</a:t>
            </a:r>
            <a:r>
              <a:rPr lang="it-IT" dirty="0">
                <a:solidFill>
                  <a:srgbClr val="FF0000"/>
                </a:solidFill>
                <a:latin typeface="+mj-lt"/>
              </a:rPr>
              <a:t>:</a:t>
            </a:r>
          </a:p>
          <a:p>
            <a:pPr marL="342900" indent="-342900" eaLnBrk="1" hangingPunct="1">
              <a:defRPr/>
            </a:pPr>
            <a:endParaRPr lang="it-IT" sz="800" dirty="0">
              <a:latin typeface="+mj-lt"/>
            </a:endParaRPr>
          </a:p>
          <a:p>
            <a:pPr marL="342900" indent="-342900" eaLnBrk="1" hangingPunct="1">
              <a:defRPr/>
            </a:pPr>
            <a:r>
              <a:rPr lang="it-IT" sz="2400" dirty="0">
                <a:latin typeface="+mj-lt"/>
              </a:rPr>
              <a:t>		</a:t>
            </a:r>
            <a:r>
              <a:rPr lang="it-IT" sz="2400" dirty="0" err="1">
                <a:latin typeface="+mj-lt"/>
              </a:rPr>
              <a:t>v=</a:t>
            </a:r>
            <a:r>
              <a:rPr lang="it-IT" sz="2400" dirty="0">
                <a:latin typeface="+mj-lt"/>
              </a:rPr>
              <a:t>[D2*Δρ*(ω2*R)]/18η</a:t>
            </a:r>
          </a:p>
          <a:p>
            <a:pPr marL="342900" indent="-342900" eaLnBrk="1" hangingPunct="1">
              <a:defRPr/>
            </a:pPr>
            <a:endParaRPr lang="it-IT" sz="800" dirty="0">
              <a:latin typeface="+mj-lt"/>
            </a:endParaRPr>
          </a:p>
          <a:p>
            <a:pPr marL="342900" indent="-342900" eaLnBrk="1" hangingPunct="1">
              <a:defRPr/>
            </a:pPr>
            <a:r>
              <a:rPr lang="it-IT" dirty="0">
                <a:latin typeface="+mj-lt"/>
              </a:rPr>
              <a:t>dove:</a:t>
            </a:r>
          </a:p>
          <a:p>
            <a:pPr marL="342900" indent="-342900" eaLnBrk="1" hangingPunct="1">
              <a:defRPr/>
            </a:pPr>
            <a:r>
              <a:rPr lang="it-IT" dirty="0">
                <a:latin typeface="+mj-lt"/>
              </a:rPr>
              <a:t>ω= velocità angolare (</a:t>
            </a:r>
            <a:r>
              <a:rPr lang="it-IT" dirty="0" err="1">
                <a:latin typeface="+mj-lt"/>
              </a:rPr>
              <a:t>rad</a:t>
            </a:r>
            <a:r>
              <a:rPr lang="it-IT" dirty="0">
                <a:latin typeface="+mj-lt"/>
              </a:rPr>
              <a:t>/s)</a:t>
            </a:r>
          </a:p>
          <a:p>
            <a:pPr marL="342900" indent="-342900" eaLnBrk="1" hangingPunct="1">
              <a:defRPr/>
            </a:pPr>
            <a:r>
              <a:rPr lang="it-IT" dirty="0" err="1">
                <a:latin typeface="+mj-lt"/>
              </a:rPr>
              <a:t>R=</a:t>
            </a:r>
            <a:r>
              <a:rPr lang="it-IT" dirty="0">
                <a:latin typeface="+mj-lt"/>
              </a:rPr>
              <a:t> distanza della particella dall’asse di rotazione (m)</a:t>
            </a:r>
          </a:p>
        </p:txBody>
      </p:sp>
      <p:sp>
        <p:nvSpPr>
          <p:cNvPr id="17412" name="Text Box 2"/>
          <p:cNvSpPr txBox="1">
            <a:spLocks noChangeArrowheads="1"/>
          </p:cNvSpPr>
          <p:nvPr/>
        </p:nvSpPr>
        <p:spPr bwMode="auto">
          <a:xfrm>
            <a:off x="476574" y="850589"/>
            <a:ext cx="4684712" cy="461962"/>
          </a:xfrm>
          <a:prstGeom prst="rect">
            <a:avLst/>
          </a:prstGeom>
          <a:noFill/>
          <a:ln w="9525">
            <a:noFill/>
            <a:miter lim="800000"/>
            <a:headEnd/>
            <a:tailEnd/>
          </a:ln>
        </p:spPr>
        <p:txBody>
          <a:bodyPr>
            <a:spAutoFit/>
          </a:bodyPr>
          <a:lstStyle/>
          <a:p>
            <a:pPr eaLnBrk="1" hangingPunct="1">
              <a:defRPr/>
            </a:pPr>
            <a:r>
              <a:rPr lang="it-IT" sz="2400" b="1" dirty="0">
                <a:solidFill>
                  <a:schemeClr val="accent1"/>
                </a:solidFill>
                <a:latin typeface="+mj-lt"/>
              </a:rPr>
              <a:t>Panna dolce da centrifuga</a:t>
            </a:r>
          </a:p>
        </p:txBody>
      </p:sp>
      <p:sp>
        <p:nvSpPr>
          <p:cNvPr id="14"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5" name="Rettangolo 14"/>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 calcmode="lin" valueType="num">
                                      <p:cBhvr additive="base">
                                        <p:cTn id="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anim calcmode="lin" valueType="num">
                                      <p:cBhvr additive="base">
                                        <p:cTn id="13"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anim calcmode="lin" valueType="num">
                                      <p:cBhvr additive="base">
                                        <p:cTn id="17"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anim calcmode="lin" valueType="num">
                                      <p:cBhvr additive="base">
                                        <p:cTn id="21"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9">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579">
                                            <p:txEl>
                                              <p:pRg st="10" end="10"/>
                                            </p:txEl>
                                          </p:spTgt>
                                        </p:tgtEl>
                                        <p:attrNameLst>
                                          <p:attrName>style.visibility</p:attrName>
                                        </p:attrNameLst>
                                      </p:cBhvr>
                                      <p:to>
                                        <p:strVal val="visible"/>
                                      </p:to>
                                    </p:set>
                                    <p:anim calcmode="lin" valueType="num">
                                      <p:cBhvr additive="base">
                                        <p:cTn id="25"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79">
                                            <p:txEl>
                                              <p:pRg st="11" end="11"/>
                                            </p:txEl>
                                          </p:spTgt>
                                        </p:tgtEl>
                                        <p:attrNameLst>
                                          <p:attrName>style.visibility</p:attrName>
                                        </p:attrNameLst>
                                      </p:cBhvr>
                                      <p:to>
                                        <p:strVal val="visible"/>
                                      </p:to>
                                    </p:set>
                                    <p:anim calcmode="lin" valueType="num">
                                      <p:cBhvr additive="base">
                                        <p:cTn id="29" dur="500" fill="hold"/>
                                        <p:tgtEl>
                                          <p:spTgt spid="24579">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76574" y="1700808"/>
            <a:ext cx="3793006" cy="4801314"/>
          </a:xfrm>
          <a:prstGeom prst="rect">
            <a:avLst/>
          </a:prstGeom>
          <a:solidFill>
            <a:schemeClr val="bg1"/>
          </a:solidFill>
          <a:ln w="9525">
            <a:noFill/>
            <a:miter lim="800000"/>
            <a:headEnd/>
            <a:tailEnd/>
          </a:ln>
        </p:spPr>
        <p:txBody>
          <a:bodyPr wrap="square">
            <a:spAutoFit/>
          </a:bodyPr>
          <a:lstStyle/>
          <a:p>
            <a:pPr eaLnBrk="1" hangingPunct="1">
              <a:defRPr/>
            </a:pPr>
            <a:r>
              <a:rPr lang="it-IT" dirty="0">
                <a:latin typeface="+mn-lt"/>
              </a:rPr>
              <a:t>Le centrifughe impiegate sono del tipo a piatti (questi sono 200 distanziati di pochi millimetri ) che ruotano a 3000 –4000 giri al minuto e operano a temperature di 32 – 38 °C.  </a:t>
            </a:r>
            <a:r>
              <a:rPr lang="it-IT" dirty="0">
                <a:latin typeface="+mn-lt"/>
              </a:rPr>
              <a:t>La velocità di scrematura si aggira attorno a 0.15 cm/s, cioè circa 360 volte superiore all’affioramento spontaneo</a:t>
            </a:r>
            <a:r>
              <a:rPr lang="it-IT" dirty="0" smtClean="0">
                <a:latin typeface="+mn-lt"/>
              </a:rPr>
              <a:t>.</a:t>
            </a:r>
          </a:p>
          <a:p>
            <a:pPr eaLnBrk="1" hangingPunct="1">
              <a:defRPr/>
            </a:pPr>
            <a:endParaRPr lang="it-IT" dirty="0" smtClean="0">
              <a:latin typeface="+mn-lt"/>
            </a:endParaRPr>
          </a:p>
          <a:p>
            <a:pPr eaLnBrk="1" hangingPunct="1">
              <a:defRPr/>
            </a:pPr>
            <a:r>
              <a:rPr lang="it-IT" dirty="0" smtClean="0">
                <a:latin typeface="+mn-lt"/>
              </a:rPr>
              <a:t>Normalmente</a:t>
            </a:r>
            <a:r>
              <a:rPr lang="it-IT" dirty="0">
                <a:latin typeface="+mn-lt"/>
              </a:rPr>
              <a:t>, con tale metodo si ottengono creme con il 30-70% di grasso, la percentuale è prefissata regolando il tempo d’azione della centrifuga. </a:t>
            </a:r>
          </a:p>
          <a:p>
            <a:pPr eaLnBrk="1" hangingPunct="1">
              <a:defRPr/>
            </a:pPr>
            <a:r>
              <a:rPr lang="it-IT" dirty="0">
                <a:latin typeface="+mn-lt"/>
              </a:rPr>
              <a:t>Il latticello residuato dalla centrifugazione non contiene più dello 0,1% di grasso. </a:t>
            </a:r>
          </a:p>
        </p:txBody>
      </p:sp>
      <p:sp>
        <p:nvSpPr>
          <p:cNvPr id="12" name="Text Box 2"/>
          <p:cNvSpPr txBox="1">
            <a:spLocks noChangeArrowheads="1"/>
          </p:cNvSpPr>
          <p:nvPr/>
        </p:nvSpPr>
        <p:spPr bwMode="auto">
          <a:xfrm>
            <a:off x="476574" y="850589"/>
            <a:ext cx="4684712" cy="461962"/>
          </a:xfrm>
          <a:prstGeom prst="rect">
            <a:avLst/>
          </a:prstGeom>
          <a:noFill/>
          <a:ln w="9525">
            <a:noFill/>
            <a:miter lim="800000"/>
            <a:headEnd/>
            <a:tailEnd/>
          </a:ln>
        </p:spPr>
        <p:txBody>
          <a:bodyPr>
            <a:spAutoFit/>
          </a:bodyPr>
          <a:lstStyle/>
          <a:p>
            <a:pPr eaLnBrk="1" hangingPunct="1">
              <a:defRPr/>
            </a:pPr>
            <a:r>
              <a:rPr lang="it-IT" sz="2400" b="1" dirty="0">
                <a:solidFill>
                  <a:schemeClr val="accent1"/>
                </a:solidFill>
                <a:latin typeface="+mj-lt"/>
              </a:rPr>
              <a:t>Panna dolce da centrifuga</a:t>
            </a:r>
          </a:p>
        </p:txBody>
      </p:sp>
      <p:sp>
        <p:nvSpPr>
          <p:cNvPr id="13"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4" name="Rettangolo 13"/>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856" y="980726"/>
            <a:ext cx="3589287" cy="5545449"/>
          </a:xfrm>
          <a:prstGeom prst="rect">
            <a:avLst/>
          </a:prstGeom>
        </p:spPr>
      </p:pic>
      <p:pic>
        <p:nvPicPr>
          <p:cNvPr id="7" name="Immagine 6"/>
          <p:cNvPicPr>
            <a:picLocks noChangeAspect="1"/>
          </p:cNvPicPr>
          <p:nvPr/>
        </p:nvPicPr>
        <p:blipFill>
          <a:blip r:embed="rId3"/>
          <a:stretch>
            <a:fillRect/>
          </a:stretch>
        </p:blipFill>
        <p:spPr>
          <a:xfrm>
            <a:off x="9048328" y="2398170"/>
            <a:ext cx="1741307" cy="410970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767408" y="1438524"/>
            <a:ext cx="8534400" cy="4276725"/>
          </a:xfrm>
          <a:prstGeom prst="rect">
            <a:avLst/>
          </a:prstGeom>
          <a:solidFill>
            <a:schemeClr val="bg1"/>
          </a:solidFill>
          <a:ln w="9525">
            <a:noFill/>
            <a:miter lim="800000"/>
            <a:headEnd/>
            <a:tailEnd/>
          </a:ln>
          <a:effectLst/>
        </p:spPr>
        <p:txBody>
          <a:bodyPr>
            <a:spAutoFit/>
          </a:bodyPr>
          <a:lstStyle/>
          <a:p>
            <a:pPr marL="342900" indent="-342900" eaLnBrk="1" hangingPunct="1">
              <a:defRPr/>
            </a:pPr>
            <a:r>
              <a:rPr lang="it-IT" dirty="0">
                <a:latin typeface="+mj-lt"/>
              </a:rPr>
              <a:t>La burrificazione è il processo di produzione del burro, in cui 100 litri di latte vengono trasformati in 4-5 chili di prodotto finito. </a:t>
            </a:r>
          </a:p>
          <a:p>
            <a:pPr marL="342900" indent="-342900" eaLnBrk="1" hangingPunct="1">
              <a:defRPr/>
            </a:pPr>
            <a:endParaRPr lang="it-IT" dirty="0">
              <a:solidFill>
                <a:schemeClr val="accent1"/>
              </a:solidFill>
              <a:latin typeface="+mj-lt"/>
            </a:endParaRPr>
          </a:p>
          <a:p>
            <a:pPr marL="342900" indent="-342900" eaLnBrk="1" hangingPunct="1">
              <a:defRPr/>
            </a:pPr>
            <a:r>
              <a:rPr lang="it-IT" sz="2000" b="1" dirty="0">
                <a:solidFill>
                  <a:schemeClr val="accent1"/>
                </a:solidFill>
                <a:latin typeface="+mj-lt"/>
              </a:rPr>
              <a:t>Processo di burrificazione tradizionale</a:t>
            </a:r>
          </a:p>
          <a:p>
            <a:pPr marL="342900" indent="-342900" eaLnBrk="1" hangingPunct="1">
              <a:defRPr/>
            </a:pPr>
            <a:endParaRPr lang="it-IT" dirty="0">
              <a:latin typeface="+mj-lt"/>
            </a:endParaRPr>
          </a:p>
          <a:p>
            <a:pPr marL="342900" indent="-342900" eaLnBrk="1" hangingPunct="1">
              <a:buFontTx/>
              <a:buAutoNum type="arabicPeriod"/>
              <a:defRPr/>
            </a:pPr>
            <a:r>
              <a:rPr lang="it-IT" b="1" dirty="0">
                <a:latin typeface="+mj-lt"/>
              </a:rPr>
              <a:t>Pastorizzazione della crema</a:t>
            </a:r>
            <a:r>
              <a:rPr lang="it-IT" dirty="0">
                <a:latin typeface="+mj-lt"/>
              </a:rPr>
              <a:t>: trattamento a 90-95 °C per 30 s. </a:t>
            </a:r>
          </a:p>
          <a:p>
            <a:pPr marL="342900" indent="-342900" eaLnBrk="1" hangingPunct="1">
              <a:defRPr/>
            </a:pPr>
            <a:r>
              <a:rPr lang="it-IT" dirty="0">
                <a:latin typeface="+mj-lt"/>
              </a:rPr>
              <a:t>	Il controllo dell’avvenuta pastorizzazione avviene mediante la ricerca della fosfatasi alcalina (inattivata a  82° C per 15-20 s, a pH 6,5).</a:t>
            </a:r>
          </a:p>
          <a:p>
            <a:pPr marL="342900" indent="-342900" eaLnBrk="1" hangingPunct="1">
              <a:buFontTx/>
              <a:buAutoNum type="arabicPeriod"/>
              <a:defRPr/>
            </a:pPr>
            <a:endParaRPr lang="it-IT" dirty="0">
              <a:latin typeface="+mj-lt"/>
            </a:endParaRPr>
          </a:p>
          <a:p>
            <a:pPr marL="342900" indent="-342900" eaLnBrk="1" hangingPunct="1">
              <a:buFont typeface="+mj-lt"/>
              <a:buAutoNum type="arabicPeriod" startAt="2"/>
              <a:defRPr/>
            </a:pPr>
            <a:r>
              <a:rPr lang="it-IT" b="1" dirty="0">
                <a:latin typeface="+mj-lt"/>
              </a:rPr>
              <a:t>Cristallizzazione: </a:t>
            </a:r>
            <a:r>
              <a:rPr lang="it-IT" dirty="0">
                <a:latin typeface="+mj-lt"/>
              </a:rPr>
              <a:t>raffreddamento rapido fino a 6-7 °C. </a:t>
            </a:r>
          </a:p>
          <a:p>
            <a:pPr marL="342900" indent="-342900" eaLnBrk="1" hangingPunct="1">
              <a:buFontTx/>
              <a:buAutoNum type="arabicPeriod" startAt="2"/>
              <a:defRPr/>
            </a:pPr>
            <a:endParaRPr lang="it-IT" dirty="0">
              <a:latin typeface="+mj-lt"/>
            </a:endParaRPr>
          </a:p>
          <a:p>
            <a:pPr marL="342900" indent="-342900" eaLnBrk="1" hangingPunct="1">
              <a:buFontTx/>
              <a:buAutoNum type="arabicPeriod" startAt="2"/>
              <a:defRPr/>
            </a:pPr>
            <a:r>
              <a:rPr lang="it-IT" b="1" dirty="0">
                <a:latin typeface="+mj-lt"/>
              </a:rPr>
              <a:t>Addizione delle colture (</a:t>
            </a:r>
            <a:r>
              <a:rPr lang="it-IT" b="1" dirty="0" err="1">
                <a:latin typeface="+mj-lt"/>
              </a:rPr>
              <a:t>inserzamento</a:t>
            </a:r>
            <a:r>
              <a:rPr lang="it-IT" b="1" dirty="0">
                <a:latin typeface="+mj-lt"/>
              </a:rPr>
              <a:t>) e maturazione</a:t>
            </a:r>
            <a:r>
              <a:rPr lang="it-IT" dirty="0">
                <a:latin typeface="+mj-lt"/>
              </a:rPr>
              <a:t>: aggiunta di microrganismi (</a:t>
            </a:r>
            <a:r>
              <a:rPr lang="it-IT" dirty="0" err="1">
                <a:latin typeface="+mj-lt"/>
              </a:rPr>
              <a:t>latto-innesto</a:t>
            </a:r>
            <a:r>
              <a:rPr lang="it-IT" dirty="0">
                <a:latin typeface="+mj-lt"/>
              </a:rPr>
              <a:t>) in proporzione del 3-5% della crema. </a:t>
            </a:r>
          </a:p>
          <a:p>
            <a:pPr marL="342900" indent="-342900" eaLnBrk="1" hangingPunct="1">
              <a:defRPr/>
            </a:pPr>
            <a:r>
              <a:rPr lang="it-IT" dirty="0">
                <a:latin typeface="+mj-lt"/>
              </a:rPr>
              <a:t>	I batteri interessati sono gli aromatizzanti (</a:t>
            </a:r>
            <a:r>
              <a:rPr lang="it-IT" i="1" dirty="0" err="1">
                <a:latin typeface="+mj-lt"/>
              </a:rPr>
              <a:t>Leuconostoc</a:t>
            </a:r>
            <a:r>
              <a:rPr lang="it-IT" i="1" dirty="0">
                <a:latin typeface="+mj-lt"/>
              </a:rPr>
              <a:t> </a:t>
            </a:r>
            <a:r>
              <a:rPr lang="it-IT" i="1" dirty="0" err="1">
                <a:latin typeface="+mj-lt"/>
              </a:rPr>
              <a:t>lactis</a:t>
            </a:r>
            <a:r>
              <a:rPr lang="it-IT" i="1" dirty="0">
                <a:latin typeface="+mj-lt"/>
              </a:rPr>
              <a:t> </a:t>
            </a:r>
            <a:r>
              <a:rPr lang="it-IT" dirty="0">
                <a:latin typeface="+mj-lt"/>
              </a:rPr>
              <a:t>e </a:t>
            </a:r>
            <a:r>
              <a:rPr lang="it-IT" i="1" dirty="0" err="1">
                <a:latin typeface="+mj-lt"/>
              </a:rPr>
              <a:t>cremoris</a:t>
            </a:r>
            <a:r>
              <a:rPr lang="it-IT" dirty="0">
                <a:latin typeface="+mj-lt"/>
              </a:rPr>
              <a:t>, </a:t>
            </a:r>
            <a:r>
              <a:rPr lang="it-IT" i="1" dirty="0" err="1">
                <a:latin typeface="+mj-lt"/>
              </a:rPr>
              <a:t>Lactococcus</a:t>
            </a:r>
            <a:r>
              <a:rPr lang="it-IT" i="1" dirty="0">
                <a:latin typeface="+mj-lt"/>
              </a:rPr>
              <a:t> </a:t>
            </a:r>
            <a:r>
              <a:rPr lang="it-IT" i="1" dirty="0" err="1">
                <a:latin typeface="+mj-lt"/>
              </a:rPr>
              <a:t>lactis</a:t>
            </a:r>
            <a:r>
              <a:rPr lang="it-IT" i="1" dirty="0">
                <a:latin typeface="+mj-lt"/>
              </a:rPr>
              <a:t> </a:t>
            </a:r>
            <a:r>
              <a:rPr lang="it-IT" dirty="0" err="1">
                <a:latin typeface="+mj-lt"/>
              </a:rPr>
              <a:t>ssp</a:t>
            </a:r>
            <a:r>
              <a:rPr lang="it-IT" dirty="0">
                <a:latin typeface="+mj-lt"/>
              </a:rPr>
              <a:t>. </a:t>
            </a:r>
            <a:r>
              <a:rPr lang="it-IT" i="1" dirty="0" err="1">
                <a:latin typeface="+mj-lt"/>
              </a:rPr>
              <a:t>diacetylactis</a:t>
            </a:r>
            <a:r>
              <a:rPr lang="it-IT" dirty="0">
                <a:latin typeface="+mj-lt"/>
              </a:rPr>
              <a:t>) e gli acidificanti (</a:t>
            </a:r>
            <a:r>
              <a:rPr lang="it-IT" i="1" dirty="0">
                <a:latin typeface="+mj-lt"/>
              </a:rPr>
              <a:t>Streptococchi</a:t>
            </a:r>
            <a:r>
              <a:rPr lang="it-IT" dirty="0">
                <a:latin typeface="+mj-lt"/>
              </a:rPr>
              <a:t> </a:t>
            </a:r>
            <a:r>
              <a:rPr lang="it-IT" dirty="0" err="1">
                <a:latin typeface="+mj-lt"/>
              </a:rPr>
              <a:t>mesofili</a:t>
            </a:r>
            <a:r>
              <a:rPr lang="it-IT" dirty="0">
                <a:latin typeface="+mj-lt"/>
              </a:rPr>
              <a:t>). </a:t>
            </a:r>
          </a:p>
        </p:txBody>
      </p:sp>
      <p:sp>
        <p:nvSpPr>
          <p:cNvPr id="12"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4">
                                            <p:txEl>
                                              <p:pRg st="7" end="7"/>
                                            </p:txEl>
                                          </p:spTgt>
                                        </p:tgtEl>
                                        <p:attrNameLst>
                                          <p:attrName>style.visibility</p:attrName>
                                        </p:attrNameLst>
                                      </p:cBhvr>
                                      <p:to>
                                        <p:strVal val="visible"/>
                                      </p:to>
                                    </p:set>
                                    <p:anim calcmode="lin" valueType="num">
                                      <p:cBhvr additive="base">
                                        <p:cTn id="7" dur="500" fill="hold"/>
                                        <p:tgtEl>
                                          <p:spTgt spid="1741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4">
                                            <p:txEl>
                                              <p:pRg st="9" end="9"/>
                                            </p:txEl>
                                          </p:spTgt>
                                        </p:tgtEl>
                                        <p:attrNameLst>
                                          <p:attrName>style.visibility</p:attrName>
                                        </p:attrNameLst>
                                      </p:cBhvr>
                                      <p:to>
                                        <p:strVal val="visible"/>
                                      </p:to>
                                    </p:set>
                                    <p:anim calcmode="lin" valueType="num">
                                      <p:cBhvr additive="base">
                                        <p:cTn id="13" dur="500" fill="hold"/>
                                        <p:tgtEl>
                                          <p:spTgt spid="1741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4">
                                            <p:txEl>
                                              <p:pRg st="10" end="10"/>
                                            </p:txEl>
                                          </p:spTgt>
                                        </p:tgtEl>
                                        <p:attrNameLst>
                                          <p:attrName>style.visibility</p:attrName>
                                        </p:attrNameLst>
                                      </p:cBhvr>
                                      <p:to>
                                        <p:strVal val="visible"/>
                                      </p:to>
                                    </p:set>
                                    <p:anim calcmode="lin" valueType="num">
                                      <p:cBhvr additive="base">
                                        <p:cTn id="19" dur="500" fill="hold"/>
                                        <p:tgtEl>
                                          <p:spTgt spid="1741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35360" y="404664"/>
            <a:ext cx="7543800" cy="830263"/>
          </a:xfrm>
          <a:prstGeom prst="rect">
            <a:avLst/>
          </a:prstGeom>
          <a:noFill/>
          <a:ln w="9525">
            <a:noFill/>
            <a:miter lim="800000"/>
            <a:headEnd/>
            <a:tailEnd/>
          </a:ln>
        </p:spPr>
        <p:txBody>
          <a:bodyPr>
            <a:spAutoFit/>
          </a:bodyPr>
          <a:lstStyle/>
          <a:p>
            <a:pPr eaLnBrk="1" hangingPunct="1">
              <a:defRPr/>
            </a:pPr>
            <a:r>
              <a:rPr lang="it-IT" sz="2400" dirty="0">
                <a:solidFill>
                  <a:schemeClr val="accent1"/>
                </a:solidFill>
                <a:latin typeface="+mn-lt"/>
              </a:rPr>
              <a:t>Burro: formazione di </a:t>
            </a:r>
            <a:r>
              <a:rPr lang="it-IT" sz="2400" dirty="0" err="1">
                <a:solidFill>
                  <a:schemeClr val="accent1"/>
                </a:solidFill>
                <a:latin typeface="+mn-lt"/>
              </a:rPr>
              <a:t>diacetile</a:t>
            </a:r>
            <a:r>
              <a:rPr lang="it-IT" sz="2400" dirty="0">
                <a:solidFill>
                  <a:schemeClr val="accent1"/>
                </a:solidFill>
                <a:latin typeface="+mn-lt"/>
              </a:rPr>
              <a:t> e </a:t>
            </a:r>
            <a:r>
              <a:rPr lang="it-IT" sz="2400" dirty="0" err="1">
                <a:solidFill>
                  <a:schemeClr val="accent1"/>
                </a:solidFill>
                <a:latin typeface="+mn-lt"/>
              </a:rPr>
              <a:t>butandiolo</a:t>
            </a:r>
            <a:r>
              <a:rPr lang="it-IT" sz="2400" dirty="0">
                <a:solidFill>
                  <a:schemeClr val="accent1"/>
                </a:solidFill>
                <a:latin typeface="+mn-lt"/>
              </a:rPr>
              <a:t> dall’acido citrico ad opera degli </a:t>
            </a:r>
            <a:r>
              <a:rPr lang="it-IT" sz="2400" i="1" dirty="0" err="1">
                <a:solidFill>
                  <a:schemeClr val="accent1"/>
                </a:solidFill>
                <a:latin typeface="+mn-lt"/>
              </a:rPr>
              <a:t>Streptococci</a:t>
            </a:r>
            <a:endParaRPr lang="it-IT" sz="2400" i="1" dirty="0">
              <a:solidFill>
                <a:schemeClr val="accent1"/>
              </a:solidFill>
              <a:latin typeface="+mn-lt"/>
            </a:endParaRPr>
          </a:p>
        </p:txBody>
      </p:sp>
      <p:pic>
        <p:nvPicPr>
          <p:cNvPr id="24581" name="Picture 227"/>
          <p:cNvPicPr>
            <a:picLocks noChangeAspect="1" noChangeArrowheads="1"/>
          </p:cNvPicPr>
          <p:nvPr/>
        </p:nvPicPr>
        <p:blipFill>
          <a:blip r:embed="rId2">
            <a:extLst>
              <a:ext uri="{28A0092B-C50C-407E-A947-70E740481C1C}">
                <a14:useLocalDpi xmlns:a14="http://schemas.microsoft.com/office/drawing/2010/main" val="0"/>
              </a:ext>
            </a:extLst>
          </a:blip>
          <a:srcRect t="76923"/>
          <a:stretch>
            <a:fillRect/>
          </a:stretch>
        </p:blipFill>
        <p:spPr bwMode="auto">
          <a:xfrm>
            <a:off x="5015880" y="4195728"/>
            <a:ext cx="41148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27"/>
          <p:cNvPicPr>
            <a:picLocks noChangeAspect="1" noChangeArrowheads="1"/>
          </p:cNvPicPr>
          <p:nvPr/>
        </p:nvPicPr>
        <p:blipFill>
          <a:blip r:embed="rId2"/>
          <a:srcRect b="21979"/>
          <a:stretch>
            <a:fillRect/>
          </a:stretch>
        </p:blipFill>
        <p:spPr bwMode="auto">
          <a:xfrm>
            <a:off x="839416" y="1484784"/>
            <a:ext cx="3709987" cy="4572000"/>
          </a:xfrm>
          <a:prstGeom prst="rect">
            <a:avLst/>
          </a:prstGeom>
          <a:ln>
            <a:noFill/>
          </a:ln>
          <a:effectLst>
            <a:outerShdw blurRad="292100" dist="139700" dir="2700000" algn="tl" rotWithShape="0">
              <a:srgbClr val="333333">
                <a:alpha val="65000"/>
              </a:srgbClr>
            </a:outerShdw>
          </a:effectLst>
        </p:spPr>
      </p:pic>
      <p:pic>
        <p:nvPicPr>
          <p:cNvPr id="24583" name="Picture 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0" y="1476800"/>
            <a:ext cx="41148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9480376" y="5445224"/>
            <a:ext cx="8175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6" descr="http://www.edupics.com/making-butter-with-a-butter-churn-t132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780928"/>
            <a:ext cx="2295525" cy="3240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23547"/>
          <a:stretch/>
        </p:blipFill>
        <p:spPr>
          <a:xfrm>
            <a:off x="2567608" y="1590341"/>
            <a:ext cx="6953250" cy="4442098"/>
          </a:xfrm>
          <a:prstGeom prst="rect">
            <a:avLst/>
          </a:prstGeom>
          <a:ln>
            <a:noFill/>
          </a:ln>
          <a:effectLst>
            <a:outerShdw blurRad="292100" dist="139700" dir="2700000" algn="tl" rotWithShape="0">
              <a:srgbClr val="333333">
                <a:alpha val="65000"/>
              </a:srgbClr>
            </a:outerShdw>
          </a:effectLst>
        </p:spPr>
      </p:pic>
      <p:sp>
        <p:nvSpPr>
          <p:cNvPr id="15"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5" name="CasellaDiTesto 4"/>
          <p:cNvSpPr txBox="1"/>
          <p:nvPr/>
        </p:nvSpPr>
        <p:spPr>
          <a:xfrm>
            <a:off x="465501" y="1012086"/>
            <a:ext cx="6630341" cy="369332"/>
          </a:xfrm>
          <a:prstGeom prst="rect">
            <a:avLst/>
          </a:prstGeom>
          <a:noFill/>
        </p:spPr>
        <p:txBody>
          <a:bodyPr wrap="none" rtlCol="0">
            <a:spAutoFit/>
          </a:bodyPr>
          <a:lstStyle/>
          <a:p>
            <a:r>
              <a:rPr lang="en-US" b="1" dirty="0" err="1" smtClean="0">
                <a:solidFill>
                  <a:schemeClr val="accent1"/>
                </a:solidFill>
              </a:rPr>
              <a:t>Burrificazione</a:t>
            </a:r>
            <a:r>
              <a:rPr lang="en-US" b="1" dirty="0" smtClean="0">
                <a:solidFill>
                  <a:schemeClr val="accent1"/>
                </a:solidFill>
              </a:rPr>
              <a:t> </a:t>
            </a:r>
            <a:r>
              <a:rPr lang="en-US" b="1" dirty="0" err="1" smtClean="0">
                <a:solidFill>
                  <a:schemeClr val="accent1"/>
                </a:solidFill>
              </a:rPr>
              <a:t>tradizionale</a:t>
            </a:r>
            <a:r>
              <a:rPr lang="en-US" b="1" dirty="0" smtClean="0">
                <a:solidFill>
                  <a:schemeClr val="accent1"/>
                </a:solidFill>
              </a:rPr>
              <a:t> - </a:t>
            </a:r>
            <a:r>
              <a:rPr lang="en-US" b="1" dirty="0" err="1" smtClean="0">
                <a:solidFill>
                  <a:schemeClr val="accent1"/>
                </a:solidFill>
              </a:rPr>
              <a:t>processo</a:t>
            </a:r>
            <a:r>
              <a:rPr lang="en-US" b="1" dirty="0" smtClean="0">
                <a:solidFill>
                  <a:schemeClr val="accent1"/>
                </a:solidFill>
              </a:rPr>
              <a:t> </a:t>
            </a:r>
            <a:r>
              <a:rPr lang="en-US" b="1" dirty="0" err="1" smtClean="0">
                <a:solidFill>
                  <a:schemeClr val="accent1"/>
                </a:solidFill>
              </a:rPr>
              <a:t>discontinuo</a:t>
            </a:r>
            <a:endParaRPr lang="en-US" b="1"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692696"/>
            <a:ext cx="7708522" cy="6012647"/>
          </a:xfrm>
          <a:prstGeom prst="rect">
            <a:avLst/>
          </a:prstGeom>
        </p:spPr>
      </p:pic>
      <p:sp>
        <p:nvSpPr>
          <p:cNvPr id="12" name="Text Box 5"/>
          <p:cNvSpPr txBox="1">
            <a:spLocks noChangeArrowheads="1"/>
          </p:cNvSpPr>
          <p:nvPr/>
        </p:nvSpPr>
        <p:spPr bwMode="auto">
          <a:xfrm>
            <a:off x="465501" y="260062"/>
            <a:ext cx="1418145" cy="584775"/>
          </a:xfrm>
          <a:prstGeom prst="rect">
            <a:avLst/>
          </a:prstGeom>
          <a:noFill/>
          <a:ln w="9525">
            <a:noFill/>
            <a:miter lim="800000"/>
            <a:headEnd/>
            <a:tailEnd/>
          </a:ln>
        </p:spPr>
        <p:txBody>
          <a:bodyPr wrap="none">
            <a:spAutoFit/>
          </a:bodyPr>
          <a:lstStyle/>
          <a:p>
            <a:pPr eaLnBrk="1" hangingPunct="1">
              <a:defRPr/>
            </a:pPr>
            <a:r>
              <a:rPr lang="it-IT" sz="3200" b="1" dirty="0" smtClean="0">
                <a:solidFill>
                  <a:schemeClr val="accent1"/>
                </a:solidFill>
                <a:latin typeface="+mj-lt"/>
              </a:rPr>
              <a:t>BURRO</a:t>
            </a:r>
            <a:endParaRPr lang="it-IT" sz="3200" b="1" dirty="0">
              <a:solidFill>
                <a:schemeClr val="accent1"/>
              </a:solidFill>
              <a:latin typeface="+mj-lt"/>
            </a:endParaRPr>
          </a:p>
        </p:txBody>
      </p:sp>
      <p:sp>
        <p:nvSpPr>
          <p:cNvPr id="13" name="CasellaDiTesto 12"/>
          <p:cNvSpPr txBox="1"/>
          <p:nvPr/>
        </p:nvSpPr>
        <p:spPr>
          <a:xfrm>
            <a:off x="2314610" y="183117"/>
            <a:ext cx="6104556" cy="369332"/>
          </a:xfrm>
          <a:prstGeom prst="rect">
            <a:avLst/>
          </a:prstGeom>
          <a:noFill/>
        </p:spPr>
        <p:txBody>
          <a:bodyPr wrap="none" rtlCol="0">
            <a:spAutoFit/>
          </a:bodyPr>
          <a:lstStyle/>
          <a:p>
            <a:r>
              <a:rPr lang="en-US" b="1" dirty="0" err="1" smtClean="0">
                <a:solidFill>
                  <a:schemeClr val="accent1"/>
                </a:solidFill>
              </a:rPr>
              <a:t>Burrificazione</a:t>
            </a:r>
            <a:r>
              <a:rPr lang="en-US" b="1" dirty="0" smtClean="0">
                <a:solidFill>
                  <a:schemeClr val="accent1"/>
                </a:solidFill>
              </a:rPr>
              <a:t> </a:t>
            </a:r>
            <a:r>
              <a:rPr lang="en-US" b="1" dirty="0" err="1" smtClean="0">
                <a:solidFill>
                  <a:schemeClr val="accent1"/>
                </a:solidFill>
              </a:rPr>
              <a:t>industriale</a:t>
            </a:r>
            <a:r>
              <a:rPr lang="en-US" b="1" dirty="0" smtClean="0">
                <a:solidFill>
                  <a:schemeClr val="accent1"/>
                </a:solidFill>
              </a:rPr>
              <a:t> - </a:t>
            </a:r>
            <a:r>
              <a:rPr lang="en-US" b="1" dirty="0" err="1" smtClean="0">
                <a:solidFill>
                  <a:schemeClr val="accent1"/>
                </a:solidFill>
              </a:rPr>
              <a:t>processo</a:t>
            </a:r>
            <a:r>
              <a:rPr lang="en-US" b="1" dirty="0" smtClean="0">
                <a:solidFill>
                  <a:schemeClr val="accent1"/>
                </a:solidFill>
              </a:rPr>
              <a:t> continuo</a:t>
            </a:r>
            <a:endParaRPr lang="en-US" b="1" dirty="0">
              <a:solidFill>
                <a:schemeClr val="accent1"/>
              </a:solidFill>
            </a:endParaRPr>
          </a:p>
        </p:txBody>
      </p:sp>
      <p:sp>
        <p:nvSpPr>
          <p:cNvPr id="14" name="Rettangolo 13"/>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U2</a:t>
            </a:r>
            <a:endParaRPr lang="it-IT"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271464" y="1052736"/>
            <a:ext cx="7940675" cy="5078412"/>
          </a:xfrm>
          <a:prstGeom prst="rect">
            <a:avLst/>
          </a:prstGeom>
          <a:solidFill>
            <a:schemeClr val="bg1"/>
          </a:solidFill>
          <a:ln w="9525">
            <a:noFill/>
            <a:miter lim="800000"/>
            <a:headEnd/>
            <a:tailEnd/>
          </a:ln>
        </p:spPr>
        <p:txBody>
          <a:bodyPr>
            <a:spAutoFit/>
          </a:bodyPr>
          <a:lstStyle/>
          <a:p>
            <a:pPr eaLnBrk="1" hangingPunct="1">
              <a:defRPr/>
            </a:pPr>
            <a:r>
              <a:rPr lang="it-IT" dirty="0" err="1">
                <a:latin typeface="+mj-lt"/>
              </a:rPr>
              <a:t>Latti</a:t>
            </a:r>
            <a:r>
              <a:rPr lang="it-IT" dirty="0">
                <a:latin typeface="+mj-lt"/>
              </a:rPr>
              <a:t> fermentati, yogurt: definizione, cenni alla normativa. Microorganismi fermentanti e peculiarità metaboliche. Composizione chimica e distribuzione dei principali nutrienti. Cenni di tecnologia: preparazione di yogurt a coagulo fluido e compatto.</a:t>
            </a:r>
          </a:p>
          <a:p>
            <a:pPr eaLnBrk="1" hangingPunct="1">
              <a:defRPr/>
            </a:pPr>
            <a:endParaRPr lang="it-IT" dirty="0">
              <a:latin typeface="+mj-lt"/>
            </a:endParaRPr>
          </a:p>
          <a:p>
            <a:pPr eaLnBrk="1" hangingPunct="1">
              <a:defRPr/>
            </a:pPr>
            <a:r>
              <a:rPr lang="it-IT" dirty="0">
                <a:latin typeface="+mj-lt"/>
              </a:rPr>
              <a:t>Burro: definizione e materia prima di partenza. Creme acide da affioramento e creme dolci da centrifuga: composizione chimica e processi di ottenimento. Cenni di tecnologia: burrificazione tradizionale e burrificazione continua. Prodotti particolari.</a:t>
            </a:r>
          </a:p>
          <a:p>
            <a:pPr eaLnBrk="1" hangingPunct="1">
              <a:defRPr/>
            </a:pPr>
            <a:endParaRPr lang="it-IT" dirty="0">
              <a:latin typeface="+mj-lt"/>
            </a:endParaRPr>
          </a:p>
          <a:p>
            <a:pPr eaLnBrk="1" hangingPunct="1">
              <a:defRPr/>
            </a:pPr>
            <a:r>
              <a:rPr lang="it-IT" dirty="0">
                <a:latin typeface="+mj-lt"/>
              </a:rPr>
              <a:t>Formaggio: definizioni (normativa Italiana e Comunitaria, </a:t>
            </a:r>
            <a:r>
              <a:rPr lang="it-IT" dirty="0" err="1">
                <a:latin typeface="+mj-lt"/>
              </a:rPr>
              <a:t>Codex</a:t>
            </a:r>
            <a:r>
              <a:rPr lang="it-IT" dirty="0">
                <a:latin typeface="+mj-lt"/>
              </a:rPr>
              <a:t> </a:t>
            </a:r>
            <a:r>
              <a:rPr lang="it-IT" dirty="0" err="1">
                <a:latin typeface="+mj-lt"/>
              </a:rPr>
              <a:t>Alimentarius</a:t>
            </a:r>
            <a:r>
              <a:rPr lang="it-IT" dirty="0">
                <a:latin typeface="+mj-lt"/>
              </a:rPr>
              <a:t>), possibili classificazioni. Cenni di tecnologia casearia: schema generale di produzione di formaggi, coagulazione acida e coagulazione </a:t>
            </a:r>
            <a:r>
              <a:rPr lang="it-IT" dirty="0" err="1">
                <a:latin typeface="+mj-lt"/>
              </a:rPr>
              <a:t>presamica</a:t>
            </a:r>
            <a:r>
              <a:rPr lang="it-IT" dirty="0">
                <a:latin typeface="+mj-lt"/>
              </a:rPr>
              <a:t> (processi chimici coinvolti e caratteristiche chimico-fisiche ed organolettiche dei prodotti derivati).</a:t>
            </a:r>
          </a:p>
          <a:p>
            <a:pPr eaLnBrk="1" hangingPunct="1">
              <a:defRPr/>
            </a:pPr>
            <a:r>
              <a:rPr lang="it-IT" dirty="0">
                <a:latin typeface="+mj-lt"/>
              </a:rPr>
              <a:t>Stagionatura e reazioni a carico della frazione lipidica e proteica della cagliata, esempi di formazione dei principali composti aromatici. Classificazioni IGP, SGT e DOP.</a:t>
            </a:r>
          </a:p>
        </p:txBody>
      </p:sp>
      <p:sp>
        <p:nvSpPr>
          <p:cNvPr id="4" name="Rettangolo 3"/>
          <p:cNvSpPr/>
          <p:nvPr/>
        </p:nvSpPr>
        <p:spPr>
          <a:xfrm>
            <a:off x="551433" y="1184275"/>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
        <p:nvSpPr>
          <p:cNvPr id="5" name="Rettangolo 4"/>
          <p:cNvSpPr/>
          <p:nvPr/>
        </p:nvSpPr>
        <p:spPr>
          <a:xfrm>
            <a:off x="551433" y="2624435"/>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U2</a:t>
            </a:r>
          </a:p>
        </p:txBody>
      </p:sp>
      <p:sp>
        <p:nvSpPr>
          <p:cNvPr id="6" name="Rettangolo 5"/>
          <p:cNvSpPr/>
          <p:nvPr/>
        </p:nvSpPr>
        <p:spPr>
          <a:xfrm>
            <a:off x="9068074" y="443711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2"/>
          <p:cNvSpPr txBox="1">
            <a:spLocks noChangeArrowheads="1"/>
          </p:cNvSpPr>
          <p:nvPr/>
        </p:nvSpPr>
        <p:spPr bwMode="auto">
          <a:xfrm>
            <a:off x="551384" y="637774"/>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37893" name="Text Box 5"/>
          <p:cNvSpPr txBox="1">
            <a:spLocks noChangeArrowheads="1"/>
          </p:cNvSpPr>
          <p:nvPr/>
        </p:nvSpPr>
        <p:spPr bwMode="auto">
          <a:xfrm>
            <a:off x="695400" y="2060848"/>
            <a:ext cx="8516938" cy="2554287"/>
          </a:xfrm>
          <a:prstGeom prst="rect">
            <a:avLst/>
          </a:prstGeom>
          <a:noFill/>
          <a:ln w="9525">
            <a:noFill/>
            <a:miter lim="800000"/>
            <a:headEnd/>
            <a:tailEnd/>
          </a:ln>
          <a:effectLst/>
        </p:spPr>
        <p:txBody>
          <a:bodyPr>
            <a:spAutoFit/>
          </a:bodyPr>
          <a:lstStyle/>
          <a:p>
            <a:pPr eaLnBrk="1" hangingPunct="1">
              <a:defRPr/>
            </a:pPr>
            <a:r>
              <a:rPr lang="it-IT" sz="2000" b="1" dirty="0">
                <a:solidFill>
                  <a:srgbClr val="42D51F"/>
                </a:solidFill>
                <a:latin typeface="+mj-lt"/>
              </a:rPr>
              <a:t>(</a:t>
            </a:r>
            <a:r>
              <a:rPr lang="it-IT" sz="2000" b="1" dirty="0" smtClean="0">
                <a:solidFill>
                  <a:srgbClr val="42D51F"/>
                </a:solidFill>
                <a:latin typeface="+mj-lt"/>
              </a:rPr>
              <a:t>Regio Decreto 2033 del 1925)</a:t>
            </a:r>
            <a:r>
              <a:rPr lang="it-IT" sz="2000" b="1" dirty="0" smtClean="0">
                <a:latin typeface="+mj-lt"/>
              </a:rPr>
              <a:t> </a:t>
            </a:r>
            <a:endParaRPr lang="it-IT" sz="2000" b="1" dirty="0">
              <a:latin typeface="+mj-lt"/>
            </a:endParaRPr>
          </a:p>
          <a:p>
            <a:pPr eaLnBrk="1" hangingPunct="1">
              <a:defRPr/>
            </a:pPr>
            <a:endParaRPr lang="it-IT" sz="2000" b="1" dirty="0">
              <a:effectLst>
                <a:outerShdw blurRad="38100" dist="38100" dir="2700000" algn="tl">
                  <a:srgbClr val="000000"/>
                </a:outerShdw>
              </a:effectLst>
              <a:latin typeface="+mj-lt"/>
            </a:endParaRPr>
          </a:p>
          <a:p>
            <a:pPr eaLnBrk="1" hangingPunct="1">
              <a:defRPr/>
            </a:pPr>
            <a:r>
              <a:rPr lang="it-IT" sz="2000" dirty="0">
                <a:latin typeface="+mj-lt"/>
              </a:rPr>
              <a:t>Il formaggio è il prodotto che si ottiene dalla coagulazione acida o presamica del latte intero o parzialmente o totalmente scremato o dalla crema, anche facendo uso di fermenti o di sale da cucina.</a:t>
            </a:r>
          </a:p>
          <a:p>
            <a:pPr eaLnBrk="1" hangingPunct="1">
              <a:defRPr/>
            </a:pPr>
            <a:r>
              <a:rPr lang="it-IT" sz="2000" dirty="0">
                <a:latin typeface="+mj-lt"/>
              </a:rPr>
              <a:t>Il nome di ‘formaggio’ senza altre aggiunte è riservato ai derivati del  latte vaccino, mentre per gli altri </a:t>
            </a:r>
            <a:r>
              <a:rPr lang="it-IT" sz="2000" dirty="0" err="1">
                <a:latin typeface="+mj-lt"/>
              </a:rPr>
              <a:t>latti</a:t>
            </a:r>
            <a:r>
              <a:rPr lang="it-IT" sz="2000" dirty="0">
                <a:latin typeface="+mj-lt"/>
              </a:rPr>
              <a:t> il termine ‘formaggio’ deve essere accompagnato dalla specie da cui proviene il latte</a:t>
            </a:r>
          </a:p>
        </p:txBody>
      </p:sp>
      <p:pic>
        <p:nvPicPr>
          <p:cNvPr id="30726" name="Picture 6" descr="chees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3952" y="170880"/>
            <a:ext cx="32035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911424" y="1340768"/>
            <a:ext cx="7508875" cy="5016758"/>
          </a:xfrm>
          <a:prstGeom prst="rect">
            <a:avLst/>
          </a:prstGeom>
          <a:solidFill>
            <a:schemeClr val="bg1"/>
          </a:solidFill>
          <a:ln w="9525">
            <a:noFill/>
            <a:miter lim="800000"/>
            <a:headEnd/>
            <a:tailEnd/>
          </a:ln>
          <a:effectLst/>
        </p:spPr>
        <p:txBody>
          <a:bodyPr>
            <a:spAutoFit/>
          </a:bodyPr>
          <a:lstStyle/>
          <a:p>
            <a:pPr eaLnBrk="1" hangingPunct="1">
              <a:defRPr/>
            </a:pPr>
            <a:r>
              <a:rPr lang="it-IT" sz="2000" b="1" dirty="0">
                <a:solidFill>
                  <a:srgbClr val="42D51F"/>
                </a:solidFill>
                <a:latin typeface="+mj-lt"/>
              </a:rPr>
              <a:t>CODEX ALIMENTARIUS</a:t>
            </a:r>
            <a:r>
              <a:rPr lang="it-IT" sz="2000" dirty="0">
                <a:latin typeface="+mj-lt"/>
              </a:rPr>
              <a:t> </a:t>
            </a:r>
          </a:p>
          <a:p>
            <a:pPr eaLnBrk="1" hangingPunct="1">
              <a:defRPr/>
            </a:pPr>
            <a:endParaRPr lang="it-IT" sz="2000" dirty="0">
              <a:latin typeface="+mj-lt"/>
            </a:endParaRPr>
          </a:p>
          <a:p>
            <a:pPr eaLnBrk="1" hangingPunct="1">
              <a:defRPr/>
            </a:pPr>
            <a:r>
              <a:rPr lang="it-IT" sz="2000" dirty="0">
                <a:latin typeface="+mj-lt"/>
              </a:rPr>
              <a:t>Il formaggio è il prodotto stagionato o non stagionato, di consistenza molle o semidura, dura o extra-dura che può essere incartato e nel quale il rapporto proteine del siero/caseina non supera quello del latte e che è ottenuto</a:t>
            </a:r>
            <a:r>
              <a:rPr lang="it-IT" sz="2000" dirty="0" smtClean="0">
                <a:latin typeface="+mj-lt"/>
              </a:rPr>
              <a:t>:</a:t>
            </a:r>
          </a:p>
          <a:p>
            <a:pPr eaLnBrk="1" hangingPunct="1">
              <a:defRPr/>
            </a:pPr>
            <a:endParaRPr lang="it-IT" sz="2000" dirty="0">
              <a:latin typeface="+mj-lt"/>
            </a:endParaRPr>
          </a:p>
          <a:p>
            <a:pPr eaLnBrk="1" hangingPunct="1">
              <a:defRPr/>
            </a:pPr>
            <a:r>
              <a:rPr lang="it-IT" sz="2000" dirty="0">
                <a:latin typeface="+mj-lt"/>
              </a:rPr>
              <a:t>a) per coagulazione completa o parziale delle seguenti materie prime: latte e/o prodotti provenienti dal latte, grazie all’azione del caglio o di altri agenti coagulanti appropriati e per </a:t>
            </a:r>
            <a:r>
              <a:rPr lang="it-IT" sz="2000" dirty="0" err="1">
                <a:latin typeface="+mj-lt"/>
              </a:rPr>
              <a:t>dissierazione</a:t>
            </a:r>
            <a:r>
              <a:rPr lang="it-IT" sz="2000" dirty="0">
                <a:latin typeface="+mj-lt"/>
              </a:rPr>
              <a:t> parziale del </a:t>
            </a:r>
            <a:r>
              <a:rPr lang="it-IT" sz="2000" dirty="0" err="1">
                <a:latin typeface="+mj-lt"/>
              </a:rPr>
              <a:t>lattosiero</a:t>
            </a:r>
            <a:r>
              <a:rPr lang="it-IT" sz="2000" dirty="0">
                <a:latin typeface="+mj-lt"/>
              </a:rPr>
              <a:t> risultante da questa coagulazione </a:t>
            </a:r>
            <a:r>
              <a:rPr lang="it-IT" sz="2000" dirty="0" smtClean="0">
                <a:latin typeface="+mj-lt"/>
              </a:rPr>
              <a:t>e/o</a:t>
            </a:r>
          </a:p>
          <a:p>
            <a:pPr eaLnBrk="1" hangingPunct="1">
              <a:defRPr/>
            </a:pPr>
            <a:endParaRPr lang="it-IT" sz="2000" dirty="0">
              <a:latin typeface="+mj-lt"/>
            </a:endParaRPr>
          </a:p>
          <a:p>
            <a:pPr eaLnBrk="1" hangingPunct="1">
              <a:defRPr/>
            </a:pPr>
            <a:r>
              <a:rPr lang="it-IT" sz="2000" dirty="0">
                <a:latin typeface="+mj-lt"/>
              </a:rPr>
              <a:t>b) per l’impiego di tecniche di fabbricazione comportanti la coagulazione del latte e/o di prodotti provenienti dal latte in modo da ottenere un prodotto finito avente le caratteristiche similari a quelle di un prodotto definito in a).</a:t>
            </a:r>
          </a:p>
        </p:txBody>
      </p:sp>
      <p:pic>
        <p:nvPicPr>
          <p:cNvPr id="29704" name="Picture 8" descr="Image result for codex alimentarius commission"/>
          <p:cNvPicPr>
            <a:picLocks noChangeAspect="1" noChangeArrowheads="1"/>
          </p:cNvPicPr>
          <p:nvPr/>
        </p:nvPicPr>
        <p:blipFill>
          <a:blip r:embed="rId2"/>
          <a:srcRect/>
          <a:stretch>
            <a:fillRect/>
          </a:stretch>
        </p:blipFill>
        <p:spPr bwMode="auto">
          <a:xfrm>
            <a:off x="8760296" y="2132856"/>
            <a:ext cx="3146425" cy="863600"/>
          </a:xfrm>
          <a:prstGeom prst="rect">
            <a:avLst/>
          </a:prstGeom>
          <a:ln>
            <a:noFill/>
          </a:ln>
          <a:effectLst>
            <a:outerShdw blurRad="292100" dist="139700" dir="2700000" algn="tl" rotWithShape="0">
              <a:srgbClr val="333333">
                <a:alpha val="65000"/>
              </a:srgbClr>
            </a:outerShdw>
          </a:effectLst>
        </p:spPr>
      </p:pic>
      <p:sp>
        <p:nvSpPr>
          <p:cNvPr id="12" name="Text Box 2"/>
          <p:cNvSpPr txBox="1">
            <a:spLocks noChangeArrowheads="1"/>
          </p:cNvSpPr>
          <p:nvPr/>
        </p:nvSpPr>
        <p:spPr bwMode="auto">
          <a:xfrm>
            <a:off x="551384" y="637774"/>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lum contrast="12000"/>
          </a:blip>
          <a:srcRect l="26077" t="5504" r="3328" b="3075"/>
          <a:stretch>
            <a:fillRect/>
          </a:stretch>
        </p:blipFill>
        <p:spPr bwMode="auto">
          <a:xfrm>
            <a:off x="4151784" y="895489"/>
            <a:ext cx="4583113" cy="5502275"/>
          </a:xfrm>
          <a:prstGeom prst="rect">
            <a:avLst/>
          </a:prstGeom>
          <a:ln>
            <a:noFill/>
          </a:ln>
          <a:effectLst>
            <a:outerShdw blurRad="292100" dist="139700" dir="2700000" algn="tl" rotWithShape="0">
              <a:srgbClr val="333333">
                <a:alpha val="65000"/>
              </a:srgbClr>
            </a:outerShdw>
          </a:effectLst>
        </p:spPr>
      </p:pic>
      <p:sp>
        <p:nvSpPr>
          <p:cNvPr id="11" name="Text Box 2"/>
          <p:cNvSpPr txBox="1">
            <a:spLocks noChangeArrowheads="1"/>
          </p:cNvSpPr>
          <p:nvPr/>
        </p:nvSpPr>
        <p:spPr bwMode="auto">
          <a:xfrm>
            <a:off x="551384" y="637774"/>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2" name="Rettangolo 11"/>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4"/>
          <p:cNvSpPr txBox="1">
            <a:spLocks noChangeArrowheads="1"/>
          </p:cNvSpPr>
          <p:nvPr/>
        </p:nvSpPr>
        <p:spPr bwMode="auto">
          <a:xfrm>
            <a:off x="650347" y="1303977"/>
            <a:ext cx="8280400" cy="1920875"/>
          </a:xfrm>
          <a:prstGeom prst="rect">
            <a:avLst/>
          </a:prstGeom>
          <a:noFill/>
          <a:ln w="9525">
            <a:noFill/>
            <a:miter lim="800000"/>
            <a:headEnd/>
            <a:tailEnd/>
          </a:ln>
        </p:spPr>
        <p:txBody>
          <a:bodyPr>
            <a:spAutoFit/>
          </a:bodyPr>
          <a:lstStyle/>
          <a:p>
            <a:pPr eaLnBrk="1" hangingPunct="1">
              <a:defRPr/>
            </a:pPr>
            <a:r>
              <a:rPr lang="it-IT" sz="2000" dirty="0">
                <a:latin typeface="+mj-lt"/>
              </a:rPr>
              <a:t>Una classificazione importante dal punto di vista tecnologico si avvale di tre parametri tecnologici di caseificazione:</a:t>
            </a:r>
          </a:p>
          <a:p>
            <a:pPr eaLnBrk="1" hangingPunct="1">
              <a:defRPr/>
            </a:pPr>
            <a:endParaRPr lang="it-IT" sz="2000" dirty="0">
              <a:solidFill>
                <a:schemeClr val="accent6">
                  <a:lumMod val="75000"/>
                </a:schemeClr>
              </a:solidFill>
              <a:latin typeface="+mj-lt"/>
            </a:endParaRPr>
          </a:p>
          <a:p>
            <a:pPr lvl="1" eaLnBrk="1" hangingPunct="1">
              <a:buFont typeface="Wingdings" pitchFamily="2" charset="2"/>
              <a:buChar char="ü"/>
              <a:defRPr/>
            </a:pPr>
            <a:r>
              <a:rPr lang="it-IT" sz="2000" dirty="0">
                <a:solidFill>
                  <a:schemeClr val="accent6">
                    <a:lumMod val="75000"/>
                  </a:schemeClr>
                </a:solidFill>
                <a:latin typeface="+mj-lt"/>
              </a:rPr>
              <a:t>temperatura di cottura della cagliata</a:t>
            </a:r>
          </a:p>
          <a:p>
            <a:pPr lvl="1" eaLnBrk="1" hangingPunct="1">
              <a:buFont typeface="Wingdings" pitchFamily="2" charset="2"/>
              <a:buChar char="ü"/>
              <a:defRPr/>
            </a:pPr>
            <a:r>
              <a:rPr lang="it-IT" sz="2000" dirty="0">
                <a:solidFill>
                  <a:schemeClr val="accent6">
                    <a:lumMod val="75000"/>
                  </a:schemeClr>
                </a:solidFill>
                <a:latin typeface="+mj-lt"/>
              </a:rPr>
              <a:t>maturazione o meno del latte, prima della sua lavorazione</a:t>
            </a:r>
          </a:p>
          <a:p>
            <a:pPr lvl="1" eaLnBrk="1" hangingPunct="1">
              <a:buFont typeface="Wingdings" pitchFamily="2" charset="2"/>
              <a:buChar char="ü"/>
              <a:defRPr/>
            </a:pPr>
            <a:r>
              <a:rPr lang="it-IT" sz="2000" dirty="0">
                <a:solidFill>
                  <a:schemeClr val="accent6">
                    <a:lumMod val="75000"/>
                  </a:schemeClr>
                </a:solidFill>
                <a:latin typeface="+mj-lt"/>
              </a:rPr>
              <a:t>durata di maturazione del formaggio. </a:t>
            </a:r>
          </a:p>
        </p:txBody>
      </p:sp>
      <p:grpSp>
        <p:nvGrpSpPr>
          <p:cNvPr id="3" name="Group 12"/>
          <p:cNvGrpSpPr>
            <a:grpSpLocks/>
          </p:cNvGrpSpPr>
          <p:nvPr/>
        </p:nvGrpSpPr>
        <p:grpSpPr bwMode="auto">
          <a:xfrm>
            <a:off x="911424" y="3429000"/>
            <a:ext cx="8318806" cy="1439862"/>
            <a:chOff x="204" y="2568"/>
            <a:chExt cx="5444" cy="998"/>
          </a:xfrm>
        </p:grpSpPr>
        <p:sp>
          <p:nvSpPr>
            <p:cNvPr id="31759" name="Rectangle 11"/>
            <p:cNvSpPr>
              <a:spLocks noChangeArrowheads="1"/>
            </p:cNvSpPr>
            <p:nvPr/>
          </p:nvSpPr>
          <p:spPr bwMode="auto">
            <a:xfrm>
              <a:off x="3833" y="2568"/>
              <a:ext cx="1815" cy="99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endParaRPr lang="en-US" sz="1600">
                <a:solidFill>
                  <a:schemeClr val="tx1"/>
                </a:solidFill>
                <a:latin typeface="+mj-lt"/>
              </a:endParaRPr>
            </a:p>
          </p:txBody>
        </p:sp>
        <p:sp>
          <p:nvSpPr>
            <p:cNvPr id="31760" name="Rectangle 10"/>
            <p:cNvSpPr>
              <a:spLocks noChangeArrowheads="1"/>
            </p:cNvSpPr>
            <p:nvPr/>
          </p:nvSpPr>
          <p:spPr bwMode="auto">
            <a:xfrm>
              <a:off x="1926" y="2568"/>
              <a:ext cx="1816" cy="9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defRPr/>
              </a:pPr>
              <a:endParaRPr lang="en-US" sz="1600">
                <a:solidFill>
                  <a:schemeClr val="tx1"/>
                </a:solidFill>
                <a:latin typeface="+mj-lt"/>
              </a:endParaRPr>
            </a:p>
          </p:txBody>
        </p:sp>
        <p:sp>
          <p:nvSpPr>
            <p:cNvPr id="31761" name="Rectangle 9"/>
            <p:cNvSpPr>
              <a:spLocks noChangeArrowheads="1"/>
            </p:cNvSpPr>
            <p:nvPr/>
          </p:nvSpPr>
          <p:spPr bwMode="auto">
            <a:xfrm>
              <a:off x="204" y="2568"/>
              <a:ext cx="1633" cy="99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en-US" sz="1600">
                <a:solidFill>
                  <a:schemeClr val="tx1"/>
                </a:solidFill>
                <a:latin typeface="+mj-lt"/>
              </a:endParaRPr>
            </a:p>
          </p:txBody>
        </p:sp>
        <p:sp>
          <p:nvSpPr>
            <p:cNvPr id="31762" name="Text Box 6"/>
            <p:cNvSpPr txBox="1">
              <a:spLocks noChangeArrowheads="1"/>
            </p:cNvSpPr>
            <p:nvPr/>
          </p:nvSpPr>
          <p:spPr bwMode="auto">
            <a:xfrm>
              <a:off x="295" y="2614"/>
              <a:ext cx="1679" cy="661"/>
            </a:xfrm>
            <a:prstGeom prst="rect">
              <a:avLst/>
            </a:prstGeom>
            <a:noFill/>
            <a:ln w="9525">
              <a:noFill/>
              <a:miter lim="800000"/>
              <a:headEnd/>
              <a:tailEnd/>
            </a:ln>
          </p:spPr>
          <p:txBody>
            <a:bodyPr>
              <a:spAutoFit/>
            </a:bodyPr>
            <a:lstStyle/>
            <a:p>
              <a:pPr eaLnBrk="1" hangingPunct="1">
                <a:spcBef>
                  <a:spcPct val="50000"/>
                </a:spcBef>
                <a:defRPr/>
              </a:pPr>
              <a:r>
                <a:rPr lang="it-IT" sz="1600" dirty="0">
                  <a:latin typeface="+mj-lt"/>
                </a:rPr>
                <a:t>FORMAGGI CRUDI</a:t>
              </a:r>
            </a:p>
            <a:p>
              <a:pPr eaLnBrk="1" hangingPunct="1">
                <a:spcBef>
                  <a:spcPct val="50000"/>
                </a:spcBef>
                <a:defRPr/>
              </a:pPr>
              <a:r>
                <a:rPr lang="it-IT" sz="1600" dirty="0">
                  <a:latin typeface="+mj-lt"/>
                </a:rPr>
                <a:t>La cagliata non ha subito trattamenti termici</a:t>
              </a:r>
            </a:p>
          </p:txBody>
        </p:sp>
        <p:sp>
          <p:nvSpPr>
            <p:cNvPr id="31763" name="Text Box 7"/>
            <p:cNvSpPr txBox="1">
              <a:spLocks noChangeArrowheads="1"/>
            </p:cNvSpPr>
            <p:nvPr/>
          </p:nvSpPr>
          <p:spPr bwMode="auto">
            <a:xfrm>
              <a:off x="1926" y="2614"/>
              <a:ext cx="1817" cy="661"/>
            </a:xfrm>
            <a:prstGeom prst="rect">
              <a:avLst/>
            </a:prstGeom>
            <a:noFill/>
            <a:ln w="9525">
              <a:noFill/>
              <a:miter lim="800000"/>
              <a:headEnd/>
              <a:tailEnd/>
            </a:ln>
          </p:spPr>
          <p:txBody>
            <a:bodyPr>
              <a:spAutoFit/>
            </a:bodyPr>
            <a:lstStyle/>
            <a:p>
              <a:pPr eaLnBrk="1" hangingPunct="1">
                <a:spcBef>
                  <a:spcPct val="50000"/>
                </a:spcBef>
                <a:defRPr/>
              </a:pPr>
              <a:r>
                <a:rPr lang="it-IT" sz="1600" dirty="0">
                  <a:latin typeface="+mj-lt"/>
                </a:rPr>
                <a:t>FORMAGGI SEMICOTTI</a:t>
              </a:r>
            </a:p>
            <a:p>
              <a:pPr eaLnBrk="1" hangingPunct="1">
                <a:spcBef>
                  <a:spcPct val="50000"/>
                </a:spcBef>
                <a:defRPr/>
              </a:pPr>
              <a:r>
                <a:rPr lang="it-IT" sz="1600" dirty="0">
                  <a:latin typeface="+mj-lt"/>
                </a:rPr>
                <a:t>La cagliata è stata scaldata fino a 48°C</a:t>
              </a:r>
            </a:p>
          </p:txBody>
        </p:sp>
        <p:sp>
          <p:nvSpPr>
            <p:cNvPr id="31764" name="Text Box 8"/>
            <p:cNvSpPr txBox="1">
              <a:spLocks noChangeArrowheads="1"/>
            </p:cNvSpPr>
            <p:nvPr/>
          </p:nvSpPr>
          <p:spPr bwMode="auto">
            <a:xfrm>
              <a:off x="3832" y="2614"/>
              <a:ext cx="1556" cy="949"/>
            </a:xfrm>
            <a:prstGeom prst="rect">
              <a:avLst/>
            </a:prstGeom>
            <a:noFill/>
            <a:ln w="9525">
              <a:noFill/>
              <a:miter lim="800000"/>
              <a:headEnd/>
              <a:tailEnd/>
            </a:ln>
          </p:spPr>
          <p:txBody>
            <a:bodyPr wrap="square">
              <a:spAutoFit/>
            </a:bodyPr>
            <a:lstStyle/>
            <a:p>
              <a:pPr eaLnBrk="1" hangingPunct="1">
                <a:spcBef>
                  <a:spcPct val="50000"/>
                </a:spcBef>
                <a:defRPr/>
              </a:pPr>
              <a:r>
                <a:rPr lang="it-IT" sz="1600" dirty="0">
                  <a:latin typeface="+mj-lt"/>
                </a:rPr>
                <a:t>FORMAGGI COTTI</a:t>
              </a:r>
            </a:p>
            <a:p>
              <a:pPr eaLnBrk="1" hangingPunct="1">
                <a:spcBef>
                  <a:spcPct val="50000"/>
                </a:spcBef>
                <a:defRPr/>
              </a:pPr>
              <a:r>
                <a:rPr lang="it-IT" sz="1600" dirty="0">
                  <a:latin typeface="+mj-lt"/>
                </a:rPr>
                <a:t>La cagliata è scaldata a temperature comprese </a:t>
              </a:r>
            </a:p>
            <a:p>
              <a:pPr eaLnBrk="1" hangingPunct="1">
                <a:spcBef>
                  <a:spcPct val="50000"/>
                </a:spcBef>
                <a:defRPr/>
              </a:pPr>
              <a:r>
                <a:rPr lang="it-IT" sz="1600" dirty="0">
                  <a:latin typeface="+mj-lt"/>
                </a:rPr>
                <a:t>tra 48 e 56°C</a:t>
              </a:r>
            </a:p>
          </p:txBody>
        </p:sp>
      </p:grpSp>
      <p:grpSp>
        <p:nvGrpSpPr>
          <p:cNvPr id="4" name="Group 13"/>
          <p:cNvGrpSpPr>
            <a:grpSpLocks/>
          </p:cNvGrpSpPr>
          <p:nvPr/>
        </p:nvGrpSpPr>
        <p:grpSpPr bwMode="auto">
          <a:xfrm>
            <a:off x="911424" y="5156201"/>
            <a:ext cx="8489950" cy="1368425"/>
            <a:chOff x="204" y="2568"/>
            <a:chExt cx="5556" cy="998"/>
          </a:xfrm>
        </p:grpSpPr>
        <p:sp>
          <p:nvSpPr>
            <p:cNvPr id="31753" name="Rectangle 14"/>
            <p:cNvSpPr>
              <a:spLocks noChangeArrowheads="1"/>
            </p:cNvSpPr>
            <p:nvPr/>
          </p:nvSpPr>
          <p:spPr bwMode="auto">
            <a:xfrm>
              <a:off x="3833" y="2568"/>
              <a:ext cx="1815" cy="99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endParaRPr lang="en-US" sz="1600">
                <a:solidFill>
                  <a:schemeClr val="tx1"/>
                </a:solidFill>
                <a:latin typeface="+mj-lt"/>
              </a:endParaRPr>
            </a:p>
          </p:txBody>
        </p:sp>
        <p:sp>
          <p:nvSpPr>
            <p:cNvPr id="31754" name="Rectangle 15"/>
            <p:cNvSpPr>
              <a:spLocks noChangeArrowheads="1"/>
            </p:cNvSpPr>
            <p:nvPr/>
          </p:nvSpPr>
          <p:spPr bwMode="auto">
            <a:xfrm>
              <a:off x="1926" y="2568"/>
              <a:ext cx="1816" cy="9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defRPr/>
              </a:pPr>
              <a:endParaRPr lang="en-US" sz="1600">
                <a:solidFill>
                  <a:schemeClr val="tx1"/>
                </a:solidFill>
                <a:latin typeface="+mj-lt"/>
              </a:endParaRPr>
            </a:p>
          </p:txBody>
        </p:sp>
        <p:sp>
          <p:nvSpPr>
            <p:cNvPr id="31755" name="Rectangle 16"/>
            <p:cNvSpPr>
              <a:spLocks noChangeArrowheads="1"/>
            </p:cNvSpPr>
            <p:nvPr/>
          </p:nvSpPr>
          <p:spPr bwMode="auto">
            <a:xfrm>
              <a:off x="204" y="2568"/>
              <a:ext cx="1633" cy="99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en-US" sz="1600">
                <a:solidFill>
                  <a:schemeClr val="tx1"/>
                </a:solidFill>
                <a:latin typeface="+mj-lt"/>
              </a:endParaRPr>
            </a:p>
          </p:txBody>
        </p:sp>
        <p:sp>
          <p:nvSpPr>
            <p:cNvPr id="31756" name="Text Box 17"/>
            <p:cNvSpPr txBox="1">
              <a:spLocks noChangeArrowheads="1"/>
            </p:cNvSpPr>
            <p:nvPr/>
          </p:nvSpPr>
          <p:spPr bwMode="auto">
            <a:xfrm>
              <a:off x="295" y="2614"/>
              <a:ext cx="1679" cy="696"/>
            </a:xfrm>
            <a:prstGeom prst="rect">
              <a:avLst/>
            </a:prstGeom>
            <a:noFill/>
            <a:ln w="9525">
              <a:noFill/>
              <a:miter lim="800000"/>
              <a:headEnd/>
              <a:tailEnd/>
            </a:ln>
          </p:spPr>
          <p:txBody>
            <a:bodyPr>
              <a:spAutoFit/>
            </a:bodyPr>
            <a:lstStyle/>
            <a:p>
              <a:pPr eaLnBrk="1" hangingPunct="1">
                <a:spcBef>
                  <a:spcPct val="50000"/>
                </a:spcBef>
                <a:defRPr/>
              </a:pPr>
              <a:r>
                <a:rPr lang="it-IT" sz="1600">
                  <a:latin typeface="+mj-lt"/>
                </a:rPr>
                <a:t>FORMAGGI A MATURAZIONE RAPIDA</a:t>
              </a:r>
            </a:p>
            <a:p>
              <a:pPr eaLnBrk="1" hangingPunct="1">
                <a:spcBef>
                  <a:spcPct val="50000"/>
                </a:spcBef>
                <a:defRPr/>
              </a:pPr>
              <a:r>
                <a:rPr lang="it-IT" sz="1600">
                  <a:latin typeface="+mj-lt"/>
                </a:rPr>
                <a:t>Fino a 30 giorni</a:t>
              </a:r>
            </a:p>
          </p:txBody>
        </p:sp>
        <p:sp>
          <p:nvSpPr>
            <p:cNvPr id="31757" name="Text Box 18"/>
            <p:cNvSpPr txBox="1">
              <a:spLocks noChangeArrowheads="1"/>
            </p:cNvSpPr>
            <p:nvPr/>
          </p:nvSpPr>
          <p:spPr bwMode="auto">
            <a:xfrm>
              <a:off x="1926" y="2614"/>
              <a:ext cx="1817" cy="786"/>
            </a:xfrm>
            <a:prstGeom prst="rect">
              <a:avLst/>
            </a:prstGeom>
            <a:noFill/>
            <a:ln w="9525">
              <a:noFill/>
              <a:miter lim="800000"/>
              <a:headEnd/>
              <a:tailEnd/>
            </a:ln>
          </p:spPr>
          <p:txBody>
            <a:bodyPr>
              <a:spAutoFit/>
            </a:bodyPr>
            <a:lstStyle/>
            <a:p>
              <a:pPr eaLnBrk="1" hangingPunct="1">
                <a:defRPr/>
              </a:pPr>
              <a:r>
                <a:rPr lang="it-IT" sz="1600" dirty="0">
                  <a:latin typeface="+mj-lt"/>
                </a:rPr>
                <a:t>FORMAGGI A MATURAZIONE MEDIA</a:t>
              </a:r>
            </a:p>
            <a:p>
              <a:pPr eaLnBrk="1" hangingPunct="1">
                <a:defRPr/>
              </a:pPr>
              <a:endParaRPr lang="it-IT" sz="1600" dirty="0">
                <a:latin typeface="+mj-lt"/>
              </a:endParaRPr>
            </a:p>
            <a:p>
              <a:pPr eaLnBrk="1" hangingPunct="1">
                <a:defRPr/>
              </a:pPr>
              <a:r>
                <a:rPr lang="it-IT" sz="1600" dirty="0">
                  <a:latin typeface="+mj-lt"/>
                </a:rPr>
                <a:t>Fino a 6 mesi</a:t>
              </a:r>
            </a:p>
          </p:txBody>
        </p:sp>
        <p:sp>
          <p:nvSpPr>
            <p:cNvPr id="31758" name="Text Box 19"/>
            <p:cNvSpPr txBox="1">
              <a:spLocks noChangeArrowheads="1"/>
            </p:cNvSpPr>
            <p:nvPr/>
          </p:nvSpPr>
          <p:spPr bwMode="auto">
            <a:xfrm>
              <a:off x="3832" y="2614"/>
              <a:ext cx="1928" cy="786"/>
            </a:xfrm>
            <a:prstGeom prst="rect">
              <a:avLst/>
            </a:prstGeom>
            <a:noFill/>
            <a:ln w="9525">
              <a:noFill/>
              <a:miter lim="800000"/>
              <a:headEnd/>
              <a:tailEnd/>
            </a:ln>
          </p:spPr>
          <p:txBody>
            <a:bodyPr>
              <a:spAutoFit/>
            </a:bodyPr>
            <a:lstStyle/>
            <a:p>
              <a:pPr eaLnBrk="1" hangingPunct="1">
                <a:defRPr/>
              </a:pPr>
              <a:r>
                <a:rPr lang="it-IT" sz="1600" dirty="0">
                  <a:latin typeface="+mj-lt"/>
                </a:rPr>
                <a:t>FORMAGGI A MATURAZIONE LENTA</a:t>
              </a:r>
            </a:p>
            <a:p>
              <a:pPr eaLnBrk="1" hangingPunct="1">
                <a:defRPr/>
              </a:pPr>
              <a:endParaRPr lang="it-IT" sz="1600" dirty="0">
                <a:latin typeface="+mj-lt"/>
              </a:endParaRPr>
            </a:p>
            <a:p>
              <a:pPr eaLnBrk="1" hangingPunct="1">
                <a:defRPr/>
              </a:pPr>
              <a:r>
                <a:rPr lang="it-IT" sz="1600" dirty="0">
                  <a:latin typeface="+mj-lt"/>
                </a:rPr>
                <a:t>Oltre 6 mesi</a:t>
              </a:r>
            </a:p>
          </p:txBody>
        </p:sp>
      </p:grpSp>
      <p:sp>
        <p:nvSpPr>
          <p:cNvPr id="25" name="Text Box 2"/>
          <p:cNvSpPr txBox="1">
            <a:spLocks noChangeArrowheads="1"/>
          </p:cNvSpPr>
          <p:nvPr/>
        </p:nvSpPr>
        <p:spPr bwMode="auto">
          <a:xfrm>
            <a:off x="551384" y="637774"/>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26" name="Rettangolo 25"/>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78591-004-5EF43746"/>
          <p:cNvPicPr>
            <a:picLocks noChangeAspect="1" noChangeArrowheads="1"/>
          </p:cNvPicPr>
          <p:nvPr/>
        </p:nvPicPr>
        <p:blipFill>
          <a:blip r:embed="rId2">
            <a:lum contrast="6000"/>
          </a:blip>
          <a:srcRect/>
          <a:stretch>
            <a:fillRect/>
          </a:stretch>
        </p:blipFill>
        <p:spPr bwMode="auto">
          <a:xfrm>
            <a:off x="2316164" y="908051"/>
            <a:ext cx="7559675" cy="5610225"/>
          </a:xfrm>
          <a:prstGeom prst="rect">
            <a:avLst/>
          </a:prstGeom>
          <a:ln>
            <a:noFill/>
          </a:ln>
          <a:effectLst>
            <a:outerShdw blurRad="292100" dist="139700" dir="2700000" algn="tl" rotWithShape="0">
              <a:srgbClr val="333333">
                <a:alpha val="65000"/>
              </a:srgbClr>
            </a:outerShdw>
          </a:effectLst>
        </p:spPr>
      </p:pic>
      <p:sp>
        <p:nvSpPr>
          <p:cNvPr id="39951" name="Oval 15"/>
          <p:cNvSpPr>
            <a:spLocks noChangeArrowheads="1"/>
          </p:cNvSpPr>
          <p:nvPr/>
        </p:nvSpPr>
        <p:spPr bwMode="auto">
          <a:xfrm>
            <a:off x="3863976" y="981076"/>
            <a:ext cx="2016125" cy="1008063"/>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Verdana" panose="020B0604030504040204" pitchFamily="34" charset="0"/>
            </a:endParaRPr>
          </a:p>
        </p:txBody>
      </p:sp>
      <p:sp>
        <p:nvSpPr>
          <p:cNvPr id="39952" name="Text Box 16"/>
          <p:cNvSpPr txBox="1">
            <a:spLocks noChangeArrowheads="1"/>
          </p:cNvSpPr>
          <p:nvPr/>
        </p:nvSpPr>
        <p:spPr bwMode="auto">
          <a:xfrm>
            <a:off x="5664201" y="836613"/>
            <a:ext cx="34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b="1">
                <a:solidFill>
                  <a:srgbClr val="42D51F"/>
                </a:solidFill>
                <a:latin typeface="Verdana" panose="020B0604030504040204" pitchFamily="34" charset="0"/>
              </a:rPr>
              <a:t>1</a:t>
            </a:r>
          </a:p>
        </p:txBody>
      </p:sp>
      <p:sp>
        <p:nvSpPr>
          <p:cNvPr id="2" name="Sole 1">
            <a:hlinkClick r:id="rId3" action="ppaction://hlinksldjump"/>
          </p:cNvPr>
          <p:cNvSpPr/>
          <p:nvPr/>
        </p:nvSpPr>
        <p:spPr>
          <a:xfrm>
            <a:off x="5375920" y="981076"/>
            <a:ext cx="360040" cy="359693"/>
          </a:xfrm>
          <a:prstGeom prst="sun">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p>
        </p:txBody>
      </p:sp>
      <p:sp>
        <p:nvSpPr>
          <p:cNvPr id="12" name="Sole 11">
            <a:hlinkClick r:id="rId3" action="ppaction://hlinksldjump"/>
          </p:cNvPr>
          <p:cNvSpPr/>
          <p:nvPr/>
        </p:nvSpPr>
        <p:spPr>
          <a:xfrm>
            <a:off x="2999656" y="4077073"/>
            <a:ext cx="360040" cy="359693"/>
          </a:xfrm>
          <a:prstGeom prst="sun">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p>
        </p:txBody>
      </p:sp>
      <p:sp>
        <p:nvSpPr>
          <p:cNvPr id="13" name="Sole 12">
            <a:hlinkClick r:id="rId4" action="ppaction://hlinksldjump"/>
          </p:cNvPr>
          <p:cNvSpPr/>
          <p:nvPr/>
        </p:nvSpPr>
        <p:spPr>
          <a:xfrm>
            <a:off x="5195900" y="5085185"/>
            <a:ext cx="360040" cy="359693"/>
          </a:xfrm>
          <a:prstGeom prst="sun">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p>
        </p:txBody>
      </p:sp>
      <p:sp>
        <p:nvSpPr>
          <p:cNvPr id="14" name="Sole 13">
            <a:hlinkClick r:id="rId5" action="ppaction://hlinksldjump"/>
          </p:cNvPr>
          <p:cNvSpPr/>
          <p:nvPr/>
        </p:nvSpPr>
        <p:spPr>
          <a:xfrm>
            <a:off x="7535869" y="5250989"/>
            <a:ext cx="360040" cy="359693"/>
          </a:xfrm>
          <a:prstGeom prst="sun">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p>
        </p:txBody>
      </p:sp>
      <p:sp>
        <p:nvSpPr>
          <p:cNvPr id="17" name="Text Box 2"/>
          <p:cNvSpPr txBox="1">
            <a:spLocks noChangeArrowheads="1"/>
          </p:cNvSpPr>
          <p:nvPr/>
        </p:nvSpPr>
        <p:spPr bwMode="auto">
          <a:xfrm>
            <a:off x="437357" y="251838"/>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8" name="Rettangolo 17"/>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additive="base">
                                        <p:cTn id="7" dur="500" fill="hold"/>
                                        <p:tgtEl>
                                          <p:spTgt spid="39951"/>
                                        </p:tgtEl>
                                        <p:attrNameLst>
                                          <p:attrName>ppt_x</p:attrName>
                                        </p:attrNameLst>
                                      </p:cBhvr>
                                      <p:tavLst>
                                        <p:tav tm="0">
                                          <p:val>
                                            <p:strVal val="#ppt_x"/>
                                          </p:val>
                                        </p:tav>
                                        <p:tav tm="100000">
                                          <p:val>
                                            <p:strVal val="#ppt_x"/>
                                          </p:val>
                                        </p:tav>
                                      </p:tavLst>
                                    </p:anim>
                                    <p:anim calcmode="lin" valueType="num">
                                      <p:cBhvr additive="base">
                                        <p:cTn id="8" dur="500" fill="hold"/>
                                        <p:tgtEl>
                                          <p:spTgt spid="399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52"/>
                                        </p:tgtEl>
                                        <p:attrNameLst>
                                          <p:attrName>style.visibility</p:attrName>
                                        </p:attrNameLst>
                                      </p:cBhvr>
                                      <p:to>
                                        <p:strVal val="visible"/>
                                      </p:to>
                                    </p:set>
                                    <p:anim calcmode="lin" valueType="num">
                                      <p:cBhvr additive="base">
                                        <p:cTn id="11" dur="500" fill="hold"/>
                                        <p:tgtEl>
                                          <p:spTgt spid="39952"/>
                                        </p:tgtEl>
                                        <p:attrNameLst>
                                          <p:attrName>ppt_x</p:attrName>
                                        </p:attrNameLst>
                                      </p:cBhvr>
                                      <p:tavLst>
                                        <p:tav tm="0">
                                          <p:val>
                                            <p:strVal val="#ppt_x"/>
                                          </p:val>
                                        </p:tav>
                                        <p:tav tm="100000">
                                          <p:val>
                                            <p:strVal val="#ppt_x"/>
                                          </p:val>
                                        </p:tav>
                                      </p:tavLst>
                                    </p:anim>
                                    <p:anim calcmode="lin" valueType="num">
                                      <p:cBhvr additive="base">
                                        <p:cTn id="12" dur="500" fill="hold"/>
                                        <p:tgtEl>
                                          <p:spTgt spid="39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animBg="1"/>
      <p:bldP spid="399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4"/>
          <p:cNvSpPr txBox="1">
            <a:spLocks noChangeArrowheads="1"/>
          </p:cNvSpPr>
          <p:nvPr/>
        </p:nvSpPr>
        <p:spPr bwMode="auto">
          <a:xfrm>
            <a:off x="2279650" y="1196976"/>
            <a:ext cx="7488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Verdana" panose="020B0604030504040204" pitchFamily="34" charset="0"/>
            </a:endParaRPr>
          </a:p>
        </p:txBody>
      </p:sp>
      <p:sp>
        <p:nvSpPr>
          <p:cNvPr id="41993" name="Text Box 9"/>
          <p:cNvSpPr txBox="1">
            <a:spLocks noChangeArrowheads="1"/>
          </p:cNvSpPr>
          <p:nvPr/>
        </p:nvSpPr>
        <p:spPr bwMode="auto">
          <a:xfrm>
            <a:off x="910978" y="1052736"/>
            <a:ext cx="8461375" cy="2924175"/>
          </a:xfrm>
          <a:prstGeom prst="rect">
            <a:avLst/>
          </a:prstGeom>
          <a:noFill/>
          <a:ln w="9525">
            <a:noFill/>
            <a:miter lim="800000"/>
            <a:headEnd/>
            <a:tailEnd/>
          </a:ln>
          <a:effectLst/>
        </p:spPr>
        <p:txBody>
          <a:bodyPr>
            <a:spAutoFit/>
          </a:bodyPr>
          <a:lstStyle/>
          <a:p>
            <a:pPr eaLnBrk="1" hangingPunct="1">
              <a:defRPr/>
            </a:pPr>
            <a:r>
              <a:rPr lang="it-IT" sz="2000" b="1" dirty="0" err="1" smtClean="0">
                <a:solidFill>
                  <a:schemeClr val="accent2"/>
                </a:solidFill>
                <a:latin typeface="+mj-lt"/>
              </a:rPr>
              <a:t>Termizzazione</a:t>
            </a:r>
            <a:endParaRPr lang="it-IT" sz="2000" b="1" dirty="0">
              <a:solidFill>
                <a:schemeClr val="accent2"/>
              </a:solidFill>
              <a:latin typeface="+mj-lt"/>
            </a:endParaRPr>
          </a:p>
          <a:p>
            <a:pPr eaLnBrk="1" hangingPunct="1">
              <a:defRPr/>
            </a:pPr>
            <a:r>
              <a:rPr lang="it-IT" dirty="0">
                <a:latin typeface="+mj-lt"/>
              </a:rPr>
              <a:t>Operazione eseguita nelle caldaie a doppio fondo (in rame o acciaio cosiddette </a:t>
            </a:r>
            <a:r>
              <a:rPr lang="it-IT" i="1" dirty="0">
                <a:latin typeface="+mj-lt"/>
              </a:rPr>
              <a:t>polivalenti</a:t>
            </a:r>
            <a:r>
              <a:rPr lang="it-IT" dirty="0">
                <a:latin typeface="+mj-lt"/>
              </a:rPr>
              <a:t>) a temperature tra 60-65 °C; successivamente il latte viene raffreddato alla temperatura di coagulazione (32-35 °C).</a:t>
            </a:r>
          </a:p>
          <a:p>
            <a:pPr eaLnBrk="1" hangingPunct="1">
              <a:defRPr/>
            </a:pPr>
            <a:endParaRPr lang="it-IT" dirty="0">
              <a:latin typeface="+mj-lt"/>
            </a:endParaRPr>
          </a:p>
          <a:p>
            <a:pPr eaLnBrk="1" hangingPunct="1">
              <a:defRPr/>
            </a:pPr>
            <a:r>
              <a:rPr lang="it-IT" dirty="0">
                <a:latin typeface="+mj-lt"/>
              </a:rPr>
              <a:t>Questa ha lo scopo di:</a:t>
            </a:r>
          </a:p>
          <a:p>
            <a:pPr eaLnBrk="1" hangingPunct="1">
              <a:buFont typeface="Wingdings" pitchFamily="2" charset="2"/>
              <a:buChar char="ü"/>
              <a:defRPr/>
            </a:pPr>
            <a:r>
              <a:rPr lang="it-IT" dirty="0">
                <a:latin typeface="+mj-lt"/>
              </a:rPr>
              <a:t>ridurre la flora microbica endogena - consentirà lo sviluppo dei batteri inoculati nelle fasi successive; </a:t>
            </a:r>
          </a:p>
          <a:p>
            <a:pPr eaLnBrk="1" hangingPunct="1">
              <a:buFont typeface="Wingdings" pitchFamily="2" charset="2"/>
              <a:buChar char="ü"/>
              <a:defRPr/>
            </a:pPr>
            <a:r>
              <a:rPr lang="it-IT" dirty="0">
                <a:latin typeface="+mj-lt"/>
              </a:rPr>
              <a:t>distruggere i coli, responsabili del “</a:t>
            </a:r>
            <a:r>
              <a:rPr lang="it-IT" i="1" dirty="0">
                <a:latin typeface="+mj-lt"/>
              </a:rPr>
              <a:t>gonfiore precoce</a:t>
            </a:r>
            <a:r>
              <a:rPr lang="it-IT" dirty="0">
                <a:latin typeface="+mj-lt"/>
              </a:rPr>
              <a:t>” del formaggio;</a:t>
            </a:r>
          </a:p>
          <a:p>
            <a:pPr eaLnBrk="1" hangingPunct="1">
              <a:buFont typeface="Wingdings" pitchFamily="2" charset="2"/>
              <a:buChar char="ü"/>
              <a:defRPr/>
            </a:pPr>
            <a:r>
              <a:rPr lang="it-IT" dirty="0">
                <a:latin typeface="+mj-lt"/>
              </a:rPr>
              <a:t>aumentare leggermente il contenuto del coagulo in </a:t>
            </a:r>
            <a:r>
              <a:rPr lang="it-IT" dirty="0" err="1">
                <a:latin typeface="+mj-lt"/>
              </a:rPr>
              <a:t>sieroproteine</a:t>
            </a:r>
            <a:r>
              <a:rPr lang="it-IT" dirty="0">
                <a:latin typeface="+mj-lt"/>
              </a:rPr>
              <a:t>. </a:t>
            </a:r>
            <a:endParaRPr lang="it-IT" sz="2000" dirty="0">
              <a:latin typeface="+mj-lt"/>
            </a:endParaRPr>
          </a:p>
        </p:txBody>
      </p:sp>
      <p:graphicFrame>
        <p:nvGraphicFramePr>
          <p:cNvPr id="35847" name="Object 10"/>
          <p:cNvGraphicFramePr>
            <a:graphicFrameLocks noChangeAspect="1"/>
          </p:cNvGraphicFramePr>
          <p:nvPr>
            <p:extLst>
              <p:ext uri="{D42A27DB-BD31-4B8C-83A1-F6EECF244321}">
                <p14:modId xmlns:p14="http://schemas.microsoft.com/office/powerpoint/2010/main" val="2040293542"/>
              </p:ext>
            </p:extLst>
          </p:nvPr>
        </p:nvGraphicFramePr>
        <p:xfrm>
          <a:off x="3689971" y="4064931"/>
          <a:ext cx="7094538" cy="2428875"/>
        </p:xfrm>
        <a:graphic>
          <a:graphicData uri="http://schemas.openxmlformats.org/presentationml/2006/ole">
            <mc:AlternateContent xmlns:mc="http://schemas.openxmlformats.org/markup-compatibility/2006">
              <mc:Choice xmlns:v="urn:schemas-microsoft-com:vml" Requires="v">
                <p:oleObj spid="_x0000_s35867" name="Immagine bitmap" r:id="rId3" imgW="10057143" imgH="3610479" progId="Paint.Picture">
                  <p:embed/>
                </p:oleObj>
              </mc:Choice>
              <mc:Fallback>
                <p:oleObj name="Immagine bitmap" r:id="rId3" imgW="10057143" imgH="3610479" progId="Paint.Picture">
                  <p:embed/>
                  <p:pic>
                    <p:nvPicPr>
                      <p:cNvPr id="0" name="Object 1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3689971" y="4064931"/>
                        <a:ext cx="7094538"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2"/>
          <p:cNvSpPr txBox="1">
            <a:spLocks noChangeArrowheads="1"/>
          </p:cNvSpPr>
          <p:nvPr/>
        </p:nvSpPr>
        <p:spPr bwMode="auto">
          <a:xfrm>
            <a:off x="263352" y="355533"/>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4" name="Rettangolo 13"/>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3">
                                            <p:txEl>
                                              <p:pRg st="3" end="3"/>
                                            </p:txEl>
                                          </p:spTgt>
                                        </p:tgtEl>
                                        <p:attrNameLst>
                                          <p:attrName>style.visibility</p:attrName>
                                        </p:attrNameLst>
                                      </p:cBhvr>
                                      <p:to>
                                        <p:strVal val="visible"/>
                                      </p:to>
                                    </p:set>
                                    <p:anim calcmode="lin" valueType="num">
                                      <p:cBhvr additive="base">
                                        <p:cTn id="7" dur="500" fill="hold"/>
                                        <p:tgtEl>
                                          <p:spTgt spid="4199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9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93">
                                            <p:txEl>
                                              <p:pRg st="4" end="4"/>
                                            </p:txEl>
                                          </p:spTgt>
                                        </p:tgtEl>
                                        <p:attrNameLst>
                                          <p:attrName>style.visibility</p:attrName>
                                        </p:attrNameLst>
                                      </p:cBhvr>
                                      <p:to>
                                        <p:strVal val="visible"/>
                                      </p:to>
                                    </p:set>
                                    <p:anim calcmode="lin" valueType="num">
                                      <p:cBhvr additive="base">
                                        <p:cTn id="11" dur="500" fill="hold"/>
                                        <p:tgtEl>
                                          <p:spTgt spid="4199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1993">
                                            <p:txEl>
                                              <p:pRg st="5" end="5"/>
                                            </p:txEl>
                                          </p:spTgt>
                                        </p:tgtEl>
                                        <p:attrNameLst>
                                          <p:attrName>style.visibility</p:attrName>
                                        </p:attrNameLst>
                                      </p:cBhvr>
                                      <p:to>
                                        <p:strVal val="visible"/>
                                      </p:to>
                                    </p:set>
                                    <p:anim calcmode="lin" valueType="num">
                                      <p:cBhvr additive="base">
                                        <p:cTn id="17" dur="500" fill="hold"/>
                                        <p:tgtEl>
                                          <p:spTgt spid="4199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9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1993">
                                            <p:txEl>
                                              <p:pRg st="6" end="6"/>
                                            </p:txEl>
                                          </p:spTgt>
                                        </p:tgtEl>
                                        <p:attrNameLst>
                                          <p:attrName>style.visibility</p:attrName>
                                        </p:attrNameLst>
                                      </p:cBhvr>
                                      <p:to>
                                        <p:strVal val="visible"/>
                                      </p:to>
                                    </p:set>
                                    <p:anim calcmode="lin" valueType="num">
                                      <p:cBhvr additive="base">
                                        <p:cTn id="23" dur="500" fill="hold"/>
                                        <p:tgtEl>
                                          <p:spTgt spid="4199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99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983432" y="1131220"/>
            <a:ext cx="8640763" cy="4338637"/>
          </a:xfrm>
          <a:prstGeom prst="rect">
            <a:avLst/>
          </a:prstGeom>
          <a:solidFill>
            <a:schemeClr val="bg1"/>
          </a:solidFill>
          <a:ln w="9525">
            <a:noFill/>
            <a:miter lim="800000"/>
            <a:headEnd/>
            <a:tailEnd/>
          </a:ln>
          <a:effectLst/>
        </p:spPr>
        <p:txBody>
          <a:bodyPr>
            <a:spAutoFit/>
          </a:bodyPr>
          <a:lstStyle/>
          <a:p>
            <a:pPr marL="342900" indent="-342900" eaLnBrk="1" hangingPunct="1">
              <a:defRPr/>
            </a:pPr>
            <a:r>
              <a:rPr lang="it-IT" sz="2000" b="1" dirty="0">
                <a:solidFill>
                  <a:schemeClr val="accent2"/>
                </a:solidFill>
                <a:latin typeface="+mj-lt"/>
              </a:rPr>
              <a:t>Correzione del titolo in grasso</a:t>
            </a:r>
          </a:p>
          <a:p>
            <a:pPr marL="342900" indent="-342900" eaLnBrk="1" hangingPunct="1">
              <a:defRPr/>
            </a:pPr>
            <a:endParaRPr lang="it-IT" sz="2000" b="1" dirty="0">
              <a:solidFill>
                <a:srgbClr val="42D51F"/>
              </a:solidFill>
              <a:latin typeface="+mj-lt"/>
            </a:endParaRPr>
          </a:p>
          <a:p>
            <a:pPr marL="342900" indent="-342900" eaLnBrk="1" hangingPunct="1">
              <a:defRPr/>
            </a:pPr>
            <a:r>
              <a:rPr lang="it-IT" sz="2000" b="1" dirty="0">
                <a:solidFill>
                  <a:schemeClr val="accent2"/>
                </a:solidFill>
                <a:latin typeface="+mj-lt"/>
              </a:rPr>
              <a:t>Sosta: </a:t>
            </a:r>
            <a:r>
              <a:rPr lang="it-IT" dirty="0">
                <a:latin typeface="+mj-lt"/>
              </a:rPr>
              <a:t>Effetto dell’affioramento del latte per una sosta di 8 ore a 10-12°C (UFC/</a:t>
            </a:r>
            <a:r>
              <a:rPr lang="it-IT" dirty="0" err="1">
                <a:latin typeface="+mj-lt"/>
              </a:rPr>
              <a:t>mL</a:t>
            </a:r>
            <a:r>
              <a:rPr lang="it-IT" dirty="0">
                <a:latin typeface="+mj-lt"/>
              </a:rPr>
              <a:t>)</a:t>
            </a: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r>
              <a:rPr lang="it-IT" dirty="0">
                <a:latin typeface="+mj-lt"/>
              </a:rPr>
              <a:t>La sosta del latte prima della coagulazione lo sviluppo di alcune microflore presenti ed inoltre di lavorare latte con acidità sviluppata il cui coagulo sarà </a:t>
            </a:r>
            <a:r>
              <a:rPr lang="it-IT" i="1" u="sng" dirty="0">
                <a:latin typeface="+mj-lt"/>
              </a:rPr>
              <a:t>fortemente demineralizzato,</a:t>
            </a:r>
            <a:r>
              <a:rPr lang="it-IT" i="1" dirty="0">
                <a:latin typeface="+mj-lt"/>
              </a:rPr>
              <a:t> </a:t>
            </a:r>
            <a:r>
              <a:rPr lang="it-IT" i="1" u="sng" dirty="0">
                <a:latin typeface="+mj-lt"/>
              </a:rPr>
              <a:t>farinoso</a:t>
            </a:r>
            <a:r>
              <a:rPr lang="it-IT" i="1" dirty="0">
                <a:latin typeface="+mj-lt"/>
              </a:rPr>
              <a:t>, </a:t>
            </a:r>
            <a:r>
              <a:rPr lang="it-IT" i="1" u="sng" dirty="0">
                <a:latin typeface="+mj-lt"/>
              </a:rPr>
              <a:t>facilmente disgregabile</a:t>
            </a:r>
            <a:r>
              <a:rPr lang="it-IT" dirty="0">
                <a:latin typeface="+mj-lt"/>
              </a:rPr>
              <a:t>  </a:t>
            </a:r>
          </a:p>
        </p:txBody>
      </p:sp>
      <p:grpSp>
        <p:nvGrpSpPr>
          <p:cNvPr id="36871" name="Group 88"/>
          <p:cNvGrpSpPr>
            <a:grpSpLocks/>
          </p:cNvGrpSpPr>
          <p:nvPr/>
        </p:nvGrpSpPr>
        <p:grpSpPr bwMode="auto">
          <a:xfrm>
            <a:off x="1343795" y="2282157"/>
            <a:ext cx="10079037" cy="2016125"/>
            <a:chOff x="295" y="1253"/>
            <a:chExt cx="6349" cy="1270"/>
          </a:xfrm>
        </p:grpSpPr>
        <p:sp>
          <p:nvSpPr>
            <p:cNvPr id="41047" name="Rectangle 87"/>
            <p:cNvSpPr>
              <a:spLocks noChangeArrowheads="1"/>
            </p:cNvSpPr>
            <p:nvPr/>
          </p:nvSpPr>
          <p:spPr bwMode="auto">
            <a:xfrm>
              <a:off x="295" y="1253"/>
              <a:ext cx="4490" cy="1270"/>
            </a:xfrm>
            <a:prstGeom prst="rect">
              <a:avLst/>
            </a:prstGeom>
            <a:solidFill>
              <a:schemeClr val="accent1"/>
            </a:solidFill>
            <a:ln w="9525">
              <a:noFill/>
              <a:miter lim="800000"/>
              <a:headEnd/>
              <a:tailEnd/>
            </a:ln>
            <a:effectLst/>
          </p:spPr>
          <p:txBody>
            <a:bodyPr wrap="none" anchor="ctr"/>
            <a:lstStyle/>
            <a:p>
              <a:pPr eaLnBrk="1" hangingPunct="1">
                <a:defRPr/>
              </a:pPr>
              <a:endParaRPr lang="en-US">
                <a:latin typeface="+mn-lt"/>
              </a:endParaRPr>
            </a:p>
          </p:txBody>
        </p:sp>
        <p:pic>
          <p:nvPicPr>
            <p:cNvPr id="36880" name="Picture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1389"/>
              <a:ext cx="6259" cy="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2" name="Rectangle 89"/>
          <p:cNvSpPr>
            <a:spLocks noChangeArrowheads="1"/>
          </p:cNvSpPr>
          <p:nvPr/>
        </p:nvSpPr>
        <p:spPr bwMode="auto">
          <a:xfrm>
            <a:off x="4799856" y="2401364"/>
            <a:ext cx="2071687" cy="1714500"/>
          </a:xfrm>
          <a:prstGeom prst="rect">
            <a:avLst/>
          </a:prstGeom>
          <a:noFill/>
          <a:ln w="38100">
            <a:solidFill>
              <a:srgbClr val="42D51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Verdana" panose="020B0604030504040204" pitchFamily="34" charset="0"/>
            </a:endParaRPr>
          </a:p>
        </p:txBody>
      </p:sp>
      <p:sp>
        <p:nvSpPr>
          <p:cNvPr id="2" name="Sole 1">
            <a:hlinkClick r:id="rId3" action="ppaction://hlinksldjump"/>
          </p:cNvPr>
          <p:cNvSpPr/>
          <p:nvPr/>
        </p:nvSpPr>
        <p:spPr>
          <a:xfrm>
            <a:off x="9947449" y="5448760"/>
            <a:ext cx="576064" cy="504056"/>
          </a:xfrm>
          <a:prstGeom prst="su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7" name="Text Box 2"/>
          <p:cNvSpPr txBox="1">
            <a:spLocks noChangeArrowheads="1"/>
          </p:cNvSpPr>
          <p:nvPr/>
        </p:nvSpPr>
        <p:spPr bwMode="auto">
          <a:xfrm>
            <a:off x="263352" y="279112"/>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8" name="Rettangolo 17"/>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7">
                                            <p:txEl>
                                              <p:pRg st="12" end="12"/>
                                            </p:txEl>
                                          </p:spTgt>
                                        </p:tgtEl>
                                        <p:attrNameLst>
                                          <p:attrName>style.visibility</p:attrName>
                                        </p:attrNameLst>
                                      </p:cBhvr>
                                      <p:to>
                                        <p:strVal val="visible"/>
                                      </p:to>
                                    </p:set>
                                    <p:anim calcmode="lin" valueType="num">
                                      <p:cBhvr additive="base">
                                        <p:cTn id="7" dur="500" fill="hold"/>
                                        <p:tgtEl>
                                          <p:spTgt spid="40967">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2">
            <a:lum contrast="10000"/>
          </a:blip>
          <a:srcRect b="39807"/>
          <a:stretch>
            <a:fillRect/>
          </a:stretch>
        </p:blipFill>
        <p:spPr bwMode="auto">
          <a:xfrm>
            <a:off x="1271464" y="1196752"/>
            <a:ext cx="5495925" cy="4752975"/>
          </a:xfrm>
          <a:prstGeom prst="rect">
            <a:avLst/>
          </a:prstGeom>
          <a:ln>
            <a:noFill/>
          </a:ln>
          <a:effectLst>
            <a:outerShdw blurRad="292100" dist="139700" dir="2700000" algn="tl" rotWithShape="0">
              <a:srgbClr val="333333">
                <a:alpha val="65000"/>
              </a:srgbClr>
            </a:outerShdw>
          </a:effectLst>
        </p:spPr>
      </p:pic>
      <p:pic>
        <p:nvPicPr>
          <p:cNvPr id="37894" name="Picture 8"/>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888088" y="1196752"/>
            <a:ext cx="8175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p:cNvSpPr txBox="1">
            <a:spLocks noChangeArrowheads="1"/>
          </p:cNvSpPr>
          <p:nvPr/>
        </p:nvSpPr>
        <p:spPr bwMode="auto">
          <a:xfrm>
            <a:off x="263352" y="355533"/>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7" name="Group 9"/>
          <p:cNvGrpSpPr>
            <a:grpSpLocks/>
          </p:cNvGrpSpPr>
          <p:nvPr/>
        </p:nvGrpSpPr>
        <p:grpSpPr bwMode="auto">
          <a:xfrm>
            <a:off x="983432" y="1448780"/>
            <a:ext cx="8089900" cy="4476750"/>
            <a:chOff x="336" y="936"/>
            <a:chExt cx="5232" cy="2912"/>
          </a:xfrm>
        </p:grpSpPr>
        <p:sp>
          <p:nvSpPr>
            <p:cNvPr id="38921" name="Rectangle 10"/>
            <p:cNvSpPr>
              <a:spLocks noChangeArrowheads="1"/>
            </p:cNvSpPr>
            <p:nvPr/>
          </p:nvSpPr>
          <p:spPr bwMode="auto">
            <a:xfrm>
              <a:off x="361" y="962"/>
              <a:ext cx="40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Times New Roman" panose="02020603050405020304" pitchFamily="18" charset="0"/>
                </a:rPr>
                <a:t>cheese</a:t>
              </a:r>
              <a:endParaRPr lang="en-US" altLang="en-US" sz="1400">
                <a:latin typeface="Times New Roman" panose="02020603050405020304" pitchFamily="18" charset="0"/>
              </a:endParaRPr>
            </a:p>
          </p:txBody>
        </p:sp>
        <p:sp>
          <p:nvSpPr>
            <p:cNvPr id="38922" name="Rectangle 11"/>
            <p:cNvSpPr>
              <a:spLocks noChangeArrowheads="1"/>
            </p:cNvSpPr>
            <p:nvPr/>
          </p:nvSpPr>
          <p:spPr bwMode="auto">
            <a:xfrm>
              <a:off x="645"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23" name="Rectangle 12"/>
            <p:cNvSpPr>
              <a:spLocks noChangeArrowheads="1"/>
            </p:cNvSpPr>
            <p:nvPr/>
          </p:nvSpPr>
          <p:spPr bwMode="auto">
            <a:xfrm>
              <a:off x="700"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24" name="Rectangle 13"/>
            <p:cNvSpPr>
              <a:spLocks noChangeArrowheads="1"/>
            </p:cNvSpPr>
            <p:nvPr/>
          </p:nvSpPr>
          <p:spPr bwMode="auto">
            <a:xfrm>
              <a:off x="1064"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25" name="Rectangle 14"/>
            <p:cNvSpPr>
              <a:spLocks noChangeArrowheads="1"/>
            </p:cNvSpPr>
            <p:nvPr/>
          </p:nvSpPr>
          <p:spPr bwMode="auto">
            <a:xfrm>
              <a:off x="1427"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26" name="Rectangle 15"/>
            <p:cNvSpPr>
              <a:spLocks noChangeArrowheads="1"/>
            </p:cNvSpPr>
            <p:nvPr/>
          </p:nvSpPr>
          <p:spPr bwMode="auto">
            <a:xfrm>
              <a:off x="1790" y="962"/>
              <a:ext cx="75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Times New Roman" panose="02020603050405020304" pitchFamily="18" charset="0"/>
                </a:rPr>
                <a:t>type of starter</a:t>
              </a:r>
              <a:endParaRPr lang="en-US" altLang="en-US" sz="1400">
                <a:latin typeface="Times New Roman" panose="02020603050405020304" pitchFamily="18" charset="0"/>
              </a:endParaRPr>
            </a:p>
          </p:txBody>
        </p:sp>
        <p:sp>
          <p:nvSpPr>
            <p:cNvPr id="38927" name="Rectangle 16"/>
            <p:cNvSpPr>
              <a:spLocks noChangeArrowheads="1"/>
            </p:cNvSpPr>
            <p:nvPr/>
          </p:nvSpPr>
          <p:spPr bwMode="auto">
            <a:xfrm>
              <a:off x="2410"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28" name="Rectangle 17"/>
            <p:cNvSpPr>
              <a:spLocks noChangeArrowheads="1"/>
            </p:cNvSpPr>
            <p:nvPr/>
          </p:nvSpPr>
          <p:spPr bwMode="auto">
            <a:xfrm>
              <a:off x="2516"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29" name="Rectangle 18"/>
            <p:cNvSpPr>
              <a:spLocks noChangeArrowheads="1"/>
            </p:cNvSpPr>
            <p:nvPr/>
          </p:nvSpPr>
          <p:spPr bwMode="auto">
            <a:xfrm>
              <a:off x="2879"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30" name="Rectangle 19"/>
            <p:cNvSpPr>
              <a:spLocks noChangeArrowheads="1"/>
            </p:cNvSpPr>
            <p:nvPr/>
          </p:nvSpPr>
          <p:spPr bwMode="auto">
            <a:xfrm>
              <a:off x="3243"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31" name="Rectangle 20"/>
            <p:cNvSpPr>
              <a:spLocks noChangeArrowheads="1"/>
            </p:cNvSpPr>
            <p:nvPr/>
          </p:nvSpPr>
          <p:spPr bwMode="auto">
            <a:xfrm>
              <a:off x="3606" y="962"/>
              <a:ext cx="119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Times New Roman" panose="02020603050405020304" pitchFamily="18" charset="0"/>
                </a:rPr>
                <a:t>dominant LAB species</a:t>
              </a:r>
              <a:endParaRPr lang="en-US" altLang="en-US" sz="1400">
                <a:latin typeface="Times New Roman" panose="02020603050405020304" pitchFamily="18" charset="0"/>
              </a:endParaRPr>
            </a:p>
          </p:txBody>
        </p:sp>
        <p:sp>
          <p:nvSpPr>
            <p:cNvPr id="38932" name="Rectangle 21"/>
            <p:cNvSpPr>
              <a:spLocks noChangeArrowheads="1"/>
            </p:cNvSpPr>
            <p:nvPr/>
          </p:nvSpPr>
          <p:spPr bwMode="auto">
            <a:xfrm>
              <a:off x="4608" y="96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33" name="Rectangle 22"/>
            <p:cNvSpPr>
              <a:spLocks noChangeArrowheads="1"/>
            </p:cNvSpPr>
            <p:nvPr/>
          </p:nvSpPr>
          <p:spPr bwMode="auto">
            <a:xfrm>
              <a:off x="337" y="108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latin typeface="Times New Roman" panose="02020603050405020304" pitchFamily="18" charset="0"/>
                </a:rPr>
                <a:t> </a:t>
              </a:r>
              <a:endParaRPr lang="en-US" altLang="en-US" sz="2400">
                <a:latin typeface="Times New Roman" panose="02020603050405020304" pitchFamily="18" charset="0"/>
              </a:endParaRPr>
            </a:p>
          </p:txBody>
        </p:sp>
        <p:sp>
          <p:nvSpPr>
            <p:cNvPr id="38934" name="Rectangle 23"/>
            <p:cNvSpPr>
              <a:spLocks noChangeArrowheads="1"/>
            </p:cNvSpPr>
            <p:nvPr/>
          </p:nvSpPr>
          <p:spPr bwMode="auto">
            <a:xfrm>
              <a:off x="337" y="1198"/>
              <a:ext cx="79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Grana/Parmigiano</a:t>
              </a:r>
              <a:endParaRPr lang="en-US" altLang="en-US" sz="2400">
                <a:latin typeface="Times New Roman" panose="02020603050405020304" pitchFamily="18" charset="0"/>
              </a:endParaRPr>
            </a:p>
          </p:txBody>
        </p:sp>
        <p:sp>
          <p:nvSpPr>
            <p:cNvPr id="38935" name="Rectangle 24"/>
            <p:cNvSpPr>
              <a:spLocks noChangeArrowheads="1"/>
            </p:cNvSpPr>
            <p:nvPr/>
          </p:nvSpPr>
          <p:spPr bwMode="auto">
            <a:xfrm>
              <a:off x="1089" y="1198"/>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36" name="Rectangle 25"/>
            <p:cNvSpPr>
              <a:spLocks noChangeArrowheads="1"/>
            </p:cNvSpPr>
            <p:nvPr/>
          </p:nvSpPr>
          <p:spPr bwMode="auto">
            <a:xfrm>
              <a:off x="1427" y="1198"/>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37" name="Rectangle 26"/>
            <p:cNvSpPr>
              <a:spLocks noChangeArrowheads="1"/>
            </p:cNvSpPr>
            <p:nvPr/>
          </p:nvSpPr>
          <p:spPr bwMode="auto">
            <a:xfrm>
              <a:off x="1790" y="1198"/>
              <a:ext cx="163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thermophilic (whey)starter</a:t>
              </a:r>
              <a:endParaRPr lang="en-US" altLang="en-US" sz="2400">
                <a:latin typeface="Times New Roman" panose="02020603050405020304" pitchFamily="18" charset="0"/>
              </a:endParaRPr>
            </a:p>
          </p:txBody>
        </p:sp>
        <p:sp>
          <p:nvSpPr>
            <p:cNvPr id="38938" name="Rectangle 27"/>
            <p:cNvSpPr>
              <a:spLocks noChangeArrowheads="1"/>
            </p:cNvSpPr>
            <p:nvPr/>
          </p:nvSpPr>
          <p:spPr bwMode="auto">
            <a:xfrm>
              <a:off x="3212" y="1198"/>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39" name="Rectangle 28"/>
            <p:cNvSpPr>
              <a:spLocks noChangeArrowheads="1"/>
            </p:cNvSpPr>
            <p:nvPr/>
          </p:nvSpPr>
          <p:spPr bwMode="auto">
            <a:xfrm>
              <a:off x="3243" y="1198"/>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40" name="Rectangle 29"/>
            <p:cNvSpPr>
              <a:spLocks noChangeArrowheads="1"/>
            </p:cNvSpPr>
            <p:nvPr/>
          </p:nvSpPr>
          <p:spPr bwMode="auto">
            <a:xfrm>
              <a:off x="3606" y="1198"/>
              <a:ext cx="29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 helv</a:t>
              </a:r>
              <a:endParaRPr lang="en-US" altLang="en-US" sz="2400">
                <a:latin typeface="Times New Roman" panose="02020603050405020304" pitchFamily="18" charset="0"/>
              </a:endParaRPr>
            </a:p>
          </p:txBody>
        </p:sp>
        <p:sp>
          <p:nvSpPr>
            <p:cNvPr id="38941" name="Rectangle 30"/>
            <p:cNvSpPr>
              <a:spLocks noChangeArrowheads="1"/>
            </p:cNvSpPr>
            <p:nvPr/>
          </p:nvSpPr>
          <p:spPr bwMode="auto">
            <a:xfrm>
              <a:off x="3885" y="1198"/>
              <a:ext cx="168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eticus; L. delb. lactis; L. fermentum </a:t>
              </a:r>
            </a:p>
          </p:txBody>
        </p:sp>
        <p:sp>
          <p:nvSpPr>
            <p:cNvPr id="38942" name="Rectangle 31"/>
            <p:cNvSpPr>
              <a:spLocks noChangeArrowheads="1"/>
            </p:cNvSpPr>
            <p:nvPr/>
          </p:nvSpPr>
          <p:spPr bwMode="auto">
            <a:xfrm>
              <a:off x="4951" y="1198"/>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 </a:t>
              </a:r>
              <a:endParaRPr lang="en-US" altLang="en-US" sz="2400">
                <a:latin typeface="Times New Roman" panose="02020603050405020304" pitchFamily="18" charset="0"/>
              </a:endParaRPr>
            </a:p>
          </p:txBody>
        </p:sp>
        <p:sp>
          <p:nvSpPr>
            <p:cNvPr id="38943" name="Rectangle 32"/>
            <p:cNvSpPr>
              <a:spLocks noChangeArrowheads="1"/>
            </p:cNvSpPr>
            <p:nvPr/>
          </p:nvSpPr>
          <p:spPr bwMode="auto">
            <a:xfrm>
              <a:off x="3606" y="1316"/>
              <a:ext cx="7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S. thermophilus</a:t>
              </a:r>
              <a:endParaRPr lang="en-US" altLang="en-US" sz="2400">
                <a:latin typeface="Times New Roman" panose="02020603050405020304" pitchFamily="18" charset="0"/>
              </a:endParaRPr>
            </a:p>
          </p:txBody>
        </p:sp>
        <p:sp>
          <p:nvSpPr>
            <p:cNvPr id="38944" name="Rectangle 33"/>
            <p:cNvSpPr>
              <a:spLocks noChangeArrowheads="1"/>
            </p:cNvSpPr>
            <p:nvPr/>
          </p:nvSpPr>
          <p:spPr bwMode="auto">
            <a:xfrm>
              <a:off x="4749" y="1316"/>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45" name="Rectangle 34"/>
            <p:cNvSpPr>
              <a:spLocks noChangeArrowheads="1"/>
            </p:cNvSpPr>
            <p:nvPr/>
          </p:nvSpPr>
          <p:spPr bwMode="auto">
            <a:xfrm>
              <a:off x="337" y="1433"/>
              <a:ext cx="9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Provolone Valpadana</a:t>
              </a:r>
              <a:endParaRPr lang="en-US" altLang="en-US" sz="2400">
                <a:latin typeface="Times New Roman" panose="02020603050405020304" pitchFamily="18" charset="0"/>
              </a:endParaRPr>
            </a:p>
          </p:txBody>
        </p:sp>
        <p:sp>
          <p:nvSpPr>
            <p:cNvPr id="38946" name="Rectangle 35"/>
            <p:cNvSpPr>
              <a:spLocks noChangeArrowheads="1"/>
            </p:cNvSpPr>
            <p:nvPr/>
          </p:nvSpPr>
          <p:spPr bwMode="auto">
            <a:xfrm>
              <a:off x="1224" y="143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47" name="Rectangle 36"/>
            <p:cNvSpPr>
              <a:spLocks noChangeArrowheads="1"/>
            </p:cNvSpPr>
            <p:nvPr/>
          </p:nvSpPr>
          <p:spPr bwMode="auto">
            <a:xfrm>
              <a:off x="1427" y="143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48" name="Rectangle 37"/>
            <p:cNvSpPr>
              <a:spLocks noChangeArrowheads="1"/>
            </p:cNvSpPr>
            <p:nvPr/>
          </p:nvSpPr>
          <p:spPr bwMode="auto">
            <a:xfrm>
              <a:off x="1790" y="1433"/>
              <a:ext cx="163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thermophilic (whey)starter</a:t>
              </a:r>
            </a:p>
          </p:txBody>
        </p:sp>
        <p:sp>
          <p:nvSpPr>
            <p:cNvPr id="38949" name="Rectangle 38"/>
            <p:cNvSpPr>
              <a:spLocks noChangeArrowheads="1"/>
            </p:cNvSpPr>
            <p:nvPr/>
          </p:nvSpPr>
          <p:spPr bwMode="auto">
            <a:xfrm>
              <a:off x="3212" y="143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50" name="Rectangle 39"/>
            <p:cNvSpPr>
              <a:spLocks noChangeArrowheads="1"/>
            </p:cNvSpPr>
            <p:nvPr/>
          </p:nvSpPr>
          <p:spPr bwMode="auto">
            <a:xfrm>
              <a:off x="3243" y="143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51" name="Rectangle 40"/>
            <p:cNvSpPr>
              <a:spLocks noChangeArrowheads="1"/>
            </p:cNvSpPr>
            <p:nvPr/>
          </p:nvSpPr>
          <p:spPr bwMode="auto">
            <a:xfrm>
              <a:off x="3606" y="1433"/>
              <a:ext cx="193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 helveticus; L. delb. lactis; S. thermophilus</a:t>
              </a:r>
            </a:p>
          </p:txBody>
        </p:sp>
        <p:sp>
          <p:nvSpPr>
            <p:cNvPr id="38952" name="Rectangle 41"/>
            <p:cNvSpPr>
              <a:spLocks noChangeArrowheads="1"/>
            </p:cNvSpPr>
            <p:nvPr/>
          </p:nvSpPr>
          <p:spPr bwMode="auto">
            <a:xfrm>
              <a:off x="4946" y="143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 </a:t>
              </a:r>
              <a:endParaRPr lang="en-US" altLang="en-US" sz="2400">
                <a:latin typeface="Times New Roman" panose="02020603050405020304" pitchFamily="18" charset="0"/>
              </a:endParaRPr>
            </a:p>
          </p:txBody>
        </p:sp>
        <p:sp>
          <p:nvSpPr>
            <p:cNvPr id="38953" name="Rectangle 42"/>
            <p:cNvSpPr>
              <a:spLocks noChangeArrowheads="1"/>
            </p:cNvSpPr>
            <p:nvPr/>
          </p:nvSpPr>
          <p:spPr bwMode="auto">
            <a:xfrm>
              <a:off x="4147" y="155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 </a:t>
              </a:r>
              <a:endParaRPr lang="en-US" altLang="en-US" sz="2400">
                <a:latin typeface="Times New Roman" panose="02020603050405020304" pitchFamily="18" charset="0"/>
              </a:endParaRPr>
            </a:p>
          </p:txBody>
        </p:sp>
        <p:sp>
          <p:nvSpPr>
            <p:cNvPr id="38954" name="Rectangle 43"/>
            <p:cNvSpPr>
              <a:spLocks noChangeArrowheads="1"/>
            </p:cNvSpPr>
            <p:nvPr/>
          </p:nvSpPr>
          <p:spPr bwMode="auto">
            <a:xfrm>
              <a:off x="337" y="1669"/>
              <a:ext cx="77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Pecorino Romano</a:t>
              </a:r>
              <a:endParaRPr lang="en-US" altLang="en-US" sz="2400">
                <a:latin typeface="Times New Roman" panose="02020603050405020304" pitchFamily="18" charset="0"/>
              </a:endParaRPr>
            </a:p>
          </p:txBody>
        </p:sp>
        <p:sp>
          <p:nvSpPr>
            <p:cNvPr id="38955" name="Rectangle 44"/>
            <p:cNvSpPr>
              <a:spLocks noChangeArrowheads="1"/>
            </p:cNvSpPr>
            <p:nvPr/>
          </p:nvSpPr>
          <p:spPr bwMode="auto">
            <a:xfrm>
              <a:off x="1076" y="16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56" name="Rectangle 45"/>
            <p:cNvSpPr>
              <a:spLocks noChangeArrowheads="1"/>
            </p:cNvSpPr>
            <p:nvPr/>
          </p:nvSpPr>
          <p:spPr bwMode="auto">
            <a:xfrm>
              <a:off x="1427" y="16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57" name="Rectangle 46"/>
            <p:cNvSpPr>
              <a:spLocks noChangeArrowheads="1"/>
            </p:cNvSpPr>
            <p:nvPr/>
          </p:nvSpPr>
          <p:spPr bwMode="auto">
            <a:xfrm>
              <a:off x="1790" y="1669"/>
              <a:ext cx="133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thermophilic starter</a:t>
              </a:r>
            </a:p>
          </p:txBody>
        </p:sp>
        <p:sp>
          <p:nvSpPr>
            <p:cNvPr id="38958" name="Rectangle 47"/>
            <p:cNvSpPr>
              <a:spLocks noChangeArrowheads="1"/>
            </p:cNvSpPr>
            <p:nvPr/>
          </p:nvSpPr>
          <p:spPr bwMode="auto">
            <a:xfrm>
              <a:off x="2921" y="16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59" name="Rectangle 48"/>
            <p:cNvSpPr>
              <a:spLocks noChangeArrowheads="1"/>
            </p:cNvSpPr>
            <p:nvPr/>
          </p:nvSpPr>
          <p:spPr bwMode="auto">
            <a:xfrm>
              <a:off x="3243" y="16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60" name="Rectangle 49"/>
            <p:cNvSpPr>
              <a:spLocks noChangeArrowheads="1"/>
            </p:cNvSpPr>
            <p:nvPr/>
          </p:nvSpPr>
          <p:spPr bwMode="auto">
            <a:xfrm>
              <a:off x="3606" y="1669"/>
              <a:ext cx="133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 delbrueckii; S. thermophilus</a:t>
              </a:r>
              <a:endParaRPr lang="en-US" altLang="en-US" sz="2400">
                <a:latin typeface="Times New Roman" panose="02020603050405020304" pitchFamily="18" charset="0"/>
              </a:endParaRPr>
            </a:p>
          </p:txBody>
        </p:sp>
        <p:sp>
          <p:nvSpPr>
            <p:cNvPr id="38961" name="Rectangle 50"/>
            <p:cNvSpPr>
              <a:spLocks noChangeArrowheads="1"/>
            </p:cNvSpPr>
            <p:nvPr/>
          </p:nvSpPr>
          <p:spPr bwMode="auto">
            <a:xfrm>
              <a:off x="4879" y="16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 </a:t>
              </a:r>
              <a:endParaRPr lang="en-US" altLang="en-US" sz="2400">
                <a:latin typeface="Times New Roman" panose="02020603050405020304" pitchFamily="18" charset="0"/>
              </a:endParaRPr>
            </a:p>
          </p:txBody>
        </p:sp>
        <p:sp>
          <p:nvSpPr>
            <p:cNvPr id="38962" name="Rectangle 51"/>
            <p:cNvSpPr>
              <a:spLocks noChangeArrowheads="1"/>
            </p:cNvSpPr>
            <p:nvPr/>
          </p:nvSpPr>
          <p:spPr bwMode="auto">
            <a:xfrm>
              <a:off x="337" y="1787"/>
              <a:ext cx="5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Asiago, Gor</a:t>
              </a:r>
              <a:endParaRPr lang="en-US" altLang="en-US" sz="2400">
                <a:latin typeface="Times New Roman" panose="02020603050405020304" pitchFamily="18" charset="0"/>
              </a:endParaRPr>
            </a:p>
          </p:txBody>
        </p:sp>
        <p:sp>
          <p:nvSpPr>
            <p:cNvPr id="38963" name="Rectangle 52"/>
            <p:cNvSpPr>
              <a:spLocks noChangeArrowheads="1"/>
            </p:cNvSpPr>
            <p:nvPr/>
          </p:nvSpPr>
          <p:spPr bwMode="auto">
            <a:xfrm>
              <a:off x="838" y="1787"/>
              <a:ext cx="76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gonzola, Taleggio</a:t>
              </a:r>
              <a:endParaRPr lang="en-US" altLang="en-US" sz="2400">
                <a:latin typeface="Times New Roman" panose="02020603050405020304" pitchFamily="18" charset="0"/>
              </a:endParaRPr>
            </a:p>
          </p:txBody>
        </p:sp>
        <p:sp>
          <p:nvSpPr>
            <p:cNvPr id="38964" name="Rectangle 53"/>
            <p:cNvSpPr>
              <a:spLocks noChangeArrowheads="1"/>
            </p:cNvSpPr>
            <p:nvPr/>
          </p:nvSpPr>
          <p:spPr bwMode="auto">
            <a:xfrm>
              <a:off x="1790" y="1787"/>
              <a:ext cx="12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latin typeface="Times New Roman" panose="02020603050405020304" pitchFamily="18" charset="0"/>
                </a:rPr>
                <a:t>yogurt culture (commercial)</a:t>
              </a:r>
              <a:endParaRPr lang="en-US" altLang="en-US" sz="2400" dirty="0">
                <a:latin typeface="Times New Roman" panose="02020603050405020304" pitchFamily="18" charset="0"/>
              </a:endParaRPr>
            </a:p>
          </p:txBody>
        </p:sp>
        <p:sp>
          <p:nvSpPr>
            <p:cNvPr id="38965" name="Rectangle 54"/>
            <p:cNvSpPr>
              <a:spLocks noChangeArrowheads="1"/>
            </p:cNvSpPr>
            <p:nvPr/>
          </p:nvSpPr>
          <p:spPr bwMode="auto">
            <a:xfrm>
              <a:off x="2947" y="17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66" name="Rectangle 55"/>
            <p:cNvSpPr>
              <a:spLocks noChangeArrowheads="1"/>
            </p:cNvSpPr>
            <p:nvPr/>
          </p:nvSpPr>
          <p:spPr bwMode="auto">
            <a:xfrm>
              <a:off x="3243" y="17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67" name="Rectangle 56"/>
            <p:cNvSpPr>
              <a:spLocks noChangeArrowheads="1"/>
            </p:cNvSpPr>
            <p:nvPr/>
          </p:nvSpPr>
          <p:spPr bwMode="auto">
            <a:xfrm>
              <a:off x="3606" y="1787"/>
              <a:ext cx="155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 delb. bulgaricus; S. thermophilus</a:t>
              </a:r>
              <a:endParaRPr lang="en-US" altLang="en-US" sz="2400">
                <a:latin typeface="Times New Roman" panose="02020603050405020304" pitchFamily="18" charset="0"/>
              </a:endParaRPr>
            </a:p>
          </p:txBody>
        </p:sp>
        <p:sp>
          <p:nvSpPr>
            <p:cNvPr id="38968" name="Rectangle 57"/>
            <p:cNvSpPr>
              <a:spLocks noChangeArrowheads="1"/>
            </p:cNvSpPr>
            <p:nvPr/>
          </p:nvSpPr>
          <p:spPr bwMode="auto">
            <a:xfrm>
              <a:off x="5085" y="17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69" name="Rectangle 58"/>
            <p:cNvSpPr>
              <a:spLocks noChangeArrowheads="1"/>
            </p:cNvSpPr>
            <p:nvPr/>
          </p:nvSpPr>
          <p:spPr bwMode="auto">
            <a:xfrm>
              <a:off x="5111" y="17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70" name="Rectangle 59"/>
            <p:cNvSpPr>
              <a:spLocks noChangeArrowheads="1"/>
            </p:cNvSpPr>
            <p:nvPr/>
          </p:nvSpPr>
          <p:spPr bwMode="auto">
            <a:xfrm>
              <a:off x="764" y="1904"/>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71" name="Rectangle 60"/>
            <p:cNvSpPr>
              <a:spLocks noChangeArrowheads="1"/>
            </p:cNvSpPr>
            <p:nvPr/>
          </p:nvSpPr>
          <p:spPr bwMode="auto">
            <a:xfrm>
              <a:off x="337" y="1950"/>
              <a:ext cx="131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“uso monte” semihard cheeses</a:t>
              </a:r>
              <a:endParaRPr lang="en-US" altLang="en-US" sz="2400">
                <a:latin typeface="Times New Roman" panose="02020603050405020304" pitchFamily="18" charset="0"/>
              </a:endParaRPr>
            </a:p>
          </p:txBody>
        </p:sp>
        <p:sp>
          <p:nvSpPr>
            <p:cNvPr id="38972" name="Rectangle 61"/>
            <p:cNvSpPr>
              <a:spLocks noChangeArrowheads="1"/>
            </p:cNvSpPr>
            <p:nvPr/>
          </p:nvSpPr>
          <p:spPr bwMode="auto">
            <a:xfrm>
              <a:off x="1594" y="195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73" name="Rectangle 62"/>
            <p:cNvSpPr>
              <a:spLocks noChangeArrowheads="1"/>
            </p:cNvSpPr>
            <p:nvPr/>
          </p:nvSpPr>
          <p:spPr bwMode="auto">
            <a:xfrm>
              <a:off x="1790" y="1950"/>
              <a:ext cx="160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thermophilic (milk)starter</a:t>
              </a:r>
            </a:p>
          </p:txBody>
        </p:sp>
        <p:sp>
          <p:nvSpPr>
            <p:cNvPr id="38974" name="Rectangle 63"/>
            <p:cNvSpPr>
              <a:spLocks noChangeArrowheads="1"/>
            </p:cNvSpPr>
            <p:nvPr/>
          </p:nvSpPr>
          <p:spPr bwMode="auto">
            <a:xfrm>
              <a:off x="3179" y="195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75" name="Rectangle 64"/>
            <p:cNvSpPr>
              <a:spLocks noChangeArrowheads="1"/>
            </p:cNvSpPr>
            <p:nvPr/>
          </p:nvSpPr>
          <p:spPr bwMode="auto">
            <a:xfrm>
              <a:off x="3243" y="195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76" name="Rectangle 65"/>
            <p:cNvSpPr>
              <a:spLocks noChangeArrowheads="1"/>
            </p:cNvSpPr>
            <p:nvPr/>
          </p:nvSpPr>
          <p:spPr bwMode="auto">
            <a:xfrm>
              <a:off x="3606" y="1950"/>
              <a:ext cx="67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S. thermophilus</a:t>
              </a:r>
              <a:endParaRPr lang="en-US" altLang="en-US" sz="2400">
                <a:latin typeface="Times New Roman" panose="02020603050405020304" pitchFamily="18" charset="0"/>
              </a:endParaRPr>
            </a:p>
          </p:txBody>
        </p:sp>
        <p:sp>
          <p:nvSpPr>
            <p:cNvPr id="38977" name="Rectangle 66"/>
            <p:cNvSpPr>
              <a:spLocks noChangeArrowheads="1"/>
            </p:cNvSpPr>
            <p:nvPr/>
          </p:nvSpPr>
          <p:spPr bwMode="auto">
            <a:xfrm>
              <a:off x="4251" y="1950"/>
              <a:ext cx="50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(dominant)</a:t>
              </a:r>
              <a:endParaRPr lang="en-US" altLang="en-US" sz="2400">
                <a:latin typeface="Times New Roman" panose="02020603050405020304" pitchFamily="18" charset="0"/>
              </a:endParaRPr>
            </a:p>
          </p:txBody>
        </p:sp>
        <p:sp>
          <p:nvSpPr>
            <p:cNvPr id="38978" name="Rectangle 67"/>
            <p:cNvSpPr>
              <a:spLocks noChangeArrowheads="1"/>
            </p:cNvSpPr>
            <p:nvPr/>
          </p:nvSpPr>
          <p:spPr bwMode="auto">
            <a:xfrm>
              <a:off x="4731" y="195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79" name="Rectangle 68"/>
            <p:cNvSpPr>
              <a:spLocks noChangeArrowheads="1"/>
            </p:cNvSpPr>
            <p:nvPr/>
          </p:nvSpPr>
          <p:spPr bwMode="auto">
            <a:xfrm>
              <a:off x="337"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0" name="Rectangle 69"/>
            <p:cNvSpPr>
              <a:spLocks noChangeArrowheads="1"/>
            </p:cNvSpPr>
            <p:nvPr/>
          </p:nvSpPr>
          <p:spPr bwMode="auto">
            <a:xfrm>
              <a:off x="700"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1" name="Rectangle 70"/>
            <p:cNvSpPr>
              <a:spLocks noChangeArrowheads="1"/>
            </p:cNvSpPr>
            <p:nvPr/>
          </p:nvSpPr>
          <p:spPr bwMode="auto">
            <a:xfrm>
              <a:off x="1064"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2" name="Rectangle 71"/>
            <p:cNvSpPr>
              <a:spLocks noChangeArrowheads="1"/>
            </p:cNvSpPr>
            <p:nvPr/>
          </p:nvSpPr>
          <p:spPr bwMode="auto">
            <a:xfrm>
              <a:off x="1427"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3" name="Rectangle 72"/>
            <p:cNvSpPr>
              <a:spLocks noChangeArrowheads="1"/>
            </p:cNvSpPr>
            <p:nvPr/>
          </p:nvSpPr>
          <p:spPr bwMode="auto">
            <a:xfrm>
              <a:off x="1790"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4" name="Rectangle 73"/>
            <p:cNvSpPr>
              <a:spLocks noChangeArrowheads="1"/>
            </p:cNvSpPr>
            <p:nvPr/>
          </p:nvSpPr>
          <p:spPr bwMode="auto">
            <a:xfrm>
              <a:off x="2153"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5" name="Rectangle 74"/>
            <p:cNvSpPr>
              <a:spLocks noChangeArrowheads="1"/>
            </p:cNvSpPr>
            <p:nvPr/>
          </p:nvSpPr>
          <p:spPr bwMode="auto">
            <a:xfrm>
              <a:off x="2516"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6" name="Rectangle 75"/>
            <p:cNvSpPr>
              <a:spLocks noChangeArrowheads="1"/>
            </p:cNvSpPr>
            <p:nvPr/>
          </p:nvSpPr>
          <p:spPr bwMode="auto">
            <a:xfrm>
              <a:off x="2879"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7" name="Rectangle 76"/>
            <p:cNvSpPr>
              <a:spLocks noChangeArrowheads="1"/>
            </p:cNvSpPr>
            <p:nvPr/>
          </p:nvSpPr>
          <p:spPr bwMode="auto">
            <a:xfrm>
              <a:off x="3243"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88" name="Rectangle 77"/>
            <p:cNvSpPr>
              <a:spLocks noChangeArrowheads="1"/>
            </p:cNvSpPr>
            <p:nvPr/>
          </p:nvSpPr>
          <p:spPr bwMode="auto">
            <a:xfrm>
              <a:off x="3606" y="2069"/>
              <a:ext cx="167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enterococci and lactococci (secondary)</a:t>
              </a:r>
              <a:endParaRPr lang="en-US" altLang="en-US" sz="2400">
                <a:latin typeface="Times New Roman" panose="02020603050405020304" pitchFamily="18" charset="0"/>
              </a:endParaRPr>
            </a:p>
          </p:txBody>
        </p:sp>
        <p:sp>
          <p:nvSpPr>
            <p:cNvPr id="38989" name="Rectangle 78"/>
            <p:cNvSpPr>
              <a:spLocks noChangeArrowheads="1"/>
            </p:cNvSpPr>
            <p:nvPr/>
          </p:nvSpPr>
          <p:spPr bwMode="auto">
            <a:xfrm>
              <a:off x="5202" y="2069"/>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90" name="Rectangle 79"/>
            <p:cNvSpPr>
              <a:spLocks noChangeArrowheads="1"/>
            </p:cNvSpPr>
            <p:nvPr/>
          </p:nvSpPr>
          <p:spPr bwMode="auto">
            <a:xfrm>
              <a:off x="337" y="2187"/>
              <a:ext cx="8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Mozzarella di bufa</a:t>
              </a:r>
              <a:endParaRPr lang="en-US" altLang="en-US" sz="2400">
                <a:latin typeface="Times New Roman" panose="02020603050405020304" pitchFamily="18" charset="0"/>
              </a:endParaRPr>
            </a:p>
          </p:txBody>
        </p:sp>
        <p:sp>
          <p:nvSpPr>
            <p:cNvPr id="38991" name="Rectangle 80"/>
            <p:cNvSpPr>
              <a:spLocks noChangeArrowheads="1"/>
            </p:cNvSpPr>
            <p:nvPr/>
          </p:nvSpPr>
          <p:spPr bwMode="auto">
            <a:xfrm>
              <a:off x="1112" y="2187"/>
              <a:ext cx="6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la (Campania)</a:t>
              </a:r>
              <a:endParaRPr lang="en-US" altLang="en-US" sz="2400">
                <a:latin typeface="Times New Roman" panose="02020603050405020304" pitchFamily="18" charset="0"/>
              </a:endParaRPr>
            </a:p>
          </p:txBody>
        </p:sp>
        <p:sp>
          <p:nvSpPr>
            <p:cNvPr id="38992" name="Rectangle 81"/>
            <p:cNvSpPr>
              <a:spLocks noChangeArrowheads="1"/>
            </p:cNvSpPr>
            <p:nvPr/>
          </p:nvSpPr>
          <p:spPr bwMode="auto">
            <a:xfrm>
              <a:off x="1696" y="21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93" name="Rectangle 82"/>
            <p:cNvSpPr>
              <a:spLocks noChangeArrowheads="1"/>
            </p:cNvSpPr>
            <p:nvPr/>
          </p:nvSpPr>
          <p:spPr bwMode="auto">
            <a:xfrm>
              <a:off x="1790" y="2187"/>
              <a:ext cx="156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mesophilic (whey)starter</a:t>
              </a:r>
            </a:p>
          </p:txBody>
        </p:sp>
        <p:sp>
          <p:nvSpPr>
            <p:cNvPr id="38994" name="Rectangle 83"/>
            <p:cNvSpPr>
              <a:spLocks noChangeArrowheads="1"/>
            </p:cNvSpPr>
            <p:nvPr/>
          </p:nvSpPr>
          <p:spPr bwMode="auto">
            <a:xfrm>
              <a:off x="3138" y="21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95" name="Rectangle 84"/>
            <p:cNvSpPr>
              <a:spLocks noChangeArrowheads="1"/>
            </p:cNvSpPr>
            <p:nvPr/>
          </p:nvSpPr>
          <p:spPr bwMode="auto">
            <a:xfrm>
              <a:off x="3243" y="21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8996" name="Rectangle 85"/>
            <p:cNvSpPr>
              <a:spLocks noChangeArrowheads="1"/>
            </p:cNvSpPr>
            <p:nvPr/>
          </p:nvSpPr>
          <p:spPr bwMode="auto">
            <a:xfrm>
              <a:off x="3606" y="2187"/>
              <a:ext cx="142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lactococci and mesophilic LAB (</a:t>
              </a:r>
              <a:endParaRPr lang="en-US" altLang="en-US" sz="2400">
                <a:latin typeface="Times New Roman" panose="02020603050405020304" pitchFamily="18" charset="0"/>
              </a:endParaRPr>
            </a:p>
          </p:txBody>
        </p:sp>
        <p:sp>
          <p:nvSpPr>
            <p:cNvPr id="38997" name="Rectangle 86"/>
            <p:cNvSpPr>
              <a:spLocks noChangeArrowheads="1"/>
            </p:cNvSpPr>
            <p:nvPr/>
          </p:nvSpPr>
          <p:spPr bwMode="auto">
            <a:xfrm>
              <a:off x="4996" y="2187"/>
              <a:ext cx="39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 casei; </a:t>
              </a:r>
            </a:p>
          </p:txBody>
        </p:sp>
        <p:sp>
          <p:nvSpPr>
            <p:cNvPr id="38998" name="Rectangle 87"/>
            <p:cNvSpPr>
              <a:spLocks noChangeArrowheads="1"/>
            </p:cNvSpPr>
            <p:nvPr/>
          </p:nvSpPr>
          <p:spPr bwMode="auto">
            <a:xfrm>
              <a:off x="5104" y="218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 </a:t>
              </a:r>
              <a:endParaRPr lang="en-US" altLang="en-US" sz="2400">
                <a:latin typeface="Times New Roman" panose="02020603050405020304" pitchFamily="18" charset="0"/>
              </a:endParaRPr>
            </a:p>
          </p:txBody>
        </p:sp>
        <p:sp>
          <p:nvSpPr>
            <p:cNvPr id="38999" name="Rectangle 88"/>
            <p:cNvSpPr>
              <a:spLocks noChangeArrowheads="1"/>
            </p:cNvSpPr>
            <p:nvPr/>
          </p:nvSpPr>
          <p:spPr bwMode="auto">
            <a:xfrm>
              <a:off x="3606" y="2304"/>
              <a:ext cx="66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 plantarum</a:t>
              </a:r>
              <a:r>
                <a:rPr lang="en-US" altLang="en-US" sz="1300">
                  <a:latin typeface="Times New Roman" panose="02020603050405020304" pitchFamily="18" charset="0"/>
                </a:rPr>
                <a:t>)</a:t>
              </a:r>
              <a:endParaRPr lang="en-US" altLang="en-US" sz="2400">
                <a:latin typeface="Times New Roman" panose="02020603050405020304" pitchFamily="18" charset="0"/>
              </a:endParaRPr>
            </a:p>
          </p:txBody>
        </p:sp>
        <p:sp>
          <p:nvSpPr>
            <p:cNvPr id="39000" name="Rectangle 89"/>
            <p:cNvSpPr>
              <a:spLocks noChangeArrowheads="1"/>
            </p:cNvSpPr>
            <p:nvPr/>
          </p:nvSpPr>
          <p:spPr bwMode="auto">
            <a:xfrm>
              <a:off x="4213" y="2304"/>
              <a:ext cx="53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(dominant);</a:t>
              </a:r>
              <a:endParaRPr lang="en-US" altLang="en-US" sz="2400">
                <a:latin typeface="Times New Roman" panose="02020603050405020304" pitchFamily="18" charset="0"/>
              </a:endParaRPr>
            </a:p>
          </p:txBody>
        </p:sp>
        <p:sp>
          <p:nvSpPr>
            <p:cNvPr id="39001" name="Rectangle 90"/>
            <p:cNvSpPr>
              <a:spLocks noChangeArrowheads="1"/>
            </p:cNvSpPr>
            <p:nvPr/>
          </p:nvSpPr>
          <p:spPr bwMode="auto">
            <a:xfrm>
              <a:off x="4956" y="2304"/>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02" name="Rectangle 91"/>
            <p:cNvSpPr>
              <a:spLocks noChangeArrowheads="1"/>
            </p:cNvSpPr>
            <p:nvPr/>
          </p:nvSpPr>
          <p:spPr bwMode="auto">
            <a:xfrm>
              <a:off x="3606" y="2422"/>
              <a:ext cx="137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enterococci, thermophilic LAB </a:t>
              </a:r>
              <a:endParaRPr lang="en-US" altLang="en-US" sz="2400">
                <a:latin typeface="Times New Roman" panose="02020603050405020304" pitchFamily="18" charset="0"/>
              </a:endParaRPr>
            </a:p>
          </p:txBody>
        </p:sp>
        <p:sp>
          <p:nvSpPr>
            <p:cNvPr id="39003" name="Rectangle 92"/>
            <p:cNvSpPr>
              <a:spLocks noChangeArrowheads="1"/>
            </p:cNvSpPr>
            <p:nvPr/>
          </p:nvSpPr>
          <p:spPr bwMode="auto">
            <a:xfrm>
              <a:off x="4912" y="2422"/>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04" name="Rectangle 93"/>
            <p:cNvSpPr>
              <a:spLocks noChangeArrowheads="1"/>
            </p:cNvSpPr>
            <p:nvPr/>
          </p:nvSpPr>
          <p:spPr bwMode="auto">
            <a:xfrm>
              <a:off x="3606" y="2540"/>
              <a:ext cx="3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a:t>
              </a:r>
              <a:endParaRPr lang="en-US" altLang="en-US" sz="2400">
                <a:latin typeface="Times New Roman" panose="02020603050405020304" pitchFamily="18" charset="0"/>
              </a:endParaRPr>
            </a:p>
          </p:txBody>
        </p:sp>
        <p:sp>
          <p:nvSpPr>
            <p:cNvPr id="39005" name="Rectangle 94"/>
            <p:cNvSpPr>
              <a:spLocks noChangeArrowheads="1"/>
            </p:cNvSpPr>
            <p:nvPr/>
          </p:nvSpPr>
          <p:spPr bwMode="auto">
            <a:xfrm>
              <a:off x="3640" y="2540"/>
              <a:ext cx="120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 helveticus; L.delbrueckii </a:t>
              </a:r>
              <a:endParaRPr lang="en-US" altLang="en-US" sz="2400">
                <a:latin typeface="Times New Roman" panose="02020603050405020304" pitchFamily="18" charset="0"/>
              </a:endParaRPr>
            </a:p>
          </p:txBody>
        </p:sp>
        <p:sp>
          <p:nvSpPr>
            <p:cNvPr id="39006" name="Rectangle 95"/>
            <p:cNvSpPr>
              <a:spLocks noChangeArrowheads="1"/>
            </p:cNvSpPr>
            <p:nvPr/>
          </p:nvSpPr>
          <p:spPr bwMode="auto">
            <a:xfrm>
              <a:off x="4817" y="2540"/>
              <a:ext cx="29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subsp. </a:t>
              </a:r>
              <a:endParaRPr lang="en-US" altLang="en-US" sz="2400">
                <a:latin typeface="Times New Roman" panose="02020603050405020304" pitchFamily="18" charset="0"/>
              </a:endParaRPr>
            </a:p>
          </p:txBody>
        </p:sp>
        <p:sp>
          <p:nvSpPr>
            <p:cNvPr id="39007" name="Rectangle 96"/>
            <p:cNvSpPr>
              <a:spLocks noChangeArrowheads="1"/>
            </p:cNvSpPr>
            <p:nvPr/>
          </p:nvSpPr>
          <p:spPr bwMode="auto">
            <a:xfrm>
              <a:off x="5095" y="2540"/>
              <a:ext cx="32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lactis</a:t>
              </a:r>
              <a:r>
                <a:rPr lang="en-US" altLang="en-US" sz="1300">
                  <a:latin typeface="Times New Roman" panose="02020603050405020304" pitchFamily="18" charset="0"/>
                </a:rPr>
                <a:t>)</a:t>
              </a:r>
              <a:endParaRPr lang="en-US" altLang="en-US" sz="2400">
                <a:latin typeface="Times New Roman" panose="02020603050405020304" pitchFamily="18" charset="0"/>
              </a:endParaRPr>
            </a:p>
          </p:txBody>
        </p:sp>
        <p:sp>
          <p:nvSpPr>
            <p:cNvPr id="39008" name="Rectangle 97"/>
            <p:cNvSpPr>
              <a:spLocks noChangeArrowheads="1"/>
            </p:cNvSpPr>
            <p:nvPr/>
          </p:nvSpPr>
          <p:spPr bwMode="auto">
            <a:xfrm>
              <a:off x="3606" y="2658"/>
              <a:ext cx="18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and </a:t>
              </a:r>
              <a:endParaRPr lang="en-US" altLang="en-US" sz="2400">
                <a:latin typeface="Times New Roman" panose="02020603050405020304" pitchFamily="18" charset="0"/>
              </a:endParaRPr>
            </a:p>
          </p:txBody>
        </p:sp>
        <p:sp>
          <p:nvSpPr>
            <p:cNvPr id="39009" name="Rectangle 98"/>
            <p:cNvSpPr>
              <a:spLocks noChangeArrowheads="1"/>
            </p:cNvSpPr>
            <p:nvPr/>
          </p:nvSpPr>
          <p:spPr bwMode="auto">
            <a:xfrm>
              <a:off x="3803" y="2658"/>
              <a:ext cx="70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S. thermophilus </a:t>
              </a:r>
              <a:endParaRPr lang="en-US" altLang="en-US" sz="2400">
                <a:latin typeface="Times New Roman" panose="02020603050405020304" pitchFamily="18" charset="0"/>
              </a:endParaRPr>
            </a:p>
          </p:txBody>
        </p:sp>
        <p:sp>
          <p:nvSpPr>
            <p:cNvPr id="39010" name="Rectangle 99"/>
            <p:cNvSpPr>
              <a:spLocks noChangeArrowheads="1"/>
            </p:cNvSpPr>
            <p:nvPr/>
          </p:nvSpPr>
          <p:spPr bwMode="auto">
            <a:xfrm>
              <a:off x="4498" y="2658"/>
              <a:ext cx="62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(subdominant)</a:t>
              </a:r>
              <a:endParaRPr lang="en-US" altLang="en-US" sz="2400">
                <a:latin typeface="Times New Roman" panose="02020603050405020304" pitchFamily="18" charset="0"/>
              </a:endParaRPr>
            </a:p>
          </p:txBody>
        </p:sp>
        <p:sp>
          <p:nvSpPr>
            <p:cNvPr id="39011" name="Rectangle 100"/>
            <p:cNvSpPr>
              <a:spLocks noChangeArrowheads="1"/>
            </p:cNvSpPr>
            <p:nvPr/>
          </p:nvSpPr>
          <p:spPr bwMode="auto">
            <a:xfrm>
              <a:off x="5047" y="2658"/>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12" name="Rectangle 101"/>
            <p:cNvSpPr>
              <a:spLocks noChangeArrowheads="1"/>
            </p:cNvSpPr>
            <p:nvPr/>
          </p:nvSpPr>
          <p:spPr bwMode="auto">
            <a:xfrm>
              <a:off x="337" y="2775"/>
              <a:ext cx="40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Montasio</a:t>
              </a:r>
              <a:endParaRPr lang="en-US" altLang="en-US" sz="2400">
                <a:latin typeface="Times New Roman" panose="02020603050405020304" pitchFamily="18" charset="0"/>
              </a:endParaRPr>
            </a:p>
          </p:txBody>
        </p:sp>
        <p:sp>
          <p:nvSpPr>
            <p:cNvPr id="39013" name="Rectangle 102"/>
            <p:cNvSpPr>
              <a:spLocks noChangeArrowheads="1"/>
            </p:cNvSpPr>
            <p:nvPr/>
          </p:nvSpPr>
          <p:spPr bwMode="auto">
            <a:xfrm>
              <a:off x="725"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14" name="Rectangle 103"/>
            <p:cNvSpPr>
              <a:spLocks noChangeArrowheads="1"/>
            </p:cNvSpPr>
            <p:nvPr/>
          </p:nvSpPr>
          <p:spPr bwMode="auto">
            <a:xfrm>
              <a:off x="1064"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15" name="Rectangle 104"/>
            <p:cNvSpPr>
              <a:spLocks noChangeArrowheads="1"/>
            </p:cNvSpPr>
            <p:nvPr/>
          </p:nvSpPr>
          <p:spPr bwMode="auto">
            <a:xfrm>
              <a:off x="1427"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16" name="Rectangle 105"/>
            <p:cNvSpPr>
              <a:spLocks noChangeArrowheads="1"/>
            </p:cNvSpPr>
            <p:nvPr/>
          </p:nvSpPr>
          <p:spPr bwMode="auto">
            <a:xfrm>
              <a:off x="1790" y="2775"/>
              <a:ext cx="89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or defined</a:t>
              </a:r>
            </a:p>
          </p:txBody>
        </p:sp>
        <p:sp>
          <p:nvSpPr>
            <p:cNvPr id="39017" name="Rectangle 106"/>
            <p:cNvSpPr>
              <a:spLocks noChangeArrowheads="1"/>
            </p:cNvSpPr>
            <p:nvPr/>
          </p:nvSpPr>
          <p:spPr bwMode="auto">
            <a:xfrm>
              <a:off x="2655"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a:t>
              </a:r>
              <a:endParaRPr lang="en-US" altLang="en-US" sz="2400">
                <a:latin typeface="Times New Roman" panose="02020603050405020304" pitchFamily="18" charset="0"/>
              </a:endParaRPr>
            </a:p>
          </p:txBody>
        </p:sp>
        <p:sp>
          <p:nvSpPr>
            <p:cNvPr id="39018" name="Rectangle 107"/>
            <p:cNvSpPr>
              <a:spLocks noChangeArrowheads="1"/>
            </p:cNvSpPr>
            <p:nvPr/>
          </p:nvSpPr>
          <p:spPr bwMode="auto">
            <a:xfrm>
              <a:off x="2711"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19" name="Rectangle 108"/>
            <p:cNvSpPr>
              <a:spLocks noChangeArrowheads="1"/>
            </p:cNvSpPr>
            <p:nvPr/>
          </p:nvSpPr>
          <p:spPr bwMode="auto">
            <a:xfrm>
              <a:off x="2879"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20" name="Rectangle 109"/>
            <p:cNvSpPr>
              <a:spLocks noChangeArrowheads="1"/>
            </p:cNvSpPr>
            <p:nvPr/>
          </p:nvSpPr>
          <p:spPr bwMode="auto">
            <a:xfrm>
              <a:off x="3243"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21" name="Rectangle 110"/>
            <p:cNvSpPr>
              <a:spLocks noChangeArrowheads="1"/>
            </p:cNvSpPr>
            <p:nvPr/>
          </p:nvSpPr>
          <p:spPr bwMode="auto">
            <a:xfrm>
              <a:off x="3606" y="2775"/>
              <a:ext cx="67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S. thermophilus</a:t>
              </a:r>
              <a:endParaRPr lang="en-US" altLang="en-US" sz="2400">
                <a:latin typeface="Times New Roman" panose="02020603050405020304" pitchFamily="18" charset="0"/>
              </a:endParaRPr>
            </a:p>
          </p:txBody>
        </p:sp>
        <p:sp>
          <p:nvSpPr>
            <p:cNvPr id="39022" name="Rectangle 111"/>
            <p:cNvSpPr>
              <a:spLocks noChangeArrowheads="1"/>
            </p:cNvSpPr>
            <p:nvPr/>
          </p:nvSpPr>
          <p:spPr bwMode="auto">
            <a:xfrm>
              <a:off x="4251" y="277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23" name="Rectangle 112"/>
            <p:cNvSpPr>
              <a:spLocks noChangeArrowheads="1"/>
            </p:cNvSpPr>
            <p:nvPr/>
          </p:nvSpPr>
          <p:spPr bwMode="auto">
            <a:xfrm>
              <a:off x="1790" y="2893"/>
              <a:ext cx="114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thermophilic (milk) starter</a:t>
              </a:r>
              <a:endParaRPr lang="en-US" altLang="en-US" sz="2400">
                <a:latin typeface="Times New Roman" panose="02020603050405020304" pitchFamily="18" charset="0"/>
              </a:endParaRPr>
            </a:p>
          </p:txBody>
        </p:sp>
        <p:sp>
          <p:nvSpPr>
            <p:cNvPr id="39024" name="Rectangle 113"/>
            <p:cNvSpPr>
              <a:spLocks noChangeArrowheads="1"/>
            </p:cNvSpPr>
            <p:nvPr/>
          </p:nvSpPr>
          <p:spPr bwMode="auto">
            <a:xfrm>
              <a:off x="2878" y="289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25" name="Rectangle 114"/>
            <p:cNvSpPr>
              <a:spLocks noChangeArrowheads="1"/>
            </p:cNvSpPr>
            <p:nvPr/>
          </p:nvSpPr>
          <p:spPr bwMode="auto">
            <a:xfrm>
              <a:off x="337" y="3011"/>
              <a:ext cx="33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Fontina</a:t>
              </a:r>
              <a:endParaRPr lang="en-US" altLang="en-US" sz="2400">
                <a:latin typeface="Times New Roman" panose="02020603050405020304" pitchFamily="18" charset="0"/>
              </a:endParaRPr>
            </a:p>
          </p:txBody>
        </p:sp>
        <p:sp>
          <p:nvSpPr>
            <p:cNvPr id="39026" name="Rectangle 115"/>
            <p:cNvSpPr>
              <a:spLocks noChangeArrowheads="1"/>
            </p:cNvSpPr>
            <p:nvPr/>
          </p:nvSpPr>
          <p:spPr bwMode="auto">
            <a:xfrm>
              <a:off x="651"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27" name="Rectangle 116"/>
            <p:cNvSpPr>
              <a:spLocks noChangeArrowheads="1"/>
            </p:cNvSpPr>
            <p:nvPr/>
          </p:nvSpPr>
          <p:spPr bwMode="auto">
            <a:xfrm>
              <a:off x="700"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28" name="Rectangle 117"/>
            <p:cNvSpPr>
              <a:spLocks noChangeArrowheads="1"/>
            </p:cNvSpPr>
            <p:nvPr/>
          </p:nvSpPr>
          <p:spPr bwMode="auto">
            <a:xfrm>
              <a:off x="1064"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29" name="Rectangle 118"/>
            <p:cNvSpPr>
              <a:spLocks noChangeArrowheads="1"/>
            </p:cNvSpPr>
            <p:nvPr/>
          </p:nvSpPr>
          <p:spPr bwMode="auto">
            <a:xfrm>
              <a:off x="1427"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30" name="Rectangle 119"/>
            <p:cNvSpPr>
              <a:spLocks noChangeArrowheads="1"/>
            </p:cNvSpPr>
            <p:nvPr/>
          </p:nvSpPr>
          <p:spPr bwMode="auto">
            <a:xfrm>
              <a:off x="1790" y="3011"/>
              <a:ext cx="40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no starter</a:t>
              </a:r>
              <a:endParaRPr lang="en-US" altLang="en-US" sz="2400">
                <a:latin typeface="Times New Roman" panose="02020603050405020304" pitchFamily="18" charset="0"/>
              </a:endParaRPr>
            </a:p>
          </p:txBody>
        </p:sp>
        <p:sp>
          <p:nvSpPr>
            <p:cNvPr id="39031" name="Rectangle 120"/>
            <p:cNvSpPr>
              <a:spLocks noChangeArrowheads="1"/>
            </p:cNvSpPr>
            <p:nvPr/>
          </p:nvSpPr>
          <p:spPr bwMode="auto">
            <a:xfrm>
              <a:off x="2174"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32" name="Rectangle 121"/>
            <p:cNvSpPr>
              <a:spLocks noChangeArrowheads="1"/>
            </p:cNvSpPr>
            <p:nvPr/>
          </p:nvSpPr>
          <p:spPr bwMode="auto">
            <a:xfrm>
              <a:off x="2516"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33" name="Rectangle 122"/>
            <p:cNvSpPr>
              <a:spLocks noChangeArrowheads="1"/>
            </p:cNvSpPr>
            <p:nvPr/>
          </p:nvSpPr>
          <p:spPr bwMode="auto">
            <a:xfrm>
              <a:off x="2879"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34" name="Rectangle 123"/>
            <p:cNvSpPr>
              <a:spLocks noChangeArrowheads="1"/>
            </p:cNvSpPr>
            <p:nvPr/>
          </p:nvSpPr>
          <p:spPr bwMode="auto">
            <a:xfrm>
              <a:off x="3243"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35" name="Rectangle 124"/>
            <p:cNvSpPr>
              <a:spLocks noChangeArrowheads="1"/>
            </p:cNvSpPr>
            <p:nvPr/>
          </p:nvSpPr>
          <p:spPr bwMode="auto">
            <a:xfrm>
              <a:off x="3606" y="3011"/>
              <a:ext cx="63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enterococci (!)</a:t>
              </a:r>
              <a:endParaRPr lang="en-US" altLang="en-US" sz="2400">
                <a:latin typeface="Times New Roman" panose="02020603050405020304" pitchFamily="18" charset="0"/>
              </a:endParaRPr>
            </a:p>
          </p:txBody>
        </p:sp>
        <p:sp>
          <p:nvSpPr>
            <p:cNvPr id="39036" name="Rectangle 125"/>
            <p:cNvSpPr>
              <a:spLocks noChangeArrowheads="1"/>
            </p:cNvSpPr>
            <p:nvPr/>
          </p:nvSpPr>
          <p:spPr bwMode="auto">
            <a:xfrm>
              <a:off x="4207" y="301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37" name="Rectangle 126"/>
            <p:cNvSpPr>
              <a:spLocks noChangeArrowheads="1"/>
            </p:cNvSpPr>
            <p:nvPr/>
          </p:nvSpPr>
          <p:spPr bwMode="auto">
            <a:xfrm>
              <a:off x="337" y="3130"/>
              <a:ext cx="103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Pecorino Toscano (ewe)</a:t>
              </a:r>
              <a:endParaRPr lang="en-US" altLang="en-US" sz="2400">
                <a:latin typeface="Times New Roman" panose="02020603050405020304" pitchFamily="18" charset="0"/>
              </a:endParaRPr>
            </a:p>
          </p:txBody>
        </p:sp>
        <p:sp>
          <p:nvSpPr>
            <p:cNvPr id="39038" name="Rectangle 127"/>
            <p:cNvSpPr>
              <a:spLocks noChangeArrowheads="1"/>
            </p:cNvSpPr>
            <p:nvPr/>
          </p:nvSpPr>
          <p:spPr bwMode="auto">
            <a:xfrm>
              <a:off x="1334" y="313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39" name="Rectangle 128"/>
            <p:cNvSpPr>
              <a:spLocks noChangeArrowheads="1"/>
            </p:cNvSpPr>
            <p:nvPr/>
          </p:nvSpPr>
          <p:spPr bwMode="auto">
            <a:xfrm>
              <a:off x="1427" y="313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40" name="Rectangle 129"/>
            <p:cNvSpPr>
              <a:spLocks noChangeArrowheads="1"/>
            </p:cNvSpPr>
            <p:nvPr/>
          </p:nvSpPr>
          <p:spPr bwMode="auto">
            <a:xfrm>
              <a:off x="1790" y="3130"/>
              <a:ext cx="89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defined (milk)starter</a:t>
              </a:r>
            </a:p>
          </p:txBody>
        </p:sp>
        <p:sp>
          <p:nvSpPr>
            <p:cNvPr id="39041" name="Rectangle 130"/>
            <p:cNvSpPr>
              <a:spLocks noChangeArrowheads="1"/>
            </p:cNvSpPr>
            <p:nvPr/>
          </p:nvSpPr>
          <p:spPr bwMode="auto">
            <a:xfrm>
              <a:off x="2813" y="313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42" name="Rectangle 131"/>
            <p:cNvSpPr>
              <a:spLocks noChangeArrowheads="1"/>
            </p:cNvSpPr>
            <p:nvPr/>
          </p:nvSpPr>
          <p:spPr bwMode="auto">
            <a:xfrm>
              <a:off x="2879" y="313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43" name="Rectangle 132"/>
            <p:cNvSpPr>
              <a:spLocks noChangeArrowheads="1"/>
            </p:cNvSpPr>
            <p:nvPr/>
          </p:nvSpPr>
          <p:spPr bwMode="auto">
            <a:xfrm>
              <a:off x="3243" y="313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44" name="Rectangle 133"/>
            <p:cNvSpPr>
              <a:spLocks noChangeArrowheads="1"/>
            </p:cNvSpPr>
            <p:nvPr/>
          </p:nvSpPr>
          <p:spPr bwMode="auto">
            <a:xfrm>
              <a:off x="3606" y="3130"/>
              <a:ext cx="79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Lactococcus lactis</a:t>
              </a:r>
              <a:endParaRPr lang="en-US" altLang="en-US" sz="2400">
                <a:latin typeface="Times New Roman" panose="02020603050405020304" pitchFamily="18" charset="0"/>
              </a:endParaRPr>
            </a:p>
          </p:txBody>
        </p:sp>
        <p:sp>
          <p:nvSpPr>
            <p:cNvPr id="39045" name="Rectangle 134"/>
            <p:cNvSpPr>
              <a:spLocks noChangeArrowheads="1"/>
            </p:cNvSpPr>
            <p:nvPr/>
          </p:nvSpPr>
          <p:spPr bwMode="auto">
            <a:xfrm>
              <a:off x="4367" y="3130"/>
              <a:ext cx="5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46" name="Rectangle 135"/>
            <p:cNvSpPr>
              <a:spLocks noChangeArrowheads="1"/>
            </p:cNvSpPr>
            <p:nvPr/>
          </p:nvSpPr>
          <p:spPr bwMode="auto">
            <a:xfrm>
              <a:off x="4421" y="3130"/>
              <a:ext cx="67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S. thermophilus</a:t>
              </a:r>
              <a:endParaRPr lang="en-US" altLang="en-US" sz="2400">
                <a:latin typeface="Times New Roman" panose="02020603050405020304" pitchFamily="18" charset="0"/>
              </a:endParaRPr>
            </a:p>
          </p:txBody>
        </p:sp>
        <p:sp>
          <p:nvSpPr>
            <p:cNvPr id="39047" name="Rectangle 136"/>
            <p:cNvSpPr>
              <a:spLocks noChangeArrowheads="1"/>
            </p:cNvSpPr>
            <p:nvPr/>
          </p:nvSpPr>
          <p:spPr bwMode="auto">
            <a:xfrm>
              <a:off x="5065" y="313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48" name="Rectangle 137"/>
            <p:cNvSpPr>
              <a:spLocks noChangeArrowheads="1"/>
            </p:cNvSpPr>
            <p:nvPr/>
          </p:nvSpPr>
          <p:spPr bwMode="auto">
            <a:xfrm>
              <a:off x="5090" y="3130"/>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49" name="Rectangle 138"/>
            <p:cNvSpPr>
              <a:spLocks noChangeArrowheads="1"/>
            </p:cNvSpPr>
            <p:nvPr/>
          </p:nvSpPr>
          <p:spPr bwMode="auto">
            <a:xfrm>
              <a:off x="1790" y="3247"/>
              <a:ext cx="149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(mesophilic; thermophilic or both)</a:t>
              </a:r>
              <a:endParaRPr lang="en-US" altLang="en-US" sz="2400">
                <a:latin typeface="Times New Roman" panose="02020603050405020304" pitchFamily="18" charset="0"/>
              </a:endParaRPr>
            </a:p>
          </p:txBody>
        </p:sp>
        <p:sp>
          <p:nvSpPr>
            <p:cNvPr id="39050" name="Rectangle 139"/>
            <p:cNvSpPr>
              <a:spLocks noChangeArrowheads="1"/>
            </p:cNvSpPr>
            <p:nvPr/>
          </p:nvSpPr>
          <p:spPr bwMode="auto">
            <a:xfrm>
              <a:off x="3206" y="324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51" name="Rectangle 140"/>
            <p:cNvSpPr>
              <a:spLocks noChangeArrowheads="1"/>
            </p:cNvSpPr>
            <p:nvPr/>
          </p:nvSpPr>
          <p:spPr bwMode="auto">
            <a:xfrm>
              <a:off x="3243" y="324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52" name="Rectangle 141"/>
            <p:cNvSpPr>
              <a:spLocks noChangeArrowheads="1"/>
            </p:cNvSpPr>
            <p:nvPr/>
          </p:nvSpPr>
          <p:spPr bwMode="auto">
            <a:xfrm>
              <a:off x="3606" y="3247"/>
              <a:ext cx="67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S. thermophilus</a:t>
              </a:r>
              <a:endParaRPr lang="en-US" altLang="en-US" sz="2400">
                <a:latin typeface="Times New Roman" panose="02020603050405020304" pitchFamily="18" charset="0"/>
              </a:endParaRPr>
            </a:p>
          </p:txBody>
        </p:sp>
        <p:sp>
          <p:nvSpPr>
            <p:cNvPr id="39053" name="Rectangle 142"/>
            <p:cNvSpPr>
              <a:spLocks noChangeArrowheads="1"/>
            </p:cNvSpPr>
            <p:nvPr/>
          </p:nvSpPr>
          <p:spPr bwMode="auto">
            <a:xfrm>
              <a:off x="4251" y="3247"/>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54" name="Rectangle 143"/>
            <p:cNvSpPr>
              <a:spLocks noChangeArrowheads="1"/>
            </p:cNvSpPr>
            <p:nvPr/>
          </p:nvSpPr>
          <p:spPr bwMode="auto">
            <a:xfrm>
              <a:off x="337" y="3365"/>
              <a:ext cx="15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Bra</a:t>
              </a:r>
              <a:endParaRPr lang="en-US" altLang="en-US" sz="2400">
                <a:latin typeface="Times New Roman" panose="02020603050405020304" pitchFamily="18" charset="0"/>
              </a:endParaRPr>
            </a:p>
          </p:txBody>
        </p:sp>
        <p:sp>
          <p:nvSpPr>
            <p:cNvPr id="39055" name="Rectangle 144"/>
            <p:cNvSpPr>
              <a:spLocks noChangeArrowheads="1"/>
            </p:cNvSpPr>
            <p:nvPr/>
          </p:nvSpPr>
          <p:spPr bwMode="auto">
            <a:xfrm>
              <a:off x="485" y="336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56" name="Rectangle 145"/>
            <p:cNvSpPr>
              <a:spLocks noChangeArrowheads="1"/>
            </p:cNvSpPr>
            <p:nvPr/>
          </p:nvSpPr>
          <p:spPr bwMode="auto">
            <a:xfrm>
              <a:off x="700" y="336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57" name="Rectangle 146"/>
            <p:cNvSpPr>
              <a:spLocks noChangeArrowheads="1"/>
            </p:cNvSpPr>
            <p:nvPr/>
          </p:nvSpPr>
          <p:spPr bwMode="auto">
            <a:xfrm>
              <a:off x="1064" y="336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58" name="Rectangle 147"/>
            <p:cNvSpPr>
              <a:spLocks noChangeArrowheads="1"/>
            </p:cNvSpPr>
            <p:nvPr/>
          </p:nvSpPr>
          <p:spPr bwMode="auto">
            <a:xfrm>
              <a:off x="1427" y="336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59" name="Rectangle 148"/>
            <p:cNvSpPr>
              <a:spLocks noChangeArrowheads="1"/>
            </p:cNvSpPr>
            <p:nvPr/>
          </p:nvSpPr>
          <p:spPr bwMode="auto">
            <a:xfrm>
              <a:off x="1790" y="3365"/>
              <a:ext cx="89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or defined</a:t>
              </a:r>
            </a:p>
          </p:txBody>
        </p:sp>
        <p:sp>
          <p:nvSpPr>
            <p:cNvPr id="39060" name="Rectangle 149"/>
            <p:cNvSpPr>
              <a:spLocks noChangeArrowheads="1"/>
            </p:cNvSpPr>
            <p:nvPr/>
          </p:nvSpPr>
          <p:spPr bwMode="auto">
            <a:xfrm>
              <a:off x="2610" y="3365"/>
              <a:ext cx="62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(milk)starter</a:t>
              </a:r>
              <a:endParaRPr lang="en-US" altLang="en-US" sz="2400">
                <a:latin typeface="Times New Roman" panose="02020603050405020304" pitchFamily="18" charset="0"/>
              </a:endParaRPr>
            </a:p>
          </p:txBody>
        </p:sp>
        <p:sp>
          <p:nvSpPr>
            <p:cNvPr id="39061" name="Rectangle 150"/>
            <p:cNvSpPr>
              <a:spLocks noChangeArrowheads="1"/>
            </p:cNvSpPr>
            <p:nvPr/>
          </p:nvSpPr>
          <p:spPr bwMode="auto">
            <a:xfrm>
              <a:off x="3223" y="3365"/>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62" name="Rectangle 151"/>
            <p:cNvSpPr>
              <a:spLocks noChangeArrowheads="1"/>
            </p:cNvSpPr>
            <p:nvPr/>
          </p:nvSpPr>
          <p:spPr bwMode="auto">
            <a:xfrm>
              <a:off x="337" y="3483"/>
              <a:ext cx="66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Pecorino Sardo</a:t>
              </a:r>
              <a:endParaRPr lang="en-US" altLang="en-US" sz="2400">
                <a:latin typeface="Times New Roman" panose="02020603050405020304" pitchFamily="18" charset="0"/>
              </a:endParaRPr>
            </a:p>
          </p:txBody>
        </p:sp>
        <p:sp>
          <p:nvSpPr>
            <p:cNvPr id="39063" name="Rectangle 152"/>
            <p:cNvSpPr>
              <a:spLocks noChangeArrowheads="1"/>
            </p:cNvSpPr>
            <p:nvPr/>
          </p:nvSpPr>
          <p:spPr bwMode="auto">
            <a:xfrm>
              <a:off x="968" y="348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64" name="Rectangle 153"/>
            <p:cNvSpPr>
              <a:spLocks noChangeArrowheads="1"/>
            </p:cNvSpPr>
            <p:nvPr/>
          </p:nvSpPr>
          <p:spPr bwMode="auto">
            <a:xfrm>
              <a:off x="1064" y="348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65" name="Rectangle 154"/>
            <p:cNvSpPr>
              <a:spLocks noChangeArrowheads="1"/>
            </p:cNvSpPr>
            <p:nvPr/>
          </p:nvSpPr>
          <p:spPr bwMode="auto">
            <a:xfrm>
              <a:off x="1427" y="348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66" name="Rectangle 155"/>
            <p:cNvSpPr>
              <a:spLocks noChangeArrowheads="1"/>
            </p:cNvSpPr>
            <p:nvPr/>
          </p:nvSpPr>
          <p:spPr bwMode="auto">
            <a:xfrm>
              <a:off x="1790" y="3483"/>
              <a:ext cx="134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defined“autochthonous” starter</a:t>
              </a:r>
            </a:p>
          </p:txBody>
        </p:sp>
        <p:sp>
          <p:nvSpPr>
            <p:cNvPr id="39067" name="Rectangle 156"/>
            <p:cNvSpPr>
              <a:spLocks noChangeArrowheads="1"/>
            </p:cNvSpPr>
            <p:nvPr/>
          </p:nvSpPr>
          <p:spPr bwMode="auto">
            <a:xfrm>
              <a:off x="3294" y="348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68" name="Rectangle 157"/>
            <p:cNvSpPr>
              <a:spLocks noChangeArrowheads="1"/>
            </p:cNvSpPr>
            <p:nvPr/>
          </p:nvSpPr>
          <p:spPr bwMode="auto">
            <a:xfrm>
              <a:off x="3606" y="3483"/>
              <a:ext cx="67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S. thermophilus</a:t>
              </a:r>
              <a:endParaRPr lang="en-US" altLang="en-US" sz="2400">
                <a:latin typeface="Times New Roman" panose="02020603050405020304" pitchFamily="18" charset="0"/>
              </a:endParaRPr>
            </a:p>
          </p:txBody>
        </p:sp>
        <p:sp>
          <p:nvSpPr>
            <p:cNvPr id="39069" name="Rectangle 158"/>
            <p:cNvSpPr>
              <a:spLocks noChangeArrowheads="1"/>
            </p:cNvSpPr>
            <p:nvPr/>
          </p:nvSpPr>
          <p:spPr bwMode="auto">
            <a:xfrm>
              <a:off x="4251" y="3483"/>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 </a:t>
              </a:r>
              <a:endParaRPr lang="en-US" altLang="en-US" sz="2400">
                <a:latin typeface="Times New Roman" panose="02020603050405020304" pitchFamily="18" charset="0"/>
              </a:endParaRPr>
            </a:p>
          </p:txBody>
        </p:sp>
        <p:sp>
          <p:nvSpPr>
            <p:cNvPr id="39070" name="Rectangle 159"/>
            <p:cNvSpPr>
              <a:spLocks noChangeArrowheads="1"/>
            </p:cNvSpPr>
            <p:nvPr/>
          </p:nvSpPr>
          <p:spPr bwMode="auto">
            <a:xfrm>
              <a:off x="337" y="3601"/>
              <a:ext cx="110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Caprino Lombardo (goat)</a:t>
              </a:r>
              <a:endParaRPr lang="en-US" altLang="en-US" sz="2400">
                <a:latin typeface="Times New Roman" panose="02020603050405020304" pitchFamily="18" charset="0"/>
              </a:endParaRPr>
            </a:p>
          </p:txBody>
        </p:sp>
        <p:sp>
          <p:nvSpPr>
            <p:cNvPr id="39071" name="Rectangle 160"/>
            <p:cNvSpPr>
              <a:spLocks noChangeArrowheads="1"/>
            </p:cNvSpPr>
            <p:nvPr/>
          </p:nvSpPr>
          <p:spPr bwMode="auto">
            <a:xfrm>
              <a:off x="1391" y="360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72" name="Rectangle 161"/>
            <p:cNvSpPr>
              <a:spLocks noChangeArrowheads="1"/>
            </p:cNvSpPr>
            <p:nvPr/>
          </p:nvSpPr>
          <p:spPr bwMode="auto">
            <a:xfrm>
              <a:off x="1427" y="360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73" name="Rectangle 162"/>
            <p:cNvSpPr>
              <a:spLocks noChangeArrowheads="1"/>
            </p:cNvSpPr>
            <p:nvPr/>
          </p:nvSpPr>
          <p:spPr bwMode="auto">
            <a:xfrm>
              <a:off x="1790" y="3601"/>
              <a:ext cx="156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undefined, mesophilic (whey)starter</a:t>
              </a:r>
            </a:p>
          </p:txBody>
        </p:sp>
        <p:sp>
          <p:nvSpPr>
            <p:cNvPr id="39074" name="Rectangle 163"/>
            <p:cNvSpPr>
              <a:spLocks noChangeArrowheads="1"/>
            </p:cNvSpPr>
            <p:nvPr/>
          </p:nvSpPr>
          <p:spPr bwMode="auto">
            <a:xfrm>
              <a:off x="3166" y="360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75" name="Rectangle 164"/>
            <p:cNvSpPr>
              <a:spLocks noChangeArrowheads="1"/>
            </p:cNvSpPr>
            <p:nvPr/>
          </p:nvSpPr>
          <p:spPr bwMode="auto">
            <a:xfrm>
              <a:off x="3243" y="360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76" name="Rectangle 165"/>
            <p:cNvSpPr>
              <a:spLocks noChangeArrowheads="1"/>
            </p:cNvSpPr>
            <p:nvPr/>
          </p:nvSpPr>
          <p:spPr bwMode="auto">
            <a:xfrm>
              <a:off x="3606" y="3601"/>
              <a:ext cx="79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Lactococcus lactis</a:t>
              </a:r>
              <a:endParaRPr lang="en-US" altLang="en-US" sz="2400">
                <a:latin typeface="Times New Roman" panose="02020603050405020304" pitchFamily="18" charset="0"/>
              </a:endParaRPr>
            </a:p>
          </p:txBody>
        </p:sp>
        <p:sp>
          <p:nvSpPr>
            <p:cNvPr id="39077" name="Rectangle 166"/>
            <p:cNvSpPr>
              <a:spLocks noChangeArrowheads="1"/>
            </p:cNvSpPr>
            <p:nvPr/>
          </p:nvSpPr>
          <p:spPr bwMode="auto">
            <a:xfrm>
              <a:off x="4367" y="3601"/>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i="1">
                  <a:latin typeface="Times New Roman" panose="02020603050405020304" pitchFamily="18" charset="0"/>
                </a:rPr>
                <a:t> </a:t>
              </a:r>
              <a:endParaRPr lang="en-US" altLang="en-US" sz="2400">
                <a:latin typeface="Times New Roman" panose="02020603050405020304" pitchFamily="18" charset="0"/>
              </a:endParaRPr>
            </a:p>
          </p:txBody>
        </p:sp>
        <p:sp>
          <p:nvSpPr>
            <p:cNvPr id="39078" name="Rectangle 167"/>
            <p:cNvSpPr>
              <a:spLocks noChangeArrowheads="1"/>
            </p:cNvSpPr>
            <p:nvPr/>
          </p:nvSpPr>
          <p:spPr bwMode="auto">
            <a:xfrm>
              <a:off x="337" y="3718"/>
              <a:ext cx="2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Times New Roman" panose="02020603050405020304" pitchFamily="18" charset="0"/>
                </a:rPr>
                <a:t> </a:t>
              </a:r>
              <a:endParaRPr lang="en-US" altLang="en-US" sz="2400">
                <a:latin typeface="Times New Roman" panose="02020603050405020304" pitchFamily="18" charset="0"/>
              </a:endParaRPr>
            </a:p>
          </p:txBody>
        </p:sp>
        <p:sp>
          <p:nvSpPr>
            <p:cNvPr id="39079" name="Line 168"/>
            <p:cNvSpPr>
              <a:spLocks noChangeShapeType="1"/>
            </p:cNvSpPr>
            <p:nvPr/>
          </p:nvSpPr>
          <p:spPr bwMode="auto">
            <a:xfrm>
              <a:off x="352" y="936"/>
              <a:ext cx="499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080" name="Line 169"/>
            <p:cNvSpPr>
              <a:spLocks noChangeShapeType="1"/>
            </p:cNvSpPr>
            <p:nvPr/>
          </p:nvSpPr>
          <p:spPr bwMode="auto">
            <a:xfrm>
              <a:off x="352" y="1176"/>
              <a:ext cx="499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081" name="Line 170"/>
            <p:cNvSpPr>
              <a:spLocks noChangeShapeType="1"/>
            </p:cNvSpPr>
            <p:nvPr/>
          </p:nvSpPr>
          <p:spPr bwMode="auto">
            <a:xfrm>
              <a:off x="336" y="3848"/>
              <a:ext cx="499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72" name="Text Box 2"/>
          <p:cNvSpPr txBox="1">
            <a:spLocks noChangeArrowheads="1"/>
          </p:cNvSpPr>
          <p:nvPr/>
        </p:nvSpPr>
        <p:spPr bwMode="auto">
          <a:xfrm>
            <a:off x="263352" y="355533"/>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73" name="Rettangolo 17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767408" y="1353939"/>
            <a:ext cx="3133725" cy="4770537"/>
          </a:xfrm>
          <a:prstGeom prst="rect">
            <a:avLst/>
          </a:prstGeom>
          <a:solidFill>
            <a:schemeClr val="bg1"/>
          </a:solidFill>
          <a:ln w="9525">
            <a:noFill/>
            <a:miter lim="800000"/>
            <a:headEnd/>
            <a:tailEnd/>
          </a:ln>
          <a:effectLst/>
        </p:spPr>
        <p:txBody>
          <a:bodyPr>
            <a:spAutoFit/>
          </a:bodyPr>
          <a:lstStyle/>
          <a:p>
            <a:pPr eaLnBrk="1" hangingPunct="1">
              <a:defRPr/>
            </a:pPr>
            <a:r>
              <a:rPr lang="it-IT" sz="2400" b="1" dirty="0">
                <a:solidFill>
                  <a:schemeClr val="accent2"/>
                </a:solidFill>
                <a:latin typeface="+mj-lt"/>
              </a:rPr>
              <a:t>Cagliata</a:t>
            </a:r>
            <a:endParaRPr lang="it-IT" sz="2000" b="1" dirty="0">
              <a:solidFill>
                <a:schemeClr val="accent2"/>
              </a:solidFill>
              <a:latin typeface="+mj-lt"/>
            </a:endParaRPr>
          </a:p>
          <a:p>
            <a:pPr eaLnBrk="1" hangingPunct="1">
              <a:defRPr/>
            </a:pPr>
            <a:endParaRPr lang="it-IT" sz="2000" b="1" dirty="0">
              <a:solidFill>
                <a:srgbClr val="FF0000"/>
              </a:solidFill>
              <a:latin typeface="+mj-lt"/>
            </a:endParaRPr>
          </a:p>
          <a:p>
            <a:pPr eaLnBrk="1" hangingPunct="1">
              <a:defRPr/>
            </a:pPr>
            <a:r>
              <a:rPr lang="it-IT" sz="2000" b="1" dirty="0">
                <a:solidFill>
                  <a:srgbClr val="FF0000"/>
                </a:solidFill>
                <a:latin typeface="+mj-lt"/>
              </a:rPr>
              <a:t>Coagulazione acida</a:t>
            </a:r>
          </a:p>
          <a:p>
            <a:pPr eaLnBrk="1" hangingPunct="1">
              <a:defRPr/>
            </a:pPr>
            <a:endParaRPr lang="it-IT" sz="2000" b="1" dirty="0">
              <a:solidFill>
                <a:srgbClr val="FFFF00"/>
              </a:solidFill>
              <a:latin typeface="+mj-lt"/>
            </a:endParaRPr>
          </a:p>
          <a:p>
            <a:pPr eaLnBrk="1" hangingPunct="1">
              <a:defRPr/>
            </a:pPr>
            <a:r>
              <a:rPr lang="it-IT" sz="2000" dirty="0">
                <a:latin typeface="+mj-lt"/>
              </a:rPr>
              <a:t>Il latte può essere coagulato per acidificazione conseguente ad una fermentazione lattica o all’aggiunta di acidi organici. L’abbassamento del valore di pH provoca la disidratazione della micella caseinica per avvicinamento progressivo al suo punto isoelettrico (</a:t>
            </a:r>
            <a:r>
              <a:rPr lang="it-IT" sz="2000" dirty="0" err="1">
                <a:latin typeface="+mj-lt"/>
              </a:rPr>
              <a:t>pH</a:t>
            </a:r>
            <a:r>
              <a:rPr lang="it-IT" sz="2000" baseline="-25000" dirty="0" err="1">
                <a:latin typeface="+mj-lt"/>
              </a:rPr>
              <a:t>i</a:t>
            </a:r>
            <a:r>
              <a:rPr lang="it-IT" sz="2000" dirty="0">
                <a:latin typeface="+mj-lt"/>
              </a:rPr>
              <a:t> 4.6). </a:t>
            </a:r>
          </a:p>
        </p:txBody>
      </p:sp>
      <p:pic>
        <p:nvPicPr>
          <p:cNvPr id="2" name="Picture 6"/>
          <p:cNvPicPr>
            <a:picLocks noChangeAspect="1" noChangeArrowheads="1"/>
          </p:cNvPicPr>
          <p:nvPr/>
        </p:nvPicPr>
        <p:blipFill>
          <a:blip r:embed="rId2">
            <a:lum contrast="6000"/>
          </a:blip>
          <a:srcRect l="2751" t="4219" r="3642" b="5708"/>
          <a:stretch>
            <a:fillRect/>
          </a:stretch>
        </p:blipFill>
        <p:spPr bwMode="auto">
          <a:xfrm>
            <a:off x="4305104" y="1844824"/>
            <a:ext cx="5622972" cy="3528863"/>
          </a:xfrm>
          <a:prstGeom prst="rect">
            <a:avLst/>
          </a:prstGeom>
          <a:ln>
            <a:noFill/>
          </a:ln>
          <a:effectLst>
            <a:outerShdw blurRad="292100" dist="139700" dir="2700000" algn="tl" rotWithShape="0">
              <a:srgbClr val="333333">
                <a:alpha val="65000"/>
              </a:srgbClr>
            </a:outerShdw>
          </a:effectLst>
        </p:spPr>
      </p:pic>
      <p:sp>
        <p:nvSpPr>
          <p:cNvPr id="10" name="Sole 9">
            <a:hlinkClick r:id="rId3" action="ppaction://hlinksldjump"/>
          </p:cNvPr>
          <p:cNvSpPr/>
          <p:nvPr/>
        </p:nvSpPr>
        <p:spPr>
          <a:xfrm>
            <a:off x="8400256" y="5589240"/>
            <a:ext cx="576064" cy="504056"/>
          </a:xfrm>
          <a:prstGeom prst="su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3" name="Text Box 2"/>
          <p:cNvSpPr txBox="1">
            <a:spLocks noChangeArrowheads="1"/>
          </p:cNvSpPr>
          <p:nvPr/>
        </p:nvSpPr>
        <p:spPr bwMode="auto">
          <a:xfrm>
            <a:off x="263352" y="355533"/>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4" name="Rettangolo 13"/>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23392" y="1154334"/>
            <a:ext cx="8712968" cy="5354638"/>
          </a:xfrm>
          <a:prstGeom prst="rect">
            <a:avLst/>
          </a:prstGeom>
          <a:solidFill>
            <a:schemeClr val="bg1"/>
          </a:solidFill>
          <a:ln w="9525">
            <a:noFill/>
            <a:miter lim="800000"/>
            <a:headEnd/>
            <a:tailEnd/>
          </a:ln>
          <a:effectLst/>
        </p:spPr>
        <p:txBody>
          <a:bodyPr wrap="square">
            <a:spAutoFit/>
          </a:bodyPr>
          <a:lstStyle/>
          <a:p>
            <a:pPr eaLnBrk="1" hangingPunct="1">
              <a:defRPr/>
            </a:pPr>
            <a:r>
              <a:rPr lang="it-IT" dirty="0">
                <a:latin typeface="+mj-lt"/>
              </a:rPr>
              <a:t>Si intendono i prodotti ottenuti per coagulazione del latte, senza sottrazione del siero, per azione esclusiva di microrganismi che devono conservasi vivi e vitali sino al momento del consumo</a:t>
            </a:r>
          </a:p>
          <a:p>
            <a:pPr eaLnBrk="1" hangingPunct="1">
              <a:defRPr/>
            </a:pPr>
            <a:endParaRPr lang="it-IT" dirty="0">
              <a:latin typeface="+mj-lt"/>
            </a:endParaRPr>
          </a:p>
          <a:p>
            <a:pPr eaLnBrk="1" hangingPunct="1">
              <a:defRPr/>
            </a:pPr>
            <a:r>
              <a:rPr lang="it-IT" b="1" u="sng" dirty="0" err="1">
                <a:latin typeface="+mj-lt"/>
              </a:rPr>
              <a:t>Latti</a:t>
            </a:r>
            <a:r>
              <a:rPr lang="it-IT" b="1" u="sng" dirty="0">
                <a:latin typeface="+mj-lt"/>
              </a:rPr>
              <a:t> acidi termofili</a:t>
            </a:r>
            <a:r>
              <a:rPr lang="it-IT" dirty="0">
                <a:latin typeface="+mj-lt"/>
              </a:rPr>
              <a:t> (fermentazione a 37-45 °C con produzione di acido lattico</a:t>
            </a:r>
          </a:p>
          <a:p>
            <a:pPr lvl="2" eaLnBrk="1" hangingPunct="1">
              <a:defRPr/>
            </a:pPr>
            <a:r>
              <a:rPr lang="it-IT" dirty="0">
                <a:latin typeface="+mj-lt"/>
              </a:rPr>
              <a:t> Yogurt (Armenia)</a:t>
            </a:r>
          </a:p>
          <a:p>
            <a:pPr lvl="2" eaLnBrk="1" hangingPunct="1">
              <a:defRPr/>
            </a:pPr>
            <a:endParaRPr lang="it-IT" dirty="0">
              <a:latin typeface="+mj-lt"/>
            </a:endParaRPr>
          </a:p>
          <a:p>
            <a:pPr eaLnBrk="1" hangingPunct="1">
              <a:defRPr/>
            </a:pPr>
            <a:r>
              <a:rPr lang="it-IT" b="1" u="sng" dirty="0" err="1">
                <a:latin typeface="+mj-lt"/>
              </a:rPr>
              <a:t>Latti</a:t>
            </a:r>
            <a:r>
              <a:rPr lang="it-IT" b="1" u="sng" dirty="0">
                <a:latin typeface="+mj-lt"/>
              </a:rPr>
              <a:t> acidi </a:t>
            </a:r>
            <a:r>
              <a:rPr lang="it-IT" b="1" u="sng" dirty="0" err="1">
                <a:latin typeface="+mj-lt"/>
              </a:rPr>
              <a:t>mesofili</a:t>
            </a:r>
            <a:r>
              <a:rPr lang="it-IT" dirty="0">
                <a:latin typeface="+mj-lt"/>
              </a:rPr>
              <a:t> (fermentazione a 20-30 °C con produzione di acido lattico)</a:t>
            </a:r>
          </a:p>
          <a:p>
            <a:pPr lvl="2" eaLnBrk="1" hangingPunct="1">
              <a:defRPr/>
            </a:pPr>
            <a:r>
              <a:rPr lang="it-IT" dirty="0">
                <a:latin typeface="+mj-lt"/>
              </a:rPr>
              <a:t> Latte acido</a:t>
            </a:r>
          </a:p>
          <a:p>
            <a:pPr lvl="2" eaLnBrk="1" hangingPunct="1">
              <a:defRPr/>
            </a:pPr>
            <a:r>
              <a:rPr lang="it-IT" dirty="0">
                <a:latin typeface="+mj-lt"/>
              </a:rPr>
              <a:t> Crema acida</a:t>
            </a:r>
          </a:p>
          <a:p>
            <a:pPr lvl="2" eaLnBrk="1" hangingPunct="1">
              <a:defRPr/>
            </a:pPr>
            <a:r>
              <a:rPr lang="it-IT" dirty="0">
                <a:latin typeface="+mj-lt"/>
              </a:rPr>
              <a:t> Latticello acido</a:t>
            </a:r>
          </a:p>
          <a:p>
            <a:pPr lvl="2" eaLnBrk="1" hangingPunct="1">
              <a:defRPr/>
            </a:pPr>
            <a:r>
              <a:rPr lang="it-IT" dirty="0">
                <a:latin typeface="+mj-lt"/>
              </a:rPr>
              <a:t> </a:t>
            </a:r>
            <a:r>
              <a:rPr lang="it-IT" dirty="0" err="1">
                <a:latin typeface="+mj-lt"/>
              </a:rPr>
              <a:t>Viili</a:t>
            </a:r>
            <a:r>
              <a:rPr lang="it-IT" dirty="0">
                <a:latin typeface="+mj-lt"/>
              </a:rPr>
              <a:t> (Finlandia), </a:t>
            </a:r>
            <a:r>
              <a:rPr lang="it-IT" dirty="0" err="1">
                <a:latin typeface="+mj-lt"/>
              </a:rPr>
              <a:t>Ymer</a:t>
            </a:r>
            <a:r>
              <a:rPr lang="it-IT" dirty="0">
                <a:latin typeface="+mj-lt"/>
              </a:rPr>
              <a:t> (Svezia), </a:t>
            </a:r>
            <a:r>
              <a:rPr lang="it-IT" dirty="0" err="1">
                <a:latin typeface="+mj-lt"/>
              </a:rPr>
              <a:t>Skier</a:t>
            </a:r>
            <a:r>
              <a:rPr lang="it-IT" dirty="0">
                <a:latin typeface="+mj-lt"/>
              </a:rPr>
              <a:t> (Islanda) ecc.</a:t>
            </a:r>
          </a:p>
          <a:p>
            <a:pPr eaLnBrk="1" hangingPunct="1">
              <a:defRPr/>
            </a:pPr>
            <a:endParaRPr lang="it-IT" dirty="0">
              <a:latin typeface="+mj-lt"/>
            </a:endParaRPr>
          </a:p>
          <a:p>
            <a:pPr eaLnBrk="1" hangingPunct="1">
              <a:defRPr/>
            </a:pPr>
            <a:r>
              <a:rPr lang="it-IT" b="1" u="sng" dirty="0" err="1">
                <a:latin typeface="+mj-lt"/>
              </a:rPr>
              <a:t>Latti</a:t>
            </a:r>
            <a:r>
              <a:rPr lang="it-IT" b="1" u="sng" dirty="0">
                <a:latin typeface="+mj-lt"/>
              </a:rPr>
              <a:t> acido-alcolici</a:t>
            </a:r>
            <a:r>
              <a:rPr lang="it-IT" dirty="0">
                <a:latin typeface="+mj-lt"/>
              </a:rPr>
              <a:t> (fermentazione a 15-25 °C con produzione di acido lattico, alcol e anidride carbonica) </a:t>
            </a:r>
          </a:p>
          <a:p>
            <a:pPr lvl="2" eaLnBrk="1" hangingPunct="1">
              <a:defRPr/>
            </a:pPr>
            <a:r>
              <a:rPr lang="it-IT" dirty="0">
                <a:latin typeface="+mj-lt"/>
              </a:rPr>
              <a:t> </a:t>
            </a:r>
            <a:r>
              <a:rPr lang="it-IT" dirty="0" err="1">
                <a:latin typeface="+mj-lt"/>
              </a:rPr>
              <a:t>Gioddu</a:t>
            </a:r>
            <a:r>
              <a:rPr lang="it-IT" dirty="0">
                <a:latin typeface="+mj-lt"/>
              </a:rPr>
              <a:t> (Sardegna)</a:t>
            </a:r>
          </a:p>
          <a:p>
            <a:pPr lvl="2" eaLnBrk="1" hangingPunct="1">
              <a:defRPr/>
            </a:pPr>
            <a:r>
              <a:rPr lang="it-IT" dirty="0">
                <a:latin typeface="+mj-lt"/>
              </a:rPr>
              <a:t> </a:t>
            </a:r>
            <a:r>
              <a:rPr lang="it-IT" dirty="0" err="1">
                <a:latin typeface="+mj-lt"/>
              </a:rPr>
              <a:t>Kephir</a:t>
            </a:r>
            <a:r>
              <a:rPr lang="it-IT" dirty="0">
                <a:latin typeface="+mj-lt"/>
              </a:rPr>
              <a:t> (Caucaso)</a:t>
            </a:r>
          </a:p>
          <a:p>
            <a:pPr lvl="2" eaLnBrk="1" hangingPunct="1">
              <a:defRPr/>
            </a:pPr>
            <a:r>
              <a:rPr lang="it-IT" dirty="0">
                <a:latin typeface="+mj-lt"/>
              </a:rPr>
              <a:t> </a:t>
            </a:r>
            <a:r>
              <a:rPr lang="it-IT" dirty="0" err="1">
                <a:latin typeface="+mj-lt"/>
              </a:rPr>
              <a:t>Kourmis</a:t>
            </a:r>
            <a:r>
              <a:rPr lang="it-IT" dirty="0">
                <a:latin typeface="+mj-lt"/>
              </a:rPr>
              <a:t> (Mongolia)</a:t>
            </a:r>
          </a:p>
          <a:p>
            <a:pPr lvl="2" eaLnBrk="1" hangingPunct="1">
              <a:defRPr/>
            </a:pPr>
            <a:r>
              <a:rPr lang="it-IT" dirty="0">
                <a:latin typeface="+mj-lt"/>
              </a:rPr>
              <a:t> </a:t>
            </a:r>
            <a:r>
              <a:rPr lang="it-IT" dirty="0" err="1">
                <a:latin typeface="+mj-lt"/>
              </a:rPr>
              <a:t>Kos</a:t>
            </a:r>
            <a:endParaRPr lang="it-IT" dirty="0">
              <a:latin typeface="+mj-lt"/>
            </a:endParaRPr>
          </a:p>
        </p:txBody>
      </p:sp>
      <p:sp>
        <p:nvSpPr>
          <p:cNvPr id="2" name="Text Box 5"/>
          <p:cNvSpPr txBox="1">
            <a:spLocks noChangeArrowheads="1"/>
          </p:cNvSpPr>
          <p:nvPr/>
        </p:nvSpPr>
        <p:spPr bwMode="auto">
          <a:xfrm>
            <a:off x="655792" y="260648"/>
            <a:ext cx="3339376" cy="584775"/>
          </a:xfrm>
          <a:prstGeom prst="rect">
            <a:avLst/>
          </a:prstGeom>
          <a:noFill/>
          <a:ln w="9525">
            <a:noFill/>
            <a:miter lim="800000"/>
            <a:headEnd/>
            <a:tailEnd/>
          </a:ln>
        </p:spPr>
        <p:txBody>
          <a:bodyPr wrap="none">
            <a:spAutoFit/>
          </a:bodyPr>
          <a:lstStyle/>
          <a:p>
            <a:pPr eaLnBrk="1" hangingPunct="1">
              <a:defRPr/>
            </a:pPr>
            <a:r>
              <a:rPr lang="it-IT" sz="3200" b="1" dirty="0">
                <a:solidFill>
                  <a:srgbClr val="FF0000"/>
                </a:solidFill>
                <a:latin typeface="+mj-lt"/>
              </a:rPr>
              <a:t>LATTI FERMENTATI</a:t>
            </a:r>
          </a:p>
        </p:txBody>
      </p:sp>
      <p:sp>
        <p:nvSpPr>
          <p:cNvPr id="11" name="Rettangolo 10"/>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anim calcmode="lin" valueType="num">
                                      <p:cBhvr additive="base">
                                        <p:cTn id="7"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0">
                                            <p:txEl>
                                              <p:pRg st="3" end="3"/>
                                            </p:txEl>
                                          </p:spTgt>
                                        </p:tgtEl>
                                        <p:attrNameLst>
                                          <p:attrName>style.visibility</p:attrName>
                                        </p:attrNameLst>
                                      </p:cBhvr>
                                      <p:to>
                                        <p:strVal val="visible"/>
                                      </p:to>
                                    </p:set>
                                    <p:anim calcmode="lin" valueType="num">
                                      <p:cBhvr additive="base">
                                        <p:cTn id="11"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220">
                                            <p:txEl>
                                              <p:pRg st="5" end="5"/>
                                            </p:txEl>
                                          </p:spTgt>
                                        </p:tgtEl>
                                        <p:attrNameLst>
                                          <p:attrName>style.visibility</p:attrName>
                                        </p:attrNameLst>
                                      </p:cBhvr>
                                      <p:to>
                                        <p:strVal val="visible"/>
                                      </p:to>
                                    </p:set>
                                    <p:anim calcmode="lin" valueType="num">
                                      <p:cBhvr additive="base">
                                        <p:cTn id="17" dur="500" fill="hold"/>
                                        <p:tgtEl>
                                          <p:spTgt spid="922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20">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20">
                                            <p:txEl>
                                              <p:pRg st="6" end="6"/>
                                            </p:txEl>
                                          </p:spTgt>
                                        </p:tgtEl>
                                        <p:attrNameLst>
                                          <p:attrName>style.visibility</p:attrName>
                                        </p:attrNameLst>
                                      </p:cBhvr>
                                      <p:to>
                                        <p:strVal val="visible"/>
                                      </p:to>
                                    </p:set>
                                    <p:anim calcmode="lin" valueType="num">
                                      <p:cBhvr additive="base">
                                        <p:cTn id="21" dur="500" fill="hold"/>
                                        <p:tgtEl>
                                          <p:spTgt spid="9220">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0">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0">
                                            <p:txEl>
                                              <p:pRg st="7" end="7"/>
                                            </p:txEl>
                                          </p:spTgt>
                                        </p:tgtEl>
                                        <p:attrNameLst>
                                          <p:attrName>style.visibility</p:attrName>
                                        </p:attrNameLst>
                                      </p:cBhvr>
                                      <p:to>
                                        <p:strVal val="visible"/>
                                      </p:to>
                                    </p:set>
                                    <p:anim calcmode="lin" valueType="num">
                                      <p:cBhvr additive="base">
                                        <p:cTn id="25" dur="500" fill="hold"/>
                                        <p:tgtEl>
                                          <p:spTgt spid="922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20">
                                            <p:txEl>
                                              <p:pRg st="8" end="8"/>
                                            </p:txEl>
                                          </p:spTgt>
                                        </p:tgtEl>
                                        <p:attrNameLst>
                                          <p:attrName>style.visibility</p:attrName>
                                        </p:attrNameLst>
                                      </p:cBhvr>
                                      <p:to>
                                        <p:strVal val="visible"/>
                                      </p:to>
                                    </p:set>
                                    <p:anim calcmode="lin" valueType="num">
                                      <p:cBhvr additive="base">
                                        <p:cTn id="29" dur="500" fill="hold"/>
                                        <p:tgtEl>
                                          <p:spTgt spid="9220">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20">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220">
                                            <p:txEl>
                                              <p:pRg st="9" end="9"/>
                                            </p:txEl>
                                          </p:spTgt>
                                        </p:tgtEl>
                                        <p:attrNameLst>
                                          <p:attrName>style.visibility</p:attrName>
                                        </p:attrNameLst>
                                      </p:cBhvr>
                                      <p:to>
                                        <p:strVal val="visible"/>
                                      </p:to>
                                    </p:set>
                                    <p:anim calcmode="lin" valueType="num">
                                      <p:cBhvr additive="base">
                                        <p:cTn id="33" dur="500" fill="hold"/>
                                        <p:tgtEl>
                                          <p:spTgt spid="9220">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220">
                                            <p:txEl>
                                              <p:pRg st="11" end="11"/>
                                            </p:txEl>
                                          </p:spTgt>
                                        </p:tgtEl>
                                        <p:attrNameLst>
                                          <p:attrName>style.visibility</p:attrName>
                                        </p:attrNameLst>
                                      </p:cBhvr>
                                      <p:to>
                                        <p:strVal val="visible"/>
                                      </p:to>
                                    </p:set>
                                    <p:anim calcmode="lin" valueType="num">
                                      <p:cBhvr additive="base">
                                        <p:cTn id="39" dur="500" fill="hold"/>
                                        <p:tgtEl>
                                          <p:spTgt spid="9220">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20">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220">
                                            <p:txEl>
                                              <p:pRg st="12" end="12"/>
                                            </p:txEl>
                                          </p:spTgt>
                                        </p:tgtEl>
                                        <p:attrNameLst>
                                          <p:attrName>style.visibility</p:attrName>
                                        </p:attrNameLst>
                                      </p:cBhvr>
                                      <p:to>
                                        <p:strVal val="visible"/>
                                      </p:to>
                                    </p:set>
                                    <p:anim calcmode="lin" valueType="num">
                                      <p:cBhvr additive="base">
                                        <p:cTn id="43" dur="500" fill="hold"/>
                                        <p:tgtEl>
                                          <p:spTgt spid="9220">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20">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220">
                                            <p:txEl>
                                              <p:pRg st="13" end="13"/>
                                            </p:txEl>
                                          </p:spTgt>
                                        </p:tgtEl>
                                        <p:attrNameLst>
                                          <p:attrName>style.visibility</p:attrName>
                                        </p:attrNameLst>
                                      </p:cBhvr>
                                      <p:to>
                                        <p:strVal val="visible"/>
                                      </p:to>
                                    </p:set>
                                    <p:anim calcmode="lin" valueType="num">
                                      <p:cBhvr additive="base">
                                        <p:cTn id="47" dur="500" fill="hold"/>
                                        <p:tgtEl>
                                          <p:spTgt spid="9220">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20">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220">
                                            <p:txEl>
                                              <p:pRg st="14" end="14"/>
                                            </p:txEl>
                                          </p:spTgt>
                                        </p:tgtEl>
                                        <p:attrNameLst>
                                          <p:attrName>style.visibility</p:attrName>
                                        </p:attrNameLst>
                                      </p:cBhvr>
                                      <p:to>
                                        <p:strVal val="visible"/>
                                      </p:to>
                                    </p:set>
                                    <p:anim calcmode="lin" valueType="num">
                                      <p:cBhvr additive="base">
                                        <p:cTn id="51" dur="500" fill="hold"/>
                                        <p:tgtEl>
                                          <p:spTgt spid="9220">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20">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220">
                                            <p:txEl>
                                              <p:pRg st="15" end="15"/>
                                            </p:txEl>
                                          </p:spTgt>
                                        </p:tgtEl>
                                        <p:attrNameLst>
                                          <p:attrName>style.visibility</p:attrName>
                                        </p:attrNameLst>
                                      </p:cBhvr>
                                      <p:to>
                                        <p:strVal val="visible"/>
                                      </p:to>
                                    </p:set>
                                    <p:anim calcmode="lin" valueType="num">
                                      <p:cBhvr additive="base">
                                        <p:cTn id="55" dur="500" fill="hold"/>
                                        <p:tgtEl>
                                          <p:spTgt spid="9220">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20">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747911" y="764704"/>
            <a:ext cx="8429625" cy="5693866"/>
          </a:xfrm>
          <a:prstGeom prst="rect">
            <a:avLst/>
          </a:prstGeom>
          <a:solidFill>
            <a:schemeClr val="bg1"/>
          </a:solidFill>
          <a:ln w="9525">
            <a:noFill/>
            <a:miter lim="800000"/>
            <a:headEnd/>
            <a:tailEnd/>
          </a:ln>
          <a:effectLst/>
        </p:spPr>
        <p:txBody>
          <a:bodyPr>
            <a:spAutoFit/>
          </a:bodyPr>
          <a:lstStyle/>
          <a:p>
            <a:pPr eaLnBrk="1" hangingPunct="1">
              <a:defRPr/>
            </a:pPr>
            <a:endParaRPr lang="it-IT" sz="2000" b="1" dirty="0">
              <a:solidFill>
                <a:srgbClr val="42D51F"/>
              </a:solidFill>
              <a:latin typeface="+mj-lt"/>
            </a:endParaRPr>
          </a:p>
          <a:p>
            <a:pPr eaLnBrk="1" hangingPunct="1">
              <a:defRPr/>
            </a:pPr>
            <a:r>
              <a:rPr lang="it-IT" sz="2400" b="1" dirty="0">
                <a:solidFill>
                  <a:schemeClr val="accent2"/>
                </a:solidFill>
                <a:latin typeface="+mj-lt"/>
              </a:rPr>
              <a:t>Cagliata</a:t>
            </a:r>
          </a:p>
          <a:p>
            <a:pPr eaLnBrk="1" hangingPunct="1">
              <a:defRPr/>
            </a:pPr>
            <a:endParaRPr lang="it-IT" sz="2000" b="1" dirty="0">
              <a:solidFill>
                <a:srgbClr val="FFFF00"/>
              </a:solidFill>
              <a:latin typeface="+mj-lt"/>
            </a:endParaRPr>
          </a:p>
          <a:p>
            <a:pPr eaLnBrk="1" hangingPunct="1">
              <a:defRPr/>
            </a:pPr>
            <a:r>
              <a:rPr lang="it-IT" sz="2000" b="1" dirty="0">
                <a:solidFill>
                  <a:srgbClr val="FF0000"/>
                </a:solidFill>
                <a:latin typeface="+mj-lt"/>
              </a:rPr>
              <a:t>Coagulazione presamica</a:t>
            </a:r>
          </a:p>
          <a:p>
            <a:pPr eaLnBrk="1" hangingPunct="1">
              <a:defRPr/>
            </a:pPr>
            <a:r>
              <a:rPr lang="it-IT" sz="2000" dirty="0">
                <a:latin typeface="+mj-lt"/>
              </a:rPr>
              <a:t>Il caglio (o “presame”) è tradizionalmente estratto dal quarto stomaco dei vitelli lattanti (abomaso) e la sua attività coagulante è principalmente dovuta all’azione di una </a:t>
            </a:r>
            <a:r>
              <a:rPr lang="it-IT" sz="2000" dirty="0" err="1">
                <a:latin typeface="+mj-lt"/>
              </a:rPr>
              <a:t>proteasi</a:t>
            </a:r>
            <a:r>
              <a:rPr lang="it-IT" sz="2000" dirty="0">
                <a:latin typeface="+mj-lt"/>
              </a:rPr>
              <a:t>, la chimosina.</a:t>
            </a:r>
          </a:p>
          <a:p>
            <a:pPr eaLnBrk="1" hangingPunct="1">
              <a:defRPr/>
            </a:pPr>
            <a:endParaRPr lang="it-IT" sz="2000" dirty="0">
              <a:latin typeface="+mj-lt"/>
            </a:endParaRPr>
          </a:p>
          <a:p>
            <a:pPr eaLnBrk="1" hangingPunct="1">
              <a:defRPr/>
            </a:pPr>
            <a:r>
              <a:rPr lang="it-IT" sz="2000" dirty="0">
                <a:latin typeface="+mj-lt"/>
              </a:rPr>
              <a:t>La </a:t>
            </a:r>
            <a:r>
              <a:rPr lang="it-IT" sz="2000" dirty="0">
                <a:solidFill>
                  <a:srgbClr val="42D51F"/>
                </a:solidFill>
                <a:latin typeface="+mj-lt"/>
              </a:rPr>
              <a:t>chimosina</a:t>
            </a:r>
            <a:r>
              <a:rPr lang="it-IT" sz="2000" dirty="0">
                <a:latin typeface="+mj-lt"/>
              </a:rPr>
              <a:t> è una </a:t>
            </a:r>
            <a:r>
              <a:rPr lang="it-IT" sz="2000" dirty="0" err="1">
                <a:latin typeface="+mj-lt"/>
              </a:rPr>
              <a:t>oloproteina</a:t>
            </a:r>
            <a:r>
              <a:rPr lang="it-IT" sz="2000" dirty="0">
                <a:latin typeface="+mj-lt"/>
              </a:rPr>
              <a:t> con un peso molecolare di 30.7 </a:t>
            </a:r>
            <a:r>
              <a:rPr lang="it-IT" sz="2000" dirty="0" err="1">
                <a:latin typeface="+mj-lt"/>
              </a:rPr>
              <a:t>kDa</a:t>
            </a:r>
            <a:r>
              <a:rPr lang="it-IT" sz="2000" dirty="0">
                <a:latin typeface="+mj-lt"/>
              </a:rPr>
              <a:t>. Il pH ottimale dell'attività della chimosina è compreso tra 3,8 e 4,0; la sua stabilità è buona a pH compreso tra 5,3 e 6,3, mentre decresce più o meno rapidamente a pH inferiori a 3,8 e superiori 'a 6,5.</a:t>
            </a:r>
          </a:p>
          <a:p>
            <a:pPr eaLnBrk="1" hangingPunct="1">
              <a:defRPr/>
            </a:pPr>
            <a:endParaRPr lang="it-IT" sz="2000" dirty="0">
              <a:latin typeface="+mj-lt"/>
            </a:endParaRPr>
          </a:p>
          <a:p>
            <a:pPr eaLnBrk="1" hangingPunct="1">
              <a:defRPr/>
            </a:pPr>
            <a:r>
              <a:rPr lang="it-IT" sz="2000" dirty="0">
                <a:latin typeface="+mj-lt"/>
              </a:rPr>
              <a:t>La </a:t>
            </a:r>
            <a:r>
              <a:rPr lang="it-IT" sz="2000" dirty="0">
                <a:solidFill>
                  <a:srgbClr val="42D51F"/>
                </a:solidFill>
                <a:latin typeface="+mj-lt"/>
              </a:rPr>
              <a:t>pepsina</a:t>
            </a:r>
            <a:r>
              <a:rPr lang="it-IT" sz="2000" dirty="0">
                <a:latin typeface="+mj-lt"/>
              </a:rPr>
              <a:t> (quella bovina è propriamente la </a:t>
            </a:r>
            <a:r>
              <a:rPr lang="it-IT" sz="2000" i="1" dirty="0">
                <a:latin typeface="+mj-lt"/>
              </a:rPr>
              <a:t>pepsina II </a:t>
            </a:r>
            <a:r>
              <a:rPr lang="it-IT" sz="2000" dirty="0">
                <a:latin typeface="+mj-lt"/>
              </a:rPr>
              <a:t>da distinguere dalla </a:t>
            </a:r>
            <a:r>
              <a:rPr lang="it-IT" sz="2000" i="1" dirty="0">
                <a:latin typeface="+mj-lt"/>
              </a:rPr>
              <a:t>pepsina I</a:t>
            </a:r>
            <a:r>
              <a:rPr lang="it-IT" sz="2000" dirty="0">
                <a:latin typeface="+mj-lt"/>
              </a:rPr>
              <a:t> che è la pepsina suina) presenta una attività ottimale a pH 1.8-2.0. </a:t>
            </a:r>
          </a:p>
          <a:p>
            <a:pPr eaLnBrk="1" hangingPunct="1">
              <a:defRPr/>
            </a:pPr>
            <a:r>
              <a:rPr lang="it-IT" sz="2000" dirty="0">
                <a:latin typeface="+mj-lt"/>
              </a:rPr>
              <a:t>A valori di pH &gt; 6.6 è inibita ed il suo impiego richiede un abbassamento di pH intorno a 6.3, ossia un latte leggermente acidificato.  </a:t>
            </a:r>
          </a:p>
          <a:p>
            <a:pPr eaLnBrk="1" hangingPunct="1">
              <a:defRPr/>
            </a:pPr>
            <a:endParaRPr lang="it-IT" sz="2000" dirty="0">
              <a:latin typeface="+mj-lt"/>
            </a:endParaRPr>
          </a:p>
        </p:txBody>
      </p:sp>
      <p:sp>
        <p:nvSpPr>
          <p:cNvPr id="9" name="Sole 8">
            <a:hlinkClick r:id="rId2" action="ppaction://hlinksldjump"/>
          </p:cNvPr>
          <p:cNvSpPr/>
          <p:nvPr/>
        </p:nvSpPr>
        <p:spPr>
          <a:xfrm>
            <a:off x="10200456" y="2636912"/>
            <a:ext cx="576064" cy="504056"/>
          </a:xfrm>
          <a:prstGeom prst="su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2" name="Text Box 2"/>
          <p:cNvSpPr txBox="1">
            <a:spLocks noChangeArrowheads="1"/>
          </p:cNvSpPr>
          <p:nvPr/>
        </p:nvSpPr>
        <p:spPr bwMode="auto">
          <a:xfrm>
            <a:off x="263352" y="355533"/>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6" end="6"/>
                                            </p:txEl>
                                          </p:spTgt>
                                        </p:tgtEl>
                                        <p:attrNameLst>
                                          <p:attrName>style.visibility</p:attrName>
                                        </p:attrNameLst>
                                      </p:cBhvr>
                                      <p:to>
                                        <p:strVal val="visible"/>
                                      </p:to>
                                    </p:set>
                                    <p:anim calcmode="lin" valueType="num">
                                      <p:cBhvr additive="base">
                                        <p:cTn id="7" dur="5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8" end="8"/>
                                            </p:txEl>
                                          </p:spTgt>
                                        </p:tgtEl>
                                        <p:attrNameLst>
                                          <p:attrName>style.visibility</p:attrName>
                                        </p:attrNameLst>
                                      </p:cBhvr>
                                      <p:to>
                                        <p:strVal val="visible"/>
                                      </p:to>
                                    </p:set>
                                    <p:anim calcmode="lin" valueType="num">
                                      <p:cBhvr additive="base">
                                        <p:cTn id="13" dur="500" fill="hold"/>
                                        <p:tgtEl>
                                          <p:spTgt spid="52227">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227">
                                            <p:txEl>
                                              <p:pRg st="9" end="9"/>
                                            </p:txEl>
                                          </p:spTgt>
                                        </p:tgtEl>
                                        <p:attrNameLst>
                                          <p:attrName>style.visibility</p:attrName>
                                        </p:attrNameLst>
                                      </p:cBhvr>
                                      <p:to>
                                        <p:strVal val="visible"/>
                                      </p:to>
                                    </p:set>
                                    <p:anim calcmode="lin" valueType="num">
                                      <p:cBhvr additive="base">
                                        <p:cTn id="17" dur="500" fill="hold"/>
                                        <p:tgtEl>
                                          <p:spTgt spid="52227">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2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731044" y="940308"/>
            <a:ext cx="8424863" cy="5232400"/>
          </a:xfrm>
          <a:prstGeom prst="rect">
            <a:avLst/>
          </a:prstGeom>
          <a:solidFill>
            <a:schemeClr val="bg1"/>
          </a:solidFill>
          <a:ln w="9525">
            <a:noFill/>
            <a:miter lim="800000"/>
            <a:headEnd/>
            <a:tailEnd/>
          </a:ln>
          <a:effectLst/>
        </p:spPr>
        <p:txBody>
          <a:bodyPr>
            <a:spAutoFit/>
          </a:bodyPr>
          <a:lstStyle/>
          <a:p>
            <a:pPr eaLnBrk="1" hangingPunct="1">
              <a:defRPr/>
            </a:pPr>
            <a:endParaRPr lang="it-IT" sz="2000" b="1" dirty="0">
              <a:solidFill>
                <a:srgbClr val="42D51F"/>
              </a:solidFill>
              <a:effectLst>
                <a:outerShdw blurRad="38100" dist="38100" dir="2700000" algn="tl">
                  <a:srgbClr val="000000"/>
                </a:outerShdw>
              </a:effectLst>
              <a:latin typeface="+mj-lt"/>
            </a:endParaRPr>
          </a:p>
          <a:p>
            <a:pPr algn="just" eaLnBrk="1" hangingPunct="1">
              <a:defRPr/>
            </a:pPr>
            <a:r>
              <a:rPr lang="it-IT" sz="2400" b="1" dirty="0">
                <a:solidFill>
                  <a:schemeClr val="accent2"/>
                </a:solidFill>
                <a:latin typeface="+mj-lt"/>
              </a:rPr>
              <a:t>Cagliata</a:t>
            </a:r>
          </a:p>
          <a:p>
            <a:pPr algn="just" eaLnBrk="1" hangingPunct="1">
              <a:defRPr/>
            </a:pPr>
            <a:endParaRPr lang="it-IT" sz="2000" dirty="0">
              <a:latin typeface="+mj-lt"/>
            </a:endParaRPr>
          </a:p>
          <a:p>
            <a:pPr algn="just" eaLnBrk="1" hangingPunct="1">
              <a:defRPr/>
            </a:pPr>
            <a:r>
              <a:rPr lang="it-IT" sz="2000" dirty="0">
                <a:latin typeface="+mj-lt"/>
              </a:rPr>
              <a:t>I vari tipi di caglio sono commercializzati e prezzati in base alla loro forza coagulante o titolo: questo è rappresentato dal volume di latte che viene coagulato da un volume di caglio in condizioni standard (35 °C per 40 min): </a:t>
            </a:r>
          </a:p>
          <a:p>
            <a:pPr algn="just" eaLnBrk="1" hangingPunct="1">
              <a:defRPr/>
            </a:pPr>
            <a:endParaRPr lang="it-IT" sz="2000" dirty="0">
              <a:latin typeface="+mj-lt"/>
            </a:endParaRPr>
          </a:p>
          <a:p>
            <a:pPr algn="just" eaLnBrk="1" hangingPunct="1">
              <a:defRPr/>
            </a:pPr>
            <a:endParaRPr lang="it-IT" sz="2000" dirty="0">
              <a:latin typeface="+mj-lt"/>
            </a:endParaRPr>
          </a:p>
          <a:p>
            <a:pPr algn="just" eaLnBrk="1" hangingPunct="1">
              <a:defRPr/>
            </a:pPr>
            <a:endParaRPr lang="it-IT" sz="2000" dirty="0">
              <a:latin typeface="+mj-lt"/>
            </a:endParaRPr>
          </a:p>
          <a:p>
            <a:pPr algn="just" eaLnBrk="1" hangingPunct="1">
              <a:defRPr/>
            </a:pPr>
            <a:endParaRPr lang="it-IT" sz="2000" dirty="0">
              <a:latin typeface="+mj-lt"/>
            </a:endParaRPr>
          </a:p>
          <a:p>
            <a:pPr algn="just" eaLnBrk="1" hangingPunct="1">
              <a:defRPr/>
            </a:pPr>
            <a:endParaRPr lang="it-IT" sz="2000" dirty="0">
              <a:latin typeface="+mj-lt"/>
            </a:endParaRPr>
          </a:p>
          <a:p>
            <a:pPr algn="just" eaLnBrk="1" hangingPunct="1">
              <a:defRPr/>
            </a:pPr>
            <a:endParaRPr lang="it-IT" sz="2000" dirty="0">
              <a:latin typeface="+mj-lt"/>
            </a:endParaRPr>
          </a:p>
          <a:p>
            <a:pPr algn="just" eaLnBrk="1" hangingPunct="1">
              <a:defRPr/>
            </a:pPr>
            <a:r>
              <a:rPr lang="it-IT" dirty="0">
                <a:latin typeface="+mj-lt"/>
              </a:rPr>
              <a:t>dove F = forza del caglio </a:t>
            </a:r>
          </a:p>
          <a:p>
            <a:pPr algn="just" eaLnBrk="1" hangingPunct="1">
              <a:defRPr/>
            </a:pPr>
            <a:r>
              <a:rPr lang="it-IT" dirty="0">
                <a:latin typeface="+mj-lt"/>
              </a:rPr>
              <a:t>V = volume di latte da coagulare </a:t>
            </a:r>
          </a:p>
          <a:p>
            <a:pPr algn="just" eaLnBrk="1" hangingPunct="1">
              <a:defRPr/>
            </a:pPr>
            <a:r>
              <a:rPr lang="it-IT" dirty="0">
                <a:latin typeface="+mj-lt"/>
              </a:rPr>
              <a:t>v = volume di caglio utilizzato </a:t>
            </a:r>
          </a:p>
          <a:p>
            <a:pPr algn="just" eaLnBrk="1" hangingPunct="1">
              <a:defRPr/>
            </a:pPr>
            <a:r>
              <a:rPr lang="it-IT" dirty="0">
                <a:latin typeface="+mj-lt"/>
              </a:rPr>
              <a:t>t = tempo in s  necessario per la coagulazione</a:t>
            </a:r>
          </a:p>
          <a:p>
            <a:pPr algn="just" eaLnBrk="1" hangingPunct="1">
              <a:defRPr/>
            </a:pPr>
            <a:r>
              <a:rPr lang="it-IT" dirty="0">
                <a:latin typeface="+mj-lt"/>
              </a:rPr>
              <a:t>2400 = secondi corrispondenti a 40 minuti. </a:t>
            </a:r>
          </a:p>
        </p:txBody>
      </p:sp>
      <p:pic>
        <p:nvPicPr>
          <p:cNvPr id="419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3068960"/>
            <a:ext cx="22320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p:cNvSpPr txBox="1">
            <a:spLocks noChangeArrowheads="1"/>
          </p:cNvSpPr>
          <p:nvPr/>
        </p:nvSpPr>
        <p:spPr bwMode="auto">
          <a:xfrm>
            <a:off x="263352" y="355533"/>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983432" y="908720"/>
            <a:ext cx="8210550" cy="5540375"/>
          </a:xfrm>
          <a:prstGeom prst="rect">
            <a:avLst/>
          </a:prstGeom>
          <a:solidFill>
            <a:schemeClr val="bg1"/>
          </a:solidFill>
          <a:ln w="9525">
            <a:noFill/>
            <a:miter lim="800000"/>
            <a:headEnd/>
            <a:tailEnd/>
          </a:ln>
          <a:effectLst/>
        </p:spPr>
        <p:txBody>
          <a:bodyPr>
            <a:spAutoFit/>
          </a:bodyPr>
          <a:lstStyle/>
          <a:p>
            <a:pPr eaLnBrk="1" hangingPunct="1">
              <a:defRPr/>
            </a:pPr>
            <a:r>
              <a:rPr lang="it-IT" sz="2400" b="1" dirty="0">
                <a:solidFill>
                  <a:schemeClr val="accent2"/>
                </a:solidFill>
                <a:latin typeface="+mj-lt"/>
              </a:rPr>
              <a:t>Cagliata</a:t>
            </a:r>
          </a:p>
          <a:p>
            <a:pPr eaLnBrk="1" hangingPunct="1">
              <a:defRPr/>
            </a:pPr>
            <a:endParaRPr lang="it-IT" sz="2000" b="1" dirty="0">
              <a:solidFill>
                <a:schemeClr val="accent2"/>
              </a:solidFill>
              <a:latin typeface="+mj-lt"/>
            </a:endParaRPr>
          </a:p>
          <a:p>
            <a:pPr eaLnBrk="1" hangingPunct="1">
              <a:defRPr/>
            </a:pPr>
            <a:r>
              <a:rPr lang="it-IT" sz="2000" b="1" dirty="0">
                <a:solidFill>
                  <a:schemeClr val="accent2"/>
                </a:solidFill>
                <a:latin typeface="+mj-lt"/>
              </a:rPr>
              <a:t>Caglio vegetale</a:t>
            </a:r>
          </a:p>
          <a:p>
            <a:pPr eaLnBrk="1" hangingPunct="1">
              <a:defRPr/>
            </a:pPr>
            <a:r>
              <a:rPr lang="it-IT" dirty="0">
                <a:latin typeface="+mj-lt"/>
              </a:rPr>
              <a:t>i vegetali, prima ancora dei microrganismi, sono stati oggetto di ricerche allo scopo di isolare enzimi coagulanti. In effetti, preparazioni enzimatiche estratte dal fico, dai fusti dell'ananas, dai cardi, dai carciofi (Cacio Fiore di Columella), dalle zucche ecc., mostrano un'attività coagulante anche se inferiore a quella operata dal caglio tradizionale. </a:t>
            </a:r>
          </a:p>
          <a:p>
            <a:pPr eaLnBrk="1" hangingPunct="1">
              <a:defRPr/>
            </a:pPr>
            <a:endParaRPr lang="it-IT" dirty="0">
              <a:latin typeface="+mj-lt"/>
            </a:endParaRPr>
          </a:p>
          <a:p>
            <a:pPr eaLnBrk="1" hangingPunct="1">
              <a:defRPr/>
            </a:pPr>
            <a:r>
              <a:rPr lang="it-IT" sz="2000" b="1" dirty="0">
                <a:solidFill>
                  <a:schemeClr val="accent2"/>
                </a:solidFill>
                <a:latin typeface="+mj-lt"/>
              </a:rPr>
              <a:t>Caglio fungino</a:t>
            </a:r>
          </a:p>
          <a:p>
            <a:pPr eaLnBrk="1" hangingPunct="1">
              <a:defRPr/>
            </a:pPr>
            <a:r>
              <a:rPr lang="it-IT" dirty="0">
                <a:latin typeface="+mj-lt"/>
              </a:rPr>
              <a:t>Tre specie di muffe vengono attualmente utilizzate per produrre enzimi coagulanti: </a:t>
            </a:r>
          </a:p>
          <a:p>
            <a:pPr eaLnBrk="1" hangingPunct="1">
              <a:defRPr/>
            </a:pPr>
            <a:r>
              <a:rPr lang="it-IT" i="1" dirty="0" err="1">
                <a:solidFill>
                  <a:schemeClr val="accent6">
                    <a:lumMod val="75000"/>
                  </a:schemeClr>
                </a:solidFill>
                <a:latin typeface="+mj-lt"/>
              </a:rPr>
              <a:t>Endothia</a:t>
            </a:r>
            <a:r>
              <a:rPr lang="it-IT" i="1" dirty="0">
                <a:solidFill>
                  <a:schemeClr val="accent6">
                    <a:lumMod val="75000"/>
                  </a:schemeClr>
                </a:solidFill>
                <a:latin typeface="+mj-lt"/>
              </a:rPr>
              <a:t> </a:t>
            </a:r>
            <a:r>
              <a:rPr lang="it-IT" i="1" dirty="0" err="1">
                <a:solidFill>
                  <a:schemeClr val="accent6">
                    <a:lumMod val="75000"/>
                  </a:schemeClr>
                </a:solidFill>
                <a:latin typeface="+mj-lt"/>
              </a:rPr>
              <a:t>parasitica</a:t>
            </a:r>
            <a:r>
              <a:rPr lang="it-IT" dirty="0">
                <a:latin typeface="+mj-lt"/>
              </a:rPr>
              <a:t>: muffa parassita del castagno, capace di produrre una preparazione enzimatica coagulante, che è in commercio con i nomi «</a:t>
            </a:r>
            <a:r>
              <a:rPr lang="it-IT" dirty="0" err="1">
                <a:latin typeface="+mj-lt"/>
              </a:rPr>
              <a:t>Sure</a:t>
            </a:r>
            <a:r>
              <a:rPr lang="it-IT" dirty="0">
                <a:latin typeface="+mj-lt"/>
              </a:rPr>
              <a:t> </a:t>
            </a:r>
            <a:r>
              <a:rPr lang="it-IT" dirty="0" err="1">
                <a:latin typeface="+mj-lt"/>
              </a:rPr>
              <a:t>curd</a:t>
            </a:r>
            <a:r>
              <a:rPr lang="it-IT" dirty="0">
                <a:latin typeface="+mj-lt"/>
              </a:rPr>
              <a:t>» e «</a:t>
            </a:r>
            <a:r>
              <a:rPr lang="it-IT" dirty="0" err="1">
                <a:latin typeface="+mj-lt"/>
              </a:rPr>
              <a:t>Suparen</a:t>
            </a:r>
            <a:r>
              <a:rPr lang="it-IT" dirty="0">
                <a:latin typeface="+mj-lt"/>
              </a:rPr>
              <a:t>»;</a:t>
            </a:r>
          </a:p>
          <a:p>
            <a:pPr eaLnBrk="1" hangingPunct="1">
              <a:defRPr/>
            </a:pPr>
            <a:r>
              <a:rPr lang="it-IT" i="1" dirty="0" err="1">
                <a:solidFill>
                  <a:schemeClr val="accent6">
                    <a:lumMod val="75000"/>
                  </a:schemeClr>
                </a:solidFill>
                <a:latin typeface="+mj-lt"/>
              </a:rPr>
              <a:t>Mucor</a:t>
            </a:r>
            <a:r>
              <a:rPr lang="it-IT" i="1" dirty="0">
                <a:solidFill>
                  <a:schemeClr val="accent6">
                    <a:lumMod val="75000"/>
                  </a:schemeClr>
                </a:solidFill>
                <a:latin typeface="+mj-lt"/>
              </a:rPr>
              <a:t> </a:t>
            </a:r>
            <a:r>
              <a:rPr lang="it-IT" i="1" dirty="0" err="1">
                <a:solidFill>
                  <a:schemeClr val="accent6">
                    <a:lumMod val="75000"/>
                  </a:schemeClr>
                </a:solidFill>
                <a:latin typeface="+mj-lt"/>
              </a:rPr>
              <a:t>pusillus</a:t>
            </a:r>
            <a:r>
              <a:rPr lang="it-IT" dirty="0">
                <a:latin typeface="+mj-lt"/>
              </a:rPr>
              <a:t>: muffa parassita del suolo, con il suo preparato coagulante commercializzato col nome di «</a:t>
            </a:r>
            <a:r>
              <a:rPr lang="it-IT" dirty="0" err="1">
                <a:latin typeface="+mj-lt"/>
              </a:rPr>
              <a:t>Noury</a:t>
            </a:r>
            <a:r>
              <a:rPr lang="it-IT" dirty="0">
                <a:latin typeface="+mj-lt"/>
              </a:rPr>
              <a:t> </a:t>
            </a:r>
            <a:r>
              <a:rPr lang="it-IT" dirty="0" err="1">
                <a:latin typeface="+mj-lt"/>
              </a:rPr>
              <a:t>Rennet</a:t>
            </a:r>
            <a:r>
              <a:rPr lang="it-IT" dirty="0">
                <a:latin typeface="+mj-lt"/>
              </a:rPr>
              <a:t>» ; </a:t>
            </a:r>
          </a:p>
          <a:p>
            <a:pPr eaLnBrk="1" hangingPunct="1">
              <a:defRPr/>
            </a:pPr>
            <a:r>
              <a:rPr lang="it-IT" i="1" dirty="0" err="1">
                <a:solidFill>
                  <a:schemeClr val="accent6">
                    <a:lumMod val="75000"/>
                  </a:schemeClr>
                </a:solidFill>
                <a:latin typeface="+mj-lt"/>
              </a:rPr>
              <a:t>Mucor</a:t>
            </a:r>
            <a:r>
              <a:rPr lang="it-IT" i="1" dirty="0">
                <a:solidFill>
                  <a:schemeClr val="accent6">
                    <a:lumMod val="75000"/>
                  </a:schemeClr>
                </a:solidFill>
                <a:latin typeface="+mj-lt"/>
              </a:rPr>
              <a:t> </a:t>
            </a:r>
            <a:r>
              <a:rPr lang="it-IT" i="1" dirty="0" err="1">
                <a:solidFill>
                  <a:schemeClr val="accent6">
                    <a:lumMod val="75000"/>
                  </a:schemeClr>
                </a:solidFill>
                <a:latin typeface="+mj-lt"/>
              </a:rPr>
              <a:t>miehei</a:t>
            </a:r>
            <a:r>
              <a:rPr lang="it-IT" dirty="0">
                <a:latin typeface="+mj-lt"/>
              </a:rPr>
              <a:t>: muffa anch'essa del suolo, i cui numerosi ceppi sono stati utilizzati per diversi preparati coagulanti, messi in commercio con i nomi di «</a:t>
            </a:r>
            <a:r>
              <a:rPr lang="it-IT" dirty="0" err="1">
                <a:latin typeface="+mj-lt"/>
              </a:rPr>
              <a:t>Rennilase</a:t>
            </a:r>
            <a:r>
              <a:rPr lang="it-IT" dirty="0">
                <a:latin typeface="+mj-lt"/>
              </a:rPr>
              <a:t>», «</a:t>
            </a:r>
            <a:r>
              <a:rPr lang="it-IT" dirty="0" err="1">
                <a:latin typeface="+mj-lt"/>
              </a:rPr>
              <a:t>Fromase</a:t>
            </a:r>
            <a:r>
              <a:rPr lang="it-IT" dirty="0">
                <a:latin typeface="+mj-lt"/>
              </a:rPr>
              <a:t>» e «</a:t>
            </a:r>
            <a:r>
              <a:rPr lang="it-IT" dirty="0" err="1">
                <a:latin typeface="+mj-lt"/>
              </a:rPr>
              <a:t>Marzyme</a:t>
            </a:r>
            <a:r>
              <a:rPr lang="it-IT" dirty="0">
                <a:latin typeface="+mj-lt"/>
              </a:rPr>
              <a:t>».</a:t>
            </a:r>
          </a:p>
        </p:txBody>
      </p:sp>
      <p:sp>
        <p:nvSpPr>
          <p:cNvPr id="11" name="Text Box 2"/>
          <p:cNvSpPr txBox="1">
            <a:spLocks noChangeArrowheads="1"/>
          </p:cNvSpPr>
          <p:nvPr/>
        </p:nvSpPr>
        <p:spPr bwMode="auto">
          <a:xfrm>
            <a:off x="263352" y="355533"/>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2" name="Rettangolo 11"/>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6" end="6"/>
                                            </p:txEl>
                                          </p:spTgt>
                                        </p:tgtEl>
                                        <p:attrNameLst>
                                          <p:attrName>style.visibility</p:attrName>
                                        </p:attrNameLst>
                                      </p:cBhvr>
                                      <p:to>
                                        <p:strVal val="visible"/>
                                      </p:to>
                                    </p:set>
                                    <p:anim calcmode="lin" valueType="num">
                                      <p:cBhvr additive="base">
                                        <p:cTn id="11"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7" end="7"/>
                                            </p:txEl>
                                          </p:spTgt>
                                        </p:tgtEl>
                                        <p:attrNameLst>
                                          <p:attrName>style.visibility</p:attrName>
                                        </p:attrNameLst>
                                      </p:cBhvr>
                                      <p:to>
                                        <p:strVal val="visible"/>
                                      </p:to>
                                    </p:set>
                                    <p:anim calcmode="lin" valueType="num">
                                      <p:cBhvr additive="base">
                                        <p:cTn id="15"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anim calcmode="lin" valueType="num">
                                      <p:cBhvr additive="base">
                                        <p:cTn id="1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9" end="9"/>
                                            </p:txEl>
                                          </p:spTgt>
                                        </p:tgtEl>
                                        <p:attrNameLst>
                                          <p:attrName>style.visibility</p:attrName>
                                        </p:attrNameLst>
                                      </p:cBhvr>
                                      <p:to>
                                        <p:strVal val="visible"/>
                                      </p:to>
                                    </p:set>
                                    <p:anim calcmode="lin" valueType="num">
                                      <p:cBhvr additive="base">
                                        <p:cTn id="23"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335360" y="1052736"/>
            <a:ext cx="7560840" cy="5570756"/>
          </a:xfrm>
          <a:prstGeom prst="rect">
            <a:avLst/>
          </a:prstGeom>
          <a:solidFill>
            <a:schemeClr val="bg1"/>
          </a:solidFill>
          <a:ln w="9525">
            <a:noFill/>
            <a:miter lim="800000"/>
            <a:headEnd/>
            <a:tailEnd/>
          </a:ln>
          <a:effectLst/>
        </p:spPr>
        <p:txBody>
          <a:bodyPr wrap="square">
            <a:spAutoFit/>
          </a:bodyPr>
          <a:lstStyle/>
          <a:p>
            <a:pPr eaLnBrk="1" hangingPunct="1">
              <a:defRPr/>
            </a:pPr>
            <a:r>
              <a:rPr lang="it-IT" sz="2400" b="1" dirty="0">
                <a:solidFill>
                  <a:srgbClr val="42D51F"/>
                </a:solidFill>
                <a:latin typeface="+mj-lt"/>
              </a:rPr>
              <a:t>Fasi della Cagliata</a:t>
            </a:r>
            <a:endParaRPr lang="it-IT" sz="1200" i="1" dirty="0">
              <a:solidFill>
                <a:srgbClr val="FFFF00"/>
              </a:solidFill>
              <a:effectLst>
                <a:outerShdw blurRad="38100" dist="38100" dir="2700000" algn="tl">
                  <a:srgbClr val="000000"/>
                </a:outerShdw>
              </a:effectLst>
              <a:latin typeface="+mj-lt"/>
            </a:endParaRPr>
          </a:p>
          <a:p>
            <a:pPr eaLnBrk="1" hangingPunct="1">
              <a:defRPr/>
            </a:pPr>
            <a:r>
              <a:rPr lang="it-IT" sz="2000" b="1" dirty="0">
                <a:solidFill>
                  <a:srgbClr val="FF0000"/>
                </a:solidFill>
                <a:latin typeface="+mj-lt"/>
              </a:rPr>
              <a:t>Prima fase:</a:t>
            </a:r>
          </a:p>
          <a:p>
            <a:pPr lvl="1" eaLnBrk="1" hangingPunct="1">
              <a:buFont typeface="Wingdings" pitchFamily="2" charset="2"/>
              <a:buChar char="ü"/>
              <a:defRPr/>
            </a:pPr>
            <a:r>
              <a:rPr lang="it-IT" sz="1600" dirty="0">
                <a:latin typeface="+mj-lt"/>
              </a:rPr>
              <a:t> la chimosina attacca il legame peptidico tra </a:t>
            </a:r>
            <a:r>
              <a:rPr lang="it-IT" sz="1600" dirty="0" err="1">
                <a:latin typeface="+mj-lt"/>
              </a:rPr>
              <a:t>Met</a:t>
            </a:r>
            <a:r>
              <a:rPr lang="it-IT" sz="1600" dirty="0">
                <a:latin typeface="+mj-lt"/>
              </a:rPr>
              <a:t> 106 e </a:t>
            </a:r>
            <a:r>
              <a:rPr lang="it-IT" sz="1600" dirty="0" err="1">
                <a:latin typeface="+mj-lt"/>
              </a:rPr>
              <a:t>Phe</a:t>
            </a:r>
            <a:r>
              <a:rPr lang="it-IT" sz="1600" dirty="0">
                <a:latin typeface="+mj-lt"/>
              </a:rPr>
              <a:t> 105 della caseina k; (legame piuttosto labile, localizzato alla superficie della micella caseinica; e target di altri enzimi coagulanti);</a:t>
            </a:r>
          </a:p>
          <a:p>
            <a:pPr lvl="1" eaLnBrk="1" hangingPunct="1">
              <a:buFont typeface="Wingdings" pitchFamily="2" charset="2"/>
              <a:buChar char="ü"/>
              <a:defRPr/>
            </a:pPr>
            <a:r>
              <a:rPr lang="it-IT" sz="1600" dirty="0">
                <a:latin typeface="+mj-lt"/>
              </a:rPr>
              <a:t> si formano il </a:t>
            </a:r>
            <a:r>
              <a:rPr lang="it-IT" sz="1600" dirty="0" err="1">
                <a:latin typeface="+mj-lt"/>
              </a:rPr>
              <a:t>caseinoglicopetide</a:t>
            </a:r>
            <a:r>
              <a:rPr lang="it-IT" sz="1600" dirty="0">
                <a:latin typeface="+mj-lt"/>
              </a:rPr>
              <a:t> (residuo 106-169 – 8.0 </a:t>
            </a:r>
            <a:r>
              <a:rPr lang="it-IT" sz="1600" dirty="0" err="1">
                <a:latin typeface="+mj-lt"/>
              </a:rPr>
              <a:t>kDa</a:t>
            </a:r>
            <a:r>
              <a:rPr lang="it-IT" sz="1600" dirty="0">
                <a:latin typeface="+mj-lt"/>
              </a:rPr>
              <a:t>, contenente circa il 30% di glucidi) e la para-caseina (residuo 1-105) che non presenta carboidrati amminoacidi solforati e aromatici della caseina k.</a:t>
            </a:r>
          </a:p>
          <a:p>
            <a:pPr lvl="1" eaLnBrk="1" hangingPunct="1">
              <a:buFont typeface="Wingdings" pitchFamily="2" charset="2"/>
              <a:buChar char="ü"/>
              <a:defRPr/>
            </a:pPr>
            <a:endParaRPr lang="it-IT" sz="1600" dirty="0">
              <a:latin typeface="+mj-lt"/>
            </a:endParaRPr>
          </a:p>
          <a:p>
            <a:pPr eaLnBrk="1" hangingPunct="1">
              <a:defRPr/>
            </a:pPr>
            <a:r>
              <a:rPr lang="it-IT" sz="2000" b="1" dirty="0">
                <a:solidFill>
                  <a:srgbClr val="FF0000"/>
                </a:solidFill>
                <a:latin typeface="+mj-lt"/>
              </a:rPr>
              <a:t>Seconda fase:</a:t>
            </a:r>
          </a:p>
          <a:p>
            <a:pPr lvl="1" eaLnBrk="1" hangingPunct="1">
              <a:defRPr/>
            </a:pPr>
            <a:r>
              <a:rPr lang="it-IT" sz="1600" dirty="0">
                <a:latin typeface="+mj-lt"/>
              </a:rPr>
              <a:t>Durante questa fase avviene il passaggio del sistema da sol a gel. Il gelo occupa inizialmente tutto il volume occupato dal latte. Questa fase avviene: a temperatura &gt; 15 °C ed in presenza di ioni Ca.</a:t>
            </a:r>
          </a:p>
          <a:p>
            <a:pPr lvl="1" eaLnBrk="1" hangingPunct="1">
              <a:defRPr/>
            </a:pPr>
            <a:r>
              <a:rPr lang="it-IT" sz="1600" dirty="0">
                <a:latin typeface="+mj-lt"/>
              </a:rPr>
              <a:t>In questa fase si stabiliscono interazioni a ponte idrogeno tra le micelle e interazioni di tipo idrofobico che portano ad una stabilizzazione della struttura tridimensionale.</a:t>
            </a:r>
          </a:p>
          <a:p>
            <a:pPr eaLnBrk="1" hangingPunct="1">
              <a:defRPr/>
            </a:pPr>
            <a:endParaRPr lang="it-IT" sz="1600" dirty="0">
              <a:latin typeface="+mj-lt"/>
            </a:endParaRPr>
          </a:p>
          <a:p>
            <a:pPr eaLnBrk="1" hangingPunct="1">
              <a:defRPr/>
            </a:pPr>
            <a:r>
              <a:rPr lang="it-IT" sz="2000" b="1" dirty="0">
                <a:solidFill>
                  <a:srgbClr val="FF0000"/>
                </a:solidFill>
                <a:latin typeface="+mj-lt"/>
              </a:rPr>
              <a:t>Terza Fase:</a:t>
            </a:r>
          </a:p>
          <a:p>
            <a:pPr lvl="1" eaLnBrk="1" hangingPunct="1">
              <a:defRPr/>
            </a:pPr>
            <a:r>
              <a:rPr lang="it-IT" sz="1600" dirty="0">
                <a:latin typeface="+mj-lt"/>
              </a:rPr>
              <a:t>il gel (coagulo) assume una consistenza sempre maggiore, aumentando il numero di legami </a:t>
            </a:r>
            <a:r>
              <a:rPr lang="it-IT" sz="1600" dirty="0" err="1">
                <a:latin typeface="+mj-lt"/>
              </a:rPr>
              <a:t>intermicellari</a:t>
            </a:r>
            <a:r>
              <a:rPr lang="it-IT" sz="1600" dirty="0">
                <a:latin typeface="+mj-lt"/>
              </a:rPr>
              <a:t>, contraendosi con graduale espulsione del siero (sineresi); in questa fase avviene una lenta azione proteolitica non specifica con liberazione di peptidi dalla caseina. </a:t>
            </a:r>
          </a:p>
        </p:txBody>
      </p:sp>
      <p:sp>
        <p:nvSpPr>
          <p:cNvPr id="11"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2" name="Rettangolo 11"/>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pic>
        <p:nvPicPr>
          <p:cNvPr id="13"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l="26765" t="26375" r="26617" b="15173"/>
          <a:stretch>
            <a:fillRect/>
          </a:stretch>
        </p:blipFill>
        <p:spPr bwMode="auto">
          <a:xfrm>
            <a:off x="7859210" y="2636912"/>
            <a:ext cx="4318006" cy="312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5" end="5"/>
                                            </p:txEl>
                                          </p:spTgt>
                                        </p:tgtEl>
                                        <p:attrNameLst>
                                          <p:attrName>style.visibility</p:attrName>
                                        </p:attrNameLst>
                                      </p:cBhvr>
                                      <p:to>
                                        <p:strVal val="visible"/>
                                      </p:to>
                                    </p:set>
                                    <p:anim calcmode="lin" valueType="num">
                                      <p:cBhvr additive="base">
                                        <p:cTn id="7"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323">
                                            <p:txEl>
                                              <p:pRg st="6" end="6"/>
                                            </p:txEl>
                                          </p:spTgt>
                                        </p:tgtEl>
                                        <p:attrNameLst>
                                          <p:attrName>style.visibility</p:attrName>
                                        </p:attrNameLst>
                                      </p:cBhvr>
                                      <p:to>
                                        <p:strVal val="visible"/>
                                      </p:to>
                                    </p:set>
                                    <p:anim calcmode="lin" valueType="num">
                                      <p:cBhvr additive="base">
                                        <p:cTn id="11"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323">
                                            <p:txEl>
                                              <p:pRg st="7" end="7"/>
                                            </p:txEl>
                                          </p:spTgt>
                                        </p:tgtEl>
                                        <p:attrNameLst>
                                          <p:attrName>style.visibility</p:attrName>
                                        </p:attrNameLst>
                                      </p:cBhvr>
                                      <p:to>
                                        <p:strVal val="visible"/>
                                      </p:to>
                                    </p:set>
                                    <p:anim calcmode="lin" valueType="num">
                                      <p:cBhvr additive="base">
                                        <p:cTn id="15"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323">
                                            <p:txEl>
                                              <p:pRg st="9" end="9"/>
                                            </p:txEl>
                                          </p:spTgt>
                                        </p:tgtEl>
                                        <p:attrNameLst>
                                          <p:attrName>style.visibility</p:attrName>
                                        </p:attrNameLst>
                                      </p:cBhvr>
                                      <p:to>
                                        <p:strVal val="visible"/>
                                      </p:to>
                                    </p:set>
                                    <p:anim calcmode="lin" valueType="num">
                                      <p:cBhvr additive="base">
                                        <p:cTn id="21" dur="500" fill="hold"/>
                                        <p:tgtEl>
                                          <p:spTgt spid="5632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632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6323">
                                            <p:txEl>
                                              <p:pRg st="10" end="10"/>
                                            </p:txEl>
                                          </p:spTgt>
                                        </p:tgtEl>
                                        <p:attrNameLst>
                                          <p:attrName>style.visibility</p:attrName>
                                        </p:attrNameLst>
                                      </p:cBhvr>
                                      <p:to>
                                        <p:strVal val="visible"/>
                                      </p:to>
                                    </p:set>
                                    <p:anim calcmode="lin" valueType="num">
                                      <p:cBhvr additive="base">
                                        <p:cTn id="25" dur="500" fill="hold"/>
                                        <p:tgtEl>
                                          <p:spTgt spid="5632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3761979" y="1083470"/>
            <a:ext cx="3346450" cy="2428875"/>
          </a:xfrm>
          <a:prstGeom prst="rect">
            <a:avLst/>
          </a:prstGeom>
          <a:ln>
            <a:noFill/>
          </a:ln>
          <a:effectLst>
            <a:outerShdw blurRad="292100" dist="139700" dir="2700000" algn="tl" rotWithShape="0">
              <a:srgbClr val="333333">
                <a:alpha val="65000"/>
              </a:srgbClr>
            </a:outerShdw>
          </a:effectLst>
        </p:spPr>
      </p:pic>
      <p:pic>
        <p:nvPicPr>
          <p:cNvPr id="48131"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bwMode="auto">
          <a:xfrm>
            <a:off x="407368" y="1083470"/>
            <a:ext cx="3062288" cy="2433776"/>
          </a:xfrm>
          <a:prstGeom prst="rect">
            <a:avLst/>
          </a:prstGeom>
          <a:ln>
            <a:noFill/>
          </a:ln>
          <a:effectLst>
            <a:outerShdw blurRad="292100" dist="139700" dir="2700000" algn="tl" rotWithShape="0">
              <a:srgbClr val="333333">
                <a:alpha val="65000"/>
              </a:srgbClr>
            </a:outerShdw>
          </a:effectLst>
        </p:spPr>
      </p:pic>
      <p:pic>
        <p:nvPicPr>
          <p:cNvPr id="48132" name="Picture 5"/>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Lst>
          </a:blip>
          <a:srcRect/>
          <a:stretch>
            <a:fillRect/>
          </a:stretch>
        </p:blipFill>
        <p:spPr bwMode="auto">
          <a:xfrm>
            <a:off x="348864" y="3809880"/>
            <a:ext cx="3537976" cy="2608088"/>
          </a:xfrm>
          <a:prstGeom prst="rect">
            <a:avLst/>
          </a:prstGeom>
          <a:ln>
            <a:noFill/>
          </a:ln>
          <a:effectLst>
            <a:outerShdw blurRad="292100" dist="139700" dir="2700000" algn="tl" rotWithShape="0">
              <a:srgbClr val="333333">
                <a:alpha val="65000"/>
              </a:srgbClr>
            </a:outerShdw>
          </a:effectLst>
        </p:spPr>
      </p:pic>
      <p:sp>
        <p:nvSpPr>
          <p:cNvPr id="11" name="Sole 10">
            <a:hlinkClick r:id="rId8" action="ppaction://hlinksldjump"/>
          </p:cNvPr>
          <p:cNvSpPr/>
          <p:nvPr/>
        </p:nvSpPr>
        <p:spPr>
          <a:xfrm>
            <a:off x="11132824" y="1947702"/>
            <a:ext cx="576064" cy="504056"/>
          </a:xfrm>
          <a:prstGeom prst="su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5"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6" name="Rettangolo 15"/>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pic>
        <p:nvPicPr>
          <p:cNvPr id="4" name="Immagin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9776" y="3828274"/>
            <a:ext cx="2592288" cy="2592288"/>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rotWithShape="1">
          <a:blip r:embed="rId10">
            <a:extLst>
              <a:ext uri="{28A0092B-C50C-407E-A947-70E740481C1C}">
                <a14:useLocalDpi xmlns:a14="http://schemas.microsoft.com/office/drawing/2010/main" val="0"/>
              </a:ext>
            </a:extLst>
          </a:blip>
          <a:srcRect l="5254" r="4904"/>
          <a:stretch/>
        </p:blipFill>
        <p:spPr>
          <a:xfrm>
            <a:off x="6866880" y="3837010"/>
            <a:ext cx="4864592" cy="259310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661" y="910431"/>
            <a:ext cx="7745413"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arrotondato 11"/>
          <p:cNvSpPr/>
          <p:nvPr/>
        </p:nvSpPr>
        <p:spPr>
          <a:xfrm>
            <a:off x="4188224" y="1124744"/>
            <a:ext cx="2746375" cy="5165725"/>
          </a:xfrm>
          <a:prstGeom prst="roundRect">
            <a:avLst/>
          </a:prstGeom>
          <a:solidFill>
            <a:schemeClr val="tx2">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ttangolo arrotondato 12"/>
          <p:cNvSpPr/>
          <p:nvPr/>
        </p:nvSpPr>
        <p:spPr>
          <a:xfrm>
            <a:off x="7188598" y="1124744"/>
            <a:ext cx="1674812" cy="5165725"/>
          </a:xfrm>
          <a:prstGeom prst="roundRect">
            <a:avLst/>
          </a:prstGeom>
          <a:solidFill>
            <a:schemeClr val="accent5">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ttangolo arrotondato 13"/>
          <p:cNvSpPr/>
          <p:nvPr/>
        </p:nvSpPr>
        <p:spPr>
          <a:xfrm>
            <a:off x="902099" y="1124744"/>
            <a:ext cx="2947987" cy="5165725"/>
          </a:xfrm>
          <a:prstGeom prst="round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8" name="Rettangolo 17"/>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549666" y="2060848"/>
            <a:ext cx="89836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4"/>
          <p:cNvSpPr txBox="1">
            <a:spLocks noChangeArrowheads="1"/>
          </p:cNvSpPr>
          <p:nvPr/>
        </p:nvSpPr>
        <p:spPr bwMode="auto">
          <a:xfrm>
            <a:off x="335360" y="1025966"/>
            <a:ext cx="8569325" cy="396875"/>
          </a:xfrm>
          <a:prstGeom prst="rect">
            <a:avLst/>
          </a:prstGeom>
          <a:noFill/>
          <a:ln w="9525">
            <a:noFill/>
            <a:miter lim="800000"/>
            <a:headEnd/>
            <a:tailEnd/>
          </a:ln>
        </p:spPr>
        <p:txBody>
          <a:bodyPr>
            <a:spAutoFit/>
          </a:bodyPr>
          <a:lstStyle/>
          <a:p>
            <a:pPr eaLnBrk="1" hangingPunct="1">
              <a:defRPr/>
            </a:pPr>
            <a:r>
              <a:rPr lang="it-IT" sz="2000" b="1" dirty="0">
                <a:solidFill>
                  <a:schemeClr val="accent2"/>
                </a:solidFill>
              </a:rPr>
              <a:t>Esempi di composti aromatici in quattro tipi di formaggio</a:t>
            </a:r>
          </a:p>
        </p:txBody>
      </p:sp>
      <p:pic>
        <p:nvPicPr>
          <p:cNvPr id="48132" name="Picture 8"/>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0056440" y="5195911"/>
            <a:ext cx="8175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arrotondato 10"/>
          <p:cNvSpPr/>
          <p:nvPr/>
        </p:nvSpPr>
        <p:spPr>
          <a:xfrm rot="16200000">
            <a:off x="4219930" y="-1562237"/>
            <a:ext cx="1285875" cy="9001943"/>
          </a:xfrm>
          <a:prstGeom prst="roundRect">
            <a:avLst/>
          </a:prstGeom>
          <a:solidFill>
            <a:schemeClr val="accent5">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ttangolo arrotondato 11"/>
          <p:cNvSpPr/>
          <p:nvPr/>
        </p:nvSpPr>
        <p:spPr>
          <a:xfrm rot="16200000">
            <a:off x="4648555" y="-633549"/>
            <a:ext cx="428625" cy="9001943"/>
          </a:xfrm>
          <a:prstGeom prst="round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ttangolo arrotondato 12"/>
          <p:cNvSpPr/>
          <p:nvPr/>
        </p:nvSpPr>
        <p:spPr>
          <a:xfrm rot="16200000">
            <a:off x="4434244" y="80827"/>
            <a:ext cx="857250" cy="9001942"/>
          </a:xfrm>
          <a:prstGeom prst="roundRect">
            <a:avLst/>
          </a:prstGeom>
          <a:solidFill>
            <a:schemeClr val="tx2">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5" name="Rettangolo 14"/>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369680" y="515487"/>
            <a:ext cx="8750300" cy="2431435"/>
          </a:xfrm>
          <a:prstGeom prst="rect">
            <a:avLst/>
          </a:prstGeom>
          <a:noFill/>
          <a:ln w="9525">
            <a:noFill/>
            <a:miter lim="800000"/>
            <a:headEnd/>
            <a:tailEnd/>
          </a:ln>
          <a:effectLst/>
        </p:spPr>
        <p:txBody>
          <a:bodyPr>
            <a:spAutoFit/>
          </a:bodyPr>
          <a:lstStyle/>
          <a:p>
            <a:pPr eaLnBrk="1" hangingPunct="1">
              <a:defRPr/>
            </a:pPr>
            <a:endParaRPr lang="it-IT" sz="2000" b="1" dirty="0">
              <a:solidFill>
                <a:srgbClr val="42D51F"/>
              </a:solidFill>
              <a:effectLst>
                <a:outerShdw blurRad="38100" dist="38100" dir="2700000" algn="tl">
                  <a:srgbClr val="000000"/>
                </a:outerShdw>
              </a:effectLst>
              <a:latin typeface="+mj-lt"/>
            </a:endParaRPr>
          </a:p>
          <a:p>
            <a:pPr eaLnBrk="1" hangingPunct="1">
              <a:defRPr/>
            </a:pPr>
            <a:r>
              <a:rPr lang="it-IT" sz="2000" dirty="0">
                <a:solidFill>
                  <a:srgbClr val="00B0F0"/>
                </a:solidFill>
                <a:latin typeface="+mj-lt"/>
              </a:rPr>
              <a:t>Trasformazione del lattosio in acido lattico</a:t>
            </a:r>
          </a:p>
          <a:p>
            <a:pPr eaLnBrk="1" hangingPunct="1">
              <a:defRPr/>
            </a:pPr>
            <a:r>
              <a:rPr lang="it-IT" dirty="0">
                <a:latin typeface="+mj-lt"/>
              </a:rPr>
              <a:t>Subito dopo la formatura, nel formaggio fresco il lattosio subisce fermentazione (</a:t>
            </a:r>
            <a:r>
              <a:rPr lang="it-IT" dirty="0">
                <a:solidFill>
                  <a:srgbClr val="FF0000"/>
                </a:solidFill>
                <a:latin typeface="+mj-lt"/>
              </a:rPr>
              <a:t>fermenti </a:t>
            </a:r>
            <a:r>
              <a:rPr lang="it-IT" dirty="0" err="1">
                <a:solidFill>
                  <a:srgbClr val="FF0000"/>
                </a:solidFill>
                <a:latin typeface="+mj-lt"/>
              </a:rPr>
              <a:t>omolattici</a:t>
            </a:r>
            <a:r>
              <a:rPr lang="it-IT" dirty="0">
                <a:latin typeface="+mj-lt"/>
              </a:rPr>
              <a:t>) formando acido lattico </a:t>
            </a:r>
          </a:p>
          <a:p>
            <a:pPr eaLnBrk="1" hangingPunct="1">
              <a:defRPr/>
            </a:pPr>
            <a:endParaRPr lang="it-IT" dirty="0">
              <a:latin typeface="+mj-lt"/>
            </a:endParaRPr>
          </a:p>
          <a:p>
            <a:pPr eaLnBrk="1" hangingPunct="1">
              <a:defRPr/>
            </a:pPr>
            <a:r>
              <a:rPr lang="it-IT" dirty="0">
                <a:latin typeface="+mj-lt"/>
              </a:rPr>
              <a:t>Il lattosio viene anche utilizzato da batteri </a:t>
            </a:r>
            <a:r>
              <a:rPr lang="it-IT" dirty="0" err="1">
                <a:solidFill>
                  <a:schemeClr val="accent6">
                    <a:lumMod val="75000"/>
                  </a:schemeClr>
                </a:solidFill>
                <a:latin typeface="+mj-lt"/>
              </a:rPr>
              <a:t>eterofermentanti</a:t>
            </a:r>
            <a:r>
              <a:rPr lang="it-IT" dirty="0">
                <a:latin typeface="+mj-lt"/>
              </a:rPr>
              <a:t> che formano anche: acido acetico, etanolo, CO</a:t>
            </a:r>
            <a:r>
              <a:rPr lang="it-IT" baseline="-25000" dirty="0">
                <a:latin typeface="+mj-lt"/>
              </a:rPr>
              <a:t>2</a:t>
            </a:r>
            <a:r>
              <a:rPr lang="it-IT" dirty="0">
                <a:latin typeface="+mj-lt"/>
              </a:rPr>
              <a:t>, </a:t>
            </a:r>
            <a:r>
              <a:rPr lang="it-IT" dirty="0" err="1">
                <a:latin typeface="+mj-lt"/>
              </a:rPr>
              <a:t>acetoino</a:t>
            </a:r>
            <a:r>
              <a:rPr lang="it-IT" dirty="0">
                <a:latin typeface="+mj-lt"/>
              </a:rPr>
              <a:t> e </a:t>
            </a:r>
            <a:r>
              <a:rPr lang="it-IT" dirty="0" err="1">
                <a:latin typeface="+mj-lt"/>
              </a:rPr>
              <a:t>diacetile</a:t>
            </a:r>
            <a:r>
              <a:rPr lang="it-IT" dirty="0">
                <a:latin typeface="+mj-lt"/>
              </a:rPr>
              <a:t>. </a:t>
            </a:r>
            <a:r>
              <a:rPr lang="it-IT" dirty="0" smtClean="0">
                <a:latin typeface="+mj-lt"/>
              </a:rPr>
              <a:t>L'acido </a:t>
            </a:r>
            <a:r>
              <a:rPr lang="it-IT" dirty="0">
                <a:latin typeface="+mj-lt"/>
              </a:rPr>
              <a:t>lattico viene a sua volta in parte salificato.</a:t>
            </a:r>
            <a:endParaRPr lang="it-IT" sz="2000" b="1" dirty="0">
              <a:solidFill>
                <a:srgbClr val="42D51F"/>
              </a:solidFill>
              <a:effectLst>
                <a:outerShdw blurRad="38100" dist="38100" dir="2700000" algn="tl">
                  <a:srgbClr val="000000"/>
                </a:outerShdw>
              </a:effectLst>
              <a:latin typeface="+mj-lt"/>
            </a:endParaRPr>
          </a:p>
          <a:p>
            <a:pPr eaLnBrk="1" hangingPunct="1">
              <a:defRPr/>
            </a:pPr>
            <a:endParaRPr lang="it-IT" sz="2000" b="1" dirty="0">
              <a:solidFill>
                <a:srgbClr val="42D51F"/>
              </a:solidFill>
              <a:effectLst>
                <a:outerShdw blurRad="38100" dist="38100" dir="2700000" algn="tl">
                  <a:srgbClr val="000000"/>
                </a:outerShdw>
              </a:effectLst>
              <a:latin typeface="+mj-lt"/>
            </a:endParaRPr>
          </a:p>
        </p:txBody>
      </p:sp>
      <p:pic>
        <p:nvPicPr>
          <p:cNvPr id="491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80" y="2757338"/>
            <a:ext cx="73580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658317" y="3114527"/>
            <a:ext cx="928688" cy="3000375"/>
          </a:xfrm>
          <a:prstGeom prst="rect">
            <a:avLst/>
          </a:prstGeom>
          <a:solidFill>
            <a:srgbClr val="42D51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ttangolo 8"/>
          <p:cNvSpPr/>
          <p:nvPr/>
        </p:nvSpPr>
        <p:spPr>
          <a:xfrm>
            <a:off x="4079776" y="3100671"/>
            <a:ext cx="2357438" cy="3000375"/>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9162" name="Picture 8"/>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087693" y="2828777"/>
            <a:ext cx="8175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7" name="Rettangolo 16"/>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 calcmode="lin" valueType="num">
                                      <p:cBhvr additive="base">
                                        <p:cTn id="7"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3">
                                            <p:txEl>
                                              <p:pRg st="4" end="4"/>
                                            </p:txEl>
                                          </p:spTgt>
                                        </p:tgtEl>
                                        <p:attrNameLst>
                                          <p:attrName>style.visibility</p:attrName>
                                        </p:attrNameLst>
                                      </p:cBhvr>
                                      <p:to>
                                        <p:strVal val="visible"/>
                                      </p:to>
                                    </p:set>
                                    <p:anim calcmode="lin" valueType="num">
                                      <p:cBhvr additive="base">
                                        <p:cTn id="1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402558" y="706439"/>
            <a:ext cx="8208963" cy="1508125"/>
          </a:xfrm>
          <a:prstGeom prst="rect">
            <a:avLst/>
          </a:prstGeom>
          <a:noFill/>
          <a:ln w="9525">
            <a:noFill/>
            <a:miter lim="800000"/>
            <a:headEnd/>
            <a:tailEnd/>
          </a:ln>
          <a:effectLst/>
        </p:spPr>
        <p:txBody>
          <a:bodyPr>
            <a:spAutoFit/>
          </a:bodyPr>
          <a:lstStyle/>
          <a:p>
            <a:pPr eaLnBrk="1" hangingPunct="1">
              <a:defRPr/>
            </a:pPr>
            <a:endParaRPr lang="it-IT" sz="2000" b="1" dirty="0">
              <a:solidFill>
                <a:srgbClr val="42D51F"/>
              </a:solidFill>
              <a:effectLst>
                <a:outerShdw blurRad="38100" dist="38100" dir="2700000" algn="tl">
                  <a:srgbClr val="000000"/>
                </a:outerShdw>
              </a:effectLst>
              <a:latin typeface="+mj-lt"/>
            </a:endParaRPr>
          </a:p>
          <a:p>
            <a:pPr eaLnBrk="1" hangingPunct="1">
              <a:defRPr/>
            </a:pPr>
            <a:r>
              <a:rPr lang="it-IT" dirty="0">
                <a:solidFill>
                  <a:schemeClr val="accent6">
                    <a:lumMod val="75000"/>
                  </a:schemeClr>
                </a:solidFill>
                <a:latin typeface="+mj-lt"/>
              </a:rPr>
              <a:t>Idrolisi dei trigliceridi</a:t>
            </a:r>
          </a:p>
          <a:p>
            <a:pPr eaLnBrk="1" hangingPunct="1">
              <a:buFont typeface="Wingdings" pitchFamily="2" charset="2"/>
              <a:buNone/>
              <a:defRPr/>
            </a:pPr>
            <a:r>
              <a:rPr lang="it-IT" dirty="0">
                <a:latin typeface="+mj-lt"/>
              </a:rPr>
              <a:t>Le lipasi attive nel formaggio derivano dai microrganismi, muffe e micrococchi resistenti fino a 76 °C. La lipolisi si misura con la quantità di acidi grassi liberi. </a:t>
            </a:r>
          </a:p>
          <a:p>
            <a:pPr eaLnBrk="1" hangingPunct="1">
              <a:buFont typeface="Wingdings" pitchFamily="2" charset="2"/>
              <a:buNone/>
              <a:defRPr/>
            </a:pPr>
            <a:r>
              <a:rPr lang="it-IT" dirty="0">
                <a:latin typeface="+mj-lt"/>
              </a:rPr>
              <a:t>L'indice o grado della lipolisi viene indicato dal contenuto di ac. caproico. </a:t>
            </a:r>
            <a:endParaRPr lang="it-IT" b="1" dirty="0">
              <a:solidFill>
                <a:srgbClr val="42D51F"/>
              </a:solidFill>
              <a:effectLst>
                <a:outerShdw blurRad="38100" dist="38100" dir="2700000" algn="tl">
                  <a:srgbClr val="000000"/>
                </a:outerShdw>
              </a:effectLst>
              <a:latin typeface="+mj-lt"/>
            </a:endParaRPr>
          </a:p>
        </p:txBody>
      </p:sp>
      <p:pic>
        <p:nvPicPr>
          <p:cNvPr id="52228" name="Picture 2"/>
          <p:cNvPicPr>
            <a:picLocks noChangeAspect="1" noChangeArrowheads="1"/>
          </p:cNvPicPr>
          <p:nvPr/>
        </p:nvPicPr>
        <p:blipFill>
          <a:blip r:embed="rId2">
            <a:lum contrast="12000"/>
          </a:blip>
          <a:srcRect/>
          <a:stretch>
            <a:fillRect/>
          </a:stretch>
        </p:blipFill>
        <p:spPr bwMode="auto">
          <a:xfrm>
            <a:off x="1775520" y="2514922"/>
            <a:ext cx="4391025" cy="3790950"/>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6528048" y="2720430"/>
            <a:ext cx="3214709" cy="3077766"/>
          </a:xfrm>
          <a:prstGeom prst="rect">
            <a:avLst/>
          </a:prstGeom>
          <a:noFill/>
        </p:spPr>
        <p:txBody>
          <a:bodyPr>
            <a:spAutoFit/>
          </a:bodyPr>
          <a:lstStyle/>
          <a:p>
            <a:pPr marL="0" lvl="8" fontAlgn="base">
              <a:spcBef>
                <a:spcPct val="0"/>
              </a:spcBef>
              <a:spcAft>
                <a:spcPct val="0"/>
              </a:spcAft>
              <a:defRPr/>
            </a:pPr>
            <a:r>
              <a:rPr lang="it-IT" sz="1600" dirty="0">
                <a:latin typeface="+mj-lt"/>
              </a:rPr>
              <a:t>Una volta idrolizzati gli acidi grassi possono subire metabolismo ossidativo con formazione di composti a valenza aromatica quali i b-cheto esteri, lattoni ed alcoli secondari.</a:t>
            </a:r>
          </a:p>
          <a:p>
            <a:pPr marL="0" lvl="8" fontAlgn="base">
              <a:spcBef>
                <a:spcPct val="0"/>
              </a:spcBef>
              <a:spcAft>
                <a:spcPct val="0"/>
              </a:spcAft>
              <a:defRPr/>
            </a:pPr>
            <a:endParaRPr lang="it-IT" sz="1600" dirty="0">
              <a:latin typeface="+mj-lt"/>
            </a:endParaRPr>
          </a:p>
          <a:p>
            <a:pPr marL="0" lvl="8" fontAlgn="base">
              <a:spcBef>
                <a:spcPct val="0"/>
              </a:spcBef>
              <a:spcAft>
                <a:spcPct val="0"/>
              </a:spcAft>
              <a:defRPr/>
            </a:pPr>
            <a:r>
              <a:rPr lang="it-IT" sz="1600" dirty="0">
                <a:latin typeface="+mj-lt"/>
              </a:rPr>
              <a:t>Un esempio tipico è quello del metabolismo di </a:t>
            </a:r>
            <a:r>
              <a:rPr lang="it-IT" sz="1600" i="1" dirty="0" err="1">
                <a:latin typeface="+mj-lt"/>
              </a:rPr>
              <a:t>Penicillum</a:t>
            </a:r>
            <a:r>
              <a:rPr lang="it-IT" sz="1600" dirty="0">
                <a:latin typeface="+mj-lt"/>
              </a:rPr>
              <a:t> nello sviluppo dell’aroma degli erborinati tipo </a:t>
            </a:r>
            <a:r>
              <a:rPr lang="it-IT" sz="1600" dirty="0" err="1">
                <a:latin typeface="+mj-lt"/>
              </a:rPr>
              <a:t>Roquefort</a:t>
            </a:r>
            <a:r>
              <a:rPr lang="it-IT" sz="1600" dirty="0">
                <a:latin typeface="+mj-lt"/>
              </a:rPr>
              <a:t>.</a:t>
            </a:r>
          </a:p>
          <a:p>
            <a:pPr eaLnBrk="1" hangingPunct="1">
              <a:defRPr/>
            </a:pPr>
            <a:endParaRPr lang="en-US" dirty="0">
              <a:latin typeface="+mj-lt"/>
            </a:endParaRPr>
          </a:p>
        </p:txBody>
      </p:sp>
      <p:pic>
        <p:nvPicPr>
          <p:cNvPr id="50185" name="Picture 8"/>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79376" y="2271758"/>
            <a:ext cx="8175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6" name="Rettangolo 15"/>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calcmode="lin" valueType="num">
                                      <p:cBhvr additive="base">
                                        <p:cTn id="7"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anim calcmode="lin" valueType="num">
                                      <p:cBhvr additive="base">
                                        <p:cTn id="11"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anim calcmode="lin" valueType="num">
                                      <p:cBhvr additive="base">
                                        <p:cTn id="1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2"/>
          <p:cNvSpPr txBox="1">
            <a:spLocks noChangeArrowheads="1"/>
          </p:cNvSpPr>
          <p:nvPr/>
        </p:nvSpPr>
        <p:spPr bwMode="auto">
          <a:xfrm>
            <a:off x="2495550" y="333375"/>
            <a:ext cx="6853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800">
                <a:solidFill>
                  <a:srgbClr val="42D51F"/>
                </a:solidFill>
                <a:latin typeface="Verdana" panose="020B0604030504040204" pitchFamily="34" charset="0"/>
              </a:rPr>
              <a:t>FORMAGGIO</a:t>
            </a:r>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479425"/>
            <a:ext cx="59563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descr="Maytag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4652963"/>
            <a:ext cx="224631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759826" y="1916114"/>
            <a:ext cx="8175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4" name="Rettangolo 13"/>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lum contrast="6000"/>
          </a:blip>
          <a:srcRect l="37213" t="16646" r="17903" b="10959"/>
          <a:stretch>
            <a:fillRect/>
          </a:stretch>
        </p:blipFill>
        <p:spPr bwMode="auto">
          <a:xfrm>
            <a:off x="655792" y="980728"/>
            <a:ext cx="5472112" cy="5516562"/>
          </a:xfrm>
          <a:prstGeom prst="rect">
            <a:avLst/>
          </a:prstGeom>
          <a:ln>
            <a:noFill/>
          </a:ln>
          <a:effectLst>
            <a:outerShdw blurRad="292100" dist="139700" dir="2700000" algn="tl" rotWithShape="0">
              <a:srgbClr val="333333">
                <a:alpha val="65000"/>
              </a:srgbClr>
            </a:outerShdw>
          </a:effectLst>
        </p:spPr>
      </p:pic>
      <p:sp>
        <p:nvSpPr>
          <p:cNvPr id="11" name="Text Box 5"/>
          <p:cNvSpPr txBox="1">
            <a:spLocks noChangeArrowheads="1"/>
          </p:cNvSpPr>
          <p:nvPr/>
        </p:nvSpPr>
        <p:spPr bwMode="auto">
          <a:xfrm>
            <a:off x="655792" y="260648"/>
            <a:ext cx="3339376" cy="584775"/>
          </a:xfrm>
          <a:prstGeom prst="rect">
            <a:avLst/>
          </a:prstGeom>
          <a:noFill/>
          <a:ln w="9525">
            <a:noFill/>
            <a:miter lim="800000"/>
            <a:headEnd/>
            <a:tailEnd/>
          </a:ln>
        </p:spPr>
        <p:txBody>
          <a:bodyPr wrap="none">
            <a:spAutoFit/>
          </a:bodyPr>
          <a:lstStyle/>
          <a:p>
            <a:pPr eaLnBrk="1" hangingPunct="1">
              <a:defRPr/>
            </a:pPr>
            <a:r>
              <a:rPr lang="it-IT" sz="3200" b="1" dirty="0">
                <a:solidFill>
                  <a:srgbClr val="FF0000"/>
                </a:solidFill>
                <a:latin typeface="+mj-lt"/>
              </a:rPr>
              <a:t>LATTI FERMENTATI</a:t>
            </a:r>
          </a:p>
        </p:txBody>
      </p:sp>
      <p:sp>
        <p:nvSpPr>
          <p:cNvPr id="12" name="Rettangolo 11"/>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495675" y="725516"/>
            <a:ext cx="6457950" cy="396875"/>
          </a:xfrm>
          <a:prstGeom prst="rect">
            <a:avLst/>
          </a:prstGeom>
          <a:noFill/>
          <a:ln w="9525">
            <a:noFill/>
            <a:miter lim="800000"/>
            <a:headEnd/>
            <a:tailEnd/>
          </a:ln>
          <a:effectLst/>
        </p:spPr>
        <p:txBody>
          <a:bodyPr>
            <a:spAutoFit/>
          </a:bodyPr>
          <a:lstStyle/>
          <a:p>
            <a:pPr>
              <a:spcBef>
                <a:spcPct val="50000"/>
              </a:spcBef>
              <a:defRPr/>
            </a:pPr>
            <a:r>
              <a:rPr lang="it-IT" sz="2000" b="1" dirty="0">
                <a:solidFill>
                  <a:schemeClr val="accent6">
                    <a:lumMod val="75000"/>
                  </a:schemeClr>
                </a:solidFill>
                <a:latin typeface="+mn-lt"/>
              </a:rPr>
              <a:t>Attività lipolitica (</a:t>
            </a:r>
            <a:r>
              <a:rPr lang="it-IT" sz="2000" b="1" i="1" dirty="0" err="1">
                <a:solidFill>
                  <a:schemeClr val="accent6">
                    <a:lumMod val="75000"/>
                  </a:schemeClr>
                </a:solidFill>
                <a:latin typeface="+mn-lt"/>
              </a:rPr>
              <a:t>Penicillium</a:t>
            </a:r>
            <a:r>
              <a:rPr lang="it-IT" sz="2000" b="1" i="1" dirty="0">
                <a:solidFill>
                  <a:schemeClr val="accent6">
                    <a:lumMod val="75000"/>
                  </a:schemeClr>
                </a:solidFill>
                <a:latin typeface="+mn-lt"/>
              </a:rPr>
              <a:t> </a:t>
            </a:r>
            <a:r>
              <a:rPr lang="it-IT" sz="2000" b="1" i="1" dirty="0" err="1">
                <a:solidFill>
                  <a:schemeClr val="accent6">
                    <a:lumMod val="75000"/>
                  </a:schemeClr>
                </a:solidFill>
                <a:latin typeface="+mn-lt"/>
              </a:rPr>
              <a:t>roqueforti</a:t>
            </a:r>
            <a:r>
              <a:rPr lang="it-IT" sz="2000" b="1" dirty="0">
                <a:solidFill>
                  <a:schemeClr val="accent6">
                    <a:lumMod val="75000"/>
                  </a:schemeClr>
                </a:solidFill>
                <a:latin typeface="+mn-lt"/>
              </a:rPr>
              <a:t>)</a:t>
            </a:r>
          </a:p>
        </p:txBody>
      </p:sp>
      <p:graphicFrame>
        <p:nvGraphicFramePr>
          <p:cNvPr id="96259" name="Group 3"/>
          <p:cNvGraphicFramePr>
            <a:graphicFrameLocks noGrp="1"/>
          </p:cNvGraphicFramePr>
          <p:nvPr>
            <p:extLst>
              <p:ext uri="{D42A27DB-BD31-4B8C-83A1-F6EECF244321}">
                <p14:modId xmlns:p14="http://schemas.microsoft.com/office/powerpoint/2010/main" val="1750204912"/>
              </p:ext>
            </p:extLst>
          </p:nvPr>
        </p:nvGraphicFramePr>
        <p:xfrm>
          <a:off x="646909" y="1358901"/>
          <a:ext cx="4090987" cy="2212975"/>
        </p:xfrm>
        <a:graphic>
          <a:graphicData uri="http://schemas.openxmlformats.org/drawingml/2006/table">
            <a:tbl>
              <a:tblPr/>
              <a:tblGrid>
                <a:gridCol w="1478128">
                  <a:extLst>
                    <a:ext uri="{9D8B030D-6E8A-4147-A177-3AD203B41FA5}">
                      <a16:colId xmlns:a16="http://schemas.microsoft.com/office/drawing/2014/main" val="20000"/>
                    </a:ext>
                  </a:extLst>
                </a:gridCol>
                <a:gridCol w="2612859">
                  <a:extLst>
                    <a:ext uri="{9D8B030D-6E8A-4147-A177-3AD203B41FA5}">
                      <a16:colId xmlns:a16="http://schemas.microsoft.com/office/drawing/2014/main" val="20001"/>
                    </a:ext>
                  </a:extLst>
                </a:gridCol>
              </a:tblGrid>
              <a:tr h="223838">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Substrato</a:t>
                      </a:r>
                    </a:p>
                  </a:txBody>
                  <a:tcPr marL="91454" marR="9145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Velocità relativa di Idrolisi</a:t>
                      </a:r>
                    </a:p>
                  </a:txBody>
                  <a:tcPr marL="91454" marR="9145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625">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err="1" smtClean="0">
                          <a:ln>
                            <a:noFill/>
                          </a:ln>
                          <a:solidFill>
                            <a:schemeClr val="tx1"/>
                          </a:solidFill>
                          <a:effectLst/>
                          <a:latin typeface="+mj-lt"/>
                        </a:rPr>
                        <a:t>Tributirrina</a:t>
                      </a:r>
                      <a:endParaRPr kumimoji="0" lang="it-IT" sz="1800" b="0" i="0" u="none" strike="noStrike" cap="none" normalizeH="0" baseline="0" dirty="0" smtClean="0">
                        <a:ln>
                          <a:noFill/>
                        </a:ln>
                        <a:solidFill>
                          <a:schemeClr val="tx1"/>
                        </a:solidFill>
                        <a:effectLst/>
                        <a:latin typeface="+mj-lt"/>
                      </a:endParaRPr>
                    </a:p>
                  </a:txBody>
                  <a:tcPr marL="91454" marR="91454"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100</a:t>
                      </a:r>
                    </a:p>
                  </a:txBody>
                  <a:tcPr marL="91454" marR="91454"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err="1" smtClean="0">
                          <a:ln>
                            <a:noFill/>
                          </a:ln>
                          <a:solidFill>
                            <a:schemeClr val="tx1"/>
                          </a:solidFill>
                          <a:effectLst/>
                          <a:latin typeface="+mj-lt"/>
                        </a:rPr>
                        <a:t>Tripropionina</a:t>
                      </a:r>
                      <a:endParaRPr kumimoji="0" lang="it-IT" sz="1800" b="0" i="0" u="none" strike="noStrike" cap="none" normalizeH="0" baseline="0" dirty="0" smtClean="0">
                        <a:ln>
                          <a:noFill/>
                        </a:ln>
                        <a:solidFill>
                          <a:schemeClr val="tx1"/>
                        </a:solidFill>
                        <a:effectLst/>
                        <a:latin typeface="+mj-lt"/>
                      </a:endParaRPr>
                    </a:p>
                  </a:txBody>
                  <a:tcPr marL="91454" marR="9145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25</a:t>
                      </a:r>
                    </a:p>
                  </a:txBody>
                  <a:tcPr marL="91454" marR="9145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00038">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smtClean="0">
                          <a:ln>
                            <a:noFill/>
                          </a:ln>
                          <a:solidFill>
                            <a:schemeClr val="tx1"/>
                          </a:solidFill>
                          <a:effectLst/>
                          <a:latin typeface="+mj-lt"/>
                        </a:rPr>
                        <a:t>Tricaprilina</a:t>
                      </a:r>
                    </a:p>
                  </a:txBody>
                  <a:tcPr marL="91454" marR="9145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75</a:t>
                      </a:r>
                    </a:p>
                  </a:txBody>
                  <a:tcPr marL="91454" marR="9145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1625">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err="1" smtClean="0">
                          <a:ln>
                            <a:noFill/>
                          </a:ln>
                          <a:solidFill>
                            <a:schemeClr val="tx1"/>
                          </a:solidFill>
                          <a:effectLst/>
                          <a:latin typeface="+mj-lt"/>
                        </a:rPr>
                        <a:t>Tricaprina</a:t>
                      </a:r>
                      <a:endParaRPr kumimoji="0" lang="it-IT" sz="1800" b="0" i="0" u="none" strike="noStrike" cap="none" normalizeH="0" baseline="0" dirty="0" smtClean="0">
                        <a:ln>
                          <a:noFill/>
                        </a:ln>
                        <a:solidFill>
                          <a:schemeClr val="tx1"/>
                        </a:solidFill>
                        <a:effectLst/>
                        <a:latin typeface="+mj-lt"/>
                      </a:endParaRPr>
                    </a:p>
                  </a:txBody>
                  <a:tcPr marL="91454" marR="9145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50</a:t>
                      </a:r>
                    </a:p>
                  </a:txBody>
                  <a:tcPr marL="91454" marR="9145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84175">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smtClean="0">
                          <a:ln>
                            <a:noFill/>
                          </a:ln>
                          <a:solidFill>
                            <a:schemeClr val="tx1"/>
                          </a:solidFill>
                          <a:effectLst/>
                          <a:latin typeface="+mj-lt"/>
                        </a:rPr>
                        <a:t>Trioleina</a:t>
                      </a:r>
                    </a:p>
                  </a:txBody>
                  <a:tcPr marL="91454" marR="91454"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15</a:t>
                      </a:r>
                    </a:p>
                  </a:txBody>
                  <a:tcPr marL="91454" marR="91454"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6323" name="Group 67"/>
          <p:cNvGraphicFramePr>
            <a:graphicFrameLocks noGrp="1"/>
          </p:cNvGraphicFramePr>
          <p:nvPr/>
        </p:nvGraphicFramePr>
        <p:xfrm>
          <a:off x="1809751" y="4071939"/>
          <a:ext cx="5230813" cy="2524124"/>
        </p:xfrm>
        <a:graphic>
          <a:graphicData uri="http://schemas.openxmlformats.org/drawingml/2006/table">
            <a:tbl>
              <a:tblPr/>
              <a:tblGrid>
                <a:gridCol w="1872760">
                  <a:extLst>
                    <a:ext uri="{9D8B030D-6E8A-4147-A177-3AD203B41FA5}">
                      <a16:colId xmlns:a16="http://schemas.microsoft.com/office/drawing/2014/main" val="20000"/>
                    </a:ext>
                  </a:extLst>
                </a:gridCol>
                <a:gridCol w="3358053">
                  <a:extLst>
                    <a:ext uri="{9D8B030D-6E8A-4147-A177-3AD203B41FA5}">
                      <a16:colId xmlns:a16="http://schemas.microsoft.com/office/drawing/2014/main" val="20001"/>
                    </a:ext>
                  </a:extLst>
                </a:gridCol>
              </a:tblGrid>
              <a:tr h="6950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err="1" smtClean="0">
                          <a:ln>
                            <a:noFill/>
                          </a:ln>
                          <a:solidFill>
                            <a:schemeClr val="tx1"/>
                          </a:solidFill>
                          <a:effectLst/>
                          <a:latin typeface="+mj-lt"/>
                        </a:rPr>
                        <a:t>Methyl</a:t>
                      </a:r>
                      <a:r>
                        <a:rPr kumimoji="0" lang="it-IT" sz="1800" b="0" i="0" u="none" strike="noStrike" cap="none" normalizeH="0" baseline="0" dirty="0" smtClean="0">
                          <a:ln>
                            <a:noFill/>
                          </a:ln>
                          <a:solidFill>
                            <a:schemeClr val="tx1"/>
                          </a:solidFill>
                          <a:effectLst/>
                          <a:latin typeface="+mj-lt"/>
                        </a:rPr>
                        <a:t> </a:t>
                      </a:r>
                      <a:r>
                        <a:rPr kumimoji="0" lang="it-IT" sz="1800" b="0" i="0" u="none" strike="noStrike" cap="none" normalizeH="0" baseline="0" dirty="0" err="1" smtClean="0">
                          <a:ln>
                            <a:noFill/>
                          </a:ln>
                          <a:solidFill>
                            <a:schemeClr val="tx1"/>
                          </a:solidFill>
                          <a:effectLst/>
                          <a:latin typeface="+mj-lt"/>
                        </a:rPr>
                        <a:t>ketone</a:t>
                      </a:r>
                      <a:r>
                        <a:rPr kumimoji="0" lang="it-IT" sz="1800" b="0" i="0" u="none" strike="noStrike" cap="none" normalizeH="0" baseline="0" dirty="0" smtClean="0">
                          <a:ln>
                            <a:noFill/>
                          </a:ln>
                          <a:solidFill>
                            <a:schemeClr val="tx1"/>
                          </a:solidFill>
                          <a:effectLst/>
                          <a:latin typeface="+mj-lt"/>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n-C</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mg/100 g di formaggio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(sost. secca)</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3</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0.5 - 0.8</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58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smtClean="0">
                          <a:ln>
                            <a:noFill/>
                          </a:ln>
                          <a:solidFill>
                            <a:schemeClr val="tx1"/>
                          </a:solidFill>
                          <a:effectLst/>
                          <a:latin typeface="+mj-lt"/>
                        </a:rPr>
                        <a:t>5</a:t>
                      </a: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1.4 - 4.1</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58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smtClean="0">
                          <a:ln>
                            <a:noFill/>
                          </a:ln>
                          <a:solidFill>
                            <a:schemeClr val="tx1"/>
                          </a:solidFill>
                          <a:effectLst/>
                          <a:latin typeface="+mj-lt"/>
                        </a:rPr>
                        <a:t>7</a:t>
                      </a: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3.8 – 8.0</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58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smtClean="0">
                          <a:ln>
                            <a:noFill/>
                          </a:ln>
                          <a:solidFill>
                            <a:schemeClr val="tx1"/>
                          </a:solidFill>
                          <a:effectLst/>
                          <a:latin typeface="+mj-lt"/>
                        </a:rPr>
                        <a:t>9</a:t>
                      </a: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4.4 – 17.6</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58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smtClean="0">
                          <a:ln>
                            <a:noFill/>
                          </a:ln>
                          <a:solidFill>
                            <a:schemeClr val="tx1"/>
                          </a:solidFill>
                          <a:effectLst/>
                          <a:latin typeface="+mj-lt"/>
                        </a:rPr>
                        <a:t>11</a:t>
                      </a: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it-IT" sz="1800" b="0" i="0" u="none" strike="noStrike" cap="none" normalizeH="0" baseline="0" dirty="0" smtClean="0">
                          <a:ln>
                            <a:noFill/>
                          </a:ln>
                          <a:solidFill>
                            <a:schemeClr val="tx1"/>
                          </a:solidFill>
                          <a:effectLst/>
                          <a:latin typeface="+mj-lt"/>
                        </a:rPr>
                        <a:t>1.2 – 5.9</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316" name="Text Box 60"/>
          <p:cNvSpPr txBox="1">
            <a:spLocks noChangeArrowheads="1"/>
          </p:cNvSpPr>
          <p:nvPr/>
        </p:nvSpPr>
        <p:spPr bwMode="auto">
          <a:xfrm>
            <a:off x="5375275" y="3459166"/>
            <a:ext cx="4897437" cy="396875"/>
          </a:xfrm>
          <a:prstGeom prst="rect">
            <a:avLst/>
          </a:prstGeom>
          <a:noFill/>
          <a:ln w="9525">
            <a:noFill/>
            <a:miter lim="800000"/>
            <a:headEnd/>
            <a:tailEnd/>
          </a:ln>
          <a:effectLst/>
        </p:spPr>
        <p:txBody>
          <a:bodyPr>
            <a:spAutoFit/>
          </a:bodyPr>
          <a:lstStyle/>
          <a:p>
            <a:pPr>
              <a:spcBef>
                <a:spcPct val="50000"/>
              </a:spcBef>
              <a:defRPr/>
            </a:pPr>
            <a:r>
              <a:rPr lang="it-IT" sz="2000" b="1" dirty="0">
                <a:solidFill>
                  <a:srgbClr val="42D51F"/>
                </a:solidFill>
                <a:latin typeface="+mn-lt"/>
              </a:rPr>
              <a:t>Aromi nei </a:t>
            </a:r>
            <a:r>
              <a:rPr lang="it-IT" sz="2000" b="1" dirty="0" err="1">
                <a:solidFill>
                  <a:srgbClr val="42D51F"/>
                </a:solidFill>
                <a:latin typeface="+mn-lt"/>
              </a:rPr>
              <a:t>blue</a:t>
            </a:r>
            <a:r>
              <a:rPr lang="it-IT" sz="2000" b="1" dirty="0">
                <a:solidFill>
                  <a:srgbClr val="42D51F"/>
                </a:solidFill>
                <a:latin typeface="+mn-lt"/>
              </a:rPr>
              <a:t> </a:t>
            </a:r>
            <a:r>
              <a:rPr lang="it-IT" sz="2000" b="1" dirty="0" err="1">
                <a:solidFill>
                  <a:srgbClr val="42D51F"/>
                </a:solidFill>
                <a:latin typeface="+mn-lt"/>
              </a:rPr>
              <a:t>cheeses</a:t>
            </a:r>
            <a:endParaRPr lang="it-IT" sz="2000" b="1" dirty="0">
              <a:solidFill>
                <a:srgbClr val="42D51F"/>
              </a:solidFill>
              <a:latin typeface="+mn-lt"/>
            </a:endParaRPr>
          </a:p>
        </p:txBody>
      </p:sp>
      <p:pic>
        <p:nvPicPr>
          <p:cNvPr id="52262" name="Picture 61" descr="roquefort_soci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008" y="1274929"/>
            <a:ext cx="1727969" cy="163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3" name="Picture 62" descr="st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023843"/>
            <a:ext cx="21844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4" name="Picture 63" descr="gorgonzola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408" y="4133059"/>
            <a:ext cx="21717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320" name="Text Box 64"/>
          <p:cNvSpPr txBox="1">
            <a:spLocks noChangeArrowheads="1"/>
          </p:cNvSpPr>
          <p:nvPr/>
        </p:nvSpPr>
        <p:spPr bwMode="auto">
          <a:xfrm>
            <a:off x="7560593" y="1809368"/>
            <a:ext cx="1463675" cy="338138"/>
          </a:xfrm>
          <a:prstGeom prst="rect">
            <a:avLst/>
          </a:prstGeom>
          <a:noFill/>
          <a:ln w="9525">
            <a:noFill/>
            <a:miter lim="800000"/>
            <a:headEnd/>
            <a:tailEnd/>
          </a:ln>
          <a:effectLst/>
        </p:spPr>
        <p:txBody>
          <a:bodyPr>
            <a:spAutoFit/>
          </a:bodyPr>
          <a:lstStyle/>
          <a:p>
            <a:pPr>
              <a:spcBef>
                <a:spcPct val="50000"/>
              </a:spcBef>
              <a:defRPr/>
            </a:pPr>
            <a:r>
              <a:rPr lang="it-IT" sz="1600" b="1" dirty="0" err="1">
                <a:solidFill>
                  <a:srgbClr val="42D51F"/>
                </a:solidFill>
                <a:latin typeface="+mn-lt"/>
              </a:rPr>
              <a:t>Roquefort</a:t>
            </a:r>
            <a:endParaRPr lang="it-IT" sz="1600" b="1" dirty="0">
              <a:solidFill>
                <a:srgbClr val="42D51F"/>
              </a:solidFill>
              <a:latin typeface="+mn-lt"/>
            </a:endParaRPr>
          </a:p>
        </p:txBody>
      </p:sp>
      <p:sp>
        <p:nvSpPr>
          <p:cNvPr id="96321" name="Text Box 65"/>
          <p:cNvSpPr txBox="1">
            <a:spLocks noChangeArrowheads="1"/>
          </p:cNvSpPr>
          <p:nvPr/>
        </p:nvSpPr>
        <p:spPr bwMode="auto">
          <a:xfrm>
            <a:off x="5397027" y="2844010"/>
            <a:ext cx="1266825" cy="338138"/>
          </a:xfrm>
          <a:prstGeom prst="rect">
            <a:avLst/>
          </a:prstGeom>
          <a:noFill/>
          <a:ln w="9525">
            <a:noFill/>
            <a:miter lim="800000"/>
            <a:headEnd/>
            <a:tailEnd/>
          </a:ln>
          <a:effectLst/>
        </p:spPr>
        <p:txBody>
          <a:bodyPr>
            <a:spAutoFit/>
          </a:bodyPr>
          <a:lstStyle/>
          <a:p>
            <a:pPr>
              <a:spcBef>
                <a:spcPct val="50000"/>
              </a:spcBef>
              <a:defRPr/>
            </a:pPr>
            <a:r>
              <a:rPr lang="it-IT" sz="1600" b="1" dirty="0">
                <a:solidFill>
                  <a:srgbClr val="42D51F"/>
                </a:solidFill>
                <a:latin typeface="+mn-lt"/>
              </a:rPr>
              <a:t>Stilton</a:t>
            </a:r>
          </a:p>
        </p:txBody>
      </p:sp>
      <p:sp>
        <p:nvSpPr>
          <p:cNvPr id="96322" name="Text Box 66"/>
          <p:cNvSpPr txBox="1">
            <a:spLocks noChangeArrowheads="1"/>
          </p:cNvSpPr>
          <p:nvPr/>
        </p:nvSpPr>
        <p:spPr bwMode="auto">
          <a:xfrm>
            <a:off x="8328025" y="6165850"/>
            <a:ext cx="1625600" cy="338138"/>
          </a:xfrm>
          <a:prstGeom prst="rect">
            <a:avLst/>
          </a:prstGeom>
          <a:noFill/>
          <a:ln w="9525">
            <a:noFill/>
            <a:miter lim="800000"/>
            <a:headEnd/>
            <a:tailEnd/>
          </a:ln>
          <a:effectLst/>
        </p:spPr>
        <p:txBody>
          <a:bodyPr>
            <a:spAutoFit/>
          </a:bodyPr>
          <a:lstStyle/>
          <a:p>
            <a:pPr>
              <a:spcBef>
                <a:spcPct val="50000"/>
              </a:spcBef>
              <a:defRPr/>
            </a:pPr>
            <a:r>
              <a:rPr lang="it-IT" sz="1600" b="1" dirty="0">
                <a:solidFill>
                  <a:srgbClr val="42D51F"/>
                </a:solidFill>
                <a:latin typeface="+mn-lt"/>
              </a:rPr>
              <a:t>Gorgonzola</a:t>
            </a:r>
          </a:p>
        </p:txBody>
      </p:sp>
      <p:sp>
        <p:nvSpPr>
          <p:cNvPr id="19" name="Text Box 2"/>
          <p:cNvSpPr txBox="1">
            <a:spLocks noChangeArrowheads="1"/>
          </p:cNvSpPr>
          <p:nvPr/>
        </p:nvSpPr>
        <p:spPr bwMode="auto">
          <a:xfrm>
            <a:off x="322263" y="351791"/>
            <a:ext cx="33974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20" name="Rettangolo 19"/>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551384" y="1017908"/>
            <a:ext cx="8893175" cy="3647152"/>
          </a:xfrm>
          <a:prstGeom prst="rect">
            <a:avLst/>
          </a:prstGeom>
          <a:noFill/>
          <a:ln w="9525">
            <a:noFill/>
            <a:miter lim="800000"/>
            <a:headEnd/>
            <a:tailEnd/>
          </a:ln>
          <a:effectLst/>
        </p:spPr>
        <p:txBody>
          <a:bodyPr>
            <a:spAutoFit/>
          </a:bodyPr>
          <a:lstStyle/>
          <a:p>
            <a:pPr eaLnBrk="1" hangingPunct="1">
              <a:defRPr/>
            </a:pPr>
            <a:endParaRPr lang="it-IT" sz="900" dirty="0">
              <a:solidFill>
                <a:srgbClr val="FFFF00"/>
              </a:solidFill>
              <a:latin typeface="+mj-lt"/>
            </a:endParaRPr>
          </a:p>
          <a:p>
            <a:pPr eaLnBrk="1" hangingPunct="1">
              <a:defRPr/>
            </a:pPr>
            <a:r>
              <a:rPr lang="it-IT" sz="2400" dirty="0">
                <a:solidFill>
                  <a:schemeClr val="accent1">
                    <a:lumMod val="60000"/>
                    <a:lumOff val="40000"/>
                  </a:schemeClr>
                </a:solidFill>
                <a:latin typeface="+mj-lt"/>
              </a:rPr>
              <a:t>La proteolisi </a:t>
            </a:r>
          </a:p>
          <a:p>
            <a:pPr eaLnBrk="1" hangingPunct="1">
              <a:buFont typeface="Wingdings" pitchFamily="2" charset="2"/>
              <a:buChar char="Ø"/>
              <a:defRPr/>
            </a:pPr>
            <a:endParaRPr lang="it-IT" dirty="0">
              <a:solidFill>
                <a:srgbClr val="FFFF00"/>
              </a:solidFill>
              <a:latin typeface="+mj-lt"/>
            </a:endParaRPr>
          </a:p>
          <a:p>
            <a:pPr eaLnBrk="1" hangingPunct="1">
              <a:buFont typeface="Wingdings" pitchFamily="2" charset="2"/>
              <a:buChar char="ü"/>
              <a:defRPr/>
            </a:pPr>
            <a:r>
              <a:rPr lang="it-IT" dirty="0">
                <a:latin typeface="+mj-lt"/>
              </a:rPr>
              <a:t>nella prima fase le </a:t>
            </a:r>
            <a:r>
              <a:rPr lang="it-IT" dirty="0" err="1">
                <a:latin typeface="+mj-lt"/>
              </a:rPr>
              <a:t>endo-peptidasi</a:t>
            </a:r>
            <a:r>
              <a:rPr lang="it-IT" dirty="0">
                <a:latin typeface="+mj-lt"/>
              </a:rPr>
              <a:t> rompono le catene peptidiche; </a:t>
            </a:r>
          </a:p>
          <a:p>
            <a:pPr eaLnBrk="1" hangingPunct="1">
              <a:buFont typeface="Wingdings" pitchFamily="2" charset="2"/>
              <a:buChar char="ü"/>
              <a:defRPr/>
            </a:pPr>
            <a:r>
              <a:rPr lang="it-IT" dirty="0">
                <a:latin typeface="+mj-lt"/>
              </a:rPr>
              <a:t>nella seconda fase avviene il clivaggio degli amminoacidi terminali da parte delle </a:t>
            </a:r>
            <a:r>
              <a:rPr lang="it-IT" dirty="0" err="1">
                <a:latin typeface="+mj-lt"/>
              </a:rPr>
              <a:t>carbossi-peptidasi</a:t>
            </a:r>
            <a:r>
              <a:rPr lang="it-IT" dirty="0">
                <a:latin typeface="+mj-lt"/>
              </a:rPr>
              <a:t> e delle </a:t>
            </a:r>
            <a:r>
              <a:rPr lang="it-IT" dirty="0" err="1">
                <a:latin typeface="+mj-lt"/>
              </a:rPr>
              <a:t>ammino-peptidasi</a:t>
            </a:r>
            <a:r>
              <a:rPr lang="it-IT" dirty="0">
                <a:latin typeface="+mj-lt"/>
              </a:rPr>
              <a:t> con liberazione di </a:t>
            </a:r>
            <a:r>
              <a:rPr lang="it-IT" dirty="0" err="1">
                <a:latin typeface="+mj-lt"/>
              </a:rPr>
              <a:t>aa</a:t>
            </a:r>
            <a:r>
              <a:rPr lang="it-IT" dirty="0">
                <a:latin typeface="+mj-lt"/>
              </a:rPr>
              <a:t>;</a:t>
            </a:r>
          </a:p>
          <a:p>
            <a:pPr eaLnBrk="1" hangingPunct="1">
              <a:buFont typeface="Wingdings" pitchFamily="2" charset="2"/>
              <a:buChar char="ü"/>
              <a:defRPr/>
            </a:pPr>
            <a:r>
              <a:rPr lang="it-IT" dirty="0">
                <a:latin typeface="+mj-lt"/>
              </a:rPr>
              <a:t>nella terza fase gli amminoacidi vengono metabolizzati :</a:t>
            </a:r>
          </a:p>
          <a:p>
            <a:pPr eaLnBrk="1" hangingPunct="1">
              <a:buFont typeface="Wingdings" pitchFamily="2" charset="2"/>
              <a:buChar char="ü"/>
              <a:defRPr/>
            </a:pPr>
            <a:endParaRPr lang="it-IT" dirty="0">
              <a:latin typeface="+mj-lt"/>
            </a:endParaRPr>
          </a:p>
          <a:p>
            <a:pPr lvl="1" eaLnBrk="1" hangingPunct="1">
              <a:defRPr/>
            </a:pPr>
            <a:r>
              <a:rPr lang="it-IT" i="1" dirty="0">
                <a:latin typeface="+mj-lt"/>
              </a:rPr>
              <a:t>a) decarbossilazione, con liberazione di CO</a:t>
            </a:r>
            <a:r>
              <a:rPr lang="it-IT" i="1" baseline="-25000" dirty="0">
                <a:latin typeface="+mj-lt"/>
              </a:rPr>
              <a:t>2</a:t>
            </a:r>
            <a:r>
              <a:rPr lang="it-IT" i="1" dirty="0">
                <a:latin typeface="+mj-lt"/>
              </a:rPr>
              <a:t> e produzione di una ammina;</a:t>
            </a:r>
          </a:p>
          <a:p>
            <a:pPr lvl="1" eaLnBrk="1" hangingPunct="1">
              <a:defRPr/>
            </a:pPr>
            <a:r>
              <a:rPr lang="it-IT" i="1" dirty="0">
                <a:latin typeface="+mj-lt"/>
              </a:rPr>
              <a:t>b) </a:t>
            </a:r>
            <a:r>
              <a:rPr lang="it-IT" i="1" dirty="0" err="1">
                <a:latin typeface="+mj-lt"/>
              </a:rPr>
              <a:t>deamminazione</a:t>
            </a:r>
            <a:r>
              <a:rPr lang="it-IT" i="1" dirty="0">
                <a:latin typeface="+mj-lt"/>
              </a:rPr>
              <a:t> ossidativa, con produzione di NH</a:t>
            </a:r>
            <a:r>
              <a:rPr lang="it-IT" i="1" baseline="-25000" dirty="0">
                <a:latin typeface="+mj-lt"/>
              </a:rPr>
              <a:t>4</a:t>
            </a:r>
            <a:r>
              <a:rPr lang="it-IT" i="1" baseline="30000" dirty="0">
                <a:latin typeface="+mj-lt"/>
              </a:rPr>
              <a:t>+</a:t>
            </a:r>
            <a:r>
              <a:rPr lang="it-IT" i="1" dirty="0">
                <a:latin typeface="+mj-lt"/>
              </a:rPr>
              <a:t>e di un b-cheto acido;  </a:t>
            </a:r>
          </a:p>
          <a:p>
            <a:pPr lvl="1" eaLnBrk="1" hangingPunct="1">
              <a:defRPr/>
            </a:pPr>
            <a:r>
              <a:rPr lang="it-IT" i="1" dirty="0">
                <a:latin typeface="+mj-lt"/>
              </a:rPr>
              <a:t>c) </a:t>
            </a:r>
            <a:r>
              <a:rPr lang="it-IT" i="1" dirty="0" err="1">
                <a:latin typeface="+mj-lt"/>
              </a:rPr>
              <a:t>deamminazione</a:t>
            </a:r>
            <a:r>
              <a:rPr lang="it-IT" i="1" dirty="0">
                <a:latin typeface="+mj-lt"/>
              </a:rPr>
              <a:t> riducente, operata da batteri anaerobi;  </a:t>
            </a:r>
          </a:p>
          <a:p>
            <a:pPr lvl="1" eaLnBrk="1" hangingPunct="1">
              <a:defRPr/>
            </a:pPr>
            <a:r>
              <a:rPr lang="it-IT" i="1" dirty="0">
                <a:latin typeface="+mj-lt"/>
              </a:rPr>
              <a:t>d) degradazione degli amminoacidi solforati (</a:t>
            </a:r>
            <a:r>
              <a:rPr lang="it-IT" i="1" dirty="0" err="1">
                <a:latin typeface="+mj-lt"/>
              </a:rPr>
              <a:t>Cys</a:t>
            </a:r>
            <a:r>
              <a:rPr lang="it-IT" i="1" dirty="0">
                <a:latin typeface="+mj-lt"/>
              </a:rPr>
              <a:t> e </a:t>
            </a:r>
            <a:r>
              <a:rPr lang="it-IT" i="1" dirty="0" err="1">
                <a:latin typeface="+mj-lt"/>
              </a:rPr>
              <a:t>Met</a:t>
            </a:r>
            <a:r>
              <a:rPr lang="it-IT" i="1" dirty="0">
                <a:latin typeface="+mj-lt"/>
              </a:rPr>
              <a:t>), con produzione di composti solforati. </a:t>
            </a:r>
          </a:p>
        </p:txBody>
      </p:sp>
      <p:pic>
        <p:nvPicPr>
          <p:cNvPr id="7" name="Picture 4"/>
          <p:cNvPicPr>
            <a:picLocks noChangeAspect="1" noChangeArrowheads="1"/>
          </p:cNvPicPr>
          <p:nvPr/>
        </p:nvPicPr>
        <p:blipFill>
          <a:blip r:embed="rId2">
            <a:lum contrast="24000"/>
          </a:blip>
          <a:srcRect/>
          <a:stretch>
            <a:fillRect/>
          </a:stretch>
        </p:blipFill>
        <p:spPr bwMode="auto">
          <a:xfrm>
            <a:off x="1343472" y="5373216"/>
            <a:ext cx="3997325" cy="600075"/>
          </a:xfrm>
          <a:prstGeom prst="rect">
            <a:avLst/>
          </a:prstGeom>
          <a:noFill/>
          <a:ln w="38100">
            <a:solidFill>
              <a:schemeClr val="bg1">
                <a:lumMod val="40000"/>
                <a:lumOff val="60000"/>
              </a:schemeClr>
            </a:solidFill>
            <a:miter lim="800000"/>
            <a:headEnd/>
            <a:tailEnd/>
          </a:ln>
        </p:spPr>
      </p:pic>
      <p:sp>
        <p:nvSpPr>
          <p:cNvPr id="8" name="Text Box 3"/>
          <p:cNvSpPr txBox="1">
            <a:spLocks noChangeArrowheads="1"/>
          </p:cNvSpPr>
          <p:nvPr/>
        </p:nvSpPr>
        <p:spPr bwMode="auto">
          <a:xfrm>
            <a:off x="5807968" y="5004207"/>
            <a:ext cx="4872280" cy="1477328"/>
          </a:xfrm>
          <a:prstGeom prst="rect">
            <a:avLst/>
          </a:prstGeom>
          <a:noFill/>
          <a:ln w="38100">
            <a:solidFill>
              <a:schemeClr val="bg1">
                <a:lumMod val="40000"/>
                <a:lumOff val="60000"/>
              </a:schemeClr>
            </a:solidFill>
            <a:miter lim="800000"/>
            <a:headEnd/>
            <a:tailEnd/>
          </a:ln>
          <a:effectLst/>
        </p:spPr>
        <p:txBody>
          <a:bodyPr wrap="square">
            <a:spAutoFit/>
          </a:bodyPr>
          <a:lstStyle/>
          <a:p>
            <a:pPr eaLnBrk="1" hangingPunct="1">
              <a:buFont typeface="Wingdings" pitchFamily="2" charset="2"/>
              <a:buNone/>
              <a:defRPr/>
            </a:pPr>
            <a:r>
              <a:rPr lang="it-IT" dirty="0">
                <a:latin typeface="+mj-lt"/>
              </a:rPr>
              <a:t>Un parametro che viene utilizzato per avere un giudizio sul grado di maturazione di un formaggio è </a:t>
            </a:r>
            <a:r>
              <a:rPr lang="it-IT" b="1" u="sng" dirty="0">
                <a:solidFill>
                  <a:schemeClr val="accent6">
                    <a:lumMod val="75000"/>
                  </a:schemeClr>
                </a:solidFill>
                <a:latin typeface="+mj-lt"/>
              </a:rPr>
              <a:t>l'indice</a:t>
            </a:r>
            <a:r>
              <a:rPr lang="it-IT" dirty="0">
                <a:latin typeface="+mj-lt"/>
              </a:rPr>
              <a:t> proposto da </a:t>
            </a:r>
            <a:r>
              <a:rPr lang="it-IT" b="1" u="sng" dirty="0" err="1">
                <a:solidFill>
                  <a:schemeClr val="accent6">
                    <a:lumMod val="75000"/>
                  </a:schemeClr>
                </a:solidFill>
                <a:latin typeface="+mj-lt"/>
              </a:rPr>
              <a:t>Duclaux</a:t>
            </a:r>
            <a:r>
              <a:rPr lang="it-IT" dirty="0">
                <a:latin typeface="+mj-lt"/>
              </a:rPr>
              <a:t> (coefficiente di maturazione) dato dal rapporto percentuale tra l'azoto solubile e l'azoto totale. </a:t>
            </a:r>
            <a:endParaRPr lang="it-IT" i="1" dirty="0">
              <a:latin typeface="+mj-lt"/>
            </a:endParaRPr>
          </a:p>
        </p:txBody>
      </p:sp>
      <p:sp>
        <p:nvSpPr>
          <p:cNvPr id="14"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5" name="Rettangolo 14"/>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4" end="4"/>
                                            </p:txEl>
                                          </p:spTgt>
                                        </p:tgtEl>
                                        <p:attrNameLst>
                                          <p:attrName>style.visibility</p:attrName>
                                        </p:attrNameLst>
                                      </p:cBhvr>
                                      <p:to>
                                        <p:strVal val="visible"/>
                                      </p:to>
                                    </p:set>
                                    <p:anim calcmode="lin" valueType="num">
                                      <p:cBhvr additive="base">
                                        <p:cTn id="7"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5" end="5"/>
                                            </p:txEl>
                                          </p:spTgt>
                                        </p:tgtEl>
                                        <p:attrNameLst>
                                          <p:attrName>style.visibility</p:attrName>
                                        </p:attrNameLst>
                                      </p:cBhvr>
                                      <p:to>
                                        <p:strVal val="visible"/>
                                      </p:to>
                                    </p:set>
                                    <p:anim calcmode="lin" valueType="num">
                                      <p:cBhvr additive="base">
                                        <p:cTn id="13"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7" end="7"/>
                                            </p:txEl>
                                          </p:spTgt>
                                        </p:tgtEl>
                                        <p:attrNameLst>
                                          <p:attrName>style.visibility</p:attrName>
                                        </p:attrNameLst>
                                      </p:cBhvr>
                                      <p:to>
                                        <p:strVal val="visible"/>
                                      </p:to>
                                    </p:set>
                                    <p:anim calcmode="lin" valueType="num">
                                      <p:cBhvr additive="base">
                                        <p:cTn id="19" dur="500" fill="hold"/>
                                        <p:tgtEl>
                                          <p:spTgt spid="7270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2707">
                                            <p:txEl>
                                              <p:pRg st="8" end="8"/>
                                            </p:txEl>
                                          </p:spTgt>
                                        </p:tgtEl>
                                        <p:attrNameLst>
                                          <p:attrName>style.visibility</p:attrName>
                                        </p:attrNameLst>
                                      </p:cBhvr>
                                      <p:to>
                                        <p:strVal val="visible"/>
                                      </p:to>
                                    </p:set>
                                    <p:anim calcmode="lin" valueType="num">
                                      <p:cBhvr additive="base">
                                        <p:cTn id="23" dur="500" fill="hold"/>
                                        <p:tgtEl>
                                          <p:spTgt spid="7270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2707">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707">
                                            <p:txEl>
                                              <p:pRg st="9" end="9"/>
                                            </p:txEl>
                                          </p:spTgt>
                                        </p:tgtEl>
                                        <p:attrNameLst>
                                          <p:attrName>style.visibility</p:attrName>
                                        </p:attrNameLst>
                                      </p:cBhvr>
                                      <p:to>
                                        <p:strVal val="visible"/>
                                      </p:to>
                                    </p:set>
                                    <p:anim calcmode="lin" valueType="num">
                                      <p:cBhvr additive="base">
                                        <p:cTn id="27" dur="500" fill="hold"/>
                                        <p:tgtEl>
                                          <p:spTgt spid="72707">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2707">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2707">
                                            <p:txEl>
                                              <p:pRg st="10" end="10"/>
                                            </p:txEl>
                                          </p:spTgt>
                                        </p:tgtEl>
                                        <p:attrNameLst>
                                          <p:attrName>style.visibility</p:attrName>
                                        </p:attrNameLst>
                                      </p:cBhvr>
                                      <p:to>
                                        <p:strVal val="visible"/>
                                      </p:to>
                                    </p:set>
                                    <p:anim calcmode="lin" valueType="num">
                                      <p:cBhvr additive="base">
                                        <p:cTn id="31" dur="500" fill="hold"/>
                                        <p:tgtEl>
                                          <p:spTgt spid="7270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8"/>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155737" y="4926489"/>
            <a:ext cx="8175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3"/>
          <p:cNvSpPr txBox="1">
            <a:spLocks noChangeArrowheads="1"/>
          </p:cNvSpPr>
          <p:nvPr/>
        </p:nvSpPr>
        <p:spPr bwMode="auto">
          <a:xfrm>
            <a:off x="335360" y="917431"/>
            <a:ext cx="8458200" cy="1631950"/>
          </a:xfrm>
          <a:prstGeom prst="rect">
            <a:avLst/>
          </a:prstGeom>
          <a:noFill/>
          <a:ln w="9525">
            <a:noFill/>
            <a:miter lim="800000"/>
            <a:headEnd/>
            <a:tailEnd/>
          </a:ln>
        </p:spPr>
        <p:txBody>
          <a:bodyPr>
            <a:spAutoFit/>
          </a:bodyPr>
          <a:lstStyle/>
          <a:p>
            <a:pPr eaLnBrk="1" hangingPunct="1">
              <a:defRPr/>
            </a:pPr>
            <a:r>
              <a:rPr lang="it-IT" sz="2000" b="1" dirty="0">
                <a:solidFill>
                  <a:schemeClr val="accent1">
                    <a:lumMod val="60000"/>
                    <a:lumOff val="40000"/>
                  </a:schemeClr>
                </a:solidFill>
                <a:latin typeface="+mn-lt"/>
              </a:rPr>
              <a:t>AMINE BIOGENE</a:t>
            </a:r>
            <a:r>
              <a:rPr lang="it-IT" sz="2000" dirty="0">
                <a:latin typeface="+mn-lt"/>
              </a:rPr>
              <a:t/>
            </a:r>
            <a:br>
              <a:rPr lang="it-IT" sz="2000" dirty="0">
                <a:latin typeface="+mn-lt"/>
              </a:rPr>
            </a:br>
            <a:endParaRPr lang="it-IT" sz="2000" dirty="0">
              <a:latin typeface="+mn-lt"/>
            </a:endParaRPr>
          </a:p>
          <a:p>
            <a:pPr eaLnBrk="1" hangingPunct="1">
              <a:defRPr/>
            </a:pPr>
            <a:r>
              <a:rPr lang="it-IT" sz="2000" dirty="0">
                <a:latin typeface="+mn-lt"/>
              </a:rPr>
              <a:t>Hanno origine per decarbossilazione di alcuni </a:t>
            </a:r>
            <a:r>
              <a:rPr lang="it-IT" sz="2000" dirty="0" err="1">
                <a:latin typeface="+mn-lt"/>
              </a:rPr>
              <a:t>aa</a:t>
            </a:r>
            <a:r>
              <a:rPr lang="it-IT" sz="2000" dirty="0">
                <a:latin typeface="+mn-lt"/>
              </a:rPr>
              <a:t>: </a:t>
            </a:r>
          </a:p>
          <a:p>
            <a:pPr eaLnBrk="1" hangingPunct="1">
              <a:defRPr/>
            </a:pPr>
            <a:r>
              <a:rPr lang="it-IT" sz="2000" dirty="0">
                <a:latin typeface="+mn-lt"/>
              </a:rPr>
              <a:t>istamina (</a:t>
            </a:r>
            <a:r>
              <a:rPr lang="it-IT" sz="2000" dirty="0" err="1">
                <a:latin typeface="+mn-lt"/>
              </a:rPr>
              <a:t>Hys</a:t>
            </a:r>
            <a:r>
              <a:rPr lang="it-IT" sz="2000" dirty="0">
                <a:latin typeface="+mn-lt"/>
              </a:rPr>
              <a:t>), tiramina (</a:t>
            </a:r>
            <a:r>
              <a:rPr lang="it-IT" sz="2000" dirty="0" err="1">
                <a:latin typeface="+mn-lt"/>
              </a:rPr>
              <a:t>Tyr</a:t>
            </a:r>
            <a:r>
              <a:rPr lang="it-IT" sz="2000" dirty="0">
                <a:latin typeface="+mn-lt"/>
              </a:rPr>
              <a:t>), </a:t>
            </a:r>
            <a:r>
              <a:rPr lang="it-IT" sz="2000" dirty="0" err="1">
                <a:latin typeface="+mn-lt"/>
              </a:rPr>
              <a:t>triptamina</a:t>
            </a:r>
            <a:r>
              <a:rPr lang="it-IT" sz="2000" dirty="0">
                <a:latin typeface="+mn-lt"/>
              </a:rPr>
              <a:t> (</a:t>
            </a:r>
            <a:r>
              <a:rPr lang="it-IT" sz="2000" dirty="0" err="1">
                <a:latin typeface="+mn-lt"/>
              </a:rPr>
              <a:t>Trp</a:t>
            </a:r>
            <a:r>
              <a:rPr lang="it-IT" sz="2000" dirty="0">
                <a:latin typeface="+mn-lt"/>
              </a:rPr>
              <a:t>), cadaverina (</a:t>
            </a:r>
            <a:r>
              <a:rPr lang="it-IT" sz="2000" dirty="0" err="1">
                <a:latin typeface="+mn-lt"/>
              </a:rPr>
              <a:t>Lys</a:t>
            </a:r>
            <a:r>
              <a:rPr lang="it-IT" sz="2000" dirty="0">
                <a:latin typeface="+mn-lt"/>
              </a:rPr>
              <a:t>), putrescina, </a:t>
            </a:r>
            <a:r>
              <a:rPr lang="it-IT" sz="2000" dirty="0" err="1">
                <a:latin typeface="+mn-lt"/>
              </a:rPr>
              <a:t>spermina</a:t>
            </a:r>
            <a:r>
              <a:rPr lang="it-IT" sz="2000" dirty="0">
                <a:latin typeface="+mn-lt"/>
              </a:rPr>
              <a:t> e </a:t>
            </a:r>
            <a:r>
              <a:rPr lang="it-IT" sz="2000" dirty="0" err="1">
                <a:latin typeface="+mn-lt"/>
              </a:rPr>
              <a:t>spermidina</a:t>
            </a:r>
            <a:r>
              <a:rPr lang="it-IT" sz="2000" dirty="0">
                <a:latin typeface="+mn-lt"/>
              </a:rPr>
              <a:t> (</a:t>
            </a:r>
            <a:r>
              <a:rPr lang="it-IT" sz="2000" dirty="0" err="1">
                <a:latin typeface="+mn-lt"/>
              </a:rPr>
              <a:t>Glu</a:t>
            </a:r>
            <a:r>
              <a:rPr lang="it-IT" sz="2000" dirty="0">
                <a:latin typeface="+mn-lt"/>
              </a:rPr>
              <a:t>, </a:t>
            </a:r>
            <a:r>
              <a:rPr lang="it-IT" sz="2000" dirty="0" err="1">
                <a:latin typeface="+mn-lt"/>
              </a:rPr>
              <a:t>Orn</a:t>
            </a:r>
            <a:r>
              <a:rPr lang="it-IT" sz="2000" dirty="0">
                <a:latin typeface="+mn-lt"/>
              </a:rPr>
              <a:t>, Arg).   </a:t>
            </a:r>
          </a:p>
        </p:txBody>
      </p:sp>
      <p:pic>
        <p:nvPicPr>
          <p:cNvPr id="93186" name="Picture 2" descr="Risultati immagini per biogenic amines in cheese"/>
          <p:cNvPicPr>
            <a:picLocks noChangeAspect="1" noChangeArrowheads="1"/>
          </p:cNvPicPr>
          <p:nvPr/>
        </p:nvPicPr>
        <p:blipFill>
          <a:blip r:embed="rId3"/>
          <a:srcRect/>
          <a:stretch>
            <a:fillRect/>
          </a:stretch>
        </p:blipFill>
        <p:spPr bwMode="auto">
          <a:xfrm>
            <a:off x="407368" y="2868613"/>
            <a:ext cx="6410325" cy="3076575"/>
          </a:xfrm>
          <a:prstGeom prst="rect">
            <a:avLst/>
          </a:prstGeom>
          <a:ln>
            <a:noFill/>
          </a:ln>
          <a:effectLst>
            <a:outerShdw blurRad="292100" dist="139700" dir="2700000" algn="tl" rotWithShape="0">
              <a:srgbClr val="333333">
                <a:alpha val="65000"/>
              </a:srgbClr>
            </a:outerShdw>
          </a:effectLst>
        </p:spPr>
      </p:pic>
      <p:sp>
        <p:nvSpPr>
          <p:cNvPr id="14" name="Text Box 2"/>
          <p:cNvSpPr txBox="1">
            <a:spLocks noChangeArrowheads="1"/>
          </p:cNvSpPr>
          <p:nvPr/>
        </p:nvSpPr>
        <p:spPr bwMode="auto">
          <a:xfrm>
            <a:off x="335360" y="332656"/>
            <a:ext cx="685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b="1" dirty="0">
                <a:solidFill>
                  <a:schemeClr val="accent2"/>
                </a:solidFill>
                <a:latin typeface="+mn-lt"/>
              </a:rPr>
              <a:t>FORMAGGIO</a:t>
            </a:r>
          </a:p>
        </p:txBody>
      </p:sp>
      <p:sp>
        <p:nvSpPr>
          <p:cNvPr id="15" name="Rettangolo 14"/>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smtClean="0"/>
              <a:t>U3</a:t>
            </a:r>
            <a:endParaRPr lang="it-IT"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766217" y="1163600"/>
            <a:ext cx="3475038" cy="2862263"/>
          </a:xfrm>
          <a:prstGeom prst="rect">
            <a:avLst/>
          </a:prstGeom>
          <a:noFill/>
          <a:ln w="9525">
            <a:noFill/>
            <a:miter lim="800000"/>
            <a:headEnd/>
            <a:tailEnd/>
          </a:ln>
        </p:spPr>
        <p:txBody>
          <a:bodyPr>
            <a:spAutoFit/>
          </a:bodyPr>
          <a:lstStyle/>
          <a:p>
            <a:pPr eaLnBrk="1" hangingPunct="1">
              <a:defRPr/>
            </a:pPr>
            <a:r>
              <a:rPr lang="it-IT" dirty="0">
                <a:latin typeface="+mj-lt"/>
              </a:rPr>
              <a:t>Lo yogurt è il risultato dello sviluppo combinato di </a:t>
            </a:r>
            <a:r>
              <a:rPr lang="it-IT" i="1" dirty="0" err="1">
                <a:latin typeface="+mj-lt"/>
              </a:rPr>
              <a:t>Streptococcus</a:t>
            </a:r>
            <a:r>
              <a:rPr lang="it-IT" i="1" dirty="0">
                <a:latin typeface="+mj-lt"/>
              </a:rPr>
              <a:t> </a:t>
            </a:r>
            <a:r>
              <a:rPr lang="it-IT" i="1" dirty="0" err="1">
                <a:latin typeface="+mj-lt"/>
              </a:rPr>
              <a:t>thermophilus</a:t>
            </a:r>
            <a:endParaRPr lang="it-IT" i="1" dirty="0">
              <a:latin typeface="+mj-lt"/>
            </a:endParaRPr>
          </a:p>
          <a:p>
            <a:pPr eaLnBrk="1" hangingPunct="1">
              <a:defRPr/>
            </a:pPr>
            <a:r>
              <a:rPr lang="it-IT" dirty="0">
                <a:latin typeface="+mj-lt"/>
              </a:rPr>
              <a:t>e di </a:t>
            </a:r>
            <a:r>
              <a:rPr lang="it-IT" i="1" dirty="0" err="1">
                <a:latin typeface="+mj-lt"/>
              </a:rPr>
              <a:t>Lactobacillus</a:t>
            </a:r>
            <a:r>
              <a:rPr lang="it-IT" i="1" dirty="0">
                <a:latin typeface="+mj-lt"/>
              </a:rPr>
              <a:t> </a:t>
            </a:r>
            <a:r>
              <a:rPr lang="it-IT" i="1" dirty="0" err="1">
                <a:latin typeface="+mj-lt"/>
              </a:rPr>
              <a:t>delbrueckii</a:t>
            </a:r>
            <a:r>
              <a:rPr lang="it-IT" i="1" dirty="0">
                <a:latin typeface="+mj-lt"/>
              </a:rPr>
              <a:t> </a:t>
            </a:r>
            <a:r>
              <a:rPr lang="it-IT" dirty="0" err="1">
                <a:latin typeface="+mj-lt"/>
              </a:rPr>
              <a:t>subsp</a:t>
            </a:r>
            <a:r>
              <a:rPr lang="it-IT" dirty="0">
                <a:latin typeface="+mj-lt"/>
              </a:rPr>
              <a:t>. </a:t>
            </a:r>
            <a:r>
              <a:rPr lang="it-IT" i="1" dirty="0" err="1">
                <a:latin typeface="+mj-lt"/>
              </a:rPr>
              <a:t>bulgaricus</a:t>
            </a:r>
            <a:r>
              <a:rPr lang="it-IT" i="1" dirty="0">
                <a:latin typeface="+mj-lt"/>
              </a:rPr>
              <a:t> </a:t>
            </a:r>
            <a:r>
              <a:rPr lang="it-IT" dirty="0">
                <a:latin typeface="+mj-lt"/>
              </a:rPr>
              <a:t>che sono entrambi microrganismi </a:t>
            </a:r>
            <a:r>
              <a:rPr lang="it-IT" dirty="0" err="1">
                <a:latin typeface="+mj-lt"/>
              </a:rPr>
              <a:t>omofermentanti</a:t>
            </a:r>
            <a:r>
              <a:rPr lang="it-IT" dirty="0">
                <a:latin typeface="+mj-lt"/>
              </a:rPr>
              <a:t> obbligati</a:t>
            </a:r>
          </a:p>
          <a:p>
            <a:pPr eaLnBrk="1" hangingPunct="1">
              <a:defRPr/>
            </a:pPr>
            <a:r>
              <a:rPr lang="it-IT" dirty="0">
                <a:latin typeface="+mj-lt"/>
              </a:rPr>
              <a:t>che danno come prodotto finale dalla utilizzazione del lattosio quasi  Esclusivamente acido lattico.</a:t>
            </a:r>
          </a:p>
        </p:txBody>
      </p:sp>
      <p:pic>
        <p:nvPicPr>
          <p:cNvPr id="12294" name="Picture 6"/>
          <p:cNvPicPr>
            <a:picLocks noChangeAspect="1" noChangeArrowheads="1"/>
          </p:cNvPicPr>
          <p:nvPr/>
        </p:nvPicPr>
        <p:blipFill>
          <a:blip r:embed="rId3">
            <a:lum contrast="12000"/>
          </a:blip>
          <a:srcRect l="38985" t="21375" r="20859" b="9647"/>
          <a:stretch>
            <a:fillRect/>
          </a:stretch>
        </p:blipFill>
        <p:spPr bwMode="auto">
          <a:xfrm>
            <a:off x="4223792" y="1163600"/>
            <a:ext cx="5029200" cy="5400675"/>
          </a:xfrm>
          <a:prstGeom prst="rect">
            <a:avLst/>
          </a:prstGeom>
          <a:ln>
            <a:noFill/>
          </a:ln>
          <a:effectLst>
            <a:outerShdw blurRad="292100" dist="139700" dir="2700000" algn="tl" rotWithShape="0">
              <a:srgbClr val="333333">
                <a:alpha val="65000"/>
              </a:srgbClr>
            </a:outerShdw>
          </a:effectLst>
        </p:spPr>
      </p:pic>
      <p:sp>
        <p:nvSpPr>
          <p:cNvPr id="12295" name="Text Box 7"/>
          <p:cNvSpPr txBox="1">
            <a:spLocks noChangeArrowheads="1"/>
          </p:cNvSpPr>
          <p:nvPr/>
        </p:nvSpPr>
        <p:spPr bwMode="auto">
          <a:xfrm>
            <a:off x="1126581" y="4332249"/>
            <a:ext cx="3227387" cy="1803400"/>
          </a:xfrm>
          <a:prstGeom prst="rect">
            <a:avLst/>
          </a:prstGeom>
          <a:solidFill>
            <a:schemeClr val="bg1"/>
          </a:solidFill>
          <a:ln w="9525">
            <a:noFill/>
            <a:miter lim="800000"/>
            <a:headEnd/>
            <a:tailEnd/>
          </a:ln>
        </p:spPr>
        <p:txBody>
          <a:bodyPr>
            <a:spAutoFit/>
          </a:bodyPr>
          <a:lstStyle/>
          <a:p>
            <a:pPr eaLnBrk="1" hangingPunct="1">
              <a:defRPr/>
            </a:pPr>
            <a:r>
              <a:rPr lang="it-IT" sz="1600" dirty="0">
                <a:latin typeface="+mj-lt"/>
              </a:rPr>
              <a:t>Schema metabolico</a:t>
            </a:r>
          </a:p>
          <a:p>
            <a:pPr eaLnBrk="1" hangingPunct="1">
              <a:defRPr/>
            </a:pPr>
            <a:r>
              <a:rPr lang="it-IT" sz="1600" dirty="0">
                <a:latin typeface="+mj-lt"/>
              </a:rPr>
              <a:t>della fermentazione</a:t>
            </a:r>
          </a:p>
          <a:p>
            <a:pPr eaLnBrk="1" hangingPunct="1">
              <a:defRPr/>
            </a:pPr>
            <a:r>
              <a:rPr lang="it-IT" sz="1600" dirty="0">
                <a:latin typeface="+mj-lt"/>
              </a:rPr>
              <a:t>del lattosio da parte</a:t>
            </a:r>
          </a:p>
          <a:p>
            <a:pPr eaLnBrk="1" hangingPunct="1">
              <a:defRPr/>
            </a:pPr>
            <a:r>
              <a:rPr lang="it-IT" sz="1600" dirty="0">
                <a:latin typeface="+mj-lt"/>
              </a:rPr>
              <a:t>di </a:t>
            </a:r>
            <a:r>
              <a:rPr lang="it-IT" sz="1600" i="1" dirty="0" err="1">
                <a:latin typeface="+mj-lt"/>
              </a:rPr>
              <a:t>Streptococcus</a:t>
            </a:r>
            <a:endParaRPr lang="it-IT" sz="1600" i="1" dirty="0">
              <a:latin typeface="+mj-lt"/>
            </a:endParaRPr>
          </a:p>
          <a:p>
            <a:pPr eaLnBrk="1" hangingPunct="1">
              <a:defRPr/>
            </a:pPr>
            <a:r>
              <a:rPr lang="it-IT" sz="1600" i="1" dirty="0" err="1">
                <a:latin typeface="+mj-lt"/>
              </a:rPr>
              <a:t>thermophilus</a:t>
            </a:r>
            <a:r>
              <a:rPr lang="it-IT" sz="1600" i="1" dirty="0">
                <a:latin typeface="+mj-lt"/>
              </a:rPr>
              <a:t> </a:t>
            </a:r>
            <a:r>
              <a:rPr lang="it-IT" sz="1600" dirty="0">
                <a:latin typeface="+mj-lt"/>
              </a:rPr>
              <a:t>e</a:t>
            </a:r>
          </a:p>
          <a:p>
            <a:pPr eaLnBrk="1" hangingPunct="1">
              <a:defRPr/>
            </a:pPr>
            <a:r>
              <a:rPr lang="it-IT" sz="1600" i="1" dirty="0" err="1">
                <a:latin typeface="+mj-lt"/>
              </a:rPr>
              <a:t>Lactobacillus</a:t>
            </a:r>
            <a:r>
              <a:rPr lang="it-IT" sz="1600" i="1" dirty="0">
                <a:latin typeface="+mj-lt"/>
              </a:rPr>
              <a:t> </a:t>
            </a:r>
            <a:r>
              <a:rPr lang="it-IT" sz="1600" i="1" dirty="0" err="1">
                <a:latin typeface="+mj-lt"/>
              </a:rPr>
              <a:t>delbrueckii</a:t>
            </a:r>
            <a:endParaRPr lang="it-IT" sz="1600" i="1" dirty="0">
              <a:latin typeface="+mj-lt"/>
            </a:endParaRPr>
          </a:p>
          <a:p>
            <a:pPr eaLnBrk="1" hangingPunct="1">
              <a:defRPr/>
            </a:pPr>
            <a:r>
              <a:rPr lang="it-IT" sz="1600" dirty="0" err="1">
                <a:latin typeface="+mj-lt"/>
              </a:rPr>
              <a:t>subsp</a:t>
            </a:r>
            <a:r>
              <a:rPr lang="it-IT" sz="1600" dirty="0">
                <a:latin typeface="+mj-lt"/>
              </a:rPr>
              <a:t>. </a:t>
            </a:r>
            <a:r>
              <a:rPr lang="it-IT" sz="1600" i="1" dirty="0" err="1">
                <a:latin typeface="+mj-lt"/>
              </a:rPr>
              <a:t>bulgaricus</a:t>
            </a:r>
            <a:endParaRPr lang="it-IT" sz="1600" i="1" dirty="0">
              <a:latin typeface="+mj-lt"/>
            </a:endParaRPr>
          </a:p>
        </p:txBody>
      </p:sp>
      <p:sp>
        <p:nvSpPr>
          <p:cNvPr id="12296" name="AutoShape 8"/>
          <p:cNvSpPr>
            <a:spLocks noChangeArrowheads="1"/>
          </p:cNvSpPr>
          <p:nvPr/>
        </p:nvSpPr>
        <p:spPr bwMode="auto">
          <a:xfrm>
            <a:off x="3503068" y="4259224"/>
            <a:ext cx="1368425" cy="863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a:p>
        </p:txBody>
      </p:sp>
      <p:sp>
        <p:nvSpPr>
          <p:cNvPr id="14" name="Text Box 5"/>
          <p:cNvSpPr txBox="1">
            <a:spLocks noChangeArrowheads="1"/>
          </p:cNvSpPr>
          <p:nvPr/>
        </p:nvSpPr>
        <p:spPr bwMode="auto">
          <a:xfrm>
            <a:off x="465501" y="260062"/>
            <a:ext cx="3339376" cy="584775"/>
          </a:xfrm>
          <a:prstGeom prst="rect">
            <a:avLst/>
          </a:prstGeom>
          <a:noFill/>
          <a:ln w="9525">
            <a:noFill/>
            <a:miter lim="800000"/>
            <a:headEnd/>
            <a:tailEnd/>
          </a:ln>
        </p:spPr>
        <p:txBody>
          <a:bodyPr wrap="none">
            <a:spAutoFit/>
          </a:bodyPr>
          <a:lstStyle/>
          <a:p>
            <a:pPr eaLnBrk="1" hangingPunct="1">
              <a:defRPr/>
            </a:pPr>
            <a:r>
              <a:rPr lang="it-IT" sz="3200" b="1" dirty="0">
                <a:solidFill>
                  <a:srgbClr val="FF0000"/>
                </a:solidFill>
                <a:latin typeface="+mj-lt"/>
              </a:rPr>
              <a:t>LATTI FERMENTATI</a:t>
            </a:r>
          </a:p>
        </p:txBody>
      </p:sp>
      <p:sp>
        <p:nvSpPr>
          <p:cNvPr id="15" name="Rettangolo 14"/>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5"/>
                                        </p:tgtEl>
                                        <p:attrNameLst>
                                          <p:attrName>style.visibility</p:attrName>
                                        </p:attrNameLst>
                                      </p:cBhvr>
                                      <p:to>
                                        <p:strVal val="visible"/>
                                      </p:to>
                                    </p:set>
                                    <p:anim calcmode="lin" valueType="num">
                                      <p:cBhvr additive="base">
                                        <p:cTn id="11" dur="500" fill="hold"/>
                                        <p:tgtEl>
                                          <p:spTgt spid="12295"/>
                                        </p:tgtEl>
                                        <p:attrNameLst>
                                          <p:attrName>ppt_x</p:attrName>
                                        </p:attrNameLst>
                                      </p:cBhvr>
                                      <p:tavLst>
                                        <p:tav tm="0">
                                          <p:val>
                                            <p:strVal val="#ppt_x"/>
                                          </p:val>
                                        </p:tav>
                                        <p:tav tm="100000">
                                          <p:val>
                                            <p:strVal val="#ppt_x"/>
                                          </p:val>
                                        </p:tav>
                                      </p:tavLst>
                                    </p:anim>
                                    <p:anim calcmode="lin" valueType="num">
                                      <p:cBhvr additive="base">
                                        <p:cTn id="12" dur="500" fill="hold"/>
                                        <p:tgtEl>
                                          <p:spTgt spid="1229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6"/>
                                        </p:tgtEl>
                                        <p:attrNameLst>
                                          <p:attrName>style.visibility</p:attrName>
                                        </p:attrNameLst>
                                      </p:cBhvr>
                                      <p:to>
                                        <p:strVal val="visible"/>
                                      </p:to>
                                    </p:set>
                                    <p:anim calcmode="lin" valueType="num">
                                      <p:cBhvr additive="base">
                                        <p:cTn id="15" dur="500" fill="hold"/>
                                        <p:tgtEl>
                                          <p:spTgt spid="12296"/>
                                        </p:tgtEl>
                                        <p:attrNameLst>
                                          <p:attrName>ppt_x</p:attrName>
                                        </p:attrNameLst>
                                      </p:cBhvr>
                                      <p:tavLst>
                                        <p:tav tm="0">
                                          <p:val>
                                            <p:strVal val="#ppt_x"/>
                                          </p:val>
                                        </p:tav>
                                        <p:tav tm="100000">
                                          <p:val>
                                            <p:strVal val="#ppt_x"/>
                                          </p:val>
                                        </p:tav>
                                      </p:tavLst>
                                    </p:anim>
                                    <p:anim calcmode="lin" valueType="num">
                                      <p:cBhvr additive="base">
                                        <p:cTn id="16"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9"/>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23392" y="1484784"/>
            <a:ext cx="9353408" cy="487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8112224" y="2276872"/>
            <a:ext cx="817563" cy="103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465501" y="260062"/>
            <a:ext cx="3339376" cy="584775"/>
          </a:xfrm>
          <a:prstGeom prst="rect">
            <a:avLst/>
          </a:prstGeom>
          <a:noFill/>
          <a:ln w="9525">
            <a:noFill/>
            <a:miter lim="800000"/>
            <a:headEnd/>
            <a:tailEnd/>
          </a:ln>
        </p:spPr>
        <p:txBody>
          <a:bodyPr wrap="none">
            <a:spAutoFit/>
          </a:bodyPr>
          <a:lstStyle/>
          <a:p>
            <a:pPr eaLnBrk="1" hangingPunct="1">
              <a:defRPr/>
            </a:pPr>
            <a:r>
              <a:rPr lang="it-IT" sz="3200" b="1" dirty="0">
                <a:solidFill>
                  <a:srgbClr val="FF0000"/>
                </a:solidFill>
                <a:latin typeface="+mj-lt"/>
              </a:rPr>
              <a:t>LATTI FERMENTATI</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lum contrast="12000"/>
          </a:blip>
          <a:srcRect l="32487" t="21646" r="9050" b="12209"/>
          <a:stretch>
            <a:fillRect/>
          </a:stretch>
        </p:blipFill>
        <p:spPr bwMode="auto">
          <a:xfrm>
            <a:off x="911424" y="970106"/>
            <a:ext cx="6661150" cy="4710112"/>
          </a:xfrm>
          <a:prstGeom prst="rect">
            <a:avLst/>
          </a:prstGeom>
          <a:ln>
            <a:noFill/>
          </a:ln>
          <a:effectLst>
            <a:outerShdw blurRad="292100" dist="139700" dir="2700000" algn="tl" rotWithShape="0">
              <a:srgbClr val="333333">
                <a:alpha val="65000"/>
              </a:srgbClr>
            </a:outerShdw>
          </a:effectLst>
        </p:spPr>
      </p:pic>
      <p:sp>
        <p:nvSpPr>
          <p:cNvPr id="9220" name="Text Box 9"/>
          <p:cNvSpPr txBox="1">
            <a:spLocks noChangeArrowheads="1"/>
          </p:cNvSpPr>
          <p:nvPr/>
        </p:nvSpPr>
        <p:spPr bwMode="auto">
          <a:xfrm>
            <a:off x="7824192" y="4756888"/>
            <a:ext cx="3509764" cy="923330"/>
          </a:xfrm>
          <a:prstGeom prst="rect">
            <a:avLst/>
          </a:prstGeom>
          <a:noFill/>
          <a:ln w="9525">
            <a:noFill/>
            <a:miter lim="800000"/>
            <a:headEnd/>
            <a:tailEnd/>
          </a:ln>
        </p:spPr>
        <p:txBody>
          <a:bodyPr wrap="square">
            <a:spAutoFit/>
          </a:bodyPr>
          <a:lstStyle/>
          <a:p>
            <a:pPr eaLnBrk="1" hangingPunct="1">
              <a:defRPr/>
            </a:pPr>
            <a:r>
              <a:rPr lang="it-IT" dirty="0">
                <a:latin typeface="+mj-lt"/>
              </a:rPr>
              <a:t>Normativa riguardante la produzione, composizione e commercializzazione dello yogurt</a:t>
            </a:r>
          </a:p>
        </p:txBody>
      </p:sp>
      <p:sp>
        <p:nvSpPr>
          <p:cNvPr id="12" name="Text Box 5"/>
          <p:cNvSpPr txBox="1">
            <a:spLocks noChangeArrowheads="1"/>
          </p:cNvSpPr>
          <p:nvPr/>
        </p:nvSpPr>
        <p:spPr bwMode="auto">
          <a:xfrm>
            <a:off x="465501" y="260062"/>
            <a:ext cx="3339376" cy="584775"/>
          </a:xfrm>
          <a:prstGeom prst="rect">
            <a:avLst/>
          </a:prstGeom>
          <a:noFill/>
          <a:ln w="9525">
            <a:noFill/>
            <a:miter lim="800000"/>
            <a:headEnd/>
            <a:tailEnd/>
          </a:ln>
        </p:spPr>
        <p:txBody>
          <a:bodyPr wrap="none">
            <a:spAutoFit/>
          </a:bodyPr>
          <a:lstStyle/>
          <a:p>
            <a:pPr eaLnBrk="1" hangingPunct="1">
              <a:defRPr/>
            </a:pPr>
            <a:r>
              <a:rPr lang="it-IT" sz="3200" b="1" dirty="0">
                <a:solidFill>
                  <a:srgbClr val="FF0000"/>
                </a:solidFill>
                <a:latin typeface="+mj-lt"/>
              </a:rPr>
              <a:t>LATTI FERMENTATI</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752184" y="4869160"/>
            <a:ext cx="3528566" cy="923330"/>
          </a:xfrm>
          <a:prstGeom prst="rect">
            <a:avLst/>
          </a:prstGeom>
          <a:noFill/>
          <a:ln w="9525">
            <a:noFill/>
            <a:miter lim="800000"/>
            <a:headEnd/>
            <a:tailEnd/>
          </a:ln>
        </p:spPr>
        <p:txBody>
          <a:bodyPr wrap="square">
            <a:spAutoFit/>
          </a:bodyPr>
          <a:lstStyle/>
          <a:p>
            <a:pPr eaLnBrk="1" hangingPunct="1">
              <a:defRPr/>
            </a:pPr>
            <a:r>
              <a:rPr lang="it-IT" dirty="0">
                <a:latin typeface="+mj-lt"/>
              </a:rPr>
              <a:t>Normativa riguardante la produzione, composizione e commercializzazione dello </a:t>
            </a:r>
            <a:r>
              <a:rPr lang="it-IT" dirty="0" smtClean="0">
                <a:latin typeface="+mj-lt"/>
              </a:rPr>
              <a:t>yogurt</a:t>
            </a:r>
            <a:endParaRPr lang="it-IT" dirty="0">
              <a:latin typeface="+mj-lt"/>
            </a:endParaRPr>
          </a:p>
        </p:txBody>
      </p:sp>
      <p:pic>
        <p:nvPicPr>
          <p:cNvPr id="10244" name="Picture 5"/>
          <p:cNvPicPr>
            <a:picLocks noChangeAspect="1" noChangeArrowheads="1"/>
          </p:cNvPicPr>
          <p:nvPr/>
        </p:nvPicPr>
        <p:blipFill>
          <a:blip r:embed="rId2">
            <a:lum contrast="12000"/>
          </a:blip>
          <a:srcRect l="34558" t="21375" r="11406" b="14729"/>
          <a:stretch>
            <a:fillRect/>
          </a:stretch>
        </p:blipFill>
        <p:spPr bwMode="auto">
          <a:xfrm>
            <a:off x="1199456" y="1116014"/>
            <a:ext cx="6246812" cy="4616450"/>
          </a:xfrm>
          <a:prstGeom prst="rect">
            <a:avLst/>
          </a:prstGeom>
          <a:ln>
            <a:noFill/>
          </a:ln>
          <a:effectLst>
            <a:outerShdw blurRad="292100" dist="139700" dir="2700000" algn="tl" rotWithShape="0">
              <a:srgbClr val="333333">
                <a:alpha val="65000"/>
              </a:srgbClr>
            </a:outerShdw>
          </a:effectLst>
        </p:spPr>
      </p:pic>
      <p:sp>
        <p:nvSpPr>
          <p:cNvPr id="12" name="Text Box 5"/>
          <p:cNvSpPr txBox="1">
            <a:spLocks noChangeArrowheads="1"/>
          </p:cNvSpPr>
          <p:nvPr/>
        </p:nvSpPr>
        <p:spPr bwMode="auto">
          <a:xfrm>
            <a:off x="465501" y="260062"/>
            <a:ext cx="3339376" cy="584775"/>
          </a:xfrm>
          <a:prstGeom prst="rect">
            <a:avLst/>
          </a:prstGeom>
          <a:noFill/>
          <a:ln w="9525">
            <a:noFill/>
            <a:miter lim="800000"/>
            <a:headEnd/>
            <a:tailEnd/>
          </a:ln>
        </p:spPr>
        <p:txBody>
          <a:bodyPr wrap="none">
            <a:spAutoFit/>
          </a:bodyPr>
          <a:lstStyle/>
          <a:p>
            <a:pPr eaLnBrk="1" hangingPunct="1">
              <a:defRPr/>
            </a:pPr>
            <a:r>
              <a:rPr lang="it-IT" sz="3200" b="1" dirty="0">
                <a:solidFill>
                  <a:srgbClr val="FF0000"/>
                </a:solidFill>
                <a:latin typeface="+mj-lt"/>
              </a:rPr>
              <a:t>LATTI FERMENTATI</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lum contrast="6000"/>
          </a:blip>
          <a:srcRect l="29532" t="15979" r="35625" b="4646"/>
          <a:stretch>
            <a:fillRect/>
          </a:stretch>
        </p:blipFill>
        <p:spPr bwMode="auto">
          <a:xfrm>
            <a:off x="4511824" y="620688"/>
            <a:ext cx="4127500" cy="5876925"/>
          </a:xfrm>
          <a:prstGeom prst="rect">
            <a:avLst/>
          </a:prstGeom>
          <a:ln>
            <a:noFill/>
          </a:ln>
          <a:effectLst>
            <a:outerShdw blurRad="292100" dist="139700" dir="2700000" algn="tl" rotWithShape="0">
              <a:srgbClr val="333333">
                <a:alpha val="65000"/>
              </a:srgbClr>
            </a:outerShdw>
          </a:effectLst>
        </p:spPr>
      </p:pic>
      <p:sp>
        <p:nvSpPr>
          <p:cNvPr id="11268" name="Text Box 5"/>
          <p:cNvSpPr txBox="1">
            <a:spLocks noChangeArrowheads="1"/>
          </p:cNvSpPr>
          <p:nvPr/>
        </p:nvSpPr>
        <p:spPr bwMode="auto">
          <a:xfrm>
            <a:off x="1559496" y="2132856"/>
            <a:ext cx="2519362" cy="646113"/>
          </a:xfrm>
          <a:prstGeom prst="rect">
            <a:avLst/>
          </a:prstGeom>
          <a:noFill/>
          <a:ln w="9525">
            <a:noFill/>
            <a:miter lim="800000"/>
            <a:headEnd/>
            <a:tailEnd/>
          </a:ln>
        </p:spPr>
        <p:txBody>
          <a:bodyPr>
            <a:spAutoFit/>
          </a:bodyPr>
          <a:lstStyle/>
          <a:p>
            <a:pPr eaLnBrk="1" hangingPunct="1">
              <a:defRPr/>
            </a:pPr>
            <a:r>
              <a:rPr lang="it-IT" dirty="0">
                <a:latin typeface="+mj-lt"/>
              </a:rPr>
              <a:t>Schema di produzione dello yogurt</a:t>
            </a:r>
          </a:p>
        </p:txBody>
      </p:sp>
      <p:sp>
        <p:nvSpPr>
          <p:cNvPr id="12" name="Text Box 5"/>
          <p:cNvSpPr txBox="1">
            <a:spLocks noChangeArrowheads="1"/>
          </p:cNvSpPr>
          <p:nvPr/>
        </p:nvSpPr>
        <p:spPr bwMode="auto">
          <a:xfrm>
            <a:off x="465501" y="260062"/>
            <a:ext cx="3339376" cy="584775"/>
          </a:xfrm>
          <a:prstGeom prst="rect">
            <a:avLst/>
          </a:prstGeom>
          <a:noFill/>
          <a:ln w="9525">
            <a:noFill/>
            <a:miter lim="800000"/>
            <a:headEnd/>
            <a:tailEnd/>
          </a:ln>
        </p:spPr>
        <p:txBody>
          <a:bodyPr wrap="none">
            <a:spAutoFit/>
          </a:bodyPr>
          <a:lstStyle/>
          <a:p>
            <a:pPr eaLnBrk="1" hangingPunct="1">
              <a:defRPr/>
            </a:pPr>
            <a:r>
              <a:rPr lang="it-IT" sz="3200" b="1" dirty="0">
                <a:solidFill>
                  <a:srgbClr val="FF0000"/>
                </a:solidFill>
                <a:latin typeface="+mj-lt"/>
              </a:rPr>
              <a:t>LATTI FERMENTATI</a:t>
            </a:r>
          </a:p>
        </p:txBody>
      </p:sp>
      <p:sp>
        <p:nvSpPr>
          <p:cNvPr id="13" name="Rettangolo 12"/>
          <p:cNvSpPr/>
          <p:nvPr/>
        </p:nvSpPr>
        <p:spPr>
          <a:xfrm>
            <a:off x="11136560" y="1196752"/>
            <a:ext cx="576064" cy="504056"/>
          </a:xfrm>
          <a:prstGeom prst="rect">
            <a:avLst/>
          </a:prstGeom>
          <a:solidFill>
            <a:srgbClr val="FF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it-IT" sz="2000" b="1" dirty="0"/>
              <a:t>U1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230221_com_templateEN_Dr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20230221_com_templateEN_Drug</Template>
  <TotalTime>1330</TotalTime>
  <Words>2957</Words>
  <Application>Microsoft Office PowerPoint</Application>
  <PresentationFormat>Widescreen</PresentationFormat>
  <Paragraphs>523</Paragraphs>
  <Slides>42</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42</vt:i4>
      </vt:variant>
    </vt:vector>
  </HeadingPairs>
  <TitlesOfParts>
    <vt:vector size="49" baseType="lpstr">
      <vt:lpstr>Verdana</vt:lpstr>
      <vt:lpstr>Arial</vt:lpstr>
      <vt:lpstr>Calibri</vt:lpstr>
      <vt:lpstr>Wingdings</vt:lpstr>
      <vt:lpstr>Times New Roman</vt:lpstr>
      <vt:lpstr>20230221_com_templateEN_Drug</vt:lpstr>
      <vt:lpstr>Immagine bitmap</vt:lpstr>
      <vt:lpstr>LATTI FERMENTATI BURRO FORMAGGIO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Torino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Scienza e Tecnologia del Farmaco</dc:creator>
  <cp:lastModifiedBy>CORDERO</cp:lastModifiedBy>
  <cp:revision>224</cp:revision>
  <dcterms:created xsi:type="dcterms:W3CDTF">2008-06-14T15:44:08Z</dcterms:created>
  <dcterms:modified xsi:type="dcterms:W3CDTF">2024-02-23T12:18:27Z</dcterms:modified>
</cp:coreProperties>
</file>