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48" r:id="rId2"/>
    <p:sldMasterId id="2147483849" r:id="rId3"/>
    <p:sldMasterId id="2147483850" r:id="rId4"/>
    <p:sldMasterId id="2147483851" r:id="rId5"/>
  </p:sldMasterIdLst>
  <p:notesMasterIdLst>
    <p:notesMasterId r:id="rId17"/>
  </p:notesMasterIdLst>
  <p:sldIdLst>
    <p:sldId id="278" r:id="rId6"/>
    <p:sldId id="271" r:id="rId7"/>
    <p:sldId id="261" r:id="rId8"/>
    <p:sldId id="262" r:id="rId9"/>
    <p:sldId id="264" r:id="rId10"/>
    <p:sldId id="266" r:id="rId11"/>
    <p:sldId id="280" r:id="rId12"/>
    <p:sldId id="281" r:id="rId13"/>
    <p:sldId id="276" r:id="rId14"/>
    <p:sldId id="277" r:id="rId15"/>
    <p:sldId id="279" r:id="rId16"/>
  </p:sldIdLst>
  <p:sldSz cx="9144000" cy="6858000" type="screen4x3"/>
  <p:notesSz cx="6858000" cy="9144000"/>
  <p:defaultTextStyle>
    <a:defPPr>
      <a:defRPr lang="it-IT"/>
    </a:defPPr>
    <a:lvl1pPr algn="ctr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FFFFFF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FFFFFF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FFFFFF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FFFFFF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EEAE1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9" d="100"/>
          <a:sy n="79" d="100"/>
        </p:scale>
        <p:origin x="-25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2074" y="-67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64A362B-95E0-413E-A06F-5CEBA1644571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133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2014974-3649-4586-8E86-E6B240A0D29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014974-3649-4586-8E86-E6B240A0D299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0484" name="Segnaposto numero diapositiva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1C295AC-861A-4091-9D2F-8373F320A0A3}" type="slidenum">
              <a:rPr lang="it-IT" sz="1200">
                <a:solidFill>
                  <a:schemeClr val="tx1"/>
                </a:solidFill>
                <a:latin typeface="Arial" charset="0"/>
                <a:cs typeface="Arial" charset="0"/>
              </a:rPr>
              <a:pPr algn="r"/>
              <a:t>10</a:t>
            </a:fld>
            <a:endParaRPr lang="it-IT" sz="12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0484" name="Segnaposto numero diapositiva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1C295AC-861A-4091-9D2F-8373F320A0A3}" type="slidenum">
              <a:rPr lang="it-IT" sz="1200">
                <a:solidFill>
                  <a:schemeClr val="tx1"/>
                </a:solidFill>
                <a:latin typeface="Arial" charset="0"/>
                <a:cs typeface="Arial" charset="0"/>
              </a:rPr>
              <a:pPr algn="r"/>
              <a:t>11</a:t>
            </a:fld>
            <a:endParaRPr lang="it-IT" sz="12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dirty="0" smtClean="0"/>
              <a:t>-</a:t>
            </a:r>
            <a:r>
              <a:rPr lang="it-IT" dirty="0" smtClean="0">
                <a:latin typeface="Verdana" pitchFamily="34" charset="0"/>
              </a:rPr>
              <a:t>desiderio imperativo o una sensazione compulsiva (“</a:t>
            </a:r>
            <a:r>
              <a:rPr lang="it-IT" dirty="0" err="1" smtClean="0">
                <a:latin typeface="Verdana" pitchFamily="34" charset="0"/>
              </a:rPr>
              <a:t>craving</a:t>
            </a:r>
            <a:r>
              <a:rPr lang="it-IT" dirty="0" smtClean="0">
                <a:latin typeface="Verdana" pitchFamily="34" charset="0"/>
              </a:rPr>
              <a:t>”) ad assumere la sostanza</a:t>
            </a:r>
          </a:p>
          <a:p>
            <a:pPr eaLnBrk="1" hangingPunct="1"/>
            <a:r>
              <a:rPr lang="it-IT" dirty="0" smtClean="0">
                <a:latin typeface="Verdana" pitchFamily="34" charset="0"/>
              </a:rPr>
              <a:t>- difficoltà a controllare il comportamento di assunzione della sostanza in termini di inizio, di fine o di quantità utilizzata</a:t>
            </a:r>
          </a:p>
          <a:p>
            <a:pPr eaLnBrk="1" hangingPunct="1"/>
            <a:r>
              <a:rPr lang="it-IT" dirty="0" smtClean="0">
                <a:latin typeface="Verdana" pitchFamily="34" charset="0"/>
              </a:rPr>
              <a:t>- tolleranza, che indica una significativa diminuzione degli effetti con l’uso continuato della stessa quantità di sostanza </a:t>
            </a:r>
          </a:p>
          <a:p>
            <a:pPr eaLnBrk="1" hangingPunct="1"/>
            <a:r>
              <a:rPr lang="it-IT" dirty="0" smtClean="0">
                <a:latin typeface="Verdana" pitchFamily="34" charset="0"/>
              </a:rPr>
              <a:t>- astinenza: gruppo di sintomi di grado e intensità variabili che si verificano nella cessazione o nella riduzione dell’uso di una sostanza che è stata assunta ripetutamente</a:t>
            </a:r>
            <a:endParaRPr lang="it-IT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0484" name="Segnaposto numero diapositiva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1C295AC-861A-4091-9D2F-8373F320A0A3}" type="slidenum">
              <a:rPr lang="it-IT" sz="1200">
                <a:solidFill>
                  <a:schemeClr val="tx1"/>
                </a:solidFill>
                <a:latin typeface="Arial" charset="0"/>
                <a:cs typeface="Arial" charset="0"/>
              </a:rPr>
              <a:pPr algn="r"/>
              <a:t>9</a:t>
            </a:fld>
            <a:endParaRPr lang="it-IT" sz="12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3EC91-6A9F-43DE-A7F1-98D73332AA30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8BF0D-79D8-40D7-A100-7777DF84E19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764BC-1364-4706-A6B0-2FF5D72C30FF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D759B-2F70-46BF-A2E0-66EC4174B5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42100" y="530225"/>
            <a:ext cx="2044700" cy="55070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6462" cy="55070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301AA-B168-4261-9C52-5FF28174887C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D3F1D-3B05-457C-A744-B529AF209D8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665ED-0C4C-4B03-93FF-1495C8E82967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BDE80-DB46-4078-8C2D-728F2895F6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42100" y="530225"/>
            <a:ext cx="2044700" cy="55070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6462" cy="55070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96B34-ECAA-4C10-9DBB-0FCDFCAF1EE3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9C69-708C-4D41-876D-10518734422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42100" y="530225"/>
            <a:ext cx="2044700" cy="55070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6462" cy="55070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7660E-B10B-43EE-A910-BCBD6C2B6E06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7F424-CF03-4A0B-8D04-8268972CAFA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42100" y="530225"/>
            <a:ext cx="2044700" cy="55070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6462" cy="55070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0E68C-39A0-407C-9DF7-44A15452A3D4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8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48ABB-9EC5-4ABF-AD5B-E2EC0D8809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42100" y="530225"/>
            <a:ext cx="2044700" cy="55070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3238" y="530225"/>
            <a:ext cx="5986462" cy="55070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C3EEA-2CBB-4CAC-AB6E-C9573997E438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4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7D1E8-D4ED-4576-95EA-C03D9BA9A3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7FCFE-A980-45ED-84AE-0FD0B3AD5FDF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3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2CA55-64AC-4171-9162-4885C9EB68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10599-5BE9-40CC-B52A-71708F5394D0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AFFF8-5ACD-438A-9CE0-BA3CE680C2F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86892-86D4-4708-A905-BF8212BA1C27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E4323-05AB-42AF-B664-959ECF34674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Segnaposto titolo 12"/>
          <p:cNvSpPr>
            <a:spLocks noGrp="1"/>
          </p:cNvSpPr>
          <p:nvPr>
            <p:ph type="title"/>
          </p:nvPr>
        </p:nvSpPr>
        <p:spPr bwMode="auto">
          <a:xfrm>
            <a:off x="503238" y="4986338"/>
            <a:ext cx="8183562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31" name="Segnaposto testo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1C9B198-5EE3-4D02-83BF-1CF2F52CBD24}" type="datetimeFigureOut">
              <a:rPr lang="it-IT"/>
              <a:pPr>
                <a:defRPr/>
              </a:pPr>
              <a:t>04/10/2017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3603A15-45AE-4649-8B84-8FB47B80DB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>
          <a:solidFill>
            <a:schemeClr val="tx1"/>
          </a:solidFill>
          <a:latin typeface="+mn-lt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>
          <a:solidFill>
            <a:schemeClr val="tx1"/>
          </a:solidFill>
          <a:latin typeface="+mn-lt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>
          <a:solidFill>
            <a:schemeClr val="tx1"/>
          </a:solidFill>
          <a:latin typeface="+mn-lt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367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1939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511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083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titolo 12"/>
          <p:cNvSpPr>
            <a:spLocks noGrp="1"/>
          </p:cNvSpPr>
          <p:nvPr>
            <p:ph type="title"/>
          </p:nvPr>
        </p:nvSpPr>
        <p:spPr bwMode="auto">
          <a:xfrm>
            <a:off x="503238" y="4986338"/>
            <a:ext cx="8183562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2051" name="Segnaposto testo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>
          <a:solidFill>
            <a:schemeClr val="tx1"/>
          </a:solidFill>
          <a:latin typeface="+mn-lt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>
          <a:solidFill>
            <a:schemeClr val="tx1"/>
          </a:solidFill>
          <a:latin typeface="+mn-lt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>
          <a:solidFill>
            <a:schemeClr val="tx1"/>
          </a:solidFill>
          <a:latin typeface="+mn-lt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367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1939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511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083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titolo 12"/>
          <p:cNvSpPr>
            <a:spLocks noGrp="1"/>
          </p:cNvSpPr>
          <p:nvPr>
            <p:ph type="title"/>
          </p:nvPr>
        </p:nvSpPr>
        <p:spPr bwMode="auto">
          <a:xfrm>
            <a:off x="503238" y="4986338"/>
            <a:ext cx="8183562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3075" name="Segnaposto testo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>
          <a:solidFill>
            <a:schemeClr val="tx1"/>
          </a:solidFill>
          <a:latin typeface="+mn-lt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>
          <a:solidFill>
            <a:schemeClr val="tx1"/>
          </a:solidFill>
          <a:latin typeface="+mn-lt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>
          <a:solidFill>
            <a:schemeClr val="tx1"/>
          </a:solidFill>
          <a:latin typeface="+mn-lt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367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1939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511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083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titolo 12"/>
          <p:cNvSpPr>
            <a:spLocks noGrp="1"/>
          </p:cNvSpPr>
          <p:nvPr>
            <p:ph type="title"/>
          </p:nvPr>
        </p:nvSpPr>
        <p:spPr bwMode="auto">
          <a:xfrm>
            <a:off x="503238" y="4986338"/>
            <a:ext cx="8183562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4099" name="Segnaposto testo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>
          <a:solidFill>
            <a:schemeClr val="tx1"/>
          </a:solidFill>
          <a:latin typeface="+mn-lt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>
          <a:solidFill>
            <a:schemeClr val="tx1"/>
          </a:solidFill>
          <a:latin typeface="+mn-lt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>
          <a:solidFill>
            <a:schemeClr val="tx1"/>
          </a:solidFill>
          <a:latin typeface="+mn-lt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367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1939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511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083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titolo 12"/>
          <p:cNvSpPr>
            <a:spLocks noGrp="1"/>
          </p:cNvSpPr>
          <p:nvPr>
            <p:ph type="title"/>
          </p:nvPr>
        </p:nvSpPr>
        <p:spPr bwMode="auto">
          <a:xfrm>
            <a:off x="503238" y="4986338"/>
            <a:ext cx="8183562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5123" name="Segnaposto testo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>
          <a:solidFill>
            <a:schemeClr val="tx1"/>
          </a:solidFill>
          <a:latin typeface="+mn-lt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>
          <a:solidFill>
            <a:schemeClr val="tx1"/>
          </a:solidFill>
          <a:latin typeface="+mn-lt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>
          <a:solidFill>
            <a:schemeClr val="tx1"/>
          </a:solidFill>
          <a:latin typeface="+mn-lt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367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1939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511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083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 txBox="1">
            <a:spLocks/>
          </p:cNvSpPr>
          <p:nvPr/>
        </p:nvSpPr>
        <p:spPr bwMode="auto">
          <a:xfrm>
            <a:off x="467544" y="4437112"/>
            <a:ext cx="8183562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75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lang="it-IT" sz="3000" b="1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Torino 09 ottobre 2017</a:t>
            </a:r>
            <a:endParaRPr lang="it-IT" sz="3000" b="1" dirty="0">
              <a:solidFill>
                <a:srgbClr val="FF8D3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8434" name="Picture 2" descr="http://2.bp.blogspot.com/-haAkFcZtGVE/UQZXo08budI/AAAAAAAAL7A/ALCMd6ZjGqY/s1600/.facebook_8076997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052736"/>
            <a:ext cx="4829175" cy="4029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4869160"/>
            <a:ext cx="8183562" cy="1050925"/>
          </a:xfrm>
          <a:noFill/>
        </p:spPr>
        <p:txBody>
          <a:bodyPr/>
          <a:lstStyle/>
          <a:p>
            <a:pPr eaLnBrk="1" hangingPunct="1"/>
            <a:r>
              <a:rPr lang="it-IT" kern="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I contatti: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99592" y="1052736"/>
            <a:ext cx="6897831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www.ordinefarmacisti.torino.it</a:t>
            </a:r>
          </a:p>
          <a:p>
            <a:endParaRPr lang="it-IT" b="1" dirty="0" smtClean="0">
              <a:solidFill>
                <a:schemeClr val="tx1"/>
              </a:solidFill>
            </a:endParaRPr>
          </a:p>
          <a:p>
            <a:r>
              <a:rPr lang="it-IT" sz="2800" dirty="0" smtClean="0">
                <a:solidFill>
                  <a:schemeClr val="accent1"/>
                </a:solidFill>
              </a:rPr>
              <a:t>info@ordinefarmacisti.torino.it</a:t>
            </a:r>
          </a:p>
          <a:p>
            <a:r>
              <a:rPr lang="it-IT" b="1" dirty="0" smtClean="0">
                <a:solidFill>
                  <a:schemeClr val="tx1"/>
                </a:solidFill>
              </a:rPr>
              <a:t>	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	</a:t>
            </a:r>
            <a:endParaRPr lang="it-IT" sz="2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27584" y="3212976"/>
            <a:ext cx="689783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it-IT" dirty="0" smtClean="0">
                <a:solidFill>
                  <a:srgbClr val="002060"/>
                </a:solidFill>
              </a:rPr>
              <a:t>Segreteria Ordine			011 65.85.82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	</a:t>
            </a:r>
            <a:endParaRPr lang="it-IT" sz="2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827584" y="4077072"/>
            <a:ext cx="748883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it-IT" dirty="0" smtClean="0">
                <a:solidFill>
                  <a:srgbClr val="002060"/>
                </a:solidFill>
              </a:rPr>
              <a:t>dott. Savigliano Mario			011 932.88.53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	</a:t>
            </a:r>
            <a:endParaRPr lang="it-IT" sz="2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4941168"/>
            <a:ext cx="8183562" cy="1050925"/>
          </a:xfrm>
          <a:noFill/>
        </p:spPr>
        <p:txBody>
          <a:bodyPr/>
          <a:lstStyle/>
          <a:p>
            <a:pPr eaLnBrk="1" hangingPunct="1"/>
            <a:r>
              <a:rPr lang="it-IT" kern="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Grazie per l’attenzione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99592" y="1052736"/>
            <a:ext cx="68978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it-IT" dirty="0" smtClean="0">
                <a:solidFill>
                  <a:schemeClr val="tx1"/>
                </a:solidFill>
              </a:rPr>
              <a:t>	</a:t>
            </a:r>
            <a:endParaRPr lang="it-IT" sz="2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pic>
        <p:nvPicPr>
          <p:cNvPr id="2050" name="Picture 2" descr="http://www.cineclandestino.it/upload/images/gallery/2013/persone-che-dormono-al-cine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340768"/>
            <a:ext cx="5880652" cy="352839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503238" y="4557043"/>
            <a:ext cx="8183562" cy="13922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it-IT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La tossicodipendenza è una malattia?</a:t>
            </a:r>
          </a:p>
        </p:txBody>
      </p:sp>
      <p:pic>
        <p:nvPicPr>
          <p:cNvPr id="6147" name="Picture 14" descr="trasfusione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63888" y="2276872"/>
            <a:ext cx="2160637" cy="22278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503238" y="4898355"/>
            <a:ext cx="8183562" cy="10509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32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it-IT" sz="32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Tossicodipendenza</a:t>
            </a:r>
          </a:p>
        </p:txBody>
      </p:sp>
      <p:sp>
        <p:nvSpPr>
          <p:cNvPr id="7171" name="Segnaposto contenuto 2"/>
          <p:cNvSpPr>
            <a:spLocks noGrp="1"/>
          </p:cNvSpPr>
          <p:nvPr>
            <p:ph sz="half" idx="4294967295"/>
          </p:nvPr>
        </p:nvSpPr>
        <p:spPr>
          <a:xfrm>
            <a:off x="514350" y="530225"/>
            <a:ext cx="3932238" cy="4389438"/>
          </a:xfrm>
        </p:spPr>
        <p:txBody>
          <a:bodyPr/>
          <a:lstStyle/>
          <a:p>
            <a:pPr eaLnBrk="1" hangingPunct="1"/>
            <a:r>
              <a:rPr lang="it-IT" sz="2600" dirty="0" err="1" smtClean="0">
                <a:solidFill>
                  <a:srgbClr val="002060"/>
                </a:solidFill>
              </a:rPr>
              <a:t>Craving</a:t>
            </a:r>
            <a:endParaRPr lang="it-IT" sz="2600" dirty="0" smtClean="0">
              <a:solidFill>
                <a:srgbClr val="002060"/>
              </a:solidFill>
            </a:endParaRPr>
          </a:p>
          <a:p>
            <a:pPr eaLnBrk="1" hangingPunct="1"/>
            <a:endParaRPr lang="it-IT" sz="2600" dirty="0" smtClean="0"/>
          </a:p>
          <a:p>
            <a:pPr eaLnBrk="1" hangingPunct="1"/>
            <a:r>
              <a:rPr lang="it-IT" sz="2600" dirty="0" smtClean="0">
                <a:solidFill>
                  <a:srgbClr val="002060"/>
                </a:solidFill>
              </a:rPr>
              <a:t>No controllo dose, inizio e fine</a:t>
            </a:r>
          </a:p>
          <a:p>
            <a:pPr eaLnBrk="1" hangingPunct="1"/>
            <a:endParaRPr lang="it-IT" sz="2600" dirty="0" smtClean="0"/>
          </a:p>
          <a:p>
            <a:pPr eaLnBrk="1" hangingPunct="1"/>
            <a:r>
              <a:rPr lang="it-IT" sz="2600" dirty="0" smtClean="0">
                <a:solidFill>
                  <a:srgbClr val="002060"/>
                </a:solidFill>
              </a:rPr>
              <a:t>Tolleranza</a:t>
            </a:r>
          </a:p>
          <a:p>
            <a:pPr eaLnBrk="1" hangingPunct="1"/>
            <a:endParaRPr lang="it-IT" sz="2600" dirty="0" smtClean="0"/>
          </a:p>
          <a:p>
            <a:pPr eaLnBrk="1" hangingPunct="1"/>
            <a:r>
              <a:rPr lang="it-IT" sz="2600" dirty="0" smtClean="0">
                <a:solidFill>
                  <a:srgbClr val="002060"/>
                </a:solidFill>
              </a:rPr>
              <a:t>Astinenza</a:t>
            </a:r>
          </a:p>
        </p:txBody>
      </p:sp>
      <p:pic>
        <p:nvPicPr>
          <p:cNvPr id="7172" name="Immagine 6" descr="fila_1.gif"/>
          <p:cNvPicPr>
            <a:picLocks noChangeAspect="1"/>
          </p:cNvPicPr>
          <p:nvPr/>
        </p:nvPicPr>
        <p:blipFill>
          <a:blip r:embed="rId3" cstate="print"/>
          <a:srcRect t="36655" r="9630"/>
          <a:stretch>
            <a:fillRect/>
          </a:stretch>
        </p:blipFill>
        <p:spPr bwMode="auto">
          <a:xfrm>
            <a:off x="5334000" y="2209800"/>
            <a:ext cx="2928938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umetto 1 10"/>
          <p:cNvSpPr/>
          <p:nvPr/>
        </p:nvSpPr>
        <p:spPr>
          <a:xfrm>
            <a:off x="6215063" y="428625"/>
            <a:ext cx="2286000" cy="1643063"/>
          </a:xfrm>
          <a:prstGeom prst="wedgeRectCallout">
            <a:avLst>
              <a:gd name="adj1" fmla="val -22933"/>
              <a:gd name="adj2" fmla="val 6871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pic>
        <p:nvPicPr>
          <p:cNvPr id="7174" name="Immagine 11" descr="paccheto_sigarette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500063"/>
            <a:ext cx="1071563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Immagine 5" descr="amfetamina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3429000"/>
            <a:ext cx="1973263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Segnaposto contenuto 4" descr="dolore.jpg"/>
          <p:cNvPicPr>
            <a:picLocks noGrp="1" noChangeAspect="1"/>
          </p:cNvPicPr>
          <p:nvPr>
            <p:ph sz="half" idx="4294967295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6553200" y="3733800"/>
            <a:ext cx="1428750" cy="1800225"/>
          </a:xfrm>
        </p:spPr>
      </p:pic>
      <p:sp>
        <p:nvSpPr>
          <p:cNvPr id="7177" name="AutoShape 15"/>
          <p:cNvSpPr>
            <a:spLocks noChangeAspect="1" noChangeArrowheads="1"/>
          </p:cNvSpPr>
          <p:nvPr/>
        </p:nvSpPr>
        <p:spPr bwMode="auto">
          <a:xfrm>
            <a:off x="1371600" y="3276600"/>
            <a:ext cx="269875" cy="2698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78" name="AutoShape 16"/>
          <p:cNvSpPr>
            <a:spLocks noChangeAspect="1" noChangeArrowheads="1"/>
          </p:cNvSpPr>
          <p:nvPr/>
        </p:nvSpPr>
        <p:spPr bwMode="auto">
          <a:xfrm>
            <a:off x="1371600" y="2362200"/>
            <a:ext cx="269875" cy="2698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79" name="AutoShape 17"/>
          <p:cNvSpPr>
            <a:spLocks noChangeAspect="1" noChangeArrowheads="1"/>
          </p:cNvSpPr>
          <p:nvPr/>
        </p:nvSpPr>
        <p:spPr bwMode="auto">
          <a:xfrm>
            <a:off x="1371600" y="1143000"/>
            <a:ext cx="269875" cy="2698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0" name="AutoShape 28"/>
          <p:cNvSpPr>
            <a:spLocks noChangeArrowheads="1"/>
          </p:cNvSpPr>
          <p:nvPr/>
        </p:nvSpPr>
        <p:spPr bwMode="auto">
          <a:xfrm rot="-5400000">
            <a:off x="3348831" y="3432969"/>
            <a:ext cx="269875" cy="719138"/>
          </a:xfrm>
          <a:prstGeom prst="downArrow">
            <a:avLst>
              <a:gd name="adj1" fmla="val 50000"/>
              <a:gd name="adj2" fmla="val 666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1" name="AutoShape 29"/>
          <p:cNvSpPr>
            <a:spLocks noChangeArrowheads="1"/>
          </p:cNvSpPr>
          <p:nvPr/>
        </p:nvSpPr>
        <p:spPr bwMode="auto">
          <a:xfrm rot="5400000">
            <a:off x="3272631" y="461169"/>
            <a:ext cx="269875" cy="719138"/>
          </a:xfrm>
          <a:prstGeom prst="downArrow">
            <a:avLst>
              <a:gd name="adj1" fmla="val 50000"/>
              <a:gd name="adj2" fmla="val 666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2" name="AutoShape 30"/>
          <p:cNvSpPr>
            <a:spLocks noChangeArrowheads="1"/>
          </p:cNvSpPr>
          <p:nvPr/>
        </p:nvSpPr>
        <p:spPr bwMode="auto">
          <a:xfrm rot="10800000">
            <a:off x="3962400" y="1828800"/>
            <a:ext cx="269875" cy="900113"/>
          </a:xfrm>
          <a:prstGeom prst="downArrow">
            <a:avLst>
              <a:gd name="adj1" fmla="val 50000"/>
              <a:gd name="adj2" fmla="val 8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3" name="AutoShape 31"/>
          <p:cNvSpPr>
            <a:spLocks noChangeArrowheads="1"/>
          </p:cNvSpPr>
          <p:nvPr/>
        </p:nvSpPr>
        <p:spPr bwMode="auto">
          <a:xfrm rot="10800000">
            <a:off x="3962400" y="838200"/>
            <a:ext cx="269875" cy="900113"/>
          </a:xfrm>
          <a:prstGeom prst="downArrow">
            <a:avLst>
              <a:gd name="adj1" fmla="val 50000"/>
              <a:gd name="adj2" fmla="val 8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7184" name="AutoShape 32"/>
          <p:cNvSpPr>
            <a:spLocks noChangeArrowheads="1"/>
          </p:cNvSpPr>
          <p:nvPr/>
        </p:nvSpPr>
        <p:spPr bwMode="auto">
          <a:xfrm rot="10800000">
            <a:off x="3962400" y="2819400"/>
            <a:ext cx="269875" cy="900113"/>
          </a:xfrm>
          <a:prstGeom prst="downArrow">
            <a:avLst>
              <a:gd name="adj1" fmla="val 50000"/>
              <a:gd name="adj2" fmla="val 8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381000" y="3861048"/>
            <a:ext cx="8183563" cy="25717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it-IT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Quali sostanze </a:t>
            </a:r>
            <a:br>
              <a:rPr lang="it-IT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ritieni pericolose?</a:t>
            </a:r>
            <a:br>
              <a:rPr lang="it-IT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…non</a:t>
            </a:r>
            <a:r>
              <a:rPr lang="it-IT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pericolose?</a:t>
            </a:r>
            <a:br>
              <a:rPr lang="it-IT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it-IT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4294967295"/>
          </p:nvPr>
        </p:nvGraphicFramePr>
        <p:xfrm>
          <a:off x="571500" y="571500"/>
          <a:ext cx="8183563" cy="2189163"/>
        </p:xfrm>
        <a:graphic>
          <a:graphicData uri="http://schemas.openxmlformats.org/drawingml/2006/table">
            <a:tbl>
              <a:tblPr/>
              <a:tblGrid>
                <a:gridCol w="1636713"/>
                <a:gridCol w="1636712"/>
                <a:gridCol w="1636713"/>
                <a:gridCol w="1636712"/>
                <a:gridCol w="1636713"/>
              </a:tblGrid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cocaina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ecstas</a:t>
                      </a: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crack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</a:tr>
              <a:tr h="1189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nicotina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cannabis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eroina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LSD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alcool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59595"/>
                        </a:gs>
                        <a:gs pos="50000">
                          <a:srgbClr val="D6D6D6"/>
                        </a:gs>
                        <a:gs pos="100000">
                          <a:srgbClr val="FFFFFF"/>
                        </a:gs>
                      </a:gsLst>
                      <a:lin ang="10800000" scaled="1"/>
                    </a:gradFill>
                  </a:tcPr>
                </a:tc>
              </a:tr>
            </a:tbl>
          </a:graphicData>
        </a:graphic>
      </p:graphicFrame>
      <p:pic>
        <p:nvPicPr>
          <p:cNvPr id="8206" name="Picture 22" descr="C:\Documents and Settings\panero\Documenti\droghe\cervel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048000"/>
            <a:ext cx="3581400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7" name="Text Box 23"/>
          <p:cNvSpPr txBox="1">
            <a:spLocks noChangeArrowheads="1"/>
          </p:cNvSpPr>
          <p:nvPr/>
        </p:nvSpPr>
        <p:spPr bwMode="auto">
          <a:xfrm>
            <a:off x="4495800" y="3378200"/>
            <a:ext cx="2062163" cy="64135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b="1">
                <a:solidFill>
                  <a:schemeClr val="tx1"/>
                </a:solidFill>
                <a:cs typeface="Arial" charset="0"/>
              </a:rPr>
              <a:t>This is your </a:t>
            </a:r>
          </a:p>
          <a:p>
            <a:r>
              <a:rPr lang="it-IT" b="1">
                <a:solidFill>
                  <a:schemeClr val="tx1"/>
                </a:solidFill>
                <a:cs typeface="Arial" charset="0"/>
              </a:rPr>
              <a:t>brain on drugs</a:t>
            </a:r>
            <a:endParaRPr lang="it-IT" sz="24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539552" y="1628800"/>
            <a:ext cx="8111554" cy="1584176"/>
          </a:xfrm>
        </p:spPr>
        <p:txBody>
          <a:bodyPr anchor="ctr">
            <a:normAutofit fontScale="90000"/>
          </a:bodyPr>
          <a:lstStyle/>
          <a:p>
            <a:pPr algn="ctr" eaLnBrk="1" hangingPunct="1">
              <a:defRPr/>
            </a:pPr>
            <a:r>
              <a:rPr lang="it-IT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it-IT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Progetto</a:t>
            </a:r>
            <a:b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2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Tossico-IN-dipendenza</a:t>
            </a:r>
            <a:b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it-IT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it-IT" sz="4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 bwMode="auto">
          <a:xfrm>
            <a:off x="539552" y="3356992"/>
            <a:ext cx="818356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it-IT" sz="2000" b="0" dirty="0" smtClean="0">
                <a:solidFill>
                  <a:srgbClr val="002060"/>
                </a:solidFill>
              </a:rPr>
              <a:t>Ordine Farmacisti Provincia di Torino</a:t>
            </a:r>
            <a:br>
              <a:rPr lang="it-IT" sz="2000" b="0" dirty="0" smtClean="0">
                <a:solidFill>
                  <a:srgbClr val="002060"/>
                </a:solidFill>
              </a:rPr>
            </a:br>
            <a:r>
              <a:rPr lang="it-IT" sz="2000" b="0" dirty="0" smtClean="0">
                <a:solidFill>
                  <a:srgbClr val="002060"/>
                </a:solidFill>
              </a:rPr>
              <a:t>Università degli Studi di Torino Facoltà di Farmacia</a:t>
            </a:r>
            <a:br>
              <a:rPr lang="it-IT" sz="2000" b="0" dirty="0" smtClean="0">
                <a:solidFill>
                  <a:srgbClr val="002060"/>
                </a:solidFill>
              </a:rPr>
            </a:br>
            <a:r>
              <a:rPr lang="it-IT" sz="2000" b="0" dirty="0" smtClean="0">
                <a:solidFill>
                  <a:srgbClr val="002060"/>
                </a:solidFill>
              </a:rPr>
              <a:t>ASL TO 5 SERT di Chieri</a:t>
            </a:r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7" name="Titolo 1"/>
          <p:cNvSpPr txBox="1">
            <a:spLocks/>
          </p:cNvSpPr>
          <p:nvPr/>
        </p:nvSpPr>
        <p:spPr bwMode="auto">
          <a:xfrm>
            <a:off x="539552" y="4941168"/>
            <a:ext cx="818356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it-IT" sz="1600" b="0" dirty="0" smtClean="0">
                <a:solidFill>
                  <a:srgbClr val="002060"/>
                </a:solidFill>
              </a:rPr>
              <a:t>Patrocini: 	Regione Piemonte</a:t>
            </a:r>
          </a:p>
          <a:p>
            <a:pPr algn="l"/>
            <a:r>
              <a:rPr lang="it-IT" sz="1600" dirty="0" smtClean="0">
                <a:solidFill>
                  <a:srgbClr val="002060"/>
                </a:solidFill>
              </a:rPr>
              <a:t>		Provincia di Torino</a:t>
            </a:r>
          </a:p>
          <a:p>
            <a:pPr algn="l"/>
            <a:r>
              <a:rPr lang="it-IT" sz="1600" b="0" dirty="0" smtClean="0">
                <a:solidFill>
                  <a:srgbClr val="002060"/>
                </a:solidFill>
              </a:rPr>
              <a:t>		Comune di Torino</a:t>
            </a:r>
          </a:p>
          <a:p>
            <a:pPr algn="l"/>
            <a:endParaRPr lang="it-IT"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467544" y="4869160"/>
            <a:ext cx="8280920" cy="10525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it-IT" kern="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Le caratteristiche del “format": </a:t>
            </a:r>
          </a:p>
        </p:txBody>
      </p:sp>
      <p:sp>
        <p:nvSpPr>
          <p:cNvPr id="10247" name="CasellaDiTesto 15"/>
          <p:cNvSpPr txBox="1">
            <a:spLocks noChangeArrowheads="1"/>
          </p:cNvSpPr>
          <p:nvPr/>
        </p:nvSpPr>
        <p:spPr bwMode="auto">
          <a:xfrm>
            <a:off x="1331640" y="1628800"/>
            <a:ext cx="34563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it-IT" sz="2000" dirty="0" smtClean="0">
                <a:solidFill>
                  <a:srgbClr val="002060"/>
                </a:solidFill>
              </a:rPr>
              <a:t>uniformità di contenuto</a:t>
            </a:r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10250" name="CasellaDiTesto 18"/>
          <p:cNvSpPr txBox="1">
            <a:spLocks noChangeArrowheads="1"/>
          </p:cNvSpPr>
          <p:nvPr/>
        </p:nvSpPr>
        <p:spPr bwMode="auto">
          <a:xfrm>
            <a:off x="714375" y="928688"/>
            <a:ext cx="16001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it-IT" sz="2000" dirty="0" smtClean="0">
                <a:solidFill>
                  <a:srgbClr val="002060"/>
                </a:solidFill>
              </a:rPr>
              <a:t>linguaggio </a:t>
            </a:r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10251" name="CasellaDiTesto 19"/>
          <p:cNvSpPr txBox="1">
            <a:spLocks noChangeArrowheads="1"/>
          </p:cNvSpPr>
          <p:nvPr/>
        </p:nvSpPr>
        <p:spPr bwMode="auto">
          <a:xfrm>
            <a:off x="1907704" y="2348880"/>
            <a:ext cx="36724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it-IT" sz="2000" dirty="0">
                <a:solidFill>
                  <a:schemeClr val="tx1"/>
                </a:solidFill>
              </a:rPr>
              <a:t> </a:t>
            </a:r>
            <a:r>
              <a:rPr lang="it-IT" sz="2000" dirty="0" smtClean="0">
                <a:solidFill>
                  <a:srgbClr val="002060"/>
                </a:solidFill>
              </a:rPr>
              <a:t>una classe alla volta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0252" name="CasellaDiTesto 20"/>
          <p:cNvSpPr txBox="1">
            <a:spLocks noChangeArrowheads="1"/>
          </p:cNvSpPr>
          <p:nvPr/>
        </p:nvSpPr>
        <p:spPr bwMode="auto">
          <a:xfrm>
            <a:off x="2555776" y="3140968"/>
            <a:ext cx="64087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it-IT" sz="2000" dirty="0" smtClean="0">
                <a:solidFill>
                  <a:srgbClr val="002060"/>
                </a:solidFill>
              </a:rPr>
              <a:t>questionario, discussione e dibattito</a:t>
            </a:r>
            <a:endParaRPr lang="it-IT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50" grpId="0"/>
      <p:bldP spid="10251" grpId="0"/>
      <p:bldP spid="102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467544" y="4869160"/>
            <a:ext cx="8183562" cy="10509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kern="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I numeri del progetto:</a:t>
            </a:r>
          </a:p>
        </p:txBody>
      </p:sp>
      <p:sp>
        <p:nvSpPr>
          <p:cNvPr id="11271" name="Rettangolo 9"/>
          <p:cNvSpPr>
            <a:spLocks noChangeArrowheads="1"/>
          </p:cNvSpPr>
          <p:nvPr/>
        </p:nvSpPr>
        <p:spPr bwMode="auto">
          <a:xfrm>
            <a:off x="827584" y="908720"/>
            <a:ext cx="410445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it-IT" dirty="0" smtClean="0">
                <a:solidFill>
                  <a:srgbClr val="002060"/>
                </a:solidFill>
              </a:rPr>
              <a:t>2010-2011:	25 classi</a:t>
            </a:r>
          </a:p>
          <a:p>
            <a:pPr algn="l"/>
            <a:endParaRPr lang="it-IT" dirty="0" smtClean="0">
              <a:solidFill>
                <a:srgbClr val="002060"/>
              </a:solidFill>
            </a:endParaRPr>
          </a:p>
          <a:p>
            <a:pPr algn="l"/>
            <a:r>
              <a:rPr lang="it-IT" dirty="0" smtClean="0">
                <a:solidFill>
                  <a:srgbClr val="002060"/>
                </a:solidFill>
              </a:rPr>
              <a:t>2011-2012:	53 classi</a:t>
            </a:r>
          </a:p>
          <a:p>
            <a:pPr algn="l"/>
            <a:endParaRPr lang="it-IT" dirty="0" smtClean="0">
              <a:solidFill>
                <a:srgbClr val="002060"/>
              </a:solidFill>
            </a:endParaRPr>
          </a:p>
          <a:p>
            <a:pPr algn="l"/>
            <a:r>
              <a:rPr lang="it-IT" dirty="0" smtClean="0">
                <a:solidFill>
                  <a:srgbClr val="002060"/>
                </a:solidFill>
              </a:rPr>
              <a:t>2013-2014:	90 classi</a:t>
            </a:r>
          </a:p>
          <a:p>
            <a:pPr algn="l"/>
            <a:endParaRPr lang="it-IT" dirty="0" smtClean="0">
              <a:solidFill>
                <a:srgbClr val="002060"/>
              </a:solidFill>
            </a:endParaRPr>
          </a:p>
          <a:p>
            <a:pPr algn="l"/>
            <a:r>
              <a:rPr lang="it-IT" dirty="0" smtClean="0">
                <a:solidFill>
                  <a:srgbClr val="002060"/>
                </a:solidFill>
              </a:rPr>
              <a:t>2014-2015:	89 classi</a:t>
            </a:r>
          </a:p>
          <a:p>
            <a:pPr algn="l"/>
            <a:endParaRPr lang="it-IT" dirty="0" smtClean="0">
              <a:solidFill>
                <a:srgbClr val="002060"/>
              </a:solidFill>
            </a:endParaRPr>
          </a:p>
          <a:p>
            <a:pPr algn="l"/>
            <a:r>
              <a:rPr lang="it-IT" dirty="0" smtClean="0">
                <a:solidFill>
                  <a:srgbClr val="002060"/>
                </a:solidFill>
              </a:rPr>
              <a:t>2015-2016:	</a:t>
            </a:r>
            <a:r>
              <a:rPr lang="it-IT" dirty="0" smtClean="0">
                <a:solidFill>
                  <a:srgbClr val="002060"/>
                </a:solidFill>
              </a:rPr>
              <a:t>90 </a:t>
            </a:r>
            <a:r>
              <a:rPr lang="it-IT" dirty="0" smtClean="0">
                <a:solidFill>
                  <a:srgbClr val="002060"/>
                </a:solidFill>
              </a:rPr>
              <a:t>classi</a:t>
            </a:r>
          </a:p>
          <a:p>
            <a:pPr algn="l"/>
            <a:endParaRPr lang="it-IT" dirty="0">
              <a:solidFill>
                <a:srgbClr val="002060"/>
              </a:solidFill>
            </a:endParaRPr>
          </a:p>
        </p:txBody>
      </p:sp>
      <p:grpSp>
        <p:nvGrpSpPr>
          <p:cNvPr id="3" name="Gruppo 16"/>
          <p:cNvGrpSpPr/>
          <p:nvPr/>
        </p:nvGrpSpPr>
        <p:grpSpPr>
          <a:xfrm>
            <a:off x="4283968" y="908720"/>
            <a:ext cx="3672408" cy="3139321"/>
            <a:chOff x="4788024" y="1052736"/>
            <a:chExt cx="3672408" cy="3139321"/>
          </a:xfrm>
        </p:grpSpPr>
        <p:sp>
          <p:nvSpPr>
            <p:cNvPr id="12" name="Rettangolo 9"/>
            <p:cNvSpPr>
              <a:spLocks noChangeArrowheads="1"/>
            </p:cNvSpPr>
            <p:nvPr/>
          </p:nvSpPr>
          <p:spPr bwMode="auto">
            <a:xfrm>
              <a:off x="4788024" y="1052736"/>
              <a:ext cx="3672408" cy="3139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/>
              <a:r>
                <a:rPr lang="it-IT" dirty="0" smtClean="0">
                  <a:solidFill>
                    <a:schemeClr val="tx1"/>
                  </a:solidFill>
                </a:rPr>
                <a:t>	</a:t>
              </a:r>
              <a:r>
                <a:rPr lang="it-IT" dirty="0" smtClean="0">
                  <a:solidFill>
                    <a:srgbClr val="002060"/>
                  </a:solidFill>
                </a:rPr>
                <a:t>625  alunni</a:t>
              </a:r>
            </a:p>
            <a:p>
              <a:pPr algn="l"/>
              <a:endParaRPr lang="it-IT" dirty="0" smtClean="0">
                <a:solidFill>
                  <a:srgbClr val="002060"/>
                </a:solidFill>
              </a:endParaRPr>
            </a:p>
            <a:p>
              <a:pPr algn="l"/>
              <a:r>
                <a:rPr lang="it-IT" dirty="0" smtClean="0">
                  <a:solidFill>
                    <a:srgbClr val="002060"/>
                  </a:solidFill>
                </a:rPr>
                <a:t>	1325 alunni</a:t>
              </a:r>
            </a:p>
            <a:p>
              <a:pPr algn="l"/>
              <a:endParaRPr lang="it-IT" dirty="0" smtClean="0">
                <a:solidFill>
                  <a:srgbClr val="002060"/>
                </a:solidFill>
              </a:endParaRPr>
            </a:p>
            <a:p>
              <a:pPr algn="l"/>
              <a:r>
                <a:rPr lang="it-IT" dirty="0" smtClean="0">
                  <a:solidFill>
                    <a:srgbClr val="002060"/>
                  </a:solidFill>
                </a:rPr>
                <a:t>	2250 alunni</a:t>
              </a:r>
            </a:p>
            <a:p>
              <a:pPr algn="l"/>
              <a:endParaRPr lang="it-IT" dirty="0" smtClean="0">
                <a:solidFill>
                  <a:srgbClr val="002060"/>
                </a:solidFill>
              </a:endParaRPr>
            </a:p>
            <a:p>
              <a:pPr algn="l"/>
              <a:r>
                <a:rPr lang="it-IT" dirty="0" smtClean="0">
                  <a:solidFill>
                    <a:srgbClr val="002060"/>
                  </a:solidFill>
                </a:rPr>
                <a:t>	2225 alunni</a:t>
              </a:r>
            </a:p>
            <a:p>
              <a:pPr algn="l"/>
              <a:endParaRPr lang="it-IT" dirty="0" smtClean="0">
                <a:solidFill>
                  <a:srgbClr val="002060"/>
                </a:solidFill>
              </a:endParaRPr>
            </a:p>
            <a:p>
              <a:pPr algn="l"/>
              <a:r>
                <a:rPr lang="it-IT" dirty="0" smtClean="0">
                  <a:solidFill>
                    <a:srgbClr val="002060"/>
                  </a:solidFill>
                </a:rPr>
                <a:t>	2150 alunni</a:t>
              </a:r>
            </a:p>
            <a:p>
              <a:pPr algn="l"/>
              <a:endParaRPr lang="it-IT" dirty="0" smtClean="0">
                <a:solidFill>
                  <a:srgbClr val="002060"/>
                </a:solidFill>
              </a:endParaRPr>
            </a:p>
            <a:p>
              <a:pPr algn="l"/>
              <a:endParaRPr lang="it-IT" dirty="0">
                <a:solidFill>
                  <a:srgbClr val="002060"/>
                </a:solidFill>
              </a:endParaRPr>
            </a:p>
          </p:txBody>
        </p:sp>
        <p:sp>
          <p:nvSpPr>
            <p:cNvPr id="15" name="Freccia a destra 14"/>
            <p:cNvSpPr/>
            <p:nvPr/>
          </p:nvSpPr>
          <p:spPr bwMode="auto">
            <a:xfrm>
              <a:off x="4788024" y="2204864"/>
              <a:ext cx="648072" cy="288032"/>
            </a:xfrm>
            <a:prstGeom prst="rightArrow">
              <a:avLst/>
            </a:prstGeom>
            <a:solidFill>
              <a:schemeClr val="accent1"/>
            </a:solidFill>
            <a:ln w="42500" cap="flat" cmpd="sng" algn="ctr">
              <a:solidFill>
                <a:srgbClr val="B05C0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Verdana" pitchFamily="34" charset="0"/>
              </a:endParaRPr>
            </a:p>
          </p:txBody>
        </p:sp>
      </p:grpSp>
      <p:sp>
        <p:nvSpPr>
          <p:cNvPr id="7" name="Rettangolo 9"/>
          <p:cNvSpPr>
            <a:spLocks noChangeArrowheads="1"/>
          </p:cNvSpPr>
          <p:nvPr/>
        </p:nvSpPr>
        <p:spPr bwMode="auto">
          <a:xfrm>
            <a:off x="755576" y="3501008"/>
            <a:ext cx="748883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it-IT" sz="2000" dirty="0" smtClean="0">
                <a:solidFill>
                  <a:schemeClr val="accent1"/>
                </a:solidFill>
              </a:rPr>
              <a:t>“</a:t>
            </a:r>
            <a:r>
              <a:rPr lang="it-IT" sz="2000" i="1" dirty="0" smtClean="0">
                <a:solidFill>
                  <a:schemeClr val="accent1"/>
                </a:solidFill>
              </a:rPr>
              <a:t>Sostanze d’abuso: indagine su un campione di studenti della scuola secondaria della Provincia di Torino</a:t>
            </a:r>
            <a:r>
              <a:rPr lang="it-IT" sz="2000" dirty="0" smtClean="0">
                <a:solidFill>
                  <a:schemeClr val="accent1"/>
                </a:solidFill>
              </a:rPr>
              <a:t>”</a:t>
            </a:r>
            <a:endParaRPr lang="it-IT" sz="2200" dirty="0" smtClean="0"/>
          </a:p>
          <a:p>
            <a:pPr algn="l"/>
            <a:r>
              <a:rPr lang="it-IT" sz="2000" smtClean="0"/>
              <a:t>09/11/2010</a:t>
            </a:r>
            <a:r>
              <a:rPr lang="it-IT" sz="2000" dirty="0" smtClean="0"/>
              <a:t>		dott. 	 Enzo Martino </a:t>
            </a:r>
          </a:p>
          <a:p>
            <a:pPr algn="l"/>
            <a:r>
              <a:rPr lang="it-IT" sz="2000" dirty="0" smtClean="0"/>
              <a:t>Relatore 		Prof.ssa Paola </a:t>
            </a:r>
            <a:r>
              <a:rPr lang="it-IT" sz="2000" dirty="0" err="1" smtClean="0"/>
              <a:t>Brusa</a:t>
            </a:r>
            <a:r>
              <a:rPr lang="it-IT" sz="2000" dirty="0" smtClean="0"/>
              <a:t> </a:t>
            </a:r>
          </a:p>
          <a:p>
            <a:pPr algn="l"/>
            <a:r>
              <a:rPr lang="it-IT" sz="2000" dirty="0" smtClean="0"/>
              <a:t>Controrelatore 	Prof.ssa Maria Buffa</a:t>
            </a:r>
          </a:p>
          <a:p>
            <a:pPr algn="l"/>
            <a:r>
              <a:rPr lang="it-IT" sz="2000" dirty="0" smtClean="0"/>
              <a:t>Correlatore		Dott.ssa Maria Laura </a:t>
            </a:r>
            <a:r>
              <a:rPr lang="it-IT" sz="2000" dirty="0" err="1" smtClean="0"/>
              <a:t>Immordin</a:t>
            </a:r>
            <a:r>
              <a:rPr lang="it-IT" sz="2200" dirty="0" err="1" smtClean="0"/>
              <a:t>o</a:t>
            </a:r>
            <a:endParaRPr lang="it-IT" sz="2200" dirty="0" smtClean="0"/>
          </a:p>
          <a:p>
            <a:pPr algn="l"/>
            <a:endParaRPr lang="it-IT" dirty="0" smtClean="0"/>
          </a:p>
          <a:p>
            <a:r>
              <a:rPr lang="it-IT" dirty="0" smtClean="0"/>
              <a:t> 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 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467544" y="4869160"/>
            <a:ext cx="8183562" cy="10509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kern="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I numeri del progetto:</a:t>
            </a:r>
            <a:endParaRPr lang="it-IT" kern="1200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</a:endParaRPr>
          </a:p>
        </p:txBody>
      </p:sp>
      <p:sp>
        <p:nvSpPr>
          <p:cNvPr id="18" name="Rettangolo 9"/>
          <p:cNvSpPr>
            <a:spLocks noChangeArrowheads="1"/>
          </p:cNvSpPr>
          <p:nvPr/>
        </p:nvSpPr>
        <p:spPr bwMode="auto">
          <a:xfrm>
            <a:off x="755576" y="3573016"/>
            <a:ext cx="7488832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Formazione = Uni-Formazione</a:t>
            </a:r>
            <a:endParaRPr lang="it-IT" sz="2800" dirty="0" smtClean="0"/>
          </a:p>
          <a:p>
            <a:pPr algn="l"/>
            <a:endParaRPr lang="it-IT" dirty="0" smtClean="0"/>
          </a:p>
          <a:p>
            <a:r>
              <a:rPr lang="it-IT" dirty="0" smtClean="0"/>
              <a:t> 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 </a:t>
            </a:r>
            <a:endParaRPr lang="it-IT" dirty="0">
              <a:solidFill>
                <a:schemeClr val="tx1"/>
              </a:solidFill>
            </a:endParaRPr>
          </a:p>
        </p:txBody>
      </p:sp>
      <p:grpSp>
        <p:nvGrpSpPr>
          <p:cNvPr id="4" name="Gruppo 15"/>
          <p:cNvGrpSpPr/>
          <p:nvPr/>
        </p:nvGrpSpPr>
        <p:grpSpPr>
          <a:xfrm>
            <a:off x="683568" y="1628800"/>
            <a:ext cx="7959253" cy="1814512"/>
            <a:chOff x="1079104" y="2147466"/>
            <a:chExt cx="7959253" cy="1814512"/>
          </a:xfrm>
        </p:grpSpPr>
        <p:sp>
          <p:nvSpPr>
            <p:cNvPr id="19" name="Rettangolo 9"/>
            <p:cNvSpPr>
              <a:spLocks noChangeArrowheads="1"/>
            </p:cNvSpPr>
            <p:nvPr/>
          </p:nvSpPr>
          <p:spPr bwMode="auto">
            <a:xfrm>
              <a:off x="1079104" y="2723530"/>
              <a:ext cx="7488832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it-IT" sz="3600" dirty="0" smtClean="0">
                  <a:solidFill>
                    <a:srgbClr val="002060"/>
                  </a:solidFill>
                </a:rPr>
                <a:t>30 farmacisti coinvolti</a:t>
              </a:r>
            </a:p>
            <a:p>
              <a:pPr algn="l"/>
              <a:endParaRPr lang="it-IT" dirty="0" smtClean="0">
                <a:solidFill>
                  <a:schemeClr val="tx1"/>
                </a:solidFill>
              </a:endParaRPr>
            </a:p>
          </p:txBody>
        </p:sp>
        <p:pic>
          <p:nvPicPr>
            <p:cNvPr id="11" name="Picture 9" descr="C:\Users\Paola Aliperta\AppData\Local\Microsoft\Windows\Temporary Internet Files\Content.IE5\BKRR6F0J\MCj02516730000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31832" y="2147466"/>
              <a:ext cx="1406525" cy="18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Rettangolo 9"/>
          <p:cNvSpPr>
            <a:spLocks noChangeArrowheads="1"/>
          </p:cNvSpPr>
          <p:nvPr/>
        </p:nvSpPr>
        <p:spPr bwMode="auto">
          <a:xfrm>
            <a:off x="467544" y="2276872"/>
            <a:ext cx="144016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(Soli)</a:t>
            </a:r>
            <a:endParaRPr lang="it-IT" sz="2800" dirty="0" smtClean="0"/>
          </a:p>
          <a:p>
            <a:pPr algn="l"/>
            <a:endParaRPr lang="it-IT" dirty="0" smtClean="0"/>
          </a:p>
          <a:p>
            <a:r>
              <a:rPr lang="it-IT" dirty="0" smtClean="0"/>
              <a:t> 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 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4869160"/>
            <a:ext cx="8183562" cy="1050925"/>
          </a:xfrm>
          <a:noFill/>
        </p:spPr>
        <p:txBody>
          <a:bodyPr/>
          <a:lstStyle/>
          <a:p>
            <a:pPr eaLnBrk="1" hangingPunct="1"/>
            <a:r>
              <a:rPr lang="it-IT" kern="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Calendario novembre 2017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tro">
  <a:themeElements>
    <a:clrScheme name="Astro 1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FFFFFF"/>
      </a:accent3>
      <a:accent4>
        <a:srgbClr val="000000"/>
      </a:accent4>
      <a:accent5>
        <a:srgbClr val="F6C0AA"/>
      </a:accent5>
      <a:accent6>
        <a:srgbClr val="902430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stro 1">
        <a:dk1>
          <a:srgbClr val="000000"/>
        </a:dk1>
        <a:lt1>
          <a:srgbClr val="FFFFFF"/>
        </a:lt1>
        <a:dk2>
          <a:srgbClr val="323232"/>
        </a:dk2>
        <a:lt2>
          <a:srgbClr val="E3DED1"/>
        </a:lt2>
        <a:accent1>
          <a:srgbClr val="F07F09"/>
        </a:accent1>
        <a:accent2>
          <a:srgbClr val="9F2936"/>
        </a:accent2>
        <a:accent3>
          <a:srgbClr val="FFFFFF"/>
        </a:accent3>
        <a:accent4>
          <a:srgbClr val="000000"/>
        </a:accent4>
        <a:accent5>
          <a:srgbClr val="F6C0AA"/>
        </a:accent5>
        <a:accent6>
          <a:srgbClr val="902430"/>
        </a:accent6>
        <a:hlink>
          <a:srgbClr val="6B9F25"/>
        </a:hlink>
        <a:folHlink>
          <a:srgbClr val="B26B0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str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Astr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Astro 1">
        <a:dk1>
          <a:srgbClr val="000000"/>
        </a:dk1>
        <a:lt1>
          <a:srgbClr val="FFFFFF"/>
        </a:lt1>
        <a:dk2>
          <a:srgbClr val="323232"/>
        </a:dk2>
        <a:lt2>
          <a:srgbClr val="E3DED1"/>
        </a:lt2>
        <a:accent1>
          <a:srgbClr val="F07F09"/>
        </a:accent1>
        <a:accent2>
          <a:srgbClr val="9F2936"/>
        </a:accent2>
        <a:accent3>
          <a:srgbClr val="FFFFFF"/>
        </a:accent3>
        <a:accent4>
          <a:srgbClr val="000000"/>
        </a:accent4>
        <a:accent5>
          <a:srgbClr val="F6C0AA"/>
        </a:accent5>
        <a:accent6>
          <a:srgbClr val="902430"/>
        </a:accent6>
        <a:hlink>
          <a:srgbClr val="6B9F25"/>
        </a:hlink>
        <a:folHlink>
          <a:srgbClr val="B26B0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str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Astr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Astro 1">
        <a:dk1>
          <a:srgbClr val="000000"/>
        </a:dk1>
        <a:lt1>
          <a:srgbClr val="FFFFFF"/>
        </a:lt1>
        <a:dk2>
          <a:srgbClr val="323232"/>
        </a:dk2>
        <a:lt2>
          <a:srgbClr val="E3DED1"/>
        </a:lt2>
        <a:accent1>
          <a:srgbClr val="F07F09"/>
        </a:accent1>
        <a:accent2>
          <a:srgbClr val="9F2936"/>
        </a:accent2>
        <a:accent3>
          <a:srgbClr val="FFFFFF"/>
        </a:accent3>
        <a:accent4>
          <a:srgbClr val="000000"/>
        </a:accent4>
        <a:accent5>
          <a:srgbClr val="F6C0AA"/>
        </a:accent5>
        <a:accent6>
          <a:srgbClr val="902430"/>
        </a:accent6>
        <a:hlink>
          <a:srgbClr val="6B9F25"/>
        </a:hlink>
        <a:folHlink>
          <a:srgbClr val="B26B0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Astr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Astr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Astro 1">
        <a:dk1>
          <a:srgbClr val="000000"/>
        </a:dk1>
        <a:lt1>
          <a:srgbClr val="FFFFFF"/>
        </a:lt1>
        <a:dk2>
          <a:srgbClr val="323232"/>
        </a:dk2>
        <a:lt2>
          <a:srgbClr val="E3DED1"/>
        </a:lt2>
        <a:accent1>
          <a:srgbClr val="F07F09"/>
        </a:accent1>
        <a:accent2>
          <a:srgbClr val="9F2936"/>
        </a:accent2>
        <a:accent3>
          <a:srgbClr val="FFFFFF"/>
        </a:accent3>
        <a:accent4>
          <a:srgbClr val="000000"/>
        </a:accent4>
        <a:accent5>
          <a:srgbClr val="F6C0AA"/>
        </a:accent5>
        <a:accent6>
          <a:srgbClr val="902430"/>
        </a:accent6>
        <a:hlink>
          <a:srgbClr val="6B9F25"/>
        </a:hlink>
        <a:folHlink>
          <a:srgbClr val="B26B0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Astr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Astr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2500" cap="flat" cmpd="sng" algn="ctr">
          <a:solidFill>
            <a:srgbClr val="B05C05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4_Astro 1">
        <a:dk1>
          <a:srgbClr val="000000"/>
        </a:dk1>
        <a:lt1>
          <a:srgbClr val="FFFFFF"/>
        </a:lt1>
        <a:dk2>
          <a:srgbClr val="323232"/>
        </a:dk2>
        <a:lt2>
          <a:srgbClr val="E3DED1"/>
        </a:lt2>
        <a:accent1>
          <a:srgbClr val="F07F09"/>
        </a:accent1>
        <a:accent2>
          <a:srgbClr val="9F2936"/>
        </a:accent2>
        <a:accent3>
          <a:srgbClr val="FFFFFF"/>
        </a:accent3>
        <a:accent4>
          <a:srgbClr val="000000"/>
        </a:accent4>
        <a:accent5>
          <a:srgbClr val="F6C0AA"/>
        </a:accent5>
        <a:accent6>
          <a:srgbClr val="902430"/>
        </a:accent6>
        <a:hlink>
          <a:srgbClr val="6B9F25"/>
        </a:hlink>
        <a:folHlink>
          <a:srgbClr val="B26B0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13268</TotalTime>
  <Words>193</Words>
  <Application>Microsoft Office PowerPoint</Application>
  <PresentationFormat>Presentazione su schermo (4:3)</PresentationFormat>
  <Paragraphs>97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Astro</vt:lpstr>
      <vt:lpstr>1_Astro</vt:lpstr>
      <vt:lpstr>2_Astro</vt:lpstr>
      <vt:lpstr>3_Astro</vt:lpstr>
      <vt:lpstr>4_Astro</vt:lpstr>
      <vt:lpstr>Diapositiva 1</vt:lpstr>
      <vt:lpstr> La tossicodipendenza è una malattia?</vt:lpstr>
      <vt:lpstr> Tossicodipendenza</vt:lpstr>
      <vt:lpstr> Quali sostanze  ritieni pericolose? …non pericolose? </vt:lpstr>
      <vt:lpstr> Progetto   Tossico-IN-dipendenza   </vt:lpstr>
      <vt:lpstr>Le caratteristiche del “format": </vt:lpstr>
      <vt:lpstr>I numeri del progetto:</vt:lpstr>
      <vt:lpstr>I numeri del progetto:</vt:lpstr>
      <vt:lpstr>Calendario novembre 2017</vt:lpstr>
      <vt:lpstr>I contatti:</vt:lpstr>
      <vt:lpstr>Grazie per l’attenzione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Paola Aliperta</dc:creator>
  <cp:lastModifiedBy>utente</cp:lastModifiedBy>
  <cp:revision>203</cp:revision>
  <dcterms:created xsi:type="dcterms:W3CDTF">2007-12-03T18:09:46Z</dcterms:created>
  <dcterms:modified xsi:type="dcterms:W3CDTF">2017-10-04T17:48:42Z</dcterms:modified>
</cp:coreProperties>
</file>