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7" r:id="rId3"/>
    <p:sldId id="280" r:id="rId4"/>
    <p:sldId id="258" r:id="rId5"/>
    <p:sldId id="267" r:id="rId6"/>
    <p:sldId id="268" r:id="rId7"/>
    <p:sldId id="269" r:id="rId8"/>
    <p:sldId id="275" r:id="rId9"/>
    <p:sldId id="270" r:id="rId10"/>
    <p:sldId id="271" r:id="rId11"/>
    <p:sldId id="279" r:id="rId12"/>
    <p:sldId id="272" r:id="rId13"/>
    <p:sldId id="273" r:id="rId14"/>
    <p:sldId id="276" r:id="rId15"/>
    <p:sldId id="277" r:id="rId16"/>
    <p:sldId id="274" r:id="rId17"/>
    <p:sldId id="259" r:id="rId18"/>
    <p:sldId id="316" r:id="rId19"/>
    <p:sldId id="278" r:id="rId20"/>
    <p:sldId id="287" r:id="rId21"/>
    <p:sldId id="288" r:id="rId22"/>
    <p:sldId id="289" r:id="rId23"/>
    <p:sldId id="260" r:id="rId24"/>
    <p:sldId id="290" r:id="rId25"/>
    <p:sldId id="283" r:id="rId26"/>
    <p:sldId id="284" r:id="rId27"/>
    <p:sldId id="285" r:id="rId28"/>
    <p:sldId id="286" r:id="rId29"/>
    <p:sldId id="263" r:id="rId30"/>
    <p:sldId id="265" r:id="rId31"/>
    <p:sldId id="262" r:id="rId32"/>
    <p:sldId id="261" r:id="rId33"/>
    <p:sldId id="282" r:id="rId34"/>
    <p:sldId id="264" r:id="rId35"/>
    <p:sldId id="281" r:id="rId36"/>
    <p:sldId id="317" r:id="rId37"/>
    <p:sldId id="318" r:id="rId38"/>
    <p:sldId id="266" r:id="rId39"/>
    <p:sldId id="292" r:id="rId40"/>
    <p:sldId id="291" r:id="rId41"/>
    <p:sldId id="293" r:id="rId42"/>
    <p:sldId id="294" r:id="rId43"/>
    <p:sldId id="295" r:id="rId44"/>
    <p:sldId id="303" r:id="rId45"/>
    <p:sldId id="296" r:id="rId46"/>
    <p:sldId id="297" r:id="rId47"/>
    <p:sldId id="304" r:id="rId48"/>
    <p:sldId id="322" r:id="rId49"/>
    <p:sldId id="298" r:id="rId50"/>
    <p:sldId id="299" r:id="rId51"/>
    <p:sldId id="300" r:id="rId52"/>
    <p:sldId id="301" r:id="rId53"/>
    <p:sldId id="314" r:id="rId54"/>
    <p:sldId id="305" r:id="rId55"/>
    <p:sldId id="306" r:id="rId56"/>
    <p:sldId id="315" r:id="rId57"/>
    <p:sldId id="307" r:id="rId58"/>
    <p:sldId id="308" r:id="rId59"/>
    <p:sldId id="321" r:id="rId60"/>
    <p:sldId id="323" r:id="rId61"/>
    <p:sldId id="324" r:id="rId62"/>
    <p:sldId id="325" r:id="rId63"/>
    <p:sldId id="327" r:id="rId64"/>
    <p:sldId id="326" r:id="rId65"/>
    <p:sldId id="329" r:id="rId66"/>
    <p:sldId id="328" r:id="rId67"/>
    <p:sldId id="330" r:id="rId68"/>
    <p:sldId id="320" r:id="rId69"/>
    <p:sldId id="333" r:id="rId70"/>
    <p:sldId id="332" r:id="rId71"/>
    <p:sldId id="331" r:id="rId7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1" autoAdjust="0"/>
    <p:restoredTop sz="97495" autoAdjust="0"/>
  </p:normalViewPr>
  <p:slideViewPr>
    <p:cSldViewPr>
      <p:cViewPr varScale="1">
        <p:scale>
          <a:sx n="49" d="100"/>
          <a:sy n="49" d="100"/>
        </p:scale>
        <p:origin x="-133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1.wmf"/><Relationship Id="rId4" Type="http://schemas.openxmlformats.org/officeDocument/2006/relationships/image" Target="../media/image2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30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96.wmf"/></Relationships>
</file>

<file path=ppt/drawings/_rels/vmlDrawing6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89409-819E-4E52-B5AB-D1A14091FB83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7C572-4B26-4CB8-8986-7E1EC1D9CA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000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9CEB9-CE9C-4252-828A-9D1128A3DC09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6B60-2E5E-4009-BBB5-BF7ED3F84D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400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361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D753-5294-44E4-8BD1-3DB31C74B910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618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480BA-E006-41D0-ADDF-35D5A321199E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62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D753-5294-44E4-8BD1-3DB31C74B910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89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D753-5294-44E4-8BD1-3DB31C74B910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795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480BA-E006-41D0-ADDF-35D5A321199E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224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480BA-E006-41D0-ADDF-35D5A321199E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367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480BA-E006-41D0-ADDF-35D5A321199E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079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779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DD019-B55B-4711-8FAB-A305469DDA78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74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480BA-E006-41D0-ADDF-35D5A321199E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04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916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925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385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36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055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6D97A-F87E-431C-BEC8-9A17D20DBD18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234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6D97A-F87E-431C-BEC8-9A17D20DBD18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351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6D97A-F87E-431C-BEC8-9A17D20DBD18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892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6D97A-F87E-431C-BEC8-9A17D20DBD18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48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10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33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899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73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4161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607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955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5652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8560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CE6AF-2854-46E6-9CE9-0D0A21210A8F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007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82A76-1D9D-4A39-9D7E-7DCAD9E70EB7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360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767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478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4902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080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4000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4800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631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771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8218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3452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2945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38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Photolysis</a:t>
            </a:r>
            <a:endParaRPr lang="it-IT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Photolysis means dissolution or disintegration under the stimulus of light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i.e., ultra-violet</a:t>
            </a:r>
          </a:p>
          <a:p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radiations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Caution. The UV-radiation is extremely damaging to the eyes and skin.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3.19 duly represents a commonly employed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‘photo-chemical reactor’ to carry out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‘photolysis’ in a chemical laboratory. However, there are some extremely important precautionary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measures that one has to observe and adopt rigidly when performing reactions using a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 </a:t>
            </a:r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</a:t>
            </a:r>
            <a:r>
              <a:rPr lang="it-IT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photochemical</a:t>
            </a:r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reactor</a:t>
            </a:r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’, </a:t>
            </a:r>
            <a:r>
              <a:rPr lang="it-IT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namely</a:t>
            </a:r>
            <a:r>
              <a:rPr lang="it-IT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The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‘photochemical reactor’ should be adequately provided with a protective screen.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It is absolutely mandatory to put on special protective goggles or more appropriately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complete face shield that certainly caters for still better protection against all sorts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UV-radiations in case the apparatus requires any type of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‘adjustment’ (or samples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withdrawn) when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UV-Lamp is still 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All naked portions of the body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e.g., hands, may also be adequately protected with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‘prescribed gloves’. Also one must ensure that no parts of skin should be exposed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radiation in the unfortunate event of an accident. However, it is always advisable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preferable to turn off the UV-Lamp, obviously for safety measures, especially</a:t>
            </a:r>
          </a:p>
          <a:p>
            <a:r>
              <a:rPr lang="en-US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such manipulations are required to be carried out.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order to operate an immersion-well photochemical reactor effectively, first of all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 is removed from the solvent by slowly allowing inert nitrogen or argon gas to bubble through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 the sintered glass-disk. It is equally important to make sure that the correct choice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lamp is made for the reactor before starting the reaction.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66 ADVANCED PRACTICAL MEDICINAL CHEMISTRY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P-IV\C:\N-ADV\CH3-1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pressure lamps emit usually most of their radiations at 254 nm ; these are of low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upto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~ 20 W) and hence, require invariably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Quartz Immersion Well and not made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‘Pyrex’. Interestingly, a plethora of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‘preparative reactions’ normally makes use of much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higher power (ranging between 100–400 W) known as the medium pressure lamps,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are found to emit their radiation over a much broader range (mainly at ~ 365 nm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obtainable bands at both shorter and longer wavelength). It is always preferable to employ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suitable filter which essentially helps to allow a reaction to proceed under the most specified</a:t>
            </a: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experimental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Importantly, most photochemical reactions are invariably performed at fairly high dilution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i.e.,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upto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~ 0.05 M ; and extra care must be taken for the selection of pure and appropriate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solvent. It must be seen that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‘chosen solvent’ may not undergo decomposition under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influence (exposure) of UV-radiation ; besides, it must not get absorbed to the least possible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extent at the particular wavelength that is being employed for the ensuing photochemical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reaction. Subsequently, the solvent, needs to be evaporated carefully from the reaction mixture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and the product is finally purified by crystallization.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474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480BA-E006-41D0-ADDF-35D5A321199E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2028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5935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1506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4335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8575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4784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7414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E6B60-2E5E-4009-BBB5-BF7ED3F84D02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6902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4665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5521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363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D753-5294-44E4-8BD1-3DB31C74B910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4985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8029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8872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0881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FE7B2-EF11-422C-A848-04C994C4F7BB}" type="slidenum">
              <a:rPr lang="it-IT" smtClean="0"/>
              <a:pPr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431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D753-5294-44E4-8BD1-3DB31C74B910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509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480BA-E006-41D0-ADDF-35D5A321199E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166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D753-5294-44E4-8BD1-3DB31C74B910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84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D0FE3-74BE-4A18-9B73-5D4D903386F7}" type="datetimeFigureOut">
              <a:rPr lang="it-IT" smtClean="0"/>
              <a:pPr/>
              <a:t>14/11/2014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64D6-1651-4E74-9085-4D5B65C4BCE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5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6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7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9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1.wmf"/><Relationship Id="rId10" Type="http://schemas.openxmlformats.org/officeDocument/2006/relationships/image" Target="../media/image3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1.png"/><Relationship Id="rId9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oleObject" Target="../embeddings/oleObject3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1.wmf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6.png"/><Relationship Id="rId1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2.jpeg"/><Relationship Id="rId9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6.jpeg"/><Relationship Id="rId11" Type="http://schemas.openxmlformats.org/officeDocument/2006/relationships/image" Target="../media/image47.wmf"/><Relationship Id="rId5" Type="http://schemas.openxmlformats.org/officeDocument/2006/relationships/image" Target="../media/image44.jpe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48.jpeg"/><Relationship Id="rId9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51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4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4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45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4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5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hyperlink" Target="http://www.orgsyn.org/orgsyn/pdfs/CV4P0451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65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5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6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6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6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70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6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74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6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69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75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70.bin"/><Relationship Id="rId9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79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71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3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85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75.bin"/><Relationship Id="rId9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76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88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77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91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7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9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0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9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1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94.emf"/><Relationship Id="rId5" Type="http://schemas.openxmlformats.org/officeDocument/2006/relationships/image" Target="../media/image1.wmf"/><Relationship Id="rId4" Type="http://schemas.openxmlformats.org/officeDocument/2006/relationships/oleObject" Target="../embeddings/oleObject82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85.bin"/><Relationship Id="rId4" Type="http://schemas.openxmlformats.org/officeDocument/2006/relationships/image" Target="../media/image96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.wmf"/><Relationship Id="rId9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02.png"/><Relationship Id="rId4" Type="http://schemas.openxmlformats.org/officeDocument/2006/relationships/image" Target="../media/image1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90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92.bin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10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05.jpeg"/><Relationship Id="rId4" Type="http://schemas.openxmlformats.org/officeDocument/2006/relationships/image" Target="../media/image1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oleObject" Target="../embeddings/oleObject94.bin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.wmf"/><Relationship Id="rId9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00034" y="571480"/>
            <a:ext cx="82868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CONDUZIONE DELLA REAZIONE</a:t>
            </a:r>
          </a:p>
          <a:p>
            <a:endParaRPr lang="it-IT" sz="2400" b="1" dirty="0" smtClean="0"/>
          </a:p>
          <a:p>
            <a:r>
              <a:rPr lang="it-IT" sz="2000" dirty="0" smtClean="0"/>
              <a:t>Dopo aver predisposto tutto: scala della reazione, vetreria, apparecchiatura, reagenti e loro rapporti stechiometrici, solventi, ambiente di reazione (atmosferico, inerte), Temperatura, Pressione, si può procedere con la conduzione della reazione che prevede:</a:t>
            </a:r>
          </a:p>
          <a:p>
            <a:endParaRPr lang="it-IT" sz="20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Ordine di aggiunta dei reagenti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Monitoraggio della reazione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Controllo di parametri fisici che possono influenzare la reazione: </a:t>
            </a:r>
          </a:p>
          <a:p>
            <a:pPr marL="457200" indent="442913">
              <a:buFont typeface="+mj-lt"/>
              <a:buAutoNum type="alphaLcPeriod"/>
            </a:pPr>
            <a:r>
              <a:rPr lang="it-IT" sz="2000" dirty="0" smtClean="0"/>
              <a:t>Uso di equilibri sfavoriti (Dean </a:t>
            </a:r>
            <a:r>
              <a:rPr lang="it-IT" sz="2000" dirty="0" err="1" smtClean="0"/>
              <a:t>Stark</a:t>
            </a:r>
            <a:r>
              <a:rPr lang="it-IT" sz="2000" dirty="0" smtClean="0"/>
              <a:t>)</a:t>
            </a:r>
          </a:p>
          <a:p>
            <a:pPr marL="457200" indent="442913">
              <a:buFont typeface="+mj-lt"/>
              <a:buAutoNum type="alphaLcPeriod"/>
            </a:pPr>
            <a:r>
              <a:rPr lang="it-IT" sz="2000" dirty="0" smtClean="0"/>
              <a:t>Reazioni sotto pressione (idrogenazioni)</a:t>
            </a:r>
          </a:p>
          <a:p>
            <a:pPr marL="457200" indent="442913">
              <a:buFont typeface="+mj-lt"/>
              <a:buAutoNum type="alphaLcPeriod"/>
            </a:pPr>
            <a:r>
              <a:rPr lang="it-IT" sz="2000" dirty="0" smtClean="0"/>
              <a:t>Reazioni fotochimiche</a:t>
            </a:r>
          </a:p>
          <a:p>
            <a:pPr marL="457200" indent="-457200">
              <a:buFont typeface="+mj-lt"/>
              <a:buAutoNum type="arabicPeriod" startAt="4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it-IT" sz="2000" dirty="0" smtClean="0"/>
              <a:t>Reazioni sensibili all’aria</a:t>
            </a:r>
          </a:p>
          <a:p>
            <a:pPr marL="457200" indent="442913">
              <a:buFont typeface="+mj-lt"/>
              <a:buAutoNum type="arabicPeriod" startAt="4"/>
            </a:pPr>
            <a:endParaRPr lang="it-IT" sz="2000" dirty="0" smtClean="0"/>
          </a:p>
          <a:p>
            <a:pPr marL="457200" indent="442913">
              <a:buFont typeface="+mj-lt"/>
              <a:buAutoNum type="arabicPeriod" startAt="4"/>
            </a:pP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D1EF-2A32-43DA-83B6-F3099517C683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">
            <a:off x="461273" y="128671"/>
            <a:ext cx="6594678" cy="38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7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1" y="4104140"/>
            <a:ext cx="5429287" cy="275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204235" y="118488"/>
          <a:ext cx="868359" cy="66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9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35" y="118488"/>
                        <a:ext cx="868359" cy="66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 l="20950" r="11109" b="14102"/>
          <a:stretch>
            <a:fillRect/>
          </a:stretch>
        </p:blipFill>
        <p:spPr bwMode="auto">
          <a:xfrm>
            <a:off x="642910" y="1500174"/>
            <a:ext cx="3786214" cy="400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28596" y="642918"/>
            <a:ext cx="575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Metodo della </a:t>
            </a:r>
            <a:r>
              <a:rPr lang="it-IT" dirty="0" err="1" smtClean="0"/>
              <a:t>codeposizione</a:t>
            </a:r>
            <a:r>
              <a:rPr lang="it-IT" dirty="0" smtClean="0"/>
              <a:t> (</a:t>
            </a:r>
            <a:r>
              <a:rPr lang="it-IT" dirty="0" err="1" smtClean="0"/>
              <a:t>gergalmente</a:t>
            </a:r>
            <a:r>
              <a:rPr lang="it-IT" dirty="0" smtClean="0"/>
              <a:t>: macchia doppia)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D1EF-2A32-43DA-83B6-F3099517C683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500307"/>
            <a:ext cx="314327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357158" y="785794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Metodi per visualizzare le macchie : Lampada UV</a:t>
            </a:r>
            <a:r>
              <a:rPr lang="it-IT" sz="2000" b="1" dirty="0"/>
              <a:t> </a:t>
            </a:r>
            <a:r>
              <a:rPr lang="it-IT" sz="2000" b="1" dirty="0" smtClean="0"/>
              <a:t>se le TLC contengono una sostanza fluorescente</a:t>
            </a:r>
          </a:p>
          <a:p>
            <a:endParaRPr lang="it-IT" sz="2000" b="1" dirty="0" smtClean="0"/>
          </a:p>
          <a:p>
            <a:r>
              <a:rPr lang="it-IT" sz="2000" dirty="0" smtClean="0"/>
              <a:t>Macchie scure su sfondo verde fluorescente se i composti assorbono la luce UV</a:t>
            </a:r>
          </a:p>
        </p:txBody>
      </p:sp>
      <p:pic>
        <p:nvPicPr>
          <p:cNvPr id="11" name="Picture 6" descr="C:\Users\Dea\Desktop\Fotografie-0023.jpg"/>
          <p:cNvPicPr>
            <a:picLocks noChangeAspect="1" noChangeArrowheads="1"/>
          </p:cNvPicPr>
          <p:nvPr/>
        </p:nvPicPr>
        <p:blipFill>
          <a:blip r:embed="rId5" cstate="print"/>
          <a:srcRect l="19238" t="23047" r="19238" b="6640"/>
          <a:stretch>
            <a:fillRect/>
          </a:stretch>
        </p:blipFill>
        <p:spPr bwMode="auto">
          <a:xfrm>
            <a:off x="4786314" y="2500307"/>
            <a:ext cx="3917182" cy="3357585"/>
          </a:xfrm>
          <a:prstGeom prst="rect">
            <a:avLst/>
          </a:prstGeom>
          <a:noFill/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1" name="ChemSketch" r:id="rId6" imgW="2880360" imgH="2212848" progId="ACD.ChemSketch.20">
                  <p:embed/>
                </p:oleObj>
              </mc:Choice>
              <mc:Fallback>
                <p:oleObj name="ChemSketch" r:id="rId6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D1EF-2A32-43DA-83B6-F3099517C683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b="19583"/>
          <a:stretch>
            <a:fillRect/>
          </a:stretch>
        </p:blipFill>
        <p:spPr bwMode="auto">
          <a:xfrm>
            <a:off x="285721" y="139671"/>
            <a:ext cx="5715039" cy="671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5929322" y="1000108"/>
            <a:ext cx="3071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Metodi per visualizzare le macchie: 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REAGENTI SPECIFICI E NON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I</a:t>
            </a:r>
            <a:r>
              <a:rPr lang="it-IT" sz="2000" b="1" baseline="-25000" dirty="0" smtClean="0"/>
              <a:t>2</a:t>
            </a:r>
            <a:r>
              <a:rPr lang="it-IT" sz="2000" dirty="0" smtClean="0"/>
              <a:t>: reagisce con la maggior parte dei composti organici producendo macchie brune</a:t>
            </a:r>
            <a:endParaRPr lang="it-IT" sz="2000" b="1" baseline="-25000" dirty="0" smtClean="0"/>
          </a:p>
          <a:p>
            <a:pPr marL="457200" indent="-457200">
              <a:buFont typeface="+mj-lt"/>
              <a:buAutoNum type="arabicPeriod"/>
            </a:pPr>
            <a:endParaRPr lang="it-IT" sz="2000" b="1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5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204235" y="118488"/>
          <a:ext cx="868359" cy="66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7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35" y="118488"/>
                        <a:ext cx="868359" cy="66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o 4"/>
          <p:cNvGrpSpPr/>
          <p:nvPr/>
        </p:nvGrpSpPr>
        <p:grpSpPr>
          <a:xfrm>
            <a:off x="357158" y="571480"/>
            <a:ext cx="8397269" cy="6072230"/>
            <a:chOff x="4500562" y="1500174"/>
            <a:chExt cx="4253865" cy="3071834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b="6600"/>
            <a:stretch>
              <a:fillRect/>
            </a:stretch>
          </p:blipFill>
          <p:spPr bwMode="auto">
            <a:xfrm>
              <a:off x="4572000" y="1500174"/>
              <a:ext cx="3986689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t="80264" b="-942"/>
            <a:stretch>
              <a:fillRect/>
            </a:stretch>
          </p:blipFill>
          <p:spPr bwMode="auto">
            <a:xfrm>
              <a:off x="4500562" y="3286148"/>
              <a:ext cx="4253865" cy="1285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4282" y="214290"/>
            <a:ext cx="72866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Monitoraggio della reazione</a:t>
            </a:r>
            <a:r>
              <a:rPr lang="it-IT" sz="2000" dirty="0" smtClean="0"/>
              <a:t>: </a:t>
            </a:r>
          </a:p>
          <a:p>
            <a:endParaRPr lang="it-IT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Reagente di partenza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 err="1" smtClean="0"/>
              <a:t>Co-deposizione</a:t>
            </a:r>
            <a:r>
              <a:rPr lang="it-IT" sz="2000" dirty="0" smtClean="0"/>
              <a:t> 1+3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Miscela di reazione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 err="1" smtClean="0"/>
              <a:t>Codeposizione</a:t>
            </a:r>
            <a:r>
              <a:rPr lang="it-IT" sz="2000" dirty="0" smtClean="0"/>
              <a:t> 3+5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Prodotto puro quale standard</a:t>
            </a:r>
          </a:p>
          <a:p>
            <a:endParaRPr lang="it-IT" dirty="0" smtClean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204235" y="118488"/>
          <a:ext cx="868359" cy="66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8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35" y="118488"/>
                        <a:ext cx="868359" cy="66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6929454" y="4000504"/>
          <a:ext cx="1384300" cy="224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9" name="ChemSketch" r:id="rId6" imgW="1383792" imgH="2243328" progId="ACD.ChemSketch.20">
                  <p:embed/>
                </p:oleObj>
              </mc:Choice>
              <mc:Fallback>
                <p:oleObj name="ChemSketch" r:id="rId6" imgW="1383792" imgH="2243328" progId="ACD.ChemSketch.2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4000504"/>
                        <a:ext cx="1384300" cy="224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4000496" y="4000504"/>
          <a:ext cx="1384300" cy="224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0" name="ChemSketch" r:id="rId8" imgW="1383792" imgH="2243328" progId="ACD.ChemSketch.20">
                  <p:embed/>
                </p:oleObj>
              </mc:Choice>
              <mc:Fallback>
                <p:oleObj name="ChemSketch" r:id="rId8" imgW="1383792" imgH="2243328" progId="ACD.ChemSketch.2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4000504"/>
                        <a:ext cx="1384300" cy="224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1071538" y="4000504"/>
          <a:ext cx="1384300" cy="224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1" name="ChemSketch" r:id="rId10" imgW="1383792" imgH="2243328" progId="ACD.ChemSketch.20">
                  <p:embed/>
                </p:oleObj>
              </mc:Choice>
              <mc:Fallback>
                <p:oleObj name="ChemSketch" r:id="rId10" imgW="1383792" imgH="2243328" progId="ACD.ChemSketch.2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4000504"/>
                        <a:ext cx="1384300" cy="224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1037710" y="3386080"/>
            <a:ext cx="1391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Tempo zero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00430" y="2984841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Comparsa del prodotto ma ancora presenza di reagente non reagito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929454" y="2677065"/>
            <a:ext cx="157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Reagente consumato, reazione conclusa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204235" y="118488"/>
          <a:ext cx="868359" cy="66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9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35" y="118488"/>
                        <a:ext cx="868359" cy="66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" y="1914547"/>
            <a:ext cx="76009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28596" y="285728"/>
            <a:ext cx="7786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TLC bidimensionali </a:t>
            </a:r>
          </a:p>
          <a:p>
            <a:endParaRPr lang="it-IT" sz="2400" b="1" dirty="0" smtClean="0"/>
          </a:p>
          <a:p>
            <a:r>
              <a:rPr lang="it-IT" sz="2000" dirty="0" smtClean="0"/>
              <a:t>Per verificare se i composti sono stabili o si decompongono su silice.</a:t>
            </a:r>
          </a:p>
          <a:p>
            <a:endParaRPr lang="it-IT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85720" y="-24"/>
            <a:ext cx="828680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HPLC</a:t>
            </a:r>
          </a:p>
          <a:p>
            <a:endParaRPr lang="it-IT" sz="2400" b="1" dirty="0" smtClean="0"/>
          </a:p>
          <a:p>
            <a:r>
              <a:rPr lang="it-IT" sz="2000" dirty="0" smtClean="0"/>
              <a:t>Usato per monitorare una reazione al posto della TLC quando: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Con la TLC non si riescano a separare i reagenti dal prodotto.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it-IT" sz="800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Ci sia la necessità di quantificare i prodotti formatisi (studio di rese), in questo caso si può fare uno studio delle aree dei picchi ottenuti, in quanto l’area è proporzionale alla concentrazione dei composti.</a:t>
            </a:r>
          </a:p>
          <a:p>
            <a:pPr marL="457200" indent="-457200">
              <a:buFont typeface="+mj-lt"/>
              <a:buAutoNum type="arabicPeriod"/>
            </a:pPr>
            <a:endParaRPr lang="it-IT" sz="800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Se si dispone di un LC-MS, si potrà subito avere l’informazione sull’identità del prodotto, in quanto si avrà subito il PM dei prodotti formatisi e si potrà seguire analiticamente il prodotto desiderato, qualora sia sintetizzato per la prima volta e non se ne possegga uno standard. </a:t>
            </a:r>
            <a:endParaRPr lang="it-IT" sz="2000" dirty="0"/>
          </a:p>
        </p:txBody>
      </p:sp>
      <p:pic>
        <p:nvPicPr>
          <p:cNvPr id="5" name="Picture 2" descr="C:\Users\Dea\Desktop\didattica\anamedII\lucidi\Watson\Capitolo_10crom\1002.jpg"/>
          <p:cNvPicPr>
            <a:picLocks noChangeAspect="1" noChangeArrowheads="1"/>
          </p:cNvPicPr>
          <p:nvPr/>
        </p:nvPicPr>
        <p:blipFill>
          <a:blip r:embed="rId6" cstate="print"/>
          <a:srcRect b="19989"/>
          <a:stretch>
            <a:fillRect/>
          </a:stretch>
        </p:blipFill>
        <p:spPr bwMode="auto">
          <a:xfrm>
            <a:off x="1714480" y="4357694"/>
            <a:ext cx="546100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A1FF-15F2-4909-9050-8D84B781FE2C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1026" name="Picture 2" descr="C:\Users\Dea\Desktop\didattica\anamedII\lucidi\Skoog\Capitolo_30HPLC\3006.jpg"/>
          <p:cNvPicPr>
            <a:picLocks noChangeAspect="1" noChangeArrowheads="1"/>
          </p:cNvPicPr>
          <p:nvPr/>
        </p:nvPicPr>
        <p:blipFill>
          <a:blip r:embed="rId4" cstate="print"/>
          <a:srcRect l="33039" b="11328"/>
          <a:stretch>
            <a:fillRect/>
          </a:stretch>
        </p:blipFill>
        <p:spPr bwMode="auto">
          <a:xfrm>
            <a:off x="4736608" y="785794"/>
            <a:ext cx="3764482" cy="4714908"/>
          </a:xfrm>
          <a:prstGeom prst="rect">
            <a:avLst/>
          </a:prstGeom>
          <a:noFill/>
        </p:spPr>
      </p:pic>
      <p:pic>
        <p:nvPicPr>
          <p:cNvPr id="8" name="Picture 2" descr="C:\Users\Dea\Desktop\didattica\anamedII\lucidi\Skoog\Capitolo_30HPLC\3006.jpg"/>
          <p:cNvPicPr>
            <a:picLocks noChangeAspect="1" noChangeArrowheads="1"/>
          </p:cNvPicPr>
          <p:nvPr/>
        </p:nvPicPr>
        <p:blipFill>
          <a:blip r:embed="rId4" cstate="print"/>
          <a:srcRect t="69258" r="68402" b="13614"/>
          <a:stretch>
            <a:fillRect/>
          </a:stretch>
        </p:blipFill>
        <p:spPr bwMode="auto">
          <a:xfrm>
            <a:off x="1924459" y="1000108"/>
            <a:ext cx="2647541" cy="1357322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714348" y="3143248"/>
            <a:ext cx="2643206" cy="3293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Cromatogramma</a:t>
            </a:r>
            <a:endParaRPr lang="it-IT" b="1" dirty="0" smtClean="0"/>
          </a:p>
          <a:p>
            <a:endParaRPr lang="it-IT" sz="1000" b="1" dirty="0" smtClean="0"/>
          </a:p>
          <a:p>
            <a:pPr algn="just"/>
            <a:r>
              <a:rPr lang="it-IT" dirty="0" smtClean="0"/>
              <a:t>Diagramma che riporta la presenza dell’</a:t>
            </a:r>
            <a:r>
              <a:rPr lang="it-IT" dirty="0" err="1" smtClean="0"/>
              <a:t>analita</a:t>
            </a:r>
            <a:r>
              <a:rPr lang="it-IT" dirty="0" smtClean="0"/>
              <a:t> nell’eluato in funzione del tempo.  La </a:t>
            </a:r>
            <a:r>
              <a:rPr lang="it-IT" b="1" dirty="0" smtClean="0"/>
              <a:t>posizione</a:t>
            </a:r>
            <a:r>
              <a:rPr lang="it-IT" dirty="0" smtClean="0"/>
              <a:t> dei picchi serve per identificare il campione, le </a:t>
            </a:r>
            <a:r>
              <a:rPr lang="it-IT" b="1" dirty="0" smtClean="0"/>
              <a:t>aree</a:t>
            </a:r>
            <a:r>
              <a:rPr lang="it-IT" dirty="0" smtClean="0"/>
              <a:t> sottese dai picchi servono per una misura quantitativa di ciascun componente.</a:t>
            </a:r>
            <a:endParaRPr lang="it-IT" dirty="0"/>
          </a:p>
        </p:txBody>
      </p:sp>
      <p:sp>
        <p:nvSpPr>
          <p:cNvPr id="9" name="Freccia a destra 8"/>
          <p:cNvSpPr/>
          <p:nvPr/>
        </p:nvSpPr>
        <p:spPr>
          <a:xfrm>
            <a:off x="3643306" y="4500570"/>
            <a:ext cx="1143008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857752" y="4286256"/>
            <a:ext cx="3214710" cy="12144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37570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9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204235" y="118488"/>
          <a:ext cx="868359" cy="66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5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35" y="118488"/>
                        <a:ext cx="868359" cy="66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F:\foto erasmus\Fotografie-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054107"/>
            <a:ext cx="4595813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a\Desktop\didattica\anamedII\lucidi\Skoog\Capitolo_30HPLC\3006.jpg"/>
          <p:cNvPicPr>
            <a:picLocks noChangeAspect="1" noChangeArrowheads="1"/>
          </p:cNvPicPr>
          <p:nvPr/>
        </p:nvPicPr>
        <p:blipFill>
          <a:blip r:embed="rId7" cstate="print"/>
          <a:srcRect l="33039" b="35511"/>
          <a:stretch>
            <a:fillRect/>
          </a:stretch>
        </p:blipFill>
        <p:spPr bwMode="auto">
          <a:xfrm>
            <a:off x="5357818" y="1214422"/>
            <a:ext cx="376448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57159" y="571480"/>
            <a:ext cx="8572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b="1" dirty="0" smtClean="0"/>
              <a:t>ORDINE </a:t>
            </a:r>
            <a:r>
              <a:rPr lang="it-IT" sz="2000" b="1" dirty="0" err="1" smtClean="0"/>
              <a:t>DI</a:t>
            </a:r>
            <a:r>
              <a:rPr lang="it-IT" sz="2000" b="1" dirty="0" smtClean="0"/>
              <a:t> AGGIUNTA DEI REAGENTI</a:t>
            </a:r>
          </a:p>
          <a:p>
            <a:pPr marL="457200" indent="-457200"/>
            <a:endParaRPr lang="it-IT" sz="2000" dirty="0" smtClean="0"/>
          </a:p>
          <a:p>
            <a:r>
              <a:rPr lang="it-IT" sz="2000" dirty="0" smtClean="0"/>
              <a:t>E’ importante non commettere errori in questa fase, in quanto se la reazione tra due reagenti è esotermica e l’innalzamento della temperatura di reazione provoca l’innescarsi di reazioni secondarie, allora è fondamentale un’aggiunta lenta, con l’utilizzo di imbuti </a:t>
            </a:r>
            <a:r>
              <a:rPr lang="it-IT" sz="2000" dirty="0" err="1" smtClean="0"/>
              <a:t>gocciolatori</a:t>
            </a:r>
            <a:r>
              <a:rPr lang="it-IT" sz="2000" dirty="0" smtClean="0"/>
              <a:t> per liquidi, o palloni a pera per solidi. 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3500438"/>
            <a:ext cx="1714508" cy="23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857229" y="3929064"/>
          <a:ext cx="381000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ChemSketch" r:id="rId7" imgW="377952" imgH="1840992" progId="ACD.ChemSketch.20">
                  <p:embed/>
                </p:oleObj>
              </mc:Choice>
              <mc:Fallback>
                <p:oleObj name="ChemSketch" r:id="rId7" imgW="377952" imgH="1840992" progId="ACD.ChemSketch.2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9" y="3929064"/>
                        <a:ext cx="381000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571604" y="3714752"/>
          <a:ext cx="922337" cy="221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ChemSketch" r:id="rId9" imgW="1469136" imgH="3526536" progId="ACD.ChemSketch.20">
                  <p:embed/>
                </p:oleObj>
              </mc:Choice>
              <mc:Fallback>
                <p:oleObj name="ChemSketch" r:id="rId9" imgW="1469136" imgH="3526536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3714752"/>
                        <a:ext cx="922337" cy="221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/>
          <a:srcRect l="6611" r="6611"/>
          <a:stretch>
            <a:fillRect/>
          </a:stretch>
        </p:blipFill>
        <p:spPr bwMode="auto">
          <a:xfrm>
            <a:off x="3428992" y="4000504"/>
            <a:ext cx="3500462" cy="20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392869"/>
              </p:ext>
            </p:extLst>
          </p:nvPr>
        </p:nvGraphicFramePr>
        <p:xfrm>
          <a:off x="251520" y="1556792"/>
          <a:ext cx="8748464" cy="259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2" name="MDLDrawObject Class" r:id="rId4" imgW="5486278" imgH="1628779" progId="ISISServer">
                  <p:embed/>
                </p:oleObj>
              </mc:Choice>
              <mc:Fallback>
                <p:oleObj name="MDLDrawObject Class" r:id="rId4" imgW="5486278" imgH="1628779" progId="ISISServer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556792"/>
                        <a:ext cx="8748464" cy="259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3568" y="486916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/>
              <a:t>HPLC: </a:t>
            </a:r>
            <a:r>
              <a:rPr lang="it-IT" dirty="0" smtClean="0"/>
              <a:t>Merck-Hitachi </a:t>
            </a:r>
            <a:r>
              <a:rPr lang="it-IT" dirty="0"/>
              <a:t>L-6200 intelligent </a:t>
            </a:r>
            <a:r>
              <a:rPr lang="it-IT" dirty="0" smtClean="0"/>
              <a:t>pump </a:t>
            </a:r>
          </a:p>
          <a:p>
            <a:pPr algn="ctr"/>
            <a:r>
              <a:rPr lang="it-IT" b="1" i="1" dirty="0" smtClean="0"/>
              <a:t>Column:</a:t>
            </a:r>
            <a:r>
              <a:rPr lang="it-IT" dirty="0" smtClean="0"/>
              <a:t> </a:t>
            </a:r>
            <a:r>
              <a:rPr lang="it-IT" dirty="0"/>
              <a:t>Lichrosphere 100 RP18 5 </a:t>
            </a:r>
            <a:r>
              <a:rPr lang="it-IT" dirty="0" smtClean="0"/>
              <a:t>micron</a:t>
            </a:r>
          </a:p>
          <a:p>
            <a:pPr algn="ctr"/>
            <a:r>
              <a:rPr lang="it-IT" b="1" i="1" dirty="0" smtClean="0"/>
              <a:t>Eluent: </a:t>
            </a:r>
            <a:r>
              <a:rPr lang="en-US" dirty="0" smtClean="0"/>
              <a:t>ACN/W 70:30 </a:t>
            </a:r>
          </a:p>
          <a:p>
            <a:pPr algn="ctr"/>
            <a:r>
              <a:rPr lang="en-US" b="1" i="1" dirty="0" smtClean="0"/>
              <a:t>Flow:</a:t>
            </a:r>
            <a:r>
              <a:rPr lang="en-US" dirty="0" smtClean="0"/>
              <a:t> </a:t>
            </a:r>
            <a:r>
              <a:rPr lang="en-US" dirty="0"/>
              <a:t>1mL/min</a:t>
            </a:r>
            <a:endParaRPr lang="it-IT" b="1" i="1" dirty="0"/>
          </a:p>
        </p:txBody>
      </p:sp>
      <p:graphicFrame>
        <p:nvGraphicFramePr>
          <p:cNvPr id="141315" name="Object 3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3" name="ChemSketch" r:id="rId6" imgW="2880360" imgH="2212848" progId="ACD.ChemSketch.20">
                  <p:embed/>
                </p:oleObj>
              </mc:Choice>
              <mc:Fallback>
                <p:oleObj name="ChemSketch" r:id="rId6" imgW="2880360" imgH="2212848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95536" y="548680"/>
            <a:ext cx="7222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Esempio di monitoraggio con HPLC della reazione di </a:t>
            </a:r>
            <a:r>
              <a:rPr lang="it-IT" sz="2000" b="1" dirty="0" err="1" smtClean="0"/>
              <a:t>deprotezione</a:t>
            </a:r>
            <a:r>
              <a:rPr lang="it-IT" sz="2000" b="1" dirty="0" smtClean="0"/>
              <a:t> :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4913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5" r="13868" b="4025"/>
          <a:stretch>
            <a:fillRect/>
          </a:stretch>
        </p:blipFill>
        <p:spPr bwMode="auto">
          <a:xfrm>
            <a:off x="179511" y="3663030"/>
            <a:ext cx="4200486" cy="3060314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xtLst/>
        </p:spPr>
      </p:pic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6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r="16945" b="4025"/>
          <a:stretch>
            <a:fillRect/>
          </a:stretch>
        </p:blipFill>
        <p:spPr bwMode="auto">
          <a:xfrm>
            <a:off x="4932040" y="3573016"/>
            <a:ext cx="4050426" cy="315032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1657794" y="620688"/>
          <a:ext cx="5828412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7" name="MDLDrawObject Class" r:id="rId8" imgW="5486278" imgH="1628779" progId="ISISServer">
                  <p:embed/>
                </p:oleObj>
              </mc:Choice>
              <mc:Fallback>
                <p:oleObj name="MDLDrawObject Class" r:id="rId8" imgW="5486278" imgH="1628779" progId="ISISServer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794" y="620688"/>
                        <a:ext cx="5828412" cy="172819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4"/>
          <p:cNvSpPr txBox="1"/>
          <p:nvPr/>
        </p:nvSpPr>
        <p:spPr>
          <a:xfrm>
            <a:off x="2699792" y="2348880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i="1" dirty="0" smtClean="0"/>
              <a:t>HPLC: </a:t>
            </a:r>
            <a:r>
              <a:rPr lang="it-IT" sz="1200" dirty="0" smtClean="0"/>
              <a:t>Merck-Hitachi </a:t>
            </a:r>
            <a:r>
              <a:rPr lang="it-IT" sz="1200" dirty="0"/>
              <a:t>L-6200 intelligent </a:t>
            </a:r>
            <a:r>
              <a:rPr lang="it-IT" sz="1200" dirty="0" smtClean="0"/>
              <a:t>pump </a:t>
            </a:r>
          </a:p>
          <a:p>
            <a:pPr algn="ctr"/>
            <a:r>
              <a:rPr lang="it-IT" sz="1200" b="1" i="1" dirty="0" smtClean="0"/>
              <a:t>Column:</a:t>
            </a:r>
            <a:r>
              <a:rPr lang="it-IT" sz="1200" dirty="0" smtClean="0"/>
              <a:t> </a:t>
            </a:r>
            <a:r>
              <a:rPr lang="it-IT" sz="1200" dirty="0"/>
              <a:t>Lichrosphere 100 RP18 5 </a:t>
            </a:r>
            <a:r>
              <a:rPr lang="it-IT" sz="1200" dirty="0" smtClean="0"/>
              <a:t>micron</a:t>
            </a:r>
          </a:p>
          <a:p>
            <a:pPr algn="ctr"/>
            <a:r>
              <a:rPr lang="it-IT" sz="1200" b="1" i="1" dirty="0" smtClean="0"/>
              <a:t>Eluent: </a:t>
            </a:r>
            <a:r>
              <a:rPr lang="en-US" sz="1200" dirty="0" smtClean="0"/>
              <a:t>ACN/W 70:30 </a:t>
            </a:r>
          </a:p>
          <a:p>
            <a:pPr algn="ctr"/>
            <a:r>
              <a:rPr lang="en-US" sz="1200" b="1" i="1" dirty="0" smtClean="0"/>
              <a:t>Flow:</a:t>
            </a:r>
            <a:r>
              <a:rPr lang="en-US" sz="1200" dirty="0" smtClean="0"/>
              <a:t> </a:t>
            </a:r>
            <a:r>
              <a:rPr lang="en-US" sz="1200" dirty="0"/>
              <a:t>1mL/min</a:t>
            </a:r>
            <a:endParaRPr lang="it-IT" sz="1200" b="1" i="1" dirty="0"/>
          </a:p>
        </p:txBody>
      </p:sp>
      <p:sp>
        <p:nvSpPr>
          <p:cNvPr id="13" name="Freccia a destra 12"/>
          <p:cNvSpPr/>
          <p:nvPr/>
        </p:nvSpPr>
        <p:spPr>
          <a:xfrm rot="5034407">
            <a:off x="2373153" y="2588421"/>
            <a:ext cx="1013318" cy="109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/>
          <p:cNvSpPr/>
          <p:nvPr/>
        </p:nvSpPr>
        <p:spPr>
          <a:xfrm rot="6192256">
            <a:off x="5440030" y="2501901"/>
            <a:ext cx="1440160" cy="1139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2195736" y="3140968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t</a:t>
            </a:r>
            <a:r>
              <a:rPr lang="it-IT" sz="2000" baseline="-25000" dirty="0" err="1" smtClean="0"/>
              <a:t>R</a:t>
            </a:r>
            <a:r>
              <a:rPr lang="it-IT" sz="2000" dirty="0" smtClean="0"/>
              <a:t> = 8.94 min</a:t>
            </a:r>
            <a:endParaRPr lang="it-IT" sz="2000" baseline="-25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220072" y="3212976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t</a:t>
            </a:r>
            <a:r>
              <a:rPr lang="it-IT" sz="2000" baseline="-25000" dirty="0" err="1" smtClean="0"/>
              <a:t>R</a:t>
            </a:r>
            <a:r>
              <a:rPr lang="it-IT" sz="2000" dirty="0" smtClean="0"/>
              <a:t> = 3.35 min</a:t>
            </a:r>
            <a:endParaRPr lang="it-IT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7223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1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r="13868" b="4845"/>
          <a:stretch>
            <a:fillRect/>
          </a:stretch>
        </p:blipFill>
        <p:spPr bwMode="auto">
          <a:xfrm>
            <a:off x="251520" y="188640"/>
            <a:ext cx="2520280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o 24"/>
          <p:cNvGrpSpPr/>
          <p:nvPr/>
        </p:nvGrpSpPr>
        <p:grpSpPr>
          <a:xfrm>
            <a:off x="251520" y="2420888"/>
            <a:ext cx="8532440" cy="1872208"/>
            <a:chOff x="288032" y="2420888"/>
            <a:chExt cx="8532440" cy="18722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" t="9844" b="4845"/>
            <a:stretch>
              <a:fillRect/>
            </a:stretch>
          </p:blipFill>
          <p:spPr bwMode="auto">
            <a:xfrm>
              <a:off x="3203848" y="2420888"/>
              <a:ext cx="2808312" cy="1872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" t="9844" b="4845"/>
            <a:stretch>
              <a:fillRect/>
            </a:stretch>
          </p:blipFill>
          <p:spPr bwMode="auto">
            <a:xfrm>
              <a:off x="6038408" y="2420888"/>
              <a:ext cx="2782064" cy="1872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" t="9844" b="4845"/>
            <a:stretch>
              <a:fillRect/>
            </a:stretch>
          </p:blipFill>
          <p:spPr bwMode="auto">
            <a:xfrm>
              <a:off x="288032" y="2420888"/>
              <a:ext cx="2915816" cy="1872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o 25"/>
          <p:cNvGrpSpPr/>
          <p:nvPr/>
        </p:nvGrpSpPr>
        <p:grpSpPr>
          <a:xfrm>
            <a:off x="251520" y="4581128"/>
            <a:ext cx="8208912" cy="1872208"/>
            <a:chOff x="251520" y="4581128"/>
            <a:chExt cx="8208912" cy="187220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48" t="9844" r="12655" b="4845"/>
            <a:stretch>
              <a:fillRect/>
            </a:stretch>
          </p:blipFill>
          <p:spPr bwMode="auto">
            <a:xfrm>
              <a:off x="251520" y="4581128"/>
              <a:ext cx="2592288" cy="1872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" t="9374" b="5315"/>
            <a:stretch>
              <a:fillRect/>
            </a:stretch>
          </p:blipFill>
          <p:spPr bwMode="auto">
            <a:xfrm>
              <a:off x="5678368" y="4581128"/>
              <a:ext cx="2782064" cy="1872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" t="9375" b="5315"/>
            <a:stretch>
              <a:fillRect/>
            </a:stretch>
          </p:blipFill>
          <p:spPr bwMode="auto">
            <a:xfrm>
              <a:off x="2843808" y="4581128"/>
              <a:ext cx="2808312" cy="1872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asellaDiTesto 15"/>
          <p:cNvSpPr txBox="1"/>
          <p:nvPr/>
        </p:nvSpPr>
        <p:spPr>
          <a:xfrm>
            <a:off x="467544" y="332656"/>
            <a:ext cx="128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Tempo zero</a:t>
            </a:r>
            <a:endParaRPr lang="it-IT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97280" y="249289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Dopo 30 min</a:t>
            </a:r>
            <a:endParaRPr lang="it-IT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059832" y="249289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Dopo 60 min</a:t>
            </a:r>
            <a:endParaRPr lang="it-IT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830496" y="249289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Dopo 90 min</a:t>
            </a:r>
            <a:endParaRPr lang="it-IT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043608" y="4653136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Dopo 120 min</a:t>
            </a:r>
            <a:endParaRPr lang="it-IT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695296" y="472514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Dopo 210 min</a:t>
            </a:r>
            <a:endParaRPr lang="it-IT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431600" y="4725144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Dopo 240 min</a:t>
            </a:r>
            <a:endParaRPr lang="it-IT" b="1" dirty="0"/>
          </a:p>
        </p:txBody>
      </p:sp>
      <p:graphicFrame>
        <p:nvGraphicFramePr>
          <p:cNvPr id="168964" name="Object 4"/>
          <p:cNvGraphicFramePr>
            <a:graphicFrameLocks noChangeAspect="1"/>
          </p:cNvGraphicFramePr>
          <p:nvPr/>
        </p:nvGraphicFramePr>
        <p:xfrm>
          <a:off x="2915816" y="260648"/>
          <a:ext cx="5054972" cy="1498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22" name="MDLDrawObject Class" r:id="rId13" imgW="5486278" imgH="1628779" progId="ISISServer">
                  <p:embed/>
                </p:oleObj>
              </mc:Choice>
              <mc:Fallback>
                <p:oleObj name="MDLDrawObject Class" r:id="rId13" imgW="5486278" imgH="1628779" progId="ISISServer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60648"/>
                        <a:ext cx="5054972" cy="14988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23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85720" y="295327"/>
            <a:ext cx="828680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GC</a:t>
            </a:r>
          </a:p>
          <a:p>
            <a:endParaRPr lang="it-IT" sz="2400" b="1" dirty="0" smtClean="0"/>
          </a:p>
          <a:p>
            <a:r>
              <a:rPr lang="it-IT" sz="2000" dirty="0" smtClean="0"/>
              <a:t>Usato per monitorare una reazione al posto dell’HPLC quando i composti sono termicamente stabili.</a:t>
            </a:r>
          </a:p>
          <a:p>
            <a:endParaRPr lang="it-IT" sz="2000" dirty="0" smtClean="0"/>
          </a:p>
          <a:p>
            <a:r>
              <a:rPr lang="it-IT" sz="2000" dirty="0" smtClean="0"/>
              <a:t>Nel caso si disponga un </a:t>
            </a:r>
            <a:r>
              <a:rPr lang="it-IT" sz="2000" b="1" dirty="0" smtClean="0"/>
              <a:t>GC-MS</a:t>
            </a:r>
            <a:r>
              <a:rPr lang="it-IT" sz="2000" dirty="0" smtClean="0"/>
              <a:t>, sarà molto comodo avere subito l’informazione sull’identità dei prodotti: si riporta di seguito uno studio in cui viene caratterizzata un’</a:t>
            </a:r>
            <a:r>
              <a:rPr lang="it-IT" sz="2000" dirty="0" err="1" smtClean="0"/>
              <a:t>impurezza</a:t>
            </a:r>
            <a:r>
              <a:rPr lang="it-IT" sz="2000" dirty="0" smtClean="0"/>
              <a:t> del </a:t>
            </a:r>
            <a:r>
              <a:rPr lang="it-IT" sz="2000" dirty="0" err="1" smtClean="0"/>
              <a:t>propranololo</a:t>
            </a:r>
            <a:r>
              <a:rPr lang="it-IT" sz="2000" dirty="0" smtClean="0"/>
              <a:t> formatasi durante la sintesi.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9D3A-3DB0-45D6-BB96-1A89A2024DBA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00034" y="357166"/>
            <a:ext cx="759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GAS CROMATOGRAFIA ACCOPPIATA ALLA SPETTROMETRIA </a:t>
            </a:r>
            <a:r>
              <a:rPr lang="it-IT" b="1" dirty="0" err="1" smtClean="0"/>
              <a:t>DI</a:t>
            </a:r>
            <a:r>
              <a:rPr lang="it-IT" b="1" dirty="0" smtClean="0"/>
              <a:t> MASSA  GC/MS</a:t>
            </a:r>
          </a:p>
          <a:p>
            <a:endParaRPr lang="it-IT" b="1" dirty="0" smtClean="0"/>
          </a:p>
          <a:p>
            <a:endParaRPr lang="it-IT" b="1" dirty="0"/>
          </a:p>
        </p:txBody>
      </p:sp>
      <p:pic>
        <p:nvPicPr>
          <p:cNvPr id="72706" name="Picture 2" descr="C:\Users\Dea\AppData\Local\Temp\Temp1_Cap27.zip\Cap27\2714.gif"/>
          <p:cNvPicPr>
            <a:picLocks noChangeAspect="1" noChangeArrowheads="1"/>
          </p:cNvPicPr>
          <p:nvPr/>
        </p:nvPicPr>
        <p:blipFill>
          <a:blip r:embed="rId4" cstate="print"/>
          <a:srcRect b="30807"/>
          <a:stretch>
            <a:fillRect/>
          </a:stretch>
        </p:blipFill>
        <p:spPr bwMode="auto">
          <a:xfrm>
            <a:off x="706442" y="714356"/>
            <a:ext cx="7437458" cy="2880892"/>
          </a:xfrm>
          <a:prstGeom prst="rect">
            <a:avLst/>
          </a:prstGeom>
          <a:noFill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5" cstate="print"/>
          <a:srcRect l="7016" t="1890"/>
          <a:stretch>
            <a:fillRect/>
          </a:stretch>
        </p:blipFill>
        <p:spPr bwMode="auto">
          <a:xfrm rot="5340000">
            <a:off x="1605892" y="3157720"/>
            <a:ext cx="2376000" cy="326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6998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15" name="ChemSketch" r:id="rId6" imgW="2880360" imgH="2212848" progId="ACD.ChemSketch.20">
                  <p:embed/>
                </p:oleObj>
              </mc:Choice>
              <mc:Fallback>
                <p:oleObj name="ChemSketch" r:id="rId6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9D3A-3DB0-45D6-BB96-1A89A2024DBA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67544" y="476672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Esempio di applicazione della GC/MS per  determinare la struttura di un’</a:t>
            </a:r>
            <a:r>
              <a:rPr lang="it-IT" sz="2000" b="1" dirty="0" err="1" smtClean="0"/>
              <a:t>impurezza</a:t>
            </a:r>
            <a:r>
              <a:rPr lang="it-IT" sz="2000" b="1" dirty="0" smtClean="0"/>
              <a:t> presente nel </a:t>
            </a:r>
            <a:r>
              <a:rPr lang="it-IT" sz="2000" b="1" dirty="0" err="1" smtClean="0"/>
              <a:t>propranololo</a:t>
            </a:r>
            <a:r>
              <a:rPr lang="it-IT" sz="2000" b="1" dirty="0" smtClean="0"/>
              <a:t> di sintesi</a:t>
            </a:r>
            <a:endParaRPr lang="it-IT" sz="2000" b="1" dirty="0"/>
          </a:p>
        </p:txBody>
      </p:sp>
      <p:pic>
        <p:nvPicPr>
          <p:cNvPr id="61443" name="Picture 3" descr="C:\Users\Dea\Desktop\didattica\anamedII\lucidi\Watson\Capitolo_09\0926.jpg"/>
          <p:cNvPicPr>
            <a:picLocks noChangeAspect="1" noChangeArrowheads="1"/>
          </p:cNvPicPr>
          <p:nvPr/>
        </p:nvPicPr>
        <p:blipFill>
          <a:blip r:embed="rId4" cstate="print"/>
          <a:srcRect b="20252"/>
          <a:stretch>
            <a:fillRect/>
          </a:stretch>
        </p:blipFill>
        <p:spPr bwMode="auto">
          <a:xfrm>
            <a:off x="571472" y="3857628"/>
            <a:ext cx="5343001" cy="2606684"/>
          </a:xfrm>
          <a:prstGeom prst="rect">
            <a:avLst/>
          </a:prstGeom>
          <a:noFill/>
        </p:spPr>
      </p:pic>
      <p:pic>
        <p:nvPicPr>
          <p:cNvPr id="61444" name="Picture 4" descr="C:\Users\Dea\Desktop\didattica\anamedII\lucidi\Watson\Capitolo_09\0927.jpg"/>
          <p:cNvPicPr>
            <a:picLocks noChangeAspect="1" noChangeArrowheads="1"/>
          </p:cNvPicPr>
          <p:nvPr/>
        </p:nvPicPr>
        <p:blipFill>
          <a:blip r:embed="rId5" cstate="print"/>
          <a:srcRect b="17131"/>
          <a:stretch>
            <a:fillRect/>
          </a:stretch>
        </p:blipFill>
        <p:spPr bwMode="auto">
          <a:xfrm>
            <a:off x="571472" y="1571612"/>
            <a:ext cx="5384800" cy="2357454"/>
          </a:xfrm>
          <a:prstGeom prst="rect">
            <a:avLst/>
          </a:prstGeom>
          <a:noFill/>
        </p:spPr>
      </p:pic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7" name="ChemSketch" r:id="rId6" imgW="2880360" imgH="2212848" progId="ACD.ChemSketch.20">
                  <p:embed/>
                </p:oleObj>
              </mc:Choice>
              <mc:Fallback>
                <p:oleObj name="ChemSketch" r:id="rId6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9D3A-3DB0-45D6-BB96-1A89A2024DBA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8" name="Picture 3" descr="C:\Users\Dea\Desktop\didattica\anamedII\lucidi\Watson\Capitolo_09\0926.jpg"/>
          <p:cNvPicPr>
            <a:picLocks noChangeAspect="1" noChangeArrowheads="1"/>
          </p:cNvPicPr>
          <p:nvPr/>
        </p:nvPicPr>
        <p:blipFill>
          <a:blip r:embed="rId4" cstate="print"/>
          <a:srcRect l="6685" t="8742" r="5070" b="23506"/>
          <a:stretch>
            <a:fillRect/>
          </a:stretch>
        </p:blipFill>
        <p:spPr bwMode="auto">
          <a:xfrm>
            <a:off x="642910" y="1071546"/>
            <a:ext cx="4714908" cy="2214578"/>
          </a:xfrm>
          <a:prstGeom prst="rect">
            <a:avLst/>
          </a:prstGeom>
          <a:noFill/>
        </p:spPr>
      </p:pic>
      <p:pic>
        <p:nvPicPr>
          <p:cNvPr id="9" name="Picture 5" descr="C:\Users\Dea\Desktop\didattica\anamedII\lucidi\Watson\Capitolo_09\0928.jpg"/>
          <p:cNvPicPr>
            <a:picLocks noChangeAspect="1" noChangeArrowheads="1"/>
          </p:cNvPicPr>
          <p:nvPr/>
        </p:nvPicPr>
        <p:blipFill>
          <a:blip r:embed="rId5" cstate="print"/>
          <a:srcRect b="18585"/>
          <a:stretch>
            <a:fillRect/>
          </a:stretch>
        </p:blipFill>
        <p:spPr bwMode="auto">
          <a:xfrm>
            <a:off x="285720" y="4143380"/>
            <a:ext cx="4267200" cy="2357454"/>
          </a:xfrm>
          <a:prstGeom prst="rect">
            <a:avLst/>
          </a:prstGeom>
          <a:noFill/>
        </p:spPr>
      </p:pic>
      <p:cxnSp>
        <p:nvCxnSpPr>
          <p:cNvPr id="11" name="Connettore 2 10"/>
          <p:cNvCxnSpPr>
            <a:endCxn id="9" idx="0"/>
          </p:cNvCxnSpPr>
          <p:nvPr/>
        </p:nvCxnSpPr>
        <p:spPr>
          <a:xfrm rot="5400000">
            <a:off x="1816867" y="3459949"/>
            <a:ext cx="1285884" cy="8097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67" name="Picture 3" descr="C:\Users\Dea\Desktop\didattica\anamedII\lucidi\Watson\Capitolo_09\0930.jpg"/>
          <p:cNvPicPr>
            <a:picLocks noChangeAspect="1" noChangeArrowheads="1"/>
          </p:cNvPicPr>
          <p:nvPr/>
        </p:nvPicPr>
        <p:blipFill>
          <a:blip r:embed="rId6" cstate="print"/>
          <a:srcRect l="4934" t="5102" r="17763" b="26020"/>
          <a:stretch>
            <a:fillRect/>
          </a:stretch>
        </p:blipFill>
        <p:spPr bwMode="auto">
          <a:xfrm>
            <a:off x="5429256" y="785794"/>
            <a:ext cx="3357554" cy="1928826"/>
          </a:xfrm>
          <a:prstGeom prst="rect">
            <a:avLst/>
          </a:prstGeom>
          <a:noFill/>
        </p:spPr>
      </p:pic>
      <p:cxnSp>
        <p:nvCxnSpPr>
          <p:cNvPr id="16" name="Connettore 2 15"/>
          <p:cNvCxnSpPr/>
          <p:nvPr/>
        </p:nvCxnSpPr>
        <p:spPr>
          <a:xfrm flipV="1">
            <a:off x="3357554" y="1928802"/>
            <a:ext cx="2143140" cy="3571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68" name="Picture 4" descr="C:\Users\Dea\Desktop\didattica\anamedII\lucidi\Watson\Capitolo_09\0931.jpg"/>
          <p:cNvPicPr>
            <a:picLocks noChangeAspect="1" noChangeArrowheads="1"/>
          </p:cNvPicPr>
          <p:nvPr/>
        </p:nvPicPr>
        <p:blipFill>
          <a:blip r:embed="rId7" cstate="print"/>
          <a:srcRect l="3289" t="4799" r="4605" b="24888"/>
          <a:stretch>
            <a:fillRect/>
          </a:stretch>
        </p:blipFill>
        <p:spPr bwMode="auto">
          <a:xfrm>
            <a:off x="4786314" y="2714620"/>
            <a:ext cx="4000528" cy="2000264"/>
          </a:xfrm>
          <a:prstGeom prst="rect">
            <a:avLst/>
          </a:prstGeom>
          <a:noFill/>
        </p:spPr>
      </p:pic>
      <p:cxnSp>
        <p:nvCxnSpPr>
          <p:cNvPr id="19" name="Connettore 2 18"/>
          <p:cNvCxnSpPr/>
          <p:nvPr/>
        </p:nvCxnSpPr>
        <p:spPr>
          <a:xfrm>
            <a:off x="3357554" y="2500306"/>
            <a:ext cx="1643074" cy="2857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6286512" y="292893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M+1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7" name="Connettore 2 26"/>
          <p:cNvCxnSpPr>
            <a:stCxn id="25" idx="2"/>
          </p:cNvCxnSpPr>
          <p:nvPr/>
        </p:nvCxnSpPr>
        <p:spPr>
          <a:xfrm rot="16200000" flipH="1">
            <a:off x="6767622" y="3124292"/>
            <a:ext cx="59296" cy="407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7643834" y="3714752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M+29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30" name="Connettore 2 29"/>
          <p:cNvCxnSpPr>
            <a:stCxn id="29" idx="1"/>
          </p:cNvCxnSpPr>
          <p:nvPr/>
        </p:nvCxnSpPr>
        <p:spPr>
          <a:xfrm rot="10800000" flipV="1">
            <a:off x="7286644" y="3899418"/>
            <a:ext cx="357190" cy="2439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1" name="ChemSketch" r:id="rId8" imgW="2880360" imgH="2212848" progId="ACD.ChemSketch.20">
                  <p:embed/>
                </p:oleObj>
              </mc:Choice>
              <mc:Fallback>
                <p:oleObj name="ChemSketch" r:id="rId8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9D3A-3DB0-45D6-BB96-1A89A2024DBA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8" name="Picture 2" descr="C:\Users\Dea\Desktop\didattica\anamedII\lucidi\Watson\Capitolo_09\0929.jpg"/>
          <p:cNvPicPr>
            <a:picLocks noChangeAspect="1" noChangeArrowheads="1"/>
          </p:cNvPicPr>
          <p:nvPr/>
        </p:nvPicPr>
        <p:blipFill>
          <a:blip r:embed="rId4" cstate="print"/>
          <a:srcRect b="16406"/>
          <a:stretch>
            <a:fillRect/>
          </a:stretch>
        </p:blipFill>
        <p:spPr bwMode="auto">
          <a:xfrm>
            <a:off x="4573718" y="785794"/>
            <a:ext cx="4356000" cy="2022981"/>
          </a:xfrm>
          <a:prstGeom prst="rect">
            <a:avLst/>
          </a:prstGeom>
          <a:noFill/>
        </p:spPr>
      </p:pic>
      <p:pic>
        <p:nvPicPr>
          <p:cNvPr id="9" name="Picture 5" descr="C:\Users\Dea\Desktop\didattica\anamedII\lucidi\Watson\Capitolo_09\0928.jpg"/>
          <p:cNvPicPr>
            <a:picLocks noChangeAspect="1" noChangeArrowheads="1"/>
          </p:cNvPicPr>
          <p:nvPr/>
        </p:nvPicPr>
        <p:blipFill>
          <a:blip r:embed="rId5" cstate="print"/>
          <a:srcRect b="18585"/>
          <a:stretch>
            <a:fillRect/>
          </a:stretch>
        </p:blipFill>
        <p:spPr bwMode="auto">
          <a:xfrm>
            <a:off x="357158" y="785794"/>
            <a:ext cx="4267200" cy="2357454"/>
          </a:xfrm>
          <a:prstGeom prst="rect">
            <a:avLst/>
          </a:prstGeom>
          <a:noFill/>
        </p:spPr>
      </p:pic>
      <p:pic>
        <p:nvPicPr>
          <p:cNvPr id="63490" name="Picture 2" descr="C:\Users\Dea\Desktop\didattica\anamedII\lucidi\Watson\Capitolo_09\0931.jpg"/>
          <p:cNvPicPr>
            <a:picLocks noChangeAspect="1" noChangeArrowheads="1"/>
          </p:cNvPicPr>
          <p:nvPr/>
        </p:nvPicPr>
        <p:blipFill>
          <a:blip r:embed="rId6" cstate="print"/>
          <a:srcRect b="19642"/>
          <a:stretch>
            <a:fillRect/>
          </a:stretch>
        </p:blipFill>
        <p:spPr bwMode="auto">
          <a:xfrm>
            <a:off x="357158" y="3214686"/>
            <a:ext cx="4343400" cy="2286016"/>
          </a:xfrm>
          <a:prstGeom prst="rect">
            <a:avLst/>
          </a:prstGeom>
          <a:noFill/>
        </p:spPr>
      </p:pic>
      <p:pic>
        <p:nvPicPr>
          <p:cNvPr id="63491" name="Picture 3" descr="C:\Users\Dea\Desktop\didattica\anamedII\lucidi\Watson\Capitolo_09\0932.jpg"/>
          <p:cNvPicPr>
            <a:picLocks noChangeAspect="1" noChangeArrowheads="1"/>
          </p:cNvPicPr>
          <p:nvPr/>
        </p:nvPicPr>
        <p:blipFill>
          <a:blip r:embed="rId7" cstate="print"/>
          <a:srcRect b="36915"/>
          <a:stretch>
            <a:fillRect/>
          </a:stretch>
        </p:blipFill>
        <p:spPr bwMode="auto">
          <a:xfrm>
            <a:off x="3357554" y="4071942"/>
            <a:ext cx="5384800" cy="1285884"/>
          </a:xfrm>
          <a:prstGeom prst="rect">
            <a:avLst/>
          </a:prstGeom>
          <a:noFill/>
        </p:spPr>
      </p:pic>
      <p:grpSp>
        <p:nvGrpSpPr>
          <p:cNvPr id="2" name="Gruppo 13"/>
          <p:cNvGrpSpPr/>
          <p:nvPr/>
        </p:nvGrpSpPr>
        <p:grpSpPr>
          <a:xfrm>
            <a:off x="1928794" y="3214686"/>
            <a:ext cx="1000132" cy="1643074"/>
            <a:chOff x="6215074" y="2928934"/>
            <a:chExt cx="1000132" cy="1643074"/>
          </a:xfrm>
        </p:grpSpPr>
        <p:sp>
          <p:nvSpPr>
            <p:cNvPr id="10" name="CasellaDiTesto 9"/>
            <p:cNvSpPr txBox="1"/>
            <p:nvPr/>
          </p:nvSpPr>
          <p:spPr>
            <a:xfrm>
              <a:off x="6286512" y="2928934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M+1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Connettore 2 10"/>
            <p:cNvCxnSpPr>
              <a:stCxn id="10" idx="2"/>
            </p:cNvCxnSpPr>
            <p:nvPr/>
          </p:nvCxnSpPr>
          <p:spPr>
            <a:xfrm rot="16200000" flipH="1">
              <a:off x="6767622" y="3124292"/>
              <a:ext cx="59296" cy="4072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6215074" y="4071942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M+29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Connettore 2 12"/>
            <p:cNvCxnSpPr/>
            <p:nvPr/>
          </p:nvCxnSpPr>
          <p:spPr>
            <a:xfrm>
              <a:off x="6786578" y="4429132"/>
              <a:ext cx="428628" cy="1428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4" name="ChemSketch" r:id="rId8" imgW="2880360" imgH="2212848" progId="ACD.ChemSketch.20">
                  <p:embed/>
                </p:oleObj>
              </mc:Choice>
              <mc:Fallback>
                <p:oleObj name="ChemSketch" r:id="rId8" imgW="2880360" imgH="2212848" progId="ACD.ChemSketch.2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ccia circolare in giù 14"/>
          <p:cNvSpPr/>
          <p:nvPr/>
        </p:nvSpPr>
        <p:spPr>
          <a:xfrm rot="5878469">
            <a:off x="2686330" y="3156770"/>
            <a:ext cx="864096" cy="28803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circolare in giù 15"/>
          <p:cNvSpPr/>
          <p:nvPr/>
        </p:nvSpPr>
        <p:spPr>
          <a:xfrm rot="14679312" flipH="1">
            <a:off x="467495" y="3065612"/>
            <a:ext cx="1343549" cy="372092"/>
          </a:xfrm>
          <a:prstGeom prst="curvedDownArrow">
            <a:avLst>
              <a:gd name="adj1" fmla="val 25000"/>
              <a:gd name="adj2" fmla="val 50000"/>
              <a:gd name="adj3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275856" y="29249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+ 43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23528" y="299695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+ 43</a:t>
            </a:r>
            <a:endParaRPr lang="it-IT" b="1" dirty="0">
              <a:solidFill>
                <a:srgbClr val="FF0000"/>
              </a:solidFill>
            </a:endParaRP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/>
        </p:nvGraphicFramePr>
        <p:xfrm>
          <a:off x="5035550" y="3141663"/>
          <a:ext cx="715963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5" name="ChemSketch" r:id="rId10" imgW="716280" imgH="798576" progId="ACD.ChemSketch.20">
                  <p:embed/>
                </p:oleObj>
              </mc:Choice>
              <mc:Fallback>
                <p:oleObj name="ChemSketch" r:id="rId10" imgW="716280" imgH="798576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3141663"/>
                        <a:ext cx="715963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ttangolo 18"/>
          <p:cNvSpPr/>
          <p:nvPr/>
        </p:nvSpPr>
        <p:spPr>
          <a:xfrm>
            <a:off x="5004048" y="3068960"/>
            <a:ext cx="792088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">
            <a:off x="385689" y="1719867"/>
            <a:ext cx="7448444" cy="503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5720" y="188640"/>
            <a:ext cx="828680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UV</a:t>
            </a:r>
          </a:p>
          <a:p>
            <a:endParaRPr lang="it-IT" sz="800" dirty="0" smtClean="0"/>
          </a:p>
          <a:p>
            <a:r>
              <a:rPr lang="it-IT" sz="2000" dirty="0" smtClean="0"/>
              <a:t>Quando il reagente possiede uno spettro UV molto diverso dal prodotto, allora se ne può seguire la scomparsa con la spettroscopia UV. Si riporta come esempio la reazione del </a:t>
            </a:r>
            <a:r>
              <a:rPr lang="it-IT" sz="2000" dirty="0" err="1" smtClean="0"/>
              <a:t>benzenazzossicianuro</a:t>
            </a:r>
            <a:r>
              <a:rPr lang="it-IT" sz="2000" dirty="0" smtClean="0"/>
              <a:t> con la cisteina. </a:t>
            </a:r>
          </a:p>
          <a:p>
            <a:r>
              <a:rPr lang="it-IT" sz="2400" b="1" dirty="0" smtClean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00371" y="2643182"/>
            <a:ext cx="317195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dirty="0" smtClean="0"/>
              <a:t>A. M. </a:t>
            </a:r>
            <a:r>
              <a:rPr lang="it-IT" sz="1200" dirty="0" err="1" smtClean="0"/>
              <a:t>Gasco</a:t>
            </a:r>
            <a:r>
              <a:rPr lang="it-IT" sz="1200" dirty="0" smtClean="0"/>
              <a:t> </a:t>
            </a:r>
            <a:r>
              <a:rPr lang="it-IT" sz="1200" dirty="0" err="1" smtClean="0"/>
              <a:t>et</a:t>
            </a:r>
            <a:r>
              <a:rPr lang="it-IT" sz="1200" dirty="0" smtClean="0"/>
              <a:t> al. </a:t>
            </a:r>
            <a:r>
              <a:rPr lang="it-IT" sz="1200" i="1" dirty="0" err="1" smtClean="0"/>
              <a:t>Med</a:t>
            </a:r>
            <a:r>
              <a:rPr lang="it-IT" sz="1200" i="1" dirty="0" smtClean="0"/>
              <a:t>. Che. </a:t>
            </a:r>
            <a:r>
              <a:rPr lang="it-IT" sz="1200" i="1" dirty="0" err="1" smtClean="0"/>
              <a:t>Res</a:t>
            </a:r>
            <a:r>
              <a:rPr lang="it-IT" sz="1200" i="1" dirty="0" smtClean="0"/>
              <a:t>. </a:t>
            </a:r>
            <a:r>
              <a:rPr lang="it-IT" sz="1200" dirty="0" smtClean="0"/>
              <a:t>1993, 3:34-43.</a:t>
            </a:r>
            <a:endParaRPr lang="it-IT" dirty="0"/>
          </a:p>
        </p:txBody>
      </p:sp>
      <p:graphicFrame>
        <p:nvGraphicFramePr>
          <p:cNvPr id="151553" name="Object 1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82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786182" y="3571876"/>
            <a:ext cx="4357718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00034" y="427753"/>
            <a:ext cx="846445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NMR</a:t>
            </a:r>
          </a:p>
          <a:p>
            <a:endParaRPr lang="it-IT" sz="2000" dirty="0" smtClean="0"/>
          </a:p>
          <a:p>
            <a:r>
              <a:rPr lang="it-IT" sz="2000" dirty="0" smtClean="0"/>
              <a:t>Se la reazione da monitorare è stata fatta in larga scala, allora si preleveranno aliquote di miscela di reazione, si eliminerà il solvente, per esempio </a:t>
            </a:r>
            <a:r>
              <a:rPr lang="it-IT" sz="2000" dirty="0" err="1" smtClean="0"/>
              <a:t>strippandolo</a:t>
            </a:r>
            <a:r>
              <a:rPr lang="it-IT" sz="2000" dirty="0" smtClean="0"/>
              <a:t> con gas se questo è </a:t>
            </a:r>
            <a:r>
              <a:rPr lang="it-IT" sz="2000" dirty="0" err="1" smtClean="0"/>
              <a:t>bassobollente</a:t>
            </a:r>
            <a:r>
              <a:rPr lang="it-IT" sz="2000" dirty="0" smtClean="0"/>
              <a:t>, poi si scioglierà il residuo in un solvente deuterato e si procederà all’analisi.</a:t>
            </a:r>
          </a:p>
          <a:p>
            <a:pPr marL="2603500"/>
            <a:endParaRPr lang="it-IT" sz="2000" dirty="0" smtClean="0"/>
          </a:p>
          <a:p>
            <a:pPr marL="2870200"/>
            <a:r>
              <a:rPr lang="it-IT" sz="2000" dirty="0" smtClean="0"/>
              <a:t>Se invece la reazione viene fatta in piccola scala si può condurre direttamente nel tubo NMR scegliendo un solvente deuterato oppure un solvente privo di protoni (es. CCl</a:t>
            </a:r>
            <a:r>
              <a:rPr lang="it-IT" sz="2000" baseline="-25000" dirty="0" smtClean="0"/>
              <a:t>4</a:t>
            </a:r>
            <a:r>
              <a:rPr lang="it-IT" sz="2000" dirty="0" smtClean="0"/>
              <a:t>) o che non assorbe nella zona di analisi. </a:t>
            </a:r>
          </a:p>
          <a:p>
            <a:pPr marL="2870200"/>
            <a:endParaRPr lang="it-IT" sz="2000" dirty="0" smtClean="0"/>
          </a:p>
          <a:p>
            <a:pPr marL="2870200"/>
            <a:r>
              <a:rPr lang="it-IT" sz="2000" dirty="0" smtClean="0"/>
              <a:t>Non si può sfruttare l’agitazione magnetica in quanto il </a:t>
            </a:r>
            <a:r>
              <a:rPr lang="it-IT" sz="2000" dirty="0" err="1" smtClean="0"/>
              <a:t>magnetino</a:t>
            </a:r>
            <a:r>
              <a:rPr lang="it-IT" sz="2000" dirty="0" smtClean="0"/>
              <a:t> interferirebbe con il campo magnetico applicato nell’analisi NMR,  si può invece ricorrere all’agitazione con gli ultrasuoni.</a:t>
            </a:r>
          </a:p>
          <a:p>
            <a:pPr marL="2870200"/>
            <a:r>
              <a:rPr lang="it-IT" sz="2000" dirty="0" smtClean="0"/>
              <a:t> </a:t>
            </a:r>
          </a:p>
          <a:p>
            <a:pPr marL="2870200"/>
            <a:r>
              <a:rPr lang="it-IT" sz="2000" dirty="0" smtClean="0"/>
              <a:t>Se la reazione deve essere fatta ad alte temperature si può chiudere il tubo NMR alla fiamma.</a:t>
            </a:r>
          </a:p>
        </p:txBody>
      </p:sp>
      <p:pic>
        <p:nvPicPr>
          <p:cNvPr id="8198" name="Picture 6" descr="http://www.sigmaaldrich.com/prodimages/z/z2745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038" y="3255526"/>
            <a:ext cx="3875339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8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1214414" y="1785926"/>
          <a:ext cx="6718300" cy="285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9" name="ChemSketch" r:id="rId6" imgW="6717792" imgH="2855976" progId="ACD.ChemSketch.20">
                  <p:embed/>
                </p:oleObj>
              </mc:Choice>
              <mc:Fallback>
                <p:oleObj name="ChemSketch" r:id="rId6" imgW="6717792" imgH="2855976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14" y="1785926"/>
                        <a:ext cx="6718300" cy="285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428596" y="3140968"/>
            <a:ext cx="43594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2 </a:t>
            </a:r>
            <a:r>
              <a:rPr lang="it-IT" sz="2000" dirty="0" err="1" smtClean="0"/>
              <a:t>mmol</a:t>
            </a:r>
            <a:r>
              <a:rPr lang="it-IT" sz="2000" dirty="0" smtClean="0"/>
              <a:t> di cloruro fatte reagire con 10 </a:t>
            </a:r>
            <a:r>
              <a:rPr lang="it-IT" sz="2000" dirty="0" err="1" smtClean="0"/>
              <a:t>mmol</a:t>
            </a:r>
            <a:r>
              <a:rPr lang="it-IT" sz="2000" dirty="0" smtClean="0"/>
              <a:t> di diammina danno 0.99 </a:t>
            </a:r>
            <a:r>
              <a:rPr lang="it-IT" sz="2000" dirty="0" err="1" smtClean="0"/>
              <a:t>mmol</a:t>
            </a:r>
            <a:r>
              <a:rPr lang="it-IT" sz="2000" dirty="0" smtClean="0"/>
              <a:t> di prodotto </a:t>
            </a:r>
            <a:r>
              <a:rPr lang="it-IT" sz="2000" dirty="0" err="1" smtClean="0"/>
              <a:t>diacilato</a:t>
            </a:r>
            <a:r>
              <a:rPr lang="it-IT" sz="2000" dirty="0" smtClean="0"/>
              <a:t> . </a:t>
            </a:r>
          </a:p>
          <a:p>
            <a:r>
              <a:rPr lang="it-IT" sz="2000" i="1" dirty="0" smtClean="0"/>
              <a:t>NB gli equivalenti usati sono 1/5!!!! </a:t>
            </a:r>
          </a:p>
          <a:p>
            <a:r>
              <a:rPr lang="it-IT" sz="2000" i="1" dirty="0" smtClean="0"/>
              <a:t>La resa è del 50%!!!!</a:t>
            </a:r>
          </a:p>
          <a:p>
            <a:endParaRPr lang="it-IT" sz="2000" dirty="0"/>
          </a:p>
          <a:p>
            <a:r>
              <a:rPr lang="it-IT" sz="2000" dirty="0" smtClean="0"/>
              <a:t>Si possono migliorare i rapporti diluendo moltissimo il cloruro e aggiungendo lui all’ammina presente in forte eccesso.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28596" y="357166"/>
            <a:ext cx="83582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Un’ aggiunta graduale è fondamentale anche per evitare che ci siano alte concentrazioni di un reagente che può reagire successivamente con il prodotto di reazione.</a:t>
            </a:r>
          </a:p>
          <a:p>
            <a:r>
              <a:rPr lang="it-IT" sz="2000" dirty="0" err="1" smtClean="0"/>
              <a:t>Es</a:t>
            </a:r>
            <a:r>
              <a:rPr lang="it-IT" sz="2000" dirty="0" smtClean="0"/>
              <a:t>: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143108" y="2039930"/>
          <a:ext cx="4326073" cy="124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name="ChemSketch" r:id="rId6" imgW="2700528" imgH="777240" progId="ACD.ChemSketch.20">
                  <p:embed/>
                </p:oleObj>
              </mc:Choice>
              <mc:Fallback>
                <p:oleObj name="ChemSketch" r:id="rId6" imgW="2700528" imgH="777240" progId="ACD.ChemSketch.2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2039930"/>
                        <a:ext cx="4326073" cy="1246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500034" y="714356"/>
            <a:ext cx="6493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Es. studio dell’equilibrio di isomerizzazione di </a:t>
            </a:r>
            <a:r>
              <a:rPr lang="it-IT" sz="2000" dirty="0" err="1" smtClean="0"/>
              <a:t>metilfurossani</a:t>
            </a:r>
            <a:r>
              <a:rPr lang="it-IT" sz="2000" dirty="0" smtClean="0"/>
              <a:t>:</a:t>
            </a:r>
            <a:endParaRPr lang="it-IT" sz="2000" dirty="0"/>
          </a:p>
        </p:txBody>
      </p:sp>
      <p:sp>
        <p:nvSpPr>
          <p:cNvPr id="6" name="Ovale 5"/>
          <p:cNvSpPr/>
          <p:nvPr/>
        </p:nvSpPr>
        <p:spPr>
          <a:xfrm>
            <a:off x="1979712" y="1988840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004048" y="1988840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716016" y="1556792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δ</a:t>
            </a:r>
            <a:r>
              <a:rPr lang="it-IT" sz="2000" b="1" dirty="0" smtClean="0">
                <a:solidFill>
                  <a:srgbClr val="FF0000"/>
                </a:solidFill>
              </a:rPr>
              <a:t> = 2.5 ppm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403648" y="1556792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</a:rPr>
              <a:t>δ</a:t>
            </a:r>
            <a:r>
              <a:rPr lang="it-IT" sz="2000" b="1" dirty="0" smtClean="0">
                <a:solidFill>
                  <a:srgbClr val="FF0000"/>
                </a:solidFill>
              </a:rPr>
              <a:t> = 2.0 ppm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536575" y="1063625"/>
          <a:ext cx="4972050" cy="283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ChemSketch" r:id="rId6" imgW="4824984" imgH="2749296" progId="ACD.ChemSketch.20">
                  <p:embed/>
                </p:oleObj>
              </mc:Choice>
              <mc:Fallback>
                <p:oleObj name="ChemSketch" r:id="rId6" imgW="4824984" imgH="2749296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063625"/>
                        <a:ext cx="4972050" cy="283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ccia a destra 5"/>
          <p:cNvSpPr/>
          <p:nvPr/>
        </p:nvSpPr>
        <p:spPr>
          <a:xfrm>
            <a:off x="539552" y="1772816"/>
            <a:ext cx="428628" cy="714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 rot="3114523">
            <a:off x="164912" y="2842534"/>
            <a:ext cx="428628" cy="7143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4000496" y="2786058"/>
            <a:ext cx="5080958" cy="3858142"/>
            <a:chOff x="4000496" y="2786058"/>
            <a:chExt cx="5080958" cy="3858142"/>
          </a:xfrm>
        </p:grpSpPr>
        <p:pic>
          <p:nvPicPr>
            <p:cNvPr id="5" name="Immagine 4" descr="C:\Documents and Settings\Customer\Documenti\Dropbox\Gianlu\img273 copia copia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00496" y="2786058"/>
              <a:ext cx="5080958" cy="38581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Freccia a destra 7"/>
            <p:cNvSpPr/>
            <p:nvPr/>
          </p:nvSpPr>
          <p:spPr>
            <a:xfrm rot="2493959">
              <a:off x="4113105" y="6348281"/>
              <a:ext cx="428628" cy="7143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Freccia a destra 8"/>
            <p:cNvSpPr/>
            <p:nvPr/>
          </p:nvSpPr>
          <p:spPr>
            <a:xfrm rot="7072040">
              <a:off x="4560877" y="5929330"/>
              <a:ext cx="428628" cy="71438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reccia a destra 9"/>
            <p:cNvSpPr/>
            <p:nvPr/>
          </p:nvSpPr>
          <p:spPr>
            <a:xfrm rot="2493959">
              <a:off x="4184543" y="4304140"/>
              <a:ext cx="428628" cy="7143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reccia a destra 10"/>
            <p:cNvSpPr/>
            <p:nvPr/>
          </p:nvSpPr>
          <p:spPr>
            <a:xfrm rot="7072040">
              <a:off x="4632315" y="4258694"/>
              <a:ext cx="428628" cy="71438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395536" y="332656"/>
            <a:ext cx="7232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Es. studio dell’equilibrio di </a:t>
            </a:r>
            <a:r>
              <a:rPr lang="it-IT" sz="2000" dirty="0" err="1" smtClean="0"/>
              <a:t>dimerizzazione</a:t>
            </a:r>
            <a:r>
              <a:rPr lang="it-IT" sz="2000" dirty="0" smtClean="0"/>
              <a:t> della 2-nitrosoadenosina:</a:t>
            </a:r>
            <a:endParaRPr lang="it-IT" sz="2000" dirty="0"/>
          </a:p>
        </p:txBody>
      </p:sp>
      <p:sp>
        <p:nvSpPr>
          <p:cNvPr id="14" name="Ovale 13"/>
          <p:cNvSpPr/>
          <p:nvPr/>
        </p:nvSpPr>
        <p:spPr>
          <a:xfrm>
            <a:off x="1115616" y="1700808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395536" y="3140968"/>
            <a:ext cx="36004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85720" y="295327"/>
            <a:ext cx="85347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Ingegno…</a:t>
            </a:r>
            <a:r>
              <a:rPr lang="it-IT" sz="2400" b="1" dirty="0" smtClean="0"/>
              <a:t>..</a:t>
            </a:r>
          </a:p>
          <a:p>
            <a:endParaRPr lang="it-IT" sz="2400" b="1" dirty="0" smtClean="0"/>
          </a:p>
          <a:p>
            <a:r>
              <a:rPr lang="it-IT" sz="2000" dirty="0" smtClean="0"/>
              <a:t>Qualsiasi spettroscopia può rivelarsi utile per seguire l’andamento di una reazione, quando tecniche più semplici non diano risultati soddisfacenti.</a:t>
            </a:r>
          </a:p>
          <a:p>
            <a:endParaRPr lang="it-IT" sz="2000" dirty="0" smtClean="0"/>
          </a:p>
          <a:p>
            <a:r>
              <a:rPr lang="it-IT" sz="2000" dirty="0" smtClean="0"/>
              <a:t>Ad esempio si può usare come sistema di monitoraggio la scomparsa di un determinato colore nel caso in cui il reagente sia colorato: ad es. tutti i nitroso derivati assorbono intensamente al visibile attribuendo alla soluzione una colorazione dal blu al verde smeraldo: quando reagiscono e si trasformano, anche la loro colorazione si trasforma ed il blu scompare.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7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42910" y="357166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it-IT" sz="2400" b="1" dirty="0" smtClean="0"/>
              <a:t>Controllo di parametri fisici che possono influenzare la reazione: </a:t>
            </a:r>
          </a:p>
          <a:p>
            <a:pPr marL="533400" defTabSz="228600">
              <a:buFont typeface="+mj-lt"/>
              <a:buAutoNum type="alphaLcParenR"/>
            </a:pPr>
            <a:r>
              <a:rPr lang="it-IT" sz="2400" b="1" dirty="0" smtClean="0"/>
              <a:t>		Uso di equilibri sfavoriti</a:t>
            </a:r>
            <a:endParaRPr lang="it-IT" dirty="0"/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785813" y="1701800"/>
          <a:ext cx="4346575" cy="185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8" name="ChemSketch" r:id="rId6" imgW="2340864" imgH="996696" progId="ACD.ChemSketch.20">
                  <p:embed/>
                </p:oleObj>
              </mc:Choice>
              <mc:Fallback>
                <p:oleObj name="ChemSketch" r:id="rId6" imgW="2340864" imgH="996696" progId="ACD.ChemSketch.2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1701800"/>
                        <a:ext cx="4346575" cy="185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99592" y="4653136"/>
            <a:ext cx="25874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Lo si può sottrarre per:</a:t>
            </a:r>
          </a:p>
          <a:p>
            <a:endParaRPr lang="it-IT" sz="2000" dirty="0" smtClean="0"/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Precipitazione (solido)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Distillazione (liquido)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Trascinamento (gas)</a:t>
            </a:r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483768" y="342900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Sottraendolo dalla miscela di reazione si sposta l’equilibrio a destra.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00034" y="142852"/>
            <a:ext cx="75724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endParaRPr lang="it-IT" sz="2400" b="1" dirty="0" smtClean="0"/>
          </a:p>
          <a:p>
            <a:pPr algn="ctr"/>
            <a:r>
              <a:rPr lang="it-IT" sz="2400" b="1" dirty="0" smtClean="0"/>
              <a:t>ESEMPIO DI DISTILLAZIONE: SINTESI DELL’ADIPATO DIETILICO</a:t>
            </a:r>
          </a:p>
          <a:p>
            <a:pPr algn="ctr"/>
            <a:endParaRPr lang="it-IT" sz="2400" b="1" dirty="0" smtClean="0"/>
          </a:p>
          <a:p>
            <a:pPr algn="ctr"/>
            <a:r>
              <a:rPr lang="it-IT" sz="2400" b="1" dirty="0" smtClean="0"/>
              <a:t>Reazione: esterificazione azeotropica dell’acido </a:t>
            </a:r>
            <a:r>
              <a:rPr lang="it-IT" sz="2400" b="1" dirty="0" err="1" smtClean="0"/>
              <a:t>adipico</a:t>
            </a:r>
            <a:endParaRPr lang="it-IT" sz="2400" b="1" dirty="0" smtClean="0"/>
          </a:p>
          <a:p>
            <a:pPr algn="ctr"/>
            <a:endParaRPr lang="it-IT" dirty="0"/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-28575" y="3024188"/>
          <a:ext cx="5367338" cy="206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ChemSketch" r:id="rId6" imgW="4581144" imgH="1761744" progId="ACD.ChemSketch.20">
                  <p:embed/>
                </p:oleObj>
              </mc:Choice>
              <mc:Fallback>
                <p:oleObj name="ChemSketch" r:id="rId6" imgW="4581144" imgH="1761744" progId="ACD.ChemSketch.2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575" y="3024188"/>
                        <a:ext cx="5367338" cy="206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30205" y="2571744"/>
            <a:ext cx="29622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>
            <a:off x="4788024" y="3789040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>
            <a:stCxn id="6" idx="4"/>
          </p:cNvCxnSpPr>
          <p:nvPr/>
        </p:nvCxnSpPr>
        <p:spPr>
          <a:xfrm>
            <a:off x="5148064" y="4293096"/>
            <a:ext cx="0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427984" y="5301208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Sottratta per distillazione azeotropica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092280" y="4653136"/>
            <a:ext cx="504056" cy="8640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>
            <a:stCxn id="10" idx="1"/>
          </p:cNvCxnSpPr>
          <p:nvPr/>
        </p:nvCxnSpPr>
        <p:spPr>
          <a:xfrm flipH="1">
            <a:off x="5940152" y="5085184"/>
            <a:ext cx="1152128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13" y="514350"/>
            <a:ext cx="833437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3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2599" t="57254" r="4961" b="-2426"/>
          <a:stretch>
            <a:fillRect/>
          </a:stretch>
        </p:blipFill>
        <p:spPr bwMode="auto">
          <a:xfrm rot="60000">
            <a:off x="371564" y="487578"/>
            <a:ext cx="6773193" cy="170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0000">
            <a:off x="428596" y="2143116"/>
            <a:ext cx="69437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5" name="Object 1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21" name="ChemSketch" r:id="rId6" imgW="2880360" imgH="2212848" progId="ACD.ChemSketch.20">
                  <p:embed/>
                </p:oleObj>
              </mc:Choice>
              <mc:Fallback>
                <p:oleObj name="ChemSketch" r:id="rId6" imgW="2880360" imgH="2212848" progId="ACD.ChemSketch.2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Connettore 1 4"/>
          <p:cNvCxnSpPr/>
          <p:nvPr/>
        </p:nvCxnSpPr>
        <p:spPr>
          <a:xfrm>
            <a:off x="428596" y="3786190"/>
            <a:ext cx="214314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6000760" y="4286256"/>
            <a:ext cx="92869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500034" y="4572008"/>
            <a:ext cx="92869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30947" y="243937"/>
            <a:ext cx="5942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ESEMPIO DI </a:t>
            </a:r>
            <a:r>
              <a:rPr lang="it-IT" b="1" dirty="0" smtClean="0"/>
              <a:t>TRASCINAMENTO DEI GAS: SINTESI PRAZOSINA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159163" y="1157891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 CH</a:t>
            </a:r>
            <a:r>
              <a:rPr lang="it-IT" baseline="-25000" dirty="0" smtClean="0"/>
              <a:t>3</a:t>
            </a:r>
            <a:r>
              <a:rPr lang="it-IT" dirty="0" smtClean="0"/>
              <a:t>SH</a:t>
            </a:r>
            <a:r>
              <a:rPr lang="it-IT" baseline="-25000" dirty="0" smtClean="0"/>
              <a:t>(gas)</a:t>
            </a:r>
            <a:endParaRPr lang="it-IT" baseline="-25000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8108462" y="836712"/>
            <a:ext cx="351970" cy="32117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3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65" name="Object 5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72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789300"/>
              </p:ext>
            </p:extLst>
          </p:nvPr>
        </p:nvGraphicFramePr>
        <p:xfrm>
          <a:off x="1243013" y="571500"/>
          <a:ext cx="6629400" cy="585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73" name="ChemSketch" r:id="rId6" imgW="6629400" imgH="5858280" progId="ACD.ChemSketch.20">
                  <p:embed/>
                </p:oleObj>
              </mc:Choice>
              <mc:Fallback>
                <p:oleObj name="ChemSketch" r:id="rId6" imgW="6629400" imgH="5858280" progId="ACD.ChemSketch.2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3013" y="571500"/>
                        <a:ext cx="6629400" cy="585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6310070" y="414338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</a:t>
            </a:r>
            <a:r>
              <a:rPr lang="it-IT" baseline="-25000" dirty="0" smtClean="0"/>
              <a:t>2</a:t>
            </a:r>
            <a:endParaRPr lang="it-IT" baseline="-25000" dirty="0"/>
          </a:p>
        </p:txBody>
      </p:sp>
      <p:cxnSp>
        <p:nvCxnSpPr>
          <p:cNvPr id="6" name="Connettore 2 5"/>
          <p:cNvCxnSpPr/>
          <p:nvPr/>
        </p:nvCxnSpPr>
        <p:spPr>
          <a:xfrm rot="10800000">
            <a:off x="6095756" y="4214818"/>
            <a:ext cx="214314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722362" y="1522195"/>
            <a:ext cx="1131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</a:t>
            </a:r>
            <a:r>
              <a:rPr lang="it-IT" baseline="-25000" dirty="0" smtClean="0"/>
              <a:t>2  </a:t>
            </a:r>
            <a:r>
              <a:rPr lang="it-IT" dirty="0" smtClean="0"/>
              <a:t>+</a:t>
            </a:r>
          </a:p>
          <a:p>
            <a:r>
              <a:rPr lang="it-IT" dirty="0" smtClean="0"/>
              <a:t> </a:t>
            </a:r>
            <a:r>
              <a:rPr lang="it-IT" dirty="0"/>
              <a:t>CH</a:t>
            </a:r>
            <a:r>
              <a:rPr lang="it-IT" baseline="-25000" dirty="0"/>
              <a:t>3</a:t>
            </a:r>
            <a:r>
              <a:rPr lang="it-IT" dirty="0"/>
              <a:t>SH</a:t>
            </a:r>
            <a:r>
              <a:rPr lang="it-IT" baseline="-25000" dirty="0"/>
              <a:t>(gas)</a:t>
            </a:r>
          </a:p>
          <a:p>
            <a:endParaRPr lang="it-IT" baseline="-25000" dirty="0"/>
          </a:p>
        </p:txBody>
      </p:sp>
      <p:cxnSp>
        <p:nvCxnSpPr>
          <p:cNvPr id="8" name="Connettore 2 7"/>
          <p:cNvCxnSpPr>
            <a:endCxn id="7" idx="1"/>
          </p:cNvCxnSpPr>
          <p:nvPr/>
        </p:nvCxnSpPr>
        <p:spPr>
          <a:xfrm>
            <a:off x="6293734" y="1593633"/>
            <a:ext cx="428628" cy="3440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aborazione 8"/>
          <p:cNvSpPr/>
          <p:nvPr/>
        </p:nvSpPr>
        <p:spPr>
          <a:xfrm>
            <a:off x="2915816" y="3861048"/>
            <a:ext cx="45719" cy="288032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Elaborazione 9"/>
          <p:cNvSpPr/>
          <p:nvPr/>
        </p:nvSpPr>
        <p:spPr>
          <a:xfrm>
            <a:off x="3275856" y="3861048"/>
            <a:ext cx="45719" cy="288032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Elaborazione 10"/>
          <p:cNvSpPr/>
          <p:nvPr/>
        </p:nvSpPr>
        <p:spPr>
          <a:xfrm>
            <a:off x="5102345" y="2204864"/>
            <a:ext cx="45719" cy="288032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Elaborazione 11"/>
          <p:cNvSpPr/>
          <p:nvPr/>
        </p:nvSpPr>
        <p:spPr>
          <a:xfrm>
            <a:off x="5534393" y="2204864"/>
            <a:ext cx="45719" cy="288032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Elaborazione 12"/>
          <p:cNvSpPr/>
          <p:nvPr/>
        </p:nvSpPr>
        <p:spPr>
          <a:xfrm>
            <a:off x="7020272" y="3284984"/>
            <a:ext cx="45719" cy="288032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Elaborazione 13"/>
          <p:cNvSpPr/>
          <p:nvPr/>
        </p:nvSpPr>
        <p:spPr>
          <a:xfrm>
            <a:off x="7452320" y="3284984"/>
            <a:ext cx="45719" cy="288032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Elaborazione 15"/>
          <p:cNvSpPr/>
          <p:nvPr/>
        </p:nvSpPr>
        <p:spPr>
          <a:xfrm>
            <a:off x="2952558" y="2473794"/>
            <a:ext cx="45719" cy="288032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Elaborazione 16"/>
          <p:cNvSpPr/>
          <p:nvPr/>
        </p:nvSpPr>
        <p:spPr>
          <a:xfrm>
            <a:off x="3384606" y="2473794"/>
            <a:ext cx="45719" cy="288032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7515517" y="3717032"/>
            <a:ext cx="1586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Soluzione di candeggina per intrappolare, ossidandolo, </a:t>
            </a:r>
            <a:r>
              <a:rPr lang="it-IT" dirty="0"/>
              <a:t>il </a:t>
            </a:r>
            <a:r>
              <a:rPr lang="it-IT" dirty="0" smtClean="0"/>
              <a:t>CH</a:t>
            </a:r>
            <a:r>
              <a:rPr lang="it-IT" baseline="-25000" dirty="0" smtClean="0"/>
              <a:t>3</a:t>
            </a:r>
            <a:r>
              <a:rPr lang="it-IT" dirty="0" smtClean="0"/>
              <a:t>SH tossico e maleodorante </a:t>
            </a:r>
            <a:endParaRPr lang="it-IT" baseline="-250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418582" y="238634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</a:t>
            </a:r>
            <a:r>
              <a:rPr lang="it-IT" baseline="-25000" dirty="0" smtClean="0"/>
              <a:t>2</a:t>
            </a:r>
            <a:endParaRPr lang="it-IT" baseline="-25000" dirty="0"/>
          </a:p>
        </p:txBody>
      </p:sp>
      <p:cxnSp>
        <p:nvCxnSpPr>
          <p:cNvPr id="20" name="Connettore 2 19"/>
          <p:cNvCxnSpPr>
            <a:endCxn id="19" idx="1"/>
          </p:cNvCxnSpPr>
          <p:nvPr/>
        </p:nvCxnSpPr>
        <p:spPr>
          <a:xfrm flipV="1">
            <a:off x="7989954" y="2571008"/>
            <a:ext cx="428628" cy="2282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3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85720" y="214290"/>
            <a:ext cx="8643998" cy="641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it-IT" sz="2400" b="1" dirty="0" smtClean="0"/>
              <a:t>Reazioni ad alte pressioni</a:t>
            </a:r>
          </a:p>
          <a:p>
            <a:pPr marL="457200" indent="-457200">
              <a:buFont typeface="+mj-lt"/>
              <a:buAutoNum type="alphaLcParenR" startAt="2"/>
            </a:pPr>
            <a:endParaRPr lang="it-IT" sz="800" b="1" dirty="0" smtClean="0"/>
          </a:p>
          <a:p>
            <a:pPr marL="514350" indent="-514350">
              <a:buFont typeface="+mj-lt"/>
              <a:buAutoNum type="romanLcPeriod"/>
            </a:pPr>
            <a:r>
              <a:rPr lang="it-IT" sz="2000" dirty="0" smtClean="0"/>
              <a:t>Le reazioni che hanno un </a:t>
            </a:r>
            <a:r>
              <a:rPr lang="it-IT" sz="2000" b="1" dirty="0" smtClean="0"/>
              <a:t>volume di attivazione negativo </a:t>
            </a:r>
            <a:r>
              <a:rPr lang="it-IT" sz="2000" dirty="0" smtClean="0"/>
              <a:t>(</a:t>
            </a:r>
            <a:r>
              <a:rPr lang="el-GR" sz="2000" dirty="0" smtClean="0"/>
              <a:t>Δ</a:t>
            </a:r>
            <a:r>
              <a:rPr lang="it-IT" sz="2000" dirty="0" smtClean="0"/>
              <a:t>V</a:t>
            </a:r>
            <a:r>
              <a:rPr lang="it-IT" sz="2000" baseline="30000" dirty="0" smtClean="0"/>
              <a:t>≠</a:t>
            </a:r>
            <a:r>
              <a:rPr lang="it-IT" sz="2000" dirty="0" smtClean="0"/>
              <a:t>), cioè quelle in cui lo stato di transizione, compresa la solvatazione, occupa un volume più piccolo di quello delle molecole di partenza, saranno accelerate da alte pressioni.</a:t>
            </a:r>
          </a:p>
          <a:p>
            <a:pPr marL="531813"/>
            <a:r>
              <a:rPr lang="it-IT" sz="2000" dirty="0" smtClean="0"/>
              <a:t>Ad esempio l’esterificazione dell’acido acetico con etanolo a 50°C è 5 volte più veloce a 2 atm e 26 </a:t>
            </a:r>
            <a:r>
              <a:rPr lang="it-IT" sz="2000" dirty="0" err="1" smtClean="0"/>
              <a:t>vv</a:t>
            </a:r>
            <a:r>
              <a:rPr lang="it-IT" sz="2000" dirty="0" smtClean="0"/>
              <a:t> a 4 atm.</a:t>
            </a:r>
          </a:p>
          <a:p>
            <a:pPr marL="531813"/>
            <a:endParaRPr lang="it-IT" sz="800" dirty="0" smtClean="0"/>
          </a:p>
          <a:p>
            <a:pPr marL="531813"/>
            <a:r>
              <a:rPr lang="it-IT" sz="2000" dirty="0" smtClean="0"/>
              <a:t>In genere le reazioni che hanno un </a:t>
            </a:r>
            <a:r>
              <a:rPr lang="el-GR" sz="2000" dirty="0" smtClean="0"/>
              <a:t>Δ</a:t>
            </a:r>
            <a:r>
              <a:rPr lang="it-IT" sz="2000" dirty="0" smtClean="0"/>
              <a:t>V</a:t>
            </a:r>
            <a:r>
              <a:rPr lang="it-IT" sz="2000" baseline="30000" dirty="0" smtClean="0"/>
              <a:t>≠</a:t>
            </a:r>
            <a:r>
              <a:rPr lang="it-IT" sz="2000" dirty="0" smtClean="0"/>
              <a:t> negativo sono le idrolisi, le esterificazioni, le SN, le </a:t>
            </a:r>
            <a:r>
              <a:rPr lang="it-IT" sz="2000" dirty="0" err="1" smtClean="0"/>
              <a:t>Diels</a:t>
            </a:r>
            <a:r>
              <a:rPr lang="it-IT" sz="2000" dirty="0" smtClean="0"/>
              <a:t> </a:t>
            </a:r>
            <a:r>
              <a:rPr lang="it-IT" sz="2000" dirty="0" err="1" smtClean="0"/>
              <a:t>Alder</a:t>
            </a:r>
            <a:r>
              <a:rPr lang="it-IT" sz="2000" dirty="0" smtClean="0"/>
              <a:t>, la </a:t>
            </a:r>
            <a:r>
              <a:rPr lang="it-IT" sz="2000" dirty="0" err="1" smtClean="0"/>
              <a:t>quaternarizzazione</a:t>
            </a:r>
            <a:r>
              <a:rPr lang="it-IT" sz="2000" dirty="0" smtClean="0"/>
              <a:t> di ammine.</a:t>
            </a:r>
          </a:p>
          <a:p>
            <a:endParaRPr lang="it-IT" sz="800" dirty="0" smtClean="0"/>
          </a:p>
          <a:p>
            <a:pPr marL="514350" indent="-514350">
              <a:buFont typeface="+mj-lt"/>
              <a:buAutoNum type="romanLcPeriod" startAt="2"/>
            </a:pPr>
            <a:r>
              <a:rPr lang="it-IT" sz="2000" dirty="0" smtClean="0"/>
              <a:t>Nel caso invece di </a:t>
            </a:r>
            <a:r>
              <a:rPr lang="it-IT" sz="2000" b="1" dirty="0" smtClean="0"/>
              <a:t>reagenti gassosi </a:t>
            </a:r>
            <a:r>
              <a:rPr lang="it-IT" sz="2000" dirty="0" smtClean="0"/>
              <a:t>(ad es. le idrogenazioni) le alte P sono importanti per aumentare la concentrazione del gas nella soluzione ed aumentarne la frequenza delle collisioni.</a:t>
            </a:r>
          </a:p>
          <a:p>
            <a:endParaRPr lang="it-IT" sz="800" dirty="0" smtClean="0"/>
          </a:p>
          <a:p>
            <a:r>
              <a:rPr lang="it-IT" sz="2000" dirty="0" smtClean="0"/>
              <a:t>Per condurre le reazioni a P più elevata della </a:t>
            </a:r>
            <a:r>
              <a:rPr lang="it-IT" sz="2000" dirty="0" err="1" smtClean="0"/>
              <a:t>P</a:t>
            </a:r>
            <a:r>
              <a:rPr lang="it-IT" sz="2000" baseline="-25000" dirty="0" err="1" smtClean="0"/>
              <a:t>atm</a:t>
            </a:r>
            <a:r>
              <a:rPr lang="it-IT" sz="2000" baseline="-25000" dirty="0" smtClean="0"/>
              <a:t> </a:t>
            </a:r>
            <a:r>
              <a:rPr lang="it-IT" sz="2000" dirty="0" smtClean="0"/>
              <a:t>occorre un’apparecchiatura adeguata con un sistema di chiusura che riesce a trattenere all’interno P elevate e con sistemi di sicurezza che salvaguardano da esplosioni.</a:t>
            </a:r>
          </a:p>
          <a:p>
            <a:endParaRPr lang="it-IT" sz="800" dirty="0" smtClean="0"/>
          </a:p>
          <a:p>
            <a:r>
              <a:rPr lang="it-IT" sz="2000" dirty="0" smtClean="0"/>
              <a:t>Ovviamente a seconda della quantità di reagenti e della P di esercizio si sceglierà l’apparecchiatura adeguata.</a:t>
            </a:r>
            <a:endParaRPr lang="it-IT" sz="2000" baseline="-25000" dirty="0" smtClean="0"/>
          </a:p>
          <a:p>
            <a:endParaRPr lang="it-IT" sz="2000" baseline="30000" dirty="0" smtClean="0"/>
          </a:p>
          <a:p>
            <a:pPr marL="457200" indent="-457200"/>
            <a:endParaRPr lang="it-IT" sz="20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AutoShape 2" descr="452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6612" name="AutoShape 4" descr="454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6614" name="AutoShape 6" descr="http://www.parrinst.com/dynamic_images/4544_HP_Moveable_heate_fmt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96615" name="Picture 7"/>
          <p:cNvPicPr>
            <a:picLocks noChangeAspect="1" noChangeArrowheads="1"/>
          </p:cNvPicPr>
          <p:nvPr/>
        </p:nvPicPr>
        <p:blipFill>
          <a:blip r:embed="rId4" cstate="print"/>
          <a:srcRect t="10742" r="59717" b="6250"/>
          <a:stretch>
            <a:fillRect/>
          </a:stretch>
        </p:blipFill>
        <p:spPr bwMode="auto">
          <a:xfrm>
            <a:off x="5107438" y="785794"/>
            <a:ext cx="3929058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6616" name="Object 8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7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42844" y="214290"/>
            <a:ext cx="492922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Autoclave o Reattore di </a:t>
            </a:r>
            <a:r>
              <a:rPr lang="it-IT" sz="2000" b="1" dirty="0" err="1" smtClean="0"/>
              <a:t>Parr</a:t>
            </a:r>
            <a:r>
              <a:rPr lang="it-IT" sz="2000" b="1" dirty="0" smtClean="0"/>
              <a:t>℗</a:t>
            </a:r>
          </a:p>
          <a:p>
            <a:endParaRPr lang="it-IT" sz="800" b="1" dirty="0" smtClean="0"/>
          </a:p>
          <a:p>
            <a:r>
              <a:rPr lang="it-IT" sz="2000" dirty="0" smtClean="0"/>
              <a:t>Sono dei cilindri in acciaio inossidabile a pareti spesse in grado di sopportare pressioni di parecchie decine di atmosfere.</a:t>
            </a:r>
          </a:p>
          <a:p>
            <a:endParaRPr lang="it-IT" sz="800" dirty="0" smtClean="0"/>
          </a:p>
          <a:p>
            <a:r>
              <a:rPr lang="it-IT" sz="2000" dirty="0" smtClean="0"/>
              <a:t>Sono munite di valvole di sicurezza per scaricare all’esterno la P se questa supera un certo limite per esempio per una reazione imprevista, un guasto del mantello termoregolatore, etc.</a:t>
            </a:r>
          </a:p>
          <a:p>
            <a:endParaRPr lang="it-IT" sz="800" dirty="0" smtClean="0"/>
          </a:p>
          <a:p>
            <a:r>
              <a:rPr lang="it-IT" sz="2000" dirty="0" smtClean="0"/>
              <a:t>Oltre alle </a:t>
            </a:r>
            <a:r>
              <a:rPr lang="it-IT" sz="2000" b="1" dirty="0" smtClean="0"/>
              <a:t>valvole</a:t>
            </a:r>
            <a:r>
              <a:rPr lang="it-IT" sz="2000" dirty="0" smtClean="0"/>
              <a:t> di entrata ed uscita del gas presentano una </a:t>
            </a:r>
            <a:r>
              <a:rPr lang="it-IT" sz="2000" b="1" dirty="0" smtClean="0"/>
              <a:t>serpentina di refrigerazione </a:t>
            </a:r>
            <a:r>
              <a:rPr lang="it-IT" sz="2000" dirty="0" smtClean="0"/>
              <a:t>per reazioni da condursi a basse temperature, una </a:t>
            </a:r>
            <a:r>
              <a:rPr lang="it-IT" sz="2000" b="1" dirty="0" smtClean="0"/>
              <a:t>sonda</a:t>
            </a:r>
            <a:r>
              <a:rPr lang="it-IT" sz="2000" dirty="0" smtClean="0"/>
              <a:t> per rilevare la temperatura di reazione, un’</a:t>
            </a:r>
            <a:r>
              <a:rPr lang="it-IT" sz="2000" b="1" dirty="0" smtClean="0"/>
              <a:t>asta</a:t>
            </a:r>
            <a:r>
              <a:rPr lang="it-IT" sz="2000" dirty="0" smtClean="0"/>
              <a:t> con elica per agitare meccanicamente ed </a:t>
            </a:r>
            <a:r>
              <a:rPr lang="it-IT" sz="2000" b="1" dirty="0" smtClean="0"/>
              <a:t>un manometro </a:t>
            </a:r>
            <a:r>
              <a:rPr lang="it-IT" sz="2000" dirty="0" smtClean="0"/>
              <a:t>per controllare la P all’interno del reattore. Possono avere anche una cannula </a:t>
            </a:r>
            <a:r>
              <a:rPr lang="it-IT" sz="2000" b="1" dirty="0" smtClean="0"/>
              <a:t>pescante</a:t>
            </a:r>
            <a:r>
              <a:rPr lang="it-IT" sz="2000" dirty="0" smtClean="0"/>
              <a:t> per permettere di spillare aliquote di miscela di reazione per il monitoraggio.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57159" y="571480"/>
            <a:ext cx="85725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b="1" dirty="0" smtClean="0"/>
              <a:t>MONITORAGGIO DELLA REAZIONE</a:t>
            </a:r>
          </a:p>
          <a:p>
            <a:pPr marL="457200" indent="-457200"/>
            <a:endParaRPr lang="it-IT" sz="2000" dirty="0" smtClean="0"/>
          </a:p>
          <a:p>
            <a:r>
              <a:rPr lang="it-IT" sz="2000" dirty="0" smtClean="0"/>
              <a:t>Programmare la tecnica appropriata per rivelare il formarsi dei prodotti  e il consumarsi dei reagenti fino alla loro scomparsa per seguire l’andamento della reazione.</a:t>
            </a:r>
          </a:p>
          <a:p>
            <a:endParaRPr lang="it-IT" sz="2000" dirty="0" smtClean="0"/>
          </a:p>
          <a:p>
            <a:r>
              <a:rPr lang="it-IT" sz="2000" dirty="0" smtClean="0"/>
              <a:t>Anche se la ricetta riporta i tempi di reazione, è importante monitorarla in quanto sarebbe come percorrere un percorso perfettamente indicatoci, ma ad occhi chiusi!</a:t>
            </a:r>
          </a:p>
          <a:p>
            <a:endParaRPr lang="it-IT" sz="2000" dirty="0" smtClean="0"/>
          </a:p>
          <a:p>
            <a:pPr marL="457200" indent="-457200">
              <a:buFont typeface="+mj-lt"/>
              <a:buAutoNum type="alphaLcPeriod"/>
            </a:pPr>
            <a:r>
              <a:rPr lang="it-IT" sz="2000" dirty="0" smtClean="0"/>
              <a:t>TLC</a:t>
            </a:r>
          </a:p>
          <a:p>
            <a:pPr marL="457200" indent="-457200">
              <a:buFont typeface="+mj-lt"/>
              <a:buAutoNum type="alphaLcPeriod"/>
            </a:pPr>
            <a:r>
              <a:rPr lang="it-IT" sz="2000" dirty="0" smtClean="0"/>
              <a:t>HPLC</a:t>
            </a:r>
          </a:p>
          <a:p>
            <a:pPr marL="457200" indent="-457200">
              <a:buFont typeface="+mj-lt"/>
              <a:buAutoNum type="alphaLcPeriod"/>
            </a:pPr>
            <a:r>
              <a:rPr lang="it-IT" sz="2000" dirty="0" smtClean="0"/>
              <a:t>GC</a:t>
            </a:r>
          </a:p>
          <a:p>
            <a:pPr marL="457200" indent="-457200">
              <a:buFont typeface="+mj-lt"/>
              <a:buAutoNum type="alphaLcPeriod"/>
            </a:pPr>
            <a:r>
              <a:rPr lang="it-IT" sz="2000" dirty="0" smtClean="0"/>
              <a:t>UV</a:t>
            </a:r>
          </a:p>
          <a:p>
            <a:pPr marL="457200" indent="-457200">
              <a:buFont typeface="+mj-lt"/>
              <a:buAutoNum type="alphaLcPeriod"/>
            </a:pPr>
            <a:r>
              <a:rPr lang="it-IT" sz="2000" dirty="0" smtClean="0"/>
              <a:t>Ingegno!!!</a:t>
            </a:r>
          </a:p>
          <a:p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AutoShape 2" descr="452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6612" name="AutoShape 4" descr="454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6614" name="AutoShape 6" descr="http://www.parrinst.com/dynamic_images/4544_HP_Moveable_heate_fmt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96615" name="Picture 7"/>
          <p:cNvPicPr>
            <a:picLocks noChangeAspect="1" noChangeArrowheads="1"/>
          </p:cNvPicPr>
          <p:nvPr/>
        </p:nvPicPr>
        <p:blipFill>
          <a:blip r:embed="rId4" cstate="print"/>
          <a:srcRect t="10742" r="59717" b="6250"/>
          <a:stretch>
            <a:fillRect/>
          </a:stretch>
        </p:blipFill>
        <p:spPr bwMode="auto">
          <a:xfrm>
            <a:off x="5107438" y="785794"/>
            <a:ext cx="3929058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6616" name="Object 8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45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42844" y="357166"/>
            <a:ext cx="4929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Reattore di </a:t>
            </a:r>
            <a:r>
              <a:rPr lang="it-IT" sz="2000" b="1" dirty="0" err="1" smtClean="0"/>
              <a:t>Parr</a:t>
            </a:r>
            <a:r>
              <a:rPr lang="it-IT" sz="2000" b="1" dirty="0" smtClean="0"/>
              <a:t>℗</a:t>
            </a:r>
          </a:p>
          <a:p>
            <a:endParaRPr lang="it-IT" sz="800" b="1" dirty="0" smtClean="0"/>
          </a:p>
          <a:p>
            <a:r>
              <a:rPr lang="it-IT" sz="2000" dirty="0" smtClean="0"/>
              <a:t>In fase di apertura alla fine della reazione, prima si deve portare a P </a:t>
            </a:r>
            <a:r>
              <a:rPr lang="it-IT" sz="2000" dirty="0" err="1" smtClean="0"/>
              <a:t>atm</a:t>
            </a:r>
            <a:r>
              <a:rPr lang="it-IT" sz="2000" dirty="0" smtClean="0"/>
              <a:t> e poi si deve </a:t>
            </a:r>
            <a:r>
              <a:rPr lang="it-IT" sz="2000" dirty="0" err="1" smtClean="0"/>
              <a:t>degasare</a:t>
            </a:r>
            <a:r>
              <a:rPr lang="it-IT" sz="2000" dirty="0" smtClean="0"/>
              <a:t> “</a:t>
            </a:r>
            <a:r>
              <a:rPr lang="it-IT" sz="2000" dirty="0" err="1" smtClean="0"/>
              <a:t>strippando</a:t>
            </a:r>
            <a:r>
              <a:rPr lang="it-IT" sz="2000" dirty="0" smtClean="0"/>
              <a:t>” con azoto, quindi si può aprire.</a:t>
            </a:r>
            <a:endParaRPr lang="it-IT" sz="20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429256" y="3786190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Mantello riscaldante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6572264" y="4429132"/>
            <a:ext cx="428628" cy="21431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o 35"/>
          <p:cNvGrpSpPr/>
          <p:nvPr/>
        </p:nvGrpSpPr>
        <p:grpSpPr>
          <a:xfrm>
            <a:off x="142844" y="2143092"/>
            <a:ext cx="5000660" cy="4714908"/>
            <a:chOff x="142844" y="2143092"/>
            <a:chExt cx="5000660" cy="4714908"/>
          </a:xfrm>
        </p:grpSpPr>
        <p:pic>
          <p:nvPicPr>
            <p:cNvPr id="19661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l="17578" t="23437" r="31885" b="12109"/>
            <a:stretch>
              <a:fillRect/>
            </a:stretch>
          </p:blipFill>
          <p:spPr bwMode="auto">
            <a:xfrm>
              <a:off x="142844" y="2143092"/>
              <a:ext cx="4929222" cy="4714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CasellaDiTesto 10"/>
            <p:cNvSpPr txBox="1"/>
            <p:nvPr/>
          </p:nvSpPr>
          <p:spPr>
            <a:xfrm>
              <a:off x="1643042" y="2571744"/>
              <a:ext cx="1316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manometro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357290" y="5572140"/>
              <a:ext cx="964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reattore</a:t>
              </a:r>
              <a:endParaRPr lang="it-IT" b="1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071538" y="4357694"/>
              <a:ext cx="1785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Serpentina per il raffreddamento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785786" y="3857628"/>
              <a:ext cx="2133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Agitatore meccanico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4000496" y="2428868"/>
              <a:ext cx="10001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Entrata di gas (N</a:t>
              </a:r>
              <a:r>
                <a:rPr lang="it-IT" b="1" baseline="-25000" dirty="0" smtClean="0"/>
                <a:t>2</a:t>
              </a:r>
              <a:r>
                <a:rPr lang="it-IT" b="1" dirty="0" smtClean="0"/>
                <a:t>)</a:t>
              </a:r>
              <a:endParaRPr lang="it-IT" b="1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85786" y="3143248"/>
              <a:ext cx="1907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Entrata di gas (H</a:t>
              </a:r>
              <a:r>
                <a:rPr lang="it-IT" b="1" baseline="-25000" dirty="0" smtClean="0">
                  <a:solidFill>
                    <a:schemeClr val="bg1"/>
                  </a:solidFill>
                </a:rPr>
                <a:t>2</a:t>
              </a:r>
              <a:r>
                <a:rPr lang="it-IT" b="1" dirty="0" smtClean="0">
                  <a:solidFill>
                    <a:schemeClr val="bg1"/>
                  </a:solidFill>
                </a:rPr>
                <a:t>)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4214810" y="3286124"/>
              <a:ext cx="9286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Collegamento al vuoto</a:t>
              </a:r>
              <a:endParaRPr lang="it-IT" b="1" dirty="0"/>
            </a:p>
          </p:txBody>
        </p:sp>
        <p:cxnSp>
          <p:nvCxnSpPr>
            <p:cNvPr id="25" name="Connettore 2 24"/>
            <p:cNvCxnSpPr/>
            <p:nvPr/>
          </p:nvCxnSpPr>
          <p:spPr>
            <a:xfrm>
              <a:off x="2928926" y="4500570"/>
              <a:ext cx="642942" cy="2143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/>
            <p:cNvCxnSpPr/>
            <p:nvPr/>
          </p:nvCxnSpPr>
          <p:spPr>
            <a:xfrm>
              <a:off x="2786050" y="4071942"/>
              <a:ext cx="642942" cy="42862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>
              <a:off x="2357422" y="3500438"/>
              <a:ext cx="642942" cy="2143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/>
            <p:cNvCxnSpPr/>
            <p:nvPr/>
          </p:nvCxnSpPr>
          <p:spPr>
            <a:xfrm rot="16200000" flipH="1">
              <a:off x="2857488" y="2643182"/>
              <a:ext cx="285752" cy="28575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/>
            <p:cNvCxnSpPr/>
            <p:nvPr/>
          </p:nvCxnSpPr>
          <p:spPr>
            <a:xfrm rot="5400000">
              <a:off x="3714744" y="3071810"/>
              <a:ext cx="500066" cy="2143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 rot="5400000">
              <a:off x="4000496" y="3500438"/>
              <a:ext cx="357190" cy="2143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ttore 2 36"/>
          <p:cNvCxnSpPr/>
          <p:nvPr/>
        </p:nvCxnSpPr>
        <p:spPr>
          <a:xfrm rot="16200000" flipH="1">
            <a:off x="2071670" y="5929330"/>
            <a:ext cx="214314" cy="2143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3357554" y="5715016"/>
            <a:ext cx="77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ghiera</a:t>
            </a:r>
            <a:endParaRPr lang="it-IT" b="1" dirty="0"/>
          </a:p>
        </p:txBody>
      </p:sp>
      <p:cxnSp>
        <p:nvCxnSpPr>
          <p:cNvPr id="42" name="Connettore 2 41"/>
          <p:cNvCxnSpPr/>
          <p:nvPr/>
        </p:nvCxnSpPr>
        <p:spPr>
          <a:xfrm rot="5400000">
            <a:off x="3071802" y="6010292"/>
            <a:ext cx="366714" cy="3476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5786446" y="2214554"/>
            <a:ext cx="114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Reattore fissato con ghiera di sicurezza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47" name="Connettore 2 46"/>
          <p:cNvCxnSpPr/>
          <p:nvPr/>
        </p:nvCxnSpPr>
        <p:spPr>
          <a:xfrm>
            <a:off x="6643702" y="2857496"/>
            <a:ext cx="428628" cy="21431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4071934" y="4500570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Sonda per il controllo della temperatura</a:t>
            </a:r>
            <a:endParaRPr lang="it-IT" b="1" dirty="0"/>
          </a:p>
        </p:txBody>
      </p:sp>
      <p:cxnSp>
        <p:nvCxnSpPr>
          <p:cNvPr id="49" name="Connettore 2 48"/>
          <p:cNvCxnSpPr>
            <a:stCxn id="48" idx="1"/>
          </p:cNvCxnSpPr>
          <p:nvPr/>
        </p:nvCxnSpPr>
        <p:spPr>
          <a:xfrm rot="10800000">
            <a:off x="3724268" y="4867285"/>
            <a:ext cx="347666" cy="9495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" y="885849"/>
            <a:ext cx="79629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1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571472" y="214290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Esempio</a:t>
            </a:r>
            <a:r>
              <a:rPr lang="it-IT" sz="2000" dirty="0" smtClean="0"/>
              <a:t> di reazione in autoclave tratto da </a:t>
            </a:r>
            <a:r>
              <a:rPr lang="it-IT" sz="2000" dirty="0" err="1" smtClean="0">
                <a:hlinkClick r:id="rId7"/>
              </a:rPr>
              <a:t>Organic</a:t>
            </a:r>
            <a:r>
              <a:rPr lang="it-IT" sz="2000" dirty="0" smtClean="0">
                <a:hlinkClick r:id="rId7"/>
              </a:rPr>
              <a:t> </a:t>
            </a:r>
            <a:r>
              <a:rPr lang="it-IT" sz="2000" dirty="0" err="1" smtClean="0">
                <a:hlinkClick r:id="rId7"/>
              </a:rPr>
              <a:t>Synthesis</a:t>
            </a:r>
            <a:r>
              <a:rPr lang="it-IT" sz="2000" dirty="0" smtClean="0"/>
              <a:t>:</a:t>
            </a:r>
          </a:p>
          <a:p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5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14283" y="285728"/>
            <a:ext cx="864399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cap="all" dirty="0" smtClean="0"/>
              <a:t>Idrogenazioni catalitiche</a:t>
            </a:r>
          </a:p>
          <a:p>
            <a:endParaRPr lang="it-IT" sz="2400" b="1" cap="all" dirty="0" smtClean="0"/>
          </a:p>
          <a:p>
            <a:r>
              <a:rPr lang="it-IT" sz="2000" dirty="0" smtClean="0"/>
              <a:t>Molte classi di composti possono venire ridotte in modo efficiente con idrogeno molecolare in presenza di uno specifico catalizzatore.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In base alla natura del gruppo funzionale da ridurre dipendono le condizioni sperimentali necessarie per l’idrogenazione: T, P, catalizzatore, solvente, presenza di acidi o basi.</a:t>
            </a:r>
          </a:p>
          <a:p>
            <a:endParaRPr lang="it-IT" sz="2000" dirty="0" smtClean="0"/>
          </a:p>
          <a:p>
            <a:endParaRPr lang="it-IT" sz="2000" b="1" u="sng" dirty="0"/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423" y="1857364"/>
            <a:ext cx="751115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7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14282" y="71414"/>
            <a:ext cx="4572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 smtClean="0"/>
              <a:t>Catalizzatori:</a:t>
            </a:r>
            <a:r>
              <a:rPr lang="it-IT" sz="2000" dirty="0" smtClean="0"/>
              <a:t> </a:t>
            </a:r>
          </a:p>
          <a:p>
            <a:endParaRPr lang="it-IT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2000" b="1" dirty="0" smtClean="0"/>
              <a:t>PLATINO: </a:t>
            </a:r>
            <a:r>
              <a:rPr lang="it-IT" sz="2000" dirty="0" smtClean="0"/>
              <a:t>in polvere, finemente suddiviso, si ottiene per riduzione in sito di PtO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•H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O. Viene anche detto “</a:t>
            </a:r>
            <a:r>
              <a:rPr lang="it-IT" sz="2000" i="1" dirty="0" smtClean="0"/>
              <a:t>catalizzatore di Adams</a:t>
            </a:r>
            <a:r>
              <a:rPr lang="it-IT" sz="2000" dirty="0" smtClean="0"/>
              <a:t>” e può anche essere supportato su Carbone.</a:t>
            </a:r>
            <a:endParaRPr lang="it-IT" sz="2000" b="1" dirty="0" smtClean="0"/>
          </a:p>
        </p:txBody>
      </p:sp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4905368" y="642918"/>
          <a:ext cx="3050372" cy="300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8" name="ChemSketch" r:id="rId6" imgW="2423160" imgH="2383536" progId="ACD.ChemSketch.20">
                  <p:embed/>
                </p:oleObj>
              </mc:Choice>
              <mc:Fallback>
                <p:oleObj name="ChemSketch" r:id="rId6" imgW="2423160" imgH="2383536" progId="ACD.ChemSketch.2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68" y="642918"/>
                        <a:ext cx="3050372" cy="3000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57158" y="4286256"/>
            <a:ext cx="43577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it-IT" sz="2000" b="1" dirty="0" smtClean="0"/>
              <a:t>PALLADIO: “</a:t>
            </a:r>
            <a:r>
              <a:rPr lang="it-IT" sz="2000" dirty="0" err="1" smtClean="0"/>
              <a:t>palladio</a:t>
            </a:r>
            <a:r>
              <a:rPr lang="it-IT" sz="2000" dirty="0" smtClean="0"/>
              <a:t> nero” ottenuto per riduzione del suo cloruro (</a:t>
            </a:r>
            <a:r>
              <a:rPr lang="it-IT" sz="2000" i="1" dirty="0" smtClean="0"/>
              <a:t>catalizzatore di </a:t>
            </a:r>
            <a:r>
              <a:rPr lang="it-IT" sz="2000" i="1" dirty="0" err="1" smtClean="0"/>
              <a:t>Lindar</a:t>
            </a:r>
            <a:r>
              <a:rPr lang="it-IT" sz="2000" dirty="0" smtClean="0"/>
              <a:t>) e può anche essere supportato su Carbone.</a:t>
            </a:r>
          </a:p>
          <a:p>
            <a:endParaRPr lang="it-IT" dirty="0"/>
          </a:p>
        </p:txBody>
      </p:sp>
      <p:graphicFrame>
        <p:nvGraphicFramePr>
          <p:cNvPr id="201732" name="Object 4"/>
          <p:cNvGraphicFramePr>
            <a:graphicFrameLocks noChangeAspect="1"/>
          </p:cNvGraphicFramePr>
          <p:nvPr/>
        </p:nvGraphicFramePr>
        <p:xfrm>
          <a:off x="4943475" y="4175125"/>
          <a:ext cx="3595688" cy="241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9" name="ChemSketch" r:id="rId8" imgW="2267712" imgH="1520952" progId="ACD.ChemSketch.20">
                  <p:embed/>
                </p:oleObj>
              </mc:Choice>
              <mc:Fallback>
                <p:oleObj name="ChemSketch" r:id="rId8" imgW="2267712" imgH="1520952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4175125"/>
                        <a:ext cx="3595688" cy="241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81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14282" y="71414"/>
            <a:ext cx="86439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 sz="2000" b="1" dirty="0" smtClean="0"/>
          </a:p>
          <a:p>
            <a:pPr marL="363538" indent="-363538">
              <a:buFont typeface="+mj-lt"/>
              <a:buAutoNum type="arabicPeriod" startAt="3"/>
            </a:pPr>
            <a:r>
              <a:rPr lang="it-IT" sz="2000" b="1" dirty="0" smtClean="0"/>
              <a:t>RUTENIO e RODIO: </a:t>
            </a:r>
            <a:r>
              <a:rPr lang="it-IT" sz="2000" dirty="0" smtClean="0"/>
              <a:t>finemente suddivisi, supportati su C.</a:t>
            </a:r>
          </a:p>
          <a:p>
            <a:pPr marL="342900" indent="-342900">
              <a:buFont typeface="+mj-lt"/>
              <a:buAutoNum type="arabicPeriod" startAt="3"/>
            </a:pPr>
            <a:endParaRPr lang="it-IT" sz="2000" b="1" dirty="0" smtClean="0"/>
          </a:p>
          <a:p>
            <a:pPr marL="342900" indent="-342900">
              <a:buFont typeface="+mj-lt"/>
              <a:buAutoNum type="arabicPeriod" startAt="3"/>
            </a:pPr>
            <a:r>
              <a:rPr lang="it-IT" sz="2000" b="1" dirty="0" smtClean="0"/>
              <a:t>NICHEL:</a:t>
            </a:r>
            <a:r>
              <a:rPr lang="it-IT" sz="2000" dirty="0" smtClean="0"/>
              <a:t> ampio </a:t>
            </a:r>
            <a:r>
              <a:rPr lang="it-IT" sz="2000" dirty="0" err="1" smtClean="0"/>
              <a:t>range</a:t>
            </a:r>
            <a:r>
              <a:rPr lang="it-IT" sz="2000" dirty="0" smtClean="0"/>
              <a:t> di attività a seconda del modo di preparazione.</a:t>
            </a:r>
          </a:p>
          <a:p>
            <a:pPr marL="342900" indent="-342900"/>
            <a:endParaRPr lang="it-IT" sz="2000" dirty="0" smtClean="0"/>
          </a:p>
          <a:p>
            <a:pPr marL="342900" indent="-342900"/>
            <a:r>
              <a:rPr lang="it-IT" sz="2000" dirty="0" smtClean="0"/>
              <a:t>	 </a:t>
            </a:r>
            <a:r>
              <a:rPr lang="it-IT" sz="2000" b="1" dirty="0" smtClean="0"/>
              <a:t>NICHEL-RANEY: </a:t>
            </a:r>
            <a:r>
              <a:rPr lang="it-IT" sz="2000" dirty="0" smtClean="0"/>
              <a:t>speciale lega preparata fondendo a 1200°C Al e Ni in parti uguali. Viene poi trattata con alcali in modo da ossidare e sciogliere l’Al. Rimane il Ni sotto forma di sospensione nera finemente suddivisa che viene lavata a fondo per eliminare gli alcali e viene conservata sotto </a:t>
            </a:r>
            <a:r>
              <a:rPr lang="it-IT" sz="2000" dirty="0" err="1" smtClean="0"/>
              <a:t>EtOH</a:t>
            </a:r>
            <a:r>
              <a:rPr lang="it-IT" sz="2000" dirty="0" smtClean="0"/>
              <a:t> assoluto non a contatto con l’aria perché è altamente piroforica. Viene maneggiato sempre sotto solvente anche durante la misura (si misura la sospensione in ml).</a:t>
            </a:r>
          </a:p>
          <a:p>
            <a:pPr marL="342900" indent="-342900">
              <a:buFont typeface="+mj-lt"/>
              <a:buAutoNum type="arabicPeriod" startAt="3"/>
            </a:pPr>
            <a:endParaRPr lang="it-IT" sz="2000" dirty="0" smtClean="0"/>
          </a:p>
          <a:p>
            <a:pPr marL="342900" indent="-342900">
              <a:buFont typeface="+mj-lt"/>
              <a:buAutoNum type="arabicPeriod" startAt="3"/>
            </a:pPr>
            <a:endParaRPr lang="it-IT" sz="2000" dirty="0" smtClean="0"/>
          </a:p>
          <a:p>
            <a:pPr marL="342900" indent="-342900">
              <a:buFont typeface="+mj-lt"/>
              <a:buAutoNum type="arabicPeriod" startAt="3"/>
            </a:pPr>
            <a:endParaRPr lang="it-IT" sz="2000" dirty="0" smtClean="0"/>
          </a:p>
          <a:p>
            <a:pPr marL="342900" indent="-342900">
              <a:buFont typeface="+mj-lt"/>
              <a:buAutoNum type="arabicPeriod" startAt="3"/>
            </a:pPr>
            <a:endParaRPr lang="it-IT" sz="2000" dirty="0" smtClean="0"/>
          </a:p>
          <a:p>
            <a:pPr marL="342900" indent="-342900"/>
            <a:endParaRPr lang="it-IT" sz="2000" b="1" dirty="0" smtClean="0"/>
          </a:p>
          <a:p>
            <a:pPr marL="342900" indent="-342900"/>
            <a:endParaRPr lang="it-IT" sz="2000" b="1" dirty="0" smtClean="0"/>
          </a:p>
        </p:txBody>
      </p:sp>
      <p:graphicFrame>
        <p:nvGraphicFramePr>
          <p:cNvPr id="209924" name="Object 4"/>
          <p:cNvGraphicFramePr>
            <a:graphicFrameLocks noChangeAspect="1"/>
          </p:cNvGraphicFramePr>
          <p:nvPr/>
        </p:nvGraphicFramePr>
        <p:xfrm>
          <a:off x="1000100" y="3977797"/>
          <a:ext cx="7215239" cy="1094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82" name="ChemSketch" r:id="rId6" imgW="4584192" imgH="694944" progId="ACD.ChemSketch.20">
                  <p:embed/>
                </p:oleObj>
              </mc:Choice>
              <mc:Fallback>
                <p:oleObj name="ChemSketch" r:id="rId6" imgW="4584192" imgH="694944" progId="ACD.ChemSketch.2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3977797"/>
                        <a:ext cx="7215239" cy="1094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2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285720" y="285728"/>
            <a:ext cx="850112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it-IT" sz="2000" b="1" dirty="0" smtClean="0"/>
              <a:t>OSSIDO </a:t>
            </a:r>
            <a:r>
              <a:rPr lang="it-IT" sz="2000" b="1" dirty="0" err="1" smtClean="0"/>
              <a:t>DI</a:t>
            </a:r>
            <a:r>
              <a:rPr lang="it-IT" sz="2000" b="1" dirty="0" smtClean="0"/>
              <a:t> Cr E Cu: </a:t>
            </a:r>
            <a:r>
              <a:rPr lang="it-IT" sz="2000" dirty="0" smtClean="0"/>
              <a:t>di composizione incerta, prodotto per riscaldamento</a:t>
            </a:r>
          </a:p>
          <a:p>
            <a:pPr marL="342900" indent="-342900"/>
            <a:r>
              <a:rPr lang="it-IT" sz="2000" dirty="0" smtClean="0"/>
              <a:t>	 di cromato basico di ammonio e rame.  </a:t>
            </a:r>
          </a:p>
          <a:p>
            <a:pPr marL="342900" indent="-342900"/>
            <a:r>
              <a:rPr lang="it-IT" sz="2000" dirty="0" smtClean="0"/>
              <a:t>	Usato per ridurre funzioni contenente ossigeno.</a:t>
            </a:r>
          </a:p>
          <a:p>
            <a:pPr marL="342900" indent="-342900"/>
            <a:endParaRPr lang="it-IT" sz="2000" dirty="0" smtClean="0"/>
          </a:p>
          <a:p>
            <a:pPr marL="342900" indent="-342900"/>
            <a:endParaRPr lang="it-IT" sz="2000" dirty="0" smtClean="0"/>
          </a:p>
          <a:p>
            <a:pPr marL="342900" indent="-342900"/>
            <a:endParaRPr lang="it-IT" sz="2000" dirty="0" smtClean="0"/>
          </a:p>
          <a:p>
            <a:pPr marL="342900" indent="-342900"/>
            <a:endParaRPr lang="it-IT" sz="2000" dirty="0" smtClean="0"/>
          </a:p>
          <a:p>
            <a:pPr marL="342900" indent="-342900"/>
            <a:endParaRPr lang="it-IT" sz="2000" b="1" dirty="0" smtClean="0"/>
          </a:p>
          <a:p>
            <a:pPr marL="342900" indent="-342900"/>
            <a:endParaRPr lang="it-IT" sz="2000" b="1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Estrema attenzione va fatta quando si usa l’idrogeno ed i catalizzatori attivati poiché sono facilmente infiammabili!</a:t>
            </a:r>
          </a:p>
          <a:p>
            <a:endParaRPr lang="it-IT" sz="2000" dirty="0" smtClean="0"/>
          </a:p>
          <a:p>
            <a:r>
              <a:rPr lang="it-IT" sz="2000" dirty="0" smtClean="0"/>
              <a:t>E’ importante seguire un ordine ben preciso nello svolgere le operazioni:</a:t>
            </a:r>
          </a:p>
          <a:p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Preparare il pallone di reazione aggiungendo prima il catalizzatore, poi il solvente ed in ultimo il reagente da ridurre: mai il contrario!!!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it-IT" sz="2000" dirty="0" smtClean="0"/>
              <a:t>Collegare il pallone all’apparecchiatura scelta per l’idrogenazione, evacuare dall’ossigeno con cicli vuoto/azoto, quindi introdurre l’idrogeno.</a:t>
            </a:r>
            <a:endParaRPr lang="it-IT" sz="2000" dirty="0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2857488" y="1500174"/>
          <a:ext cx="30861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3" name="ChemSketch" r:id="rId6" imgW="2267712" imgH="1520952" progId="ACD.ChemSketch.20">
                  <p:embed/>
                </p:oleObj>
              </mc:Choice>
              <mc:Fallback>
                <p:oleObj name="ChemSketch" r:id="rId6" imgW="2267712" imgH="1520952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1500174"/>
                        <a:ext cx="308610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07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14282" y="357166"/>
            <a:ext cx="864399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it-IT" sz="2000" dirty="0" smtClean="0"/>
              <a:t>Isolare il sistema dalla fonte di vuoto.</a:t>
            </a:r>
          </a:p>
          <a:p>
            <a:pPr marL="457200" indent="-457200">
              <a:buFont typeface="+mj-lt"/>
              <a:buAutoNum type="arabicPeriod" startAt="3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it-IT" sz="2000" dirty="0" smtClean="0"/>
              <a:t>Quando la reazione è terminata, eliminare tutto l’idrogeno dall’apparecchiatura facendo il vuoto ed insufflando azoto.</a:t>
            </a:r>
          </a:p>
          <a:p>
            <a:pPr marL="457200" indent="-457200">
              <a:buFont typeface="+mj-lt"/>
              <a:buAutoNum type="arabicPeriod" startAt="3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it-IT" sz="2000" dirty="0" smtClean="0"/>
              <a:t>Filtrare su </a:t>
            </a:r>
            <a:r>
              <a:rPr lang="it-IT" sz="2000" u="sng" dirty="0" smtClean="0"/>
              <a:t>lettino di celite </a:t>
            </a:r>
            <a:r>
              <a:rPr lang="it-IT" sz="2000" dirty="0" smtClean="0"/>
              <a:t>il </a:t>
            </a:r>
          </a:p>
          <a:p>
            <a:pPr marL="457200" indent="-457200"/>
            <a:r>
              <a:rPr lang="it-IT" sz="2000" dirty="0" smtClean="0"/>
              <a:t>	catalizzatore avendo cura di </a:t>
            </a:r>
          </a:p>
          <a:p>
            <a:pPr marL="457200" indent="-457200"/>
            <a:r>
              <a:rPr lang="it-IT" sz="2000" dirty="0" smtClean="0"/>
              <a:t>	non lasciarlo MAI andare a </a:t>
            </a:r>
          </a:p>
          <a:p>
            <a:pPr marL="457200" indent="-457200"/>
            <a:r>
              <a:rPr lang="it-IT" sz="2000" dirty="0" smtClean="0"/>
              <a:t>	secco, ma tenendolo sempre</a:t>
            </a:r>
          </a:p>
          <a:p>
            <a:pPr marL="457200" indent="-457200"/>
            <a:r>
              <a:rPr lang="it-IT" sz="2000" dirty="0" smtClean="0"/>
              <a:t>	 inumidito con il solvente e</a:t>
            </a:r>
          </a:p>
          <a:p>
            <a:pPr marL="457200" indent="-457200"/>
            <a:r>
              <a:rPr lang="it-IT" sz="2000" dirty="0" smtClean="0"/>
              <a:t>	lavandolo più volte con il solvente </a:t>
            </a:r>
          </a:p>
          <a:p>
            <a:pPr marL="457200" indent="-457200"/>
            <a:r>
              <a:rPr lang="it-IT" sz="2000" dirty="0" smtClean="0"/>
              <a:t>	pulito. </a:t>
            </a:r>
          </a:p>
          <a:p>
            <a:pPr marL="457200" indent="-457200">
              <a:buFont typeface="+mj-lt"/>
              <a:buAutoNum type="arabicPeriod" startAt="6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it-IT" sz="2000" dirty="0" smtClean="0"/>
              <a:t>Se il catalizzatore va a secco, a </a:t>
            </a:r>
          </a:p>
          <a:p>
            <a:pPr marL="457200" indent="-457200"/>
            <a:r>
              <a:rPr lang="it-IT" sz="2000" dirty="0" smtClean="0"/>
              <a:t>	contatto con l’ossigeno dell’aria si</a:t>
            </a:r>
          </a:p>
          <a:p>
            <a:pPr marL="457200" indent="-457200"/>
            <a:r>
              <a:rPr lang="it-IT" sz="2000" dirty="0" smtClean="0"/>
              <a:t>	 incendia, essendo supportato su carbone che è combustibile!!!</a:t>
            </a:r>
          </a:p>
          <a:p>
            <a:pPr marL="457200" indent="-457200">
              <a:buFont typeface="+mj-lt"/>
              <a:buAutoNum type="arabicPeriod" startAt="6"/>
            </a:pPr>
            <a:endParaRPr lang="it-IT" sz="2000" dirty="0" smtClean="0"/>
          </a:p>
          <a:p>
            <a:pPr marL="457200" indent="-457200"/>
            <a:r>
              <a:rPr lang="it-IT" sz="2000" dirty="0" smtClean="0"/>
              <a:t>	Un altro buon metodo per eliminare il catalizzatore è anche centrifugarlo e poi decantare la soluzione, ripristinando subito con solvente pulito la sospensione, </a:t>
            </a:r>
            <a:r>
              <a:rPr lang="it-IT" sz="2000" dirty="0" err="1" smtClean="0"/>
              <a:t>ricentrifugare</a:t>
            </a:r>
            <a:r>
              <a:rPr lang="it-IT" sz="2000" dirty="0" smtClean="0"/>
              <a:t> e ripetere più volte l’operazione.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857364"/>
            <a:ext cx="4286280" cy="305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7519023" y="1835532"/>
            <a:ext cx="108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rubinetto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43636" y="3714752"/>
            <a:ext cx="181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Bottiglia di </a:t>
            </a:r>
            <a:r>
              <a:rPr lang="it-IT" b="1" dirty="0" err="1" smtClean="0">
                <a:solidFill>
                  <a:srgbClr val="FF0000"/>
                </a:solidFill>
              </a:rPr>
              <a:t>woulf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858148" y="3214686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Pompa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 ad acqua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643438" y="3571876"/>
            <a:ext cx="1785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Buckner</a:t>
            </a:r>
            <a:r>
              <a:rPr lang="it-IT" b="1" dirty="0" smtClean="0">
                <a:solidFill>
                  <a:srgbClr val="FF0000"/>
                </a:solidFill>
              </a:rPr>
              <a:t> con cono greco e beuta </a:t>
            </a:r>
            <a:r>
              <a:rPr lang="it-IT" b="1" dirty="0" err="1" smtClean="0">
                <a:solidFill>
                  <a:srgbClr val="FF0000"/>
                </a:solidFill>
              </a:rPr>
              <a:t>codata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6881386" y="1785926"/>
            <a:ext cx="64294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500562" y="2214554"/>
            <a:ext cx="1857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r="1353"/>
          <a:stretch>
            <a:fillRect/>
          </a:stretch>
        </p:blipFill>
        <p:spPr bwMode="auto">
          <a:xfrm rot="5400000">
            <a:off x="675160" y="1253611"/>
            <a:ext cx="3571900" cy="449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76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57158" y="357166"/>
            <a:ext cx="84296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APPARECCHIATURA  PER IDROGENAZIONI ATMOSFERICHE</a:t>
            </a:r>
          </a:p>
          <a:p>
            <a:endParaRPr lang="it-IT" sz="2000" b="1" dirty="0" smtClean="0"/>
          </a:p>
          <a:p>
            <a:r>
              <a:rPr lang="it-IT" sz="2000" dirty="0" smtClean="0"/>
              <a:t>Se si opera in grande e si vuole misurare</a:t>
            </a:r>
          </a:p>
          <a:p>
            <a:r>
              <a:rPr lang="it-IT" sz="2000" dirty="0" smtClean="0"/>
              <a:t> la quantità di idrogeno consumata:</a:t>
            </a:r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pPr marL="4397375"/>
            <a:endParaRPr lang="it-IT" sz="2000" dirty="0" smtClean="0"/>
          </a:p>
          <a:p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4" cstate="print"/>
          <a:srcRect l="7847"/>
          <a:stretch>
            <a:fillRect/>
          </a:stretch>
        </p:blipFill>
        <p:spPr bwMode="auto">
          <a:xfrm rot="300000">
            <a:off x="606050" y="944584"/>
            <a:ext cx="4274689" cy="336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4500562" y="2214554"/>
            <a:ext cx="1857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10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57158" y="357166"/>
            <a:ext cx="84296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Se invece si opera in piccolo e non si ha la necessità di misurare l’idrogeno consumato:</a:t>
            </a:r>
          </a:p>
        </p:txBody>
      </p:sp>
      <p:pic>
        <p:nvPicPr>
          <p:cNvPr id="7" name="Picture 2" descr="http://www.nis.unito.it/lab/lab_imag/lab-organic-synthesis-c.JPG"/>
          <p:cNvPicPr>
            <a:picLocks noChangeAspect="1" noChangeArrowheads="1"/>
          </p:cNvPicPr>
          <p:nvPr/>
        </p:nvPicPr>
        <p:blipFill rotWithShape="1">
          <a:blip r:embed="rId7" cstate="print"/>
          <a:srcRect b="39276"/>
          <a:stretch/>
        </p:blipFill>
        <p:spPr bwMode="auto">
          <a:xfrm>
            <a:off x="4644008" y="3215759"/>
            <a:ext cx="4467225" cy="3597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88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1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57158" y="357166"/>
            <a:ext cx="8429683" cy="5940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APPARECCHIATURA  PER REAZIONI FOTOCHIMICHE</a:t>
            </a:r>
          </a:p>
          <a:p>
            <a:endParaRPr lang="it-IT" sz="2000" b="1" dirty="0" smtClean="0"/>
          </a:p>
          <a:p>
            <a:r>
              <a:rPr lang="it-IT" sz="2000" dirty="0" smtClean="0"/>
              <a:t>Sono le reazioni che avvengono in seguito ad irradiamento della miscela di reazione con </a:t>
            </a:r>
            <a:r>
              <a:rPr lang="it-IT" sz="2000" b="1" dirty="0" smtClean="0"/>
              <a:t>radiazioni ultraviolette</a:t>
            </a:r>
            <a:r>
              <a:rPr lang="it-IT" sz="2000" dirty="0" smtClean="0"/>
              <a:t>. </a:t>
            </a:r>
          </a:p>
          <a:p>
            <a:endParaRPr lang="it-IT" sz="2000" dirty="0" smtClean="0"/>
          </a:p>
          <a:p>
            <a:r>
              <a:rPr lang="it-IT" sz="2000" dirty="0" smtClean="0"/>
              <a:t>Molte reazioni fotochimiche devono essere effettuate in apparecchi di quarzo perché richiedono una radiazione ultravioletta di lunghezza d’onda inferiore (energia superiore) di quelle che passano attraverso il vetro Pirex.</a:t>
            </a:r>
          </a:p>
          <a:p>
            <a:endParaRPr lang="it-IT" sz="2000" dirty="0" smtClean="0"/>
          </a:p>
          <a:p>
            <a:r>
              <a:rPr lang="it-IT" sz="2000" dirty="0" smtClean="0"/>
              <a:t>Il vetro Pirex non lascia passare nessuna radiazione</a:t>
            </a:r>
          </a:p>
          <a:p>
            <a:r>
              <a:rPr lang="it-IT" sz="2000" dirty="0" smtClean="0"/>
              <a:t>inferiore al valore di circa 300 </a:t>
            </a:r>
            <a:r>
              <a:rPr lang="it-IT" sz="2000" dirty="0" err="1" smtClean="0"/>
              <a:t>nm</a:t>
            </a:r>
            <a:r>
              <a:rPr lang="it-IT" sz="2000" dirty="0" smtClean="0"/>
              <a:t> mentre il quarzo </a:t>
            </a:r>
          </a:p>
          <a:p>
            <a:r>
              <a:rPr lang="it-IT" sz="2000" dirty="0" smtClean="0"/>
              <a:t>permette il passaggio di lunghezze d’onda fino a </a:t>
            </a:r>
          </a:p>
          <a:p>
            <a:r>
              <a:rPr lang="it-IT" sz="2000" dirty="0" smtClean="0"/>
              <a:t>200 </a:t>
            </a:r>
            <a:r>
              <a:rPr lang="it-IT" sz="2000" dirty="0" err="1" smtClean="0"/>
              <a:t>nm</a:t>
            </a:r>
            <a:r>
              <a:rPr lang="it-IT" sz="2000" dirty="0" smtClean="0"/>
              <a:t>.</a:t>
            </a:r>
          </a:p>
          <a:p>
            <a:endParaRPr lang="it-IT" sz="2000" dirty="0" smtClean="0"/>
          </a:p>
          <a:p>
            <a:r>
              <a:rPr lang="it-IT" sz="2000" dirty="0" smtClean="0"/>
              <a:t>Si deve rimuovere l’ossigeno gorgogliando dal basso </a:t>
            </a:r>
          </a:p>
          <a:p>
            <a:r>
              <a:rPr lang="it-IT" sz="2000" dirty="0" smtClean="0"/>
              <a:t>azoto attraverso un vetro sinterizzato che frammenta</a:t>
            </a:r>
          </a:p>
          <a:p>
            <a:r>
              <a:rPr lang="it-IT" sz="2000" dirty="0" smtClean="0"/>
              <a:t>le bolle di gas.</a:t>
            </a:r>
          </a:p>
          <a:p>
            <a:endParaRPr lang="it-IT" sz="2000" dirty="0" smtClean="0"/>
          </a:p>
          <a:p>
            <a:endParaRPr lang="it-IT" sz="20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l="10106" r="12338"/>
          <a:stretch>
            <a:fillRect/>
          </a:stretch>
        </p:blipFill>
        <p:spPr bwMode="auto">
          <a:xfrm>
            <a:off x="6000760" y="2786058"/>
            <a:ext cx="3143272" cy="382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204235" y="118488"/>
          <a:ext cx="868359" cy="66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1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35" y="118488"/>
                        <a:ext cx="868359" cy="66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85720" y="285728"/>
            <a:ext cx="85725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TLC</a:t>
            </a:r>
          </a:p>
          <a:p>
            <a:endParaRPr lang="it-IT" dirty="0" smtClean="0"/>
          </a:p>
          <a:p>
            <a:r>
              <a:rPr lang="it-IT" sz="2000" dirty="0" smtClean="0"/>
              <a:t>Metodo relativamente poco costoso, molto comodo e diffuso che richiede intuizione ed esperienza.</a:t>
            </a:r>
          </a:p>
          <a:p>
            <a:endParaRPr lang="it-IT" sz="2000" dirty="0" smtClean="0"/>
          </a:p>
          <a:p>
            <a:pPr>
              <a:lnSpc>
                <a:spcPct val="150000"/>
              </a:lnSpc>
            </a:pPr>
            <a:r>
              <a:rPr lang="it-IT" sz="2000" dirty="0" smtClean="0"/>
              <a:t>Usi della TLC nelle sintesi organiche: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Monitoraggio della reazione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Identificazione di un prodotto con uno standard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Determinazione della purezza del composto (reagente o prodotto)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Determinazione del numero di componenti di una miscela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it-IT" sz="2000" dirty="0" smtClean="0"/>
              <a:t>Coadiuvante nella flash cromatografia per la purificazione dei prodotti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5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71472" y="285728"/>
            <a:ext cx="81439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Si deve scegliere, a seconda della reazione, il tipo di lampada e di apparecchio:</a:t>
            </a:r>
          </a:p>
          <a:p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u="sng" dirty="0" smtClean="0"/>
              <a:t>Lampade a basse pressioni</a:t>
            </a:r>
            <a:r>
              <a:rPr lang="it-IT" sz="2000" dirty="0" smtClean="0"/>
              <a:t>: emettono la maggior parte delle loro radiazioni a 254 </a:t>
            </a:r>
            <a:r>
              <a:rPr lang="it-IT" sz="2000" dirty="0" err="1" smtClean="0"/>
              <a:t>nm</a:t>
            </a:r>
            <a:r>
              <a:rPr lang="it-IT" sz="2000" dirty="0" smtClean="0"/>
              <a:t>, sono poco potenti (20 W) e richiedono apparecchi di quarzo.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u="sng" dirty="0" smtClean="0"/>
              <a:t>Lampade a media pressione</a:t>
            </a:r>
            <a:r>
              <a:rPr lang="it-IT" sz="2000" dirty="0" smtClean="0"/>
              <a:t> con potenze più  alte (100-400 W) che emettono le loro radiazioni in un campo più alto (circa  365 </a:t>
            </a:r>
            <a:r>
              <a:rPr lang="it-IT" sz="2000" dirty="0" err="1" smtClean="0"/>
              <a:t>nm</a:t>
            </a:r>
            <a:r>
              <a:rPr lang="it-IT" sz="2000" dirty="0" smtClean="0"/>
              <a:t> con bande a </a:t>
            </a:r>
            <a:r>
              <a:rPr lang="el-GR" sz="2000" dirty="0" smtClean="0"/>
              <a:t>λ</a:t>
            </a:r>
            <a:r>
              <a:rPr lang="it-IT" sz="2000" dirty="0" smtClean="0"/>
              <a:t> sia &gt; che &lt;). Occasionalmente si seleziona una precisa </a:t>
            </a:r>
            <a:r>
              <a:rPr lang="el-GR" sz="2000" dirty="0" smtClean="0"/>
              <a:t>λ</a:t>
            </a:r>
            <a:r>
              <a:rPr lang="it-IT" sz="2000" dirty="0" smtClean="0"/>
              <a:t> per mezzo di un filtro.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r>
              <a:rPr lang="it-IT" sz="2000" dirty="0" smtClean="0"/>
              <a:t>Queste reazioni vengono effettuate  a diluizioni molto alte (</a:t>
            </a:r>
            <a:r>
              <a:rPr lang="it-IT" sz="2000" dirty="0" smtClean="0">
                <a:latin typeface="Calibri"/>
              </a:rPr>
              <a:t>≈ 0.05 M) con solventi puri, stabili all’UV e trasparenti alla </a:t>
            </a:r>
            <a:r>
              <a:rPr lang="el-GR" sz="2000" dirty="0" smtClean="0"/>
              <a:t>λ</a:t>
            </a:r>
            <a:r>
              <a:rPr lang="it-IT" sz="2000" dirty="0" smtClean="0"/>
              <a:t> usata per irradiare.</a:t>
            </a:r>
          </a:p>
          <a:p>
            <a:endParaRPr lang="it-IT" sz="2000" dirty="0" smtClean="0"/>
          </a:p>
          <a:p>
            <a:r>
              <a:rPr lang="it-IT" sz="2000" dirty="0" smtClean="0"/>
              <a:t>Prevedono semplici elaborazioni (evaporazione del solvente) e purificazioni del prodotto.</a:t>
            </a:r>
          </a:p>
          <a:p>
            <a:endParaRPr lang="it-IT" sz="2000" dirty="0" smtClean="0"/>
          </a:p>
          <a:p>
            <a:r>
              <a:rPr lang="it-IT" sz="2000" dirty="0" smtClean="0"/>
              <a:t>Nel maneggiare questi reattori bisogna proteggere mani ed occhi dalle radiazioni UV, molto dannose.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79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107504" y="1844824"/>
            <a:ext cx="4457619" cy="4248469"/>
            <a:chOff x="3835574" y="620688"/>
            <a:chExt cx="5308426" cy="5059358"/>
          </a:xfrm>
        </p:grpSpPr>
        <p:pic>
          <p:nvPicPr>
            <p:cNvPr id="2068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35574" y="2276872"/>
              <a:ext cx="5308426" cy="340317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0685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5889" r="12939"/>
            <a:stretch>
              <a:fillRect/>
            </a:stretch>
          </p:blipFill>
          <p:spPr bwMode="auto">
            <a:xfrm>
              <a:off x="4499992" y="620688"/>
              <a:ext cx="4248472" cy="15177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</p:grpSp>
      <p:sp>
        <p:nvSpPr>
          <p:cNvPr id="8" name="CasellaDiTesto 7"/>
          <p:cNvSpPr txBox="1"/>
          <p:nvPr/>
        </p:nvSpPr>
        <p:spPr>
          <a:xfrm>
            <a:off x="251520" y="404664"/>
            <a:ext cx="370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Esempio di reazioni fotochimiche:</a:t>
            </a:r>
            <a:endParaRPr lang="it-IT" sz="20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2266683"/>
            <a:ext cx="4427984" cy="4226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764704"/>
            <a:ext cx="3528391" cy="13891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03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57158" y="357166"/>
            <a:ext cx="8429683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REAZIONI CON SOSTANZE SENSIBILI ALL’ARIA</a:t>
            </a:r>
          </a:p>
          <a:p>
            <a:endParaRPr lang="it-IT" sz="800" b="1" dirty="0" smtClean="0"/>
          </a:p>
          <a:p>
            <a:r>
              <a:rPr lang="it-IT" sz="2000" dirty="0" smtClean="0"/>
              <a:t>Molti reagenti organici comunemente usati sono estremamente reattivi con l’acqua o con l’ossigeno. </a:t>
            </a:r>
          </a:p>
          <a:p>
            <a:endParaRPr lang="it-IT" sz="800" dirty="0" smtClean="0"/>
          </a:p>
          <a:p>
            <a:r>
              <a:rPr lang="it-IT" sz="2000" dirty="0" smtClean="0"/>
              <a:t>Per salvaguardarli dall’aria vengono preparati e tenuti in soluzione in bottiglie speciali.</a:t>
            </a:r>
          </a:p>
          <a:p>
            <a:pPr marL="457200" indent="79375">
              <a:buFont typeface="Arial" pitchFamily="34" charset="0"/>
              <a:buChar char="•"/>
            </a:pPr>
            <a:endParaRPr lang="it-IT" sz="2000" dirty="0" smtClean="0"/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6" cstate="print"/>
          <a:srcRect r="47086"/>
          <a:stretch>
            <a:fillRect/>
          </a:stretch>
        </p:blipFill>
        <p:spPr bwMode="auto">
          <a:xfrm rot="5400000">
            <a:off x="54568" y="2271418"/>
            <a:ext cx="4607621" cy="449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 l="53490"/>
          <a:stretch>
            <a:fillRect/>
          </a:stretch>
        </p:blipFill>
        <p:spPr bwMode="auto">
          <a:xfrm rot="5400000">
            <a:off x="4722521" y="2135471"/>
            <a:ext cx="4049977" cy="449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53490"/>
          <a:stretch>
            <a:fillRect/>
          </a:stretch>
        </p:blipFill>
        <p:spPr bwMode="auto">
          <a:xfrm rot="5400000">
            <a:off x="5137363" y="-65322"/>
            <a:ext cx="3798461" cy="421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5" cstate="print"/>
          <a:srcRect t="12695" b="13086"/>
          <a:stretch>
            <a:fillRect/>
          </a:stretch>
        </p:blipFill>
        <p:spPr bwMode="auto">
          <a:xfrm>
            <a:off x="285720" y="3857628"/>
            <a:ext cx="4876800" cy="271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282" y="428604"/>
            <a:ext cx="4601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N-butil</a:t>
            </a:r>
            <a:r>
              <a:rPr lang="it-IT" sz="2000" dirty="0" smtClean="0"/>
              <a:t> Litio in soluzione 1.7 M in pentano </a:t>
            </a:r>
            <a:endParaRPr lang="it-IT" sz="2000" dirty="0"/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6" cstate="print"/>
          <a:srcRect l="33154" t="12890" b="11914"/>
          <a:stretch>
            <a:fillRect/>
          </a:stretch>
        </p:blipFill>
        <p:spPr bwMode="auto">
          <a:xfrm>
            <a:off x="285720" y="1000108"/>
            <a:ext cx="3259946" cy="27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4261" name="Object 5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0" name="ChemSketch" r:id="rId7" imgW="2880360" imgH="2212848" progId="ACD.ChemSketch.20">
                  <p:embed/>
                </p:oleObj>
              </mc:Choice>
              <mc:Fallback>
                <p:oleObj name="ChemSketch" r:id="rId7" imgW="2880360" imgH="2212848" progId="ACD.ChemSketch.2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7158" y="357166"/>
            <a:ext cx="8429683" cy="5940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REAZIONI CON SOSTANZE SENSIBILI ALL’ARIA</a:t>
            </a:r>
          </a:p>
          <a:p>
            <a:endParaRPr lang="it-IT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PREPARATIVI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/>
            <a:r>
              <a:rPr lang="it-IT" sz="2000" dirty="0" smtClean="0"/>
              <a:t>	Progettare in modo dettagliato ogni operazione. Seccare e raffreddare in modo adeguato tutta l’attrezzatura:</a:t>
            </a:r>
          </a:p>
          <a:p>
            <a:pPr marL="457200" indent="79375">
              <a:buFont typeface="Arial" pitchFamily="34" charset="0"/>
              <a:buChar char="•"/>
            </a:pPr>
            <a:r>
              <a:rPr lang="it-IT" sz="2000" dirty="0" smtClean="0"/>
              <a:t>	stufa a 125°C per almeno 6 ore e raffreddamento in essiccatore</a:t>
            </a:r>
          </a:p>
          <a:p>
            <a:pPr marL="906463" indent="-457200">
              <a:buFont typeface="Arial" pitchFamily="34" charset="0"/>
              <a:buChar char="•"/>
            </a:pPr>
            <a:r>
              <a:rPr lang="it-IT" sz="2000" dirty="0" smtClean="0"/>
              <a:t> assemblaggio apparecchiatura e </a:t>
            </a:r>
            <a:r>
              <a:rPr lang="it-IT" sz="2000" dirty="0" err="1" smtClean="0"/>
              <a:t>flambatura</a:t>
            </a:r>
            <a:r>
              <a:rPr lang="it-IT" sz="2000" dirty="0" smtClean="0"/>
              <a:t> con cicli vuoto azoto (adatto per piccole apparecchiature, pericolo implosioni).</a:t>
            </a:r>
          </a:p>
          <a:p>
            <a:pPr marL="906463" indent="-457200">
              <a:buFont typeface="Arial" pitchFamily="34" charset="0"/>
              <a:buChar char="•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it-IT" sz="2000" dirty="0" smtClean="0"/>
              <a:t>ASSEMBLAGGIO APPARECCHIATURA SOTTO AZOTO</a:t>
            </a:r>
          </a:p>
          <a:p>
            <a:pPr marL="457200" indent="-457200">
              <a:buFont typeface="+mj-lt"/>
              <a:buAutoNum type="arabicPeriod" startAt="2"/>
            </a:pPr>
            <a:endParaRPr lang="it-IT" sz="2000" dirty="0" smtClean="0"/>
          </a:p>
          <a:p>
            <a:pPr marL="457200" indent="-457200"/>
            <a:r>
              <a:rPr lang="it-IT" sz="2000" dirty="0" smtClean="0"/>
              <a:t>	Il pallone di reazione deve essere collegato ad una linea per il vuoto ed una per l’azoto. Dopo i cicli vuoto/azoto, quando l’apparecchiatura può considerarsi sotto azoto, si manterrà l’atmosfera controllata o in flusso d’azoto o in battente, a seconda delle necessità.</a:t>
            </a:r>
          </a:p>
          <a:p>
            <a:pPr marL="906463" indent="-457200">
              <a:buFont typeface="Arial" pitchFamily="34" charset="0"/>
              <a:buChar char="•"/>
            </a:pPr>
            <a:endParaRPr lang="it-IT" sz="2000" dirty="0" smtClean="0"/>
          </a:p>
          <a:p>
            <a:pPr marL="819150" indent="-369888">
              <a:buFont typeface="Arial" pitchFamily="34" charset="0"/>
              <a:buChar char="•"/>
            </a:pPr>
            <a:endParaRPr lang="it-IT" sz="2000" dirty="0" smtClean="0"/>
          </a:p>
          <a:p>
            <a:pPr marL="457200" indent="79375">
              <a:buFont typeface="Arial" pitchFamily="34" charset="0"/>
              <a:buChar char="•"/>
            </a:pPr>
            <a:endParaRPr lang="it-IT" sz="2000" dirty="0" smtClean="0"/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24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5286380" y="357166"/>
            <a:ext cx="2267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Apparecchiatura </a:t>
            </a:r>
          </a:p>
          <a:p>
            <a:r>
              <a:rPr lang="it-IT" sz="2000" dirty="0" smtClean="0"/>
              <a:t>mantenuta </a:t>
            </a:r>
          </a:p>
          <a:p>
            <a:r>
              <a:rPr lang="it-IT" sz="2000" dirty="0" smtClean="0"/>
              <a:t>sotto flusso d’azoto:</a:t>
            </a:r>
            <a:endParaRPr lang="it-IT" sz="2000" dirty="0"/>
          </a:p>
        </p:txBody>
      </p:sp>
      <p:grpSp>
        <p:nvGrpSpPr>
          <p:cNvPr id="6" name="Gruppo 5"/>
          <p:cNvGrpSpPr/>
          <p:nvPr/>
        </p:nvGrpSpPr>
        <p:grpSpPr>
          <a:xfrm>
            <a:off x="338142" y="1250171"/>
            <a:ext cx="4876800" cy="4822035"/>
            <a:chOff x="0" y="1714488"/>
            <a:chExt cx="4876800" cy="4822035"/>
          </a:xfrm>
        </p:grpSpPr>
        <p:pic>
          <p:nvPicPr>
            <p:cNvPr id="2140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12695" b="34570"/>
            <a:stretch>
              <a:fillRect/>
            </a:stretch>
          </p:blipFill>
          <p:spPr bwMode="auto">
            <a:xfrm>
              <a:off x="0" y="1714488"/>
              <a:ext cx="4876800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t="12696" b="12109"/>
            <a:stretch>
              <a:fillRect/>
            </a:stretch>
          </p:blipFill>
          <p:spPr bwMode="auto">
            <a:xfrm>
              <a:off x="0" y="3786190"/>
              <a:ext cx="4876800" cy="2750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sellaDiTesto 6"/>
          <p:cNvSpPr txBox="1"/>
          <p:nvPr/>
        </p:nvSpPr>
        <p:spPr>
          <a:xfrm>
            <a:off x="214282" y="357166"/>
            <a:ext cx="3167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Apparecchiatura mantenuta </a:t>
            </a:r>
          </a:p>
          <a:p>
            <a:r>
              <a:rPr lang="it-IT" sz="2000" dirty="0" smtClean="0"/>
              <a:t>in battente di azoto:</a:t>
            </a:r>
            <a:endParaRPr lang="it-IT" sz="2000" dirty="0"/>
          </a:p>
        </p:txBody>
      </p:sp>
      <p:graphicFrame>
        <p:nvGraphicFramePr>
          <p:cNvPr id="214021" name="Object 5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0" name="ChemSketch" r:id="rId6" imgW="2880360" imgH="2212848" progId="ACD.ChemSketch.20">
                  <p:embed/>
                </p:oleObj>
              </mc:Choice>
              <mc:Fallback>
                <p:oleObj name="ChemSketch" r:id="rId6" imgW="2880360" imgH="2212848" progId="ACD.ChemSketch.2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sellaDiTesto 20"/>
          <p:cNvSpPr txBox="1"/>
          <p:nvPr/>
        </p:nvSpPr>
        <p:spPr>
          <a:xfrm>
            <a:off x="5429256" y="4303455"/>
            <a:ext cx="3500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Un flusso veloce è applicato quando si assembla l’apparecchiatura e quando la si vuole aprire per spillare un’aliquota di miscela di reazione al fine di monitorare l’andamento della reazione stessa.</a:t>
            </a:r>
            <a:endParaRPr lang="it-IT" sz="2000" dirty="0"/>
          </a:p>
        </p:txBody>
      </p:sp>
      <p:grpSp>
        <p:nvGrpSpPr>
          <p:cNvPr id="30" name="Gruppo 29"/>
          <p:cNvGrpSpPr/>
          <p:nvPr/>
        </p:nvGrpSpPr>
        <p:grpSpPr>
          <a:xfrm>
            <a:off x="5072066" y="1500174"/>
            <a:ext cx="3643306" cy="2786082"/>
            <a:chOff x="5072066" y="1393017"/>
            <a:chExt cx="3643306" cy="278608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9492" t="22656" r="3125" b="13867"/>
            <a:stretch>
              <a:fillRect/>
            </a:stretch>
          </p:blipFill>
          <p:spPr bwMode="auto">
            <a:xfrm>
              <a:off x="5429256" y="1857364"/>
              <a:ext cx="3286116" cy="232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" name="Gruppo 28"/>
            <p:cNvGrpSpPr/>
            <p:nvPr/>
          </p:nvGrpSpPr>
          <p:grpSpPr>
            <a:xfrm>
              <a:off x="5072066" y="1393017"/>
              <a:ext cx="3484126" cy="1250165"/>
              <a:chOff x="5072066" y="1393017"/>
              <a:chExt cx="3484126" cy="1250165"/>
            </a:xfrm>
          </p:grpSpPr>
          <p:cxnSp>
            <p:nvCxnSpPr>
              <p:cNvPr id="11" name="Connettore 2 10"/>
              <p:cNvCxnSpPr/>
              <p:nvPr/>
            </p:nvCxnSpPr>
            <p:spPr>
              <a:xfrm flipV="1">
                <a:off x="5572132" y="2428868"/>
                <a:ext cx="500066" cy="2143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/>
              <p:cNvCxnSpPr/>
              <p:nvPr/>
            </p:nvCxnSpPr>
            <p:spPr>
              <a:xfrm flipV="1">
                <a:off x="7858148" y="2143116"/>
                <a:ext cx="500066" cy="4286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asellaDiTesto 13"/>
              <p:cNvSpPr txBox="1"/>
              <p:nvPr/>
            </p:nvSpPr>
            <p:spPr>
              <a:xfrm>
                <a:off x="8143900" y="2214554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</a:t>
                </a:r>
                <a:r>
                  <a:rPr lang="it-IT" baseline="-25000" dirty="0" smtClean="0"/>
                  <a:t>2</a:t>
                </a:r>
                <a:endParaRPr lang="it-IT" baseline="-25000" dirty="0"/>
              </a:p>
            </p:txBody>
          </p:sp>
          <p:sp>
            <p:nvSpPr>
              <p:cNvPr id="16" name="Arco 15"/>
              <p:cNvSpPr/>
              <p:nvPr/>
            </p:nvSpPr>
            <p:spPr>
              <a:xfrm>
                <a:off x="5072066" y="1571612"/>
                <a:ext cx="3071834" cy="464377"/>
              </a:xfrm>
              <a:prstGeom prst="arc">
                <a:avLst>
                  <a:gd name="adj1" fmla="val 16200000"/>
                  <a:gd name="adj2" fmla="val 21538308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" name="Connettore 2 17"/>
              <p:cNvCxnSpPr>
                <a:stCxn id="16" idx="0"/>
              </p:cNvCxnSpPr>
              <p:nvPr/>
            </p:nvCxnSpPr>
            <p:spPr>
              <a:xfrm rot="10800000" flipV="1">
                <a:off x="6357951" y="1571612"/>
                <a:ext cx="250033" cy="2857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asellaDiTesto 11"/>
              <p:cNvSpPr txBox="1"/>
              <p:nvPr/>
            </p:nvSpPr>
            <p:spPr>
              <a:xfrm>
                <a:off x="5643570" y="2071678"/>
                <a:ext cx="412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</a:t>
                </a:r>
                <a:r>
                  <a:rPr lang="it-IT" baseline="-25000" dirty="0" smtClean="0"/>
                  <a:t>2</a:t>
                </a:r>
                <a:endParaRPr lang="it-IT" baseline="-25000" dirty="0"/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5286380" y="1393017"/>
                <a:ext cx="16430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 smtClean="0"/>
                  <a:t>bublatore</a:t>
                </a:r>
                <a:endParaRPr lang="it-IT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5496" y="188640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Apparecchiatura mantenuta in battente di azoto quando non si dispone della rampa:</a:t>
            </a:r>
            <a:endParaRPr lang="it-IT" sz="2000" dirty="0"/>
          </a:p>
        </p:txBody>
      </p:sp>
      <p:graphicFrame>
        <p:nvGraphicFramePr>
          <p:cNvPr id="214021" name="Object 5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2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asellaDiTesto 21"/>
          <p:cNvSpPr txBox="1"/>
          <p:nvPr/>
        </p:nvSpPr>
        <p:spPr>
          <a:xfrm>
            <a:off x="6357950" y="1857364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N</a:t>
            </a:r>
            <a:r>
              <a:rPr lang="it-IT" sz="2400" b="1" baseline="-25000" dirty="0" smtClean="0"/>
              <a:t>2</a:t>
            </a:r>
            <a:endParaRPr lang="it-IT" sz="2400" b="1" baseline="-25000" dirty="0"/>
          </a:p>
        </p:txBody>
      </p:sp>
      <p:grpSp>
        <p:nvGrpSpPr>
          <p:cNvPr id="2" name="Gruppo 1"/>
          <p:cNvGrpSpPr/>
          <p:nvPr/>
        </p:nvGrpSpPr>
        <p:grpSpPr>
          <a:xfrm>
            <a:off x="-36512" y="3172942"/>
            <a:ext cx="4642551" cy="3455929"/>
            <a:chOff x="30590" y="3172942"/>
            <a:chExt cx="4642551" cy="3455929"/>
          </a:xfrm>
        </p:grpSpPr>
        <p:pic>
          <p:nvPicPr>
            <p:cNvPr id="22528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40000">
              <a:off x="30590" y="3172942"/>
              <a:ext cx="4642551" cy="3455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CasellaDiTesto 22"/>
            <p:cNvSpPr txBox="1"/>
            <p:nvPr/>
          </p:nvSpPr>
          <p:spPr>
            <a:xfrm>
              <a:off x="3042162" y="3857628"/>
              <a:ext cx="500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/>
                <a:t>N</a:t>
              </a:r>
              <a:r>
                <a:rPr lang="it-IT" sz="2400" b="1" baseline="-25000" dirty="0" smtClean="0"/>
                <a:t>2</a:t>
              </a:r>
              <a:endParaRPr lang="it-IT" sz="2400" b="1" baseline="-25000" dirty="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827584" y="4143380"/>
              <a:ext cx="500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/>
                <a:t>N</a:t>
              </a:r>
              <a:r>
                <a:rPr lang="it-IT" sz="2400" b="1" baseline="-25000" dirty="0" smtClean="0"/>
                <a:t>2</a:t>
              </a:r>
              <a:endParaRPr lang="it-IT" sz="2400" b="1" baseline="-25000" dirty="0"/>
            </a:p>
          </p:txBody>
        </p:sp>
      </p:grpSp>
      <p:pic>
        <p:nvPicPr>
          <p:cNvPr id="225284" name="Picture 4"/>
          <p:cNvPicPr>
            <a:picLocks noChangeAspect="1" noChangeArrowheads="1"/>
          </p:cNvPicPr>
          <p:nvPr/>
        </p:nvPicPr>
        <p:blipFill rotWithShape="1">
          <a:blip r:embed="rId7" cstate="print"/>
          <a:srcRect l="9321" r="2811"/>
          <a:stretch/>
        </p:blipFill>
        <p:spPr bwMode="auto">
          <a:xfrm>
            <a:off x="3815355" y="836712"/>
            <a:ext cx="2556845" cy="334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nis.unito.it/lab/lab_imag/lab-organic-synthesis-c.JPG"/>
          <p:cNvPicPr>
            <a:picLocks noChangeAspect="1" noChangeArrowheads="1"/>
          </p:cNvPicPr>
          <p:nvPr/>
        </p:nvPicPr>
        <p:blipFill rotWithShape="1">
          <a:blip r:embed="rId8" cstate="print"/>
          <a:srcRect l="20777" r="16367" b="-257"/>
          <a:stretch/>
        </p:blipFill>
        <p:spPr bwMode="auto">
          <a:xfrm>
            <a:off x="6336061" y="908720"/>
            <a:ext cx="2807939" cy="5939816"/>
          </a:xfrm>
          <a:prstGeom prst="rect">
            <a:avLst/>
          </a:prstGeom>
          <a:noFill/>
        </p:spPr>
      </p:pic>
      <p:pic>
        <p:nvPicPr>
          <p:cNvPr id="225283" name="Picture 3"/>
          <p:cNvPicPr>
            <a:picLocks noChangeAspect="1" noChangeArrowheads="1"/>
          </p:cNvPicPr>
          <p:nvPr/>
        </p:nvPicPr>
        <p:blipFill rotWithShape="1">
          <a:blip r:embed="rId9" cstate="print"/>
          <a:srcRect l="6119"/>
          <a:stretch/>
        </p:blipFill>
        <p:spPr bwMode="auto">
          <a:xfrm>
            <a:off x="35496" y="999538"/>
            <a:ext cx="371677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7158" y="736243"/>
            <a:ext cx="8429683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it-IT" sz="2000" dirty="0" smtClean="0"/>
              <a:t>AGGIUNTA DEI REAGENTI</a:t>
            </a:r>
          </a:p>
          <a:p>
            <a:pPr marL="457200" indent="-457200">
              <a:buFont typeface="+mj-lt"/>
              <a:buAutoNum type="arabicPeriod" startAt="3"/>
            </a:pPr>
            <a:endParaRPr lang="it-IT" sz="2000" dirty="0" smtClean="0"/>
          </a:p>
          <a:p>
            <a:pPr marL="1081088" indent="-457200">
              <a:buFont typeface="+mj-lt"/>
              <a:buAutoNum type="alphaLcParenR"/>
            </a:pPr>
            <a:r>
              <a:rPr lang="it-IT" sz="2000" u="sng" dirty="0" smtClean="0"/>
              <a:t>Solidi</a:t>
            </a:r>
            <a:r>
              <a:rPr lang="it-IT" sz="2000" dirty="0" smtClean="0"/>
              <a:t>: 	pesati in un </a:t>
            </a:r>
            <a:r>
              <a:rPr lang="it-IT" sz="2000" dirty="0" err="1" smtClean="0"/>
              <a:t>pesafiltri</a:t>
            </a:r>
            <a:r>
              <a:rPr lang="it-IT" sz="2000" dirty="0" smtClean="0"/>
              <a:t> tappato, vengono aggiunti velocemente al pallone di reazione aumentando enormemente il flusso dell’azoto.</a:t>
            </a:r>
          </a:p>
          <a:p>
            <a:pPr marL="1081088" indent="-457200">
              <a:buFont typeface="+mj-lt"/>
              <a:buAutoNum type="alphaLcParenR"/>
            </a:pPr>
            <a:endParaRPr lang="it-IT" sz="2000" dirty="0" smtClean="0"/>
          </a:p>
          <a:p>
            <a:pPr marL="1081088" indent="-457200">
              <a:buFont typeface="+mj-lt"/>
              <a:buAutoNum type="alphaLcParenR"/>
            </a:pPr>
            <a:r>
              <a:rPr lang="it-IT" sz="2000" u="sng" dirty="0" smtClean="0"/>
              <a:t>Liquidi:</a:t>
            </a:r>
            <a:r>
              <a:rPr lang="it-IT" sz="2000" dirty="0" smtClean="0"/>
              <a:t> sia solventi che reagenti si prelevano con siringhe per piccole quantità o cannule per grandi quantità.</a:t>
            </a:r>
            <a:endParaRPr lang="it-IT" sz="2000" u="sng" dirty="0" smtClean="0"/>
          </a:p>
          <a:p>
            <a:pPr marL="457200" indent="-457200"/>
            <a:r>
              <a:rPr lang="it-IT" sz="2000" dirty="0" smtClean="0"/>
              <a:t>	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it-IT" sz="2000" dirty="0" smtClean="0"/>
              <a:t>RAFFREDDAMENTO</a:t>
            </a:r>
          </a:p>
          <a:p>
            <a:pPr marL="457200" indent="-457200">
              <a:buFont typeface="+mj-lt"/>
              <a:buAutoNum type="arabicPeriod" startAt="4"/>
            </a:pPr>
            <a:endParaRPr lang="it-IT" sz="2000" dirty="0" smtClean="0"/>
          </a:p>
          <a:p>
            <a:pPr marL="457200" indent="-457200"/>
            <a:r>
              <a:rPr lang="it-IT" sz="2000" dirty="0" smtClean="0"/>
              <a:t>	Mai raffreddare prima di aver condizionato la reazione sotto gas inerte perché si condenserebbe l’umidità dell’aria.</a:t>
            </a:r>
          </a:p>
          <a:p>
            <a:pPr marL="457200" indent="-457200"/>
            <a:r>
              <a:rPr lang="it-IT" sz="2000" dirty="0" smtClean="0"/>
              <a:t>	I refrigeranti devono  essere a serpentina interna per evitare che la superficie esterna condensi l’umidità e questa percolando lungo le pareti si infiltri all’interno dello smeriglio di giunzione.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0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44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23528" y="404664"/>
            <a:ext cx="83529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it-IT" sz="2000" dirty="0" smtClean="0"/>
              <a:t>MONITORAGGIO DELLA REAZIONE</a:t>
            </a:r>
          </a:p>
          <a:p>
            <a:pPr marL="457200" indent="-457200"/>
            <a:r>
              <a:rPr lang="it-IT" sz="2000" dirty="0" smtClean="0"/>
              <a:t>	</a:t>
            </a:r>
          </a:p>
          <a:p>
            <a:pPr marL="457200" indent="-457200"/>
            <a:r>
              <a:rPr lang="it-IT" sz="2000" dirty="0" smtClean="0"/>
              <a:t>	Aprendo velocemente il rubinetto a tre vie, sotto un alto flusso di azoto, infilare il capillare o la pipetta e prelevare l’aliquota di reagente da analizzare.</a:t>
            </a:r>
          </a:p>
          <a:p>
            <a:pPr marL="457200" indent="-457200"/>
            <a:endParaRPr lang="it-IT" sz="2000" dirty="0" smtClean="0"/>
          </a:p>
          <a:p>
            <a:pPr marL="457200" indent="-457200"/>
            <a:endParaRPr lang="it-IT" sz="2000" dirty="0" smtClean="0"/>
          </a:p>
          <a:p>
            <a:pPr marL="457200" indent="-457200"/>
            <a:endParaRPr lang="it-IT" sz="2000" dirty="0" smtClean="0"/>
          </a:p>
          <a:p>
            <a:pPr marL="457200" indent="-457200"/>
            <a:endParaRPr lang="it-IT" sz="2000" dirty="0" smtClean="0"/>
          </a:p>
          <a:p>
            <a:pPr marL="457200" indent="-457200"/>
            <a:endParaRPr lang="it-IT" sz="2000" dirty="0" smtClean="0"/>
          </a:p>
          <a:p>
            <a:pPr marL="457200" indent="-457200"/>
            <a:endParaRPr lang="it-IT" sz="2000" dirty="0" smtClean="0"/>
          </a:p>
          <a:p>
            <a:pPr marL="457200" indent="-457200"/>
            <a:endParaRPr lang="it-IT" sz="2000" dirty="0" smtClean="0"/>
          </a:p>
          <a:p>
            <a:pPr marL="457200" indent="-457200"/>
            <a:endParaRPr lang="it-IT" sz="2000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it-IT" sz="2000" dirty="0" smtClean="0"/>
              <a:t>ELABORAZIONE DELLA REAZIONE</a:t>
            </a:r>
          </a:p>
          <a:p>
            <a:pPr marL="457200" indent="-457200">
              <a:buFont typeface="+mj-lt"/>
              <a:buAutoNum type="arabicPeriod" startAt="6"/>
            </a:pPr>
            <a:endParaRPr lang="it-IT" sz="2000" dirty="0" smtClean="0"/>
          </a:p>
          <a:p>
            <a:pPr marL="457200" indent="-457200"/>
            <a:r>
              <a:rPr lang="it-IT" sz="2000" dirty="0" smtClean="0"/>
              <a:t>	Quando la reazione è finita, la si può elaborare normalmente. Bisogna però fare molta attenzione che, se i reagenti non hanno reagito completamente, l’eventuale aggiunta di acqua o soluzioni di ammonio cloruro, per “spegnere la reazione”, vanno fatte raffreddando e molto lentamente.</a:t>
            </a:r>
          </a:p>
          <a:p>
            <a:pPr marL="457200" indent="-457200"/>
            <a:endParaRPr lang="it-IT" sz="2000" dirty="0"/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844824"/>
            <a:ext cx="16383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624"/>
            <a:ext cx="2915817" cy="687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496" y="232187"/>
            <a:ext cx="5832648" cy="5940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REATTIVI DI GRIGNARD (alogenuri organometallici)</a:t>
            </a:r>
          </a:p>
          <a:p>
            <a:endParaRPr lang="it-IT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Nel 1900 fu annunciata la prima sintesi di un reattivo di </a:t>
            </a:r>
            <a:r>
              <a:rPr lang="it-IT" sz="2000" dirty="0" err="1" smtClean="0"/>
              <a:t>Grignard</a:t>
            </a:r>
            <a:r>
              <a:rPr lang="it-IT" sz="2000" dirty="0" smtClean="0"/>
              <a:t>. Il prof. </a:t>
            </a:r>
            <a:r>
              <a:rPr lang="it-IT" sz="2000" dirty="0" err="1" smtClean="0"/>
              <a:t>Grignard</a:t>
            </a:r>
            <a:r>
              <a:rPr lang="it-IT" sz="2000" dirty="0" smtClean="0"/>
              <a:t> prese il premio Nobel per questa scoperta nel 1912.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I reattivi di </a:t>
            </a:r>
            <a:r>
              <a:rPr lang="it-IT" sz="2000" dirty="0" err="1" smtClean="0"/>
              <a:t>Grignard</a:t>
            </a:r>
            <a:r>
              <a:rPr lang="it-IT" sz="2000" dirty="0" smtClean="0"/>
              <a:t> si preparano aggiungendo un </a:t>
            </a:r>
            <a:r>
              <a:rPr lang="it-IT" sz="2000" dirty="0" err="1" smtClean="0"/>
              <a:t>alchil</a:t>
            </a:r>
            <a:r>
              <a:rPr lang="it-IT" sz="2000" dirty="0" smtClean="0"/>
              <a:t> o </a:t>
            </a:r>
            <a:r>
              <a:rPr lang="it-IT" sz="2000" dirty="0" err="1" smtClean="0"/>
              <a:t>arilbromuro</a:t>
            </a:r>
            <a:r>
              <a:rPr lang="it-IT" sz="2000" dirty="0" smtClean="0"/>
              <a:t> a </a:t>
            </a:r>
            <a:r>
              <a:rPr lang="it-IT" sz="2000" dirty="0" err="1" smtClean="0"/>
              <a:t>truccioli</a:t>
            </a:r>
            <a:r>
              <a:rPr lang="it-IT" sz="2000" dirty="0" smtClean="0"/>
              <a:t> di Magnesio opportunamente trattati e tenuti in agitazione sotto azoto in etere o THF anidri. Il Magnesio si inserisce tra il carbonio e l’alogeno.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94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28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1" y="4091312"/>
            <a:ext cx="5873429" cy="251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2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a\Desktop\didattica\anamedII\lucidi\Watson\Capitolo_13\1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398" y="1071546"/>
            <a:ext cx="6961626" cy="5249885"/>
          </a:xfrm>
          <a:prstGeom prst="rect">
            <a:avLst/>
          </a:prstGeom>
          <a:noFill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D1EF-2A32-43DA-83B6-F3099517C683}" type="slidenum">
              <a:rPr lang="it-IT" smtClean="0"/>
              <a:pPr/>
              <a:t>6</a:t>
            </a:fld>
            <a:endParaRPr lang="it-IT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5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638686"/>
            <a:ext cx="8712968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t-IT" sz="2000" dirty="0"/>
              <a:t>Il solvente gioca un ruolo cruciale nella formazione del reattivo di </a:t>
            </a:r>
            <a:r>
              <a:rPr lang="it-IT" sz="2000" dirty="0" err="1"/>
              <a:t>Grignard</a:t>
            </a:r>
            <a:r>
              <a:rPr lang="it-IT" sz="2000" dirty="0"/>
              <a:t>. Il Magnesio infatti è circondato da soli 4 elettroni, e ha bisogno di un doppietto elettronico per completare il suo ottetto. I solventi gli forniscono questi elettroni coordinandolo. Questa coordinazione permette al reattivo di </a:t>
            </a:r>
            <a:r>
              <a:rPr lang="it-IT" sz="2000" dirty="0" err="1"/>
              <a:t>Grignard</a:t>
            </a:r>
            <a:r>
              <a:rPr lang="it-IT" sz="2000" dirty="0"/>
              <a:t> di solubilizzarsi nel solvente e previene la sua deposizione sui </a:t>
            </a:r>
            <a:r>
              <a:rPr lang="it-IT" sz="2000" dirty="0" err="1"/>
              <a:t>truccioli</a:t>
            </a:r>
            <a:r>
              <a:rPr lang="it-IT" sz="2000" dirty="0"/>
              <a:t> di Magnesio stesso disattivandolo. </a:t>
            </a:r>
            <a:endParaRPr lang="it-IT" sz="2000" dirty="0" smtClean="0"/>
          </a:p>
          <a:p>
            <a:pPr marL="457200" indent="-457200">
              <a:buFont typeface="+mj-lt"/>
              <a:buAutoNum type="arabicPeriod" startAt="2"/>
            </a:pPr>
            <a:endParaRPr lang="it-IT" sz="2000" dirty="0"/>
          </a:p>
          <a:p>
            <a:pPr marL="457200" indent="-457200">
              <a:buFont typeface="+mj-lt"/>
              <a:buAutoNum type="arabicPeriod" startAt="2"/>
            </a:pPr>
            <a:r>
              <a:rPr lang="it-IT" sz="2000" dirty="0" smtClean="0"/>
              <a:t>Il reattivo di </a:t>
            </a:r>
            <a:r>
              <a:rPr lang="it-IT" sz="2000" dirty="0" err="1" smtClean="0"/>
              <a:t>Grignard</a:t>
            </a:r>
            <a:r>
              <a:rPr lang="it-IT" sz="2000" dirty="0" smtClean="0"/>
              <a:t> si forma quando il Magnesio dona i suoi elettroni di valenza al carbonio parzialmente positivo quando legato all’alogenuro. </a:t>
            </a:r>
          </a:p>
          <a:p>
            <a:pPr marL="457200" indent="-457200">
              <a:buFont typeface="+mj-lt"/>
              <a:buAutoNum type="arabicPeriod" startAt="2"/>
            </a:pPr>
            <a:endParaRPr lang="it-IT" sz="2000" dirty="0"/>
          </a:p>
          <a:p>
            <a:pPr marL="457200" indent="-457200">
              <a:buFont typeface="+mj-lt"/>
              <a:buAutoNum type="arabicPeriod" startAt="2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2"/>
            </a:pPr>
            <a:endParaRPr lang="it-IT" sz="2000" dirty="0"/>
          </a:p>
          <a:p>
            <a:pPr marL="457200" indent="-457200">
              <a:buFont typeface="+mj-lt"/>
              <a:buAutoNum type="arabicPeriod" startAt="2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it-IT" sz="2000" dirty="0" smtClean="0"/>
              <a:t>La reazione con il metallo converte gli alogenuri alchilici in composti che reagiranno con elettrofili anziché con nucleofili.</a:t>
            </a:r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35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621935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6" y="5589240"/>
            <a:ext cx="8537229" cy="99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638686"/>
            <a:ext cx="871296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it-IT" sz="2000" dirty="0" smtClean="0"/>
              <a:t>Reagiscono pertanto con qualsiasi protone acido per dare un alcano.  Sono incompatibili con acidi, acqua, acqua deuterata, alcoli, fenoli:</a:t>
            </a:r>
          </a:p>
          <a:p>
            <a:pPr marL="457200" indent="-457200">
              <a:buFont typeface="+mj-lt"/>
              <a:buAutoNum type="arabicPeriod" startAt="5"/>
            </a:pPr>
            <a:endParaRPr lang="it-IT" sz="2000" dirty="0"/>
          </a:p>
          <a:p>
            <a:pPr marL="457200" indent="-457200">
              <a:buFont typeface="+mj-lt"/>
              <a:buAutoNum type="arabicPeriod" startAt="5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5"/>
            </a:pPr>
            <a:endParaRPr lang="it-IT" sz="2000" dirty="0"/>
          </a:p>
          <a:p>
            <a:pPr marL="457200" indent="-457200">
              <a:buFont typeface="+mj-lt"/>
              <a:buAutoNum type="arabicPeriod" startAt="5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5"/>
            </a:pPr>
            <a:endParaRPr lang="it-IT" sz="2000" dirty="0"/>
          </a:p>
          <a:p>
            <a:pPr marL="457200" indent="-457200">
              <a:buFont typeface="+mj-lt"/>
              <a:buAutoNum type="arabicPeriod" startAt="5"/>
            </a:pPr>
            <a:r>
              <a:rPr lang="it-IT" sz="2000" dirty="0" smtClean="0"/>
              <a:t>Reagiscono anche con CO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 per dare acidi carbossilici ed O</a:t>
            </a:r>
            <a:r>
              <a:rPr lang="it-IT" sz="2000" baseline="-25000" dirty="0" smtClean="0"/>
              <a:t>2 </a:t>
            </a:r>
            <a:r>
              <a:rPr lang="it-IT" sz="2000" dirty="0" smtClean="0"/>
              <a:t>per dare idroperossidi. Per questo si devono proteggere da acqua ed ossigeno.</a:t>
            </a:r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59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5945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0" b="50000"/>
          <a:stretch/>
        </p:blipFill>
        <p:spPr bwMode="auto">
          <a:xfrm>
            <a:off x="1142500" y="1484785"/>
            <a:ext cx="6859001" cy="70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 cstate="print"/>
          <a:srcRect l="29575" r="9150" b="81445"/>
          <a:stretch/>
        </p:blipFill>
        <p:spPr bwMode="auto">
          <a:xfrm>
            <a:off x="1102054" y="3645024"/>
            <a:ext cx="6939892" cy="26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4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638686"/>
            <a:ext cx="8712968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PREPARAZIONE DI UN REATTIVO DI GRIGNARD: trucchi e suggerimenti</a:t>
            </a:r>
          </a:p>
          <a:p>
            <a:endParaRPr lang="it-IT" sz="2000" b="1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Il Magnesio non deve essere ricoperto di ossidi o film grassi, pertanto si consiglia di tenerlo in agitazione in etere per mezz’ora, filtrarlo, seccarlo in stufa e poi lasciarlo in agitazione sotto azoto per una notte.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I solventi, etere, THF o </a:t>
            </a:r>
            <a:r>
              <a:rPr lang="it-IT" sz="2000" dirty="0" err="1" smtClean="0"/>
              <a:t>MeTHF</a:t>
            </a:r>
            <a:r>
              <a:rPr lang="it-IT" sz="2000" dirty="0" smtClean="0"/>
              <a:t>, devono essere anidri.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Per accelerare la reattività della superficie del Magnesio, generalmente si aggiungono o </a:t>
            </a:r>
            <a:r>
              <a:rPr lang="it-IT" sz="2000" dirty="0" err="1" smtClean="0"/>
              <a:t>dibromoetano</a:t>
            </a:r>
            <a:r>
              <a:rPr lang="it-IT" sz="2000" dirty="0" smtClean="0"/>
              <a:t> o I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. Il </a:t>
            </a:r>
            <a:r>
              <a:rPr lang="it-IT" sz="2000" dirty="0" err="1" smtClean="0"/>
              <a:t>dibromoetano</a:t>
            </a:r>
            <a:r>
              <a:rPr lang="it-IT" sz="2000" dirty="0" smtClean="0"/>
              <a:t>  (BrCH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CH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Br) reagisce con la superficie ossidata del Magnesio dando MgBr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 ed etilene gassoso. Il risultato è che una superficie di Magnesio viene esposta di fresco all’</a:t>
            </a:r>
            <a:r>
              <a:rPr lang="it-IT" sz="2000" dirty="0" err="1" smtClean="0"/>
              <a:t>organoalogenuro</a:t>
            </a:r>
            <a:r>
              <a:rPr lang="it-IT" sz="2000" dirty="0" smtClean="0"/>
              <a:t> che riesce così meglio a reagire. 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/>
              <a:t>Allo stesso modo lo I</a:t>
            </a:r>
            <a:r>
              <a:rPr lang="it-IT" sz="2000" baseline="-25000" dirty="0" smtClean="0"/>
              <a:t>2 </a:t>
            </a:r>
            <a:r>
              <a:rPr lang="it-IT" sz="2000" dirty="0" smtClean="0"/>
              <a:t>reagisce con la superficie ossidata dando Mg</a:t>
            </a:r>
            <a:r>
              <a:rPr lang="it-IT" sz="2000" dirty="0"/>
              <a:t> </a:t>
            </a:r>
            <a:r>
              <a:rPr lang="it-IT" sz="2000" dirty="0" smtClean="0"/>
              <a:t>I</a:t>
            </a:r>
            <a:r>
              <a:rPr lang="it-IT" sz="2000" baseline="-25000" dirty="0" smtClean="0"/>
              <a:t>2</a:t>
            </a:r>
            <a:r>
              <a:rPr lang="it-IT" sz="2000" dirty="0" smtClean="0"/>
              <a:t> ed esponendo metallo fresco all’alogenuro. Però con lo I</a:t>
            </a:r>
            <a:r>
              <a:rPr lang="it-IT" sz="2000" baseline="-25000" dirty="0" smtClean="0"/>
              <a:t>2 </a:t>
            </a:r>
            <a:r>
              <a:rPr lang="it-IT" sz="2000" dirty="0" smtClean="0"/>
              <a:t>non si deve eccedere. </a:t>
            </a:r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3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6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235"/>
          <a:stretch/>
        </p:blipFill>
        <p:spPr bwMode="auto">
          <a:xfrm>
            <a:off x="772542" y="4831868"/>
            <a:ext cx="7598916" cy="64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0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638686"/>
            <a:ext cx="8712968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it-IT" sz="2000" dirty="0" smtClean="0"/>
              <a:t>Evitare temperature troppo alte: la reazione è esotermica e si autoalimenta. Quando il Magnesio incomincia a reagire, la soluzione diventa bruna. </a:t>
            </a:r>
            <a:r>
              <a:rPr lang="it-IT" sz="2000" dirty="0"/>
              <a:t>Se il Magnesio reagisce</a:t>
            </a:r>
            <a:r>
              <a:rPr lang="it-IT" sz="2000" dirty="0" smtClean="0"/>
              <a:t>, il solido comincerà a consumarsi e la </a:t>
            </a:r>
            <a:r>
              <a:rPr lang="it-IT" sz="2000" dirty="0"/>
              <a:t>reazione continuerà a ricadere senza bisogno di riscaldamento esterno. Bisognerà regolare con la semplice velocità di gocciolamento la reazione. Se non si riscalda, si deve aumentare il gocciolamento. Se ricade troppo, bisogna rallentarlo. </a:t>
            </a:r>
            <a:endParaRPr lang="it-IT" sz="2000" dirty="0" smtClean="0"/>
          </a:p>
          <a:p>
            <a:pPr marL="457200" indent="-457200">
              <a:buFont typeface="+mj-lt"/>
              <a:buAutoNum type="arabicPeriod" startAt="4"/>
            </a:pPr>
            <a:endParaRPr lang="it-IT" sz="2000" dirty="0"/>
          </a:p>
          <a:p>
            <a:pPr marL="457200" indent="-457200">
              <a:buFont typeface="+mj-lt"/>
              <a:buAutoNum type="arabicPeriod" startAt="4"/>
            </a:pPr>
            <a:r>
              <a:rPr lang="it-IT" sz="2000" dirty="0" smtClean="0"/>
              <a:t>Se il riscaldamento è troppo altro, può avvenire la reazione secondaria tra il reattivo di </a:t>
            </a:r>
            <a:r>
              <a:rPr lang="it-IT" sz="2000" dirty="0" err="1" smtClean="0"/>
              <a:t>Grignard</a:t>
            </a:r>
            <a:r>
              <a:rPr lang="it-IT" sz="2000" dirty="0" smtClean="0"/>
              <a:t> nucleofilo e l’alogenuro organico elettrofilo che porta alla </a:t>
            </a:r>
            <a:r>
              <a:rPr lang="it-IT" sz="2000" dirty="0" err="1" smtClean="0"/>
              <a:t>dimerizzazione</a:t>
            </a:r>
            <a:r>
              <a:rPr lang="it-IT" sz="2000" dirty="0" smtClean="0"/>
              <a:t> dell’ reattivo. </a:t>
            </a:r>
          </a:p>
          <a:p>
            <a:pPr marL="457200" indent="-457200">
              <a:buFont typeface="+mj-lt"/>
              <a:buAutoNum type="arabicPeriod" startAt="4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4"/>
            </a:pPr>
            <a:endParaRPr lang="it-IT" sz="2000" dirty="0"/>
          </a:p>
          <a:p>
            <a:pPr marL="457200" indent="-457200">
              <a:buFont typeface="+mj-lt"/>
              <a:buAutoNum type="arabicPeriod" startAt="4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4"/>
            </a:pPr>
            <a:endParaRPr lang="it-IT" sz="2000" dirty="0"/>
          </a:p>
          <a:p>
            <a:pPr marL="457200" indent="-457200">
              <a:buFont typeface="+mj-lt"/>
              <a:buAutoNum type="arabicPeriod" startAt="4"/>
            </a:pPr>
            <a:endParaRPr lang="it-IT" sz="2000" dirty="0" smtClean="0"/>
          </a:p>
          <a:p>
            <a:pPr marL="457200" indent="-457200">
              <a:buFont typeface="+mj-lt"/>
              <a:buAutoNum type="arabicPeriod" startAt="4"/>
            </a:pPr>
            <a:endParaRPr lang="it-IT" sz="2000" dirty="0"/>
          </a:p>
        </p:txBody>
      </p:sp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6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 cstate="print"/>
          <a:srcRect l="27510" t="39905" b="50180"/>
          <a:stretch/>
        </p:blipFill>
        <p:spPr bwMode="auto">
          <a:xfrm>
            <a:off x="909760" y="3993232"/>
            <a:ext cx="7396488" cy="128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54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/>
          <a:srcRect t="42067" b="15360"/>
          <a:stretch/>
        </p:blipFill>
        <p:spPr bwMode="auto">
          <a:xfrm>
            <a:off x="223576" y="1268760"/>
            <a:ext cx="8660255" cy="408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06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539552" y="436970"/>
            <a:ext cx="21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TIPICA PROCEDURA: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6573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533831"/>
              </p:ext>
            </p:extLst>
          </p:nvPr>
        </p:nvGraphicFramePr>
        <p:xfrm>
          <a:off x="3203848" y="68428"/>
          <a:ext cx="2592288" cy="6744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24" name="ChemSketch" r:id="rId3" imgW="2953440" imgH="7687080" progId="ACD.ChemSketch.20">
                  <p:embed/>
                </p:oleObj>
              </mc:Choice>
              <mc:Fallback>
                <p:oleObj name="ChemSketch" r:id="rId3" imgW="2953440" imgH="768708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68428"/>
                        <a:ext cx="2592288" cy="674494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25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411299" y="219998"/>
            <a:ext cx="206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SINTESI MODAFINIL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1887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86" name="ChemSketch" r:id="rId3" imgW="2880360" imgH="2212848" progId="ACD.ChemSketch.20">
                  <p:embed/>
                </p:oleObj>
              </mc:Choice>
              <mc:Fallback>
                <p:oleObj name="ChemSketch" r:id="rId3" imgW="2880360" imgH="2212848" progId="ACD.ChemSketch.20">
                  <p:embed/>
                  <p:pic>
                    <p:nvPicPr>
                      <p:cNvPr id="0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o 3"/>
          <p:cNvGrpSpPr/>
          <p:nvPr/>
        </p:nvGrpSpPr>
        <p:grpSpPr>
          <a:xfrm>
            <a:off x="179512" y="3429000"/>
            <a:ext cx="6121871" cy="3384376"/>
            <a:chOff x="2934264" y="692696"/>
            <a:chExt cx="6121871" cy="3384376"/>
          </a:xfrm>
        </p:grpSpPr>
        <p:pic>
          <p:nvPicPr>
            <p:cNvPr id="30106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2081013"/>
              <a:ext cx="5972080" cy="199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061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69"/>
            <a:stretch/>
          </p:blipFill>
          <p:spPr bwMode="auto">
            <a:xfrm>
              <a:off x="2934264" y="692696"/>
              <a:ext cx="6121871" cy="151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asellaDiTesto 4"/>
          <p:cNvSpPr txBox="1"/>
          <p:nvPr/>
        </p:nvSpPr>
        <p:spPr>
          <a:xfrm>
            <a:off x="197626" y="2751311"/>
            <a:ext cx="507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African Journal of Pure and Applied Chemistry Vol. 5(6), pp. 123-126, June </a:t>
            </a:r>
            <a:r>
              <a:rPr lang="en-US" dirty="0" smtClean="0"/>
              <a:t>2011</a:t>
            </a:r>
          </a:p>
          <a:p>
            <a:endParaRPr lang="it-IT" dirty="0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012846"/>
              </p:ext>
            </p:extLst>
          </p:nvPr>
        </p:nvGraphicFramePr>
        <p:xfrm>
          <a:off x="201613" y="116632"/>
          <a:ext cx="1984375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87" name="ChemSketch" r:id="rId7" imgW="1676520" imgH="2106000" progId="ACD.ChemSketch.20">
                  <p:embed/>
                </p:oleObj>
              </mc:Choice>
              <mc:Fallback>
                <p:oleObj name="ChemSketch" r:id="rId7" imgW="1676520" imgH="2106000" progId="ACD.ChemSketch.20">
                  <p:embed/>
                  <p:pic>
                    <p:nvPicPr>
                      <p:cNvPr id="0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116632"/>
                        <a:ext cx="1984375" cy="24892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1067" name="Picture 11" descr="IMG-20130211-0099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5" r="26597"/>
          <a:stretch/>
        </p:blipFill>
        <p:spPr bwMode="auto">
          <a:xfrm>
            <a:off x="6660232" y="909585"/>
            <a:ext cx="1962150" cy="553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2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01" name="ChemSketch" r:id="rId3" imgW="2880360" imgH="2212848" progId="ACD.ChemSketch.20">
                  <p:embed/>
                </p:oleObj>
              </mc:Choice>
              <mc:Fallback>
                <p:oleObj name="ChemSketch" r:id="rId3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106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69"/>
          <a:stretch/>
        </p:blipFill>
        <p:spPr bwMode="auto">
          <a:xfrm>
            <a:off x="323528" y="3353172"/>
            <a:ext cx="8316417" cy="31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411760" y="2777108"/>
            <a:ext cx="311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dirty="0"/>
              <a:t>Org. Lett., Vol. 14, No. 18, 2012</a:t>
            </a:r>
            <a:endParaRPr lang="it-IT" dirty="0"/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066061"/>
              </p:ext>
            </p:extLst>
          </p:nvPr>
        </p:nvGraphicFramePr>
        <p:xfrm>
          <a:off x="323528" y="260119"/>
          <a:ext cx="1860997" cy="270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02" name="ChemSketch" r:id="rId6" imgW="1572840" imgH="2286000" progId="ACD.ChemSketch.20">
                  <p:embed/>
                </p:oleObj>
              </mc:Choice>
              <mc:Fallback>
                <p:oleObj name="ChemSketch" r:id="rId6" imgW="1572840" imgH="228600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0119"/>
                        <a:ext cx="1860997" cy="270165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63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1" y="83671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Come nuovo solvente per preparare i reattivi di </a:t>
            </a:r>
            <a:r>
              <a:rPr lang="it-IT" sz="2000" dirty="0" err="1" smtClean="0"/>
              <a:t>Grignard</a:t>
            </a:r>
            <a:r>
              <a:rPr lang="it-IT" sz="2000" dirty="0" smtClean="0"/>
              <a:t> è stato recentemente proposto il 2-Me-THF che rispetto al THF ha i seguenti vantaggi:</a:t>
            </a:r>
            <a:endParaRPr lang="it-IT" sz="2000" dirty="0"/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800225"/>
            <a:ext cx="72485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ggetto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46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25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781154"/>
            <a:ext cx="669674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TITOLAZIONE DI UN REATTIVO DI </a:t>
            </a:r>
            <a:r>
              <a:rPr lang="it-IT" sz="2400" b="1" dirty="0" smtClean="0"/>
              <a:t>GRIGNARD CON </a:t>
            </a:r>
            <a:r>
              <a:rPr lang="it-IT" sz="2400" b="1" i="1" dirty="0" smtClean="0"/>
              <a:t>o</a:t>
            </a:r>
            <a:r>
              <a:rPr lang="it-IT" sz="2400" b="1" dirty="0" smtClean="0"/>
              <a:t>-FENANTROLINA:</a:t>
            </a:r>
            <a:endParaRPr lang="it-IT" sz="2400" b="1" dirty="0" smtClean="0"/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endParaRPr lang="it-IT" sz="24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84" name="ChemSketch" r:id="rId3" imgW="2880360" imgH="2212848" progId="ACD.ChemSketch.20">
                  <p:embed/>
                </p:oleObj>
              </mc:Choice>
              <mc:Fallback>
                <p:oleObj name="ChemSketch" r:id="rId3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238536" y="3945830"/>
            <a:ext cx="2477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SOLUZIONE A TITOLO NOTO DI </a:t>
            </a:r>
            <a:r>
              <a:rPr lang="it-IT" dirty="0" smtClean="0"/>
              <a:t>sec-BUTANOLO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843808" y="5373216"/>
            <a:ext cx="288032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275378"/>
              </p:ext>
            </p:extLst>
          </p:nvPr>
        </p:nvGraphicFramePr>
        <p:xfrm>
          <a:off x="611560" y="2152557"/>
          <a:ext cx="7942262" cy="188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85" name="ChemSketch" r:id="rId5" imgW="7943040" imgH="1886760" progId="ACD.ChemSketch.20">
                  <p:embed/>
                </p:oleObj>
              </mc:Choice>
              <mc:Fallback>
                <p:oleObj name="ChemSketch" r:id="rId5" imgW="7943040" imgH="188676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2152557"/>
                        <a:ext cx="7942262" cy="188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611560" y="4895461"/>
            <a:ext cx="7478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Synthetic</a:t>
            </a:r>
            <a:r>
              <a:rPr lang="it-IT" dirty="0"/>
              <a:t> </a:t>
            </a:r>
            <a:r>
              <a:rPr lang="it-IT" dirty="0" smtClean="0"/>
              <a:t>Communications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Volume 24, </a:t>
            </a:r>
            <a:r>
              <a:rPr lang="it-IT" dirty="0" err="1"/>
              <a:t>Issue</a:t>
            </a:r>
            <a:r>
              <a:rPr lang="it-IT" dirty="0"/>
              <a:t> 17, </a:t>
            </a:r>
            <a:r>
              <a:rPr lang="it-IT" dirty="0" smtClean="0"/>
              <a:t>1994, </a:t>
            </a:r>
            <a:r>
              <a:rPr lang="it-IT" dirty="0" err="1"/>
              <a:t>pages</a:t>
            </a:r>
            <a:r>
              <a:rPr lang="it-IT" dirty="0"/>
              <a:t> 2503-2506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A </a:t>
            </a:r>
            <a:r>
              <a:rPr lang="it-IT" dirty="0" err="1"/>
              <a:t>Convenient</a:t>
            </a:r>
            <a:r>
              <a:rPr lang="it-IT" dirty="0"/>
              <a:t> Method for </a:t>
            </a:r>
            <a:r>
              <a:rPr lang="it-IT" dirty="0" err="1"/>
              <a:t>Determining</a:t>
            </a:r>
            <a:r>
              <a:rPr lang="it-IT" dirty="0"/>
              <a:t> the </a:t>
            </a:r>
            <a:r>
              <a:rPr lang="it-IT" dirty="0" err="1"/>
              <a:t>Concentration</a:t>
            </a:r>
            <a:r>
              <a:rPr lang="it-IT" dirty="0"/>
              <a:t> of </a:t>
            </a:r>
            <a:r>
              <a:rPr lang="it-IT" dirty="0" err="1"/>
              <a:t>Grignard</a:t>
            </a:r>
            <a:r>
              <a:rPr lang="it-IT" dirty="0"/>
              <a:t> </a:t>
            </a:r>
            <a:r>
              <a:rPr lang="it-IT" dirty="0" err="1"/>
              <a:t>Reagent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593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8"/>
            <a:ext cx="4214810" cy="129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Dea\Desktop\didattica\anamedII\lucidi\Watson\Capitolo_13\1302.jpg"/>
          <p:cNvPicPr>
            <a:picLocks noChangeAspect="1" noChangeArrowheads="1"/>
          </p:cNvPicPr>
          <p:nvPr/>
        </p:nvPicPr>
        <p:blipFill>
          <a:blip r:embed="rId5" cstate="print"/>
          <a:srcRect b="17672"/>
          <a:stretch>
            <a:fillRect/>
          </a:stretch>
        </p:blipFill>
        <p:spPr bwMode="auto">
          <a:xfrm>
            <a:off x="4286248" y="3714752"/>
            <a:ext cx="4298950" cy="2728920"/>
          </a:xfrm>
          <a:prstGeom prst="rect">
            <a:avLst/>
          </a:prstGeom>
          <a:noFill/>
        </p:spPr>
      </p:pic>
      <p:pic>
        <p:nvPicPr>
          <p:cNvPr id="2051" name="Picture 3" descr="C:\Users\Dea\Desktop\didattica\anamedII\lucidi\Watson\Capitolo_13\1303.jpg"/>
          <p:cNvPicPr>
            <a:picLocks noChangeAspect="1" noChangeArrowheads="1"/>
          </p:cNvPicPr>
          <p:nvPr/>
        </p:nvPicPr>
        <p:blipFill>
          <a:blip r:embed="rId6" cstate="print"/>
          <a:srcRect b="28445"/>
          <a:stretch>
            <a:fillRect/>
          </a:stretch>
        </p:blipFill>
        <p:spPr bwMode="auto">
          <a:xfrm>
            <a:off x="357158" y="785794"/>
            <a:ext cx="4273550" cy="1285884"/>
          </a:xfrm>
          <a:prstGeom prst="rect">
            <a:avLst/>
          </a:prstGeom>
          <a:noFill/>
        </p:spPr>
      </p:pic>
      <p:pic>
        <p:nvPicPr>
          <p:cNvPr id="2052" name="Picture 4" descr="C:\Users\Dea\Desktop\didattica\anamedII\lucidi\Watson\Capitolo_13\1306.jpg"/>
          <p:cNvPicPr>
            <a:picLocks noChangeAspect="1" noChangeArrowheads="1"/>
          </p:cNvPicPr>
          <p:nvPr/>
        </p:nvPicPr>
        <p:blipFill>
          <a:blip r:embed="rId7" cstate="print"/>
          <a:srcRect b="24542"/>
          <a:stretch>
            <a:fillRect/>
          </a:stretch>
        </p:blipFill>
        <p:spPr bwMode="auto">
          <a:xfrm>
            <a:off x="357158" y="2143116"/>
            <a:ext cx="5397500" cy="1571636"/>
          </a:xfrm>
          <a:prstGeom prst="rect">
            <a:avLst/>
          </a:prstGeom>
          <a:noFill/>
        </p:spPr>
      </p:pic>
      <p:pic>
        <p:nvPicPr>
          <p:cNvPr id="1026" name="Picture 2" descr="C:\Users\Dea\Desktop\lucidi su scifinder remoto\lucidi_boschi\pulite\TLC\Immagine_pulita-20080221145141-00001.tif"/>
          <p:cNvPicPr>
            <a:picLocks noChangeAspect="1" noChangeArrowheads="1"/>
          </p:cNvPicPr>
          <p:nvPr/>
        </p:nvPicPr>
        <p:blipFill>
          <a:blip r:embed="rId8" cstate="print"/>
          <a:srcRect l="33593" t="23481" r="30469" b="36741"/>
          <a:stretch>
            <a:fillRect/>
          </a:stretch>
        </p:blipFill>
        <p:spPr bwMode="auto">
          <a:xfrm>
            <a:off x="500034" y="3929066"/>
            <a:ext cx="3286148" cy="2571768"/>
          </a:xfrm>
          <a:prstGeom prst="rect">
            <a:avLst/>
          </a:prstGeom>
          <a:noFill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D1EF-2A32-43DA-83B6-F3099517C683}" type="slidenum">
              <a:rPr lang="it-IT" smtClean="0"/>
              <a:pPr/>
              <a:t>7</a:t>
            </a:fld>
            <a:endParaRPr lang="it-IT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9" name="ChemSketch" r:id="rId9" imgW="2880360" imgH="2212848" progId="ACD.ChemSketch.20">
                  <p:embed/>
                </p:oleObj>
              </mc:Choice>
              <mc:Fallback>
                <p:oleObj name="ChemSketch" r:id="rId9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638686"/>
            <a:ext cx="87129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TITOLAZIONE DI UN REATTIVO DI GRIGNARD:</a:t>
            </a:r>
          </a:p>
          <a:p>
            <a:endParaRPr lang="it-IT" sz="20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57" name="ChemSketch" r:id="rId3" imgW="2880360" imgH="2212848" progId="ACD.ChemSketch.20">
                  <p:embed/>
                </p:oleObj>
              </mc:Choice>
              <mc:Fallback>
                <p:oleObj name="ChemSketch" r:id="rId3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4130" name="Picture 2" descr="C:\Users\DONATELLA\Dropbox\attività libera CTF\foto lab attività libera\IMG_13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46" y="2436808"/>
            <a:ext cx="6624736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ccia in giù 4"/>
          <p:cNvSpPr/>
          <p:nvPr/>
        </p:nvSpPr>
        <p:spPr>
          <a:xfrm rot="8474558">
            <a:off x="5691359" y="5454170"/>
            <a:ext cx="216024" cy="1086501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243192" y="6381328"/>
            <a:ext cx="450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SOLUZIONE A TITOLO NOTO DI sec-BUTANOLO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011666" y="4653136"/>
            <a:ext cx="424430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995936" y="3933056"/>
            <a:ext cx="792088" cy="1080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334615" y="1628800"/>
            <a:ext cx="548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SOLUZIONE </a:t>
            </a:r>
            <a:r>
              <a:rPr lang="it-IT" dirty="0" smtClean="0"/>
              <a:t>DA TITOLARE DI FENILMAGNESIO BROMURO</a:t>
            </a:r>
            <a:endParaRPr lang="it-IT" dirty="0"/>
          </a:p>
        </p:txBody>
      </p:sp>
      <p:sp>
        <p:nvSpPr>
          <p:cNvPr id="13" name="Freccia in giù 12"/>
          <p:cNvSpPr/>
          <p:nvPr/>
        </p:nvSpPr>
        <p:spPr>
          <a:xfrm rot="456678">
            <a:off x="4242225" y="2222605"/>
            <a:ext cx="365051" cy="146069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627784" y="4614658"/>
            <a:ext cx="792088" cy="1080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 rot="20526032">
            <a:off x="2022027" y="2359567"/>
            <a:ext cx="381804" cy="210584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396981" y="1346572"/>
            <a:ext cx="274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REATTORE PER LA TITOLAZIONE CONTENENTE ORTOFENANTROLINA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629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1032" y="260648"/>
            <a:ext cx="871296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TITOLAZIONE DI UN REATTIVO DI GRIGNARD: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/>
          </a:p>
          <a:p>
            <a:pPr marL="457200" indent="-457200">
              <a:buFont typeface="+mj-lt"/>
              <a:buAutoNum type="arabicPeriod"/>
            </a:pPr>
            <a:endParaRPr lang="it-IT" sz="20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42" name="ChemSketch" r:id="rId3" imgW="2880360" imgH="2212848" progId="ACD.ChemSketch.20">
                  <p:embed/>
                </p:oleObj>
              </mc:Choice>
              <mc:Fallback>
                <p:oleObj name="ChemSketch" r:id="rId3" imgW="2880360" imgH="2212848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843808" y="3248798"/>
            <a:ext cx="2477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SOLUZIONE A TITOLO NOTO DI </a:t>
            </a:r>
            <a:r>
              <a:rPr lang="it-IT" dirty="0" smtClean="0"/>
              <a:t>sec-BUTANOLO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555776" y="5085184"/>
            <a:ext cx="288032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109147"/>
              </p:ext>
            </p:extLst>
          </p:nvPr>
        </p:nvGraphicFramePr>
        <p:xfrm>
          <a:off x="611560" y="1109415"/>
          <a:ext cx="7942262" cy="188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43" name="ChemSketch" r:id="rId5" imgW="7943040" imgH="1886760" progId="ACD.ChemSketch.20">
                  <p:embed/>
                </p:oleObj>
              </mc:Choice>
              <mc:Fallback>
                <p:oleObj name="ChemSketch" r:id="rId5" imgW="7943040" imgH="188676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1109415"/>
                        <a:ext cx="7942262" cy="188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C:\Users\DONATELLA\Dropbox\attività libera CTF\foto lab attività libera\titolazione (2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9" r="12921" b="13899"/>
          <a:stretch/>
        </p:blipFill>
        <p:spPr bwMode="auto">
          <a:xfrm>
            <a:off x="135688" y="3140968"/>
            <a:ext cx="2102848" cy="28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DONATELLA\Dropbox\attività libera CTF\foto lab attività libera\titolazione (1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r="41427"/>
          <a:stretch/>
        </p:blipFill>
        <p:spPr bwMode="auto">
          <a:xfrm>
            <a:off x="6876256" y="3284983"/>
            <a:ext cx="2095072" cy="26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a destra 7"/>
          <p:cNvSpPr/>
          <p:nvPr/>
        </p:nvSpPr>
        <p:spPr>
          <a:xfrm rot="3331772">
            <a:off x="3059832" y="2780928"/>
            <a:ext cx="41744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2" descr="C:\Users\DONATELLA\Dropbox\attività libera CTF\foto lab attività libera\IMG_131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9" t="57288" r="43301" b="15798"/>
          <a:stretch/>
        </p:blipFill>
        <p:spPr bwMode="auto">
          <a:xfrm>
            <a:off x="3478820" y="3972493"/>
            <a:ext cx="919957" cy="22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204235" y="118488"/>
          <a:ext cx="868359" cy="66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3" name="ChemSketch" r:id="rId4" imgW="2880360" imgH="2212848" progId="ACD.ChemSketch.20">
                  <p:embed/>
                </p:oleObj>
              </mc:Choice>
              <mc:Fallback>
                <p:oleObj name="ChemSketch" r:id="rId4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35" y="118488"/>
                        <a:ext cx="868359" cy="66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 l="7858" t="51368" r="42021"/>
          <a:stretch>
            <a:fillRect/>
          </a:stretch>
        </p:blipFill>
        <p:spPr bwMode="auto">
          <a:xfrm rot="16200000">
            <a:off x="2647196" y="-682706"/>
            <a:ext cx="3849608" cy="59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4357694"/>
            <a:ext cx="60007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D1EF-2A32-43DA-83B6-F3099517C683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02237"/>
            <a:ext cx="8143932" cy="545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8204200" y="119063"/>
          <a:ext cx="8683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3" name="ChemSketch" r:id="rId5" imgW="2880360" imgH="2212848" progId="ACD.ChemSketch.20">
                  <p:embed/>
                </p:oleObj>
              </mc:Choice>
              <mc:Fallback>
                <p:oleObj name="ChemSketch" r:id="rId5" imgW="2880360" imgH="2212848" progId="ACD.ChemSketch.2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119063"/>
                        <a:ext cx="8683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8804</TotalTime>
  <Words>3357</Words>
  <Application>Microsoft Office PowerPoint</Application>
  <PresentationFormat>Presentazione su schermo (4:3)</PresentationFormat>
  <Paragraphs>531</Paragraphs>
  <Slides>71</Slides>
  <Notes>63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71</vt:i4>
      </vt:variant>
    </vt:vector>
  </HeadingPairs>
  <TitlesOfParts>
    <vt:vector size="75" baseType="lpstr">
      <vt:lpstr>Tema di Office</vt:lpstr>
      <vt:lpstr>ChemSketch</vt:lpstr>
      <vt:lpstr>MDLDrawObject Class</vt:lpstr>
      <vt:lpstr>ACD/ChemSketch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Dea</dc:creator>
  <cp:lastModifiedBy>Marco</cp:lastModifiedBy>
  <cp:revision>122</cp:revision>
  <dcterms:created xsi:type="dcterms:W3CDTF">2011-10-29T14:00:25Z</dcterms:created>
  <dcterms:modified xsi:type="dcterms:W3CDTF">2014-11-16T21:10:36Z</dcterms:modified>
</cp:coreProperties>
</file>