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5"/>
  </p:handoutMasterIdLst>
  <p:sldIdLst>
    <p:sldId id="257" r:id="rId2"/>
    <p:sldId id="29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8" r:id="rId25"/>
    <p:sldId id="289" r:id="rId26"/>
    <p:sldId id="290" r:id="rId27"/>
    <p:sldId id="291" r:id="rId28"/>
    <p:sldId id="292" r:id="rId29"/>
    <p:sldId id="293" r:id="rId30"/>
    <p:sldId id="294" r:id="rId31"/>
    <p:sldId id="295" r:id="rId32"/>
    <p:sldId id="296" r:id="rId33"/>
    <p:sldId id="297" r:id="rId34"/>
  </p:sldIdLst>
  <p:sldSz cx="12192000" cy="6858000"/>
  <p:notesSz cx="7315200" cy="96012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29"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81013"/>
          </a:xfrm>
          <a:prstGeom prst="rect">
            <a:avLst/>
          </a:prstGeom>
        </p:spPr>
        <p:txBody>
          <a:bodyPr vert="horz" lIns="94878" tIns="47439" rIns="94878" bIns="47439" rtlCol="0"/>
          <a:lstStyle>
            <a:lvl1pPr algn="l">
              <a:defRPr sz="1200">
                <a:latin typeface="Arial" charset="0"/>
              </a:defRPr>
            </a:lvl1pPr>
          </a:lstStyle>
          <a:p>
            <a:pPr>
              <a:defRPr/>
            </a:pPr>
            <a:endParaRPr lang="it-IT"/>
          </a:p>
        </p:txBody>
      </p:sp>
      <p:sp>
        <p:nvSpPr>
          <p:cNvPr id="3" name="Segnaposto data 2"/>
          <p:cNvSpPr>
            <a:spLocks noGrp="1"/>
          </p:cNvSpPr>
          <p:nvPr>
            <p:ph type="dt" sz="quarter" idx="1"/>
          </p:nvPr>
        </p:nvSpPr>
        <p:spPr>
          <a:xfrm>
            <a:off x="4143375" y="0"/>
            <a:ext cx="3170238" cy="481013"/>
          </a:xfrm>
          <a:prstGeom prst="rect">
            <a:avLst/>
          </a:prstGeom>
        </p:spPr>
        <p:txBody>
          <a:bodyPr vert="horz" lIns="94878" tIns="47439" rIns="94878" bIns="47439" rtlCol="0"/>
          <a:lstStyle>
            <a:lvl1pPr algn="r">
              <a:defRPr sz="1200">
                <a:latin typeface="Arial" charset="0"/>
              </a:defRPr>
            </a:lvl1pPr>
          </a:lstStyle>
          <a:p>
            <a:pPr>
              <a:defRPr/>
            </a:pPr>
            <a:fld id="{F6752EAC-908D-4098-99D1-33F9DEE3E324}" type="datetimeFigureOut">
              <a:rPr lang="it-IT"/>
              <a:pPr>
                <a:defRPr/>
              </a:pPr>
              <a:t>21/02/2024</a:t>
            </a:fld>
            <a:endParaRPr lang="it-IT"/>
          </a:p>
        </p:txBody>
      </p:sp>
      <p:sp>
        <p:nvSpPr>
          <p:cNvPr id="4" name="Segnaposto piè di pagina 3"/>
          <p:cNvSpPr>
            <a:spLocks noGrp="1"/>
          </p:cNvSpPr>
          <p:nvPr>
            <p:ph type="ftr" sz="quarter" idx="2"/>
          </p:nvPr>
        </p:nvSpPr>
        <p:spPr>
          <a:xfrm>
            <a:off x="0" y="9120188"/>
            <a:ext cx="3170238" cy="479425"/>
          </a:xfrm>
          <a:prstGeom prst="rect">
            <a:avLst/>
          </a:prstGeom>
        </p:spPr>
        <p:txBody>
          <a:bodyPr vert="horz" lIns="94878" tIns="47439" rIns="94878" bIns="47439" rtlCol="0" anchor="b"/>
          <a:lstStyle>
            <a:lvl1pPr algn="l">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4143375" y="9120188"/>
            <a:ext cx="3170238" cy="479425"/>
          </a:xfrm>
          <a:prstGeom prst="rect">
            <a:avLst/>
          </a:prstGeom>
        </p:spPr>
        <p:txBody>
          <a:bodyPr vert="horz" wrap="square" lIns="94878" tIns="47439" rIns="94878" bIns="47439" numCol="1" anchor="b" anchorCtr="0" compatLnSpc="1">
            <a:prstTxWarp prst="textNoShape">
              <a:avLst/>
            </a:prstTxWarp>
          </a:bodyPr>
          <a:lstStyle>
            <a:lvl1pPr algn="r">
              <a:defRPr sz="1200"/>
            </a:lvl1pPr>
          </a:lstStyle>
          <a:p>
            <a:fld id="{59DB5C27-E11B-4F5F-A6F5-5ADB8B3B4414}" type="slidenum">
              <a:rPr lang="it-IT" altLang="en-US"/>
              <a:pPr/>
              <a:t>‹N›</a:t>
            </a:fld>
            <a:endParaRPr lang="it-IT"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magine 7">
            <a:extLst>
              <a:ext uri="{FF2B5EF4-FFF2-40B4-BE49-F238E27FC236}">
                <a16:creationId xmlns:a16="http://schemas.microsoft.com/office/drawing/2014/main" id="{4E43F9AC-BEB6-4F8F-9184-BEE2E741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618" y="371739"/>
            <a:ext cx="4909374" cy="22068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dirty="0"/>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C0BDAC21-D79A-43B9-BE77-8F53AC4704EC}" type="datetimeFigureOut">
              <a:rPr lang="it-IT" smtClean="0"/>
              <a:pPr>
                <a:defRPr/>
              </a:pPr>
              <a:t>21/02/2024</a:t>
            </a:fld>
            <a:endParaRPr lang="it-IT"/>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0A6D2F8A-7A7A-43CD-8C7A-6DFBBED58863}" type="slidenum">
              <a:rPr lang="it-IT" altLang="en-US" smtClean="0"/>
              <a:pPr/>
              <a:t>‹N›</a:t>
            </a:fld>
            <a:endParaRPr lang="it-IT" altLang="en-US"/>
          </a:p>
        </p:txBody>
      </p:sp>
    </p:spTree>
    <p:extLst>
      <p:ext uri="{BB962C8B-B14F-4D97-AF65-F5344CB8AC3E}">
        <p14:creationId xmlns:p14="http://schemas.microsoft.com/office/powerpoint/2010/main" val="359963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0" name="Immagine 9">
            <a:extLst>
              <a:ext uri="{FF2B5EF4-FFF2-40B4-BE49-F238E27FC236}">
                <a16:creationId xmlns:a16="http://schemas.microsoft.com/office/drawing/2014/main" id="{C719B9ED-A2D4-4D14-9126-1A37837F3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2" y="377104"/>
            <a:ext cx="3131428" cy="14076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3E8F24FC-BD3F-4789-9BA4-942EE14B2D4D}" type="datetimeFigureOut">
              <a:rPr lang="it-IT" smtClean="0"/>
              <a:pPr>
                <a:defRPr/>
              </a:pPr>
              <a:t>21/02/2024</a:t>
            </a:fld>
            <a:endParaRPr lang="it-IT"/>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F699BF6-38D6-48B2-AED8-73A332554C11}" type="slidenum">
              <a:rPr lang="it-IT" altLang="en-US" smtClean="0"/>
              <a:pPr/>
              <a:t>‹N›</a:t>
            </a:fld>
            <a:endParaRPr lang="it-IT" altLang="en-US"/>
          </a:p>
        </p:txBody>
      </p:sp>
    </p:spTree>
    <p:extLst>
      <p:ext uri="{BB962C8B-B14F-4D97-AF65-F5344CB8AC3E}">
        <p14:creationId xmlns:p14="http://schemas.microsoft.com/office/powerpoint/2010/main" val="155642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B82E3974-940D-43D1-8CEE-2DC693CA8C36}" type="datetimeFigureOut">
              <a:rPr lang="it-IT" smtClean="0"/>
              <a:pPr>
                <a:defRPr/>
              </a:pPr>
              <a:t>21/02/2024</a:t>
            </a:fld>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2D2E71D-4ABF-4622-90D1-62CEFB187E32}" type="slidenum">
              <a:rPr lang="it-IT" altLang="en-US" smtClean="0"/>
              <a:pPr/>
              <a:t>‹N›</a:t>
            </a:fld>
            <a:endParaRPr lang="it-IT" altLang="en-US"/>
          </a:p>
        </p:txBody>
      </p:sp>
      <p:pic>
        <p:nvPicPr>
          <p:cNvPr id="9" name="Immagine 8">
            <a:extLst>
              <a:ext uri="{FF2B5EF4-FFF2-40B4-BE49-F238E27FC236}">
                <a16:creationId xmlns:a16="http://schemas.microsoft.com/office/drawing/2014/main" id="{1D73C076-1254-4B00-BDD4-FB4062FE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948" y="377104"/>
            <a:ext cx="3131428" cy="1407600"/>
          </a:xfrm>
          <a:prstGeom prst="rect">
            <a:avLst/>
          </a:prstGeom>
        </p:spPr>
      </p:pic>
    </p:spTree>
    <p:extLst>
      <p:ext uri="{BB962C8B-B14F-4D97-AF65-F5344CB8AC3E}">
        <p14:creationId xmlns:p14="http://schemas.microsoft.com/office/powerpoint/2010/main" val="162225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F056F3D-6D0C-464B-90B3-FFC852675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261"/>
          <a:stretch/>
        </p:blipFill>
        <p:spPr>
          <a:xfrm>
            <a:off x="3167517" y="886890"/>
            <a:ext cx="5856967" cy="3430800"/>
          </a:xfrm>
          <a:prstGeom prst="rect">
            <a:avLst/>
          </a:prstGeom>
        </p:spPr>
      </p:pic>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F343121-459C-4494-B289-12425DFF45A1}" type="datetimeFigureOut">
              <a:rPr lang="it-IT" smtClean="0"/>
              <a:pPr>
                <a:defRPr/>
              </a:pPr>
              <a:t>21/02/2024</a:t>
            </a:fld>
            <a:endParaRPr lang="it-IT"/>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66AAF8AC-FF89-4F7F-99BF-35B42EECBD14}" type="slidenum">
              <a:rPr lang="it-IT" altLang="en-US" smtClean="0"/>
              <a:pPr/>
              <a:t>‹N›</a:t>
            </a:fld>
            <a:endParaRPr lang="it-IT" altLang="en-US"/>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26807333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F343121-459C-4494-B289-12425DFF45A1}" type="datetimeFigureOut">
              <a:rPr lang="it-IT" smtClean="0"/>
              <a:pPr>
                <a:defRPr/>
              </a:pPr>
              <a:t>21/02/2024</a:t>
            </a:fld>
            <a:endParaRPr lang="it-IT"/>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AF8AC-FF89-4F7F-99BF-35B42EECBD14}" type="slidenum">
              <a:rPr lang="it-IT" altLang="en-US" smtClean="0"/>
              <a:pPr/>
              <a:t>‹N›</a:t>
            </a:fld>
            <a:endParaRPr lang="it-IT" altLang="en-US"/>
          </a:p>
        </p:txBody>
      </p:sp>
    </p:spTree>
    <p:extLst>
      <p:ext uri="{BB962C8B-B14F-4D97-AF65-F5344CB8AC3E}">
        <p14:creationId xmlns:p14="http://schemas.microsoft.com/office/powerpoint/2010/main" val="2767110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838200" y="3657600"/>
            <a:ext cx="8229600" cy="19050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defRPr/>
            </a:pPr>
            <a:r>
              <a:rPr lang="it-IT" sz="4400" b="0" dirty="0"/>
              <a:t>CEREALI, </a:t>
            </a:r>
          </a:p>
          <a:p>
            <a:pPr>
              <a:defRPr/>
            </a:pPr>
            <a:r>
              <a:rPr lang="it-IT" sz="4400" b="0" dirty="0"/>
              <a:t>PASTA e PRODOTTI da FORNO - </a:t>
            </a:r>
            <a:r>
              <a:rPr lang="it-IT" sz="4400" b="0" dirty="0" smtClean="0"/>
              <a:t>II</a:t>
            </a:r>
            <a:endParaRPr lang="it-IT" sz="44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3"/>
          <p:cNvSpPr txBox="1">
            <a:spLocks noChangeArrowheads="1"/>
          </p:cNvSpPr>
          <p:nvPr/>
        </p:nvSpPr>
        <p:spPr bwMode="auto">
          <a:xfrm>
            <a:off x="1927225" y="3179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Calibri" panose="020F0502020204030204" pitchFamily="34" charset="0"/>
            </a:endParaRPr>
          </a:p>
        </p:txBody>
      </p:sp>
      <p:pic>
        <p:nvPicPr>
          <p:cNvPr id="11271" name="Picture 11"/>
          <p:cNvPicPr>
            <a:picLocks noChangeAspect="1" noChangeArrowheads="1"/>
          </p:cNvPicPr>
          <p:nvPr/>
        </p:nvPicPr>
        <p:blipFill>
          <a:blip r:embed="rId2">
            <a:lum contrast="6000"/>
            <a:extLst>
              <a:ext uri="{28A0092B-C50C-407E-A947-70E740481C1C}">
                <a14:useLocalDpi xmlns:a14="http://schemas.microsoft.com/office/drawing/2010/main" val="0"/>
              </a:ext>
            </a:extLst>
          </a:blip>
          <a:srcRect l="600" t="35995" r="28120" b="23996"/>
          <a:stretch>
            <a:fillRect/>
          </a:stretch>
        </p:blipFill>
        <p:spPr bwMode="auto">
          <a:xfrm>
            <a:off x="762000" y="2133600"/>
            <a:ext cx="8689474"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8" name="CasellaDiTesto 7"/>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3"/>
          <p:cNvSpPr txBox="1">
            <a:spLocks noChangeArrowheads="1"/>
          </p:cNvSpPr>
          <p:nvPr/>
        </p:nvSpPr>
        <p:spPr bwMode="auto">
          <a:xfrm>
            <a:off x="1927225" y="3179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Calibri" panose="020F0502020204030204" pitchFamily="34" charset="0"/>
            </a:endParaRPr>
          </a:p>
        </p:txBody>
      </p:sp>
      <p:sp>
        <p:nvSpPr>
          <p:cNvPr id="74757" name="Text Box 6"/>
          <p:cNvSpPr txBox="1">
            <a:spLocks noChangeArrowheads="1"/>
          </p:cNvSpPr>
          <p:nvPr/>
        </p:nvSpPr>
        <p:spPr bwMode="auto">
          <a:xfrm>
            <a:off x="533400" y="1219200"/>
            <a:ext cx="7696200" cy="3170238"/>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endParaRPr lang="it-IT" sz="2000" dirty="0">
              <a:latin typeface="+mn-lt"/>
            </a:endParaRPr>
          </a:p>
          <a:p>
            <a:pPr fontAlgn="auto">
              <a:spcBef>
                <a:spcPts val="0"/>
              </a:spcBef>
              <a:spcAft>
                <a:spcPts val="0"/>
              </a:spcAft>
              <a:defRPr/>
            </a:pPr>
            <a:r>
              <a:rPr lang="it-IT" sz="2000" dirty="0">
                <a:latin typeface="+mn-lt"/>
              </a:rPr>
              <a:t>La macinazione industriale del grano è un processo assai diverso da quello tradizionalmente realizzato con i molini a molazze. </a:t>
            </a:r>
          </a:p>
          <a:p>
            <a:pPr fontAlgn="auto">
              <a:spcBef>
                <a:spcPts val="0"/>
              </a:spcBef>
              <a:spcAft>
                <a:spcPts val="0"/>
              </a:spcAft>
              <a:defRPr/>
            </a:pPr>
            <a:endParaRPr lang="it-IT" sz="2000" dirty="0">
              <a:latin typeface="+mn-lt"/>
            </a:endParaRPr>
          </a:p>
          <a:p>
            <a:pPr fontAlgn="auto">
              <a:spcBef>
                <a:spcPts val="0"/>
              </a:spcBef>
              <a:spcAft>
                <a:spcPts val="0"/>
              </a:spcAft>
              <a:defRPr/>
            </a:pPr>
            <a:r>
              <a:rPr lang="it-IT" sz="2000" dirty="0">
                <a:latin typeface="+mn-lt"/>
              </a:rPr>
              <a:t>L’attuale tecnologia può essere suddivisa nelle quattro fasi seguenti: </a:t>
            </a:r>
          </a:p>
          <a:p>
            <a:pPr fontAlgn="auto">
              <a:spcBef>
                <a:spcPts val="0"/>
              </a:spcBef>
              <a:spcAft>
                <a:spcPts val="0"/>
              </a:spcAft>
              <a:defRPr/>
            </a:pPr>
            <a:r>
              <a:rPr lang="it-IT" sz="2000" dirty="0">
                <a:latin typeface="+mn-lt"/>
              </a:rPr>
              <a:t>1) ricezione, </a:t>
            </a:r>
            <a:r>
              <a:rPr lang="it-IT" sz="2000" dirty="0" err="1">
                <a:latin typeface="+mn-lt"/>
              </a:rPr>
              <a:t>prepulitura</a:t>
            </a:r>
            <a:r>
              <a:rPr lang="it-IT" sz="2000" dirty="0">
                <a:latin typeface="+mn-lt"/>
              </a:rPr>
              <a:t> e insilamento del grano in arrivo, </a:t>
            </a:r>
          </a:p>
          <a:p>
            <a:pPr fontAlgn="auto">
              <a:spcBef>
                <a:spcPts val="0"/>
              </a:spcBef>
              <a:spcAft>
                <a:spcPts val="0"/>
              </a:spcAft>
              <a:defRPr/>
            </a:pPr>
            <a:r>
              <a:rPr lang="it-IT" sz="2000" dirty="0">
                <a:latin typeface="+mn-lt"/>
              </a:rPr>
              <a:t>2) pulitura e condizionamento, </a:t>
            </a:r>
          </a:p>
          <a:p>
            <a:pPr fontAlgn="auto">
              <a:spcBef>
                <a:spcPts val="0"/>
              </a:spcBef>
              <a:spcAft>
                <a:spcPts val="0"/>
              </a:spcAft>
              <a:defRPr/>
            </a:pPr>
            <a:r>
              <a:rPr lang="it-IT" sz="2000" dirty="0">
                <a:latin typeface="+mn-lt"/>
              </a:rPr>
              <a:t>3) macinazione, </a:t>
            </a:r>
          </a:p>
          <a:p>
            <a:pPr fontAlgn="auto">
              <a:spcBef>
                <a:spcPts val="0"/>
              </a:spcBef>
              <a:spcAft>
                <a:spcPts val="0"/>
              </a:spcAft>
              <a:defRPr/>
            </a:pPr>
            <a:r>
              <a:rPr lang="it-IT" sz="2000" dirty="0">
                <a:latin typeface="+mn-lt"/>
              </a:rPr>
              <a:t>4) conservazione degli sfarinati prodotti.</a:t>
            </a:r>
          </a:p>
          <a:p>
            <a:pPr fontAlgn="auto">
              <a:spcBef>
                <a:spcPts val="0"/>
              </a:spcBef>
              <a:spcAft>
                <a:spcPts val="0"/>
              </a:spcAft>
              <a:defRPr/>
            </a:pPr>
            <a:endParaRPr lang="it-IT" sz="2000" dirty="0">
              <a:latin typeface="+mn-lt"/>
            </a:endParaRPr>
          </a:p>
        </p:txBody>
      </p:sp>
      <p:sp>
        <p:nvSpPr>
          <p:cNvPr id="6"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3"/>
          <p:cNvSpPr txBox="1">
            <a:spLocks noChangeArrowheads="1"/>
          </p:cNvSpPr>
          <p:nvPr/>
        </p:nvSpPr>
        <p:spPr bwMode="auto">
          <a:xfrm>
            <a:off x="1927225" y="3179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Calibri" panose="020F0502020204030204" pitchFamily="34" charset="0"/>
            </a:endParaRPr>
          </a:p>
        </p:txBody>
      </p:sp>
      <p:grpSp>
        <p:nvGrpSpPr>
          <p:cNvPr id="13319" name="Group 10"/>
          <p:cNvGrpSpPr>
            <a:grpSpLocks/>
          </p:cNvGrpSpPr>
          <p:nvPr/>
        </p:nvGrpSpPr>
        <p:grpSpPr bwMode="auto">
          <a:xfrm>
            <a:off x="259969" y="838200"/>
            <a:ext cx="9426575" cy="5763768"/>
            <a:chOff x="240" y="384"/>
            <a:chExt cx="6240" cy="3936"/>
          </a:xfrm>
        </p:grpSpPr>
        <p:pic>
          <p:nvPicPr>
            <p:cNvPr id="13324" name="Picture 8"/>
            <p:cNvPicPr>
              <a:picLocks noChangeAspect="1" noChangeArrowheads="1"/>
            </p:cNvPicPr>
            <p:nvPr/>
          </p:nvPicPr>
          <p:blipFill>
            <a:blip r:embed="rId2">
              <a:lum contrast="6000"/>
              <a:extLst>
                <a:ext uri="{28A0092B-C50C-407E-A947-70E740481C1C}">
                  <a14:useLocalDpi xmlns:a14="http://schemas.microsoft.com/office/drawing/2010/main" val="0"/>
                </a:ext>
              </a:extLst>
            </a:blip>
            <a:srcRect l="40001" t="13000" r="25000" b="5000"/>
            <a:stretch>
              <a:fillRect/>
            </a:stretch>
          </p:blipFill>
          <p:spPr bwMode="auto">
            <a:xfrm>
              <a:off x="240" y="384"/>
              <a:ext cx="2688"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9"/>
            <p:cNvPicPr>
              <a:picLocks noChangeAspect="1" noChangeArrowheads="1"/>
            </p:cNvPicPr>
            <p:nvPr/>
          </p:nvPicPr>
          <p:blipFill>
            <a:blip r:embed="rId3">
              <a:lum contrast="6000"/>
              <a:extLst>
                <a:ext uri="{28A0092B-C50C-407E-A947-70E740481C1C}">
                  <a14:useLocalDpi xmlns:a14="http://schemas.microsoft.com/office/drawing/2010/main" val="0"/>
                </a:ext>
              </a:extLst>
            </a:blip>
            <a:srcRect l="25647" t="13290" r="28120" b="5040"/>
            <a:stretch>
              <a:fillRect/>
            </a:stretch>
          </p:blipFill>
          <p:spPr bwMode="auto">
            <a:xfrm>
              <a:off x="2930" y="384"/>
              <a:ext cx="3550" cy="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828" name="Picture 12"/>
          <p:cNvPicPr>
            <a:picLocks noChangeAspect="1" noChangeArrowheads="1"/>
          </p:cNvPicPr>
          <p:nvPr/>
        </p:nvPicPr>
        <p:blipFill>
          <a:blip r:embed="rId4" cstate="print">
            <a:lum bright="-6000" contrast="6000"/>
          </a:blip>
          <a:srcRect/>
          <a:stretch>
            <a:fillRect/>
          </a:stretch>
        </p:blipFill>
        <p:spPr bwMode="auto">
          <a:xfrm>
            <a:off x="10820400" y="5181600"/>
            <a:ext cx="1052513" cy="1143000"/>
          </a:xfrm>
          <a:prstGeom prst="rect">
            <a:avLst/>
          </a:prstGeom>
          <a:ln>
            <a:noFill/>
          </a:ln>
          <a:effectLst>
            <a:outerShdw blurRad="292100" dist="139700" dir="2700000" algn="tl" rotWithShape="0">
              <a:srgbClr val="333333">
                <a:alpha val="65000"/>
              </a:srgbClr>
            </a:outerShdw>
          </a:effectLst>
        </p:spPr>
      </p:pic>
      <p:sp>
        <p:nvSpPr>
          <p:cNvPr id="10" name="Text Box 3"/>
          <p:cNvSpPr txBox="1">
            <a:spLocks noChangeArrowheads="1"/>
          </p:cNvSpPr>
          <p:nvPr/>
        </p:nvSpPr>
        <p:spPr bwMode="auto">
          <a:xfrm>
            <a:off x="259969" y="29155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11" name="CasellaDiTesto 10"/>
          <p:cNvSpPr txBox="1"/>
          <p:nvPr/>
        </p:nvSpPr>
        <p:spPr>
          <a:xfrm>
            <a:off x="11080369" y="99148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2" name="Group 8"/>
          <p:cNvGrpSpPr>
            <a:grpSpLocks/>
          </p:cNvGrpSpPr>
          <p:nvPr/>
        </p:nvGrpSpPr>
        <p:grpSpPr bwMode="auto">
          <a:xfrm>
            <a:off x="1981200" y="1676400"/>
            <a:ext cx="7086600" cy="4206875"/>
            <a:chOff x="48" y="1008"/>
            <a:chExt cx="5664" cy="3178"/>
          </a:xfrm>
        </p:grpSpPr>
        <p:sp>
          <p:nvSpPr>
            <p:cNvPr id="14345" name="Text Box 3"/>
            <p:cNvSpPr txBox="1">
              <a:spLocks noChangeArrowheads="1"/>
            </p:cNvSpPr>
            <p:nvPr/>
          </p:nvSpPr>
          <p:spPr bwMode="auto">
            <a:xfrm>
              <a:off x="254" y="2003"/>
              <a:ext cx="163"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Calibri" panose="020F0502020204030204" pitchFamily="34" charset="0"/>
              </a:endParaRPr>
            </a:p>
          </p:txBody>
        </p:sp>
        <p:pic>
          <p:nvPicPr>
            <p:cNvPr id="14346" name="Picture 6"/>
            <p:cNvPicPr>
              <a:picLocks noChangeAspect="1" noChangeArrowheads="1"/>
            </p:cNvPicPr>
            <p:nvPr/>
          </p:nvPicPr>
          <p:blipFill>
            <a:blip r:embed="rId2">
              <a:lum contrast="12000"/>
              <a:extLst>
                <a:ext uri="{28A0092B-C50C-407E-A947-70E740481C1C}">
                  <a14:useLocalDpi xmlns:a14="http://schemas.microsoft.com/office/drawing/2010/main" val="0"/>
                </a:ext>
              </a:extLst>
            </a:blip>
            <a:srcRect l="5624" t="13000" r="7500" b="9000"/>
            <a:stretch>
              <a:fillRect/>
            </a:stretch>
          </p:blipFill>
          <p:spPr bwMode="auto">
            <a:xfrm>
              <a:off x="48" y="1008"/>
              <a:ext cx="5664" cy="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7"/>
            <p:cNvSpPr>
              <a:spLocks noChangeArrowheads="1"/>
            </p:cNvSpPr>
            <p:nvPr/>
          </p:nvSpPr>
          <p:spPr bwMode="auto">
            <a:xfrm>
              <a:off x="144" y="1056"/>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pic>
        <p:nvPicPr>
          <p:cNvPr id="14343" name="Picture 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914400" y="4358315"/>
            <a:ext cx="1612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11" name="CasellaDiTesto 10"/>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2" name="Text Box 10"/>
          <p:cNvSpPr txBox="1">
            <a:spLocks noChangeArrowheads="1"/>
          </p:cNvSpPr>
          <p:nvPr/>
        </p:nvSpPr>
        <p:spPr bwMode="auto">
          <a:xfrm>
            <a:off x="685800" y="1600200"/>
            <a:ext cx="8077200" cy="4462760"/>
          </a:xfrm>
          <a:prstGeom prst="rect">
            <a:avLst/>
          </a:prstGeom>
          <a:solidFill>
            <a:schemeClr val="bg1"/>
          </a:solidFill>
          <a:ln w="9525">
            <a:noFill/>
            <a:miter lim="800000"/>
            <a:headEnd/>
            <a:tailEnd/>
          </a:ln>
        </p:spPr>
        <p:txBody>
          <a:bodyPr wrap="square">
            <a:spAutoFit/>
          </a:bodyPr>
          <a:lstStyle/>
          <a:p>
            <a:pPr marL="342900" indent="-342900" fontAlgn="auto">
              <a:spcBef>
                <a:spcPts val="0"/>
              </a:spcBef>
              <a:spcAft>
                <a:spcPts val="0"/>
              </a:spcAft>
              <a:defRPr/>
            </a:pPr>
            <a:r>
              <a:rPr lang="it-IT" sz="2000" i="1" dirty="0">
                <a:latin typeface="+mn-lt"/>
              </a:rPr>
              <a:t>Legge </a:t>
            </a:r>
            <a:r>
              <a:rPr lang="it-IT" sz="2000" i="1" dirty="0" err="1">
                <a:latin typeface="+mn-lt"/>
              </a:rPr>
              <a:t>n°</a:t>
            </a:r>
            <a:r>
              <a:rPr lang="it-IT" sz="2000" i="1" dirty="0">
                <a:latin typeface="+mn-lt"/>
              </a:rPr>
              <a:t> 580, 4 Luglio 1967 e DPR </a:t>
            </a:r>
            <a:r>
              <a:rPr lang="it-IT" sz="2000" i="1" dirty="0" err="1">
                <a:latin typeface="+mn-lt"/>
              </a:rPr>
              <a:t>n°</a:t>
            </a:r>
            <a:r>
              <a:rPr lang="it-IT" sz="2000" i="1" dirty="0">
                <a:latin typeface="+mn-lt"/>
              </a:rPr>
              <a:t> 187 del 2 Febbraio 2001</a:t>
            </a:r>
          </a:p>
          <a:p>
            <a:pPr marL="342900" indent="-342900" fontAlgn="auto">
              <a:spcBef>
                <a:spcPts val="0"/>
              </a:spcBef>
              <a:spcAft>
                <a:spcPts val="0"/>
              </a:spcAft>
              <a:defRPr/>
            </a:pPr>
            <a:endParaRPr lang="it-IT" sz="2000" dirty="0">
              <a:latin typeface="+mn-lt"/>
            </a:endParaRPr>
          </a:p>
          <a:p>
            <a:pPr marL="342900" indent="-342900" fontAlgn="auto">
              <a:spcBef>
                <a:spcPts val="0"/>
              </a:spcBef>
              <a:spcAft>
                <a:spcPts val="0"/>
              </a:spcAft>
              <a:defRPr/>
            </a:pPr>
            <a:r>
              <a:rPr lang="it-IT" sz="2000" dirty="0">
                <a:latin typeface="+mn-lt"/>
              </a:rPr>
              <a:t>Sono denominati "pasta di semola di grano duro" e "pasta di semolato di grano duro" i prodotti ottenuti dalla </a:t>
            </a:r>
            <a:r>
              <a:rPr lang="it-IT" sz="2000" dirty="0" err="1">
                <a:latin typeface="+mn-lt"/>
              </a:rPr>
              <a:t>trafilazione</a:t>
            </a:r>
            <a:r>
              <a:rPr lang="it-IT" sz="2000" dirty="0">
                <a:latin typeface="+mn-lt"/>
              </a:rPr>
              <a:t>, laminazione e conseguente essiccamento di impasti preparati rispettivamente ed esclusivamente:</a:t>
            </a:r>
            <a:br>
              <a:rPr lang="it-IT" sz="2000" dirty="0">
                <a:latin typeface="+mn-lt"/>
              </a:rPr>
            </a:br>
            <a:endParaRPr lang="it-IT" sz="800" dirty="0">
              <a:latin typeface="+mn-lt"/>
            </a:endParaRPr>
          </a:p>
          <a:p>
            <a:pPr marL="342900" indent="-342900" fontAlgn="auto">
              <a:spcBef>
                <a:spcPts val="0"/>
              </a:spcBef>
              <a:spcAft>
                <a:spcPts val="0"/>
              </a:spcAft>
              <a:defRPr/>
            </a:pPr>
            <a:r>
              <a:rPr lang="it-IT" sz="2000" dirty="0">
                <a:latin typeface="+mn-lt"/>
              </a:rPr>
              <a:t>a) con semola di grano duro ed acqua;</a:t>
            </a:r>
          </a:p>
          <a:p>
            <a:pPr marL="342900" indent="-342900" fontAlgn="auto">
              <a:spcBef>
                <a:spcPts val="0"/>
              </a:spcBef>
              <a:spcAft>
                <a:spcPts val="0"/>
              </a:spcAft>
              <a:defRPr/>
            </a:pPr>
            <a:r>
              <a:rPr lang="it-IT" sz="2000" dirty="0">
                <a:latin typeface="+mn-lt"/>
              </a:rPr>
              <a:t>b) con semolato di grano duro ed acqua.</a:t>
            </a:r>
            <a:br>
              <a:rPr lang="it-IT" sz="2000" dirty="0">
                <a:latin typeface="+mn-lt"/>
              </a:rPr>
            </a:br>
            <a:endParaRPr lang="it-IT" sz="800" dirty="0">
              <a:latin typeface="+mn-lt"/>
            </a:endParaRPr>
          </a:p>
          <a:p>
            <a:pPr marL="342900" indent="-342900" fontAlgn="auto">
              <a:spcBef>
                <a:spcPts val="0"/>
              </a:spcBef>
              <a:spcAft>
                <a:spcPts val="0"/>
              </a:spcAft>
              <a:defRPr/>
            </a:pPr>
            <a:r>
              <a:rPr lang="it-IT" sz="2000" dirty="0">
                <a:latin typeface="+mn-lt"/>
              </a:rPr>
              <a:t>E' denominato "pasta di semola integrale di grano duro" il prodotto ottenuto dalla </a:t>
            </a:r>
            <a:r>
              <a:rPr lang="it-IT" sz="2000" dirty="0" err="1">
                <a:latin typeface="+mn-lt"/>
              </a:rPr>
              <a:t>trafilazione</a:t>
            </a:r>
            <a:r>
              <a:rPr lang="it-IT" sz="2000" dirty="0">
                <a:latin typeface="+mn-lt"/>
              </a:rPr>
              <a:t>, laminazione e conseguente essiccamento di impasto preparato esclusivamente con semola integrale di grano duro ed acqua.</a:t>
            </a:r>
          </a:p>
          <a:p>
            <a:pPr marL="342900" indent="-342900" fontAlgn="auto">
              <a:spcBef>
                <a:spcPts val="0"/>
              </a:spcBef>
              <a:spcAft>
                <a:spcPts val="0"/>
              </a:spcAft>
              <a:defRPr/>
            </a:pPr>
            <a:endParaRPr lang="it-IT" sz="800" dirty="0">
              <a:latin typeface="+mn-lt"/>
            </a:endParaRPr>
          </a:p>
          <a:p>
            <a:pPr marL="342900" indent="-342900" fontAlgn="auto">
              <a:spcBef>
                <a:spcPts val="0"/>
              </a:spcBef>
              <a:spcAft>
                <a:spcPts val="0"/>
              </a:spcAft>
              <a:defRPr/>
            </a:pPr>
            <a:r>
              <a:rPr lang="it-IT" sz="2000" dirty="0">
                <a:latin typeface="+mn-lt"/>
              </a:rPr>
              <a:t>La pasta destinata al commercio e' prodotta soltanto nei tipi e con le caratteristiche </a:t>
            </a:r>
            <a:r>
              <a:rPr lang="it-IT" sz="2000" dirty="0" err="1">
                <a:latin typeface="+mn-lt"/>
              </a:rPr>
              <a:t>seguenti…</a:t>
            </a:r>
            <a:r>
              <a:rPr lang="it-IT" sz="2000" dirty="0">
                <a:latin typeface="+mn-lt"/>
              </a:rPr>
              <a:t>.</a:t>
            </a:r>
          </a:p>
        </p:txBody>
      </p:sp>
      <p:sp>
        <p:nvSpPr>
          <p:cNvPr id="6"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842">
                                            <p:txEl>
                                              <p:pRg st="5" end="5"/>
                                            </p:txEl>
                                          </p:spTgt>
                                        </p:tgtEl>
                                        <p:attrNameLst>
                                          <p:attrName>style.visibility</p:attrName>
                                        </p:attrNameLst>
                                      </p:cBhvr>
                                      <p:to>
                                        <p:strVal val="visible"/>
                                      </p:to>
                                    </p:set>
                                    <p:anim calcmode="lin" valueType="num">
                                      <p:cBhvr additive="base">
                                        <p:cTn id="7" dur="500" fill="hold"/>
                                        <p:tgtEl>
                                          <p:spTgt spid="12084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4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0842">
                                            <p:txEl>
                                              <p:pRg st="7" end="7"/>
                                            </p:txEl>
                                          </p:spTgt>
                                        </p:tgtEl>
                                        <p:attrNameLst>
                                          <p:attrName>style.visibility</p:attrName>
                                        </p:attrNameLst>
                                      </p:cBhvr>
                                      <p:to>
                                        <p:strVal val="visible"/>
                                      </p:to>
                                    </p:set>
                                    <p:anim calcmode="lin" valueType="num">
                                      <p:cBhvr additive="base">
                                        <p:cTn id="11" dur="500" fill="hold"/>
                                        <p:tgtEl>
                                          <p:spTgt spid="12084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084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525" t="26996" r="44394" b="29036"/>
          <a:stretch>
            <a:fillRect/>
          </a:stretch>
        </p:blipFill>
        <p:spPr bwMode="auto">
          <a:xfrm>
            <a:off x="609600" y="2057400"/>
            <a:ext cx="837565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5"/>
          <p:cNvSpPr txBox="1">
            <a:spLocks noChangeArrowheads="1"/>
          </p:cNvSpPr>
          <p:nvPr/>
        </p:nvSpPr>
        <p:spPr bwMode="auto">
          <a:xfrm>
            <a:off x="762000" y="1524000"/>
            <a:ext cx="7620000" cy="4400550"/>
          </a:xfrm>
          <a:prstGeom prst="rect">
            <a:avLst/>
          </a:prstGeom>
          <a:solidFill>
            <a:schemeClr val="bg1"/>
          </a:solidFill>
          <a:ln w="9525">
            <a:noFill/>
            <a:miter lim="800000"/>
            <a:headEnd/>
            <a:tailEnd/>
          </a:ln>
        </p:spPr>
        <p:txBody>
          <a:bodyPr>
            <a:spAutoFit/>
          </a:bodyPr>
          <a:lstStyle/>
          <a:p>
            <a:pPr marL="342900" indent="-342900" fontAlgn="auto">
              <a:spcBef>
                <a:spcPts val="0"/>
              </a:spcBef>
              <a:spcAft>
                <a:spcPts val="0"/>
              </a:spcAft>
              <a:defRPr/>
            </a:pPr>
            <a:r>
              <a:rPr lang="it-IT" sz="2000" i="1" dirty="0">
                <a:latin typeface="+mn-lt"/>
              </a:rPr>
              <a:t>Legge </a:t>
            </a:r>
            <a:r>
              <a:rPr lang="it-IT" sz="2000" i="1" dirty="0" err="1">
                <a:latin typeface="+mn-lt"/>
              </a:rPr>
              <a:t>n°</a:t>
            </a:r>
            <a:r>
              <a:rPr lang="it-IT" sz="2000" i="1" dirty="0">
                <a:latin typeface="+mn-lt"/>
              </a:rPr>
              <a:t> 580, 4 Luglio 1967 e DPR </a:t>
            </a:r>
            <a:r>
              <a:rPr lang="it-IT" sz="2000" i="1" dirty="0" err="1">
                <a:latin typeface="+mn-lt"/>
              </a:rPr>
              <a:t>n°</a:t>
            </a:r>
            <a:r>
              <a:rPr lang="it-IT" sz="2000" i="1" dirty="0">
                <a:latin typeface="+mn-lt"/>
              </a:rPr>
              <a:t> 187 del 2 Febbraio 2001</a:t>
            </a:r>
          </a:p>
          <a:p>
            <a:pPr marL="342900" indent="-342900" fontAlgn="auto">
              <a:spcBef>
                <a:spcPts val="0"/>
              </a:spcBef>
              <a:spcAft>
                <a:spcPts val="0"/>
              </a:spcAft>
              <a:defRPr/>
            </a:pPr>
            <a:endParaRPr lang="it-IT" sz="2000" dirty="0">
              <a:latin typeface="+mn-lt"/>
            </a:endParaRPr>
          </a:p>
          <a:p>
            <a:pPr marL="342900" indent="-342900" fontAlgn="auto">
              <a:spcBef>
                <a:spcPts val="0"/>
              </a:spcBef>
              <a:spcAft>
                <a:spcPts val="0"/>
              </a:spcAft>
              <a:defRPr/>
            </a:pPr>
            <a:r>
              <a:rPr lang="it-IT" sz="2000" dirty="0">
                <a:latin typeface="+mn-lt"/>
              </a:rPr>
              <a:t>Paste speciali</a:t>
            </a:r>
          </a:p>
          <a:p>
            <a:pPr marL="342900" indent="-342900" fontAlgn="auto">
              <a:spcBef>
                <a:spcPts val="0"/>
              </a:spcBef>
              <a:spcAft>
                <a:spcPts val="0"/>
              </a:spcAft>
              <a:defRPr/>
            </a:pPr>
            <a:endParaRPr lang="it-IT" sz="2000" dirty="0">
              <a:latin typeface="+mn-lt"/>
            </a:endParaRPr>
          </a:p>
          <a:p>
            <a:pPr marL="342900" indent="-342900" fontAlgn="auto">
              <a:spcBef>
                <a:spcPts val="0"/>
              </a:spcBef>
              <a:spcAft>
                <a:spcPts val="0"/>
              </a:spcAft>
              <a:defRPr/>
            </a:pPr>
            <a:r>
              <a:rPr lang="it-IT" sz="2000" dirty="0">
                <a:latin typeface="+mn-lt"/>
              </a:rPr>
              <a:t>Per paste speciali si intendono le paste contenenti ingredienti alimentari, diversi dagli sfarinati di grano tenero, rispondenti alle norme igienico-sanitarie.</a:t>
            </a:r>
          </a:p>
          <a:p>
            <a:pPr marL="342900" indent="-342900" fontAlgn="auto">
              <a:spcBef>
                <a:spcPts val="0"/>
              </a:spcBef>
              <a:spcAft>
                <a:spcPts val="0"/>
              </a:spcAft>
              <a:defRPr/>
            </a:pPr>
            <a:endParaRPr lang="it-IT" sz="2000" dirty="0">
              <a:latin typeface="+mn-lt"/>
            </a:endParaRPr>
          </a:p>
          <a:p>
            <a:pPr marL="342900" indent="-342900" fontAlgn="auto">
              <a:spcBef>
                <a:spcPts val="0"/>
              </a:spcBef>
              <a:spcAft>
                <a:spcPts val="0"/>
              </a:spcAft>
              <a:defRPr/>
            </a:pPr>
            <a:r>
              <a:rPr lang="it-IT" sz="2000" dirty="0">
                <a:latin typeface="+mn-lt"/>
              </a:rPr>
              <a:t>Le paste speciali devono essere poste in vendita con la denominazione pasta di semola di grano duro completata dalla menzione dell'ingrediente utilizzato e, nel caso di più ingredienti, di quello o di quelli caratterizzanti.</a:t>
            </a:r>
          </a:p>
          <a:p>
            <a:pPr marL="342900" indent="-342900" fontAlgn="auto">
              <a:spcBef>
                <a:spcPts val="0"/>
              </a:spcBef>
              <a:spcAft>
                <a:spcPts val="0"/>
              </a:spcAft>
              <a:defRPr/>
            </a:pPr>
            <a:endParaRPr lang="it-IT" sz="2000" dirty="0">
              <a:latin typeface="+mn-lt"/>
            </a:endParaRPr>
          </a:p>
          <a:p>
            <a:pPr marL="342900" indent="-342900" fontAlgn="auto">
              <a:spcBef>
                <a:spcPts val="0"/>
              </a:spcBef>
              <a:spcAft>
                <a:spcPts val="0"/>
              </a:spcAft>
              <a:defRPr/>
            </a:pPr>
            <a:endParaRPr lang="it-IT" sz="2000" dirty="0">
              <a:latin typeface="+mn-lt"/>
            </a:endParaRPr>
          </a:p>
        </p:txBody>
      </p:sp>
      <p:sp>
        <p:nvSpPr>
          <p:cNvPr id="6"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533400" y="990600"/>
            <a:ext cx="8610600" cy="5632311"/>
          </a:xfrm>
          <a:prstGeom prst="rect">
            <a:avLst/>
          </a:prstGeom>
          <a:solidFill>
            <a:schemeClr val="bg1"/>
          </a:solidFill>
          <a:ln w="9525">
            <a:noFill/>
            <a:miter lim="800000"/>
            <a:headEnd/>
            <a:tailEnd/>
          </a:ln>
        </p:spPr>
        <p:txBody>
          <a:bodyPr wrap="square">
            <a:spAutoFit/>
          </a:bodyPr>
          <a:lstStyle/>
          <a:p>
            <a:pPr marL="342900" indent="-342900" fontAlgn="auto">
              <a:spcBef>
                <a:spcPts val="0"/>
              </a:spcBef>
              <a:spcAft>
                <a:spcPts val="0"/>
              </a:spcAft>
              <a:defRPr/>
            </a:pPr>
            <a:r>
              <a:rPr lang="it-IT" i="1" dirty="0">
                <a:latin typeface="+mn-lt"/>
              </a:rPr>
              <a:t>Legge </a:t>
            </a:r>
            <a:r>
              <a:rPr lang="it-IT" i="1" dirty="0" err="1">
                <a:latin typeface="+mn-lt"/>
              </a:rPr>
              <a:t>n°</a:t>
            </a:r>
            <a:r>
              <a:rPr lang="it-IT" i="1" dirty="0">
                <a:latin typeface="+mn-lt"/>
              </a:rPr>
              <a:t> 580, 4 Luglio 1967 e DPR </a:t>
            </a:r>
            <a:r>
              <a:rPr lang="it-IT" i="1" dirty="0" err="1">
                <a:latin typeface="+mn-lt"/>
              </a:rPr>
              <a:t>n°</a:t>
            </a:r>
            <a:r>
              <a:rPr lang="it-IT" i="1" dirty="0">
                <a:latin typeface="+mn-lt"/>
              </a:rPr>
              <a:t> 187 del 2 Febbraio 2001</a:t>
            </a:r>
          </a:p>
          <a:p>
            <a:pPr marL="342900" indent="-342900" fontAlgn="auto">
              <a:spcBef>
                <a:spcPts val="0"/>
              </a:spcBef>
              <a:spcAft>
                <a:spcPts val="0"/>
              </a:spcAft>
              <a:defRPr/>
            </a:pPr>
            <a:endParaRPr lang="it-IT" dirty="0">
              <a:latin typeface="+mn-lt"/>
            </a:endParaRPr>
          </a:p>
          <a:p>
            <a:pPr marL="342900" indent="-342900" fontAlgn="auto">
              <a:spcBef>
                <a:spcPts val="0"/>
              </a:spcBef>
              <a:spcAft>
                <a:spcPts val="0"/>
              </a:spcAft>
              <a:defRPr/>
            </a:pPr>
            <a:r>
              <a:rPr lang="it-IT" dirty="0">
                <a:latin typeface="+mn-lt"/>
              </a:rPr>
              <a:t>Pasta all'uovo</a:t>
            </a:r>
          </a:p>
          <a:p>
            <a:pPr marL="342900" indent="-342900" fontAlgn="auto">
              <a:spcBef>
                <a:spcPts val="0"/>
              </a:spcBef>
              <a:spcAft>
                <a:spcPts val="0"/>
              </a:spcAft>
              <a:defRPr/>
            </a:pPr>
            <a:endParaRPr lang="it-IT" dirty="0">
              <a:latin typeface="+mn-lt"/>
            </a:endParaRPr>
          </a:p>
          <a:p>
            <a:pPr marL="342900" indent="-342900" fontAlgn="auto">
              <a:spcBef>
                <a:spcPts val="0"/>
              </a:spcBef>
              <a:spcAft>
                <a:spcPts val="0"/>
              </a:spcAft>
              <a:defRPr/>
            </a:pPr>
            <a:r>
              <a:rPr lang="it-IT" dirty="0">
                <a:latin typeface="+mn-lt"/>
              </a:rPr>
              <a:t>La pasta all'uovo deve essere prodotta esclusivamente con semola e almeno quattro uova intere di gallina, prive di guscio, per un peso complessivo non inferiore a duecento grammi di uovo per ogni chilogrammo di semola. Le uova possono essere sostituite da una corrispondente quantità di </a:t>
            </a:r>
            <a:r>
              <a:rPr lang="it-IT" dirty="0" err="1">
                <a:latin typeface="+mn-lt"/>
              </a:rPr>
              <a:t>ovoprodotto</a:t>
            </a:r>
            <a:r>
              <a:rPr lang="it-IT" dirty="0">
                <a:latin typeface="+mn-lt"/>
              </a:rPr>
              <a:t> liquido fabbricato esclusivamente con uova intere di gallina, rispondente ai requisiti prescritti dal decreto legislativo 4 febbraio 1993, n. 65.</a:t>
            </a:r>
          </a:p>
          <a:p>
            <a:pPr marL="342900" indent="-342900" fontAlgn="auto">
              <a:spcBef>
                <a:spcPts val="0"/>
              </a:spcBef>
              <a:spcAft>
                <a:spcPts val="0"/>
              </a:spcAft>
              <a:defRPr/>
            </a:pPr>
            <a:endParaRPr lang="it-IT" dirty="0">
              <a:latin typeface="+mn-lt"/>
            </a:endParaRPr>
          </a:p>
          <a:p>
            <a:pPr marL="342900" indent="-342900" fontAlgn="auto">
              <a:spcBef>
                <a:spcPts val="0"/>
              </a:spcBef>
              <a:spcAft>
                <a:spcPts val="0"/>
              </a:spcAft>
              <a:defRPr/>
            </a:pPr>
            <a:r>
              <a:rPr lang="it-IT" dirty="0">
                <a:latin typeface="+mn-lt"/>
              </a:rPr>
              <a:t>La pasta deve essere posta in vendita con la sola denominazione pasta all'uovo e deve avere le seguenti caratteristiche: </a:t>
            </a:r>
          </a:p>
          <a:p>
            <a:pPr marL="800100" lvl="1" indent="-342900" fontAlgn="auto">
              <a:spcBef>
                <a:spcPts val="0"/>
              </a:spcBef>
              <a:spcAft>
                <a:spcPts val="0"/>
              </a:spcAft>
              <a:buFontTx/>
              <a:buChar char="•"/>
              <a:defRPr/>
            </a:pPr>
            <a:r>
              <a:rPr lang="it-IT" dirty="0">
                <a:latin typeface="+mn-lt"/>
              </a:rPr>
              <a:t>umidità massima 12,50 per cento, </a:t>
            </a:r>
          </a:p>
          <a:p>
            <a:pPr marL="800100" lvl="1" indent="-342900" fontAlgn="auto">
              <a:spcBef>
                <a:spcPts val="0"/>
              </a:spcBef>
              <a:spcAft>
                <a:spcPts val="0"/>
              </a:spcAft>
              <a:buFontTx/>
              <a:buChar char="•"/>
              <a:defRPr/>
            </a:pPr>
            <a:r>
              <a:rPr lang="it-IT" dirty="0">
                <a:latin typeface="+mn-lt"/>
              </a:rPr>
              <a:t>contenuto in ceneri non superiore a 1,10 su cento parti di sostanza secca,</a:t>
            </a:r>
          </a:p>
          <a:p>
            <a:pPr marL="800100" lvl="1" indent="-342900" fontAlgn="auto">
              <a:spcBef>
                <a:spcPts val="0"/>
              </a:spcBef>
              <a:spcAft>
                <a:spcPts val="0"/>
              </a:spcAft>
              <a:buFontTx/>
              <a:buChar char="•"/>
              <a:defRPr/>
            </a:pPr>
            <a:r>
              <a:rPr lang="it-IT" dirty="0">
                <a:latin typeface="+mn-lt"/>
              </a:rPr>
              <a:t>proteine (N x 5,70) in </a:t>
            </a:r>
            <a:r>
              <a:rPr lang="it-IT" dirty="0" err="1">
                <a:latin typeface="+mn-lt"/>
              </a:rPr>
              <a:t>quantita'</a:t>
            </a:r>
            <a:r>
              <a:rPr lang="it-IT" dirty="0">
                <a:latin typeface="+mn-lt"/>
              </a:rPr>
              <a:t> non inferiore a 12,50 su cento parti di sostanza secca, </a:t>
            </a:r>
          </a:p>
          <a:p>
            <a:pPr marL="800100" lvl="1" indent="-342900" fontAlgn="auto">
              <a:spcBef>
                <a:spcPts val="0"/>
              </a:spcBef>
              <a:spcAft>
                <a:spcPts val="0"/>
              </a:spcAft>
              <a:buFontTx/>
              <a:buChar char="•"/>
              <a:defRPr/>
            </a:pPr>
            <a:r>
              <a:rPr lang="it-IT" dirty="0" err="1">
                <a:latin typeface="+mn-lt"/>
              </a:rPr>
              <a:t>acidita'</a:t>
            </a:r>
            <a:r>
              <a:rPr lang="it-IT" dirty="0">
                <a:latin typeface="+mn-lt"/>
              </a:rPr>
              <a:t> massima pari a 5 gradi.</a:t>
            </a:r>
          </a:p>
          <a:p>
            <a:pPr marL="342900" indent="-342900" fontAlgn="auto">
              <a:spcBef>
                <a:spcPts val="0"/>
              </a:spcBef>
              <a:spcAft>
                <a:spcPts val="0"/>
              </a:spcAft>
              <a:defRPr/>
            </a:pPr>
            <a:r>
              <a:rPr lang="it-IT" dirty="0">
                <a:latin typeface="+mn-lt"/>
              </a:rPr>
              <a:t>L'estratto etereo ed il contenuto degli steroli non devono risultare inferiori, rispettivamente, a 2,80 grammi e 0,145 grammi, riferiti a cento parti di sostanza secca.</a:t>
            </a:r>
          </a:p>
        </p:txBody>
      </p:sp>
      <p:sp>
        <p:nvSpPr>
          <p:cNvPr id="5"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6" name="CasellaDiTesto 5"/>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52565" t="25520" r="20847" b="18123"/>
          <a:stretch>
            <a:fillRect/>
          </a:stretch>
        </p:blipFill>
        <p:spPr bwMode="auto">
          <a:xfrm>
            <a:off x="487362" y="1829943"/>
            <a:ext cx="3246438"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p:cNvPicPr>
            <a:picLocks noChangeAspect="1" noChangeArrowheads="1"/>
          </p:cNvPicPr>
          <p:nvPr/>
        </p:nvPicPr>
        <p:blipFill>
          <a:blip r:embed="rId3">
            <a:lum contrast="6000"/>
            <a:extLst>
              <a:ext uri="{28A0092B-C50C-407E-A947-70E740481C1C}">
                <a14:useLocalDpi xmlns:a14="http://schemas.microsoft.com/office/drawing/2010/main" val="0"/>
              </a:ext>
            </a:extLst>
          </a:blip>
          <a:srcRect l="22826" t="17958" r="26381" b="25333"/>
          <a:stretch>
            <a:fillRect/>
          </a:stretch>
        </p:blipFill>
        <p:spPr bwMode="auto">
          <a:xfrm>
            <a:off x="3733800" y="1828800"/>
            <a:ext cx="6202363" cy="441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815180" y="3137756"/>
            <a:ext cx="1052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9" name="CasellaDiTesto 8"/>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6" name="Group 12"/>
          <p:cNvGrpSpPr>
            <a:grpSpLocks/>
          </p:cNvGrpSpPr>
          <p:nvPr/>
        </p:nvGrpSpPr>
        <p:grpSpPr bwMode="auto">
          <a:xfrm>
            <a:off x="1066800" y="1524000"/>
            <a:ext cx="7391400" cy="4419600"/>
            <a:chOff x="240" y="864"/>
            <a:chExt cx="5280" cy="3209"/>
          </a:xfrm>
        </p:grpSpPr>
        <p:pic>
          <p:nvPicPr>
            <p:cNvPr id="20489" name="Picture 10"/>
            <p:cNvPicPr>
              <a:picLocks noChangeAspect="1" noChangeArrowheads="1"/>
            </p:cNvPicPr>
            <p:nvPr/>
          </p:nvPicPr>
          <p:blipFill>
            <a:blip r:embed="rId2">
              <a:lum contrast="6000"/>
              <a:extLst>
                <a:ext uri="{28A0092B-C50C-407E-A947-70E740481C1C}">
                  <a14:useLocalDpi xmlns:a14="http://schemas.microsoft.com/office/drawing/2010/main" val="0"/>
                </a:ext>
              </a:extLst>
            </a:blip>
            <a:srcRect l="17500" t="25000" r="18750" b="13000"/>
            <a:stretch>
              <a:fillRect/>
            </a:stretch>
          </p:blipFill>
          <p:spPr bwMode="auto">
            <a:xfrm>
              <a:off x="240" y="864"/>
              <a:ext cx="5280"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1"/>
            <p:cNvSpPr>
              <a:spLocks noChangeArrowheads="1"/>
            </p:cNvSpPr>
            <p:nvPr/>
          </p:nvSpPr>
          <p:spPr bwMode="auto">
            <a:xfrm>
              <a:off x="288" y="912"/>
              <a:ext cx="816" cy="192"/>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pic>
        <p:nvPicPr>
          <p:cNvPr id="20487" name="Picture 1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09600" y="3276600"/>
            <a:ext cx="19637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10" name="CasellaDiTesto 9"/>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09600" y="609600"/>
            <a:ext cx="8686800" cy="5940088"/>
          </a:xfrm>
          <a:prstGeom prst="rect">
            <a:avLst/>
          </a:prstGeom>
          <a:solidFill>
            <a:schemeClr val="bg1"/>
          </a:solidFill>
        </p:spPr>
        <p:txBody>
          <a:bodyPr wrap="square" rtlCol="0">
            <a:spAutoFit/>
          </a:bodyPr>
          <a:lstStyle/>
          <a:p>
            <a:pPr eaLnBrk="1" fontAlgn="auto" hangingPunct="1">
              <a:spcBef>
                <a:spcPts val="0"/>
              </a:spcBef>
              <a:spcAft>
                <a:spcPts val="0"/>
              </a:spcAft>
              <a:buNone/>
              <a:defRPr/>
            </a:pPr>
            <a:r>
              <a:rPr lang="it-IT" sz="2000" dirty="0" smtClean="0">
                <a:solidFill>
                  <a:srgbClr val="FF0000"/>
                </a:solidFill>
                <a:latin typeface="+mn-lt"/>
              </a:rPr>
              <a:t>Unità 1:</a:t>
            </a:r>
          </a:p>
          <a:p>
            <a:pPr eaLnBrk="1" fontAlgn="auto" hangingPunct="1">
              <a:spcBef>
                <a:spcPts val="0"/>
              </a:spcBef>
              <a:spcAft>
                <a:spcPts val="0"/>
              </a:spcAft>
              <a:buNone/>
              <a:defRPr/>
            </a:pPr>
            <a:r>
              <a:rPr lang="it-IT" sz="2000" b="0" dirty="0" smtClean="0">
                <a:latin typeface="+mn-lt"/>
              </a:rPr>
              <a:t>Principali </a:t>
            </a:r>
            <a:r>
              <a:rPr lang="it-IT" sz="2000" b="0" dirty="0">
                <a:latin typeface="+mn-lt"/>
              </a:rPr>
              <a:t>Cereali coltivati (frumento, riso, mais, orzo, avena, segale, sorgo e miglio). Caratteristiche ecologiche (cereali microtermi e </a:t>
            </a:r>
            <a:r>
              <a:rPr lang="it-IT" sz="2000" b="0" dirty="0" err="1">
                <a:latin typeface="+mn-lt"/>
              </a:rPr>
              <a:t>macrotermi</a:t>
            </a:r>
            <a:r>
              <a:rPr lang="it-IT" sz="2000" b="0" dirty="0">
                <a:latin typeface="+mn-lt"/>
              </a:rPr>
              <a:t>) dei principali cereali. Frumento: cenni botanici, distribuzione di macro e </a:t>
            </a:r>
            <a:r>
              <a:rPr lang="it-IT" sz="2000" b="0" dirty="0" err="1">
                <a:latin typeface="+mn-lt"/>
              </a:rPr>
              <a:t>micronutirenti</a:t>
            </a:r>
            <a:r>
              <a:rPr lang="it-IT" sz="2000" b="0" dirty="0">
                <a:latin typeface="+mn-lt"/>
              </a:rPr>
              <a:t>. </a:t>
            </a:r>
          </a:p>
          <a:p>
            <a:pPr eaLnBrk="1" fontAlgn="auto" hangingPunct="1">
              <a:spcBef>
                <a:spcPts val="0"/>
              </a:spcBef>
              <a:spcAft>
                <a:spcPts val="0"/>
              </a:spcAft>
              <a:buClr>
                <a:schemeClr val="bg1"/>
              </a:buClr>
              <a:buNone/>
              <a:defRPr/>
            </a:pPr>
            <a:endParaRPr lang="it-IT" sz="2000" b="0" dirty="0">
              <a:latin typeface="+mn-lt"/>
            </a:endParaRPr>
          </a:p>
          <a:p>
            <a:pPr eaLnBrk="1" fontAlgn="auto" hangingPunct="1">
              <a:spcBef>
                <a:spcPts val="0"/>
              </a:spcBef>
              <a:spcAft>
                <a:spcPts val="0"/>
              </a:spcAft>
              <a:buClr>
                <a:schemeClr val="bg1"/>
              </a:buClr>
              <a:buNone/>
              <a:defRPr/>
            </a:pPr>
            <a:r>
              <a:rPr lang="it-IT" sz="2000" dirty="0" smtClean="0">
                <a:solidFill>
                  <a:srgbClr val="FF0000"/>
                </a:solidFill>
                <a:latin typeface="+mn-lt"/>
              </a:rPr>
              <a:t>Unità 2:</a:t>
            </a:r>
          </a:p>
          <a:p>
            <a:pPr eaLnBrk="1" fontAlgn="auto" hangingPunct="1">
              <a:spcBef>
                <a:spcPts val="0"/>
              </a:spcBef>
              <a:spcAft>
                <a:spcPts val="0"/>
              </a:spcAft>
              <a:buClr>
                <a:schemeClr val="bg1"/>
              </a:buClr>
              <a:buNone/>
              <a:defRPr/>
            </a:pPr>
            <a:r>
              <a:rPr lang="it-IT" sz="2000" b="0" dirty="0" smtClean="0">
                <a:latin typeface="+mn-lt"/>
              </a:rPr>
              <a:t>Frazione </a:t>
            </a:r>
            <a:r>
              <a:rPr lang="it-IT" sz="2000" b="0" dirty="0">
                <a:latin typeface="+mn-lt"/>
              </a:rPr>
              <a:t>proteica (albumine, globuline, gliadine, glutenine), classificazione chimica di Osborne e </a:t>
            </a:r>
            <a:r>
              <a:rPr lang="it-IT" sz="2000" b="0" dirty="0" err="1">
                <a:latin typeface="+mn-lt"/>
              </a:rPr>
              <a:t>Shewry</a:t>
            </a:r>
            <a:r>
              <a:rPr lang="it-IT" sz="2000" b="0" dirty="0">
                <a:latin typeface="+mn-lt"/>
              </a:rPr>
              <a:t>, caratteristiche costitutive e tecnologiche, il glutine, forza delle farine di frumento.</a:t>
            </a:r>
          </a:p>
          <a:p>
            <a:pPr eaLnBrk="1" fontAlgn="auto" hangingPunct="1">
              <a:spcBef>
                <a:spcPts val="0"/>
              </a:spcBef>
              <a:spcAft>
                <a:spcPts val="0"/>
              </a:spcAft>
              <a:buClr>
                <a:schemeClr val="bg1"/>
              </a:buClr>
              <a:buNone/>
              <a:defRPr/>
            </a:pPr>
            <a:r>
              <a:rPr lang="it-IT" sz="2000" b="0" dirty="0">
                <a:latin typeface="+mn-lt"/>
              </a:rPr>
              <a:t>Frazione glicidica (amido, pentosani e zuccheri liberi), caratteristiche chimiche di amilosio ed amilopectina, gelatinizzazione dell’amido, idrolisi enzimatica ed industriale. </a:t>
            </a:r>
            <a:r>
              <a:rPr lang="it-IT" sz="2000" b="0" dirty="0" smtClean="0">
                <a:latin typeface="+mn-lt"/>
              </a:rPr>
              <a:t>Lipidi</a:t>
            </a:r>
            <a:r>
              <a:rPr lang="it-IT" sz="2000" b="0" dirty="0">
                <a:latin typeface="+mn-lt"/>
              </a:rPr>
              <a:t>, minerali, vitamine;</a:t>
            </a:r>
          </a:p>
          <a:p>
            <a:pPr eaLnBrk="1" fontAlgn="auto" hangingPunct="1">
              <a:spcBef>
                <a:spcPts val="0"/>
              </a:spcBef>
              <a:spcAft>
                <a:spcPts val="0"/>
              </a:spcAft>
              <a:buClr>
                <a:schemeClr val="bg1"/>
              </a:buClr>
              <a:buNone/>
              <a:defRPr/>
            </a:pPr>
            <a:endParaRPr lang="it-IT" sz="2000" b="0" dirty="0">
              <a:latin typeface="+mn-lt"/>
            </a:endParaRPr>
          </a:p>
          <a:p>
            <a:pPr eaLnBrk="1" fontAlgn="auto" hangingPunct="1">
              <a:spcBef>
                <a:spcPts val="0"/>
              </a:spcBef>
              <a:spcAft>
                <a:spcPts val="0"/>
              </a:spcAft>
              <a:buClr>
                <a:schemeClr val="bg1"/>
              </a:buClr>
              <a:buNone/>
              <a:defRPr/>
            </a:pPr>
            <a:r>
              <a:rPr lang="it-IT" sz="2000" dirty="0" smtClean="0">
                <a:solidFill>
                  <a:srgbClr val="FF0000"/>
                </a:solidFill>
                <a:latin typeface="+mn-lt"/>
              </a:rPr>
              <a:t>Unità 3: </a:t>
            </a:r>
          </a:p>
          <a:p>
            <a:pPr eaLnBrk="1" fontAlgn="auto" hangingPunct="1">
              <a:spcBef>
                <a:spcPts val="0"/>
              </a:spcBef>
              <a:spcAft>
                <a:spcPts val="0"/>
              </a:spcAft>
              <a:buClr>
                <a:schemeClr val="bg1"/>
              </a:buClr>
              <a:buNone/>
              <a:defRPr/>
            </a:pPr>
            <a:r>
              <a:rPr lang="it-IT" sz="2000" b="0" dirty="0" smtClean="0">
                <a:latin typeface="+mn-lt"/>
              </a:rPr>
              <a:t>Cenni </a:t>
            </a:r>
            <a:r>
              <a:rPr lang="it-IT" sz="2000" b="0" dirty="0">
                <a:latin typeface="+mn-lt"/>
              </a:rPr>
              <a:t>di tecnologia e legislazione: </a:t>
            </a:r>
            <a:r>
              <a:rPr lang="it-IT" sz="2000" b="0" dirty="0" smtClean="0">
                <a:latin typeface="+mn-lt"/>
              </a:rPr>
              <a:t>la </a:t>
            </a:r>
            <a:r>
              <a:rPr lang="it-IT" sz="2000" b="0" dirty="0">
                <a:latin typeface="+mn-lt"/>
              </a:rPr>
              <a:t>molitura e gli sfarinati, farine e semole</a:t>
            </a:r>
            <a:r>
              <a:rPr lang="it-IT" sz="2000" b="0" dirty="0" smtClean="0">
                <a:latin typeface="+mn-lt"/>
              </a:rPr>
              <a:t>; pasta</a:t>
            </a:r>
            <a:r>
              <a:rPr lang="it-IT" sz="2000" b="0" dirty="0">
                <a:latin typeface="+mn-lt"/>
              </a:rPr>
              <a:t>, pane e prodotti da forno;</a:t>
            </a:r>
          </a:p>
          <a:p>
            <a:pPr eaLnBrk="1" fontAlgn="auto" hangingPunct="1">
              <a:spcBef>
                <a:spcPts val="0"/>
              </a:spcBef>
              <a:spcAft>
                <a:spcPts val="0"/>
              </a:spcAft>
              <a:buNone/>
              <a:defRPr/>
            </a:pPr>
            <a:endParaRPr lang="it-IT" sz="2000" b="0" dirty="0">
              <a:latin typeface="+mn-lt"/>
            </a:endParaRPr>
          </a:p>
          <a:p>
            <a:pPr eaLnBrk="1" fontAlgn="auto" hangingPunct="1">
              <a:spcBef>
                <a:spcPts val="0"/>
              </a:spcBef>
              <a:spcAft>
                <a:spcPts val="0"/>
              </a:spcAft>
              <a:buNone/>
              <a:defRPr/>
            </a:pPr>
            <a:r>
              <a:rPr lang="it-IT" sz="2000" dirty="0" smtClean="0">
                <a:solidFill>
                  <a:srgbClr val="FF0000"/>
                </a:solidFill>
                <a:latin typeface="+mn-lt"/>
              </a:rPr>
              <a:t>Unità 4:</a:t>
            </a:r>
          </a:p>
          <a:p>
            <a:pPr eaLnBrk="1" fontAlgn="auto" hangingPunct="1">
              <a:spcBef>
                <a:spcPts val="0"/>
              </a:spcBef>
              <a:spcAft>
                <a:spcPts val="0"/>
              </a:spcAft>
              <a:buNone/>
              <a:defRPr/>
            </a:pPr>
            <a:r>
              <a:rPr lang="it-IT" sz="2000" b="0" dirty="0" smtClean="0">
                <a:latin typeface="+mn-lt"/>
              </a:rPr>
              <a:t>Riso</a:t>
            </a:r>
            <a:endParaRPr lang="it-IT" sz="2000" b="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5"/>
          <p:cNvSpPr txBox="1">
            <a:spLocks noChangeArrowheads="1"/>
          </p:cNvSpPr>
          <p:nvPr/>
        </p:nvSpPr>
        <p:spPr bwMode="auto">
          <a:xfrm>
            <a:off x="457200" y="1112771"/>
            <a:ext cx="7315200" cy="2954655"/>
          </a:xfrm>
          <a:prstGeom prst="rect">
            <a:avLst/>
          </a:prstGeom>
          <a:solidFill>
            <a:schemeClr val="bg1"/>
          </a:solidFill>
          <a:ln w="9525">
            <a:noFill/>
            <a:miter lim="800000"/>
            <a:headEnd/>
            <a:tailEnd/>
          </a:ln>
        </p:spPr>
        <p:txBody>
          <a:bodyPr>
            <a:spAutoFit/>
          </a:bodyPr>
          <a:lstStyle/>
          <a:p>
            <a:pPr marL="342900" indent="-342900" fontAlgn="auto">
              <a:spcBef>
                <a:spcPts val="0"/>
              </a:spcBef>
              <a:spcAft>
                <a:spcPts val="0"/>
              </a:spcAft>
              <a:defRPr/>
            </a:pPr>
            <a:r>
              <a:rPr lang="it-IT" sz="2000" i="1" dirty="0">
                <a:latin typeface="+mn-lt"/>
              </a:rPr>
              <a:t>Legge </a:t>
            </a:r>
            <a:r>
              <a:rPr lang="it-IT" sz="2000" i="1" dirty="0" err="1">
                <a:latin typeface="+mn-lt"/>
              </a:rPr>
              <a:t>n°</a:t>
            </a:r>
            <a:r>
              <a:rPr lang="it-IT" sz="2000" i="1" dirty="0">
                <a:latin typeface="+mn-lt"/>
              </a:rPr>
              <a:t> 580, 4 Luglio 1967</a:t>
            </a:r>
          </a:p>
          <a:p>
            <a:pPr marL="342900" indent="-342900" fontAlgn="auto">
              <a:spcBef>
                <a:spcPts val="0"/>
              </a:spcBef>
              <a:spcAft>
                <a:spcPts val="0"/>
              </a:spcAft>
              <a:defRPr/>
            </a:pPr>
            <a:endParaRPr lang="it-IT" sz="2000" dirty="0">
              <a:latin typeface="+mn-lt"/>
            </a:endParaRPr>
          </a:p>
          <a:p>
            <a:pPr marL="342900" indent="-342900" fontAlgn="auto">
              <a:spcBef>
                <a:spcPts val="0"/>
              </a:spcBef>
              <a:spcAft>
                <a:spcPts val="0"/>
              </a:spcAft>
              <a:defRPr/>
            </a:pPr>
            <a:r>
              <a:rPr lang="it-IT" dirty="0">
                <a:latin typeface="+mn-lt"/>
              </a:rPr>
              <a:t>E' denominato «pane» il prodotto ottenuto dalla cottura totale o parziale di una pasta convenientemente lievitata, preparata con sfarinati di grano, acqua e lievito, con o senza aggiunta di sale comune (cloruro di sodio).</a:t>
            </a:r>
          </a:p>
          <a:p>
            <a:pPr marL="342900" indent="-342900" fontAlgn="auto">
              <a:spcBef>
                <a:spcPts val="0"/>
              </a:spcBef>
              <a:spcAft>
                <a:spcPts val="0"/>
              </a:spcAft>
              <a:defRPr/>
            </a:pPr>
            <a:endParaRPr lang="it-IT" dirty="0">
              <a:latin typeface="+mn-lt"/>
            </a:endParaRPr>
          </a:p>
          <a:p>
            <a:pPr marL="342900" indent="-342900" fontAlgn="auto">
              <a:spcBef>
                <a:spcPts val="0"/>
              </a:spcBef>
              <a:spcAft>
                <a:spcPts val="0"/>
              </a:spcAft>
              <a:defRPr/>
            </a:pPr>
            <a:r>
              <a:rPr lang="it-IT" dirty="0">
                <a:latin typeface="+mn-lt"/>
              </a:rPr>
              <a:t>Il contenuto in acqua del pane a cottura completa, qualunque sia il tipo di sfarinato impiegato nella produzione del medesimo, con la sola eccezione del pane prodotto con farina integrale, per il quale è consentito un aumento del 2 per cento </a:t>
            </a:r>
            <a:r>
              <a:rPr lang="it-IT" dirty="0" err="1">
                <a:latin typeface="+mn-lt"/>
              </a:rPr>
              <a:t>è…</a:t>
            </a:r>
            <a:endParaRPr lang="it-IT" sz="2000" dirty="0">
              <a:latin typeface="+mn-lt"/>
            </a:endParaRPr>
          </a:p>
        </p:txBody>
      </p:sp>
      <p:grpSp>
        <p:nvGrpSpPr>
          <p:cNvPr id="2" name="Group 12"/>
          <p:cNvGrpSpPr>
            <a:grpSpLocks/>
          </p:cNvGrpSpPr>
          <p:nvPr/>
        </p:nvGrpSpPr>
        <p:grpSpPr bwMode="auto">
          <a:xfrm>
            <a:off x="762000" y="4419600"/>
            <a:ext cx="7162800" cy="1524000"/>
            <a:chOff x="384" y="2736"/>
            <a:chExt cx="5040" cy="1248"/>
          </a:xfrm>
          <a:solidFill>
            <a:schemeClr val="bg1"/>
          </a:solidFill>
        </p:grpSpPr>
        <p:sp>
          <p:nvSpPr>
            <p:cNvPr id="91145" name="Rectangle 11"/>
            <p:cNvSpPr>
              <a:spLocks noChangeArrowheads="1"/>
            </p:cNvSpPr>
            <p:nvPr/>
          </p:nvSpPr>
          <p:spPr bwMode="auto">
            <a:xfrm>
              <a:off x="384" y="2736"/>
              <a:ext cx="5040" cy="1248"/>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mn-lt"/>
              </a:endParaRPr>
            </a:p>
          </p:txBody>
        </p:sp>
        <p:grpSp>
          <p:nvGrpSpPr>
            <p:cNvPr id="3" name="Group 10"/>
            <p:cNvGrpSpPr>
              <a:grpSpLocks/>
            </p:cNvGrpSpPr>
            <p:nvPr/>
          </p:nvGrpSpPr>
          <p:grpSpPr bwMode="auto">
            <a:xfrm>
              <a:off x="528" y="2784"/>
              <a:ext cx="4656" cy="1008"/>
              <a:chOff x="528" y="2784"/>
              <a:chExt cx="4656" cy="1008"/>
            </a:xfrm>
            <a:grpFill/>
          </p:grpSpPr>
          <p:pic>
            <p:nvPicPr>
              <p:cNvPr id="91147" name="Picture 7"/>
              <p:cNvPicPr>
                <a:picLocks noChangeAspect="1" noChangeArrowheads="1"/>
              </p:cNvPicPr>
              <p:nvPr/>
            </p:nvPicPr>
            <p:blipFill>
              <a:blip r:embed="rId2" cstate="print">
                <a:lum contrast="6000"/>
              </a:blip>
              <a:srcRect l="4375" t="23000" r="35625" b="60001"/>
              <a:stretch>
                <a:fillRect/>
              </a:stretch>
            </p:blipFill>
            <p:spPr bwMode="auto">
              <a:xfrm>
                <a:off x="528" y="2784"/>
                <a:ext cx="4608" cy="816"/>
              </a:xfrm>
              <a:prstGeom prst="rect">
                <a:avLst/>
              </a:prstGeom>
              <a:grpFill/>
              <a:ln w="9525">
                <a:solidFill>
                  <a:schemeClr val="bg1"/>
                </a:solidFill>
                <a:miter lim="800000"/>
                <a:headEnd/>
                <a:tailEnd/>
              </a:ln>
            </p:spPr>
          </p:pic>
          <p:pic>
            <p:nvPicPr>
              <p:cNvPr id="91148" name="Picture 8"/>
              <p:cNvPicPr>
                <a:picLocks noChangeAspect="1" noChangeArrowheads="1"/>
              </p:cNvPicPr>
              <p:nvPr/>
            </p:nvPicPr>
            <p:blipFill>
              <a:blip r:embed="rId2" cstate="print">
                <a:lum contrast="6000"/>
              </a:blip>
              <a:srcRect l="4375" t="81999" r="35001" b="13000"/>
              <a:stretch>
                <a:fillRect/>
              </a:stretch>
            </p:blipFill>
            <p:spPr bwMode="auto">
              <a:xfrm>
                <a:off x="528" y="3552"/>
                <a:ext cx="4656" cy="240"/>
              </a:xfrm>
              <a:prstGeom prst="rect">
                <a:avLst/>
              </a:prstGeom>
              <a:grpFill/>
              <a:ln w="9525">
                <a:solidFill>
                  <a:schemeClr val="bg1"/>
                </a:solidFill>
                <a:miter lim="800000"/>
                <a:headEnd/>
                <a:tailEnd/>
              </a:ln>
            </p:spPr>
          </p:pic>
        </p:grpSp>
      </p:grpSp>
      <p:sp>
        <p:nvSpPr>
          <p:cNvPr id="11" name="Text Box 3"/>
          <p:cNvSpPr txBox="1">
            <a:spLocks noChangeArrowheads="1"/>
          </p:cNvSpPr>
          <p:nvPr/>
        </p:nvSpPr>
        <p:spPr bwMode="auto">
          <a:xfrm>
            <a:off x="144994" y="380133"/>
            <a:ext cx="396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Pane</a:t>
            </a:r>
            <a:endParaRPr lang="it-IT" altLang="en-US" sz="2800" b="1" dirty="0">
              <a:solidFill>
                <a:srgbClr val="FF0000"/>
              </a:solidFill>
              <a:latin typeface="Calibri" panose="020F0502020204030204" pitchFamily="34" charset="0"/>
            </a:endParaRPr>
          </a:p>
        </p:txBody>
      </p:sp>
      <p:sp>
        <p:nvSpPr>
          <p:cNvPr id="12" name="CasellaDiTesto 11"/>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p:cNvSpPr txBox="1">
            <a:spLocks noChangeArrowheads="1"/>
          </p:cNvSpPr>
          <p:nvPr/>
        </p:nvSpPr>
        <p:spPr bwMode="auto">
          <a:xfrm>
            <a:off x="457200" y="1905000"/>
            <a:ext cx="10058400" cy="3046988"/>
          </a:xfrm>
          <a:prstGeom prst="rect">
            <a:avLst/>
          </a:prstGeom>
          <a:solidFill>
            <a:schemeClr val="bg1"/>
          </a:solidFill>
          <a:ln w="9525">
            <a:solidFill>
              <a:schemeClr val="bg1"/>
            </a:solidFill>
            <a:miter lim="800000"/>
            <a:headEnd/>
            <a:tailEnd/>
          </a:ln>
        </p:spPr>
        <p:txBody>
          <a:bodyPr wrap="square">
            <a:spAutoFit/>
          </a:bodyPr>
          <a:lstStyle/>
          <a:p>
            <a:pPr marL="342900" indent="-342900" fontAlgn="auto">
              <a:spcBef>
                <a:spcPts val="0"/>
              </a:spcBef>
              <a:spcAft>
                <a:spcPts val="0"/>
              </a:spcAft>
              <a:defRPr/>
            </a:pPr>
            <a:r>
              <a:rPr lang="it-IT" sz="1600" i="1" dirty="0">
                <a:latin typeface="+mn-lt"/>
              </a:rPr>
              <a:t>Legge </a:t>
            </a:r>
            <a:r>
              <a:rPr lang="it-IT" sz="1600" i="1" dirty="0" err="1">
                <a:latin typeface="+mn-lt"/>
              </a:rPr>
              <a:t>n°</a:t>
            </a:r>
            <a:r>
              <a:rPr lang="it-IT" sz="1600" i="1" dirty="0">
                <a:latin typeface="+mn-lt"/>
              </a:rPr>
              <a:t> 580, 4 Luglio 1967</a:t>
            </a:r>
          </a:p>
          <a:p>
            <a:pPr marL="342900" indent="-342900" fontAlgn="auto">
              <a:spcBef>
                <a:spcPts val="0"/>
              </a:spcBef>
              <a:spcAft>
                <a:spcPts val="0"/>
              </a:spcAft>
              <a:defRPr/>
            </a:pPr>
            <a:endParaRPr lang="it-IT" sz="1600" dirty="0">
              <a:latin typeface="+mn-lt"/>
            </a:endParaRPr>
          </a:p>
          <a:p>
            <a:pPr marL="342900" indent="-342900" fontAlgn="auto">
              <a:spcBef>
                <a:spcPts val="0"/>
              </a:spcBef>
              <a:spcAft>
                <a:spcPts val="0"/>
              </a:spcAft>
              <a:defRPr/>
            </a:pPr>
            <a:r>
              <a:rPr lang="it-IT" sz="1600" dirty="0">
                <a:latin typeface="+mn-lt"/>
              </a:rPr>
              <a:t>Il pane prodotto con farina di grano tenero avente le caratteristiche del tipo 00 è denominato «pane di tipo 00».</a:t>
            </a:r>
          </a:p>
          <a:p>
            <a:pPr marL="342900" indent="-342900" fontAlgn="auto">
              <a:spcBef>
                <a:spcPts val="0"/>
              </a:spcBef>
              <a:spcAft>
                <a:spcPts val="0"/>
              </a:spcAft>
              <a:defRPr/>
            </a:pPr>
            <a:r>
              <a:rPr lang="it-IT" sz="1600" dirty="0">
                <a:latin typeface="+mn-lt"/>
              </a:rPr>
              <a:t>Il pane prodotto con farina di grano tenero avente le caratteristiche del tipo 0 è denominato «pane di tipo 0».</a:t>
            </a:r>
          </a:p>
          <a:p>
            <a:pPr marL="342900" indent="-342900" fontAlgn="auto">
              <a:spcBef>
                <a:spcPts val="0"/>
              </a:spcBef>
              <a:spcAft>
                <a:spcPts val="0"/>
              </a:spcAft>
              <a:defRPr/>
            </a:pPr>
            <a:r>
              <a:rPr lang="it-IT" sz="1600" dirty="0">
                <a:latin typeface="+mn-lt"/>
              </a:rPr>
              <a:t>Il pane prodotto con farina di grano tenero avente le caratteristiche del tipo 1 è denominato «pane di tipo 1».</a:t>
            </a:r>
          </a:p>
          <a:p>
            <a:pPr marL="342900" indent="-342900" fontAlgn="auto">
              <a:spcBef>
                <a:spcPts val="0"/>
              </a:spcBef>
              <a:spcAft>
                <a:spcPts val="0"/>
              </a:spcAft>
              <a:defRPr/>
            </a:pPr>
            <a:r>
              <a:rPr lang="it-IT" sz="1600" dirty="0">
                <a:latin typeface="+mn-lt"/>
              </a:rPr>
              <a:t>Il pane prodotto con farina di grano tenero avente le caratteristiche del tipo 2 è denominato «pane di tipo 2».</a:t>
            </a:r>
          </a:p>
          <a:p>
            <a:pPr marL="342900" indent="-342900" fontAlgn="auto">
              <a:spcBef>
                <a:spcPts val="0"/>
              </a:spcBef>
              <a:spcAft>
                <a:spcPts val="0"/>
              </a:spcAft>
              <a:defRPr/>
            </a:pPr>
            <a:r>
              <a:rPr lang="it-IT" sz="1600" dirty="0">
                <a:latin typeface="+mn-lt"/>
              </a:rPr>
              <a:t>Il pane prodotto con farina integrale è denominato «pane di tipo integrale».</a:t>
            </a:r>
          </a:p>
          <a:p>
            <a:pPr marL="342900" indent="-342900" fontAlgn="auto">
              <a:spcBef>
                <a:spcPts val="0"/>
              </a:spcBef>
              <a:spcAft>
                <a:spcPts val="0"/>
              </a:spcAft>
              <a:defRPr/>
            </a:pPr>
            <a:r>
              <a:rPr lang="it-IT" sz="1600" dirty="0">
                <a:latin typeface="+mn-lt"/>
              </a:rPr>
              <a:t>Il pane prodotto con semola o con semolato di grano duro, ovvero con </a:t>
            </a:r>
            <a:r>
              <a:rPr lang="it-IT" sz="1600" dirty="0" err="1">
                <a:latin typeface="+mn-lt"/>
              </a:rPr>
              <a:t>rimacine</a:t>
            </a:r>
            <a:r>
              <a:rPr lang="it-IT" sz="1600" dirty="0">
                <a:latin typeface="+mn-lt"/>
              </a:rPr>
              <a:t> di semola o semolato, è denominato rispettivamente «pane di semola» e «pane di semolato».</a:t>
            </a:r>
          </a:p>
          <a:p>
            <a:pPr marL="342900" indent="-342900" fontAlgn="auto">
              <a:spcBef>
                <a:spcPts val="0"/>
              </a:spcBef>
              <a:spcAft>
                <a:spcPts val="0"/>
              </a:spcAft>
              <a:defRPr/>
            </a:pPr>
            <a:endParaRPr lang="it-IT" sz="1600" dirty="0">
              <a:latin typeface="+mn-lt"/>
            </a:endParaRPr>
          </a:p>
          <a:p>
            <a:pPr marL="342900" indent="-342900" fontAlgn="auto">
              <a:spcBef>
                <a:spcPts val="0"/>
              </a:spcBef>
              <a:spcAft>
                <a:spcPts val="0"/>
              </a:spcAft>
              <a:defRPr/>
            </a:pPr>
            <a:r>
              <a:rPr lang="it-IT" sz="1600" dirty="0">
                <a:latin typeface="+mn-lt"/>
              </a:rPr>
              <a:t>Nei locali di vendita i vari tipi di pane devono essere collocati in scomparti o recipienti separati, recanti un cartellino con l'indicazione del tipo di pane e del relativo prezzo.</a:t>
            </a:r>
          </a:p>
        </p:txBody>
      </p:sp>
      <p:sp>
        <p:nvSpPr>
          <p:cNvPr id="7"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10" name="CasellaDiTesto 9"/>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 Box 4"/>
          <p:cNvSpPr txBox="1">
            <a:spLocks noChangeArrowheads="1"/>
          </p:cNvSpPr>
          <p:nvPr/>
        </p:nvSpPr>
        <p:spPr bwMode="auto">
          <a:xfrm>
            <a:off x="990600" y="1295400"/>
            <a:ext cx="8763000" cy="5355312"/>
          </a:xfrm>
          <a:prstGeom prst="rect">
            <a:avLst/>
          </a:prstGeom>
          <a:solidFill>
            <a:schemeClr val="bg1"/>
          </a:solidFill>
          <a:ln w="9525">
            <a:solidFill>
              <a:schemeClr val="bg1"/>
            </a:solidFill>
            <a:miter lim="800000"/>
            <a:headEnd/>
            <a:tailEnd/>
          </a:ln>
        </p:spPr>
        <p:txBody>
          <a:bodyPr wrap="square">
            <a:spAutoFit/>
          </a:bodyPr>
          <a:lstStyle/>
          <a:p>
            <a:pPr marL="342900" indent="-342900" fontAlgn="auto">
              <a:spcBef>
                <a:spcPts val="0"/>
              </a:spcBef>
              <a:spcAft>
                <a:spcPts val="0"/>
              </a:spcAft>
              <a:defRPr/>
            </a:pPr>
            <a:r>
              <a:rPr lang="it-IT" i="1" dirty="0">
                <a:latin typeface="+mn-lt"/>
              </a:rPr>
              <a:t>Legge </a:t>
            </a:r>
            <a:r>
              <a:rPr lang="it-IT" i="1" dirty="0" err="1">
                <a:latin typeface="+mn-lt"/>
              </a:rPr>
              <a:t>n°</a:t>
            </a:r>
            <a:r>
              <a:rPr lang="it-IT" i="1" dirty="0">
                <a:latin typeface="+mn-lt"/>
              </a:rPr>
              <a:t> 580, 4 Luglio 1967</a:t>
            </a:r>
          </a:p>
          <a:p>
            <a:pPr marL="342900" indent="-342900" fontAlgn="auto">
              <a:spcBef>
                <a:spcPts val="0"/>
              </a:spcBef>
              <a:spcAft>
                <a:spcPts val="0"/>
              </a:spcAft>
              <a:defRPr/>
            </a:pPr>
            <a:endParaRPr lang="it-IT" dirty="0">
              <a:latin typeface="+mn-lt"/>
            </a:endParaRPr>
          </a:p>
          <a:p>
            <a:pPr marL="342900" indent="-342900" fontAlgn="auto">
              <a:spcBef>
                <a:spcPts val="0"/>
              </a:spcBef>
              <a:spcAft>
                <a:spcPts val="0"/>
              </a:spcAft>
              <a:defRPr/>
            </a:pPr>
            <a:r>
              <a:rPr lang="it-IT" dirty="0">
                <a:latin typeface="+mn-lt"/>
              </a:rPr>
              <a:t>Nella produzione del pane è altresì consentito l'impiego di:</a:t>
            </a:r>
          </a:p>
          <a:p>
            <a:pPr marL="342900" indent="-342900" fontAlgn="auto">
              <a:spcBef>
                <a:spcPts val="0"/>
              </a:spcBef>
              <a:spcAft>
                <a:spcPts val="0"/>
              </a:spcAft>
              <a:defRPr/>
            </a:pPr>
            <a:r>
              <a:rPr lang="it-IT" dirty="0">
                <a:latin typeface="+mn-lt"/>
              </a:rPr>
              <a:t>a) farina di cereali </a:t>
            </a:r>
            <a:r>
              <a:rPr lang="it-IT" dirty="0" err="1">
                <a:latin typeface="+mn-lt"/>
              </a:rPr>
              <a:t>maltati</a:t>
            </a:r>
            <a:r>
              <a:rPr lang="it-IT" dirty="0">
                <a:latin typeface="+mn-lt"/>
              </a:rPr>
              <a:t>, che abbiano un potere </a:t>
            </a:r>
            <a:r>
              <a:rPr lang="it-IT" dirty="0" err="1">
                <a:latin typeface="+mn-lt"/>
              </a:rPr>
              <a:t>diastasico</a:t>
            </a:r>
            <a:r>
              <a:rPr lang="it-IT" dirty="0">
                <a:latin typeface="+mn-lt"/>
              </a:rPr>
              <a:t>, determinato secondo il metodo </a:t>
            </a:r>
            <a:r>
              <a:rPr lang="it-IT" dirty="0" err="1">
                <a:latin typeface="+mn-lt"/>
              </a:rPr>
              <a:t>Pollak</a:t>
            </a:r>
            <a:r>
              <a:rPr lang="it-IT" dirty="0">
                <a:latin typeface="+mn-lt"/>
              </a:rPr>
              <a:t>, non inferiore a 6.500 unità su sostanza secca;</a:t>
            </a:r>
          </a:p>
          <a:p>
            <a:pPr marL="342900" indent="-342900" fontAlgn="auto">
              <a:spcBef>
                <a:spcPts val="0"/>
              </a:spcBef>
              <a:spcAft>
                <a:spcPts val="0"/>
              </a:spcAft>
              <a:defRPr/>
            </a:pPr>
            <a:r>
              <a:rPr lang="it-IT" dirty="0">
                <a:latin typeface="+mn-lt"/>
              </a:rPr>
              <a:t>b) estratti di malto, che abbiano un potere </a:t>
            </a:r>
            <a:r>
              <a:rPr lang="it-IT" dirty="0" err="1">
                <a:latin typeface="+mn-lt"/>
              </a:rPr>
              <a:t>diastasico</a:t>
            </a:r>
            <a:r>
              <a:rPr lang="it-IT" dirty="0">
                <a:latin typeface="+mn-lt"/>
              </a:rPr>
              <a:t>, determinato secondo il metodo </a:t>
            </a:r>
            <a:r>
              <a:rPr lang="it-IT" dirty="0" err="1">
                <a:latin typeface="+mn-lt"/>
              </a:rPr>
              <a:t>Pollak</a:t>
            </a:r>
            <a:r>
              <a:rPr lang="it-IT" dirty="0">
                <a:latin typeface="+mn-lt"/>
              </a:rPr>
              <a:t>, non inferiore a 4.500 unità, ed abbiano le caratteristiche che verranno precisate nel regolamento;</a:t>
            </a:r>
          </a:p>
          <a:p>
            <a:pPr marL="342900" indent="-342900" fontAlgn="auto">
              <a:spcBef>
                <a:spcPts val="0"/>
              </a:spcBef>
              <a:spcAft>
                <a:spcPts val="0"/>
              </a:spcAft>
              <a:defRPr/>
            </a:pPr>
            <a:r>
              <a:rPr lang="it-IT" dirty="0">
                <a:latin typeface="+mn-lt"/>
              </a:rPr>
              <a:t>c) alfa amilasi e beta amilasi.</a:t>
            </a:r>
          </a:p>
          <a:p>
            <a:pPr marL="342900" indent="-342900" fontAlgn="auto">
              <a:spcBef>
                <a:spcPts val="0"/>
              </a:spcBef>
              <a:spcAft>
                <a:spcPts val="0"/>
              </a:spcAft>
              <a:defRPr/>
            </a:pPr>
            <a:endParaRPr lang="it-IT" dirty="0">
              <a:latin typeface="+mn-lt"/>
            </a:endParaRPr>
          </a:p>
          <a:p>
            <a:pPr marL="342900" indent="-342900" fontAlgn="auto">
              <a:spcBef>
                <a:spcPts val="0"/>
              </a:spcBef>
              <a:spcAft>
                <a:spcPts val="0"/>
              </a:spcAft>
              <a:defRPr/>
            </a:pPr>
            <a:r>
              <a:rPr lang="it-IT" dirty="0">
                <a:latin typeface="+mn-lt"/>
              </a:rPr>
              <a:t>Nella confezione dei pani speciali è consentito l'impiego di burro, olio di oliva - in tutti i tipi ammessi dalle leggi vigenti, escluso l'olio di sansa di oliva rettificato - e strutto, sia come tali che sotto forma di emulsionati, nonché latte e polvere di latte, mosto d'uva, zibibbo ed altre uve passe, fichi, olive, anice, origano, cumino, sesamo, malto, saccarosio e destrosio.</a:t>
            </a:r>
          </a:p>
          <a:p>
            <a:pPr marL="342900" indent="-342900" fontAlgn="auto">
              <a:spcBef>
                <a:spcPts val="0"/>
              </a:spcBef>
              <a:spcAft>
                <a:spcPts val="0"/>
              </a:spcAft>
              <a:defRPr/>
            </a:pPr>
            <a:r>
              <a:rPr lang="it-IT" dirty="0">
                <a:latin typeface="+mn-lt"/>
              </a:rPr>
              <a:t>Il pane speciale con l'aggiunta di grassi deve contenere non meno del 4,5 per cento di sostanza grassa totale riferita a sostanza secca.</a:t>
            </a:r>
          </a:p>
          <a:p>
            <a:pPr marL="342900" indent="-342900" fontAlgn="auto">
              <a:spcBef>
                <a:spcPts val="0"/>
              </a:spcBef>
              <a:spcAft>
                <a:spcPts val="0"/>
              </a:spcAft>
              <a:defRPr/>
            </a:pPr>
            <a:r>
              <a:rPr lang="it-IT" dirty="0">
                <a:latin typeface="+mn-lt"/>
              </a:rPr>
              <a:t>Il pane speciale al malto deve contenere non meno del 7 per cento di zuccheri riduttori, espressi in maltosio, riferito a sostanza secca.</a:t>
            </a:r>
          </a:p>
        </p:txBody>
      </p:sp>
      <p:sp>
        <p:nvSpPr>
          <p:cNvPr id="6"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914400" y="1524000"/>
            <a:ext cx="7848600" cy="4493538"/>
          </a:xfrm>
          <a:prstGeom prst="rect">
            <a:avLst/>
          </a:prstGeom>
          <a:solidFill>
            <a:schemeClr val="bg1"/>
          </a:solidFill>
          <a:ln w="9525">
            <a:solidFill>
              <a:schemeClr val="bg1"/>
            </a:solidFill>
            <a:miter lim="800000"/>
            <a:headEnd/>
            <a:tailEnd/>
          </a:ln>
        </p:spPr>
        <p:txBody>
          <a:bodyPr>
            <a:spAutoFit/>
          </a:bodyPr>
          <a:lstStyle/>
          <a:p>
            <a:pPr marL="342900" indent="-342900" fontAlgn="auto">
              <a:spcBef>
                <a:spcPts val="0"/>
              </a:spcBef>
              <a:spcAft>
                <a:spcPts val="0"/>
              </a:spcAft>
              <a:defRPr/>
            </a:pPr>
            <a:r>
              <a:rPr lang="it-IT" sz="2400" i="1" dirty="0">
                <a:latin typeface="+mn-lt"/>
              </a:rPr>
              <a:t>Legge </a:t>
            </a:r>
            <a:r>
              <a:rPr lang="it-IT" sz="2400" i="1" dirty="0" err="1">
                <a:latin typeface="+mn-lt"/>
              </a:rPr>
              <a:t>n°</a:t>
            </a:r>
            <a:r>
              <a:rPr lang="it-IT" sz="2400" i="1" dirty="0">
                <a:latin typeface="+mn-lt"/>
              </a:rPr>
              <a:t> 580, 4 Luglio 1967</a:t>
            </a:r>
          </a:p>
          <a:p>
            <a:pPr marL="342900" indent="-342900" fontAlgn="auto">
              <a:spcBef>
                <a:spcPts val="0"/>
              </a:spcBef>
              <a:spcAft>
                <a:spcPts val="0"/>
              </a:spcAft>
              <a:defRPr/>
            </a:pPr>
            <a:endParaRPr lang="it-IT" sz="2400" dirty="0">
              <a:latin typeface="+mn-lt"/>
            </a:endParaRPr>
          </a:p>
          <a:p>
            <a:pPr marL="342900" indent="-342900" fontAlgn="auto">
              <a:spcBef>
                <a:spcPts val="0"/>
              </a:spcBef>
              <a:spcAft>
                <a:spcPts val="0"/>
              </a:spcAft>
              <a:defRPr/>
            </a:pPr>
            <a:r>
              <a:rPr lang="it-IT" sz="2000" dirty="0">
                <a:latin typeface="+mn-lt"/>
              </a:rPr>
              <a:t>Il pane speciale deve essere posto in vendita con diciture che indichino l'ingrediente aggiunto. Nel caso che più ingredienti siano stati aggiunti, le diciture devono indicare questi in ordine decrescente di quantità presente riferita a peso. </a:t>
            </a:r>
          </a:p>
          <a:p>
            <a:pPr marL="342900" indent="-342900" fontAlgn="auto">
              <a:spcBef>
                <a:spcPts val="0"/>
              </a:spcBef>
              <a:spcAft>
                <a:spcPts val="0"/>
              </a:spcAft>
              <a:defRPr/>
            </a:pPr>
            <a:endParaRPr lang="it-IT" sz="2000" dirty="0">
              <a:latin typeface="+mn-lt"/>
            </a:endParaRPr>
          </a:p>
          <a:p>
            <a:pPr marL="342900" indent="-342900" fontAlgn="auto">
              <a:spcBef>
                <a:spcPts val="0"/>
              </a:spcBef>
              <a:spcAft>
                <a:spcPts val="0"/>
              </a:spcAft>
              <a:defRPr/>
            </a:pPr>
            <a:r>
              <a:rPr lang="it-IT" sz="2000" dirty="0">
                <a:latin typeface="+mn-lt"/>
              </a:rPr>
              <a:t>E' denominato «grissino» il pane a forma di bastoncino ottenuto dalla cottura di una pasta lievitata, preparata con farina di grano tenero di tipo 0 o di tipo 00, acqua e lievito con o senza sale.</a:t>
            </a:r>
          </a:p>
          <a:p>
            <a:pPr marL="342900" indent="-342900" fontAlgn="auto">
              <a:spcBef>
                <a:spcPts val="0"/>
              </a:spcBef>
              <a:spcAft>
                <a:spcPts val="0"/>
              </a:spcAft>
              <a:defRPr/>
            </a:pPr>
            <a:r>
              <a:rPr lang="it-IT" sz="2000" dirty="0">
                <a:latin typeface="+mn-lt"/>
              </a:rPr>
              <a:t>E' consentita la produzione di grissini speciali, preparati con gli stessi ingredienti previsti per il pane speciale dal precedente articolo 20, nonché con i grassi alimentari industriali ammessi dalla legge.</a:t>
            </a:r>
          </a:p>
          <a:p>
            <a:pPr marL="342900" indent="-342900" fontAlgn="auto">
              <a:spcBef>
                <a:spcPts val="0"/>
              </a:spcBef>
              <a:spcAft>
                <a:spcPts val="0"/>
              </a:spcAft>
              <a:defRPr/>
            </a:pPr>
            <a:endParaRPr lang="it-IT" sz="2000" dirty="0">
              <a:latin typeface="+mn-lt"/>
            </a:endParaRPr>
          </a:p>
        </p:txBody>
      </p:sp>
      <p:sp>
        <p:nvSpPr>
          <p:cNvPr id="6" name="Text Box 3"/>
          <p:cNvSpPr txBox="1">
            <a:spLocks noChangeArrowheads="1"/>
          </p:cNvSpPr>
          <p:nvPr/>
        </p:nvSpPr>
        <p:spPr bwMode="auto">
          <a:xfrm>
            <a:off x="228600" y="381000"/>
            <a:ext cx="573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Pasta alimentare</a:t>
            </a:r>
            <a:endParaRPr lang="it-IT" altLang="en-US" sz="2800" b="1" dirty="0">
              <a:solidFill>
                <a:srgbClr val="FF0000"/>
              </a:solidFill>
              <a:latin typeface="Calibri" panose="020F0502020204030204" pitchFamily="34" charset="0"/>
            </a:endParaRP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5" descr="prato"/>
          <p:cNvPicPr>
            <a:picLocks noChangeAspect="1" noChangeArrowheads="1"/>
          </p:cNvPicPr>
          <p:nvPr/>
        </p:nvPicPr>
        <p:blipFill>
          <a:blip r:embed="rId2" cstate="print"/>
          <a:srcRect/>
          <a:stretch>
            <a:fillRect/>
          </a:stretch>
        </p:blipFill>
        <p:spPr bwMode="auto">
          <a:xfrm>
            <a:off x="5257800" y="1161288"/>
            <a:ext cx="2766006" cy="4648200"/>
          </a:xfrm>
          <a:prstGeom prst="rect">
            <a:avLst/>
          </a:prstGeom>
          <a:ln>
            <a:noFill/>
          </a:ln>
          <a:effectLst>
            <a:outerShdw blurRad="292100" dist="139700" dir="2700000" algn="tl" rotWithShape="0">
              <a:srgbClr val="333333">
                <a:alpha val="65000"/>
              </a:srgbClr>
            </a:outerShdw>
          </a:effectLst>
        </p:spPr>
      </p:pic>
      <p:sp>
        <p:nvSpPr>
          <p:cNvPr id="108548" name="Text Box 6"/>
          <p:cNvSpPr txBox="1">
            <a:spLocks noChangeArrowheads="1"/>
          </p:cNvSpPr>
          <p:nvPr/>
        </p:nvSpPr>
        <p:spPr bwMode="auto">
          <a:xfrm>
            <a:off x="874311" y="1435387"/>
            <a:ext cx="3810000" cy="2862263"/>
          </a:xfrm>
          <a:prstGeom prst="rect">
            <a:avLst/>
          </a:prstGeom>
          <a:solidFill>
            <a:schemeClr val="bg1"/>
          </a:solidFill>
          <a:ln w="9525">
            <a:solidFill>
              <a:schemeClr val="bg1"/>
            </a:solidFill>
            <a:miter lim="800000"/>
            <a:headEnd/>
            <a:tailEnd/>
          </a:ln>
        </p:spPr>
        <p:txBody>
          <a:bodyPr>
            <a:spAutoFit/>
          </a:bodyPr>
          <a:lstStyle/>
          <a:p>
            <a:pPr fontAlgn="auto">
              <a:spcBef>
                <a:spcPts val="0"/>
              </a:spcBef>
              <a:spcAft>
                <a:spcPts val="0"/>
              </a:spcAft>
              <a:defRPr/>
            </a:pPr>
            <a:r>
              <a:rPr lang="it-IT" sz="2000" dirty="0">
                <a:latin typeface="+mn-lt"/>
              </a:rPr>
              <a:t>Il riso appartiene alla famiglia delle </a:t>
            </a:r>
            <a:r>
              <a:rPr lang="it-IT" sz="2000" dirty="0" err="1">
                <a:latin typeface="+mn-lt"/>
              </a:rPr>
              <a:t>Graminaceae</a:t>
            </a:r>
            <a:r>
              <a:rPr lang="it-IT" sz="2000" dirty="0">
                <a:latin typeface="+mn-lt"/>
              </a:rPr>
              <a:t> e alla specie </a:t>
            </a:r>
            <a:r>
              <a:rPr lang="it-IT" sz="2000" i="1" dirty="0" err="1">
                <a:latin typeface="+mn-lt"/>
              </a:rPr>
              <a:t>oryza</a:t>
            </a:r>
            <a:r>
              <a:rPr lang="it-IT" sz="2000" dirty="0">
                <a:latin typeface="+mn-lt"/>
              </a:rPr>
              <a:t>. </a:t>
            </a:r>
          </a:p>
          <a:p>
            <a:pPr fontAlgn="auto">
              <a:spcBef>
                <a:spcPts val="0"/>
              </a:spcBef>
              <a:spcAft>
                <a:spcPts val="0"/>
              </a:spcAft>
              <a:defRPr/>
            </a:pPr>
            <a:r>
              <a:rPr lang="it-IT" sz="2000" dirty="0">
                <a:latin typeface="+mn-lt"/>
              </a:rPr>
              <a:t>La sua denominazione botanica e’ </a:t>
            </a:r>
            <a:r>
              <a:rPr lang="it-IT" sz="2000" i="1" dirty="0" err="1">
                <a:solidFill>
                  <a:schemeClr val="folHlink"/>
                </a:solidFill>
                <a:latin typeface="+mn-lt"/>
              </a:rPr>
              <a:t>Oryza</a:t>
            </a:r>
            <a:r>
              <a:rPr lang="it-IT" sz="2000" i="1" dirty="0">
                <a:solidFill>
                  <a:schemeClr val="folHlink"/>
                </a:solidFill>
                <a:latin typeface="+mn-lt"/>
              </a:rPr>
              <a:t> sativa</a:t>
            </a:r>
            <a:r>
              <a:rPr lang="it-IT" sz="2000" dirty="0">
                <a:latin typeface="+mn-lt"/>
              </a:rPr>
              <a:t>.</a:t>
            </a:r>
          </a:p>
          <a:p>
            <a:pPr fontAlgn="auto">
              <a:spcBef>
                <a:spcPts val="0"/>
              </a:spcBef>
              <a:spcAft>
                <a:spcPts val="0"/>
              </a:spcAft>
              <a:defRPr/>
            </a:pPr>
            <a:endParaRPr lang="it-IT" sz="2000" dirty="0">
              <a:latin typeface="+mn-lt"/>
            </a:endParaRPr>
          </a:p>
          <a:p>
            <a:pPr fontAlgn="auto">
              <a:spcBef>
                <a:spcPts val="0"/>
              </a:spcBef>
              <a:spcAft>
                <a:spcPts val="0"/>
              </a:spcAft>
              <a:defRPr/>
            </a:pPr>
            <a:r>
              <a:rPr lang="it-IT" sz="2000" dirty="0">
                <a:latin typeface="+mn-lt"/>
              </a:rPr>
              <a:t>Pianta a ciclo annuale che seminata in primavera, viene raccolta dopo circa 140-180 giorni, tra settembre e metà ottobre.</a:t>
            </a:r>
          </a:p>
        </p:txBody>
      </p:sp>
      <p:sp>
        <p:nvSpPr>
          <p:cNvPr id="7" name="Text Box 3"/>
          <p:cNvSpPr txBox="1">
            <a:spLocks noChangeArrowheads="1"/>
          </p:cNvSpPr>
          <p:nvPr/>
        </p:nvSpPr>
        <p:spPr bwMode="auto">
          <a:xfrm>
            <a:off x="457200" y="457200"/>
            <a:ext cx="809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smtClean="0">
                <a:solidFill>
                  <a:srgbClr val="FF0000"/>
                </a:solidFill>
                <a:latin typeface="Calibri" panose="020F0502020204030204" pitchFamily="34" charset="0"/>
              </a:rPr>
              <a:t>Riso</a:t>
            </a:r>
            <a:endParaRPr lang="it-IT" altLang="en-US" sz="2800" b="1" dirty="0">
              <a:solidFill>
                <a:srgbClr val="FF0000"/>
              </a:solidFill>
              <a:latin typeface="Calibri" panose="020F0502020204030204" pitchFamily="34" charset="0"/>
            </a:endParaRPr>
          </a:p>
        </p:txBody>
      </p:sp>
      <p:sp>
        <p:nvSpPr>
          <p:cNvPr id="8" name="CasellaDiTesto 7"/>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4"/>
          <p:cNvSpPr txBox="1">
            <a:spLocks noChangeArrowheads="1"/>
          </p:cNvSpPr>
          <p:nvPr/>
        </p:nvSpPr>
        <p:spPr bwMode="auto">
          <a:xfrm>
            <a:off x="2136648" y="4343400"/>
            <a:ext cx="8229600" cy="1631216"/>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defRPr/>
            </a:pPr>
            <a:r>
              <a:rPr lang="it-IT" sz="2000" dirty="0">
                <a:latin typeface="+mn-lt"/>
              </a:rPr>
              <a:t>appena raccolto il riso si chiama “riso grezzo” o “risone” e data la sua umidità di circa il 24% deve essere essiccato per ridurla a 14-14,5% e per poter essere conservato.</a:t>
            </a:r>
          </a:p>
          <a:p>
            <a:pPr fontAlgn="auto">
              <a:spcBef>
                <a:spcPts val="0"/>
              </a:spcBef>
              <a:spcAft>
                <a:spcPts val="0"/>
              </a:spcAft>
              <a:defRPr/>
            </a:pPr>
            <a:endParaRPr lang="it-IT" sz="2000" dirty="0">
              <a:latin typeface="+mn-lt"/>
            </a:endParaRPr>
          </a:p>
          <a:p>
            <a:pPr fontAlgn="auto">
              <a:spcBef>
                <a:spcPts val="0"/>
              </a:spcBef>
              <a:spcAft>
                <a:spcPts val="0"/>
              </a:spcAft>
              <a:defRPr/>
            </a:pPr>
            <a:r>
              <a:rPr lang="it-IT" sz="2000" dirty="0">
                <a:latin typeface="+mn-lt"/>
              </a:rPr>
              <a:t>Conservazione ideale a &lt;17 °C in ambienti aerati (facilità ad assorbire odori)</a:t>
            </a:r>
          </a:p>
        </p:txBody>
      </p:sp>
      <p:pic>
        <p:nvPicPr>
          <p:cNvPr id="34824" name="Picture 5" descr="chicco di ri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936" y="838200"/>
            <a:ext cx="4648200" cy="331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457200" y="457200"/>
            <a:ext cx="809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smtClean="0">
                <a:solidFill>
                  <a:srgbClr val="FF0000"/>
                </a:solidFill>
                <a:latin typeface="Calibri" panose="020F0502020204030204" pitchFamily="34" charset="0"/>
              </a:rPr>
              <a:t>Riso</a:t>
            </a:r>
            <a:endParaRPr lang="it-IT" altLang="en-US" sz="2800" b="1" dirty="0">
              <a:solidFill>
                <a:srgbClr val="FF0000"/>
              </a:solidFill>
              <a:latin typeface="Calibri" panose="020F0502020204030204" pitchFamily="34" charset="0"/>
            </a:endParaRPr>
          </a:p>
        </p:txBody>
      </p:sp>
      <p:sp>
        <p:nvSpPr>
          <p:cNvPr id="10" name="CasellaDiTesto 9"/>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5"/>
          <p:cNvSpPr txBox="1">
            <a:spLocks noChangeArrowheads="1"/>
          </p:cNvSpPr>
          <p:nvPr/>
        </p:nvSpPr>
        <p:spPr bwMode="auto">
          <a:xfrm>
            <a:off x="2784475" y="3255963"/>
            <a:ext cx="5165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latin typeface="Calibri" panose="020F0502020204030204" pitchFamily="34" charset="0"/>
              </a:rPr>
              <a:t>     CARNAROLI                                VIALONE NANO</a:t>
            </a:r>
          </a:p>
        </p:txBody>
      </p:sp>
      <p:sp>
        <p:nvSpPr>
          <p:cNvPr id="35848" name="Text Box 6"/>
          <p:cNvSpPr txBox="1">
            <a:spLocks noChangeArrowheads="1"/>
          </p:cNvSpPr>
          <p:nvPr/>
        </p:nvSpPr>
        <p:spPr bwMode="auto">
          <a:xfrm>
            <a:off x="3200400" y="6151563"/>
            <a:ext cx="43364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a:latin typeface="Calibri" panose="020F0502020204030204" pitchFamily="34" charset="0"/>
              </a:rPr>
              <a:t>  ARBORIO                                             RIBE</a:t>
            </a:r>
          </a:p>
        </p:txBody>
      </p:sp>
      <p:pic>
        <p:nvPicPr>
          <p:cNvPr id="35849" name="Picture 7" descr="ris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23963"/>
            <a:ext cx="2743200" cy="2036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8" descr="ris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03325"/>
            <a:ext cx="274320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9" descr="arbo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098925"/>
            <a:ext cx="27432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0" descr="ri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98926"/>
            <a:ext cx="2743200" cy="2011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457200" y="457200"/>
            <a:ext cx="809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smtClean="0">
                <a:solidFill>
                  <a:srgbClr val="FF0000"/>
                </a:solidFill>
                <a:latin typeface="Calibri" panose="020F0502020204030204" pitchFamily="34" charset="0"/>
              </a:rPr>
              <a:t>Riso</a:t>
            </a:r>
            <a:endParaRPr lang="it-IT" altLang="en-US" sz="2800" b="1" dirty="0">
              <a:solidFill>
                <a:srgbClr val="FF0000"/>
              </a:solidFill>
              <a:latin typeface="Calibri" panose="020F0502020204030204" pitchFamily="34" charset="0"/>
            </a:endParaRPr>
          </a:p>
        </p:txBody>
      </p:sp>
      <p:sp>
        <p:nvSpPr>
          <p:cNvPr id="14" name="CasellaDiTesto 13"/>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AutoShape 17" descr="http://faostat.fao.org/DesktopModules/Faostat/Images/T20/ChartPic_h0p3edw8yduu05ghqlyw.png?ab5e4ee2-0f92-4ba1-b1fa-99c18144d1a7"/>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5" name="AutoShape 19" descr="http://faostat.fao.org/DesktopModules/Faostat/Images/T20/ChartPic_h0p3edw8yduu05ghqlyw.png?ab5e4ee2-0f92-4ba1-b1fa-99c18144d1a7"/>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7" name="AutoShape 21" descr="http://faostat.fao.org/DesktopModules/Faostat/Images/T20/ChartPic_h0p3edw8yduu05ghqlyw.png?ab5e4ee2-0f92-4ba1-b1fa-99c18144d1a7"/>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9100"/>
            <a:ext cx="5181600" cy="362102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81200"/>
            <a:ext cx="6071419" cy="4705350"/>
          </a:xfrm>
          <a:prstGeom prst="rect">
            <a:avLst/>
          </a:prstGeom>
        </p:spPr>
      </p:pic>
      <p:sp>
        <p:nvSpPr>
          <p:cNvPr id="14" name="Text Box 3"/>
          <p:cNvSpPr txBox="1">
            <a:spLocks noChangeArrowheads="1"/>
          </p:cNvSpPr>
          <p:nvPr/>
        </p:nvSpPr>
        <p:spPr bwMode="auto">
          <a:xfrm>
            <a:off x="5867400" y="419100"/>
            <a:ext cx="990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3600" b="1" dirty="0" smtClean="0">
                <a:solidFill>
                  <a:srgbClr val="FF0000"/>
                </a:solidFill>
                <a:latin typeface="Calibri" panose="020F0502020204030204" pitchFamily="34" charset="0"/>
              </a:rPr>
              <a:t>Riso</a:t>
            </a:r>
            <a:endParaRPr lang="it-IT" altLang="en-US" sz="3600" b="1" dirty="0">
              <a:solidFill>
                <a:srgbClr val="FF0000"/>
              </a:solidFill>
              <a:latin typeface="Calibri" panose="020F0502020204030204" pitchFamily="34" charset="0"/>
            </a:endParaRPr>
          </a:p>
        </p:txBody>
      </p:sp>
      <p:sp>
        <p:nvSpPr>
          <p:cNvPr id="15" name="CasellaDiTesto 14"/>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12"/>
          <p:cNvSpPr>
            <a:spLocks noChangeArrowheads="1"/>
          </p:cNvSpPr>
          <p:nvPr/>
        </p:nvSpPr>
        <p:spPr bwMode="auto">
          <a:xfrm>
            <a:off x="1828800" y="6537326"/>
            <a:ext cx="1110882"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it-IT" altLang="en-US" sz="1000">
                <a:latin typeface="Calibri" panose="020F0502020204030204" pitchFamily="34" charset="0"/>
              </a:rPr>
              <a:t>FONTE: FAO 2006</a:t>
            </a:r>
          </a:p>
        </p:txBody>
      </p:sp>
      <p:pic>
        <p:nvPicPr>
          <p:cNvPr id="37893" name="Picture 13" descr="it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30831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p:cNvPicPr>
            <a:picLocks noChangeAspect="1" noChangeArrowheads="1"/>
          </p:cNvPicPr>
          <p:nvPr/>
        </p:nvPicPr>
        <p:blipFill>
          <a:blip r:embed="rId3">
            <a:extLst>
              <a:ext uri="{28A0092B-C50C-407E-A947-70E740481C1C}">
                <a14:useLocalDpi xmlns:a14="http://schemas.microsoft.com/office/drawing/2010/main" val="0"/>
              </a:ext>
            </a:extLst>
          </a:blip>
          <a:srcRect l="19913" t="26042" r="34993" b="22021"/>
          <a:stretch>
            <a:fillRect/>
          </a:stretch>
        </p:blipFill>
        <p:spPr bwMode="auto">
          <a:xfrm>
            <a:off x="2921394" y="1295400"/>
            <a:ext cx="602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457200" y="228600"/>
            <a:ext cx="990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3600" b="1" dirty="0" smtClean="0">
                <a:solidFill>
                  <a:srgbClr val="FF0000"/>
                </a:solidFill>
                <a:latin typeface="Calibri" panose="020F0502020204030204" pitchFamily="34" charset="0"/>
              </a:rPr>
              <a:t>Riso</a:t>
            </a:r>
            <a:endParaRPr lang="it-IT" altLang="en-US" sz="3600" b="1" dirty="0">
              <a:solidFill>
                <a:srgbClr val="FF0000"/>
              </a:solidFill>
              <a:latin typeface="Calibri" panose="020F0502020204030204" pitchFamily="34" charset="0"/>
            </a:endParaRPr>
          </a:p>
        </p:txBody>
      </p:sp>
      <p:sp>
        <p:nvSpPr>
          <p:cNvPr id="10" name="CasellaDiTesto 9"/>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ext Box 6"/>
          <p:cNvSpPr txBox="1">
            <a:spLocks noChangeArrowheads="1"/>
          </p:cNvSpPr>
          <p:nvPr/>
        </p:nvSpPr>
        <p:spPr bwMode="auto">
          <a:xfrm>
            <a:off x="2762250" y="1103312"/>
            <a:ext cx="1398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a:latin typeface="Calibri" panose="020F0502020204030204" pitchFamily="34" charset="0"/>
              </a:rPr>
              <a:t>PULIZIA RISO</a:t>
            </a:r>
          </a:p>
        </p:txBody>
      </p:sp>
      <p:sp>
        <p:nvSpPr>
          <p:cNvPr id="38919" name="Text Box 7"/>
          <p:cNvSpPr txBox="1">
            <a:spLocks noChangeArrowheads="1"/>
          </p:cNvSpPr>
          <p:nvPr/>
        </p:nvSpPr>
        <p:spPr bwMode="auto">
          <a:xfrm>
            <a:off x="6781800" y="1066800"/>
            <a:ext cx="24018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it-IT" altLang="en-US">
                <a:latin typeface="Calibri" panose="020F0502020204030204" pitchFamily="34" charset="0"/>
              </a:rPr>
              <a:t>SEPARATORE “PADDY”</a:t>
            </a:r>
          </a:p>
          <a:p>
            <a:r>
              <a:rPr lang="it-IT" altLang="en-US">
                <a:latin typeface="Calibri" panose="020F0502020204030204" pitchFamily="34" charset="0"/>
              </a:rPr>
              <a:t>per riso integrale, semi-</a:t>
            </a:r>
          </a:p>
          <a:p>
            <a:r>
              <a:rPr lang="it-IT" altLang="en-US">
                <a:latin typeface="Calibri" panose="020F0502020204030204" pitchFamily="34" charset="0"/>
              </a:rPr>
              <a:t>greggio e sbramato</a:t>
            </a:r>
          </a:p>
        </p:txBody>
      </p:sp>
      <p:sp>
        <p:nvSpPr>
          <p:cNvPr id="38920" name="Text Box 8"/>
          <p:cNvSpPr txBox="1">
            <a:spLocks noChangeArrowheads="1"/>
          </p:cNvSpPr>
          <p:nvPr/>
        </p:nvSpPr>
        <p:spPr bwMode="auto">
          <a:xfrm>
            <a:off x="1314449" y="4190999"/>
            <a:ext cx="37019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a:latin typeface="Calibri" panose="020F0502020204030204" pitchFamily="34" charset="0"/>
              </a:rPr>
              <a:t>SGUSCIATURA O SBRAMATURA</a:t>
            </a:r>
          </a:p>
          <a:p>
            <a:r>
              <a:rPr lang="it-IT" altLang="en-US" dirty="0">
                <a:latin typeface="Calibri" panose="020F0502020204030204" pitchFamily="34" charset="0"/>
              </a:rPr>
              <a:t>si tratta di togliere le glumelle, dette</a:t>
            </a:r>
          </a:p>
          <a:p>
            <a:r>
              <a:rPr lang="it-IT" altLang="en-US" dirty="0">
                <a:latin typeface="Calibri" panose="020F0502020204030204" pitchFamily="34" charset="0"/>
              </a:rPr>
              <a:t>lolla mediante </a:t>
            </a:r>
            <a:r>
              <a:rPr lang="it-IT" altLang="en-US" dirty="0" err="1">
                <a:latin typeface="Calibri" panose="020F0502020204030204" pitchFamily="34" charset="0"/>
              </a:rPr>
              <a:t>decorticatori</a:t>
            </a:r>
            <a:r>
              <a:rPr lang="it-IT" altLang="en-US" dirty="0">
                <a:latin typeface="Calibri" panose="020F0502020204030204" pitchFamily="34" charset="0"/>
              </a:rPr>
              <a:t>, costituiti</a:t>
            </a:r>
          </a:p>
          <a:p>
            <a:r>
              <a:rPr lang="it-IT" altLang="en-US" dirty="0">
                <a:latin typeface="Calibri" panose="020F0502020204030204" pitchFamily="34" charset="0"/>
              </a:rPr>
              <a:t>da rulli di gomma che ruotano a velo-</a:t>
            </a:r>
          </a:p>
          <a:p>
            <a:r>
              <a:rPr lang="it-IT" altLang="en-US" dirty="0" err="1">
                <a:latin typeface="Calibri" panose="020F0502020204030204" pitchFamily="34" charset="0"/>
              </a:rPr>
              <a:t>cità</a:t>
            </a:r>
            <a:r>
              <a:rPr lang="it-IT" altLang="en-US" dirty="0">
                <a:latin typeface="Calibri" panose="020F0502020204030204" pitchFamily="34" charset="0"/>
              </a:rPr>
              <a:t> differenti</a:t>
            </a:r>
          </a:p>
        </p:txBody>
      </p:sp>
      <p:sp>
        <p:nvSpPr>
          <p:cNvPr id="38921" name="Text Box 9"/>
          <p:cNvSpPr txBox="1">
            <a:spLocks noChangeArrowheads="1"/>
          </p:cNvSpPr>
          <p:nvPr/>
        </p:nvSpPr>
        <p:spPr bwMode="auto">
          <a:xfrm>
            <a:off x="6797675" y="4494211"/>
            <a:ext cx="18844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it-IT" altLang="en-US">
                <a:latin typeface="Calibri" panose="020F0502020204030204" pitchFamily="34" charset="0"/>
              </a:rPr>
              <a:t>SBIANCATRICI</a:t>
            </a:r>
          </a:p>
          <a:p>
            <a:r>
              <a:rPr lang="it-IT" altLang="en-US">
                <a:latin typeface="Calibri" panose="020F0502020204030204" pitchFamily="34" charset="0"/>
              </a:rPr>
              <a:t>dotate di superfici</a:t>
            </a:r>
          </a:p>
          <a:p>
            <a:r>
              <a:rPr lang="it-IT" altLang="en-US">
                <a:latin typeface="Calibri" panose="020F0502020204030204" pitchFamily="34" charset="0"/>
              </a:rPr>
              <a:t>dbrasive rotanti</a:t>
            </a:r>
          </a:p>
        </p:txBody>
      </p:sp>
      <p:sp>
        <p:nvSpPr>
          <p:cNvPr id="38922" name="Rectangle 10"/>
          <p:cNvSpPr>
            <a:spLocks noChangeArrowheads="1"/>
          </p:cNvSpPr>
          <p:nvPr/>
        </p:nvSpPr>
        <p:spPr bwMode="auto">
          <a:xfrm>
            <a:off x="2076449" y="5719761"/>
            <a:ext cx="2209800" cy="914400"/>
          </a:xfrm>
          <a:prstGeom prst="rect">
            <a:avLst/>
          </a:prstGeom>
          <a:solidFill>
            <a:schemeClr val="bg1"/>
          </a:solidFill>
          <a:ln w="12700">
            <a:solidFill>
              <a:schemeClr val="tx1"/>
            </a:solidFill>
            <a:miter lim="800000"/>
            <a:headEnd type="none" w="sm" len="sm"/>
            <a:tailEnd type="none" w="sm" len="sm"/>
          </a:ln>
        </p:spPr>
        <p:txBody>
          <a:bodyPr wrap="none"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a:latin typeface="Calibri" panose="020F0502020204030204" pitchFamily="34" charset="0"/>
              </a:rPr>
              <a:t>RISO SBRAMATO,</a:t>
            </a:r>
          </a:p>
          <a:p>
            <a:pPr algn="ctr"/>
            <a:r>
              <a:rPr lang="it-IT" altLang="en-US" sz="1600">
                <a:latin typeface="Calibri" panose="020F0502020204030204" pitchFamily="34" charset="0"/>
              </a:rPr>
              <a:t>talvolta commercializza</a:t>
            </a:r>
          </a:p>
          <a:p>
            <a:pPr algn="ctr"/>
            <a:r>
              <a:rPr lang="it-IT" altLang="en-US" sz="1600">
                <a:latin typeface="Calibri" panose="020F0502020204030204" pitchFamily="34" charset="0"/>
              </a:rPr>
              <a:t>to come INTEGRALE</a:t>
            </a:r>
          </a:p>
        </p:txBody>
      </p:sp>
      <p:sp>
        <p:nvSpPr>
          <p:cNvPr id="38923" name="Rectangle 11"/>
          <p:cNvSpPr>
            <a:spLocks noChangeArrowheads="1"/>
          </p:cNvSpPr>
          <p:nvPr/>
        </p:nvSpPr>
        <p:spPr bwMode="auto">
          <a:xfrm>
            <a:off x="6419849" y="5719761"/>
            <a:ext cx="2209800" cy="914400"/>
          </a:xfrm>
          <a:prstGeom prst="rect">
            <a:avLst/>
          </a:prstGeom>
          <a:solidFill>
            <a:schemeClr val="bg1"/>
          </a:solidFill>
          <a:ln w="12700">
            <a:solidFill>
              <a:schemeClr val="tx1"/>
            </a:solidFill>
            <a:miter lim="800000"/>
            <a:headEnd type="none" w="sm" len="sm"/>
            <a:tailEnd type="none" w="sm" len="sm"/>
          </a:ln>
        </p:spPr>
        <p:txBody>
          <a:bodyPr wrap="none"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a:latin typeface="Calibri" panose="020F0502020204030204" pitchFamily="34" charset="0"/>
              </a:rPr>
              <a:t>RISO PILATO,</a:t>
            </a:r>
          </a:p>
          <a:p>
            <a:pPr algn="ctr"/>
            <a:r>
              <a:rPr lang="it-IT" altLang="en-US" sz="1600">
                <a:latin typeface="Calibri" panose="020F0502020204030204" pitchFamily="34" charset="0"/>
              </a:rPr>
              <a:t>RAFFINATO,</a:t>
            </a:r>
          </a:p>
          <a:p>
            <a:pPr algn="ctr"/>
            <a:r>
              <a:rPr lang="it-IT" altLang="en-US" sz="1600">
                <a:latin typeface="Calibri" panose="020F0502020204030204" pitchFamily="34" charset="0"/>
              </a:rPr>
              <a:t>BIANCO</a:t>
            </a:r>
          </a:p>
        </p:txBody>
      </p:sp>
      <p:pic>
        <p:nvPicPr>
          <p:cNvPr id="38924" name="Picture 12" descr="ris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1071561"/>
            <a:ext cx="1725612"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riso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75" y="2303335"/>
            <a:ext cx="22860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ris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49" y="1147761"/>
            <a:ext cx="1714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descr="ris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49" y="2492374"/>
            <a:ext cx="26670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457200" y="228600"/>
            <a:ext cx="990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3600" b="1" dirty="0" smtClean="0">
                <a:solidFill>
                  <a:srgbClr val="FF0000"/>
                </a:solidFill>
                <a:latin typeface="Calibri" panose="020F0502020204030204" pitchFamily="34" charset="0"/>
              </a:rPr>
              <a:t>Riso</a:t>
            </a:r>
            <a:endParaRPr lang="it-IT" altLang="en-US" sz="3600" b="1" dirty="0">
              <a:solidFill>
                <a:srgbClr val="FF0000"/>
              </a:solidFill>
              <a:latin typeface="Calibri" panose="020F0502020204030204" pitchFamily="34" charset="0"/>
            </a:endParaRPr>
          </a:p>
        </p:txBody>
      </p:sp>
      <p:sp>
        <p:nvSpPr>
          <p:cNvPr id="16" name="CasellaDiTesto 15"/>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81200" y="-152400"/>
            <a:ext cx="8229600" cy="1384300"/>
          </a:xfrm>
        </p:spPr>
        <p:txBody>
          <a:bodyPr/>
          <a:lstStyle/>
          <a:p>
            <a:pPr eaLnBrk="1" hangingPunct="1"/>
            <a:r>
              <a:rPr lang="it-IT" altLang="en-US" sz="4800" dirty="0"/>
              <a:t>					</a:t>
            </a:r>
            <a:endParaRPr lang="it-IT" altLang="en-US" sz="3200" dirty="0"/>
          </a:p>
        </p:txBody>
      </p:sp>
      <p:sp>
        <p:nvSpPr>
          <p:cNvPr id="4100" name="Text Box 4"/>
          <p:cNvSpPr txBox="1">
            <a:spLocks noChangeArrowheads="1"/>
          </p:cNvSpPr>
          <p:nvPr/>
        </p:nvSpPr>
        <p:spPr bwMode="auto">
          <a:xfrm>
            <a:off x="1927225" y="3179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Calibri" panose="020F0502020204030204" pitchFamily="34" charset="0"/>
            </a:endParaRPr>
          </a:p>
        </p:txBody>
      </p:sp>
      <p:sp>
        <p:nvSpPr>
          <p:cNvPr id="4101"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pic>
        <p:nvPicPr>
          <p:cNvPr id="66565" name="Picture 45" descr="mulinithumb"/>
          <p:cNvPicPr>
            <a:picLocks noChangeAspect="1" noChangeArrowheads="1"/>
          </p:cNvPicPr>
          <p:nvPr/>
        </p:nvPicPr>
        <p:blipFill>
          <a:blip r:embed="rId2" cstate="print"/>
          <a:srcRect/>
          <a:stretch>
            <a:fillRect/>
          </a:stretch>
        </p:blipFill>
        <p:spPr bwMode="auto">
          <a:xfrm>
            <a:off x="228600" y="1371600"/>
            <a:ext cx="2428875" cy="2717841"/>
          </a:xfrm>
          <a:prstGeom prst="rect">
            <a:avLst/>
          </a:prstGeom>
          <a:ln>
            <a:noFill/>
          </a:ln>
          <a:effectLst>
            <a:softEdge rad="112500"/>
          </a:effectLst>
        </p:spPr>
      </p:pic>
      <p:sp>
        <p:nvSpPr>
          <p:cNvPr id="66566" name="Text Box 46"/>
          <p:cNvSpPr txBox="1">
            <a:spLocks noChangeArrowheads="1"/>
          </p:cNvSpPr>
          <p:nvPr/>
        </p:nvSpPr>
        <p:spPr bwMode="auto">
          <a:xfrm>
            <a:off x="3025775" y="1316038"/>
            <a:ext cx="5280025" cy="4400550"/>
          </a:xfrm>
          <a:prstGeom prst="rect">
            <a:avLst/>
          </a:prstGeom>
          <a:noFill/>
          <a:ln w="9525">
            <a:noFill/>
            <a:miter lim="800000"/>
            <a:headEnd/>
            <a:tailEnd/>
          </a:ln>
        </p:spPr>
        <p:txBody>
          <a:bodyPr wrap="square">
            <a:spAutoFit/>
          </a:bodyPr>
          <a:lstStyle/>
          <a:p>
            <a:pPr fontAlgn="auto">
              <a:spcBef>
                <a:spcPts val="0"/>
              </a:spcBef>
              <a:spcAft>
                <a:spcPts val="0"/>
              </a:spcAft>
              <a:defRPr/>
            </a:pPr>
            <a:r>
              <a:rPr lang="it-IT" sz="2000" dirty="0">
                <a:latin typeface="+mn-lt"/>
              </a:rPr>
              <a:t>Lo stoccaggio di questi prodotti è, potenzialmente, un’operazione semplice a causa della loro bassa umidità (10-15%) e della presenza di componenti che per natura ed organizzazione strutturale sono poco suscettibili a deterioramenti. </a:t>
            </a:r>
          </a:p>
          <a:p>
            <a:pPr fontAlgn="auto">
              <a:spcBef>
                <a:spcPts val="0"/>
              </a:spcBef>
              <a:spcAft>
                <a:spcPts val="0"/>
              </a:spcAft>
              <a:defRPr/>
            </a:pPr>
            <a:endParaRPr lang="it-IT" sz="2000" dirty="0">
              <a:latin typeface="+mn-lt"/>
            </a:endParaRPr>
          </a:p>
          <a:p>
            <a:pPr fontAlgn="auto">
              <a:spcBef>
                <a:spcPts val="0"/>
              </a:spcBef>
              <a:spcAft>
                <a:spcPts val="0"/>
              </a:spcAft>
              <a:defRPr/>
            </a:pPr>
            <a:r>
              <a:rPr lang="it-IT" sz="2000" dirty="0">
                <a:latin typeface="+mn-lt"/>
              </a:rPr>
              <a:t>I pericoli derivano da un’eccessiva umidità del prodotto al momento della sua raccolta:</a:t>
            </a:r>
          </a:p>
          <a:p>
            <a:pPr fontAlgn="auto">
              <a:spcBef>
                <a:spcPts val="0"/>
              </a:spcBef>
              <a:spcAft>
                <a:spcPts val="0"/>
              </a:spcAft>
              <a:buFont typeface="Arial" pitchFamily="34" charset="0"/>
              <a:buChar char="•"/>
              <a:defRPr/>
            </a:pPr>
            <a:r>
              <a:rPr lang="it-IT" sz="2000" dirty="0">
                <a:latin typeface="+mn-lt"/>
              </a:rPr>
              <a:t>infestazioni da microrganismi, in modo particolare muffe (</a:t>
            </a:r>
            <a:r>
              <a:rPr lang="it-IT" sz="2000" i="1" dirty="0" err="1">
                <a:latin typeface="+mn-lt"/>
              </a:rPr>
              <a:t>Aspergillus</a:t>
            </a:r>
            <a:r>
              <a:rPr lang="it-IT" sz="2000" dirty="0">
                <a:latin typeface="+mn-lt"/>
              </a:rPr>
              <a:t>, </a:t>
            </a:r>
            <a:r>
              <a:rPr lang="it-IT" sz="2000" i="1" dirty="0" err="1">
                <a:latin typeface="+mn-lt"/>
              </a:rPr>
              <a:t>Penicillum</a:t>
            </a:r>
            <a:r>
              <a:rPr lang="it-IT" sz="2000" dirty="0">
                <a:latin typeface="+mn-lt"/>
              </a:rPr>
              <a:t>, ecc.), da insetti e da roditori; </a:t>
            </a:r>
          </a:p>
          <a:p>
            <a:pPr fontAlgn="auto">
              <a:spcBef>
                <a:spcPts val="0"/>
              </a:spcBef>
              <a:spcAft>
                <a:spcPts val="0"/>
              </a:spcAft>
              <a:buFont typeface="Arial" pitchFamily="34" charset="0"/>
              <a:buChar char="•"/>
              <a:defRPr/>
            </a:pPr>
            <a:r>
              <a:rPr lang="it-IT" sz="2000" dirty="0">
                <a:latin typeface="+mn-lt"/>
              </a:rPr>
              <a:t>deterioramento a seguito di attività enzimatiche (germinazione, ecc.). </a:t>
            </a:r>
          </a:p>
        </p:txBody>
      </p:sp>
      <p:sp>
        <p:nvSpPr>
          <p:cNvPr id="9" name="CasellaDiTesto 8"/>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381000"/>
            <a:ext cx="990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3600" b="1" dirty="0" smtClean="0">
                <a:solidFill>
                  <a:srgbClr val="FF0000"/>
                </a:solidFill>
                <a:latin typeface="Calibri" panose="020F0502020204030204" pitchFamily="34" charset="0"/>
              </a:rPr>
              <a:t>Riso</a:t>
            </a:r>
            <a:endParaRPr lang="it-IT" altLang="en-US" sz="3600" b="1" dirty="0">
              <a:solidFill>
                <a:srgbClr val="FF0000"/>
              </a:solidFill>
              <a:latin typeface="Calibri" panose="020F0502020204030204" pitchFamily="34" charset="0"/>
            </a:endParaRPr>
          </a:p>
        </p:txBody>
      </p:sp>
      <p:sp>
        <p:nvSpPr>
          <p:cNvPr id="8" name="CasellaDiTesto 7"/>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6821424" cy="577197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bwMode="auto">
          <a:xfrm>
            <a:off x="9982200" y="228600"/>
            <a:ext cx="533400" cy="381000"/>
          </a:xfrm>
          <a:prstGeom prst="roundRect">
            <a:avLst/>
          </a:prstGeom>
          <a:solidFill>
            <a:schemeClr val="bg1">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ctr" fontAlgn="auto">
              <a:spcBef>
                <a:spcPts val="0"/>
              </a:spcBef>
              <a:spcAft>
                <a:spcPts val="0"/>
              </a:spcAft>
              <a:defRPr/>
            </a:pPr>
            <a:r>
              <a:rPr lang="it-IT" sz="1400" dirty="0">
                <a:solidFill>
                  <a:schemeClr val="bg1">
                    <a:lumMod val="50000"/>
                  </a:schemeClr>
                </a:solidFill>
              </a:rPr>
              <a:t>U5</a:t>
            </a:r>
          </a:p>
        </p:txBody>
      </p:sp>
      <p:graphicFrame>
        <p:nvGraphicFramePr>
          <p:cNvPr id="158046" name="Group 350"/>
          <p:cNvGraphicFramePr>
            <a:graphicFrameLocks noGrp="1"/>
          </p:cNvGraphicFramePr>
          <p:nvPr>
            <p:extLst>
              <p:ext uri="{D42A27DB-BD31-4B8C-83A1-F6EECF244321}">
                <p14:modId xmlns:p14="http://schemas.microsoft.com/office/powerpoint/2010/main" val="1045215352"/>
              </p:ext>
            </p:extLst>
          </p:nvPr>
        </p:nvGraphicFramePr>
        <p:xfrm>
          <a:off x="457200" y="1981200"/>
          <a:ext cx="9677399" cy="4219449"/>
        </p:xfrm>
        <a:graphic>
          <a:graphicData uri="http://schemas.openxmlformats.org/drawingml/2006/table">
            <a:tbl>
              <a:tblPr>
                <a:tableStyleId>{0505E3EF-67EA-436B-97B2-0124C06EBD24}</a:tableStyleId>
              </a:tblPr>
              <a:tblGrid>
                <a:gridCol w="1214678">
                  <a:extLst>
                    <a:ext uri="{9D8B030D-6E8A-4147-A177-3AD203B41FA5}">
                      <a16:colId xmlns:a16="http://schemas.microsoft.com/office/drawing/2014/main" val="20000"/>
                    </a:ext>
                  </a:extLst>
                </a:gridCol>
                <a:gridCol w="1092205">
                  <a:extLst>
                    <a:ext uri="{9D8B030D-6E8A-4147-A177-3AD203B41FA5}">
                      <a16:colId xmlns:a16="http://schemas.microsoft.com/office/drawing/2014/main" val="20001"/>
                    </a:ext>
                  </a:extLst>
                </a:gridCol>
                <a:gridCol w="737362">
                  <a:extLst>
                    <a:ext uri="{9D8B030D-6E8A-4147-A177-3AD203B41FA5}">
                      <a16:colId xmlns:a16="http://schemas.microsoft.com/office/drawing/2014/main" val="20002"/>
                    </a:ext>
                  </a:extLst>
                </a:gridCol>
                <a:gridCol w="1040471">
                  <a:extLst>
                    <a:ext uri="{9D8B030D-6E8A-4147-A177-3AD203B41FA5}">
                      <a16:colId xmlns:a16="http://schemas.microsoft.com/office/drawing/2014/main" val="20003"/>
                    </a:ext>
                  </a:extLst>
                </a:gridCol>
                <a:gridCol w="827319">
                  <a:extLst>
                    <a:ext uri="{9D8B030D-6E8A-4147-A177-3AD203B41FA5}">
                      <a16:colId xmlns:a16="http://schemas.microsoft.com/office/drawing/2014/main" val="20004"/>
                    </a:ext>
                  </a:extLst>
                </a:gridCol>
                <a:gridCol w="670310">
                  <a:extLst>
                    <a:ext uri="{9D8B030D-6E8A-4147-A177-3AD203B41FA5}">
                      <a16:colId xmlns:a16="http://schemas.microsoft.com/office/drawing/2014/main" val="20005"/>
                    </a:ext>
                  </a:extLst>
                </a:gridCol>
                <a:gridCol w="601524">
                  <a:extLst>
                    <a:ext uri="{9D8B030D-6E8A-4147-A177-3AD203B41FA5}">
                      <a16:colId xmlns:a16="http://schemas.microsoft.com/office/drawing/2014/main" val="20006"/>
                    </a:ext>
                  </a:extLst>
                </a:gridCol>
                <a:gridCol w="545525">
                  <a:extLst>
                    <a:ext uri="{9D8B030D-6E8A-4147-A177-3AD203B41FA5}">
                      <a16:colId xmlns:a16="http://schemas.microsoft.com/office/drawing/2014/main" val="20007"/>
                    </a:ext>
                  </a:extLst>
                </a:gridCol>
                <a:gridCol w="513011">
                  <a:extLst>
                    <a:ext uri="{9D8B030D-6E8A-4147-A177-3AD203B41FA5}">
                      <a16:colId xmlns:a16="http://schemas.microsoft.com/office/drawing/2014/main" val="20008"/>
                    </a:ext>
                  </a:extLst>
                </a:gridCol>
                <a:gridCol w="513011">
                  <a:extLst>
                    <a:ext uri="{9D8B030D-6E8A-4147-A177-3AD203B41FA5}">
                      <a16:colId xmlns:a16="http://schemas.microsoft.com/office/drawing/2014/main" val="20009"/>
                    </a:ext>
                  </a:extLst>
                </a:gridCol>
                <a:gridCol w="718937">
                  <a:extLst>
                    <a:ext uri="{9D8B030D-6E8A-4147-A177-3AD203B41FA5}">
                      <a16:colId xmlns:a16="http://schemas.microsoft.com/office/drawing/2014/main" val="20010"/>
                    </a:ext>
                  </a:extLst>
                </a:gridCol>
                <a:gridCol w="601522">
                  <a:extLst>
                    <a:ext uri="{9D8B030D-6E8A-4147-A177-3AD203B41FA5}">
                      <a16:colId xmlns:a16="http://schemas.microsoft.com/office/drawing/2014/main" val="20011"/>
                    </a:ext>
                  </a:extLst>
                </a:gridCol>
                <a:gridCol w="601524">
                  <a:extLst>
                    <a:ext uri="{9D8B030D-6E8A-4147-A177-3AD203B41FA5}">
                      <a16:colId xmlns:a16="http://schemas.microsoft.com/office/drawing/2014/main" val="20012"/>
                    </a:ext>
                  </a:extLst>
                </a:gridCol>
              </a:tblGrid>
              <a:tr h="609600">
                <a:tc>
                  <a:txBody>
                    <a:bodyPr/>
                    <a:lstStyle/>
                    <a:p>
                      <a:pPr marL="0" marR="0" lvl="0" indent="0" algn="l" defTabSz="762000" rtl="0" eaLnBrk="1" fontAlgn="base" latinLnBrk="0" hangingPunct="1">
                        <a:lnSpc>
                          <a:spcPct val="100000"/>
                        </a:lnSpc>
                        <a:spcBef>
                          <a:spcPct val="20000"/>
                        </a:spcBef>
                        <a:spcAft>
                          <a:spcPct val="0"/>
                        </a:spcAft>
                        <a:buClr>
                          <a:schemeClr val="hlink"/>
                        </a:buClr>
                        <a:buSzPct val="120000"/>
                        <a:buFontTx/>
                        <a:buNone/>
                        <a:tabLst/>
                      </a:pPr>
                      <a:endParaRPr kumimoji="0" lang="en-US"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PROTEINE</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LIPIDI</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GLUCIDI</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FIBRA</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KCAL</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err="1" smtClean="0">
                          <a:ln>
                            <a:noFill/>
                          </a:ln>
                          <a:effectLst/>
                        </a:rPr>
                        <a:t>Na</a:t>
                      </a:r>
                      <a:endParaRPr kumimoji="0" lang="it-IT" sz="1400" u="none" strike="noStrike" cap="none" normalizeH="0" baseline="0" dirty="0" smtClean="0">
                        <a:ln>
                          <a:noFill/>
                        </a:ln>
                        <a:effectLst/>
                      </a:endParaRP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mg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K</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mg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Fe</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mg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Ca</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mg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VIT. B1</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mg</a:t>
                      </a:r>
                      <a:endParaRPr kumimoji="0" lang="it-IT" sz="1400" b="1" i="0" u="none" strike="noStrike" cap="none" normalizeH="0" baseline="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VIT.</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B2</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mg</a:t>
                      </a:r>
                      <a:endParaRPr kumimoji="0" lang="it-IT" sz="1400" b="1" i="0" u="none" strike="noStrike" cap="none" normalizeH="0" baseline="0" smtClean="0">
                        <a:ln>
                          <a:noFill/>
                        </a:ln>
                        <a:solidFill>
                          <a:srgbClr val="142800"/>
                        </a:solidFill>
                        <a:effectLst/>
                        <a:latin typeface="+mj-lt"/>
                      </a:endParaRPr>
                    </a:p>
                  </a:txBody>
                  <a:tcPr marL="91434" marR="91434" marT="45727" marB="45727"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err="1" smtClean="0">
                          <a:ln>
                            <a:noFill/>
                          </a:ln>
                          <a:effectLst/>
                        </a:rPr>
                        <a:t>VIT</a:t>
                      </a:r>
                      <a:r>
                        <a:rPr kumimoji="0" lang="it-IT" sz="1400" u="none" strike="noStrike" cap="none" normalizeH="0" baseline="0" dirty="0" smtClean="0">
                          <a:ln>
                            <a:noFill/>
                          </a:ln>
                          <a:effectLst/>
                        </a:rPr>
                        <a:t>.</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PP</a:t>
                      </a:r>
                    </a:p>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mg</a:t>
                      </a:r>
                      <a:endParaRPr kumimoji="0" lang="it-IT" sz="1400" b="1" i="0" u="none" strike="noStrike" cap="none" normalizeH="0" baseline="0" dirty="0" smtClean="0">
                        <a:ln>
                          <a:noFill/>
                        </a:ln>
                        <a:solidFill>
                          <a:srgbClr val="142800"/>
                        </a:solidFill>
                        <a:effectLst/>
                        <a:latin typeface="+mj-lt"/>
                      </a:endParaRPr>
                    </a:p>
                  </a:txBody>
                  <a:tcPr marL="91434" marR="91434" marT="45727" marB="45727" horzOverflow="overflow"/>
                </a:tc>
                <a:extLst>
                  <a:ext uri="{0D108BD9-81ED-4DB2-BD59-A6C34878D82A}">
                    <a16:rowId xmlns:a16="http://schemas.microsoft.com/office/drawing/2014/main" val="10000"/>
                  </a:ext>
                </a:extLst>
              </a:tr>
              <a:tr h="773602">
                <a:tc>
                  <a:txBody>
                    <a:bodyPr/>
                    <a:lstStyle/>
                    <a:p>
                      <a:pPr marL="0" marR="0" lvl="0" indent="0" algn="l"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SBRAMATO</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7,6</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1,7</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77</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1,3</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354</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20</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250</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1,5</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10</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0,32</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0,05</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6,26</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extLst>
                  <a:ext uri="{0D108BD9-81ED-4DB2-BD59-A6C34878D82A}">
                    <a16:rowId xmlns:a16="http://schemas.microsoft.com/office/drawing/2014/main" val="10001"/>
                  </a:ext>
                </a:extLst>
              </a:tr>
              <a:tr h="773602">
                <a:tc>
                  <a:txBody>
                    <a:bodyPr/>
                    <a:lstStyle/>
                    <a:p>
                      <a:pPr marL="0" marR="0" lvl="0" indent="0" algn="l"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PILATO</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7</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0,6</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78,6</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0,2</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348</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6</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103</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0,6</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6</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0,06</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0,03</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1,3</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extLst>
                  <a:ext uri="{0D108BD9-81ED-4DB2-BD59-A6C34878D82A}">
                    <a16:rowId xmlns:a16="http://schemas.microsoft.com/office/drawing/2014/main" val="10002"/>
                  </a:ext>
                </a:extLst>
              </a:tr>
              <a:tr h="1081765">
                <a:tc>
                  <a:txBody>
                    <a:bodyPr/>
                    <a:lstStyle/>
                    <a:p>
                      <a:pPr marL="0" marR="0" lvl="0" indent="0" algn="l"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SBRAMATO</a:t>
                      </a:r>
                    </a:p>
                    <a:p>
                      <a:pPr marL="0" marR="0" lvl="0" indent="0" algn="l"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PARBOILED</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7,4</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2,28</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75,8</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1,14</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362</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14,9</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161</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1,5</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6</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0,27</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0,09</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6,3</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extLst>
                  <a:ext uri="{0D108BD9-81ED-4DB2-BD59-A6C34878D82A}">
                    <a16:rowId xmlns:a16="http://schemas.microsoft.com/office/drawing/2014/main" val="10003"/>
                  </a:ext>
                </a:extLst>
              </a:tr>
              <a:tr h="773602">
                <a:tc>
                  <a:txBody>
                    <a:bodyPr/>
                    <a:lstStyle/>
                    <a:p>
                      <a:pPr marL="0" marR="0" lvl="0" indent="0" algn="l"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PARBOILED</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6,7</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0,39</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82</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0,31</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367</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11,4</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130</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0,9</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7</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smtClean="0">
                          <a:ln>
                            <a:noFill/>
                          </a:ln>
                          <a:effectLst/>
                        </a:rPr>
                        <a:t>0,26</a:t>
                      </a:r>
                      <a:endParaRPr kumimoji="0" lang="it-IT" sz="1400" b="1" i="0" u="none" strike="noStrike" cap="none" normalizeH="0" baseline="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0,03</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tc>
                  <a:txBody>
                    <a:bodyPr/>
                    <a:lstStyle/>
                    <a:p>
                      <a:pPr marL="0" marR="0" lvl="0" indent="0" algn="ctr" defTabSz="762000" rtl="0" eaLnBrk="1" fontAlgn="base" latinLnBrk="0" hangingPunct="1">
                        <a:lnSpc>
                          <a:spcPct val="100000"/>
                        </a:lnSpc>
                        <a:spcBef>
                          <a:spcPct val="20000"/>
                        </a:spcBef>
                        <a:spcAft>
                          <a:spcPct val="0"/>
                        </a:spcAft>
                        <a:buClr>
                          <a:schemeClr val="hlink"/>
                        </a:buClr>
                        <a:buSzPct val="120000"/>
                        <a:buFontTx/>
                        <a:buNone/>
                        <a:tabLst/>
                      </a:pPr>
                      <a:r>
                        <a:rPr kumimoji="0" lang="it-IT" sz="1400" u="none" strike="noStrike" cap="none" normalizeH="0" baseline="0" dirty="0" smtClean="0">
                          <a:ln>
                            <a:noFill/>
                          </a:ln>
                          <a:effectLst/>
                        </a:rPr>
                        <a:t>5,2</a:t>
                      </a:r>
                      <a:endParaRPr kumimoji="0" lang="it-IT" sz="1400" b="1" i="0" u="none" strike="noStrike" cap="none" normalizeH="0" baseline="0" dirty="0" smtClean="0">
                        <a:ln>
                          <a:noFill/>
                        </a:ln>
                        <a:solidFill>
                          <a:srgbClr val="142800"/>
                        </a:solidFill>
                        <a:effectLst/>
                        <a:latin typeface="+mj-lt"/>
                      </a:endParaRPr>
                    </a:p>
                  </a:txBody>
                  <a:tcPr marL="91434" marR="91434" marT="45727" marB="45727" anchor="ctr" horzOverflow="overflow"/>
                </a:tc>
                <a:extLst>
                  <a:ext uri="{0D108BD9-81ED-4DB2-BD59-A6C34878D82A}">
                    <a16:rowId xmlns:a16="http://schemas.microsoft.com/office/drawing/2014/main" val="10004"/>
                  </a:ext>
                </a:extLst>
              </a:tr>
            </a:tbl>
          </a:graphicData>
        </a:graphic>
      </p:graphicFrame>
      <p:sp>
        <p:nvSpPr>
          <p:cNvPr id="9" name="Text Box 3"/>
          <p:cNvSpPr txBox="1">
            <a:spLocks noChangeArrowheads="1"/>
          </p:cNvSpPr>
          <p:nvPr/>
        </p:nvSpPr>
        <p:spPr bwMode="auto">
          <a:xfrm>
            <a:off x="533400" y="381000"/>
            <a:ext cx="990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3600" b="1" dirty="0" smtClean="0">
                <a:solidFill>
                  <a:srgbClr val="FF0000"/>
                </a:solidFill>
                <a:latin typeface="Calibri" panose="020F0502020204030204" pitchFamily="34" charset="0"/>
              </a:rPr>
              <a:t>Riso</a:t>
            </a:r>
            <a:endParaRPr lang="it-IT" altLang="en-US" sz="3600" b="1" dirty="0">
              <a:solidFill>
                <a:srgbClr val="FF0000"/>
              </a:solidFill>
              <a:latin typeface="Calibri" panose="020F0502020204030204" pitchFamily="34" charset="0"/>
            </a:endParaRPr>
          </a:p>
        </p:txBody>
      </p:sp>
      <p:sp>
        <p:nvSpPr>
          <p:cNvPr id="10" name="CasellaDiTesto 9"/>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90"/>
          <p:cNvSpPr txBox="1">
            <a:spLocks noChangeArrowheads="1"/>
          </p:cNvSpPr>
          <p:nvPr/>
        </p:nvSpPr>
        <p:spPr bwMode="auto">
          <a:xfrm>
            <a:off x="518160" y="1295400"/>
            <a:ext cx="8245475" cy="1770063"/>
          </a:xfrm>
          <a:prstGeom prst="rect">
            <a:avLst/>
          </a:prstGeom>
          <a:noFill/>
          <a:ln w="12700">
            <a:noFill/>
            <a:miter lim="800000"/>
            <a:headEnd type="none" w="sm" len="sm"/>
            <a:tailEnd type="none" w="sm" len="sm"/>
          </a:ln>
        </p:spPr>
        <p:txBody>
          <a:bodyPr>
            <a:spAutoFit/>
          </a:bodyPr>
          <a:lstStyle/>
          <a:p>
            <a:pPr defTabSz="762000" eaLnBrk="0" fontAlgn="auto" hangingPunct="0">
              <a:spcBef>
                <a:spcPts val="0"/>
              </a:spcBef>
              <a:spcAft>
                <a:spcPts val="0"/>
              </a:spcAft>
              <a:defRPr/>
            </a:pPr>
            <a:r>
              <a:rPr lang="it-IT" sz="2000" dirty="0">
                <a:latin typeface="+mn-lt"/>
              </a:rPr>
              <a:t>PROCESSO ANTICO</a:t>
            </a:r>
          </a:p>
          <a:p>
            <a:pPr defTabSz="762000" eaLnBrk="0" fontAlgn="auto" hangingPunct="0">
              <a:spcBef>
                <a:spcPts val="0"/>
              </a:spcBef>
              <a:spcAft>
                <a:spcPts val="0"/>
              </a:spcAft>
              <a:defRPr/>
            </a:pPr>
            <a:r>
              <a:rPr lang="it-IT" dirty="0">
                <a:latin typeface="+mn-lt"/>
              </a:rPr>
              <a:t>Noto sin da 4.000 anni fa’ dagli Ittiti e Babilonesi, il riso greggio veniva messo in acqua fredda e poi cotto per breve tempo e fatto essiccare al sole. </a:t>
            </a:r>
          </a:p>
          <a:p>
            <a:pPr defTabSz="762000" eaLnBrk="0" fontAlgn="auto" hangingPunct="0">
              <a:spcBef>
                <a:spcPts val="0"/>
              </a:spcBef>
              <a:spcAft>
                <a:spcPts val="0"/>
              </a:spcAft>
              <a:defRPr/>
            </a:pPr>
            <a:r>
              <a:rPr lang="it-IT" dirty="0">
                <a:latin typeface="+mn-lt"/>
              </a:rPr>
              <a:t>Le vitamine e le sostanze minerali vengono prima sciolte dall’acqua calda e poi pressate nel chicco di riso sotto forte pressione idraulica, poi sigillate nel nucleo col vapore. In ultimo il riso viene essiccato.</a:t>
            </a:r>
          </a:p>
        </p:txBody>
      </p:sp>
      <p:pic>
        <p:nvPicPr>
          <p:cNvPr id="41992" name="Picture 91" descr="riso"/>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6471534" cy="2590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533400" y="381000"/>
            <a:ext cx="990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3600" b="1" dirty="0" smtClean="0">
                <a:solidFill>
                  <a:srgbClr val="FF0000"/>
                </a:solidFill>
                <a:latin typeface="Calibri" panose="020F0502020204030204" pitchFamily="34" charset="0"/>
              </a:rPr>
              <a:t>Riso</a:t>
            </a:r>
            <a:endParaRPr lang="it-IT" altLang="en-US" sz="3600" b="1" dirty="0">
              <a:solidFill>
                <a:srgbClr val="FF0000"/>
              </a:solidFill>
              <a:latin typeface="Calibri" panose="020F0502020204030204" pitchFamily="34" charset="0"/>
            </a:endParaRPr>
          </a:p>
        </p:txBody>
      </p:sp>
      <p:sp>
        <p:nvSpPr>
          <p:cNvPr id="10" name="CasellaDiTesto 9"/>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5"/>
          <p:cNvSpPr txBox="1">
            <a:spLocks noChangeArrowheads="1"/>
          </p:cNvSpPr>
          <p:nvPr/>
        </p:nvSpPr>
        <p:spPr bwMode="auto">
          <a:xfrm>
            <a:off x="1828800" y="1758255"/>
            <a:ext cx="5789613" cy="1323975"/>
          </a:xfrm>
          <a:prstGeom prst="rect">
            <a:avLst/>
          </a:prstGeom>
          <a:solidFill>
            <a:schemeClr val="bg1"/>
          </a:solidFill>
          <a:ln w="12700">
            <a:solidFill>
              <a:schemeClr val="bg1"/>
            </a:solidFill>
            <a:miter lim="800000"/>
            <a:headEnd type="none" w="sm" len="sm"/>
            <a:tailEnd type="none" w="sm" len="sm"/>
          </a:ln>
        </p:spPr>
        <p:txBody>
          <a:bodyPr wrap="none">
            <a:spAutoFit/>
          </a:bodyPr>
          <a:lstStyle/>
          <a:p>
            <a:pPr algn="ctr" defTabSz="762000" eaLnBrk="0" fontAlgn="auto" hangingPunct="0">
              <a:spcBef>
                <a:spcPts val="0"/>
              </a:spcBef>
              <a:spcAft>
                <a:spcPts val="0"/>
              </a:spcAft>
              <a:defRPr/>
            </a:pPr>
            <a:r>
              <a:rPr lang="it-IT" sz="2000" dirty="0">
                <a:latin typeface="+mn-lt"/>
              </a:rPr>
              <a:t>PROCESSO ATTUALE</a:t>
            </a:r>
          </a:p>
          <a:p>
            <a:pPr algn="ctr" defTabSz="762000" eaLnBrk="0" fontAlgn="auto" hangingPunct="0">
              <a:spcBef>
                <a:spcPts val="0"/>
              </a:spcBef>
              <a:spcAft>
                <a:spcPts val="0"/>
              </a:spcAft>
              <a:defRPr/>
            </a:pPr>
            <a:r>
              <a:rPr lang="it-IT" dirty="0">
                <a:latin typeface="+mn-lt"/>
              </a:rPr>
              <a:t>Si immette il risone in acqua calda, si cuoce sotto pressione,</a:t>
            </a:r>
          </a:p>
          <a:p>
            <a:pPr algn="ctr" defTabSz="762000" eaLnBrk="0" fontAlgn="auto" hangingPunct="0">
              <a:spcBef>
                <a:spcPts val="0"/>
              </a:spcBef>
              <a:spcAft>
                <a:spcPts val="0"/>
              </a:spcAft>
              <a:defRPr/>
            </a:pPr>
            <a:r>
              <a:rPr lang="it-IT" dirty="0">
                <a:latin typeface="+mn-lt"/>
              </a:rPr>
              <a:t>si essicca</a:t>
            </a:r>
          </a:p>
          <a:p>
            <a:pPr algn="ctr" defTabSz="762000" eaLnBrk="0" fontAlgn="auto" hangingPunct="0">
              <a:spcBef>
                <a:spcPts val="0"/>
              </a:spcBef>
              <a:spcAft>
                <a:spcPts val="0"/>
              </a:spcAft>
              <a:defRPr/>
            </a:pPr>
            <a:endParaRPr lang="it-IT" sz="2400" dirty="0">
              <a:latin typeface="+mn-lt"/>
            </a:endParaRPr>
          </a:p>
        </p:txBody>
      </p:sp>
      <p:sp>
        <p:nvSpPr>
          <p:cNvPr id="117764" name="Text Box 6"/>
          <p:cNvSpPr txBox="1">
            <a:spLocks noChangeArrowheads="1"/>
          </p:cNvSpPr>
          <p:nvPr/>
        </p:nvSpPr>
        <p:spPr bwMode="auto">
          <a:xfrm>
            <a:off x="965199" y="3358455"/>
            <a:ext cx="3962400" cy="2289175"/>
          </a:xfrm>
          <a:prstGeom prst="rect">
            <a:avLst/>
          </a:prstGeom>
          <a:solidFill>
            <a:schemeClr val="bg1"/>
          </a:solidFill>
          <a:ln w="12700">
            <a:solidFill>
              <a:schemeClr val="bg1"/>
            </a:solidFill>
            <a:miter lim="800000"/>
            <a:headEnd type="none" w="sm" len="sm"/>
            <a:tailEnd type="none" w="sm" len="sm"/>
          </a:ln>
        </p:spPr>
        <p:txBody>
          <a:bodyPr>
            <a:spAutoFit/>
          </a:bodyPr>
          <a:lstStyle/>
          <a:p>
            <a:pPr defTabSz="762000" eaLnBrk="0" fontAlgn="auto" hangingPunct="0">
              <a:spcBef>
                <a:spcPts val="0"/>
              </a:spcBef>
              <a:spcAft>
                <a:spcPts val="0"/>
              </a:spcAft>
              <a:defRPr/>
            </a:pPr>
            <a:r>
              <a:rPr lang="it-IT" dirty="0">
                <a:latin typeface="+mn-lt"/>
              </a:rPr>
              <a:t>CAMBIAMENTI                                           - chicco si presenta translucido, colore ambrato, consistente</a:t>
            </a:r>
          </a:p>
          <a:p>
            <a:pPr defTabSz="762000" eaLnBrk="0" fontAlgn="auto" hangingPunct="0">
              <a:spcBef>
                <a:spcPts val="0"/>
              </a:spcBef>
              <a:spcAft>
                <a:spcPts val="0"/>
              </a:spcAft>
              <a:buFontTx/>
              <a:buChar char="-"/>
              <a:defRPr/>
            </a:pPr>
            <a:r>
              <a:rPr lang="it-IT" dirty="0">
                <a:latin typeface="+mn-lt"/>
              </a:rPr>
              <a:t> maggiore contenuto in vitamine e sali minerali</a:t>
            </a:r>
          </a:p>
          <a:p>
            <a:pPr defTabSz="762000" eaLnBrk="0" fontAlgn="auto" hangingPunct="0">
              <a:spcBef>
                <a:spcPts val="0"/>
              </a:spcBef>
              <a:spcAft>
                <a:spcPts val="0"/>
              </a:spcAft>
              <a:buFontTx/>
              <a:buChar char="-"/>
              <a:defRPr/>
            </a:pPr>
            <a:r>
              <a:rPr lang="it-IT" dirty="0">
                <a:latin typeface="+mn-lt"/>
              </a:rPr>
              <a:t> diverso comportamento in cottu-ra (assorbe meno acqua)</a:t>
            </a:r>
          </a:p>
          <a:p>
            <a:pPr defTabSz="762000" eaLnBrk="0" fontAlgn="auto" hangingPunct="0">
              <a:spcBef>
                <a:spcPts val="0"/>
              </a:spcBef>
              <a:spcAft>
                <a:spcPts val="0"/>
              </a:spcAft>
              <a:buFontTx/>
              <a:buChar char="-"/>
              <a:defRPr/>
            </a:pPr>
            <a:r>
              <a:rPr lang="it-IT" dirty="0">
                <a:latin typeface="+mn-lt"/>
              </a:rPr>
              <a:t> migliorata </a:t>
            </a:r>
            <a:r>
              <a:rPr lang="it-IT" dirty="0" err="1">
                <a:latin typeface="+mn-lt"/>
              </a:rPr>
              <a:t>conservabilita’</a:t>
            </a:r>
            <a:endParaRPr lang="it-IT" dirty="0">
              <a:latin typeface="+mn-lt"/>
            </a:endParaRPr>
          </a:p>
        </p:txBody>
      </p:sp>
      <p:sp>
        <p:nvSpPr>
          <p:cNvPr id="117765" name="Text Box 7"/>
          <p:cNvSpPr txBox="1">
            <a:spLocks noChangeArrowheads="1"/>
          </p:cNvSpPr>
          <p:nvPr/>
        </p:nvSpPr>
        <p:spPr bwMode="auto">
          <a:xfrm>
            <a:off x="5308599" y="3358455"/>
            <a:ext cx="3200400" cy="2289175"/>
          </a:xfrm>
          <a:prstGeom prst="rect">
            <a:avLst/>
          </a:prstGeom>
          <a:solidFill>
            <a:schemeClr val="bg1"/>
          </a:solidFill>
          <a:ln w="12700">
            <a:solidFill>
              <a:schemeClr val="bg1"/>
            </a:solidFill>
            <a:miter lim="800000"/>
            <a:headEnd type="none" w="sm" len="sm"/>
            <a:tailEnd type="none" w="sm" len="sm"/>
          </a:ln>
        </p:spPr>
        <p:txBody>
          <a:bodyPr>
            <a:spAutoFit/>
          </a:bodyPr>
          <a:lstStyle/>
          <a:p>
            <a:pPr defTabSz="762000" eaLnBrk="0" fontAlgn="auto" hangingPunct="0">
              <a:spcBef>
                <a:spcPts val="0"/>
              </a:spcBef>
              <a:spcAft>
                <a:spcPts val="0"/>
              </a:spcAft>
              <a:defRPr/>
            </a:pPr>
            <a:r>
              <a:rPr lang="it-IT">
                <a:latin typeface="+mn-lt"/>
              </a:rPr>
              <a:t>	VANTAGGI </a:t>
            </a:r>
          </a:p>
          <a:p>
            <a:pPr defTabSz="762000" eaLnBrk="0" fontAlgn="auto" hangingPunct="0">
              <a:spcBef>
                <a:spcPts val="0"/>
              </a:spcBef>
              <a:spcAft>
                <a:spcPts val="0"/>
              </a:spcAft>
              <a:defRPr/>
            </a:pPr>
            <a:endParaRPr lang="it-IT">
              <a:latin typeface="+mn-lt"/>
            </a:endParaRPr>
          </a:p>
          <a:p>
            <a:pPr defTabSz="762000" eaLnBrk="0" fontAlgn="auto" hangingPunct="0">
              <a:spcBef>
                <a:spcPts val="0"/>
              </a:spcBef>
              <a:spcAft>
                <a:spcPts val="0"/>
              </a:spcAft>
              <a:defRPr/>
            </a:pPr>
            <a:r>
              <a:rPr lang="it-IT">
                <a:latin typeface="+mn-lt"/>
              </a:rPr>
              <a:t>- conserva meglio la forma</a:t>
            </a:r>
          </a:p>
          <a:p>
            <a:pPr defTabSz="762000" eaLnBrk="0" fontAlgn="auto" hangingPunct="0">
              <a:spcBef>
                <a:spcPts val="0"/>
              </a:spcBef>
              <a:spcAft>
                <a:spcPts val="0"/>
              </a:spcAft>
              <a:buFontTx/>
              <a:buChar char="-"/>
              <a:defRPr/>
            </a:pPr>
            <a:r>
              <a:rPr lang="it-IT">
                <a:latin typeface="+mn-lt"/>
              </a:rPr>
              <a:t> meno colloso</a:t>
            </a:r>
          </a:p>
          <a:p>
            <a:pPr defTabSz="762000" eaLnBrk="0" fontAlgn="auto" hangingPunct="0">
              <a:spcBef>
                <a:spcPts val="0"/>
              </a:spcBef>
              <a:spcAft>
                <a:spcPts val="0"/>
              </a:spcAft>
              <a:buFontTx/>
              <a:buChar char="-"/>
              <a:defRPr/>
            </a:pPr>
            <a:r>
              <a:rPr lang="it-IT">
                <a:latin typeface="+mn-lt"/>
              </a:rPr>
              <a:t> piu’ soffice, ma piu’ resistente allo spappolamento</a:t>
            </a:r>
          </a:p>
          <a:p>
            <a:pPr defTabSz="762000" eaLnBrk="0" fontAlgn="auto" hangingPunct="0">
              <a:spcBef>
                <a:spcPts val="0"/>
              </a:spcBef>
              <a:spcAft>
                <a:spcPts val="0"/>
              </a:spcAft>
              <a:defRPr/>
            </a:pPr>
            <a:r>
              <a:rPr lang="it-IT">
                <a:latin typeface="+mn-lt"/>
              </a:rPr>
              <a:t>- piu’ digeribile</a:t>
            </a:r>
          </a:p>
          <a:p>
            <a:pPr defTabSz="762000" eaLnBrk="0" fontAlgn="auto" hangingPunct="0">
              <a:spcBef>
                <a:spcPts val="0"/>
              </a:spcBef>
              <a:spcAft>
                <a:spcPts val="0"/>
              </a:spcAft>
              <a:defRPr/>
            </a:pPr>
            <a:endParaRPr lang="it-IT">
              <a:latin typeface="+mn-lt"/>
            </a:endParaRPr>
          </a:p>
        </p:txBody>
      </p:sp>
      <p:sp>
        <p:nvSpPr>
          <p:cNvPr id="43018" name="Line 8"/>
          <p:cNvSpPr>
            <a:spLocks noChangeShapeType="1"/>
          </p:cNvSpPr>
          <p:nvPr/>
        </p:nvSpPr>
        <p:spPr bwMode="auto">
          <a:xfrm rot="21123327" flipH="1">
            <a:off x="2489199" y="2480567"/>
            <a:ext cx="9144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3019" name="Line 9"/>
          <p:cNvSpPr>
            <a:spLocks noChangeShapeType="1"/>
          </p:cNvSpPr>
          <p:nvPr/>
        </p:nvSpPr>
        <p:spPr bwMode="auto">
          <a:xfrm>
            <a:off x="5918199" y="2448817"/>
            <a:ext cx="7620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2" name="Text Box 3"/>
          <p:cNvSpPr txBox="1">
            <a:spLocks noChangeArrowheads="1"/>
          </p:cNvSpPr>
          <p:nvPr/>
        </p:nvSpPr>
        <p:spPr bwMode="auto">
          <a:xfrm>
            <a:off x="533400" y="381000"/>
            <a:ext cx="990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3600" b="1" dirty="0" smtClean="0">
                <a:solidFill>
                  <a:srgbClr val="FF0000"/>
                </a:solidFill>
                <a:latin typeface="Calibri" panose="020F0502020204030204" pitchFamily="34" charset="0"/>
              </a:rPr>
              <a:t>Riso</a:t>
            </a:r>
            <a:endParaRPr lang="it-IT" altLang="en-US" sz="3600" b="1" dirty="0">
              <a:solidFill>
                <a:srgbClr val="FF0000"/>
              </a:solidFill>
              <a:latin typeface="Calibri" panose="020F0502020204030204" pitchFamily="34" charset="0"/>
            </a:endParaRPr>
          </a:p>
        </p:txBody>
      </p:sp>
      <p:sp>
        <p:nvSpPr>
          <p:cNvPr id="13" name="CasellaDiTesto 12"/>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U4</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927225" y="3179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Calibri" panose="020F0502020204030204" pitchFamily="34" charset="0"/>
            </a:endParaRPr>
          </a:p>
        </p:txBody>
      </p:sp>
      <p:sp>
        <p:nvSpPr>
          <p:cNvPr id="109574" name="Text Box 6"/>
          <p:cNvSpPr txBox="1">
            <a:spLocks noChangeArrowheads="1"/>
          </p:cNvSpPr>
          <p:nvPr/>
        </p:nvSpPr>
        <p:spPr bwMode="auto">
          <a:xfrm>
            <a:off x="609600" y="1524000"/>
            <a:ext cx="7620000" cy="3816429"/>
          </a:xfrm>
          <a:prstGeom prst="rect">
            <a:avLst/>
          </a:prstGeom>
          <a:solidFill>
            <a:schemeClr val="bg1"/>
          </a:solidFill>
          <a:ln w="9525">
            <a:noFill/>
            <a:miter lim="800000"/>
            <a:headEnd/>
            <a:tailEnd/>
          </a:ln>
        </p:spPr>
        <p:txBody>
          <a:bodyPr wrap="square">
            <a:spAutoFit/>
          </a:bodyPr>
          <a:lstStyle/>
          <a:p>
            <a:pPr algn="just" fontAlgn="auto">
              <a:spcBef>
                <a:spcPts val="0"/>
              </a:spcBef>
              <a:spcAft>
                <a:spcPts val="0"/>
              </a:spcAft>
              <a:defRPr/>
            </a:pPr>
            <a:r>
              <a:rPr lang="it-IT" sz="2200" dirty="0">
                <a:latin typeface="+mn-lt"/>
              </a:rPr>
              <a:t>La molitura è il processo tecnologico che consente la trasformazione delle cariossidi dei cereali in sfarinati. </a:t>
            </a:r>
          </a:p>
          <a:p>
            <a:pPr algn="just" fontAlgn="auto">
              <a:spcBef>
                <a:spcPts val="0"/>
              </a:spcBef>
              <a:spcAft>
                <a:spcPts val="0"/>
              </a:spcAft>
              <a:defRPr/>
            </a:pPr>
            <a:r>
              <a:rPr lang="it-IT" sz="2200" u="sng" dirty="0">
                <a:latin typeface="+mn-lt"/>
              </a:rPr>
              <a:t>Processo di macinazione a secco</a:t>
            </a:r>
          </a:p>
          <a:p>
            <a:pPr algn="just" fontAlgn="auto">
              <a:spcBef>
                <a:spcPts val="0"/>
              </a:spcBef>
              <a:spcAft>
                <a:spcPts val="0"/>
              </a:spcAft>
              <a:defRPr/>
            </a:pPr>
            <a:endParaRPr lang="it-IT" sz="2200" dirty="0">
              <a:latin typeface="+mn-lt"/>
            </a:endParaRPr>
          </a:p>
          <a:p>
            <a:pPr algn="just" fontAlgn="auto">
              <a:spcBef>
                <a:spcPts val="0"/>
              </a:spcBef>
              <a:spcAft>
                <a:spcPts val="0"/>
              </a:spcAft>
              <a:defRPr/>
            </a:pPr>
            <a:endParaRPr lang="it-IT" sz="2200" dirty="0">
              <a:latin typeface="+mn-lt"/>
            </a:endParaRPr>
          </a:p>
          <a:p>
            <a:pPr fontAlgn="auto">
              <a:spcBef>
                <a:spcPts val="0"/>
              </a:spcBef>
              <a:spcAft>
                <a:spcPts val="0"/>
              </a:spcAft>
              <a:defRPr/>
            </a:pPr>
            <a:r>
              <a:rPr lang="it-IT" sz="2200" dirty="0">
                <a:latin typeface="+mn-lt"/>
              </a:rPr>
              <a:t>Nel caso del frumento vengono distinti i prodotti ottenuti dalla molitura del grano tenero da quelli ricavati dal grano duro.</a:t>
            </a:r>
          </a:p>
          <a:p>
            <a:pPr fontAlgn="auto">
              <a:spcBef>
                <a:spcPts val="0"/>
              </a:spcBef>
              <a:spcAft>
                <a:spcPts val="0"/>
              </a:spcAft>
              <a:defRPr/>
            </a:pPr>
            <a:r>
              <a:rPr lang="it-IT" sz="2200" dirty="0">
                <a:latin typeface="+mn-lt"/>
              </a:rPr>
              <a:t>Dal primo (grano tenero) si ottengono </a:t>
            </a:r>
            <a:r>
              <a:rPr lang="it-IT" sz="2200" dirty="0">
                <a:solidFill>
                  <a:srgbClr val="FF0000"/>
                </a:solidFill>
                <a:latin typeface="+mn-lt"/>
              </a:rPr>
              <a:t>farine</a:t>
            </a:r>
            <a:r>
              <a:rPr lang="it-IT" sz="2200" dirty="0">
                <a:latin typeface="+mn-lt"/>
              </a:rPr>
              <a:t>, impiegate principalmente nella panificazione e nella produzione dei prodotti da forno, dal secondo (grano duro) si ricavano </a:t>
            </a:r>
            <a:r>
              <a:rPr lang="it-IT" sz="2200" dirty="0">
                <a:solidFill>
                  <a:srgbClr val="FF0000"/>
                </a:solidFill>
                <a:latin typeface="+mn-lt"/>
              </a:rPr>
              <a:t>semole</a:t>
            </a:r>
            <a:r>
              <a:rPr lang="it-IT" sz="2200" dirty="0">
                <a:latin typeface="+mn-lt"/>
              </a:rPr>
              <a:t> e semolati usati prevalentemente nell’industria </a:t>
            </a:r>
            <a:r>
              <a:rPr lang="it-IT" sz="2200" dirty="0" err="1">
                <a:latin typeface="+mn-lt"/>
              </a:rPr>
              <a:t>pastaria</a:t>
            </a:r>
            <a:r>
              <a:rPr lang="it-IT" sz="2200" dirty="0">
                <a:latin typeface="+mn-lt"/>
              </a:rPr>
              <a:t>. </a:t>
            </a:r>
          </a:p>
        </p:txBody>
      </p:sp>
      <p:sp>
        <p:nvSpPr>
          <p:cNvPr id="6"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8" name="CasellaDiTesto 7"/>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4">
                                            <p:txEl>
                                              <p:pRg st="4" end="4"/>
                                            </p:txEl>
                                          </p:spTgt>
                                        </p:tgtEl>
                                        <p:attrNameLst>
                                          <p:attrName>style.visibility</p:attrName>
                                        </p:attrNameLst>
                                      </p:cBhvr>
                                      <p:to>
                                        <p:strVal val="visible"/>
                                      </p:to>
                                    </p:set>
                                    <p:anim calcmode="lin" valueType="num">
                                      <p:cBhvr additive="base">
                                        <p:cTn id="7" dur="500" fill="hold"/>
                                        <p:tgtEl>
                                          <p:spTgt spid="10957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9574">
                                            <p:txEl>
                                              <p:pRg st="5" end="5"/>
                                            </p:txEl>
                                          </p:spTgt>
                                        </p:tgtEl>
                                        <p:attrNameLst>
                                          <p:attrName>style.visibility</p:attrName>
                                        </p:attrNameLst>
                                      </p:cBhvr>
                                      <p:to>
                                        <p:strVal val="visible"/>
                                      </p:to>
                                    </p:set>
                                    <p:anim calcmode="lin" valueType="num">
                                      <p:cBhvr additive="base">
                                        <p:cTn id="11" dur="500" fill="hold"/>
                                        <p:tgtEl>
                                          <p:spTgt spid="10957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9" descr="farin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9992442">
            <a:off x="486327" y="1478135"/>
            <a:ext cx="1941874" cy="1910040"/>
          </a:xfrm>
          <a:prstGeom prst="rect">
            <a:avLst/>
          </a:prstGeom>
          <a:ln>
            <a:noFill/>
          </a:ln>
          <a:effectLst>
            <a:softEdge rad="112500"/>
          </a:effectLst>
        </p:spPr>
      </p:pic>
      <p:sp>
        <p:nvSpPr>
          <p:cNvPr id="6148" name="Text Box 3"/>
          <p:cNvSpPr txBox="1">
            <a:spLocks noChangeArrowheads="1"/>
          </p:cNvSpPr>
          <p:nvPr/>
        </p:nvSpPr>
        <p:spPr bwMode="auto">
          <a:xfrm>
            <a:off x="1927225" y="3179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Calibri" panose="020F0502020204030204" pitchFamily="34" charset="0"/>
            </a:endParaRPr>
          </a:p>
        </p:txBody>
      </p:sp>
      <p:sp>
        <p:nvSpPr>
          <p:cNvPr id="68614" name="Text Box 6"/>
          <p:cNvSpPr txBox="1">
            <a:spLocks noChangeArrowheads="1"/>
          </p:cNvSpPr>
          <p:nvPr/>
        </p:nvSpPr>
        <p:spPr bwMode="auto">
          <a:xfrm>
            <a:off x="2667000" y="1830216"/>
            <a:ext cx="6781800" cy="3786188"/>
          </a:xfrm>
          <a:prstGeom prst="rect">
            <a:avLst/>
          </a:prstGeom>
          <a:noFill/>
          <a:ln w="9525">
            <a:noFill/>
            <a:miter lim="800000"/>
            <a:headEnd/>
            <a:tailEnd/>
          </a:ln>
        </p:spPr>
        <p:txBody>
          <a:bodyPr>
            <a:spAutoFit/>
          </a:bodyPr>
          <a:lstStyle/>
          <a:p>
            <a:pPr fontAlgn="auto">
              <a:spcBef>
                <a:spcPts val="0"/>
              </a:spcBef>
              <a:spcAft>
                <a:spcPts val="0"/>
              </a:spcAft>
              <a:defRPr/>
            </a:pPr>
            <a:r>
              <a:rPr lang="it-IT" sz="2000" dirty="0">
                <a:latin typeface="+mn-lt"/>
              </a:rPr>
              <a:t>La definizione delle diverse tipologie di sfarinati è stabilita da una legge specifica (</a:t>
            </a:r>
            <a:r>
              <a:rPr lang="it-IT" sz="2000" u="sng" dirty="0">
                <a:latin typeface="+mn-lt"/>
              </a:rPr>
              <a:t>legge 4 luglio 1967, n. 580</a:t>
            </a:r>
            <a:r>
              <a:rPr lang="it-IT" sz="2000" dirty="0">
                <a:latin typeface="+mn-lt"/>
              </a:rPr>
              <a:t>) che </a:t>
            </a:r>
            <a:r>
              <a:rPr lang="it-IT" sz="2000" u="sng" dirty="0">
                <a:latin typeface="+mn-lt"/>
              </a:rPr>
              <a:t>disciplina la lavorazione ed il commercio dei cereali, degli sfarinati, del pane e delle paste alimentari e che riporta i limiti di alcuni parametri analitici </a:t>
            </a:r>
            <a:r>
              <a:rPr lang="it-IT" sz="2000" dirty="0">
                <a:latin typeface="+mn-lt"/>
              </a:rPr>
              <a:t>quali l’umidità, le ceneri, la cellulosa e il contenuto di glutine.</a:t>
            </a:r>
          </a:p>
          <a:p>
            <a:pPr fontAlgn="auto">
              <a:spcBef>
                <a:spcPts val="0"/>
              </a:spcBef>
              <a:spcAft>
                <a:spcPts val="0"/>
              </a:spcAft>
              <a:defRPr/>
            </a:pPr>
            <a:endParaRPr lang="it-IT" sz="2000" dirty="0">
              <a:latin typeface="+mn-lt"/>
            </a:endParaRPr>
          </a:p>
          <a:p>
            <a:pPr fontAlgn="auto">
              <a:spcBef>
                <a:spcPts val="0"/>
              </a:spcBef>
              <a:spcAft>
                <a:spcPts val="0"/>
              </a:spcAft>
              <a:defRPr/>
            </a:pPr>
            <a:r>
              <a:rPr lang="it-IT" sz="2000" dirty="0">
                <a:latin typeface="+mn-lt"/>
              </a:rPr>
              <a:t>La </a:t>
            </a:r>
            <a:r>
              <a:rPr lang="it-IT" sz="2000" u="sng" dirty="0">
                <a:latin typeface="+mn-lt"/>
              </a:rPr>
              <a:t>qualità</a:t>
            </a:r>
            <a:r>
              <a:rPr lang="it-IT" sz="2000" dirty="0">
                <a:latin typeface="+mn-lt"/>
              </a:rPr>
              <a:t> di uno </a:t>
            </a:r>
            <a:r>
              <a:rPr lang="it-IT" sz="2000" u="sng" dirty="0">
                <a:latin typeface="+mn-lt"/>
              </a:rPr>
              <a:t>sfarinato</a:t>
            </a:r>
            <a:r>
              <a:rPr lang="it-IT" sz="2000" dirty="0">
                <a:latin typeface="+mn-lt"/>
              </a:rPr>
              <a:t> è valutata non solo in termini di </a:t>
            </a:r>
            <a:r>
              <a:rPr lang="it-IT" sz="2000" u="sng" dirty="0">
                <a:latin typeface="+mn-lt"/>
              </a:rPr>
              <a:t>composizione</a:t>
            </a:r>
            <a:r>
              <a:rPr lang="it-IT" sz="2000" dirty="0">
                <a:latin typeface="+mn-lt"/>
              </a:rPr>
              <a:t> </a:t>
            </a:r>
            <a:r>
              <a:rPr lang="it-IT" sz="2000" u="sng" dirty="0">
                <a:latin typeface="+mn-lt"/>
              </a:rPr>
              <a:t>chimica</a:t>
            </a:r>
            <a:r>
              <a:rPr lang="it-IT" sz="2000" dirty="0">
                <a:latin typeface="+mn-lt"/>
              </a:rPr>
              <a:t>, ma principalmente sulla </a:t>
            </a:r>
            <a:r>
              <a:rPr lang="it-IT" sz="2000" u="sng" dirty="0">
                <a:latin typeface="+mn-lt"/>
              </a:rPr>
              <a:t>base delle caratteristiche </a:t>
            </a:r>
            <a:r>
              <a:rPr lang="it-IT" sz="2000" u="sng" dirty="0" err="1">
                <a:latin typeface="+mn-lt"/>
              </a:rPr>
              <a:t>reologiche</a:t>
            </a:r>
            <a:r>
              <a:rPr lang="it-IT" sz="2000" u="sng" dirty="0">
                <a:latin typeface="+mn-lt"/>
              </a:rPr>
              <a:t> degli impasti</a:t>
            </a:r>
            <a:r>
              <a:rPr lang="it-IT" sz="2000" dirty="0">
                <a:latin typeface="+mn-lt"/>
              </a:rPr>
              <a:t>, preparati ed analizzati secondo metodiche standardizzate.</a:t>
            </a:r>
          </a:p>
          <a:p>
            <a:pPr fontAlgn="auto">
              <a:spcBef>
                <a:spcPts val="0"/>
              </a:spcBef>
              <a:spcAft>
                <a:spcPts val="0"/>
              </a:spcAft>
              <a:defRPr/>
            </a:pPr>
            <a:endParaRPr lang="it-IT" sz="2000" dirty="0">
              <a:latin typeface="+mn-lt"/>
            </a:endParaRPr>
          </a:p>
        </p:txBody>
      </p:sp>
      <p:sp>
        <p:nvSpPr>
          <p:cNvPr id="8"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9" name="CasellaDiTesto 8"/>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8"/>
          <p:cNvSpPr txBox="1">
            <a:spLocks noChangeArrowheads="1"/>
          </p:cNvSpPr>
          <p:nvPr/>
        </p:nvSpPr>
        <p:spPr bwMode="auto">
          <a:xfrm>
            <a:off x="838200" y="1600200"/>
            <a:ext cx="8991600" cy="4893647"/>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defRPr/>
            </a:pPr>
            <a:r>
              <a:rPr lang="it-IT" sz="2400" i="1" dirty="0">
                <a:latin typeface="+mn-lt"/>
              </a:rPr>
              <a:t>Legge </a:t>
            </a:r>
            <a:r>
              <a:rPr lang="it-IT" sz="2400" i="1" dirty="0" err="1">
                <a:latin typeface="+mn-lt"/>
              </a:rPr>
              <a:t>n°</a:t>
            </a:r>
            <a:r>
              <a:rPr lang="it-IT" sz="2400" i="1" dirty="0">
                <a:latin typeface="+mn-lt"/>
              </a:rPr>
              <a:t> 580, 4 Luglio 1967 e DPR </a:t>
            </a:r>
            <a:r>
              <a:rPr lang="it-IT" sz="2400" i="1" dirty="0" err="1">
                <a:latin typeface="+mn-lt"/>
              </a:rPr>
              <a:t>n°</a:t>
            </a:r>
            <a:r>
              <a:rPr lang="it-IT" sz="2400" i="1" dirty="0">
                <a:latin typeface="+mn-lt"/>
              </a:rPr>
              <a:t> 187 del 2 Febbraio 2001</a:t>
            </a:r>
          </a:p>
          <a:p>
            <a:pPr fontAlgn="auto">
              <a:spcBef>
                <a:spcPts val="0"/>
              </a:spcBef>
              <a:spcAft>
                <a:spcPts val="0"/>
              </a:spcAft>
              <a:defRPr/>
            </a:pPr>
            <a:endParaRPr lang="it-IT" sz="2400" i="1" dirty="0">
              <a:latin typeface="+mn-lt"/>
            </a:endParaRPr>
          </a:p>
          <a:p>
            <a:pPr fontAlgn="auto">
              <a:spcBef>
                <a:spcPts val="0"/>
              </a:spcBef>
              <a:spcAft>
                <a:spcPts val="0"/>
              </a:spcAft>
              <a:defRPr/>
            </a:pPr>
            <a:r>
              <a:rPr lang="it-IT" sz="2400" dirty="0">
                <a:latin typeface="+mn-lt"/>
              </a:rPr>
              <a:t>E' denominata «farina di grano tenero» il prodotto ottenuto dalla macinazione e conseguente abburattamento del grano tenero liberato dalle sostanze estranee e dalle impurità.</a:t>
            </a:r>
          </a:p>
          <a:p>
            <a:pPr fontAlgn="auto">
              <a:spcBef>
                <a:spcPts val="0"/>
              </a:spcBef>
              <a:spcAft>
                <a:spcPts val="0"/>
              </a:spcAft>
              <a:defRPr/>
            </a:pPr>
            <a:endParaRPr lang="it-IT" sz="2400" dirty="0">
              <a:latin typeface="+mn-lt"/>
            </a:endParaRPr>
          </a:p>
          <a:p>
            <a:pPr fontAlgn="auto">
              <a:spcBef>
                <a:spcPts val="0"/>
              </a:spcBef>
              <a:spcAft>
                <a:spcPts val="0"/>
              </a:spcAft>
              <a:defRPr/>
            </a:pPr>
            <a:r>
              <a:rPr lang="it-IT" sz="2400" dirty="0">
                <a:latin typeface="+mn-lt"/>
              </a:rPr>
              <a:t>E' denominata «farina integrale di grano tenero» il prodotto ottenuto direttamente dalla macinazione del grano tenero liberato dalle sostanze estranee e dalle impurità.</a:t>
            </a:r>
          </a:p>
          <a:p>
            <a:pPr fontAlgn="auto">
              <a:spcBef>
                <a:spcPts val="0"/>
              </a:spcBef>
              <a:spcAft>
                <a:spcPts val="0"/>
              </a:spcAft>
              <a:defRPr/>
            </a:pPr>
            <a:endParaRPr lang="it-IT" sz="2400" dirty="0">
              <a:latin typeface="+mn-lt"/>
            </a:endParaRPr>
          </a:p>
          <a:p>
            <a:pPr fontAlgn="auto">
              <a:spcBef>
                <a:spcPts val="0"/>
              </a:spcBef>
              <a:spcAft>
                <a:spcPts val="0"/>
              </a:spcAft>
              <a:defRPr/>
            </a:pPr>
            <a:r>
              <a:rPr lang="it-IT" sz="2400" dirty="0">
                <a:latin typeface="+mn-lt"/>
              </a:rPr>
              <a:t>Le farine di grano tenero destinate al commercio possono essere prodotte  soltanto nei tipi “00”, “0”, “1”, “2” e “integrale” e devono presentare le caratteristiche seguenti</a:t>
            </a:r>
            <a:r>
              <a:rPr lang="it-IT" sz="2400" dirty="0" smtClean="0">
                <a:latin typeface="+mn-lt"/>
              </a:rPr>
              <a:t>…</a:t>
            </a:r>
            <a:endParaRPr lang="it-IT" sz="2400" dirty="0">
              <a:latin typeface="+mn-lt"/>
            </a:endParaRPr>
          </a:p>
        </p:txBody>
      </p:sp>
      <p:sp>
        <p:nvSpPr>
          <p:cNvPr id="6"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p:cNvPicPr>
            <a:picLocks noChangeAspect="1" noChangeArrowheads="1"/>
          </p:cNvPicPr>
          <p:nvPr/>
        </p:nvPicPr>
        <p:blipFill>
          <a:blip r:embed="rId2">
            <a:lum contrast="6000"/>
            <a:extLst>
              <a:ext uri="{28A0092B-C50C-407E-A947-70E740481C1C}">
                <a14:useLocalDpi xmlns:a14="http://schemas.microsoft.com/office/drawing/2010/main" val="0"/>
              </a:ext>
            </a:extLst>
          </a:blip>
          <a:srcRect l="600" t="24957" r="36220" b="27956"/>
          <a:stretch>
            <a:fillRect/>
          </a:stretch>
        </p:blipFill>
        <p:spPr bwMode="auto">
          <a:xfrm>
            <a:off x="762000" y="1600200"/>
            <a:ext cx="78549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7" name="CasellaDiTesto 6"/>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1981200" y="-152400"/>
            <a:ext cx="8229600" cy="1384300"/>
          </a:xfrm>
        </p:spPr>
        <p:txBody>
          <a:bodyPr/>
          <a:lstStyle/>
          <a:p>
            <a:pPr eaLnBrk="1" hangingPunct="1"/>
            <a:r>
              <a:rPr lang="it-IT" altLang="en-US" sz="4800" dirty="0"/>
              <a:t>				</a:t>
            </a:r>
            <a:endParaRPr lang="it-IT" altLang="en-US" sz="3200" dirty="0"/>
          </a:p>
        </p:txBody>
      </p:sp>
      <p:sp>
        <p:nvSpPr>
          <p:cNvPr id="9223" name="Text Box 3"/>
          <p:cNvSpPr txBox="1">
            <a:spLocks noChangeArrowheads="1"/>
          </p:cNvSpPr>
          <p:nvPr/>
        </p:nvSpPr>
        <p:spPr bwMode="auto">
          <a:xfrm>
            <a:off x="6178344" y="457200"/>
            <a:ext cx="3048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a:solidFill>
                  <a:srgbClr val="142800"/>
                </a:solidFill>
                <a:latin typeface="Calibri" panose="020F0502020204030204" pitchFamily="34" charset="0"/>
              </a:rPr>
              <a:t>Se vado all’estero??</a:t>
            </a:r>
            <a:endParaRPr lang="it-IT" altLang="en-US" sz="2800">
              <a:solidFill>
                <a:srgbClr val="FFFF00"/>
              </a:solidFill>
              <a:latin typeface="Calibri" panose="020F0502020204030204" pitchFamily="34" charset="0"/>
            </a:endParaRPr>
          </a:p>
        </p:txBody>
      </p:sp>
      <p:pic>
        <p:nvPicPr>
          <p:cNvPr id="9224" name="Picture 5"/>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14400" y="1304985"/>
            <a:ext cx="56007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mappam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04985"/>
            <a:ext cx="1896706"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8"/>
          <p:cNvSpPr txBox="1">
            <a:spLocks noChangeArrowheads="1"/>
          </p:cNvSpPr>
          <p:nvPr/>
        </p:nvSpPr>
        <p:spPr bwMode="auto">
          <a:xfrm>
            <a:off x="5249546" y="3657600"/>
            <a:ext cx="84035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000" dirty="0">
                <a:solidFill>
                  <a:srgbClr val="333333"/>
                </a:solidFill>
                <a:latin typeface="Calibri" panose="020F0502020204030204" pitchFamily="34" charset="0"/>
              </a:rPr>
              <a:t>segale</a:t>
            </a:r>
          </a:p>
        </p:txBody>
      </p:sp>
      <p:sp>
        <p:nvSpPr>
          <p:cNvPr id="9227" name="Text Box 9"/>
          <p:cNvSpPr txBox="1">
            <a:spLocks noChangeArrowheads="1"/>
          </p:cNvSpPr>
          <p:nvPr/>
        </p:nvSpPr>
        <p:spPr bwMode="auto">
          <a:xfrm>
            <a:off x="4724400" y="1361705"/>
            <a:ext cx="117205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000" dirty="0">
                <a:solidFill>
                  <a:srgbClr val="333333"/>
                </a:solidFill>
                <a:latin typeface="Calibri" panose="020F0502020204030204" pitchFamily="34" charset="0"/>
              </a:rPr>
              <a:t>frumento</a:t>
            </a:r>
          </a:p>
        </p:txBody>
      </p:sp>
      <p:pic>
        <p:nvPicPr>
          <p:cNvPr id="71688" name="Picture 10"/>
          <p:cNvPicPr>
            <a:picLocks noChangeAspect="1" noChangeArrowheads="1"/>
          </p:cNvPicPr>
          <p:nvPr/>
        </p:nvPicPr>
        <p:blipFill>
          <a:blip r:embed="rId4" cstate="print">
            <a:lum contrast="6000"/>
          </a:blip>
          <a:srcRect/>
          <a:stretch>
            <a:fillRect/>
          </a:stretch>
        </p:blipFill>
        <p:spPr bwMode="auto">
          <a:xfrm>
            <a:off x="6794977" y="5186423"/>
            <a:ext cx="1044575" cy="1319212"/>
          </a:xfrm>
          <a:prstGeom prst="rect">
            <a:avLst/>
          </a:prstGeom>
          <a:ln>
            <a:noFill/>
          </a:ln>
          <a:effectLst>
            <a:outerShdw blurRad="292100" dist="139700" dir="2700000" algn="tl" rotWithShape="0">
              <a:srgbClr val="333333">
                <a:alpha val="65000"/>
              </a:srgbClr>
            </a:outerShdw>
          </a:effectLst>
        </p:spPr>
      </p:pic>
      <p:sp>
        <p:nvSpPr>
          <p:cNvPr id="12"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13" name="CasellaDiTesto 12"/>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Text Box 4"/>
          <p:cNvSpPr txBox="1">
            <a:spLocks noChangeArrowheads="1"/>
          </p:cNvSpPr>
          <p:nvPr/>
        </p:nvSpPr>
        <p:spPr bwMode="auto">
          <a:xfrm>
            <a:off x="609600" y="1094306"/>
            <a:ext cx="8839200" cy="5355312"/>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defRPr/>
            </a:pPr>
            <a:r>
              <a:rPr lang="it-IT" i="1" dirty="0">
                <a:latin typeface="+mn-lt"/>
              </a:rPr>
              <a:t>Legge </a:t>
            </a:r>
            <a:r>
              <a:rPr lang="it-IT" i="1" dirty="0" err="1">
                <a:latin typeface="+mn-lt"/>
              </a:rPr>
              <a:t>n°</a:t>
            </a:r>
            <a:r>
              <a:rPr lang="it-IT" i="1" dirty="0">
                <a:latin typeface="+mn-lt"/>
              </a:rPr>
              <a:t> 580, 4 Luglio 1967 e DPR </a:t>
            </a:r>
            <a:r>
              <a:rPr lang="it-IT" i="1" dirty="0" err="1">
                <a:latin typeface="+mn-lt"/>
              </a:rPr>
              <a:t>n°</a:t>
            </a:r>
            <a:r>
              <a:rPr lang="it-IT" i="1" dirty="0">
                <a:latin typeface="+mn-lt"/>
              </a:rPr>
              <a:t> 187 del 2 Febbraio 2001</a:t>
            </a:r>
          </a:p>
          <a:p>
            <a:pPr fontAlgn="auto">
              <a:spcBef>
                <a:spcPts val="0"/>
              </a:spcBef>
              <a:spcAft>
                <a:spcPts val="0"/>
              </a:spcAft>
              <a:defRPr/>
            </a:pPr>
            <a:endParaRPr lang="it-IT" dirty="0">
              <a:latin typeface="+mn-lt"/>
            </a:endParaRPr>
          </a:p>
          <a:p>
            <a:pPr fontAlgn="auto">
              <a:spcBef>
                <a:spcPts val="0"/>
              </a:spcBef>
              <a:spcAft>
                <a:spcPts val="0"/>
              </a:spcAft>
              <a:defRPr/>
            </a:pPr>
            <a:r>
              <a:rPr lang="it-IT" dirty="0">
                <a:latin typeface="+mn-lt"/>
              </a:rPr>
              <a:t>E' denominata «semola di grano duro» o semplicemente semola il prodotto granulare a spigolo vivo ottenuto dalla macinazione e conseguente abburattamento del grano duro, liberato dalle sostanze estranee e dalle impurità.</a:t>
            </a:r>
          </a:p>
          <a:p>
            <a:pPr fontAlgn="auto">
              <a:spcBef>
                <a:spcPts val="0"/>
              </a:spcBef>
              <a:spcAft>
                <a:spcPts val="0"/>
              </a:spcAft>
              <a:defRPr/>
            </a:pPr>
            <a:endParaRPr lang="it-IT" dirty="0">
              <a:latin typeface="+mn-lt"/>
            </a:endParaRPr>
          </a:p>
          <a:p>
            <a:pPr fontAlgn="auto">
              <a:spcBef>
                <a:spcPts val="0"/>
              </a:spcBef>
              <a:spcAft>
                <a:spcPts val="0"/>
              </a:spcAft>
              <a:defRPr/>
            </a:pPr>
            <a:r>
              <a:rPr lang="it-IT" dirty="0">
                <a:latin typeface="+mn-lt"/>
              </a:rPr>
              <a:t>E' denominato «semolato di grano duro» o semplicemente semolato il prodotto ottenuto dalla macinazione e conseguente abburattamento del grano duro, liberato dalle sostanze estranee e dalle impurità, dopo estrazione della semola.</a:t>
            </a:r>
          </a:p>
          <a:p>
            <a:pPr fontAlgn="auto">
              <a:spcBef>
                <a:spcPts val="0"/>
              </a:spcBef>
              <a:spcAft>
                <a:spcPts val="0"/>
              </a:spcAft>
              <a:defRPr/>
            </a:pPr>
            <a:endParaRPr lang="it-IT" dirty="0">
              <a:latin typeface="+mn-lt"/>
            </a:endParaRPr>
          </a:p>
          <a:p>
            <a:pPr fontAlgn="auto">
              <a:spcBef>
                <a:spcPts val="0"/>
              </a:spcBef>
              <a:spcAft>
                <a:spcPts val="0"/>
              </a:spcAft>
              <a:defRPr/>
            </a:pPr>
            <a:r>
              <a:rPr lang="it-IT" dirty="0">
                <a:latin typeface="+mn-lt"/>
              </a:rPr>
              <a:t>E' denominato «semola integrale di grano duro» il prodotto granulare a spigolo vivo ottenuto dalla macinazione del grano duro, liberato dalle sostanze estranee e dalle impurità.</a:t>
            </a:r>
          </a:p>
          <a:p>
            <a:pPr fontAlgn="auto">
              <a:spcBef>
                <a:spcPts val="0"/>
              </a:spcBef>
              <a:spcAft>
                <a:spcPts val="0"/>
              </a:spcAft>
              <a:defRPr/>
            </a:pPr>
            <a:endParaRPr lang="it-IT" dirty="0">
              <a:latin typeface="+mn-lt"/>
            </a:endParaRPr>
          </a:p>
          <a:p>
            <a:pPr fontAlgn="auto">
              <a:spcBef>
                <a:spcPts val="0"/>
              </a:spcBef>
              <a:spcAft>
                <a:spcPts val="0"/>
              </a:spcAft>
              <a:defRPr/>
            </a:pPr>
            <a:r>
              <a:rPr lang="it-IT" dirty="0">
                <a:latin typeface="+mn-lt"/>
              </a:rPr>
              <a:t>E' denominato «farina di grano duro» il prodotto granulare ottenuto dalla macinazione e conseguente abburattamento del grano duro, liberato dalle sostanze estranee e dalle impurità.</a:t>
            </a:r>
          </a:p>
          <a:p>
            <a:pPr fontAlgn="auto">
              <a:spcBef>
                <a:spcPts val="0"/>
              </a:spcBef>
              <a:spcAft>
                <a:spcPts val="0"/>
              </a:spcAft>
              <a:defRPr/>
            </a:pPr>
            <a:endParaRPr lang="it-IT" dirty="0">
              <a:latin typeface="+mn-lt"/>
            </a:endParaRPr>
          </a:p>
          <a:p>
            <a:pPr fontAlgn="auto">
              <a:spcBef>
                <a:spcPts val="0"/>
              </a:spcBef>
              <a:spcAft>
                <a:spcPts val="0"/>
              </a:spcAft>
              <a:defRPr/>
            </a:pPr>
            <a:r>
              <a:rPr lang="it-IT" i="1" dirty="0">
                <a:latin typeface="+mn-lt"/>
              </a:rPr>
              <a:t>E’ consentita la produzione, da destinare esclusivamente alla panificazione di semola e semolato </a:t>
            </a:r>
            <a:r>
              <a:rPr lang="it-IT" i="1" dirty="0" err="1">
                <a:latin typeface="+mn-lt"/>
              </a:rPr>
              <a:t>rimacinati</a:t>
            </a:r>
            <a:r>
              <a:rPr lang="it-IT" i="1" dirty="0">
                <a:latin typeface="+mn-lt"/>
              </a:rPr>
              <a:t>, nonché di farina di grano duro.</a:t>
            </a:r>
          </a:p>
        </p:txBody>
      </p:sp>
      <p:sp>
        <p:nvSpPr>
          <p:cNvPr id="5" name="Text Box 3"/>
          <p:cNvSpPr txBox="1">
            <a:spLocks noChangeArrowheads="1"/>
          </p:cNvSpPr>
          <p:nvPr/>
        </p:nvSpPr>
        <p:spPr bwMode="auto">
          <a:xfrm>
            <a:off x="304800" y="443070"/>
            <a:ext cx="4881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en-US" sz="2800" b="1" dirty="0">
                <a:solidFill>
                  <a:srgbClr val="FF0000"/>
                </a:solidFill>
                <a:latin typeface="Calibri" panose="020F0502020204030204" pitchFamily="34" charset="0"/>
              </a:rPr>
              <a:t>Cenni di </a:t>
            </a:r>
            <a:r>
              <a:rPr lang="it-IT" altLang="en-US" sz="2800" b="1" dirty="0" smtClean="0">
                <a:solidFill>
                  <a:srgbClr val="FF0000"/>
                </a:solidFill>
                <a:latin typeface="Calibri" panose="020F0502020204030204" pitchFamily="34" charset="0"/>
              </a:rPr>
              <a:t>Tecnologia: la </a:t>
            </a:r>
            <a:r>
              <a:rPr lang="it-IT" altLang="en-US" sz="2800" b="1" dirty="0">
                <a:solidFill>
                  <a:srgbClr val="FF0000"/>
                </a:solidFill>
                <a:latin typeface="Calibri" panose="020F0502020204030204" pitchFamily="34" charset="0"/>
              </a:rPr>
              <a:t>Molitura</a:t>
            </a:r>
          </a:p>
        </p:txBody>
      </p:sp>
      <p:sp>
        <p:nvSpPr>
          <p:cNvPr id="6" name="CasellaDiTesto 5"/>
          <p:cNvSpPr txBox="1"/>
          <p:nvPr/>
        </p:nvSpPr>
        <p:spPr>
          <a:xfrm>
            <a:off x="11125200" y="1143000"/>
            <a:ext cx="660758" cy="584775"/>
          </a:xfrm>
          <a:prstGeom prst="rect">
            <a:avLst/>
          </a:prstGeom>
          <a:noFill/>
        </p:spPr>
        <p:txBody>
          <a:bodyPr wrap="none" rtlCol="0">
            <a:spAutoFit/>
          </a:bodyPr>
          <a:lstStyle/>
          <a:p>
            <a:r>
              <a:rPr lang="en-US" sz="3200" b="1" dirty="0" smtClean="0">
                <a:solidFill>
                  <a:srgbClr val="FF0000"/>
                </a:solidFill>
                <a:latin typeface="+mn-lt"/>
              </a:rPr>
              <a:t>U3</a:t>
            </a:r>
            <a:endParaRPr lang="en-US" sz="32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xEl>
                                              <p:pRg st="4" end="4"/>
                                            </p:txEl>
                                          </p:spTgt>
                                        </p:tgtEl>
                                        <p:attrNameLst>
                                          <p:attrName>style.visibility</p:attrName>
                                        </p:attrNameLst>
                                      </p:cBhvr>
                                      <p:to>
                                        <p:strVal val="visible"/>
                                      </p:to>
                                    </p:set>
                                    <p:anim calcmode="lin" valueType="num">
                                      <p:cBhvr additive="base">
                                        <p:cTn id="7" dur="500" fill="hold"/>
                                        <p:tgtEl>
                                          <p:spTgt spid="12288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884">
                                            <p:txEl>
                                              <p:pRg st="6" end="6"/>
                                            </p:txEl>
                                          </p:spTgt>
                                        </p:tgtEl>
                                        <p:attrNameLst>
                                          <p:attrName>style.visibility</p:attrName>
                                        </p:attrNameLst>
                                      </p:cBhvr>
                                      <p:to>
                                        <p:strVal val="visible"/>
                                      </p:to>
                                    </p:set>
                                    <p:anim calcmode="lin" valueType="num">
                                      <p:cBhvr additive="base">
                                        <p:cTn id="13" dur="500" fill="hold"/>
                                        <p:tgtEl>
                                          <p:spTgt spid="12288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884">
                                            <p:txEl>
                                              <p:pRg st="8" end="8"/>
                                            </p:txEl>
                                          </p:spTgt>
                                        </p:tgtEl>
                                        <p:attrNameLst>
                                          <p:attrName>style.visibility</p:attrName>
                                        </p:attrNameLst>
                                      </p:cBhvr>
                                      <p:to>
                                        <p:strVal val="visible"/>
                                      </p:to>
                                    </p:set>
                                    <p:anim calcmode="lin" valueType="num">
                                      <p:cBhvr additive="base">
                                        <p:cTn id="19" dur="500" fill="hold"/>
                                        <p:tgtEl>
                                          <p:spTgt spid="12288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30221_com_templateEN_Dr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20230221_com_templateEN_Drug</Template>
  <TotalTime>152</TotalTime>
  <Words>2232</Words>
  <Application>Microsoft Office PowerPoint</Application>
  <PresentationFormat>Widescreen</PresentationFormat>
  <Paragraphs>302</Paragraphs>
  <Slides>33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33</vt:i4>
      </vt:variant>
    </vt:vector>
  </HeadingPairs>
  <TitlesOfParts>
    <vt:vector size="36" baseType="lpstr">
      <vt:lpstr>Arial</vt:lpstr>
      <vt:lpstr>Calibri</vt:lpstr>
      <vt:lpstr>20230221_com_templateEN_Drug</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Scienza e Tecnologia del farmaco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Università di Torino</dc:creator>
  <cp:lastModifiedBy>CORDERO</cp:lastModifiedBy>
  <cp:revision>10</cp:revision>
  <dcterms:created xsi:type="dcterms:W3CDTF">2011-09-22T15:17:08Z</dcterms:created>
  <dcterms:modified xsi:type="dcterms:W3CDTF">2024-02-21T10:46:54Z</dcterms:modified>
</cp:coreProperties>
</file>