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5"/>
  </p:notesMasterIdLst>
  <p:handoutMasterIdLst>
    <p:handoutMasterId r:id="rId66"/>
  </p:handoutMasterIdLst>
  <p:sldIdLst>
    <p:sldId id="402" r:id="rId2"/>
    <p:sldId id="385" r:id="rId3"/>
    <p:sldId id="448" r:id="rId4"/>
    <p:sldId id="410" r:id="rId5"/>
    <p:sldId id="457" r:id="rId6"/>
    <p:sldId id="458" r:id="rId7"/>
    <p:sldId id="424" r:id="rId8"/>
    <p:sldId id="419" r:id="rId9"/>
    <p:sldId id="412" r:id="rId10"/>
    <p:sldId id="413" r:id="rId11"/>
    <p:sldId id="414" r:id="rId12"/>
    <p:sldId id="415" r:id="rId13"/>
    <p:sldId id="416" r:id="rId14"/>
    <p:sldId id="417" r:id="rId15"/>
    <p:sldId id="418" r:id="rId16"/>
    <p:sldId id="426" r:id="rId17"/>
    <p:sldId id="427" r:id="rId18"/>
    <p:sldId id="428" r:id="rId19"/>
    <p:sldId id="429" r:id="rId20"/>
    <p:sldId id="430" r:id="rId21"/>
    <p:sldId id="431" r:id="rId22"/>
    <p:sldId id="433" r:id="rId23"/>
    <p:sldId id="460" r:id="rId24"/>
    <p:sldId id="434" r:id="rId25"/>
    <p:sldId id="435" r:id="rId26"/>
    <p:sldId id="437" r:id="rId27"/>
    <p:sldId id="438" r:id="rId28"/>
    <p:sldId id="441" r:id="rId29"/>
    <p:sldId id="442" r:id="rId30"/>
    <p:sldId id="443" r:id="rId31"/>
    <p:sldId id="444" r:id="rId32"/>
    <p:sldId id="445" r:id="rId33"/>
    <p:sldId id="446" r:id="rId34"/>
    <p:sldId id="449" r:id="rId35"/>
    <p:sldId id="461" r:id="rId36"/>
    <p:sldId id="447" r:id="rId37"/>
    <p:sldId id="451" r:id="rId38"/>
    <p:sldId id="305" r:id="rId39"/>
    <p:sldId id="462" r:id="rId40"/>
    <p:sldId id="463" r:id="rId41"/>
    <p:sldId id="286" r:id="rId42"/>
    <p:sldId id="453" r:id="rId43"/>
    <p:sldId id="317" r:id="rId44"/>
    <p:sldId id="288" r:id="rId45"/>
    <p:sldId id="465" r:id="rId46"/>
    <p:sldId id="464" r:id="rId47"/>
    <p:sldId id="358" r:id="rId48"/>
    <p:sldId id="396" r:id="rId49"/>
    <p:sldId id="455" r:id="rId50"/>
    <p:sldId id="347" r:id="rId51"/>
    <p:sldId id="454" r:id="rId52"/>
    <p:sldId id="352" r:id="rId53"/>
    <p:sldId id="452" r:id="rId54"/>
    <p:sldId id="310" r:id="rId55"/>
    <p:sldId id="320" r:id="rId56"/>
    <p:sldId id="456" r:id="rId57"/>
    <p:sldId id="407" r:id="rId58"/>
    <p:sldId id="330" r:id="rId59"/>
    <p:sldId id="389" r:id="rId60"/>
    <p:sldId id="398" r:id="rId61"/>
    <p:sldId id="322" r:id="rId62"/>
    <p:sldId id="468" r:id="rId63"/>
    <p:sldId id="467" r:id="rId64"/>
  </p:sldIdLst>
  <p:sldSz cx="9144000" cy="6858000" type="screen4x3"/>
  <p:notesSz cx="6769100" cy="9906000"/>
  <p:defaultTextStyle>
    <a:defPPr>
      <a:defRPr lang="it-IT"/>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00"/>
    <a:srgbClr val="00CC00"/>
    <a:srgbClr val="003300"/>
    <a:srgbClr val="FEB15D"/>
    <a:srgbClr val="FDB15D"/>
    <a:srgbClr val="FDA94D"/>
    <a:srgbClr val="FC9C32"/>
    <a:srgbClr val="FEAA64"/>
    <a:srgbClr val="FEB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3979" autoAdjust="0"/>
  </p:normalViewPr>
  <p:slideViewPr>
    <p:cSldViewPr>
      <p:cViewPr varScale="1">
        <p:scale>
          <a:sx n="65" d="100"/>
          <a:sy n="65" d="100"/>
        </p:scale>
        <p:origin x="13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58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1DA7F-89D9-4FB8-8E93-48043910EA0C}" type="doc">
      <dgm:prSet loTypeId="urn:microsoft.com/office/officeart/2005/8/layout/hierarchy4" loCatId="hierarchy" qsTypeId="urn:microsoft.com/office/officeart/2005/8/quickstyle/3d1" qsCatId="3D" csTypeId="urn:microsoft.com/office/officeart/2005/8/colors/colorful4" csCatId="colorful" phldr="1"/>
      <dgm:spPr/>
      <dgm:t>
        <a:bodyPr/>
        <a:lstStyle/>
        <a:p>
          <a:endParaRPr lang="it-IT"/>
        </a:p>
      </dgm:t>
    </dgm:pt>
    <dgm:pt modelId="{E0FFB043-6F94-4CC9-9CC3-852EF179349C}">
      <dgm:prSet phldrT="[Testo]"/>
      <dgm:spPr/>
      <dgm:t>
        <a:bodyPr/>
        <a:lstStyle/>
        <a:p>
          <a:r>
            <a:rPr lang="it-IT" dirty="0" smtClean="0"/>
            <a:t>Complessità </a:t>
          </a:r>
        </a:p>
        <a:p>
          <a:r>
            <a:rPr lang="it-IT" dirty="0" smtClean="0"/>
            <a:t>«normativa a strati»</a:t>
          </a:r>
          <a:endParaRPr lang="it-IT" dirty="0"/>
        </a:p>
      </dgm:t>
    </dgm:pt>
    <dgm:pt modelId="{33E853D5-995A-4D20-82C1-A2BBF1709254}" type="parTrans" cxnId="{1A398D1A-BAA2-428D-A781-239952FE1D9B}">
      <dgm:prSet/>
      <dgm:spPr/>
      <dgm:t>
        <a:bodyPr/>
        <a:lstStyle/>
        <a:p>
          <a:endParaRPr lang="it-IT"/>
        </a:p>
      </dgm:t>
    </dgm:pt>
    <dgm:pt modelId="{9E2D39D8-7C7B-4748-8ADF-A9579983E1B8}" type="sibTrans" cxnId="{1A398D1A-BAA2-428D-A781-239952FE1D9B}">
      <dgm:prSet/>
      <dgm:spPr/>
      <dgm:t>
        <a:bodyPr/>
        <a:lstStyle/>
        <a:p>
          <a:endParaRPr lang="it-IT"/>
        </a:p>
      </dgm:t>
    </dgm:pt>
    <dgm:pt modelId="{85ACFCB2-0E0C-477E-BF04-606FFAB11CBB}">
      <dgm:prSet phldrT="[Testo]" custT="1"/>
      <dgm:spPr/>
      <dgm:t>
        <a:bodyPr/>
        <a:lstStyle/>
        <a:p>
          <a:r>
            <a:rPr lang="it-IT" sz="2000" b="1" i="0" u="none" strike="noStrike" baseline="0" smtClean="0">
              <a:latin typeface="+mn-lt"/>
              <a:ea typeface="+mn-ea"/>
              <a:cs typeface="+mn-cs"/>
            </a:rPr>
            <a:t>Pluralità e varietà delle fonti normative </a:t>
          </a:r>
        </a:p>
        <a:p>
          <a:r>
            <a:rPr lang="it-IT" sz="1700" b="0" i="0" u="none" strike="noStrike" baseline="0" smtClean="0">
              <a:latin typeface="+mn-lt"/>
              <a:ea typeface="+mn-ea"/>
              <a:cs typeface="+mn-cs"/>
            </a:rPr>
            <a:t>(interne, internazionali, Comunitarie, degli enti territoriali ecc.)</a:t>
          </a:r>
          <a:endParaRPr lang="it-IT" sz="1700" dirty="0"/>
        </a:p>
      </dgm:t>
    </dgm:pt>
    <dgm:pt modelId="{596CA803-680C-4347-946D-C2CFB01FFD37}" type="parTrans" cxnId="{0A7F70A4-594A-422F-B724-22438DB7FB92}">
      <dgm:prSet/>
      <dgm:spPr/>
      <dgm:t>
        <a:bodyPr/>
        <a:lstStyle/>
        <a:p>
          <a:endParaRPr lang="it-IT"/>
        </a:p>
      </dgm:t>
    </dgm:pt>
    <dgm:pt modelId="{C8B672EA-0776-4566-A405-8E57B2630BEE}" type="sibTrans" cxnId="{0A7F70A4-594A-422F-B724-22438DB7FB92}">
      <dgm:prSet/>
      <dgm:spPr/>
      <dgm:t>
        <a:bodyPr/>
        <a:lstStyle/>
        <a:p>
          <a:endParaRPr lang="it-IT"/>
        </a:p>
      </dgm:t>
    </dgm:pt>
    <dgm:pt modelId="{882175F3-CE4F-44E6-9760-5A4A1171A683}">
      <dgm:prSet phldrT="[Testo]" custT="1"/>
      <dgm:spPr/>
      <dgm:t>
        <a:bodyPr/>
        <a:lstStyle/>
        <a:p>
          <a:r>
            <a:rPr lang="it-IT" sz="2000" b="1" dirty="0" smtClean="0"/>
            <a:t>Moltitudine dei provvedimenti normativi</a:t>
          </a:r>
          <a:endParaRPr lang="it-IT" sz="2000" b="1" dirty="0"/>
        </a:p>
      </dgm:t>
    </dgm:pt>
    <dgm:pt modelId="{7374F6DB-7FA8-42F5-B2BC-7CEEB68B51F7}" type="parTrans" cxnId="{08F322F1-E83E-4A65-A877-1AF5D711D38A}">
      <dgm:prSet/>
      <dgm:spPr/>
      <dgm:t>
        <a:bodyPr/>
        <a:lstStyle/>
        <a:p>
          <a:endParaRPr lang="it-IT"/>
        </a:p>
      </dgm:t>
    </dgm:pt>
    <dgm:pt modelId="{C6F57879-8836-4094-BB10-AE026A7B584B}" type="sibTrans" cxnId="{08F322F1-E83E-4A65-A877-1AF5D711D38A}">
      <dgm:prSet/>
      <dgm:spPr/>
      <dgm:t>
        <a:bodyPr/>
        <a:lstStyle/>
        <a:p>
          <a:endParaRPr lang="it-IT"/>
        </a:p>
      </dgm:t>
    </dgm:pt>
    <dgm:pt modelId="{5BACFC6E-CD1B-43B4-8FD6-FF5ADAEA669C}">
      <dgm:prSet phldrT="[Testo]" custT="1"/>
      <dgm:spPr/>
      <dgm:t>
        <a:bodyPr/>
        <a:lstStyle/>
        <a:p>
          <a:r>
            <a:rPr lang="it-IT" sz="2000" b="1" dirty="0" smtClean="0"/>
            <a:t>Contenuti Tecnici</a:t>
          </a:r>
          <a:endParaRPr lang="it-IT" sz="2000" b="1" dirty="0"/>
        </a:p>
      </dgm:t>
    </dgm:pt>
    <dgm:pt modelId="{CBCE7F1B-1719-4615-A1B1-F16B52CB48E8}" type="parTrans" cxnId="{00C62720-DEEB-46FD-B2DE-2FEE4B812406}">
      <dgm:prSet/>
      <dgm:spPr/>
      <dgm:t>
        <a:bodyPr/>
        <a:lstStyle/>
        <a:p>
          <a:endParaRPr lang="it-IT"/>
        </a:p>
      </dgm:t>
    </dgm:pt>
    <dgm:pt modelId="{96478FBE-C43B-4C39-9416-A5F8AB46A1E5}" type="sibTrans" cxnId="{00C62720-DEEB-46FD-B2DE-2FEE4B812406}">
      <dgm:prSet/>
      <dgm:spPr/>
      <dgm:t>
        <a:bodyPr/>
        <a:lstStyle/>
        <a:p>
          <a:endParaRPr lang="it-IT"/>
        </a:p>
      </dgm:t>
    </dgm:pt>
    <dgm:pt modelId="{19D84266-FC3E-4DCC-9D8C-F52AA469BD0D}" type="pres">
      <dgm:prSet presAssocID="{44F1DA7F-89D9-4FB8-8E93-48043910EA0C}" presName="Name0" presStyleCnt="0">
        <dgm:presLayoutVars>
          <dgm:chPref val="1"/>
          <dgm:dir/>
          <dgm:animOne val="branch"/>
          <dgm:animLvl val="lvl"/>
          <dgm:resizeHandles/>
        </dgm:presLayoutVars>
      </dgm:prSet>
      <dgm:spPr/>
      <dgm:t>
        <a:bodyPr/>
        <a:lstStyle/>
        <a:p>
          <a:endParaRPr lang="it-IT"/>
        </a:p>
      </dgm:t>
    </dgm:pt>
    <dgm:pt modelId="{63F78B52-45B0-43EF-9498-26D489545BDE}" type="pres">
      <dgm:prSet presAssocID="{E0FFB043-6F94-4CC9-9CC3-852EF179349C}" presName="vertOne" presStyleCnt="0"/>
      <dgm:spPr/>
    </dgm:pt>
    <dgm:pt modelId="{B4B97971-5344-46F3-B6BE-3BCBBDE11447}" type="pres">
      <dgm:prSet presAssocID="{E0FFB043-6F94-4CC9-9CC3-852EF179349C}" presName="txOne" presStyleLbl="node0" presStyleIdx="0" presStyleCnt="1">
        <dgm:presLayoutVars>
          <dgm:chPref val="3"/>
        </dgm:presLayoutVars>
      </dgm:prSet>
      <dgm:spPr/>
      <dgm:t>
        <a:bodyPr/>
        <a:lstStyle/>
        <a:p>
          <a:endParaRPr lang="it-IT"/>
        </a:p>
      </dgm:t>
    </dgm:pt>
    <dgm:pt modelId="{67AC9BFF-D26A-4684-91CB-D39ED2237BE2}" type="pres">
      <dgm:prSet presAssocID="{E0FFB043-6F94-4CC9-9CC3-852EF179349C}" presName="parTransOne" presStyleCnt="0"/>
      <dgm:spPr/>
    </dgm:pt>
    <dgm:pt modelId="{03CFE15D-860E-4743-87D6-BC27D4FC3BAF}" type="pres">
      <dgm:prSet presAssocID="{E0FFB043-6F94-4CC9-9CC3-852EF179349C}" presName="horzOne" presStyleCnt="0"/>
      <dgm:spPr/>
    </dgm:pt>
    <dgm:pt modelId="{29020596-A8B8-4464-A589-27C7D58EA418}" type="pres">
      <dgm:prSet presAssocID="{85ACFCB2-0E0C-477E-BF04-606FFAB11CBB}" presName="vertTwo" presStyleCnt="0"/>
      <dgm:spPr/>
    </dgm:pt>
    <dgm:pt modelId="{CF2D0E52-F786-481E-8FF5-147B03C0DD7E}" type="pres">
      <dgm:prSet presAssocID="{85ACFCB2-0E0C-477E-BF04-606FFAB11CBB}" presName="txTwo" presStyleLbl="node2" presStyleIdx="0" presStyleCnt="2">
        <dgm:presLayoutVars>
          <dgm:chPref val="3"/>
        </dgm:presLayoutVars>
      </dgm:prSet>
      <dgm:spPr/>
      <dgm:t>
        <a:bodyPr/>
        <a:lstStyle/>
        <a:p>
          <a:endParaRPr lang="it-IT"/>
        </a:p>
      </dgm:t>
    </dgm:pt>
    <dgm:pt modelId="{9BDA9F61-6195-40EC-9FBC-6A7893F44D61}" type="pres">
      <dgm:prSet presAssocID="{85ACFCB2-0E0C-477E-BF04-606FFAB11CBB}" presName="horzTwo" presStyleCnt="0"/>
      <dgm:spPr/>
    </dgm:pt>
    <dgm:pt modelId="{E36F9CAF-6E7D-4941-8020-394B6AE175B6}" type="pres">
      <dgm:prSet presAssocID="{C8B672EA-0776-4566-A405-8E57B2630BEE}" presName="sibSpaceTwo" presStyleCnt="0"/>
      <dgm:spPr/>
    </dgm:pt>
    <dgm:pt modelId="{A0E97D7C-1E59-4CEB-B102-081617410228}" type="pres">
      <dgm:prSet presAssocID="{882175F3-CE4F-44E6-9760-5A4A1171A683}" presName="vertTwo" presStyleCnt="0"/>
      <dgm:spPr/>
    </dgm:pt>
    <dgm:pt modelId="{930CCEAF-FA71-48D7-A0BE-CC76DFF14E16}" type="pres">
      <dgm:prSet presAssocID="{882175F3-CE4F-44E6-9760-5A4A1171A683}" presName="txTwo" presStyleLbl="node2" presStyleIdx="1" presStyleCnt="2">
        <dgm:presLayoutVars>
          <dgm:chPref val="3"/>
        </dgm:presLayoutVars>
      </dgm:prSet>
      <dgm:spPr/>
      <dgm:t>
        <a:bodyPr/>
        <a:lstStyle/>
        <a:p>
          <a:endParaRPr lang="it-IT"/>
        </a:p>
      </dgm:t>
    </dgm:pt>
    <dgm:pt modelId="{D821F310-9FD4-4011-AD9A-FA12801E03BC}" type="pres">
      <dgm:prSet presAssocID="{882175F3-CE4F-44E6-9760-5A4A1171A683}" presName="parTransTwo" presStyleCnt="0"/>
      <dgm:spPr/>
    </dgm:pt>
    <dgm:pt modelId="{6C3B52CE-4213-4224-850B-20B545735E8A}" type="pres">
      <dgm:prSet presAssocID="{882175F3-CE4F-44E6-9760-5A4A1171A683}" presName="horzTwo" presStyleCnt="0"/>
      <dgm:spPr/>
    </dgm:pt>
    <dgm:pt modelId="{8FAD2C63-36FB-4951-97F8-B973530057D2}" type="pres">
      <dgm:prSet presAssocID="{5BACFC6E-CD1B-43B4-8FD6-FF5ADAEA669C}" presName="vertThree" presStyleCnt="0"/>
      <dgm:spPr/>
    </dgm:pt>
    <dgm:pt modelId="{F8F5B8B3-CFF8-4B2F-8D69-21A730385A66}" type="pres">
      <dgm:prSet presAssocID="{5BACFC6E-CD1B-43B4-8FD6-FF5ADAEA669C}" presName="txThree" presStyleLbl="node3" presStyleIdx="0" presStyleCnt="1">
        <dgm:presLayoutVars>
          <dgm:chPref val="3"/>
        </dgm:presLayoutVars>
      </dgm:prSet>
      <dgm:spPr/>
      <dgm:t>
        <a:bodyPr/>
        <a:lstStyle/>
        <a:p>
          <a:endParaRPr lang="it-IT"/>
        </a:p>
      </dgm:t>
    </dgm:pt>
    <dgm:pt modelId="{78CF7736-3255-4C42-B851-7B6D25E2BE66}" type="pres">
      <dgm:prSet presAssocID="{5BACFC6E-CD1B-43B4-8FD6-FF5ADAEA669C}" presName="horzThree" presStyleCnt="0"/>
      <dgm:spPr/>
    </dgm:pt>
  </dgm:ptLst>
  <dgm:cxnLst>
    <dgm:cxn modelId="{08F322F1-E83E-4A65-A877-1AF5D711D38A}" srcId="{E0FFB043-6F94-4CC9-9CC3-852EF179349C}" destId="{882175F3-CE4F-44E6-9760-5A4A1171A683}" srcOrd="1" destOrd="0" parTransId="{7374F6DB-7FA8-42F5-B2BC-7CEEB68B51F7}" sibTransId="{C6F57879-8836-4094-BB10-AE026A7B584B}"/>
    <dgm:cxn modelId="{BF55B993-9AB3-45EF-82C3-7960D6DE1055}" type="presOf" srcId="{5BACFC6E-CD1B-43B4-8FD6-FF5ADAEA669C}" destId="{F8F5B8B3-CFF8-4B2F-8D69-21A730385A66}" srcOrd="0" destOrd="0" presId="urn:microsoft.com/office/officeart/2005/8/layout/hierarchy4"/>
    <dgm:cxn modelId="{9C2827BB-210D-46FB-884A-D5D78D609B4A}" type="presOf" srcId="{85ACFCB2-0E0C-477E-BF04-606FFAB11CBB}" destId="{CF2D0E52-F786-481E-8FF5-147B03C0DD7E}" srcOrd="0" destOrd="0" presId="urn:microsoft.com/office/officeart/2005/8/layout/hierarchy4"/>
    <dgm:cxn modelId="{00C62720-DEEB-46FD-B2DE-2FEE4B812406}" srcId="{882175F3-CE4F-44E6-9760-5A4A1171A683}" destId="{5BACFC6E-CD1B-43B4-8FD6-FF5ADAEA669C}" srcOrd="0" destOrd="0" parTransId="{CBCE7F1B-1719-4615-A1B1-F16B52CB48E8}" sibTransId="{96478FBE-C43B-4C39-9416-A5F8AB46A1E5}"/>
    <dgm:cxn modelId="{05553DB7-544F-4EF4-804F-1E9D6B3E7638}" type="presOf" srcId="{E0FFB043-6F94-4CC9-9CC3-852EF179349C}" destId="{B4B97971-5344-46F3-B6BE-3BCBBDE11447}" srcOrd="0" destOrd="0" presId="urn:microsoft.com/office/officeart/2005/8/layout/hierarchy4"/>
    <dgm:cxn modelId="{C2FA0B7A-AAA4-4107-B388-F3FC0163BED2}" type="presOf" srcId="{882175F3-CE4F-44E6-9760-5A4A1171A683}" destId="{930CCEAF-FA71-48D7-A0BE-CC76DFF14E16}" srcOrd="0" destOrd="0" presId="urn:microsoft.com/office/officeart/2005/8/layout/hierarchy4"/>
    <dgm:cxn modelId="{1A398D1A-BAA2-428D-A781-239952FE1D9B}" srcId="{44F1DA7F-89D9-4FB8-8E93-48043910EA0C}" destId="{E0FFB043-6F94-4CC9-9CC3-852EF179349C}" srcOrd="0" destOrd="0" parTransId="{33E853D5-995A-4D20-82C1-A2BBF1709254}" sibTransId="{9E2D39D8-7C7B-4748-8ADF-A9579983E1B8}"/>
    <dgm:cxn modelId="{0A7F70A4-594A-422F-B724-22438DB7FB92}" srcId="{E0FFB043-6F94-4CC9-9CC3-852EF179349C}" destId="{85ACFCB2-0E0C-477E-BF04-606FFAB11CBB}" srcOrd="0" destOrd="0" parTransId="{596CA803-680C-4347-946D-C2CFB01FFD37}" sibTransId="{C8B672EA-0776-4566-A405-8E57B2630BEE}"/>
    <dgm:cxn modelId="{8B020BA7-E5A7-4562-A602-AAC5FF00A558}" type="presOf" srcId="{44F1DA7F-89D9-4FB8-8E93-48043910EA0C}" destId="{19D84266-FC3E-4DCC-9D8C-F52AA469BD0D}" srcOrd="0" destOrd="0" presId="urn:microsoft.com/office/officeart/2005/8/layout/hierarchy4"/>
    <dgm:cxn modelId="{247CBAC1-27D5-44C1-87DA-A3034C84AA75}" type="presParOf" srcId="{19D84266-FC3E-4DCC-9D8C-F52AA469BD0D}" destId="{63F78B52-45B0-43EF-9498-26D489545BDE}" srcOrd="0" destOrd="0" presId="urn:microsoft.com/office/officeart/2005/8/layout/hierarchy4"/>
    <dgm:cxn modelId="{B851431F-F7CE-4723-8702-0E2AD2EFB9B9}" type="presParOf" srcId="{63F78B52-45B0-43EF-9498-26D489545BDE}" destId="{B4B97971-5344-46F3-B6BE-3BCBBDE11447}" srcOrd="0" destOrd="0" presId="urn:microsoft.com/office/officeart/2005/8/layout/hierarchy4"/>
    <dgm:cxn modelId="{AF6903FF-7EE2-45ED-A5A4-F8369483673C}" type="presParOf" srcId="{63F78B52-45B0-43EF-9498-26D489545BDE}" destId="{67AC9BFF-D26A-4684-91CB-D39ED2237BE2}" srcOrd="1" destOrd="0" presId="urn:microsoft.com/office/officeart/2005/8/layout/hierarchy4"/>
    <dgm:cxn modelId="{3891B326-8843-49A5-9B4F-DB4AF1F74BFC}" type="presParOf" srcId="{63F78B52-45B0-43EF-9498-26D489545BDE}" destId="{03CFE15D-860E-4743-87D6-BC27D4FC3BAF}" srcOrd="2" destOrd="0" presId="urn:microsoft.com/office/officeart/2005/8/layout/hierarchy4"/>
    <dgm:cxn modelId="{A8A92560-4624-4BAB-B004-7E83E7D30035}" type="presParOf" srcId="{03CFE15D-860E-4743-87D6-BC27D4FC3BAF}" destId="{29020596-A8B8-4464-A589-27C7D58EA418}" srcOrd="0" destOrd="0" presId="urn:microsoft.com/office/officeart/2005/8/layout/hierarchy4"/>
    <dgm:cxn modelId="{B7B5360E-0C6E-4ED6-893F-0FFCCDC250F3}" type="presParOf" srcId="{29020596-A8B8-4464-A589-27C7D58EA418}" destId="{CF2D0E52-F786-481E-8FF5-147B03C0DD7E}" srcOrd="0" destOrd="0" presId="urn:microsoft.com/office/officeart/2005/8/layout/hierarchy4"/>
    <dgm:cxn modelId="{17B0DDB2-B9FB-4009-B419-ABC17E1DFD42}" type="presParOf" srcId="{29020596-A8B8-4464-A589-27C7D58EA418}" destId="{9BDA9F61-6195-40EC-9FBC-6A7893F44D61}" srcOrd="1" destOrd="0" presId="urn:microsoft.com/office/officeart/2005/8/layout/hierarchy4"/>
    <dgm:cxn modelId="{065A4828-DADA-4780-82AA-05185F987712}" type="presParOf" srcId="{03CFE15D-860E-4743-87D6-BC27D4FC3BAF}" destId="{E36F9CAF-6E7D-4941-8020-394B6AE175B6}" srcOrd="1" destOrd="0" presId="urn:microsoft.com/office/officeart/2005/8/layout/hierarchy4"/>
    <dgm:cxn modelId="{0383AC4B-9941-4CEE-B114-78A04D9122AD}" type="presParOf" srcId="{03CFE15D-860E-4743-87D6-BC27D4FC3BAF}" destId="{A0E97D7C-1E59-4CEB-B102-081617410228}" srcOrd="2" destOrd="0" presId="urn:microsoft.com/office/officeart/2005/8/layout/hierarchy4"/>
    <dgm:cxn modelId="{1B06A902-85B4-4B2F-8206-860AF1BDA52A}" type="presParOf" srcId="{A0E97D7C-1E59-4CEB-B102-081617410228}" destId="{930CCEAF-FA71-48D7-A0BE-CC76DFF14E16}" srcOrd="0" destOrd="0" presId="urn:microsoft.com/office/officeart/2005/8/layout/hierarchy4"/>
    <dgm:cxn modelId="{1EF74AE0-21B9-4DA8-945D-D28D3084E692}" type="presParOf" srcId="{A0E97D7C-1E59-4CEB-B102-081617410228}" destId="{D821F310-9FD4-4011-AD9A-FA12801E03BC}" srcOrd="1" destOrd="0" presId="urn:microsoft.com/office/officeart/2005/8/layout/hierarchy4"/>
    <dgm:cxn modelId="{9875AF45-69FE-4C16-B3E4-4966FFAA2F21}" type="presParOf" srcId="{A0E97D7C-1E59-4CEB-B102-081617410228}" destId="{6C3B52CE-4213-4224-850B-20B545735E8A}" srcOrd="2" destOrd="0" presId="urn:microsoft.com/office/officeart/2005/8/layout/hierarchy4"/>
    <dgm:cxn modelId="{597A7848-1232-4CEB-8810-A06061F60E03}" type="presParOf" srcId="{6C3B52CE-4213-4224-850B-20B545735E8A}" destId="{8FAD2C63-36FB-4951-97F8-B973530057D2}" srcOrd="0" destOrd="0" presId="urn:microsoft.com/office/officeart/2005/8/layout/hierarchy4"/>
    <dgm:cxn modelId="{96872F30-3B2C-440E-BF1F-A05416CBA491}" type="presParOf" srcId="{8FAD2C63-36FB-4951-97F8-B973530057D2}" destId="{F8F5B8B3-CFF8-4B2F-8D69-21A730385A66}" srcOrd="0" destOrd="0" presId="urn:microsoft.com/office/officeart/2005/8/layout/hierarchy4"/>
    <dgm:cxn modelId="{A28F441C-D754-4CE5-AFA4-CC040FD77081}" type="presParOf" srcId="{8FAD2C63-36FB-4951-97F8-B973530057D2}" destId="{78CF7736-3255-4C42-B851-7B6D25E2BE6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8785BC-02EA-4B74-AD7D-054992C8121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it-IT"/>
        </a:p>
      </dgm:t>
    </dgm:pt>
    <dgm:pt modelId="{BD309394-65BC-4A99-9CBC-FD5BB6DE09B9}">
      <dgm:prSet phldrT="[Testo]" custT="1"/>
      <dgm:spPr/>
      <dgm:t>
        <a:bodyPr/>
        <a:lstStyle/>
        <a:p>
          <a:r>
            <a:rPr lang="it-IT" sz="1600" b="1" dirty="0" smtClean="0"/>
            <a:t>FSG</a:t>
          </a:r>
          <a:endParaRPr lang="it-IT" sz="1600" b="1" dirty="0"/>
        </a:p>
      </dgm:t>
    </dgm:pt>
    <dgm:pt modelId="{DEFEAC2F-375B-48AF-AC67-8F0FB01278F2}" type="parTrans" cxnId="{D3C109F5-CE71-4F89-A8D8-D9F10B4A1D32}">
      <dgm:prSet/>
      <dgm:spPr/>
      <dgm:t>
        <a:bodyPr/>
        <a:lstStyle/>
        <a:p>
          <a:endParaRPr lang="it-IT"/>
        </a:p>
      </dgm:t>
    </dgm:pt>
    <dgm:pt modelId="{7A239CB6-32E1-4189-ABCB-353197DCACB6}" type="sibTrans" cxnId="{D3C109F5-CE71-4F89-A8D8-D9F10B4A1D32}">
      <dgm:prSet/>
      <dgm:spPr/>
      <dgm:t>
        <a:bodyPr/>
        <a:lstStyle/>
        <a:p>
          <a:endParaRPr lang="it-IT"/>
        </a:p>
      </dgm:t>
    </dgm:pt>
    <dgm:pt modelId="{5D1C6620-0C92-4351-B6F7-FD5EEC2D418C}">
      <dgm:prSet phldrT="[Testo]" custT="1"/>
      <dgm:spPr/>
      <dgm:t>
        <a:bodyPr/>
        <a:lstStyle/>
        <a:p>
          <a:r>
            <a:rPr lang="en-US" sz="1200" dirty="0" smtClean="0"/>
            <a:t>foods for infants</a:t>
          </a:r>
          <a:endParaRPr lang="it-IT" sz="1200" dirty="0"/>
        </a:p>
      </dgm:t>
    </dgm:pt>
    <dgm:pt modelId="{9D03D636-93A1-47D1-8F29-40F666084B12}" type="parTrans" cxnId="{32F1B1AB-5A28-45FB-8A12-5D6CBDB3D6BB}">
      <dgm:prSet/>
      <dgm:spPr/>
      <dgm:t>
        <a:bodyPr/>
        <a:lstStyle/>
        <a:p>
          <a:endParaRPr lang="it-IT"/>
        </a:p>
      </dgm:t>
    </dgm:pt>
    <dgm:pt modelId="{73B92FAA-8E34-4ECC-BACE-0E9CC59D6DF6}" type="sibTrans" cxnId="{32F1B1AB-5A28-45FB-8A12-5D6CBDB3D6BB}">
      <dgm:prSet/>
      <dgm:spPr/>
      <dgm:t>
        <a:bodyPr/>
        <a:lstStyle/>
        <a:p>
          <a:endParaRPr lang="it-IT"/>
        </a:p>
      </dgm:t>
    </dgm:pt>
    <dgm:pt modelId="{F26701D6-8287-4F91-ABBC-525A93D27F74}">
      <dgm:prSet phldrT="[Testo]" custT="1"/>
      <dgm:spPr/>
      <dgm:t>
        <a:bodyPr/>
        <a:lstStyle/>
        <a:p>
          <a:r>
            <a:rPr lang="en-US" sz="1200" dirty="0" smtClean="0"/>
            <a:t>foods for special medical purposes </a:t>
          </a:r>
          <a:endParaRPr lang="it-IT" sz="1200" dirty="0"/>
        </a:p>
      </dgm:t>
    </dgm:pt>
    <dgm:pt modelId="{DB0E6F2D-9AA7-4583-AEA8-5D27408BD97C}" type="parTrans" cxnId="{3AC5335F-00DD-4123-8D7C-67706D4A39F4}">
      <dgm:prSet/>
      <dgm:spPr/>
      <dgm:t>
        <a:bodyPr/>
        <a:lstStyle/>
        <a:p>
          <a:endParaRPr lang="it-IT"/>
        </a:p>
      </dgm:t>
    </dgm:pt>
    <dgm:pt modelId="{548BFE00-6F12-4EFC-A82B-D782F853A37B}" type="sibTrans" cxnId="{3AC5335F-00DD-4123-8D7C-67706D4A39F4}">
      <dgm:prSet/>
      <dgm:spPr/>
      <dgm:t>
        <a:bodyPr/>
        <a:lstStyle/>
        <a:p>
          <a:endParaRPr lang="it-IT"/>
        </a:p>
      </dgm:t>
    </dgm:pt>
    <dgm:pt modelId="{8739264C-596C-4842-86F8-695DD77CF3F4}">
      <dgm:prSet custT="1"/>
      <dgm:spPr/>
      <dgm:t>
        <a:bodyPr/>
        <a:lstStyle/>
        <a:p>
          <a:r>
            <a:rPr lang="en-US" sz="1200" dirty="0" smtClean="0"/>
            <a:t>total replacements diet for the reduction of body weight</a:t>
          </a:r>
          <a:endParaRPr lang="it-IT" sz="1200" dirty="0"/>
        </a:p>
      </dgm:t>
    </dgm:pt>
    <dgm:pt modelId="{08E5FAA6-4BFC-495F-9670-AB382FEB41AD}" type="parTrans" cxnId="{0FFEF2DE-0A13-4696-95DF-AC75D85389B1}">
      <dgm:prSet/>
      <dgm:spPr/>
      <dgm:t>
        <a:bodyPr/>
        <a:lstStyle/>
        <a:p>
          <a:endParaRPr lang="it-IT"/>
        </a:p>
      </dgm:t>
    </dgm:pt>
    <dgm:pt modelId="{3FF7BDEF-4647-4B9C-8B02-39693D819861}" type="sibTrans" cxnId="{0FFEF2DE-0A13-4696-95DF-AC75D85389B1}">
      <dgm:prSet/>
      <dgm:spPr/>
      <dgm:t>
        <a:bodyPr/>
        <a:lstStyle/>
        <a:p>
          <a:endParaRPr lang="it-IT"/>
        </a:p>
      </dgm:t>
    </dgm:pt>
    <dgm:pt modelId="{5283972B-8A06-45FC-A916-A0552299C4FC}" type="pres">
      <dgm:prSet presAssocID="{5D8785BC-02EA-4B74-AD7D-054992C81215}" presName="diagram" presStyleCnt="0">
        <dgm:presLayoutVars>
          <dgm:chPref val="1"/>
          <dgm:dir/>
          <dgm:animOne val="branch"/>
          <dgm:animLvl val="lvl"/>
          <dgm:resizeHandles/>
        </dgm:presLayoutVars>
      </dgm:prSet>
      <dgm:spPr/>
      <dgm:t>
        <a:bodyPr/>
        <a:lstStyle/>
        <a:p>
          <a:endParaRPr lang="it-IT"/>
        </a:p>
      </dgm:t>
    </dgm:pt>
    <dgm:pt modelId="{BF8ED6A6-B538-4F07-AD54-A402B78395B3}" type="pres">
      <dgm:prSet presAssocID="{BD309394-65BC-4A99-9CBC-FD5BB6DE09B9}" presName="root" presStyleCnt="0"/>
      <dgm:spPr/>
    </dgm:pt>
    <dgm:pt modelId="{13A77BAF-2E15-485D-BE01-0C26742828C6}" type="pres">
      <dgm:prSet presAssocID="{BD309394-65BC-4A99-9CBC-FD5BB6DE09B9}" presName="rootComposite" presStyleCnt="0"/>
      <dgm:spPr/>
    </dgm:pt>
    <dgm:pt modelId="{19D0CDF3-D020-4FC9-9DD0-28B37A0D0B9D}" type="pres">
      <dgm:prSet presAssocID="{BD309394-65BC-4A99-9CBC-FD5BB6DE09B9}" presName="rootText" presStyleLbl="node1" presStyleIdx="0" presStyleCnt="1" custScaleX="72104" custScaleY="86752"/>
      <dgm:spPr/>
      <dgm:t>
        <a:bodyPr/>
        <a:lstStyle/>
        <a:p>
          <a:endParaRPr lang="it-IT"/>
        </a:p>
      </dgm:t>
    </dgm:pt>
    <dgm:pt modelId="{2384CA20-A773-43B6-B205-B69B18AB044B}" type="pres">
      <dgm:prSet presAssocID="{BD309394-65BC-4A99-9CBC-FD5BB6DE09B9}" presName="rootConnector" presStyleLbl="node1" presStyleIdx="0" presStyleCnt="1"/>
      <dgm:spPr/>
      <dgm:t>
        <a:bodyPr/>
        <a:lstStyle/>
        <a:p>
          <a:endParaRPr lang="it-IT"/>
        </a:p>
      </dgm:t>
    </dgm:pt>
    <dgm:pt modelId="{98EDC587-341F-4116-B2BC-872994316696}" type="pres">
      <dgm:prSet presAssocID="{BD309394-65BC-4A99-9CBC-FD5BB6DE09B9}" presName="childShape" presStyleCnt="0"/>
      <dgm:spPr/>
    </dgm:pt>
    <dgm:pt modelId="{ED1AE408-671C-4DD2-8232-11FC11DDA770}" type="pres">
      <dgm:prSet presAssocID="{9D03D636-93A1-47D1-8F29-40F666084B12}" presName="Name13" presStyleLbl="parChTrans1D2" presStyleIdx="0" presStyleCnt="3"/>
      <dgm:spPr/>
      <dgm:t>
        <a:bodyPr/>
        <a:lstStyle/>
        <a:p>
          <a:endParaRPr lang="it-IT"/>
        </a:p>
      </dgm:t>
    </dgm:pt>
    <dgm:pt modelId="{A98BBCA2-E749-4B0A-9707-032B93798816}" type="pres">
      <dgm:prSet presAssocID="{5D1C6620-0C92-4351-B6F7-FD5EEC2D418C}" presName="childText" presStyleLbl="bgAcc1" presStyleIdx="0" presStyleCnt="3">
        <dgm:presLayoutVars>
          <dgm:bulletEnabled val="1"/>
        </dgm:presLayoutVars>
      </dgm:prSet>
      <dgm:spPr/>
      <dgm:t>
        <a:bodyPr/>
        <a:lstStyle/>
        <a:p>
          <a:endParaRPr lang="it-IT"/>
        </a:p>
      </dgm:t>
    </dgm:pt>
    <dgm:pt modelId="{186970A4-AA04-4C15-A90E-6D53594CEC85}" type="pres">
      <dgm:prSet presAssocID="{DB0E6F2D-9AA7-4583-AEA8-5D27408BD97C}" presName="Name13" presStyleLbl="parChTrans1D2" presStyleIdx="1" presStyleCnt="3"/>
      <dgm:spPr/>
      <dgm:t>
        <a:bodyPr/>
        <a:lstStyle/>
        <a:p>
          <a:endParaRPr lang="it-IT"/>
        </a:p>
      </dgm:t>
    </dgm:pt>
    <dgm:pt modelId="{184EDE01-2FF4-4481-8FE0-00FC44F0F50B}" type="pres">
      <dgm:prSet presAssocID="{F26701D6-8287-4F91-ABBC-525A93D27F74}" presName="childText" presStyleLbl="bgAcc1" presStyleIdx="1" presStyleCnt="3">
        <dgm:presLayoutVars>
          <dgm:bulletEnabled val="1"/>
        </dgm:presLayoutVars>
      </dgm:prSet>
      <dgm:spPr/>
      <dgm:t>
        <a:bodyPr/>
        <a:lstStyle/>
        <a:p>
          <a:endParaRPr lang="it-IT"/>
        </a:p>
      </dgm:t>
    </dgm:pt>
    <dgm:pt modelId="{7BEEE735-6FF3-4C5A-81D4-2E584B63E2A0}" type="pres">
      <dgm:prSet presAssocID="{08E5FAA6-4BFC-495F-9670-AB382FEB41AD}" presName="Name13" presStyleLbl="parChTrans1D2" presStyleIdx="2" presStyleCnt="3"/>
      <dgm:spPr/>
      <dgm:t>
        <a:bodyPr/>
        <a:lstStyle/>
        <a:p>
          <a:endParaRPr lang="it-IT"/>
        </a:p>
      </dgm:t>
    </dgm:pt>
    <dgm:pt modelId="{C08471FC-41F9-477F-A871-0F185272E174}" type="pres">
      <dgm:prSet presAssocID="{8739264C-596C-4842-86F8-695DD77CF3F4}" presName="childText" presStyleLbl="bgAcc1" presStyleIdx="2" presStyleCnt="3">
        <dgm:presLayoutVars>
          <dgm:bulletEnabled val="1"/>
        </dgm:presLayoutVars>
      </dgm:prSet>
      <dgm:spPr/>
      <dgm:t>
        <a:bodyPr/>
        <a:lstStyle/>
        <a:p>
          <a:endParaRPr lang="it-IT"/>
        </a:p>
      </dgm:t>
    </dgm:pt>
  </dgm:ptLst>
  <dgm:cxnLst>
    <dgm:cxn modelId="{D0F8AFA9-73CB-4B78-B802-D8929C7B0186}" type="presOf" srcId="{08E5FAA6-4BFC-495F-9670-AB382FEB41AD}" destId="{7BEEE735-6FF3-4C5A-81D4-2E584B63E2A0}" srcOrd="0" destOrd="0" presId="urn:microsoft.com/office/officeart/2005/8/layout/hierarchy3"/>
    <dgm:cxn modelId="{3AC5335F-00DD-4123-8D7C-67706D4A39F4}" srcId="{BD309394-65BC-4A99-9CBC-FD5BB6DE09B9}" destId="{F26701D6-8287-4F91-ABBC-525A93D27F74}" srcOrd="1" destOrd="0" parTransId="{DB0E6F2D-9AA7-4583-AEA8-5D27408BD97C}" sibTransId="{548BFE00-6F12-4EFC-A82B-D782F853A37B}"/>
    <dgm:cxn modelId="{B4B27E32-7E14-4137-82E6-2D03164A9B30}" type="presOf" srcId="{5D8785BC-02EA-4B74-AD7D-054992C81215}" destId="{5283972B-8A06-45FC-A916-A0552299C4FC}" srcOrd="0" destOrd="0" presId="urn:microsoft.com/office/officeart/2005/8/layout/hierarchy3"/>
    <dgm:cxn modelId="{C33C94AA-E82A-4C0F-A7DD-A84CC33C551B}" type="presOf" srcId="{DB0E6F2D-9AA7-4583-AEA8-5D27408BD97C}" destId="{186970A4-AA04-4C15-A90E-6D53594CEC85}" srcOrd="0" destOrd="0" presId="urn:microsoft.com/office/officeart/2005/8/layout/hierarchy3"/>
    <dgm:cxn modelId="{6AA0E0F4-4D81-41C2-BB7A-183550FAE869}" type="presOf" srcId="{BD309394-65BC-4A99-9CBC-FD5BB6DE09B9}" destId="{2384CA20-A773-43B6-B205-B69B18AB044B}" srcOrd="1" destOrd="0" presId="urn:microsoft.com/office/officeart/2005/8/layout/hierarchy3"/>
    <dgm:cxn modelId="{3410AF27-4849-43B2-8E74-88F06E51E5DA}" type="presOf" srcId="{BD309394-65BC-4A99-9CBC-FD5BB6DE09B9}" destId="{19D0CDF3-D020-4FC9-9DD0-28B37A0D0B9D}" srcOrd="0" destOrd="0" presId="urn:microsoft.com/office/officeart/2005/8/layout/hierarchy3"/>
    <dgm:cxn modelId="{2CC57C38-12DA-4F05-8C17-F7D615EB5E28}" type="presOf" srcId="{5D1C6620-0C92-4351-B6F7-FD5EEC2D418C}" destId="{A98BBCA2-E749-4B0A-9707-032B93798816}" srcOrd="0" destOrd="0" presId="urn:microsoft.com/office/officeart/2005/8/layout/hierarchy3"/>
    <dgm:cxn modelId="{B526A6C4-1281-44A6-B21A-3DF91CDC516C}" type="presOf" srcId="{8739264C-596C-4842-86F8-695DD77CF3F4}" destId="{C08471FC-41F9-477F-A871-0F185272E174}" srcOrd="0" destOrd="0" presId="urn:microsoft.com/office/officeart/2005/8/layout/hierarchy3"/>
    <dgm:cxn modelId="{F7B45BDE-5903-4562-8A51-450983027A51}" type="presOf" srcId="{9D03D636-93A1-47D1-8F29-40F666084B12}" destId="{ED1AE408-671C-4DD2-8232-11FC11DDA770}" srcOrd="0" destOrd="0" presId="urn:microsoft.com/office/officeart/2005/8/layout/hierarchy3"/>
    <dgm:cxn modelId="{0FFEF2DE-0A13-4696-95DF-AC75D85389B1}" srcId="{BD309394-65BC-4A99-9CBC-FD5BB6DE09B9}" destId="{8739264C-596C-4842-86F8-695DD77CF3F4}" srcOrd="2" destOrd="0" parTransId="{08E5FAA6-4BFC-495F-9670-AB382FEB41AD}" sibTransId="{3FF7BDEF-4647-4B9C-8B02-39693D819861}"/>
    <dgm:cxn modelId="{32F1B1AB-5A28-45FB-8A12-5D6CBDB3D6BB}" srcId="{BD309394-65BC-4A99-9CBC-FD5BB6DE09B9}" destId="{5D1C6620-0C92-4351-B6F7-FD5EEC2D418C}" srcOrd="0" destOrd="0" parTransId="{9D03D636-93A1-47D1-8F29-40F666084B12}" sibTransId="{73B92FAA-8E34-4ECC-BACE-0E9CC59D6DF6}"/>
    <dgm:cxn modelId="{12C2B36D-A32F-4248-885D-567D08872AA2}" type="presOf" srcId="{F26701D6-8287-4F91-ABBC-525A93D27F74}" destId="{184EDE01-2FF4-4481-8FE0-00FC44F0F50B}" srcOrd="0" destOrd="0" presId="urn:microsoft.com/office/officeart/2005/8/layout/hierarchy3"/>
    <dgm:cxn modelId="{D3C109F5-CE71-4F89-A8D8-D9F10B4A1D32}" srcId="{5D8785BC-02EA-4B74-AD7D-054992C81215}" destId="{BD309394-65BC-4A99-9CBC-FD5BB6DE09B9}" srcOrd="0" destOrd="0" parTransId="{DEFEAC2F-375B-48AF-AC67-8F0FB01278F2}" sibTransId="{7A239CB6-32E1-4189-ABCB-353197DCACB6}"/>
    <dgm:cxn modelId="{63807FC5-ECF5-437A-B0E1-EC4992D4E219}" type="presParOf" srcId="{5283972B-8A06-45FC-A916-A0552299C4FC}" destId="{BF8ED6A6-B538-4F07-AD54-A402B78395B3}" srcOrd="0" destOrd="0" presId="urn:microsoft.com/office/officeart/2005/8/layout/hierarchy3"/>
    <dgm:cxn modelId="{6BEBD4A4-5DDD-40C3-9CB5-0325B509CF35}" type="presParOf" srcId="{BF8ED6A6-B538-4F07-AD54-A402B78395B3}" destId="{13A77BAF-2E15-485D-BE01-0C26742828C6}" srcOrd="0" destOrd="0" presId="urn:microsoft.com/office/officeart/2005/8/layout/hierarchy3"/>
    <dgm:cxn modelId="{DF71E4B1-315D-4832-B464-900E80B13138}" type="presParOf" srcId="{13A77BAF-2E15-485D-BE01-0C26742828C6}" destId="{19D0CDF3-D020-4FC9-9DD0-28B37A0D0B9D}" srcOrd="0" destOrd="0" presId="urn:microsoft.com/office/officeart/2005/8/layout/hierarchy3"/>
    <dgm:cxn modelId="{93C86E31-C9DE-406E-BF94-A0B370273873}" type="presParOf" srcId="{13A77BAF-2E15-485D-BE01-0C26742828C6}" destId="{2384CA20-A773-43B6-B205-B69B18AB044B}" srcOrd="1" destOrd="0" presId="urn:microsoft.com/office/officeart/2005/8/layout/hierarchy3"/>
    <dgm:cxn modelId="{BDB8A8F9-312B-410F-9EE7-ADF8E9319F8E}" type="presParOf" srcId="{BF8ED6A6-B538-4F07-AD54-A402B78395B3}" destId="{98EDC587-341F-4116-B2BC-872994316696}" srcOrd="1" destOrd="0" presId="urn:microsoft.com/office/officeart/2005/8/layout/hierarchy3"/>
    <dgm:cxn modelId="{5786522B-33ED-4116-9A58-24A92E2F6114}" type="presParOf" srcId="{98EDC587-341F-4116-B2BC-872994316696}" destId="{ED1AE408-671C-4DD2-8232-11FC11DDA770}" srcOrd="0" destOrd="0" presId="urn:microsoft.com/office/officeart/2005/8/layout/hierarchy3"/>
    <dgm:cxn modelId="{E5CF9F51-5241-464A-8E47-9ACFC976CCCF}" type="presParOf" srcId="{98EDC587-341F-4116-B2BC-872994316696}" destId="{A98BBCA2-E749-4B0A-9707-032B93798816}" srcOrd="1" destOrd="0" presId="urn:microsoft.com/office/officeart/2005/8/layout/hierarchy3"/>
    <dgm:cxn modelId="{91760E26-A26C-4391-A037-340B8AFD3B57}" type="presParOf" srcId="{98EDC587-341F-4116-B2BC-872994316696}" destId="{186970A4-AA04-4C15-A90E-6D53594CEC85}" srcOrd="2" destOrd="0" presId="urn:microsoft.com/office/officeart/2005/8/layout/hierarchy3"/>
    <dgm:cxn modelId="{607EFE9E-BEC6-43DB-A00A-C369C40741A4}" type="presParOf" srcId="{98EDC587-341F-4116-B2BC-872994316696}" destId="{184EDE01-2FF4-4481-8FE0-00FC44F0F50B}" srcOrd="3" destOrd="0" presId="urn:microsoft.com/office/officeart/2005/8/layout/hierarchy3"/>
    <dgm:cxn modelId="{EB7ACF75-24BE-4A43-97FB-BFE10F73B890}" type="presParOf" srcId="{98EDC587-341F-4116-B2BC-872994316696}" destId="{7BEEE735-6FF3-4C5A-81D4-2E584B63E2A0}" srcOrd="4" destOrd="0" presId="urn:microsoft.com/office/officeart/2005/8/layout/hierarchy3"/>
    <dgm:cxn modelId="{BD17877D-97B4-4C12-A2A1-39B676244080}" type="presParOf" srcId="{98EDC587-341F-4116-B2BC-872994316696}" destId="{C08471FC-41F9-477F-A871-0F185272E174}"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90CB0-DA8E-44B0-90D3-601399E5D11A}"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it-IT"/>
        </a:p>
      </dgm:t>
    </dgm:pt>
    <dgm:pt modelId="{A4B9A886-7981-43A2-BC26-E2F3ACCA2809}">
      <dgm:prSet phldrT="[Testo]" custT="1"/>
      <dgm:spPr/>
      <dgm:t>
        <a:bodyPr anchor="t"/>
        <a:lstStyle/>
        <a:p>
          <a:r>
            <a:rPr lang="it-IT" sz="1200" b="1" dirty="0" smtClean="0">
              <a:effectLst>
                <a:outerShdw blurRad="38100" dist="38100" dir="2700000" algn="tl">
                  <a:srgbClr val="000000">
                    <a:alpha val="43137"/>
                  </a:srgbClr>
                </a:outerShdw>
              </a:effectLst>
            </a:rPr>
            <a:t>Regolamento (CE) 178/2002  </a:t>
          </a:r>
        </a:p>
        <a:p>
          <a:r>
            <a:rPr lang="it-IT" sz="1200" dirty="0" smtClean="0"/>
            <a:t>principi e requisiti generali della legislazione alimentare, </a:t>
          </a:r>
          <a:endParaRPr lang="it-IT" sz="1200" dirty="0"/>
        </a:p>
      </dgm:t>
    </dgm:pt>
    <dgm:pt modelId="{8DE1AB74-F8F1-43E4-95B4-78655D14F4EF}" type="parTrans" cxnId="{2922C534-9728-4758-8EC3-874A05B32753}">
      <dgm:prSet/>
      <dgm:spPr/>
      <dgm:t>
        <a:bodyPr/>
        <a:lstStyle/>
        <a:p>
          <a:endParaRPr lang="it-IT"/>
        </a:p>
      </dgm:t>
    </dgm:pt>
    <dgm:pt modelId="{F6704482-C503-4D14-9AAB-302D5E936D6B}" type="sibTrans" cxnId="{2922C534-9728-4758-8EC3-874A05B32753}">
      <dgm:prSet/>
      <dgm:spPr/>
      <dgm:t>
        <a:bodyPr/>
        <a:lstStyle/>
        <a:p>
          <a:endParaRPr lang="it-IT"/>
        </a:p>
      </dgm:t>
    </dgm:pt>
    <dgm:pt modelId="{37257215-096D-4CDA-B1C8-3BF9C4ABEF47}">
      <dgm:prSet phldrT="[Testo]" custT="1"/>
      <dgm:spPr/>
      <dgm:t>
        <a:bodyPr anchor="t"/>
        <a:lstStyle/>
        <a:p>
          <a:r>
            <a:rPr lang="it-IT" sz="1200" b="1" dirty="0" smtClean="0">
              <a:effectLst>
                <a:outerShdw blurRad="38100" dist="38100" dir="2700000" algn="tl">
                  <a:srgbClr val="000000">
                    <a:alpha val="43137"/>
                  </a:srgbClr>
                </a:outerShdw>
              </a:effectLst>
            </a:rPr>
            <a:t>Regolamento (CE) 852/853/2004 </a:t>
          </a:r>
        </a:p>
        <a:p>
          <a:r>
            <a:rPr lang="it-IT" sz="1200" b="1" dirty="0" smtClean="0">
              <a:effectLst>
                <a:outerShdw blurRad="38100" dist="38100" dir="2700000" algn="tl">
                  <a:srgbClr val="000000">
                    <a:alpha val="43137"/>
                  </a:srgbClr>
                </a:outerShdw>
              </a:effectLst>
            </a:rPr>
            <a:t> </a:t>
          </a:r>
          <a:r>
            <a:rPr lang="it-IT" sz="1200" dirty="0" smtClean="0"/>
            <a:t>igiene dei prodotti alimentari ed animali</a:t>
          </a:r>
          <a:endParaRPr lang="it-IT" sz="1200" dirty="0"/>
        </a:p>
      </dgm:t>
    </dgm:pt>
    <dgm:pt modelId="{DF899E5C-5875-4D75-8EB2-9F353D3F0749}" type="parTrans" cxnId="{7C31C0B9-9937-4FA4-9F97-CE7455A5B7D2}">
      <dgm:prSet/>
      <dgm:spPr/>
      <dgm:t>
        <a:bodyPr/>
        <a:lstStyle/>
        <a:p>
          <a:endParaRPr lang="it-IT"/>
        </a:p>
      </dgm:t>
    </dgm:pt>
    <dgm:pt modelId="{2FD7DBE0-6F62-4B25-9659-390BD3ACD989}" type="sibTrans" cxnId="{7C31C0B9-9937-4FA4-9F97-CE7455A5B7D2}">
      <dgm:prSet/>
      <dgm:spPr/>
      <dgm:t>
        <a:bodyPr/>
        <a:lstStyle/>
        <a:p>
          <a:endParaRPr lang="it-IT"/>
        </a:p>
      </dgm:t>
    </dgm:pt>
    <dgm:pt modelId="{ECFBAB40-7CE3-41E2-8A2C-4B2A7E584B87}">
      <dgm:prSet phldrT="[Testo]" custT="1"/>
      <dgm:spPr/>
      <dgm:t>
        <a:bodyPr anchor="t"/>
        <a:lstStyle/>
        <a:p>
          <a:r>
            <a:rPr lang="it-IT" sz="1200" b="1" dirty="0" smtClean="0">
              <a:effectLst>
                <a:outerShdw blurRad="38100" dist="38100" dir="2700000" algn="tl">
                  <a:srgbClr val="000000">
                    <a:alpha val="43137"/>
                  </a:srgbClr>
                </a:outerShdw>
              </a:effectLst>
            </a:rPr>
            <a:t>Regolamento 1169/2011</a:t>
          </a:r>
        </a:p>
        <a:p>
          <a:r>
            <a:rPr lang="it-IT" sz="1200" dirty="0" smtClean="0"/>
            <a:t>Dir 13/2000</a:t>
          </a:r>
        </a:p>
        <a:p>
          <a:r>
            <a:rPr lang="it-IT" sz="1200" dirty="0" smtClean="0"/>
            <a:t>Dir 496/90</a:t>
          </a:r>
        </a:p>
        <a:p>
          <a:r>
            <a:rPr lang="it-IT" sz="1200" dirty="0" smtClean="0"/>
            <a:t>Etichettatura alimentare</a:t>
          </a:r>
          <a:endParaRPr lang="it-IT" sz="1200" dirty="0"/>
        </a:p>
      </dgm:t>
    </dgm:pt>
    <dgm:pt modelId="{A3B4E5E4-87BD-4E24-A864-DE2C88DDE5B2}" type="parTrans" cxnId="{D1B34EEB-8289-448A-BC7B-175C7C2E1560}">
      <dgm:prSet/>
      <dgm:spPr/>
      <dgm:t>
        <a:bodyPr/>
        <a:lstStyle/>
        <a:p>
          <a:endParaRPr lang="it-IT"/>
        </a:p>
      </dgm:t>
    </dgm:pt>
    <dgm:pt modelId="{3CA552B9-BD42-4103-8CEC-93EB86C79245}" type="sibTrans" cxnId="{D1B34EEB-8289-448A-BC7B-175C7C2E1560}">
      <dgm:prSet/>
      <dgm:spPr/>
      <dgm:t>
        <a:bodyPr/>
        <a:lstStyle/>
        <a:p>
          <a:endParaRPr lang="it-IT"/>
        </a:p>
      </dgm:t>
    </dgm:pt>
    <dgm:pt modelId="{52D6222D-B611-4E00-A932-F1186400D422}">
      <dgm:prSet custT="1"/>
      <dgm:spPr/>
      <dgm:t>
        <a:bodyPr anchor="t"/>
        <a:lstStyle/>
        <a:p>
          <a:r>
            <a:rPr lang="it-IT" sz="1200" b="1" dirty="0" smtClean="0">
              <a:effectLst>
                <a:outerShdw blurRad="38100" dist="38100" dir="2700000" algn="tl">
                  <a:srgbClr val="000000">
                    <a:alpha val="43137"/>
                  </a:srgbClr>
                </a:outerShdw>
              </a:effectLst>
            </a:rPr>
            <a:t>Regolamento (CE) 854/882/2004</a:t>
          </a:r>
        </a:p>
        <a:p>
          <a:r>
            <a:rPr lang="it-IT" sz="1200" dirty="0" smtClean="0"/>
            <a:t>Controlli ufficiali</a:t>
          </a:r>
          <a:endParaRPr lang="it-IT" sz="1200" dirty="0"/>
        </a:p>
      </dgm:t>
    </dgm:pt>
    <dgm:pt modelId="{1CA81F80-C297-4ABD-87CB-ED0D8311A026}" type="parTrans" cxnId="{B9A1B213-CF3F-4EC0-A8FA-6900C081399F}">
      <dgm:prSet/>
      <dgm:spPr/>
      <dgm:t>
        <a:bodyPr/>
        <a:lstStyle/>
        <a:p>
          <a:endParaRPr lang="it-IT"/>
        </a:p>
      </dgm:t>
    </dgm:pt>
    <dgm:pt modelId="{B9D6A961-A2CC-4099-A33A-7B387512D700}" type="sibTrans" cxnId="{B9A1B213-CF3F-4EC0-A8FA-6900C081399F}">
      <dgm:prSet/>
      <dgm:spPr/>
      <dgm:t>
        <a:bodyPr/>
        <a:lstStyle/>
        <a:p>
          <a:endParaRPr lang="it-IT"/>
        </a:p>
      </dgm:t>
    </dgm:pt>
    <dgm:pt modelId="{BBF004E4-D7A6-419D-BFFC-078DAD152652}">
      <dgm:prSet custT="1"/>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rPr>
            <a:t>Regolamento (CE) 1924/2006 : </a:t>
          </a:r>
          <a:r>
            <a:rPr lang="it-IT" sz="1200" dirty="0" smtClean="0"/>
            <a:t>relativo alle indicazioni nutrizionali e sulla salute</a:t>
          </a:r>
          <a:endParaRPr lang="it-IT" sz="1200" dirty="0"/>
        </a:p>
      </dgm:t>
    </dgm:pt>
    <dgm:pt modelId="{5873DCB6-7AFF-47FD-B1EC-F3282A064CCC}" type="parTrans" cxnId="{9E7B1A20-8C0A-4830-9023-A9D7F98CA1A1}">
      <dgm:prSet/>
      <dgm:spPr/>
      <dgm:t>
        <a:bodyPr/>
        <a:lstStyle/>
        <a:p>
          <a:endParaRPr lang="it-IT"/>
        </a:p>
      </dgm:t>
    </dgm:pt>
    <dgm:pt modelId="{C1A8162F-71B4-43BE-B028-29808D5545E0}" type="sibTrans" cxnId="{9E7B1A20-8C0A-4830-9023-A9D7F98CA1A1}">
      <dgm:prSet/>
      <dgm:spPr/>
      <dgm:t>
        <a:bodyPr/>
        <a:lstStyle/>
        <a:p>
          <a:endParaRPr lang="it-IT"/>
        </a:p>
      </dgm:t>
    </dgm:pt>
    <dgm:pt modelId="{69D591C5-B22B-49FC-BF0D-E3F9076FA163}">
      <dgm:prSet custT="1"/>
      <dgm:spPr/>
      <dgm:t>
        <a:bodyPr anchor="t"/>
        <a:lstStyle/>
        <a:p>
          <a:r>
            <a:rPr lang="it-IT" sz="1200" b="1" dirty="0" smtClean="0">
              <a:effectLst>
                <a:outerShdw blurRad="38100" dist="38100" dir="2700000" algn="tl">
                  <a:srgbClr val="000000">
                    <a:alpha val="43137"/>
                  </a:srgbClr>
                </a:outerShdw>
              </a:effectLst>
            </a:rPr>
            <a:t>Regolamento (CE)  1925/2006</a:t>
          </a:r>
          <a:r>
            <a:rPr lang="it-IT" sz="1200" dirty="0" smtClean="0"/>
            <a:t>: alimenti arricchiti</a:t>
          </a:r>
          <a:endParaRPr lang="it-IT" sz="1200" dirty="0"/>
        </a:p>
      </dgm:t>
    </dgm:pt>
    <dgm:pt modelId="{A887EBF3-8EF1-4E4D-B6B2-61B34391C3A9}" type="parTrans" cxnId="{CCE9DFA6-B660-4617-9C9A-A1112811C3C3}">
      <dgm:prSet/>
      <dgm:spPr/>
      <dgm:t>
        <a:bodyPr/>
        <a:lstStyle/>
        <a:p>
          <a:endParaRPr lang="it-IT"/>
        </a:p>
      </dgm:t>
    </dgm:pt>
    <dgm:pt modelId="{8B6AFB0B-FB0B-4B6A-93B8-E8A263132C5E}" type="sibTrans" cxnId="{CCE9DFA6-B660-4617-9C9A-A1112811C3C3}">
      <dgm:prSet/>
      <dgm:spPr/>
      <dgm:t>
        <a:bodyPr/>
        <a:lstStyle/>
        <a:p>
          <a:endParaRPr lang="it-IT"/>
        </a:p>
      </dgm:t>
    </dgm:pt>
    <dgm:pt modelId="{897EB4C4-D41E-4F4C-801C-1A8D5968F9E5}">
      <dgm:prSet custT="1"/>
      <dgm:spPr/>
      <dgm:t>
        <a:bodyPr anchor="t"/>
        <a:lstStyle/>
        <a:p>
          <a:r>
            <a:rPr lang="it-IT" sz="1200" b="1" dirty="0" smtClean="0">
              <a:effectLst>
                <a:outerShdw blurRad="38100" dist="38100" dir="2700000" algn="tl">
                  <a:srgbClr val="000000">
                    <a:alpha val="43137"/>
                  </a:srgbClr>
                </a:outerShdw>
              </a:effectLst>
            </a:rPr>
            <a:t>Regolamento  (CE)258/97</a:t>
          </a:r>
        </a:p>
        <a:p>
          <a:r>
            <a:rPr lang="it-IT" sz="1200" b="1" dirty="0" smtClean="0">
              <a:effectLst>
                <a:outerShdw blurRad="38100" dist="38100" dir="2700000" algn="tl">
                  <a:srgbClr val="000000">
                    <a:alpha val="43137"/>
                  </a:srgbClr>
                </a:outerShdw>
              </a:effectLst>
            </a:rPr>
            <a:t>2283/2015</a:t>
          </a:r>
        </a:p>
        <a:p>
          <a:r>
            <a:rPr lang="it-IT" sz="1200" dirty="0" err="1" smtClean="0"/>
            <a:t>Novel</a:t>
          </a:r>
          <a:r>
            <a:rPr lang="it-IT" sz="1200" dirty="0" smtClean="0"/>
            <a:t> </a:t>
          </a:r>
          <a:r>
            <a:rPr lang="it-IT" sz="1200" dirty="0" err="1" smtClean="0"/>
            <a:t>food</a:t>
          </a:r>
          <a:endParaRPr lang="it-IT" sz="1200" dirty="0"/>
        </a:p>
      </dgm:t>
    </dgm:pt>
    <dgm:pt modelId="{9F297980-1363-43A1-B3BD-469598ADB827}" type="parTrans" cxnId="{44F022E1-ACCB-47EA-A816-FAE7E554F986}">
      <dgm:prSet/>
      <dgm:spPr/>
      <dgm:t>
        <a:bodyPr/>
        <a:lstStyle/>
        <a:p>
          <a:endParaRPr lang="it-IT"/>
        </a:p>
      </dgm:t>
    </dgm:pt>
    <dgm:pt modelId="{B01DBD55-85C9-4886-B0CE-511EAB1A8F01}" type="sibTrans" cxnId="{44F022E1-ACCB-47EA-A816-FAE7E554F986}">
      <dgm:prSet/>
      <dgm:spPr/>
      <dgm:t>
        <a:bodyPr/>
        <a:lstStyle/>
        <a:p>
          <a:endParaRPr lang="it-IT"/>
        </a:p>
      </dgm:t>
    </dgm:pt>
    <dgm:pt modelId="{9A0E021E-F915-4B8F-8E9F-65F60D0A63AF}" type="pres">
      <dgm:prSet presAssocID="{3A390CB0-DA8E-44B0-90D3-601399E5D11A}" presName="CompostProcess" presStyleCnt="0">
        <dgm:presLayoutVars>
          <dgm:dir/>
          <dgm:resizeHandles val="exact"/>
        </dgm:presLayoutVars>
      </dgm:prSet>
      <dgm:spPr/>
      <dgm:t>
        <a:bodyPr/>
        <a:lstStyle/>
        <a:p>
          <a:endParaRPr lang="it-IT"/>
        </a:p>
      </dgm:t>
    </dgm:pt>
    <dgm:pt modelId="{1D8FDC65-AFB1-4197-B16E-85DC1499BD8A}" type="pres">
      <dgm:prSet presAssocID="{3A390CB0-DA8E-44B0-90D3-601399E5D11A}" presName="arrow" presStyleLbl="bgShp" presStyleIdx="0" presStyleCnt="1" custScaleY="89369" custLinFactNeighborX="4140" custLinFactNeighborY="388"/>
      <dgm:spPr/>
    </dgm:pt>
    <dgm:pt modelId="{D8B827EF-B90D-46EE-A88A-F71535D5DEA6}" type="pres">
      <dgm:prSet presAssocID="{3A390CB0-DA8E-44B0-90D3-601399E5D11A}" presName="linearProcess" presStyleCnt="0"/>
      <dgm:spPr/>
    </dgm:pt>
    <dgm:pt modelId="{4F4563DF-F2E4-488B-B362-A4287A386C0F}" type="pres">
      <dgm:prSet presAssocID="{A4B9A886-7981-43A2-BC26-E2F3ACCA2809}" presName="textNode" presStyleLbl="node1" presStyleIdx="0" presStyleCnt="7" custLinFactNeighborY="-8555">
        <dgm:presLayoutVars>
          <dgm:bulletEnabled val="1"/>
        </dgm:presLayoutVars>
      </dgm:prSet>
      <dgm:spPr/>
      <dgm:t>
        <a:bodyPr/>
        <a:lstStyle/>
        <a:p>
          <a:endParaRPr lang="it-IT"/>
        </a:p>
      </dgm:t>
    </dgm:pt>
    <dgm:pt modelId="{8BCAE60E-9241-41B4-8868-CBBF679E38B7}" type="pres">
      <dgm:prSet presAssocID="{F6704482-C503-4D14-9AAB-302D5E936D6B}" presName="sibTrans" presStyleCnt="0"/>
      <dgm:spPr/>
    </dgm:pt>
    <dgm:pt modelId="{8FD125AF-1662-413C-ABB2-B3C490A1CE11}" type="pres">
      <dgm:prSet presAssocID="{52D6222D-B611-4E00-A932-F1186400D422}" presName="textNode" presStyleLbl="node1" presStyleIdx="1" presStyleCnt="7" custLinFactX="97500" custLinFactNeighborX="100000" custLinFactNeighborY="-7281">
        <dgm:presLayoutVars>
          <dgm:bulletEnabled val="1"/>
        </dgm:presLayoutVars>
      </dgm:prSet>
      <dgm:spPr/>
      <dgm:t>
        <a:bodyPr/>
        <a:lstStyle/>
        <a:p>
          <a:endParaRPr lang="it-IT"/>
        </a:p>
      </dgm:t>
    </dgm:pt>
    <dgm:pt modelId="{BAC25D74-6B2C-43C7-9EED-931B84407669}" type="pres">
      <dgm:prSet presAssocID="{B9D6A961-A2CC-4099-A33A-7B387512D700}" presName="sibTrans" presStyleCnt="0"/>
      <dgm:spPr/>
    </dgm:pt>
    <dgm:pt modelId="{444789ED-AC41-4DAE-B665-CB1E4038C0CE}" type="pres">
      <dgm:prSet presAssocID="{37257215-096D-4CDA-B1C8-3BF9C4ABEF47}" presName="textNode" presStyleLbl="node1" presStyleIdx="2" presStyleCnt="7" custLinFactX="-100000" custLinFactNeighborX="-148140" custLinFactNeighborY="-7281">
        <dgm:presLayoutVars>
          <dgm:bulletEnabled val="1"/>
        </dgm:presLayoutVars>
      </dgm:prSet>
      <dgm:spPr/>
      <dgm:t>
        <a:bodyPr/>
        <a:lstStyle/>
        <a:p>
          <a:endParaRPr lang="it-IT"/>
        </a:p>
      </dgm:t>
    </dgm:pt>
    <dgm:pt modelId="{C952C1FB-91CD-4424-A7EF-9E90AA377AF3}" type="pres">
      <dgm:prSet presAssocID="{2FD7DBE0-6F62-4B25-9659-390BD3ACD989}" presName="sibTrans" presStyleCnt="0"/>
      <dgm:spPr/>
    </dgm:pt>
    <dgm:pt modelId="{D8247522-6D23-4BF4-B2A0-DE9DBF30A9E2}" type="pres">
      <dgm:prSet presAssocID="{ECFBAB40-7CE3-41E2-8A2C-4B2A7E584B87}" presName="textNode" presStyleLbl="node1" presStyleIdx="3" presStyleCnt="7" custLinFactNeighborY="-8555">
        <dgm:presLayoutVars>
          <dgm:bulletEnabled val="1"/>
        </dgm:presLayoutVars>
      </dgm:prSet>
      <dgm:spPr/>
      <dgm:t>
        <a:bodyPr/>
        <a:lstStyle/>
        <a:p>
          <a:endParaRPr lang="it-IT"/>
        </a:p>
      </dgm:t>
    </dgm:pt>
    <dgm:pt modelId="{63DA2944-9647-414C-BD2C-6CBB6DD70797}" type="pres">
      <dgm:prSet presAssocID="{3CA552B9-BD42-4103-8CEC-93EB86C79245}" presName="sibTrans" presStyleCnt="0"/>
      <dgm:spPr/>
    </dgm:pt>
    <dgm:pt modelId="{DA935288-D58E-481B-BBCC-FBA4A57A6C3D}" type="pres">
      <dgm:prSet presAssocID="{BBF004E4-D7A6-419D-BFFC-078DAD152652}" presName="textNode" presStyleLbl="node1" presStyleIdx="4" presStyleCnt="7" custLinFactNeighborY="-8555">
        <dgm:presLayoutVars>
          <dgm:bulletEnabled val="1"/>
        </dgm:presLayoutVars>
      </dgm:prSet>
      <dgm:spPr/>
      <dgm:t>
        <a:bodyPr/>
        <a:lstStyle/>
        <a:p>
          <a:endParaRPr lang="it-IT"/>
        </a:p>
      </dgm:t>
    </dgm:pt>
    <dgm:pt modelId="{89F1C66E-631F-494B-A84F-5D3EE35CD5AB}" type="pres">
      <dgm:prSet presAssocID="{C1A8162F-71B4-43BE-B028-29808D5545E0}" presName="sibTrans" presStyleCnt="0"/>
      <dgm:spPr/>
    </dgm:pt>
    <dgm:pt modelId="{8C008E19-CDC2-4A95-87B7-F30963B24176}" type="pres">
      <dgm:prSet presAssocID="{69D591C5-B22B-49FC-BF0D-E3F9076FA163}" presName="textNode" presStyleLbl="node1" presStyleIdx="5" presStyleCnt="7" custLinFactNeighborY="-8555">
        <dgm:presLayoutVars>
          <dgm:bulletEnabled val="1"/>
        </dgm:presLayoutVars>
      </dgm:prSet>
      <dgm:spPr/>
      <dgm:t>
        <a:bodyPr/>
        <a:lstStyle/>
        <a:p>
          <a:endParaRPr lang="it-IT"/>
        </a:p>
      </dgm:t>
    </dgm:pt>
    <dgm:pt modelId="{465913DE-153C-48EC-96C3-2A7AA99AC3D9}" type="pres">
      <dgm:prSet presAssocID="{8B6AFB0B-FB0B-4B6A-93B8-E8A263132C5E}" presName="sibTrans" presStyleCnt="0"/>
      <dgm:spPr/>
    </dgm:pt>
    <dgm:pt modelId="{A6BCB281-9167-4906-B248-ADB84C83CEF0}" type="pres">
      <dgm:prSet presAssocID="{897EB4C4-D41E-4F4C-801C-1A8D5968F9E5}" presName="textNode" presStyleLbl="node1" presStyleIdx="6" presStyleCnt="7" custLinFactNeighborY="-8555">
        <dgm:presLayoutVars>
          <dgm:bulletEnabled val="1"/>
        </dgm:presLayoutVars>
      </dgm:prSet>
      <dgm:spPr/>
      <dgm:t>
        <a:bodyPr/>
        <a:lstStyle/>
        <a:p>
          <a:endParaRPr lang="it-IT"/>
        </a:p>
      </dgm:t>
    </dgm:pt>
  </dgm:ptLst>
  <dgm:cxnLst>
    <dgm:cxn modelId="{B17A4752-5290-4A5D-9316-F398F07F9903}" type="presOf" srcId="{37257215-096D-4CDA-B1C8-3BF9C4ABEF47}" destId="{444789ED-AC41-4DAE-B665-CB1E4038C0CE}" srcOrd="0" destOrd="0" presId="urn:microsoft.com/office/officeart/2005/8/layout/hProcess9"/>
    <dgm:cxn modelId="{086694AA-0A4B-48AB-92B2-D155FC02FC9B}" type="presOf" srcId="{ECFBAB40-7CE3-41E2-8A2C-4B2A7E584B87}" destId="{D8247522-6D23-4BF4-B2A0-DE9DBF30A9E2}" srcOrd="0" destOrd="0" presId="urn:microsoft.com/office/officeart/2005/8/layout/hProcess9"/>
    <dgm:cxn modelId="{CE0DECE3-0807-4C96-A643-F72BF48B6CAB}" type="presOf" srcId="{897EB4C4-D41E-4F4C-801C-1A8D5968F9E5}" destId="{A6BCB281-9167-4906-B248-ADB84C83CEF0}" srcOrd="0" destOrd="0" presId="urn:microsoft.com/office/officeart/2005/8/layout/hProcess9"/>
    <dgm:cxn modelId="{CCE9DFA6-B660-4617-9C9A-A1112811C3C3}" srcId="{3A390CB0-DA8E-44B0-90D3-601399E5D11A}" destId="{69D591C5-B22B-49FC-BF0D-E3F9076FA163}" srcOrd="5" destOrd="0" parTransId="{A887EBF3-8EF1-4E4D-B6B2-61B34391C3A9}" sibTransId="{8B6AFB0B-FB0B-4B6A-93B8-E8A263132C5E}"/>
    <dgm:cxn modelId="{D8583EDD-6FE4-48DA-9F7C-A9866DFF8171}" type="presOf" srcId="{BBF004E4-D7A6-419D-BFFC-078DAD152652}" destId="{DA935288-D58E-481B-BBCC-FBA4A57A6C3D}" srcOrd="0" destOrd="0" presId="urn:microsoft.com/office/officeart/2005/8/layout/hProcess9"/>
    <dgm:cxn modelId="{44F022E1-ACCB-47EA-A816-FAE7E554F986}" srcId="{3A390CB0-DA8E-44B0-90D3-601399E5D11A}" destId="{897EB4C4-D41E-4F4C-801C-1A8D5968F9E5}" srcOrd="6" destOrd="0" parTransId="{9F297980-1363-43A1-B3BD-469598ADB827}" sibTransId="{B01DBD55-85C9-4886-B0CE-511EAB1A8F01}"/>
    <dgm:cxn modelId="{DC097DE9-FDF8-45A3-8916-CE5DEBF6ABF4}" type="presOf" srcId="{A4B9A886-7981-43A2-BC26-E2F3ACCA2809}" destId="{4F4563DF-F2E4-488B-B362-A4287A386C0F}" srcOrd="0" destOrd="0" presId="urn:microsoft.com/office/officeart/2005/8/layout/hProcess9"/>
    <dgm:cxn modelId="{2922C534-9728-4758-8EC3-874A05B32753}" srcId="{3A390CB0-DA8E-44B0-90D3-601399E5D11A}" destId="{A4B9A886-7981-43A2-BC26-E2F3ACCA2809}" srcOrd="0" destOrd="0" parTransId="{8DE1AB74-F8F1-43E4-95B4-78655D14F4EF}" sibTransId="{F6704482-C503-4D14-9AAB-302D5E936D6B}"/>
    <dgm:cxn modelId="{9E7B1A20-8C0A-4830-9023-A9D7F98CA1A1}" srcId="{3A390CB0-DA8E-44B0-90D3-601399E5D11A}" destId="{BBF004E4-D7A6-419D-BFFC-078DAD152652}" srcOrd="4" destOrd="0" parTransId="{5873DCB6-7AFF-47FD-B1EC-F3282A064CCC}" sibTransId="{C1A8162F-71B4-43BE-B028-29808D5545E0}"/>
    <dgm:cxn modelId="{D1B34EEB-8289-448A-BC7B-175C7C2E1560}" srcId="{3A390CB0-DA8E-44B0-90D3-601399E5D11A}" destId="{ECFBAB40-7CE3-41E2-8A2C-4B2A7E584B87}" srcOrd="3" destOrd="0" parTransId="{A3B4E5E4-87BD-4E24-A864-DE2C88DDE5B2}" sibTransId="{3CA552B9-BD42-4103-8CEC-93EB86C79245}"/>
    <dgm:cxn modelId="{98855292-4A14-4302-B8C4-48E5E4309970}" type="presOf" srcId="{52D6222D-B611-4E00-A932-F1186400D422}" destId="{8FD125AF-1662-413C-ABB2-B3C490A1CE11}" srcOrd="0" destOrd="0" presId="urn:microsoft.com/office/officeart/2005/8/layout/hProcess9"/>
    <dgm:cxn modelId="{E268A118-2514-45D5-A314-9F6B7E7ADB4F}" type="presOf" srcId="{3A390CB0-DA8E-44B0-90D3-601399E5D11A}" destId="{9A0E021E-F915-4B8F-8E9F-65F60D0A63AF}" srcOrd="0" destOrd="0" presId="urn:microsoft.com/office/officeart/2005/8/layout/hProcess9"/>
    <dgm:cxn modelId="{B9A1B213-CF3F-4EC0-A8FA-6900C081399F}" srcId="{3A390CB0-DA8E-44B0-90D3-601399E5D11A}" destId="{52D6222D-B611-4E00-A932-F1186400D422}" srcOrd="1" destOrd="0" parTransId="{1CA81F80-C297-4ABD-87CB-ED0D8311A026}" sibTransId="{B9D6A961-A2CC-4099-A33A-7B387512D700}"/>
    <dgm:cxn modelId="{7C31C0B9-9937-4FA4-9F97-CE7455A5B7D2}" srcId="{3A390CB0-DA8E-44B0-90D3-601399E5D11A}" destId="{37257215-096D-4CDA-B1C8-3BF9C4ABEF47}" srcOrd="2" destOrd="0" parTransId="{DF899E5C-5875-4D75-8EB2-9F353D3F0749}" sibTransId="{2FD7DBE0-6F62-4B25-9659-390BD3ACD989}"/>
    <dgm:cxn modelId="{8DEB2932-6547-45C3-89BC-215039EDE2B4}" type="presOf" srcId="{69D591C5-B22B-49FC-BF0D-E3F9076FA163}" destId="{8C008E19-CDC2-4A95-87B7-F30963B24176}" srcOrd="0" destOrd="0" presId="urn:microsoft.com/office/officeart/2005/8/layout/hProcess9"/>
    <dgm:cxn modelId="{C187740C-1D12-4256-9481-6AB774619BAE}" type="presParOf" srcId="{9A0E021E-F915-4B8F-8E9F-65F60D0A63AF}" destId="{1D8FDC65-AFB1-4197-B16E-85DC1499BD8A}" srcOrd="0" destOrd="0" presId="urn:microsoft.com/office/officeart/2005/8/layout/hProcess9"/>
    <dgm:cxn modelId="{84F9812C-F306-4C1B-8994-EF4514AA0946}" type="presParOf" srcId="{9A0E021E-F915-4B8F-8E9F-65F60D0A63AF}" destId="{D8B827EF-B90D-46EE-A88A-F71535D5DEA6}" srcOrd="1" destOrd="0" presId="urn:microsoft.com/office/officeart/2005/8/layout/hProcess9"/>
    <dgm:cxn modelId="{9A313276-31C0-42AD-83E8-8C1AC61566BC}" type="presParOf" srcId="{D8B827EF-B90D-46EE-A88A-F71535D5DEA6}" destId="{4F4563DF-F2E4-488B-B362-A4287A386C0F}" srcOrd="0" destOrd="0" presId="urn:microsoft.com/office/officeart/2005/8/layout/hProcess9"/>
    <dgm:cxn modelId="{58D3075D-8E31-418E-A56C-2038B4B7BF5A}" type="presParOf" srcId="{D8B827EF-B90D-46EE-A88A-F71535D5DEA6}" destId="{8BCAE60E-9241-41B4-8868-CBBF679E38B7}" srcOrd="1" destOrd="0" presId="urn:microsoft.com/office/officeart/2005/8/layout/hProcess9"/>
    <dgm:cxn modelId="{0E1406A0-8664-4A81-846A-77BFC8090DCB}" type="presParOf" srcId="{D8B827EF-B90D-46EE-A88A-F71535D5DEA6}" destId="{8FD125AF-1662-413C-ABB2-B3C490A1CE11}" srcOrd="2" destOrd="0" presId="urn:microsoft.com/office/officeart/2005/8/layout/hProcess9"/>
    <dgm:cxn modelId="{7D88739E-A8D8-4445-A42F-28D056B8CB30}" type="presParOf" srcId="{D8B827EF-B90D-46EE-A88A-F71535D5DEA6}" destId="{BAC25D74-6B2C-43C7-9EED-931B84407669}" srcOrd="3" destOrd="0" presId="urn:microsoft.com/office/officeart/2005/8/layout/hProcess9"/>
    <dgm:cxn modelId="{8F4708C7-1031-411B-9348-96FC5DAEFFE1}" type="presParOf" srcId="{D8B827EF-B90D-46EE-A88A-F71535D5DEA6}" destId="{444789ED-AC41-4DAE-B665-CB1E4038C0CE}" srcOrd="4" destOrd="0" presId="urn:microsoft.com/office/officeart/2005/8/layout/hProcess9"/>
    <dgm:cxn modelId="{B465F491-C338-4249-9234-2597906B8CD5}" type="presParOf" srcId="{D8B827EF-B90D-46EE-A88A-F71535D5DEA6}" destId="{C952C1FB-91CD-4424-A7EF-9E90AA377AF3}" srcOrd="5" destOrd="0" presId="urn:microsoft.com/office/officeart/2005/8/layout/hProcess9"/>
    <dgm:cxn modelId="{ADA485E1-DC40-440A-BF34-F70C5F86ADE2}" type="presParOf" srcId="{D8B827EF-B90D-46EE-A88A-F71535D5DEA6}" destId="{D8247522-6D23-4BF4-B2A0-DE9DBF30A9E2}" srcOrd="6" destOrd="0" presId="urn:microsoft.com/office/officeart/2005/8/layout/hProcess9"/>
    <dgm:cxn modelId="{90D3BEBA-1EE0-4EC8-9E66-4A198D56B29E}" type="presParOf" srcId="{D8B827EF-B90D-46EE-A88A-F71535D5DEA6}" destId="{63DA2944-9647-414C-BD2C-6CBB6DD70797}" srcOrd="7" destOrd="0" presId="urn:microsoft.com/office/officeart/2005/8/layout/hProcess9"/>
    <dgm:cxn modelId="{BC94B2FE-EB34-416A-A9B5-029F11FD8A66}" type="presParOf" srcId="{D8B827EF-B90D-46EE-A88A-F71535D5DEA6}" destId="{DA935288-D58E-481B-BBCC-FBA4A57A6C3D}" srcOrd="8" destOrd="0" presId="urn:microsoft.com/office/officeart/2005/8/layout/hProcess9"/>
    <dgm:cxn modelId="{A60E742A-8AD7-439B-B840-DE62F8AF4623}" type="presParOf" srcId="{D8B827EF-B90D-46EE-A88A-F71535D5DEA6}" destId="{89F1C66E-631F-494B-A84F-5D3EE35CD5AB}" srcOrd="9" destOrd="0" presId="urn:microsoft.com/office/officeart/2005/8/layout/hProcess9"/>
    <dgm:cxn modelId="{164D2874-270F-49C9-A726-E1CAAA2E725F}" type="presParOf" srcId="{D8B827EF-B90D-46EE-A88A-F71535D5DEA6}" destId="{8C008E19-CDC2-4A95-87B7-F30963B24176}" srcOrd="10" destOrd="0" presId="urn:microsoft.com/office/officeart/2005/8/layout/hProcess9"/>
    <dgm:cxn modelId="{62CE5DBC-B32F-454E-9643-8498587B2D1A}" type="presParOf" srcId="{D8B827EF-B90D-46EE-A88A-F71535D5DEA6}" destId="{465913DE-153C-48EC-96C3-2A7AA99AC3D9}" srcOrd="11" destOrd="0" presId="urn:microsoft.com/office/officeart/2005/8/layout/hProcess9"/>
    <dgm:cxn modelId="{A657380B-6804-4467-901C-4C92C84E2882}" type="presParOf" srcId="{D8B827EF-B90D-46EE-A88A-F71535D5DEA6}" destId="{A6BCB281-9167-4906-B248-ADB84C83CEF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1C605-A7E7-4853-8114-DEB3591DEEAF}"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it-IT"/>
        </a:p>
      </dgm:t>
    </dgm:pt>
    <dgm:pt modelId="{50257042-362D-49BA-BAEF-3E7AF4C4EB1F}">
      <dgm:prSet phldrT="[Testo]" custT="1"/>
      <dgm:spPr/>
      <dgm:t>
        <a:bodyPr/>
        <a:lstStyle/>
        <a:p>
          <a:r>
            <a:rPr lang="it-IT" sz="1200" b="1" dirty="0" smtClean="0">
              <a:effectLst>
                <a:outerShdw blurRad="38100" dist="38100" dir="2700000" algn="tl">
                  <a:srgbClr val="000000">
                    <a:alpha val="43137"/>
                  </a:srgbClr>
                </a:outerShdw>
              </a:effectLst>
            </a:rPr>
            <a:t>Direttiva 46/2002/CE </a:t>
          </a:r>
          <a:r>
            <a:rPr lang="it-IT" sz="1200" dirty="0" smtClean="0"/>
            <a:t>sugli integratori alimentari attuato con </a:t>
          </a:r>
          <a:r>
            <a:rPr lang="it-IT" sz="1200" dirty="0" err="1" smtClean="0"/>
            <a:t>Dlgs</a:t>
          </a:r>
          <a:r>
            <a:rPr lang="it-IT" sz="1200" dirty="0" smtClean="0"/>
            <a:t> 169/2004, Reg 1170/2009, DM 9/7/2012, </a:t>
          </a:r>
          <a:r>
            <a:rPr lang="it-IT" sz="1200" dirty="0" err="1" smtClean="0"/>
            <a:t>D.Dirig</a:t>
          </a:r>
          <a:r>
            <a:rPr lang="it-IT" sz="1200" dirty="0" smtClean="0"/>
            <a:t> 27/3/2014(</a:t>
          </a:r>
          <a:r>
            <a:rPr lang="it-IT" sz="1200" dirty="0" err="1" smtClean="0"/>
            <a:t>botanicals</a:t>
          </a:r>
          <a:r>
            <a:rPr lang="it-IT" sz="1200" dirty="0" smtClean="0"/>
            <a:t>)</a:t>
          </a:r>
          <a:endParaRPr lang="it-IT" sz="1200" dirty="0"/>
        </a:p>
      </dgm:t>
    </dgm:pt>
    <dgm:pt modelId="{F3B72B1A-16DF-4912-9FEA-D1D00419E669}" type="parTrans" cxnId="{A5767A8A-781A-41D3-ADFA-2E162F3C356E}">
      <dgm:prSet/>
      <dgm:spPr/>
      <dgm:t>
        <a:bodyPr/>
        <a:lstStyle/>
        <a:p>
          <a:endParaRPr lang="it-IT" sz="1200"/>
        </a:p>
      </dgm:t>
    </dgm:pt>
    <dgm:pt modelId="{85868458-4ED4-4328-BD64-26FB0F853B1C}" type="sibTrans" cxnId="{A5767A8A-781A-41D3-ADFA-2E162F3C356E}">
      <dgm:prSet/>
      <dgm:spPr/>
      <dgm:t>
        <a:bodyPr/>
        <a:lstStyle/>
        <a:p>
          <a:endParaRPr lang="it-IT" sz="1200"/>
        </a:p>
      </dgm:t>
    </dgm:pt>
    <dgm:pt modelId="{6EBF6896-4ADD-40F3-8AF1-4139FD46BA79}">
      <dgm:prSet phldrT="[Testo]" custT="1"/>
      <dgm:spPr/>
      <dgm:t>
        <a:bodyPr/>
        <a:lstStyle/>
        <a:p>
          <a:r>
            <a:rPr lang="it-IT" sz="1200" dirty="0" smtClean="0"/>
            <a:t>Verticale</a:t>
          </a:r>
          <a:endParaRPr lang="it-IT" sz="1200" dirty="0"/>
        </a:p>
      </dgm:t>
    </dgm:pt>
    <dgm:pt modelId="{5F15DC0A-A15A-41B3-B9E6-442859DB00CE}" type="parTrans" cxnId="{59110695-E104-4336-AB38-97AE2510B3E2}">
      <dgm:prSet/>
      <dgm:spPr/>
      <dgm:t>
        <a:bodyPr/>
        <a:lstStyle/>
        <a:p>
          <a:endParaRPr lang="it-IT" sz="1200"/>
        </a:p>
      </dgm:t>
    </dgm:pt>
    <dgm:pt modelId="{A20DB44D-9041-4728-8BCB-695447C944A0}" type="sibTrans" cxnId="{59110695-E104-4336-AB38-97AE2510B3E2}">
      <dgm:prSet/>
      <dgm:spPr/>
      <dgm:t>
        <a:bodyPr/>
        <a:lstStyle/>
        <a:p>
          <a:endParaRPr lang="it-IT" sz="1200"/>
        </a:p>
      </dgm:t>
    </dgm:pt>
    <dgm:pt modelId="{39D2B3C4-B2E4-4A30-9CBF-996A76C1EE12}">
      <dgm:prSet phldrT="[Testo]" custT="1"/>
      <dgm:spPr/>
      <dgm:t>
        <a:bodyPr/>
        <a:lstStyle/>
        <a:p>
          <a:r>
            <a:rPr lang="it-IT" altLang="it-IT" sz="1200" b="1" smtClean="0">
              <a:effectLst>
                <a:outerShdw blurRad="38100" dist="38100" dir="2700000" algn="tl">
                  <a:srgbClr val="000000">
                    <a:alpha val="43137"/>
                  </a:srgbClr>
                </a:outerShdw>
              </a:effectLst>
              <a:latin typeface="+mn-lt"/>
              <a:cs typeface="Times New Roman" pitchFamily="18" charset="0"/>
            </a:rPr>
            <a:t>Dir 141/2006/CE</a:t>
          </a:r>
          <a:r>
            <a:rPr lang="it-IT" altLang="it-IT" sz="1200" b="1" smtClean="0">
              <a:effectLst/>
              <a:latin typeface="+mn-lt"/>
              <a:cs typeface="Times New Roman" pitchFamily="18" charset="0"/>
            </a:rPr>
            <a:t>, D.Lgs. N. 82/2009, Dir 125/2006/CE alimenti prima infanzia</a:t>
          </a:r>
          <a:endParaRPr lang="it-IT" sz="1200" b="1" dirty="0">
            <a:effectLst/>
            <a:latin typeface="+mn-lt"/>
          </a:endParaRPr>
        </a:p>
      </dgm:t>
    </dgm:pt>
    <dgm:pt modelId="{2A45F110-B4F9-42AD-B999-150615185CF2}" type="parTrans" cxnId="{592C2CD3-BAC9-4CCC-B2BE-929EC939D22B}">
      <dgm:prSet/>
      <dgm:spPr/>
      <dgm:t>
        <a:bodyPr/>
        <a:lstStyle/>
        <a:p>
          <a:endParaRPr lang="it-IT" sz="1200"/>
        </a:p>
      </dgm:t>
    </dgm:pt>
    <dgm:pt modelId="{507CCA62-2B25-4054-B966-A13F7322E0B4}" type="sibTrans" cxnId="{592C2CD3-BAC9-4CCC-B2BE-929EC939D22B}">
      <dgm:prSet/>
      <dgm:spPr/>
      <dgm:t>
        <a:bodyPr/>
        <a:lstStyle/>
        <a:p>
          <a:endParaRPr lang="it-IT" sz="1200"/>
        </a:p>
      </dgm:t>
    </dgm:pt>
    <dgm:pt modelId="{0A5C12FF-BDBD-43F7-AAB8-D9247862AC0B}">
      <dgm:prSet phldrT="[Testo]" custT="1"/>
      <dgm:spPr/>
      <dgm:t>
        <a:bodyPr/>
        <a:lstStyle/>
        <a:p>
          <a:r>
            <a:rPr lang="it-IT" sz="1200" b="1" dirty="0" smtClean="0">
              <a:effectLst>
                <a:outerShdw blurRad="38100" dist="38100" dir="2700000" algn="tl">
                  <a:srgbClr val="000000">
                    <a:alpha val="43137"/>
                  </a:srgbClr>
                </a:outerShdw>
              </a:effectLst>
            </a:rPr>
            <a:t>Decreto legislativo 111/1992 </a:t>
          </a:r>
          <a:r>
            <a:rPr lang="it-IT" sz="1200" dirty="0" smtClean="0"/>
            <a:t>- attuazione della direttiva 89/398/CE concernente i prodotti alimentari destinati ad una alimentazione particolare </a:t>
          </a:r>
          <a:endParaRPr lang="it-IT" sz="1200" dirty="0"/>
        </a:p>
      </dgm:t>
    </dgm:pt>
    <dgm:pt modelId="{8CA52A65-07E4-4A22-B608-08DF88B5EF0C}" type="sibTrans" cxnId="{5147F264-13B9-4615-BDD7-570320E6F5DC}">
      <dgm:prSet/>
      <dgm:spPr/>
      <dgm:t>
        <a:bodyPr/>
        <a:lstStyle/>
        <a:p>
          <a:endParaRPr lang="it-IT" sz="1200"/>
        </a:p>
      </dgm:t>
    </dgm:pt>
    <dgm:pt modelId="{F0EB0252-A2E0-48D4-B8A9-D3F33E66C8BF}" type="parTrans" cxnId="{5147F264-13B9-4615-BDD7-570320E6F5DC}">
      <dgm:prSet/>
      <dgm:spPr/>
      <dgm:t>
        <a:bodyPr/>
        <a:lstStyle/>
        <a:p>
          <a:endParaRPr lang="it-IT" sz="1200"/>
        </a:p>
      </dgm:t>
    </dgm:pt>
    <dgm:pt modelId="{1B1A3E9A-F4C8-4A8F-A459-9578BDBCAC2D}">
      <dgm:prSet custT="1"/>
      <dgm:spPr/>
      <dgm:t>
        <a:bodyPr/>
        <a:lstStyle/>
        <a:p>
          <a:r>
            <a:rPr lang="it-IT" sz="1200" b="1" dirty="0" smtClean="0">
              <a:effectLst>
                <a:outerShdw blurRad="38100" dist="38100" dir="2700000" algn="tl">
                  <a:srgbClr val="000000">
                    <a:alpha val="43137"/>
                  </a:srgbClr>
                </a:outerShdw>
              </a:effectLst>
            </a:rPr>
            <a:t>Regolamento 1331,1332,1334/2008 </a:t>
          </a:r>
          <a:r>
            <a:rPr lang="it-IT" sz="1200" dirty="0" smtClean="0"/>
            <a:t>CE additivi ed aromi alimentari</a:t>
          </a:r>
          <a:endParaRPr lang="it-IT" sz="1200" dirty="0"/>
        </a:p>
      </dgm:t>
    </dgm:pt>
    <dgm:pt modelId="{1553E8CF-5F56-45A5-9C02-C0A6E1AD63BC}" type="parTrans" cxnId="{DC7AE195-FB66-466B-A696-103D58CE10AC}">
      <dgm:prSet/>
      <dgm:spPr/>
      <dgm:t>
        <a:bodyPr/>
        <a:lstStyle/>
        <a:p>
          <a:endParaRPr lang="it-IT" sz="1200"/>
        </a:p>
      </dgm:t>
    </dgm:pt>
    <dgm:pt modelId="{8AA4786F-2F93-4497-98E6-9F3F3FDC9C1E}" type="sibTrans" cxnId="{DC7AE195-FB66-466B-A696-103D58CE10AC}">
      <dgm:prSet/>
      <dgm:spPr/>
      <dgm:t>
        <a:bodyPr/>
        <a:lstStyle/>
        <a:p>
          <a:endParaRPr lang="it-IT" sz="1200"/>
        </a:p>
      </dgm:t>
    </dgm:pt>
    <dgm:pt modelId="{077D5EFD-382B-4DCC-9CB2-324C26FCAA26}">
      <dgm:prSet custT="1"/>
      <dgm:spPr/>
      <dgm:t>
        <a:bodyPr/>
        <a:lstStyle/>
        <a:p>
          <a:r>
            <a:rPr lang="it-IT" altLang="it-IT" sz="1200" dirty="0" smtClean="0">
              <a:effectLst>
                <a:outerShdw blurRad="38100" dist="38100" dir="2700000" algn="tl">
                  <a:srgbClr val="C0C0C0"/>
                </a:outerShdw>
              </a:effectLst>
              <a:latin typeface="+mj-lt"/>
              <a:cs typeface="Times New Roman" pitchFamily="18" charset="0"/>
            </a:rPr>
            <a:t>Verticale</a:t>
          </a:r>
        </a:p>
      </dgm:t>
    </dgm:pt>
    <dgm:pt modelId="{6C106C98-9D80-44BD-BFE9-15C2E1E13D60}" type="sibTrans" cxnId="{BCE3CD74-C117-47B4-B7AB-D0BDBE3339E4}">
      <dgm:prSet/>
      <dgm:spPr/>
      <dgm:t>
        <a:bodyPr/>
        <a:lstStyle/>
        <a:p>
          <a:endParaRPr lang="it-IT" sz="1200"/>
        </a:p>
      </dgm:t>
    </dgm:pt>
    <dgm:pt modelId="{213983BC-C0D1-46FB-9B19-0C60D50A20E3}" type="parTrans" cxnId="{BCE3CD74-C117-47B4-B7AB-D0BDBE3339E4}">
      <dgm:prSet/>
      <dgm:spPr/>
      <dgm:t>
        <a:bodyPr/>
        <a:lstStyle/>
        <a:p>
          <a:endParaRPr lang="it-IT" sz="1200"/>
        </a:p>
      </dgm:t>
    </dgm:pt>
    <dgm:pt modelId="{FE611D9F-91E3-446F-8ACD-7C198A35C9F9}">
      <dgm:prSet phldrT="[Testo]" custT="1"/>
      <dgm:spPr/>
      <dgm:t>
        <a:bodyPr/>
        <a:lstStyle/>
        <a:p>
          <a:r>
            <a:rPr lang="it-IT" sz="1200" dirty="0" smtClean="0"/>
            <a:t>Verticale</a:t>
          </a:r>
          <a:endParaRPr lang="it-IT" sz="1200" dirty="0"/>
        </a:p>
      </dgm:t>
    </dgm:pt>
    <dgm:pt modelId="{42CBA226-B1AF-4EFF-9F74-B9C8F36ABB8F}" type="sibTrans" cxnId="{6CCA9A12-CA61-4E84-9E20-EBD3F9804831}">
      <dgm:prSet/>
      <dgm:spPr/>
      <dgm:t>
        <a:bodyPr/>
        <a:lstStyle/>
        <a:p>
          <a:endParaRPr lang="it-IT" sz="1200"/>
        </a:p>
      </dgm:t>
    </dgm:pt>
    <dgm:pt modelId="{717EE115-AD66-4B76-A9B6-F362623E59E6}" type="parTrans" cxnId="{6CCA9A12-CA61-4E84-9E20-EBD3F9804831}">
      <dgm:prSet/>
      <dgm:spPr/>
      <dgm:t>
        <a:bodyPr/>
        <a:lstStyle/>
        <a:p>
          <a:endParaRPr lang="it-IT" sz="1200"/>
        </a:p>
      </dgm:t>
    </dgm:pt>
    <dgm:pt modelId="{B0AC4EBE-B2F5-4645-B068-53BCDF6C2C6B}">
      <dgm:prSet phldrT="[Testo]" custT="1"/>
      <dgm:spPr/>
      <dgm:t>
        <a:bodyPr/>
        <a:lstStyle/>
        <a:p>
          <a:r>
            <a:rPr lang="it-IT" sz="1200" dirty="0" smtClean="0"/>
            <a:t>Verticale</a:t>
          </a:r>
          <a:endParaRPr lang="it-IT" sz="1200" dirty="0"/>
        </a:p>
      </dgm:t>
    </dgm:pt>
    <dgm:pt modelId="{C8F1E152-B649-455A-8548-8F9BD7D580D9}" type="sibTrans" cxnId="{A3D96F99-8CB1-45CE-9E7C-0E4F69F738E8}">
      <dgm:prSet/>
      <dgm:spPr/>
      <dgm:t>
        <a:bodyPr/>
        <a:lstStyle/>
        <a:p>
          <a:endParaRPr lang="it-IT" sz="1200"/>
        </a:p>
      </dgm:t>
    </dgm:pt>
    <dgm:pt modelId="{F87BDCFD-FF14-4A80-B0D9-53E49355E9AA}" type="parTrans" cxnId="{A3D96F99-8CB1-45CE-9E7C-0E4F69F738E8}">
      <dgm:prSet/>
      <dgm:spPr/>
      <dgm:t>
        <a:bodyPr/>
        <a:lstStyle/>
        <a:p>
          <a:endParaRPr lang="it-IT" sz="1200"/>
        </a:p>
      </dgm:t>
    </dgm:pt>
    <dgm:pt modelId="{665CE9E8-2811-4785-B6E6-C4E5ACDCAF58}" type="pres">
      <dgm:prSet presAssocID="{E7E1C605-A7E7-4853-8114-DEB3591DEEAF}" presName="linearFlow" presStyleCnt="0">
        <dgm:presLayoutVars>
          <dgm:dir/>
          <dgm:animLvl val="lvl"/>
          <dgm:resizeHandles val="exact"/>
        </dgm:presLayoutVars>
      </dgm:prSet>
      <dgm:spPr/>
      <dgm:t>
        <a:bodyPr/>
        <a:lstStyle/>
        <a:p>
          <a:endParaRPr lang="it-IT"/>
        </a:p>
      </dgm:t>
    </dgm:pt>
    <dgm:pt modelId="{7E8627DA-A4F0-4222-BA38-DE13C288B54D}" type="pres">
      <dgm:prSet presAssocID="{B0AC4EBE-B2F5-4645-B068-53BCDF6C2C6B}" presName="composite" presStyleCnt="0"/>
      <dgm:spPr/>
    </dgm:pt>
    <dgm:pt modelId="{1CFCA6A2-2E6E-4E8A-8F97-F9A3A859CCD6}" type="pres">
      <dgm:prSet presAssocID="{B0AC4EBE-B2F5-4645-B068-53BCDF6C2C6B}" presName="parentText" presStyleLbl="alignNode1" presStyleIdx="0" presStyleCnt="4">
        <dgm:presLayoutVars>
          <dgm:chMax val="1"/>
          <dgm:bulletEnabled val="1"/>
        </dgm:presLayoutVars>
      </dgm:prSet>
      <dgm:spPr/>
      <dgm:t>
        <a:bodyPr/>
        <a:lstStyle/>
        <a:p>
          <a:endParaRPr lang="it-IT"/>
        </a:p>
      </dgm:t>
    </dgm:pt>
    <dgm:pt modelId="{06AF60D7-E17D-4F53-97C4-27BA1ED32AAB}" type="pres">
      <dgm:prSet presAssocID="{B0AC4EBE-B2F5-4645-B068-53BCDF6C2C6B}" presName="descendantText" presStyleLbl="alignAcc1" presStyleIdx="0" presStyleCnt="4">
        <dgm:presLayoutVars>
          <dgm:bulletEnabled val="1"/>
        </dgm:presLayoutVars>
      </dgm:prSet>
      <dgm:spPr/>
      <dgm:t>
        <a:bodyPr/>
        <a:lstStyle/>
        <a:p>
          <a:endParaRPr lang="it-IT"/>
        </a:p>
      </dgm:t>
    </dgm:pt>
    <dgm:pt modelId="{55D3FE28-CA46-42DD-8A19-3A8FEBC32A77}" type="pres">
      <dgm:prSet presAssocID="{C8F1E152-B649-455A-8548-8F9BD7D580D9}" presName="sp" presStyleCnt="0"/>
      <dgm:spPr/>
    </dgm:pt>
    <dgm:pt modelId="{5984C624-6EFF-4F5A-8AA6-BD52D2B42E60}" type="pres">
      <dgm:prSet presAssocID="{6EBF6896-4ADD-40F3-8AF1-4139FD46BA79}" presName="composite" presStyleCnt="0"/>
      <dgm:spPr/>
    </dgm:pt>
    <dgm:pt modelId="{7C107C31-9C28-4DDF-BBF4-7E1F626A3BCD}" type="pres">
      <dgm:prSet presAssocID="{6EBF6896-4ADD-40F3-8AF1-4139FD46BA79}" presName="parentText" presStyleLbl="alignNode1" presStyleIdx="1" presStyleCnt="4">
        <dgm:presLayoutVars>
          <dgm:chMax val="1"/>
          <dgm:bulletEnabled val="1"/>
        </dgm:presLayoutVars>
      </dgm:prSet>
      <dgm:spPr/>
      <dgm:t>
        <a:bodyPr/>
        <a:lstStyle/>
        <a:p>
          <a:endParaRPr lang="it-IT"/>
        </a:p>
      </dgm:t>
    </dgm:pt>
    <dgm:pt modelId="{D481E9FB-4108-4D97-9C70-B9C5F5FE8B94}" type="pres">
      <dgm:prSet presAssocID="{6EBF6896-4ADD-40F3-8AF1-4139FD46BA79}" presName="descendantText" presStyleLbl="alignAcc1" presStyleIdx="1" presStyleCnt="4" custLinFactNeighborX="-611" custLinFactNeighborY="5006">
        <dgm:presLayoutVars>
          <dgm:bulletEnabled val="1"/>
        </dgm:presLayoutVars>
      </dgm:prSet>
      <dgm:spPr/>
      <dgm:t>
        <a:bodyPr/>
        <a:lstStyle/>
        <a:p>
          <a:endParaRPr lang="it-IT"/>
        </a:p>
      </dgm:t>
    </dgm:pt>
    <dgm:pt modelId="{967AF201-DACA-4419-B02C-2EA8C95A94D1}" type="pres">
      <dgm:prSet presAssocID="{A20DB44D-9041-4728-8BCB-695447C944A0}" presName="sp" presStyleCnt="0"/>
      <dgm:spPr/>
    </dgm:pt>
    <dgm:pt modelId="{658FAB29-A64E-41A0-9FDE-C2E3E40FEEF2}" type="pres">
      <dgm:prSet presAssocID="{FE611D9F-91E3-446F-8ACD-7C198A35C9F9}" presName="composite" presStyleCnt="0"/>
      <dgm:spPr/>
    </dgm:pt>
    <dgm:pt modelId="{A16955A6-6501-4D61-9F5C-B85CC2CEF808}" type="pres">
      <dgm:prSet presAssocID="{FE611D9F-91E3-446F-8ACD-7C198A35C9F9}" presName="parentText" presStyleLbl="alignNode1" presStyleIdx="2" presStyleCnt="4">
        <dgm:presLayoutVars>
          <dgm:chMax val="1"/>
          <dgm:bulletEnabled val="1"/>
        </dgm:presLayoutVars>
      </dgm:prSet>
      <dgm:spPr/>
      <dgm:t>
        <a:bodyPr/>
        <a:lstStyle/>
        <a:p>
          <a:endParaRPr lang="it-IT"/>
        </a:p>
      </dgm:t>
    </dgm:pt>
    <dgm:pt modelId="{5776D2E4-A23D-4718-AD47-41354D17B5E0}" type="pres">
      <dgm:prSet presAssocID="{FE611D9F-91E3-446F-8ACD-7C198A35C9F9}" presName="descendantText" presStyleLbl="alignAcc1" presStyleIdx="2" presStyleCnt="4">
        <dgm:presLayoutVars>
          <dgm:bulletEnabled val="1"/>
        </dgm:presLayoutVars>
      </dgm:prSet>
      <dgm:spPr/>
      <dgm:t>
        <a:bodyPr/>
        <a:lstStyle/>
        <a:p>
          <a:endParaRPr lang="it-IT"/>
        </a:p>
      </dgm:t>
    </dgm:pt>
    <dgm:pt modelId="{700C4EE6-CAC8-49C1-83CD-F84B8553EB3D}" type="pres">
      <dgm:prSet presAssocID="{42CBA226-B1AF-4EFF-9F74-B9C8F36ABB8F}" presName="sp" presStyleCnt="0"/>
      <dgm:spPr/>
    </dgm:pt>
    <dgm:pt modelId="{27CEBCF8-A668-46AD-9A69-44903F3CC255}" type="pres">
      <dgm:prSet presAssocID="{077D5EFD-382B-4DCC-9CB2-324C26FCAA26}" presName="composite" presStyleCnt="0"/>
      <dgm:spPr/>
    </dgm:pt>
    <dgm:pt modelId="{9D487E11-F83E-4A5C-8676-99F0D1D71F77}" type="pres">
      <dgm:prSet presAssocID="{077D5EFD-382B-4DCC-9CB2-324C26FCAA26}" presName="parentText" presStyleLbl="alignNode1" presStyleIdx="3" presStyleCnt="4">
        <dgm:presLayoutVars>
          <dgm:chMax val="1"/>
          <dgm:bulletEnabled val="1"/>
        </dgm:presLayoutVars>
      </dgm:prSet>
      <dgm:spPr/>
      <dgm:t>
        <a:bodyPr/>
        <a:lstStyle/>
        <a:p>
          <a:endParaRPr lang="it-IT"/>
        </a:p>
      </dgm:t>
    </dgm:pt>
    <dgm:pt modelId="{825A0858-926C-42FD-8E8D-3119179824D7}" type="pres">
      <dgm:prSet presAssocID="{077D5EFD-382B-4DCC-9CB2-324C26FCAA26}" presName="descendantText" presStyleLbl="alignAcc1" presStyleIdx="3" presStyleCnt="4">
        <dgm:presLayoutVars>
          <dgm:bulletEnabled val="1"/>
        </dgm:presLayoutVars>
      </dgm:prSet>
      <dgm:spPr/>
      <dgm:t>
        <a:bodyPr/>
        <a:lstStyle/>
        <a:p>
          <a:endParaRPr lang="it-IT"/>
        </a:p>
      </dgm:t>
    </dgm:pt>
  </dgm:ptLst>
  <dgm:cxnLst>
    <dgm:cxn modelId="{DC7AE195-FB66-466B-A696-103D58CE10AC}" srcId="{077D5EFD-382B-4DCC-9CB2-324C26FCAA26}" destId="{1B1A3E9A-F4C8-4A8F-A459-9578BDBCAC2D}" srcOrd="0" destOrd="0" parTransId="{1553E8CF-5F56-45A5-9C02-C0A6E1AD63BC}" sibTransId="{8AA4786F-2F93-4497-98E6-9F3F3FDC9C1E}"/>
    <dgm:cxn modelId="{5147F264-13B9-4615-BDD7-570320E6F5DC}" srcId="{6EBF6896-4ADD-40F3-8AF1-4139FD46BA79}" destId="{0A5C12FF-BDBD-43F7-AAB8-D9247862AC0B}" srcOrd="0" destOrd="0" parTransId="{F0EB0252-A2E0-48D4-B8A9-D3F33E66C8BF}" sibTransId="{8CA52A65-07E4-4A22-B608-08DF88B5EF0C}"/>
    <dgm:cxn modelId="{4A5D596B-DC7E-4D7A-ACF7-A75E3F77F5FC}" type="presOf" srcId="{6EBF6896-4ADD-40F3-8AF1-4139FD46BA79}" destId="{7C107C31-9C28-4DDF-BBF4-7E1F626A3BCD}" srcOrd="0" destOrd="0" presId="urn:microsoft.com/office/officeart/2005/8/layout/chevron2"/>
    <dgm:cxn modelId="{ABF7AAFC-3A97-47B2-96BF-83208732BB31}" type="presOf" srcId="{39D2B3C4-B2E4-4A30-9CBF-996A76C1EE12}" destId="{5776D2E4-A23D-4718-AD47-41354D17B5E0}" srcOrd="0" destOrd="0" presId="urn:microsoft.com/office/officeart/2005/8/layout/chevron2"/>
    <dgm:cxn modelId="{F881B180-5CDD-4496-9222-27A30959DFD1}" type="presOf" srcId="{077D5EFD-382B-4DCC-9CB2-324C26FCAA26}" destId="{9D487E11-F83E-4A5C-8676-99F0D1D71F77}" srcOrd="0" destOrd="0" presId="urn:microsoft.com/office/officeart/2005/8/layout/chevron2"/>
    <dgm:cxn modelId="{6CCA9A12-CA61-4E84-9E20-EBD3F9804831}" srcId="{E7E1C605-A7E7-4853-8114-DEB3591DEEAF}" destId="{FE611D9F-91E3-446F-8ACD-7C198A35C9F9}" srcOrd="2" destOrd="0" parTransId="{717EE115-AD66-4B76-A9B6-F362623E59E6}" sibTransId="{42CBA226-B1AF-4EFF-9F74-B9C8F36ABB8F}"/>
    <dgm:cxn modelId="{BCE3CD74-C117-47B4-B7AB-D0BDBE3339E4}" srcId="{E7E1C605-A7E7-4853-8114-DEB3591DEEAF}" destId="{077D5EFD-382B-4DCC-9CB2-324C26FCAA26}" srcOrd="3" destOrd="0" parTransId="{213983BC-C0D1-46FB-9B19-0C60D50A20E3}" sibTransId="{6C106C98-9D80-44BD-BFE9-15C2E1E13D60}"/>
    <dgm:cxn modelId="{87C9EB6C-0F45-4ADF-B553-69BE6971553A}" type="presOf" srcId="{FE611D9F-91E3-446F-8ACD-7C198A35C9F9}" destId="{A16955A6-6501-4D61-9F5C-B85CC2CEF808}" srcOrd="0" destOrd="0" presId="urn:microsoft.com/office/officeart/2005/8/layout/chevron2"/>
    <dgm:cxn modelId="{84EC3D60-3772-485E-895D-705662E76563}" type="presOf" srcId="{0A5C12FF-BDBD-43F7-AAB8-D9247862AC0B}" destId="{D481E9FB-4108-4D97-9C70-B9C5F5FE8B94}" srcOrd="0" destOrd="0" presId="urn:microsoft.com/office/officeart/2005/8/layout/chevron2"/>
    <dgm:cxn modelId="{592C2CD3-BAC9-4CCC-B2BE-929EC939D22B}" srcId="{FE611D9F-91E3-446F-8ACD-7C198A35C9F9}" destId="{39D2B3C4-B2E4-4A30-9CBF-996A76C1EE12}" srcOrd="0" destOrd="0" parTransId="{2A45F110-B4F9-42AD-B999-150615185CF2}" sibTransId="{507CCA62-2B25-4054-B966-A13F7322E0B4}"/>
    <dgm:cxn modelId="{59110695-E104-4336-AB38-97AE2510B3E2}" srcId="{E7E1C605-A7E7-4853-8114-DEB3591DEEAF}" destId="{6EBF6896-4ADD-40F3-8AF1-4139FD46BA79}" srcOrd="1" destOrd="0" parTransId="{5F15DC0A-A15A-41B3-B9E6-442859DB00CE}" sibTransId="{A20DB44D-9041-4728-8BCB-695447C944A0}"/>
    <dgm:cxn modelId="{C2B6D504-2891-47A9-998E-1EB074770B34}" type="presOf" srcId="{E7E1C605-A7E7-4853-8114-DEB3591DEEAF}" destId="{665CE9E8-2811-4785-B6E6-C4E5ACDCAF58}" srcOrd="0" destOrd="0" presId="urn:microsoft.com/office/officeart/2005/8/layout/chevron2"/>
    <dgm:cxn modelId="{A528508C-368B-43B2-8C8F-018BE30F9606}" type="presOf" srcId="{1B1A3E9A-F4C8-4A8F-A459-9578BDBCAC2D}" destId="{825A0858-926C-42FD-8E8D-3119179824D7}" srcOrd="0" destOrd="0" presId="urn:microsoft.com/office/officeart/2005/8/layout/chevron2"/>
    <dgm:cxn modelId="{A3D96F99-8CB1-45CE-9E7C-0E4F69F738E8}" srcId="{E7E1C605-A7E7-4853-8114-DEB3591DEEAF}" destId="{B0AC4EBE-B2F5-4645-B068-53BCDF6C2C6B}" srcOrd="0" destOrd="0" parTransId="{F87BDCFD-FF14-4A80-B0D9-53E49355E9AA}" sibTransId="{C8F1E152-B649-455A-8548-8F9BD7D580D9}"/>
    <dgm:cxn modelId="{A5767A8A-781A-41D3-ADFA-2E162F3C356E}" srcId="{B0AC4EBE-B2F5-4645-B068-53BCDF6C2C6B}" destId="{50257042-362D-49BA-BAEF-3E7AF4C4EB1F}" srcOrd="0" destOrd="0" parTransId="{F3B72B1A-16DF-4912-9FEA-D1D00419E669}" sibTransId="{85868458-4ED4-4328-BD64-26FB0F853B1C}"/>
    <dgm:cxn modelId="{C77A195B-2276-4069-8BA6-C7AC9A7E21BB}" type="presOf" srcId="{50257042-362D-49BA-BAEF-3E7AF4C4EB1F}" destId="{06AF60D7-E17D-4F53-97C4-27BA1ED32AAB}" srcOrd="0" destOrd="0" presId="urn:microsoft.com/office/officeart/2005/8/layout/chevron2"/>
    <dgm:cxn modelId="{BF9378C7-6673-4AC5-B57D-B8176576BEDA}" type="presOf" srcId="{B0AC4EBE-B2F5-4645-B068-53BCDF6C2C6B}" destId="{1CFCA6A2-2E6E-4E8A-8F97-F9A3A859CCD6}" srcOrd="0" destOrd="0" presId="urn:microsoft.com/office/officeart/2005/8/layout/chevron2"/>
    <dgm:cxn modelId="{2A79336C-A078-43A9-B08D-411E672E7EEB}" type="presParOf" srcId="{665CE9E8-2811-4785-B6E6-C4E5ACDCAF58}" destId="{7E8627DA-A4F0-4222-BA38-DE13C288B54D}" srcOrd="0" destOrd="0" presId="urn:microsoft.com/office/officeart/2005/8/layout/chevron2"/>
    <dgm:cxn modelId="{B55D1378-3667-4BA3-BFBE-279B30CEEE69}" type="presParOf" srcId="{7E8627DA-A4F0-4222-BA38-DE13C288B54D}" destId="{1CFCA6A2-2E6E-4E8A-8F97-F9A3A859CCD6}" srcOrd="0" destOrd="0" presId="urn:microsoft.com/office/officeart/2005/8/layout/chevron2"/>
    <dgm:cxn modelId="{E92914C2-7222-4DF2-800F-D7313EC0DC6B}" type="presParOf" srcId="{7E8627DA-A4F0-4222-BA38-DE13C288B54D}" destId="{06AF60D7-E17D-4F53-97C4-27BA1ED32AAB}" srcOrd="1" destOrd="0" presId="urn:microsoft.com/office/officeart/2005/8/layout/chevron2"/>
    <dgm:cxn modelId="{55CBD650-5AD2-4926-B361-D5E359ADF78D}" type="presParOf" srcId="{665CE9E8-2811-4785-B6E6-C4E5ACDCAF58}" destId="{55D3FE28-CA46-42DD-8A19-3A8FEBC32A77}" srcOrd="1" destOrd="0" presId="urn:microsoft.com/office/officeart/2005/8/layout/chevron2"/>
    <dgm:cxn modelId="{6DCF097C-8D4D-4603-8C84-63D40B756A72}" type="presParOf" srcId="{665CE9E8-2811-4785-B6E6-C4E5ACDCAF58}" destId="{5984C624-6EFF-4F5A-8AA6-BD52D2B42E60}" srcOrd="2" destOrd="0" presId="urn:microsoft.com/office/officeart/2005/8/layout/chevron2"/>
    <dgm:cxn modelId="{89F7FFC3-3F95-46D7-8028-17A423FB81BD}" type="presParOf" srcId="{5984C624-6EFF-4F5A-8AA6-BD52D2B42E60}" destId="{7C107C31-9C28-4DDF-BBF4-7E1F626A3BCD}" srcOrd="0" destOrd="0" presId="urn:microsoft.com/office/officeart/2005/8/layout/chevron2"/>
    <dgm:cxn modelId="{44AFC308-F748-4BA0-ACD0-28409F6424C8}" type="presParOf" srcId="{5984C624-6EFF-4F5A-8AA6-BD52D2B42E60}" destId="{D481E9FB-4108-4D97-9C70-B9C5F5FE8B94}" srcOrd="1" destOrd="0" presId="urn:microsoft.com/office/officeart/2005/8/layout/chevron2"/>
    <dgm:cxn modelId="{1F46D9FB-9183-4DF8-8A4D-8904546A84B2}" type="presParOf" srcId="{665CE9E8-2811-4785-B6E6-C4E5ACDCAF58}" destId="{967AF201-DACA-4419-B02C-2EA8C95A94D1}" srcOrd="3" destOrd="0" presId="urn:microsoft.com/office/officeart/2005/8/layout/chevron2"/>
    <dgm:cxn modelId="{279124DA-74F8-4943-AFBD-5D0CC2CAAA27}" type="presParOf" srcId="{665CE9E8-2811-4785-B6E6-C4E5ACDCAF58}" destId="{658FAB29-A64E-41A0-9FDE-C2E3E40FEEF2}" srcOrd="4" destOrd="0" presId="urn:microsoft.com/office/officeart/2005/8/layout/chevron2"/>
    <dgm:cxn modelId="{981CE5D9-187F-4990-BEFA-CEB1A83D2FB3}" type="presParOf" srcId="{658FAB29-A64E-41A0-9FDE-C2E3E40FEEF2}" destId="{A16955A6-6501-4D61-9F5C-B85CC2CEF808}" srcOrd="0" destOrd="0" presId="urn:microsoft.com/office/officeart/2005/8/layout/chevron2"/>
    <dgm:cxn modelId="{366DCE8E-C5D5-46BA-A7E2-E4E06FA1A66A}" type="presParOf" srcId="{658FAB29-A64E-41A0-9FDE-C2E3E40FEEF2}" destId="{5776D2E4-A23D-4718-AD47-41354D17B5E0}" srcOrd="1" destOrd="0" presId="urn:microsoft.com/office/officeart/2005/8/layout/chevron2"/>
    <dgm:cxn modelId="{5C6379D7-4A1A-47FF-B4CA-20EA3559D62C}" type="presParOf" srcId="{665CE9E8-2811-4785-B6E6-C4E5ACDCAF58}" destId="{700C4EE6-CAC8-49C1-83CD-F84B8553EB3D}" srcOrd="5" destOrd="0" presId="urn:microsoft.com/office/officeart/2005/8/layout/chevron2"/>
    <dgm:cxn modelId="{B5F21750-2F3C-469E-A22C-1801C2E71291}" type="presParOf" srcId="{665CE9E8-2811-4785-B6E6-C4E5ACDCAF58}" destId="{27CEBCF8-A668-46AD-9A69-44903F3CC255}" srcOrd="6" destOrd="0" presId="urn:microsoft.com/office/officeart/2005/8/layout/chevron2"/>
    <dgm:cxn modelId="{CE75445E-D0AB-480C-9F94-3B6327655DCF}" type="presParOf" srcId="{27CEBCF8-A668-46AD-9A69-44903F3CC255}" destId="{9D487E11-F83E-4A5C-8676-99F0D1D71F77}" srcOrd="0" destOrd="0" presId="urn:microsoft.com/office/officeart/2005/8/layout/chevron2"/>
    <dgm:cxn modelId="{1F8F95AD-5F4D-476A-9D40-56A173B9C685}" type="presParOf" srcId="{27CEBCF8-A668-46AD-9A69-44903F3CC255}" destId="{825A0858-926C-42FD-8E8D-3119179824D7}"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9EDD2-3E39-42B0-86DD-8A953F2BEE97}"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it-IT"/>
        </a:p>
      </dgm:t>
    </dgm:pt>
    <dgm:pt modelId="{CB4DC39B-12DC-4898-8751-4069A02FE2C5}">
      <dgm:prSet phldrT="[Testo]" custT="1"/>
      <dgm:spPr/>
      <dgm:t>
        <a:bodyPr/>
        <a:lstStyle/>
        <a:p>
          <a:pPr>
            <a:lnSpc>
              <a:spcPts val="1500"/>
            </a:lnSpc>
            <a:spcAft>
              <a:spcPct val="35000"/>
            </a:spcAft>
          </a:pPr>
          <a:r>
            <a:rPr lang="it-IT" sz="1600" b="1" dirty="0" err="1" smtClean="0">
              <a:effectLst>
                <a:outerShdw blurRad="38100" dist="38100" dir="2700000" algn="tl">
                  <a:srgbClr val="000000">
                    <a:alpha val="43137"/>
                  </a:srgbClr>
                </a:outerShdw>
              </a:effectLst>
              <a:latin typeface="Comic Sans MS" panose="030F0702030302020204" pitchFamily="66" charset="0"/>
            </a:rPr>
            <a:t>Nutritional</a:t>
          </a:r>
          <a:r>
            <a:rPr lang="it-IT" sz="1600" b="1" dirty="0" smtClean="0">
              <a:effectLst>
                <a:outerShdw blurRad="38100" dist="38100" dir="2700000" algn="tl">
                  <a:srgbClr val="000000">
                    <a:alpha val="43137"/>
                  </a:srgbClr>
                </a:outerShdw>
              </a:effectLst>
              <a:latin typeface="Comic Sans MS" panose="030F0702030302020204" pitchFamily="66" charset="0"/>
            </a:rPr>
            <a:t> </a:t>
          </a:r>
          <a:r>
            <a:rPr lang="it-IT" sz="1600" b="1" dirty="0" err="1" smtClean="0">
              <a:effectLst>
                <a:outerShdw blurRad="38100" dist="38100" dir="2700000" algn="tl">
                  <a:srgbClr val="000000">
                    <a:alpha val="43137"/>
                  </a:srgbClr>
                </a:outerShdw>
              </a:effectLst>
              <a:latin typeface="Comic Sans MS" panose="030F0702030302020204" pitchFamily="66" charset="0"/>
            </a:rPr>
            <a:t>Quality</a:t>
          </a:r>
          <a:endParaRPr lang="it-IT" sz="1600" b="1" dirty="0" smtClean="0">
            <a:effectLst>
              <a:outerShdw blurRad="38100" dist="38100" dir="2700000" algn="tl">
                <a:srgbClr val="000000">
                  <a:alpha val="43137"/>
                </a:srgbClr>
              </a:outerShdw>
            </a:effectLst>
            <a:latin typeface="Comic Sans MS" panose="030F0702030302020204" pitchFamily="66" charset="0"/>
          </a:endParaRPr>
        </a:p>
        <a:p>
          <a:pPr>
            <a:lnSpc>
              <a:spcPts val="1500"/>
            </a:lnSpc>
            <a:spcAft>
              <a:spcPts val="0"/>
            </a:spcAft>
          </a:pPr>
          <a:r>
            <a:rPr lang="it-IT" sz="1200" b="1" dirty="0" err="1" smtClean="0">
              <a:effectLst>
                <a:outerShdw blurRad="38100" dist="38100" dir="2700000" algn="tl">
                  <a:srgbClr val="000000">
                    <a:alpha val="43137"/>
                  </a:srgbClr>
                </a:outerShdw>
              </a:effectLst>
              <a:latin typeface="Comic Sans MS" panose="030F0702030302020204" pitchFamily="66" charset="0"/>
            </a:rPr>
            <a:t>Composition</a:t>
          </a:r>
          <a:endParaRPr lang="it-IT" sz="1200" b="1" dirty="0" smtClean="0">
            <a:effectLst>
              <a:outerShdw blurRad="38100" dist="38100" dir="2700000" algn="tl">
                <a:srgbClr val="000000">
                  <a:alpha val="43137"/>
                </a:srgbClr>
              </a:outerShdw>
            </a:effectLst>
            <a:latin typeface="Comic Sans MS" panose="030F0702030302020204" pitchFamily="66" charset="0"/>
          </a:endParaRPr>
        </a:p>
        <a:p>
          <a:pPr>
            <a:lnSpc>
              <a:spcPts val="1500"/>
            </a:lnSpc>
            <a:spcAft>
              <a:spcPts val="0"/>
            </a:spcAft>
          </a:pPr>
          <a:r>
            <a:rPr lang="it-IT" sz="1200" b="1" dirty="0" smtClean="0">
              <a:effectLst>
                <a:outerShdw blurRad="38100" dist="38100" dir="2700000" algn="tl">
                  <a:srgbClr val="000000">
                    <a:alpha val="43137"/>
                  </a:srgbClr>
                </a:outerShdw>
              </a:effectLst>
              <a:latin typeface="Comic Sans MS" panose="030F0702030302020204" pitchFamily="66" charset="0"/>
            </a:rPr>
            <a:t>&amp;</a:t>
          </a:r>
        </a:p>
        <a:p>
          <a:pPr>
            <a:lnSpc>
              <a:spcPts val="1500"/>
            </a:lnSpc>
            <a:spcAft>
              <a:spcPts val="0"/>
            </a:spcAft>
          </a:pPr>
          <a:r>
            <a:rPr lang="it-IT" sz="1200" b="1" dirty="0" err="1" smtClean="0">
              <a:effectLst>
                <a:outerShdw blurRad="38100" dist="38100" dir="2700000" algn="tl">
                  <a:srgbClr val="000000">
                    <a:alpha val="43137"/>
                  </a:srgbClr>
                </a:outerShdw>
              </a:effectLst>
              <a:latin typeface="Comic Sans MS" panose="030F0702030302020204" pitchFamily="66" charset="0"/>
            </a:rPr>
            <a:t>ingredients</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484EA327-461C-440E-AB45-0AAEF36EBD07}" type="parTrans" cxnId="{F703C1AF-388E-4F83-9500-C7353D95BC46}">
      <dgm:prSet/>
      <dgm:spPr/>
      <dgm:t>
        <a:bodyPr/>
        <a:lstStyle/>
        <a:p>
          <a:endParaRPr lang="it-IT"/>
        </a:p>
      </dgm:t>
    </dgm:pt>
    <dgm:pt modelId="{E6A3A58A-B170-4583-B8A9-CCC1D29C82F0}" type="sibTrans" cxnId="{F703C1AF-388E-4F83-9500-C7353D95BC46}">
      <dgm:prSet/>
      <dgm:spPr/>
      <dgm:t>
        <a:bodyPr/>
        <a:lstStyle/>
        <a:p>
          <a:endParaRPr lang="it-IT"/>
        </a:p>
      </dgm:t>
    </dgm:pt>
    <dgm:pt modelId="{D744E677-D274-426E-8E79-868724B3BF67}">
      <dgm:prSet phldrT="[Testo]" custT="1"/>
      <dgm:spPr/>
      <dgm:t>
        <a:bodyPr/>
        <a:lstStyle/>
        <a:p>
          <a:r>
            <a:rPr lang="it-IT" sz="1500" b="1" dirty="0" smtClean="0">
              <a:effectLst>
                <a:outerShdw blurRad="38100" dist="38100" dir="2700000" algn="tl">
                  <a:srgbClr val="000000">
                    <a:alpha val="43137"/>
                  </a:srgbClr>
                </a:outerShdw>
              </a:effectLst>
              <a:latin typeface="Comic Sans MS" panose="030F0702030302020204" pitchFamily="66" charset="0"/>
            </a:rPr>
            <a:t>Commodity </a:t>
          </a:r>
          <a:r>
            <a:rPr lang="it-IT" sz="1500" b="1" dirty="0" err="1" smtClean="0">
              <a:effectLst>
                <a:outerShdw blurRad="38100" dist="38100" dir="2700000" algn="tl">
                  <a:srgbClr val="000000">
                    <a:alpha val="43137"/>
                  </a:srgbClr>
                </a:outerShdw>
              </a:effectLst>
              <a:latin typeface="Comic Sans MS" panose="030F0702030302020204" pitchFamily="66" charset="0"/>
            </a:rPr>
            <a:t>Quality</a:t>
          </a:r>
          <a:endParaRPr lang="it-IT" sz="1500" b="1" dirty="0" smtClean="0">
            <a:effectLst>
              <a:outerShdw blurRad="38100" dist="38100" dir="2700000" algn="tl">
                <a:srgbClr val="000000">
                  <a:alpha val="43137"/>
                </a:srgbClr>
              </a:outerShdw>
            </a:effectLst>
            <a:latin typeface="Comic Sans MS" panose="030F0702030302020204" pitchFamily="66" charset="0"/>
          </a:endParaRPr>
        </a:p>
        <a:p>
          <a:r>
            <a:rPr lang="it-IT" sz="1200" b="1" dirty="0" smtClean="0">
              <a:effectLst>
                <a:outerShdw blurRad="38100" dist="38100" dir="2700000" algn="tl">
                  <a:srgbClr val="000000">
                    <a:alpha val="43137"/>
                  </a:srgbClr>
                </a:outerShdw>
              </a:effectLst>
              <a:latin typeface="Comic Sans MS" panose="030F0702030302020204" pitchFamily="66" charset="0"/>
            </a:rPr>
            <a:t>Presentation &amp; </a:t>
          </a:r>
          <a:r>
            <a:rPr lang="it-IT" sz="1200" b="1" dirty="0" err="1" smtClean="0">
              <a:effectLst>
                <a:outerShdw blurRad="38100" dist="38100" dir="2700000" algn="tl">
                  <a:srgbClr val="000000">
                    <a:alpha val="43137"/>
                  </a:srgbClr>
                </a:outerShdw>
              </a:effectLst>
              <a:latin typeface="Comic Sans MS" panose="030F0702030302020204" pitchFamily="66" charset="0"/>
            </a:rPr>
            <a:t>labelling</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AB08D3B8-42A8-4549-A83E-706A7A0A9302}" type="parTrans" cxnId="{001A9C52-2130-4526-A45E-6BDE74BBE759}">
      <dgm:prSet/>
      <dgm:spPr/>
      <dgm:t>
        <a:bodyPr/>
        <a:lstStyle/>
        <a:p>
          <a:endParaRPr lang="it-IT"/>
        </a:p>
      </dgm:t>
    </dgm:pt>
    <dgm:pt modelId="{6035295F-3F8B-4061-A5F4-31AA03FCBD8D}" type="sibTrans" cxnId="{001A9C52-2130-4526-A45E-6BDE74BBE759}">
      <dgm:prSet/>
      <dgm:spPr/>
      <dgm:t>
        <a:bodyPr/>
        <a:lstStyle/>
        <a:p>
          <a:endParaRPr lang="it-IT"/>
        </a:p>
      </dgm:t>
    </dgm:pt>
    <dgm:pt modelId="{0C04F3D5-BC66-4217-B7FC-68842A901E78}">
      <dgm:prSet phldrT="[Testo]" custT="1"/>
      <dgm:spPr/>
      <dgm:t>
        <a:bodyPr/>
        <a:lstStyle/>
        <a:p>
          <a:r>
            <a:rPr lang="it-IT" sz="1600" b="1" dirty="0" err="1" smtClean="0">
              <a:effectLst>
                <a:outerShdw blurRad="38100" dist="38100" dir="2700000" algn="tl">
                  <a:srgbClr val="000000">
                    <a:alpha val="43137"/>
                  </a:srgbClr>
                </a:outerShdw>
              </a:effectLst>
              <a:latin typeface="Comic Sans MS" panose="030F0702030302020204" pitchFamily="66" charset="0"/>
            </a:rPr>
            <a:t>Hygienic</a:t>
          </a:r>
          <a:r>
            <a:rPr lang="it-IT" sz="1600" b="1" dirty="0" smtClean="0">
              <a:effectLst>
                <a:outerShdw blurRad="38100" dist="38100" dir="2700000" algn="tl">
                  <a:srgbClr val="000000">
                    <a:alpha val="43137"/>
                  </a:srgbClr>
                </a:outerShdw>
              </a:effectLst>
              <a:latin typeface="Comic Sans MS" panose="030F0702030302020204" pitchFamily="66" charset="0"/>
            </a:rPr>
            <a:t> </a:t>
          </a:r>
          <a:r>
            <a:rPr lang="it-IT" sz="1600" b="1" dirty="0" err="1" smtClean="0">
              <a:effectLst>
                <a:outerShdw blurRad="38100" dist="38100" dir="2700000" algn="tl">
                  <a:srgbClr val="000000">
                    <a:alpha val="43137"/>
                  </a:srgbClr>
                </a:outerShdw>
              </a:effectLst>
              <a:latin typeface="Comic Sans MS" panose="030F0702030302020204" pitchFamily="66" charset="0"/>
            </a:rPr>
            <a:t>Quality</a:t>
          </a:r>
          <a:endParaRPr lang="it-IT" sz="1600" b="1" dirty="0" smtClean="0">
            <a:effectLst>
              <a:outerShdw blurRad="38100" dist="38100" dir="2700000" algn="tl">
                <a:srgbClr val="000000">
                  <a:alpha val="43137"/>
                </a:srgbClr>
              </a:outerShdw>
            </a:effectLst>
            <a:latin typeface="Comic Sans MS" panose="030F0702030302020204" pitchFamily="66" charset="0"/>
          </a:endParaRPr>
        </a:p>
        <a:p>
          <a:r>
            <a:rPr lang="it-IT" sz="1200" b="1" dirty="0" err="1" smtClean="0">
              <a:effectLst>
                <a:outerShdw blurRad="38100" dist="38100" dir="2700000" algn="tl">
                  <a:srgbClr val="000000">
                    <a:alpha val="43137"/>
                  </a:srgbClr>
                </a:outerShdw>
              </a:effectLst>
              <a:latin typeface="Comic Sans MS" panose="030F0702030302020204" pitchFamily="66" charset="0"/>
            </a:rPr>
            <a:t>Hygien</a:t>
          </a:r>
          <a:r>
            <a:rPr lang="it-IT" sz="1200" b="1" dirty="0" smtClean="0">
              <a:effectLst>
                <a:outerShdw blurRad="38100" dist="38100" dir="2700000" algn="tl">
                  <a:srgbClr val="000000">
                    <a:alpha val="43137"/>
                  </a:srgbClr>
                </a:outerShdw>
              </a:effectLst>
              <a:latin typeface="Comic Sans MS" panose="030F0702030302020204" pitchFamily="66" charset="0"/>
            </a:rPr>
            <a:t> </a:t>
          </a:r>
          <a:r>
            <a:rPr lang="it-IT" sz="1200" b="1" dirty="0" err="1" smtClean="0">
              <a:effectLst>
                <a:outerShdw blurRad="38100" dist="38100" dir="2700000" algn="tl">
                  <a:srgbClr val="000000">
                    <a:alpha val="43137"/>
                  </a:srgbClr>
                </a:outerShdw>
              </a:effectLst>
              <a:latin typeface="Comic Sans MS" panose="030F0702030302020204" pitchFamily="66" charset="0"/>
            </a:rPr>
            <a:t>pakage</a:t>
          </a:r>
          <a:r>
            <a:rPr lang="it-IT" sz="1200" b="1" dirty="0" smtClean="0">
              <a:effectLst>
                <a:outerShdw blurRad="38100" dist="38100" dir="2700000" algn="tl">
                  <a:srgbClr val="000000">
                    <a:alpha val="43137"/>
                  </a:srgbClr>
                </a:outerShdw>
              </a:effectLst>
              <a:latin typeface="Comic Sans MS" panose="030F0702030302020204" pitchFamily="66" charset="0"/>
            </a:rPr>
            <a:t> Reg CE 852/2004 ….. </a:t>
          </a:r>
          <a:endParaRPr lang="it-IT" sz="1200" b="1" dirty="0">
            <a:effectLst>
              <a:outerShdw blurRad="38100" dist="38100" dir="2700000" algn="tl">
                <a:srgbClr val="000000">
                  <a:alpha val="43137"/>
                </a:srgbClr>
              </a:outerShdw>
            </a:effectLst>
            <a:latin typeface="Comic Sans MS" panose="030F0702030302020204" pitchFamily="66" charset="0"/>
          </a:endParaRPr>
        </a:p>
      </dgm:t>
    </dgm:pt>
    <dgm:pt modelId="{04610327-6ADC-4074-BD16-AF1631392AA5}" type="parTrans" cxnId="{DE840021-C5A6-41C6-AEAA-D5492DA427F4}">
      <dgm:prSet/>
      <dgm:spPr/>
      <dgm:t>
        <a:bodyPr/>
        <a:lstStyle/>
        <a:p>
          <a:endParaRPr lang="it-IT"/>
        </a:p>
      </dgm:t>
    </dgm:pt>
    <dgm:pt modelId="{83B82E1C-A8B4-4CC5-B4F4-CAFA7B8FC510}" type="sibTrans" cxnId="{DE840021-C5A6-41C6-AEAA-D5492DA427F4}">
      <dgm:prSet/>
      <dgm:spPr/>
      <dgm:t>
        <a:bodyPr/>
        <a:lstStyle/>
        <a:p>
          <a:endParaRPr lang="it-IT"/>
        </a:p>
      </dgm:t>
    </dgm:pt>
    <dgm:pt modelId="{D3950BB7-A525-4491-AB0A-6275042A67D4}">
      <dgm:prSet phldrT="[Testo]" custT="1"/>
      <dgm:spPr/>
      <dgm:t>
        <a:bodyPr/>
        <a:lstStyle/>
        <a:p>
          <a:r>
            <a:rPr lang="it-IT" sz="1500" b="1" dirty="0" err="1" smtClean="0">
              <a:effectLst>
                <a:outerShdw blurRad="38100" dist="38100" dir="2700000" algn="tl">
                  <a:srgbClr val="000000">
                    <a:alpha val="43137"/>
                  </a:srgbClr>
                </a:outerShdw>
              </a:effectLst>
              <a:latin typeface="Comic Sans MS" panose="030F0702030302020204" pitchFamily="66" charset="0"/>
            </a:rPr>
            <a:t>Risk</a:t>
          </a:r>
          <a:endParaRPr lang="it-IT" sz="1500" b="1" dirty="0" smtClean="0">
            <a:effectLst>
              <a:outerShdw blurRad="38100" dist="38100" dir="2700000" algn="tl">
                <a:srgbClr val="000000">
                  <a:alpha val="43137"/>
                </a:srgbClr>
              </a:outerShdw>
            </a:effectLst>
            <a:latin typeface="Comic Sans MS" panose="030F0702030302020204" pitchFamily="66" charset="0"/>
          </a:endParaRPr>
        </a:p>
        <a:p>
          <a:r>
            <a:rPr lang="it-IT" sz="1500" b="1" dirty="0" err="1" smtClean="0">
              <a:effectLst>
                <a:outerShdw blurRad="38100" dist="38100" dir="2700000" algn="tl">
                  <a:srgbClr val="000000">
                    <a:alpha val="43137"/>
                  </a:srgbClr>
                </a:outerShdw>
              </a:effectLst>
              <a:latin typeface="Comic Sans MS" panose="030F0702030302020204" pitchFamily="66" charset="0"/>
            </a:rPr>
            <a:t>analysis</a:t>
          </a:r>
          <a:endParaRPr lang="it-IT" sz="1500" b="1" dirty="0">
            <a:effectLst>
              <a:outerShdw blurRad="38100" dist="38100" dir="2700000" algn="tl">
                <a:srgbClr val="000000">
                  <a:alpha val="43137"/>
                </a:srgbClr>
              </a:outerShdw>
            </a:effectLst>
            <a:latin typeface="Comic Sans MS" panose="030F0702030302020204" pitchFamily="66" charset="0"/>
          </a:endParaRPr>
        </a:p>
      </dgm:t>
    </dgm:pt>
    <dgm:pt modelId="{D8F697C9-193C-4D7D-94A5-2DDB879552D6}" type="parTrans" cxnId="{87160745-B0CF-49DB-8CF3-ACA60B5FC085}">
      <dgm:prSet/>
      <dgm:spPr/>
      <dgm:t>
        <a:bodyPr/>
        <a:lstStyle/>
        <a:p>
          <a:endParaRPr lang="it-IT"/>
        </a:p>
      </dgm:t>
    </dgm:pt>
    <dgm:pt modelId="{F201079F-48BC-4BD3-BBF2-0247C91FEC3E}" type="sibTrans" cxnId="{87160745-B0CF-49DB-8CF3-ACA60B5FC085}">
      <dgm:prSet/>
      <dgm:spPr/>
      <dgm:t>
        <a:bodyPr/>
        <a:lstStyle/>
        <a:p>
          <a:endParaRPr lang="it-IT"/>
        </a:p>
      </dgm:t>
    </dgm:pt>
    <dgm:pt modelId="{2E720A03-4C96-40FA-97C9-FAC7150EA3D2}">
      <dgm:prSet phldrT="[Testo]"/>
      <dgm:spPr/>
      <dgm:t>
        <a:bodyPr/>
        <a:lstStyle/>
        <a:p>
          <a:r>
            <a:rPr lang="it-IT" b="1" dirty="0" smtClean="0">
              <a:effectLst>
                <a:outerShdw blurRad="38100" dist="38100" dir="2700000" algn="tl">
                  <a:srgbClr val="000000">
                    <a:alpha val="43137"/>
                  </a:srgbClr>
                </a:outerShdw>
              </a:effectLst>
              <a:latin typeface="Comic Sans MS" panose="030F0702030302020204" pitchFamily="66" charset="0"/>
            </a:rPr>
            <a:t>WHO</a:t>
          </a:r>
        </a:p>
        <a:p>
          <a:r>
            <a:rPr lang="it-IT" b="1" dirty="0" smtClean="0">
              <a:effectLst>
                <a:outerShdw blurRad="38100" dist="38100" dir="2700000" algn="tl">
                  <a:srgbClr val="000000">
                    <a:alpha val="43137"/>
                  </a:srgbClr>
                </a:outerShdw>
              </a:effectLst>
              <a:latin typeface="Comic Sans MS" panose="030F0702030302020204" pitchFamily="66" charset="0"/>
            </a:rPr>
            <a:t>FDA/EFSA</a:t>
          </a:r>
        </a:p>
        <a:p>
          <a:r>
            <a:rPr lang="it-IT" b="1" dirty="0" smtClean="0">
              <a:effectLst>
                <a:outerShdw blurRad="38100" dist="38100" dir="2700000" algn="tl">
                  <a:srgbClr val="000000">
                    <a:alpha val="43137"/>
                  </a:srgbClr>
                </a:outerShdw>
              </a:effectLst>
              <a:latin typeface="Comic Sans MS" panose="030F0702030302020204" pitchFamily="66" charset="0"/>
            </a:rPr>
            <a:t>Local </a:t>
          </a:r>
          <a:r>
            <a:rPr lang="it-IT" b="1" dirty="0" err="1" smtClean="0">
              <a:effectLst>
                <a:outerShdw blurRad="38100" dist="38100" dir="2700000" algn="tl">
                  <a:srgbClr val="000000">
                    <a:alpha val="43137"/>
                  </a:srgbClr>
                </a:outerShdw>
              </a:effectLst>
              <a:latin typeface="Comic Sans MS" panose="030F0702030302020204" pitchFamily="66" charset="0"/>
            </a:rPr>
            <a:t>Ministry</a:t>
          </a:r>
          <a:r>
            <a:rPr lang="it-IT" b="1" dirty="0" smtClean="0">
              <a:effectLst>
                <a:outerShdw blurRad="38100" dist="38100" dir="2700000" algn="tl">
                  <a:srgbClr val="000000">
                    <a:alpha val="43137"/>
                  </a:srgbClr>
                </a:outerShdw>
              </a:effectLst>
              <a:latin typeface="Comic Sans MS" panose="030F0702030302020204" pitchFamily="66" charset="0"/>
            </a:rPr>
            <a:t> of </a:t>
          </a:r>
          <a:r>
            <a:rPr lang="it-IT" b="1" dirty="0" err="1" smtClean="0">
              <a:effectLst>
                <a:outerShdw blurRad="38100" dist="38100" dir="2700000" algn="tl">
                  <a:srgbClr val="000000">
                    <a:alpha val="43137"/>
                  </a:srgbClr>
                </a:outerShdw>
              </a:effectLst>
              <a:latin typeface="Comic Sans MS" panose="030F0702030302020204" pitchFamily="66" charset="0"/>
            </a:rPr>
            <a:t>health</a:t>
          </a:r>
          <a:endParaRPr lang="it-IT" dirty="0"/>
        </a:p>
      </dgm:t>
    </dgm:pt>
    <dgm:pt modelId="{A4AE8341-9B9F-4FDE-BCF9-D27221929F72}" type="parTrans" cxnId="{7312FE3D-125A-438A-86D8-59E4E50672A4}">
      <dgm:prSet/>
      <dgm:spPr/>
      <dgm:t>
        <a:bodyPr/>
        <a:lstStyle/>
        <a:p>
          <a:endParaRPr lang="it-IT"/>
        </a:p>
      </dgm:t>
    </dgm:pt>
    <dgm:pt modelId="{BC6374D2-A923-43BE-8C1C-682884A5F192}" type="sibTrans" cxnId="{7312FE3D-125A-438A-86D8-59E4E50672A4}">
      <dgm:prSet/>
      <dgm:spPr/>
      <dgm:t>
        <a:bodyPr/>
        <a:lstStyle/>
        <a:p>
          <a:endParaRPr lang="it-IT"/>
        </a:p>
      </dgm:t>
    </dgm:pt>
    <dgm:pt modelId="{2E70A96A-5428-471B-9706-BD9E5045C877}" type="pres">
      <dgm:prSet presAssocID="{43D9EDD2-3E39-42B0-86DD-8A953F2BEE97}" presName="cycle" presStyleCnt="0">
        <dgm:presLayoutVars>
          <dgm:dir/>
          <dgm:resizeHandles val="exact"/>
        </dgm:presLayoutVars>
      </dgm:prSet>
      <dgm:spPr/>
      <dgm:t>
        <a:bodyPr/>
        <a:lstStyle/>
        <a:p>
          <a:endParaRPr lang="it-IT"/>
        </a:p>
      </dgm:t>
    </dgm:pt>
    <dgm:pt modelId="{74B37743-9921-4169-89FE-1D3FFEDAD8AF}" type="pres">
      <dgm:prSet presAssocID="{CB4DC39B-12DC-4898-8751-4069A02FE2C5}" presName="node" presStyleLbl="node1" presStyleIdx="0" presStyleCnt="5">
        <dgm:presLayoutVars>
          <dgm:bulletEnabled val="1"/>
        </dgm:presLayoutVars>
      </dgm:prSet>
      <dgm:spPr/>
      <dgm:t>
        <a:bodyPr/>
        <a:lstStyle/>
        <a:p>
          <a:endParaRPr lang="it-IT"/>
        </a:p>
      </dgm:t>
    </dgm:pt>
    <dgm:pt modelId="{674E6A0F-7A81-440B-AAC1-30042174C31C}" type="pres">
      <dgm:prSet presAssocID="{E6A3A58A-B170-4583-B8A9-CCC1D29C82F0}" presName="sibTrans" presStyleLbl="sibTrans2D1" presStyleIdx="0" presStyleCnt="5"/>
      <dgm:spPr/>
      <dgm:t>
        <a:bodyPr/>
        <a:lstStyle/>
        <a:p>
          <a:endParaRPr lang="it-IT"/>
        </a:p>
      </dgm:t>
    </dgm:pt>
    <dgm:pt modelId="{A7E08CE8-EF0C-4C72-8C4E-48001D77776A}" type="pres">
      <dgm:prSet presAssocID="{E6A3A58A-B170-4583-B8A9-CCC1D29C82F0}" presName="connectorText" presStyleLbl="sibTrans2D1" presStyleIdx="0" presStyleCnt="5"/>
      <dgm:spPr/>
      <dgm:t>
        <a:bodyPr/>
        <a:lstStyle/>
        <a:p>
          <a:endParaRPr lang="it-IT"/>
        </a:p>
      </dgm:t>
    </dgm:pt>
    <dgm:pt modelId="{05468AA7-D9EF-400B-8FCA-4599373CA4CD}" type="pres">
      <dgm:prSet presAssocID="{D744E677-D274-426E-8E79-868724B3BF67}" presName="node" presStyleLbl="node1" presStyleIdx="1" presStyleCnt="5">
        <dgm:presLayoutVars>
          <dgm:bulletEnabled val="1"/>
        </dgm:presLayoutVars>
      </dgm:prSet>
      <dgm:spPr/>
      <dgm:t>
        <a:bodyPr/>
        <a:lstStyle/>
        <a:p>
          <a:endParaRPr lang="it-IT"/>
        </a:p>
      </dgm:t>
    </dgm:pt>
    <dgm:pt modelId="{870744F9-2348-4583-8CD9-84AF319CE2FD}" type="pres">
      <dgm:prSet presAssocID="{6035295F-3F8B-4061-A5F4-31AA03FCBD8D}" presName="sibTrans" presStyleLbl="sibTrans2D1" presStyleIdx="1" presStyleCnt="5"/>
      <dgm:spPr/>
      <dgm:t>
        <a:bodyPr/>
        <a:lstStyle/>
        <a:p>
          <a:endParaRPr lang="it-IT"/>
        </a:p>
      </dgm:t>
    </dgm:pt>
    <dgm:pt modelId="{DB6B9047-2426-4633-8EB2-E36E3B54EE0A}" type="pres">
      <dgm:prSet presAssocID="{6035295F-3F8B-4061-A5F4-31AA03FCBD8D}" presName="connectorText" presStyleLbl="sibTrans2D1" presStyleIdx="1" presStyleCnt="5"/>
      <dgm:spPr/>
      <dgm:t>
        <a:bodyPr/>
        <a:lstStyle/>
        <a:p>
          <a:endParaRPr lang="it-IT"/>
        </a:p>
      </dgm:t>
    </dgm:pt>
    <dgm:pt modelId="{C28F5B95-B711-4150-81DD-DD9D38ACA56D}" type="pres">
      <dgm:prSet presAssocID="{0C04F3D5-BC66-4217-B7FC-68842A901E78}" presName="node" presStyleLbl="node1" presStyleIdx="2" presStyleCnt="5">
        <dgm:presLayoutVars>
          <dgm:bulletEnabled val="1"/>
        </dgm:presLayoutVars>
      </dgm:prSet>
      <dgm:spPr/>
      <dgm:t>
        <a:bodyPr/>
        <a:lstStyle/>
        <a:p>
          <a:endParaRPr lang="it-IT"/>
        </a:p>
      </dgm:t>
    </dgm:pt>
    <dgm:pt modelId="{799C60F3-79BC-4761-B1F2-6A9B16AA8D31}" type="pres">
      <dgm:prSet presAssocID="{83B82E1C-A8B4-4CC5-B4F4-CAFA7B8FC510}" presName="sibTrans" presStyleLbl="sibTrans2D1" presStyleIdx="2" presStyleCnt="5"/>
      <dgm:spPr/>
      <dgm:t>
        <a:bodyPr/>
        <a:lstStyle/>
        <a:p>
          <a:endParaRPr lang="it-IT"/>
        </a:p>
      </dgm:t>
    </dgm:pt>
    <dgm:pt modelId="{BF20099D-B991-4E1A-BAF5-B4A7E990C729}" type="pres">
      <dgm:prSet presAssocID="{83B82E1C-A8B4-4CC5-B4F4-CAFA7B8FC510}" presName="connectorText" presStyleLbl="sibTrans2D1" presStyleIdx="2" presStyleCnt="5"/>
      <dgm:spPr/>
      <dgm:t>
        <a:bodyPr/>
        <a:lstStyle/>
        <a:p>
          <a:endParaRPr lang="it-IT"/>
        </a:p>
      </dgm:t>
    </dgm:pt>
    <dgm:pt modelId="{BEA3C1E8-7948-4C46-A098-999DE202C712}" type="pres">
      <dgm:prSet presAssocID="{D3950BB7-A525-4491-AB0A-6275042A67D4}" presName="node" presStyleLbl="node1" presStyleIdx="3" presStyleCnt="5">
        <dgm:presLayoutVars>
          <dgm:bulletEnabled val="1"/>
        </dgm:presLayoutVars>
      </dgm:prSet>
      <dgm:spPr/>
      <dgm:t>
        <a:bodyPr/>
        <a:lstStyle/>
        <a:p>
          <a:endParaRPr lang="it-IT"/>
        </a:p>
      </dgm:t>
    </dgm:pt>
    <dgm:pt modelId="{28D3D085-164B-4CD2-804D-01628CB9C540}" type="pres">
      <dgm:prSet presAssocID="{F201079F-48BC-4BD3-BBF2-0247C91FEC3E}" presName="sibTrans" presStyleLbl="sibTrans2D1" presStyleIdx="3" presStyleCnt="5"/>
      <dgm:spPr/>
      <dgm:t>
        <a:bodyPr/>
        <a:lstStyle/>
        <a:p>
          <a:endParaRPr lang="it-IT"/>
        </a:p>
      </dgm:t>
    </dgm:pt>
    <dgm:pt modelId="{41044186-5068-42C0-8C1A-AB930F8D0D6B}" type="pres">
      <dgm:prSet presAssocID="{F201079F-48BC-4BD3-BBF2-0247C91FEC3E}" presName="connectorText" presStyleLbl="sibTrans2D1" presStyleIdx="3" presStyleCnt="5"/>
      <dgm:spPr/>
      <dgm:t>
        <a:bodyPr/>
        <a:lstStyle/>
        <a:p>
          <a:endParaRPr lang="it-IT"/>
        </a:p>
      </dgm:t>
    </dgm:pt>
    <dgm:pt modelId="{B166C7D0-BA8D-4E4B-B875-E3FCC0E532C4}" type="pres">
      <dgm:prSet presAssocID="{2E720A03-4C96-40FA-97C9-FAC7150EA3D2}" presName="node" presStyleLbl="node1" presStyleIdx="4" presStyleCnt="5">
        <dgm:presLayoutVars>
          <dgm:bulletEnabled val="1"/>
        </dgm:presLayoutVars>
      </dgm:prSet>
      <dgm:spPr/>
      <dgm:t>
        <a:bodyPr/>
        <a:lstStyle/>
        <a:p>
          <a:endParaRPr lang="it-IT"/>
        </a:p>
      </dgm:t>
    </dgm:pt>
    <dgm:pt modelId="{6F92C092-C013-42B8-9BF6-2749A6D47353}" type="pres">
      <dgm:prSet presAssocID="{BC6374D2-A923-43BE-8C1C-682884A5F192}" presName="sibTrans" presStyleLbl="sibTrans2D1" presStyleIdx="4" presStyleCnt="5"/>
      <dgm:spPr/>
      <dgm:t>
        <a:bodyPr/>
        <a:lstStyle/>
        <a:p>
          <a:endParaRPr lang="it-IT"/>
        </a:p>
      </dgm:t>
    </dgm:pt>
    <dgm:pt modelId="{2B884773-8BFD-4D12-BCDA-D0C2A1091A40}" type="pres">
      <dgm:prSet presAssocID="{BC6374D2-A923-43BE-8C1C-682884A5F192}" presName="connectorText" presStyleLbl="sibTrans2D1" presStyleIdx="4" presStyleCnt="5"/>
      <dgm:spPr/>
      <dgm:t>
        <a:bodyPr/>
        <a:lstStyle/>
        <a:p>
          <a:endParaRPr lang="it-IT"/>
        </a:p>
      </dgm:t>
    </dgm:pt>
  </dgm:ptLst>
  <dgm:cxnLst>
    <dgm:cxn modelId="{D029A748-3E5C-4176-BDF3-DEB72FFE779B}" type="presOf" srcId="{BC6374D2-A923-43BE-8C1C-682884A5F192}" destId="{2B884773-8BFD-4D12-BCDA-D0C2A1091A40}" srcOrd="1" destOrd="0" presId="urn:microsoft.com/office/officeart/2005/8/layout/cycle2"/>
    <dgm:cxn modelId="{001A9C52-2130-4526-A45E-6BDE74BBE759}" srcId="{43D9EDD2-3E39-42B0-86DD-8A953F2BEE97}" destId="{D744E677-D274-426E-8E79-868724B3BF67}" srcOrd="1" destOrd="0" parTransId="{AB08D3B8-42A8-4549-A83E-706A7A0A9302}" sibTransId="{6035295F-3F8B-4061-A5F4-31AA03FCBD8D}"/>
    <dgm:cxn modelId="{B34A1820-BCB8-4601-B2D2-2F3BD0558428}" type="presOf" srcId="{43D9EDD2-3E39-42B0-86DD-8A953F2BEE97}" destId="{2E70A96A-5428-471B-9706-BD9E5045C877}" srcOrd="0" destOrd="0" presId="urn:microsoft.com/office/officeart/2005/8/layout/cycle2"/>
    <dgm:cxn modelId="{87160745-B0CF-49DB-8CF3-ACA60B5FC085}" srcId="{43D9EDD2-3E39-42B0-86DD-8A953F2BEE97}" destId="{D3950BB7-A525-4491-AB0A-6275042A67D4}" srcOrd="3" destOrd="0" parTransId="{D8F697C9-193C-4D7D-94A5-2DDB879552D6}" sibTransId="{F201079F-48BC-4BD3-BBF2-0247C91FEC3E}"/>
    <dgm:cxn modelId="{C5E38909-07A8-42AF-A30D-325CA8DDF764}" type="presOf" srcId="{D3950BB7-A525-4491-AB0A-6275042A67D4}" destId="{BEA3C1E8-7948-4C46-A098-999DE202C712}" srcOrd="0" destOrd="0" presId="urn:microsoft.com/office/officeart/2005/8/layout/cycle2"/>
    <dgm:cxn modelId="{4A66D36C-1424-4DC9-8AD8-30F7B4462426}" type="presOf" srcId="{6035295F-3F8B-4061-A5F4-31AA03FCBD8D}" destId="{870744F9-2348-4583-8CD9-84AF319CE2FD}" srcOrd="0" destOrd="0" presId="urn:microsoft.com/office/officeart/2005/8/layout/cycle2"/>
    <dgm:cxn modelId="{F703C1AF-388E-4F83-9500-C7353D95BC46}" srcId="{43D9EDD2-3E39-42B0-86DD-8A953F2BEE97}" destId="{CB4DC39B-12DC-4898-8751-4069A02FE2C5}" srcOrd="0" destOrd="0" parTransId="{484EA327-461C-440E-AB45-0AAEF36EBD07}" sibTransId="{E6A3A58A-B170-4583-B8A9-CCC1D29C82F0}"/>
    <dgm:cxn modelId="{BB4D1EC4-E57F-474D-8744-BDDEF19D414C}" type="presOf" srcId="{D744E677-D274-426E-8E79-868724B3BF67}" destId="{05468AA7-D9EF-400B-8FCA-4599373CA4CD}" srcOrd="0" destOrd="0" presId="urn:microsoft.com/office/officeart/2005/8/layout/cycle2"/>
    <dgm:cxn modelId="{038B60C8-DCEA-49CB-A39A-837EBF39E604}" type="presOf" srcId="{CB4DC39B-12DC-4898-8751-4069A02FE2C5}" destId="{74B37743-9921-4169-89FE-1D3FFEDAD8AF}" srcOrd="0" destOrd="0" presId="urn:microsoft.com/office/officeart/2005/8/layout/cycle2"/>
    <dgm:cxn modelId="{1DF756AD-58B0-4BBE-9D6E-D15271B40C9C}" type="presOf" srcId="{83B82E1C-A8B4-4CC5-B4F4-CAFA7B8FC510}" destId="{799C60F3-79BC-4761-B1F2-6A9B16AA8D31}" srcOrd="0" destOrd="0" presId="urn:microsoft.com/office/officeart/2005/8/layout/cycle2"/>
    <dgm:cxn modelId="{98D8E697-1D32-417E-9BD0-E7601E2E1A96}" type="presOf" srcId="{E6A3A58A-B170-4583-B8A9-CCC1D29C82F0}" destId="{674E6A0F-7A81-440B-AAC1-30042174C31C}" srcOrd="0" destOrd="0" presId="urn:microsoft.com/office/officeart/2005/8/layout/cycle2"/>
    <dgm:cxn modelId="{8652A2C0-127B-420A-8694-F5AF59689F08}" type="presOf" srcId="{6035295F-3F8B-4061-A5F4-31AA03FCBD8D}" destId="{DB6B9047-2426-4633-8EB2-E36E3B54EE0A}" srcOrd="1" destOrd="0" presId="urn:microsoft.com/office/officeart/2005/8/layout/cycle2"/>
    <dgm:cxn modelId="{3A7D6BA3-E55F-4CCA-9328-DB6619C0AB1B}" type="presOf" srcId="{F201079F-48BC-4BD3-BBF2-0247C91FEC3E}" destId="{41044186-5068-42C0-8C1A-AB930F8D0D6B}" srcOrd="1" destOrd="0" presId="urn:microsoft.com/office/officeart/2005/8/layout/cycle2"/>
    <dgm:cxn modelId="{DE840021-C5A6-41C6-AEAA-D5492DA427F4}" srcId="{43D9EDD2-3E39-42B0-86DD-8A953F2BEE97}" destId="{0C04F3D5-BC66-4217-B7FC-68842A901E78}" srcOrd="2" destOrd="0" parTransId="{04610327-6ADC-4074-BD16-AF1631392AA5}" sibTransId="{83B82E1C-A8B4-4CC5-B4F4-CAFA7B8FC510}"/>
    <dgm:cxn modelId="{ACDC22FC-8D24-4347-B408-006CD3DB6F4E}" type="presOf" srcId="{2E720A03-4C96-40FA-97C9-FAC7150EA3D2}" destId="{B166C7D0-BA8D-4E4B-B875-E3FCC0E532C4}" srcOrd="0" destOrd="0" presId="urn:microsoft.com/office/officeart/2005/8/layout/cycle2"/>
    <dgm:cxn modelId="{63A7F85E-F3E0-443C-BC1B-1BEDADB18883}" type="presOf" srcId="{F201079F-48BC-4BD3-BBF2-0247C91FEC3E}" destId="{28D3D085-164B-4CD2-804D-01628CB9C540}" srcOrd="0" destOrd="0" presId="urn:microsoft.com/office/officeart/2005/8/layout/cycle2"/>
    <dgm:cxn modelId="{05DC800A-E779-48F0-8C3C-454F250873D5}" type="presOf" srcId="{0C04F3D5-BC66-4217-B7FC-68842A901E78}" destId="{C28F5B95-B711-4150-81DD-DD9D38ACA56D}" srcOrd="0" destOrd="0" presId="urn:microsoft.com/office/officeart/2005/8/layout/cycle2"/>
    <dgm:cxn modelId="{F6CF792B-35A4-4A9F-B20A-3F86C6C2551F}" type="presOf" srcId="{83B82E1C-A8B4-4CC5-B4F4-CAFA7B8FC510}" destId="{BF20099D-B991-4E1A-BAF5-B4A7E990C729}" srcOrd="1" destOrd="0" presId="urn:microsoft.com/office/officeart/2005/8/layout/cycle2"/>
    <dgm:cxn modelId="{7312FE3D-125A-438A-86D8-59E4E50672A4}" srcId="{43D9EDD2-3E39-42B0-86DD-8A953F2BEE97}" destId="{2E720A03-4C96-40FA-97C9-FAC7150EA3D2}" srcOrd="4" destOrd="0" parTransId="{A4AE8341-9B9F-4FDE-BCF9-D27221929F72}" sibTransId="{BC6374D2-A923-43BE-8C1C-682884A5F192}"/>
    <dgm:cxn modelId="{B8BC3D96-76B3-42DE-B36F-E1E1FBED558B}" type="presOf" srcId="{E6A3A58A-B170-4583-B8A9-CCC1D29C82F0}" destId="{A7E08CE8-EF0C-4C72-8C4E-48001D77776A}" srcOrd="1" destOrd="0" presId="urn:microsoft.com/office/officeart/2005/8/layout/cycle2"/>
    <dgm:cxn modelId="{977B0BB2-52F9-4326-9B84-21051B4B56EB}" type="presOf" srcId="{BC6374D2-A923-43BE-8C1C-682884A5F192}" destId="{6F92C092-C013-42B8-9BF6-2749A6D47353}" srcOrd="0" destOrd="0" presId="urn:microsoft.com/office/officeart/2005/8/layout/cycle2"/>
    <dgm:cxn modelId="{D6CA79FA-FCA2-4D08-AEBE-A5CAFC7AEECF}" type="presParOf" srcId="{2E70A96A-5428-471B-9706-BD9E5045C877}" destId="{74B37743-9921-4169-89FE-1D3FFEDAD8AF}" srcOrd="0" destOrd="0" presId="urn:microsoft.com/office/officeart/2005/8/layout/cycle2"/>
    <dgm:cxn modelId="{3FB62134-F46D-4A74-8372-5B31FC6B595A}" type="presParOf" srcId="{2E70A96A-5428-471B-9706-BD9E5045C877}" destId="{674E6A0F-7A81-440B-AAC1-30042174C31C}" srcOrd="1" destOrd="0" presId="urn:microsoft.com/office/officeart/2005/8/layout/cycle2"/>
    <dgm:cxn modelId="{8843FCF5-D9DF-4E6A-9CEA-204AE7560125}" type="presParOf" srcId="{674E6A0F-7A81-440B-AAC1-30042174C31C}" destId="{A7E08CE8-EF0C-4C72-8C4E-48001D77776A}" srcOrd="0" destOrd="0" presId="urn:microsoft.com/office/officeart/2005/8/layout/cycle2"/>
    <dgm:cxn modelId="{8CAE0DE3-1926-403B-B8D5-EC321DADFABF}" type="presParOf" srcId="{2E70A96A-5428-471B-9706-BD9E5045C877}" destId="{05468AA7-D9EF-400B-8FCA-4599373CA4CD}" srcOrd="2" destOrd="0" presId="urn:microsoft.com/office/officeart/2005/8/layout/cycle2"/>
    <dgm:cxn modelId="{CE2B4498-A7AE-487F-97D4-2875590C9A16}" type="presParOf" srcId="{2E70A96A-5428-471B-9706-BD9E5045C877}" destId="{870744F9-2348-4583-8CD9-84AF319CE2FD}" srcOrd="3" destOrd="0" presId="urn:microsoft.com/office/officeart/2005/8/layout/cycle2"/>
    <dgm:cxn modelId="{DA36848E-44FD-48B3-BBCE-3809419D637C}" type="presParOf" srcId="{870744F9-2348-4583-8CD9-84AF319CE2FD}" destId="{DB6B9047-2426-4633-8EB2-E36E3B54EE0A}" srcOrd="0" destOrd="0" presId="urn:microsoft.com/office/officeart/2005/8/layout/cycle2"/>
    <dgm:cxn modelId="{97E8465B-1C1E-4F7F-82D2-20112894A75C}" type="presParOf" srcId="{2E70A96A-5428-471B-9706-BD9E5045C877}" destId="{C28F5B95-B711-4150-81DD-DD9D38ACA56D}" srcOrd="4" destOrd="0" presId="urn:microsoft.com/office/officeart/2005/8/layout/cycle2"/>
    <dgm:cxn modelId="{423C9653-05C8-47DB-A2C6-9FB8969B2C4C}" type="presParOf" srcId="{2E70A96A-5428-471B-9706-BD9E5045C877}" destId="{799C60F3-79BC-4761-B1F2-6A9B16AA8D31}" srcOrd="5" destOrd="0" presId="urn:microsoft.com/office/officeart/2005/8/layout/cycle2"/>
    <dgm:cxn modelId="{EA225943-5E61-4621-B129-001E08620364}" type="presParOf" srcId="{799C60F3-79BC-4761-B1F2-6A9B16AA8D31}" destId="{BF20099D-B991-4E1A-BAF5-B4A7E990C729}" srcOrd="0" destOrd="0" presId="urn:microsoft.com/office/officeart/2005/8/layout/cycle2"/>
    <dgm:cxn modelId="{ADE641CE-60D0-40F5-B219-F8130F755081}" type="presParOf" srcId="{2E70A96A-5428-471B-9706-BD9E5045C877}" destId="{BEA3C1E8-7948-4C46-A098-999DE202C712}" srcOrd="6" destOrd="0" presId="urn:microsoft.com/office/officeart/2005/8/layout/cycle2"/>
    <dgm:cxn modelId="{C1483CCC-973C-44FA-B7C7-71275FB926A3}" type="presParOf" srcId="{2E70A96A-5428-471B-9706-BD9E5045C877}" destId="{28D3D085-164B-4CD2-804D-01628CB9C540}" srcOrd="7" destOrd="0" presId="urn:microsoft.com/office/officeart/2005/8/layout/cycle2"/>
    <dgm:cxn modelId="{D9560BF9-17DE-4E5D-934F-20CC0CD07E5D}" type="presParOf" srcId="{28D3D085-164B-4CD2-804D-01628CB9C540}" destId="{41044186-5068-42C0-8C1A-AB930F8D0D6B}" srcOrd="0" destOrd="0" presId="urn:microsoft.com/office/officeart/2005/8/layout/cycle2"/>
    <dgm:cxn modelId="{6D62486B-13D6-42AF-995E-B293A694FAC2}" type="presParOf" srcId="{2E70A96A-5428-471B-9706-BD9E5045C877}" destId="{B166C7D0-BA8D-4E4B-B875-E3FCC0E532C4}" srcOrd="8" destOrd="0" presId="urn:microsoft.com/office/officeart/2005/8/layout/cycle2"/>
    <dgm:cxn modelId="{74A5210E-16FE-4BF0-9412-484720B1FE30}" type="presParOf" srcId="{2E70A96A-5428-471B-9706-BD9E5045C877}" destId="{6F92C092-C013-42B8-9BF6-2749A6D47353}" srcOrd="9" destOrd="0" presId="urn:microsoft.com/office/officeart/2005/8/layout/cycle2"/>
    <dgm:cxn modelId="{A5BF3DCA-7872-45B3-A41B-DF601654B480}" type="presParOf" srcId="{6F92C092-C013-42B8-9BF6-2749A6D47353}" destId="{2B884773-8BFD-4D12-BCDA-D0C2A1091A4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7FAE1-398F-4D5C-A25F-5F8E560F1981}" type="doc">
      <dgm:prSet loTypeId="urn:microsoft.com/office/officeart/2005/8/layout/target1" loCatId="relationship" qsTypeId="urn:microsoft.com/office/officeart/2005/8/quickstyle/3d2" qsCatId="3D" csTypeId="urn:microsoft.com/office/officeart/2005/8/colors/colorful1" csCatId="colorful" phldr="1"/>
      <dgm:spPr/>
    </dgm:pt>
    <dgm:pt modelId="{A75FE1EC-9A96-4590-998D-1D8F10688976}">
      <dgm:prSet phldrT="[Testo]" custT="1"/>
      <dgm:spPr/>
      <dgm:t>
        <a:bodyPr/>
        <a:lstStyle/>
        <a:p>
          <a:r>
            <a:rPr lang="it-IT" sz="1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dirty="0">
            <a:solidFill>
              <a:srgbClr val="C00000"/>
            </a:solidFill>
            <a:effectLst>
              <a:outerShdw blurRad="38100" dist="38100" dir="2700000" algn="tl">
                <a:srgbClr val="000000">
                  <a:alpha val="43137"/>
                </a:srgbClr>
              </a:outerShdw>
            </a:effectLst>
            <a:latin typeface="Comic Sans MS" panose="030F0702030302020204" pitchFamily="66" charset="0"/>
          </a:endParaRPr>
        </a:p>
      </dgm:t>
    </dgm:pt>
    <dgm:pt modelId="{38DA5034-FDD0-454D-AE7C-8981974275C5}" type="parTrans" cxnId="{D1832F27-2E9E-445F-BB56-FDA68022F3C6}">
      <dgm:prSet/>
      <dgm:spPr/>
      <dgm:t>
        <a:bodyPr/>
        <a:lstStyle/>
        <a:p>
          <a:endParaRPr lang="it-IT"/>
        </a:p>
      </dgm:t>
    </dgm:pt>
    <dgm:pt modelId="{7369C900-1530-4792-B514-B190DFD260AD}" type="sibTrans" cxnId="{D1832F27-2E9E-445F-BB56-FDA68022F3C6}">
      <dgm:prSet/>
      <dgm:spPr/>
      <dgm:t>
        <a:bodyPr/>
        <a:lstStyle/>
        <a:p>
          <a:endParaRPr lang="it-IT"/>
        </a:p>
      </dgm:t>
    </dgm:pt>
    <dgm:pt modelId="{CD22D4D7-3C45-4CB0-A6D5-A18E5F6211E1}">
      <dgm:prSet phldrT="[Testo]" custT="1"/>
      <dgm:spPr/>
      <dgm:t>
        <a:bodyPr/>
        <a:lstStyle/>
        <a:p>
          <a:r>
            <a:rPr lang="it-IT" sz="1600"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gm:t>
    </dgm:pt>
    <dgm:pt modelId="{FB662A25-AC1D-47D0-87BD-15F441208C85}" type="parTrans" cxnId="{58714967-4F94-4449-BFDF-2B0184EE10F0}">
      <dgm:prSet/>
      <dgm:spPr/>
      <dgm:t>
        <a:bodyPr/>
        <a:lstStyle/>
        <a:p>
          <a:endParaRPr lang="it-IT"/>
        </a:p>
      </dgm:t>
    </dgm:pt>
    <dgm:pt modelId="{CE963BA3-7FE9-44DB-AFE5-7108DDAC1119}" type="sibTrans" cxnId="{58714967-4F94-4449-BFDF-2B0184EE10F0}">
      <dgm:prSet/>
      <dgm:spPr/>
      <dgm:t>
        <a:bodyPr/>
        <a:lstStyle/>
        <a:p>
          <a:endParaRPr lang="it-IT"/>
        </a:p>
      </dgm:t>
    </dgm:pt>
    <dgm:pt modelId="{978AF0E7-C0D5-4771-8B1D-A0F86DFFDE43}">
      <dgm:prSet phldrT="[Testo]" custT="1"/>
      <dgm:spPr/>
      <dgm:t>
        <a:bodyPr/>
        <a:lstStyle/>
        <a:p>
          <a:r>
            <a:rPr lang="it-IT" sz="1600" b="1"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dgm:t>
    </dgm:pt>
    <dgm:pt modelId="{3E67CB31-F078-4E56-995E-B350EDD18499}" type="parTrans" cxnId="{CFC50483-C757-461A-83B3-25F6CCC01789}">
      <dgm:prSet/>
      <dgm:spPr/>
      <dgm:t>
        <a:bodyPr/>
        <a:lstStyle/>
        <a:p>
          <a:endParaRPr lang="it-IT"/>
        </a:p>
      </dgm:t>
    </dgm:pt>
    <dgm:pt modelId="{F0AF0CCB-3BA8-4483-845B-27E8F71F3B64}" type="sibTrans" cxnId="{CFC50483-C757-461A-83B3-25F6CCC01789}">
      <dgm:prSet/>
      <dgm:spPr/>
      <dgm:t>
        <a:bodyPr/>
        <a:lstStyle/>
        <a:p>
          <a:endParaRPr lang="it-IT"/>
        </a:p>
      </dgm:t>
    </dgm:pt>
    <dgm:pt modelId="{B738F584-DFC4-4BAE-9D90-2D5C176DA192}" type="pres">
      <dgm:prSet presAssocID="{01A7FAE1-398F-4D5C-A25F-5F8E560F1981}" presName="composite" presStyleCnt="0">
        <dgm:presLayoutVars>
          <dgm:chMax val="5"/>
          <dgm:dir/>
          <dgm:resizeHandles val="exact"/>
        </dgm:presLayoutVars>
      </dgm:prSet>
      <dgm:spPr/>
    </dgm:pt>
    <dgm:pt modelId="{474803FD-CF84-40CE-999A-3A4A14E15500}" type="pres">
      <dgm:prSet presAssocID="{A75FE1EC-9A96-4590-998D-1D8F10688976}" presName="circle1" presStyleLbl="lnNode1" presStyleIdx="0" presStyleCnt="3"/>
      <dgm:spPr/>
      <dgm:t>
        <a:bodyPr/>
        <a:lstStyle/>
        <a:p>
          <a:endParaRPr lang="it-IT"/>
        </a:p>
      </dgm:t>
    </dgm:pt>
    <dgm:pt modelId="{56210C0B-B03A-4435-AACD-1DAEE20960A8}" type="pres">
      <dgm:prSet presAssocID="{A75FE1EC-9A96-4590-998D-1D8F10688976}" presName="text1" presStyleLbl="revTx" presStyleIdx="0" presStyleCnt="3">
        <dgm:presLayoutVars>
          <dgm:bulletEnabled val="1"/>
        </dgm:presLayoutVars>
      </dgm:prSet>
      <dgm:spPr/>
      <dgm:t>
        <a:bodyPr/>
        <a:lstStyle/>
        <a:p>
          <a:endParaRPr lang="it-IT"/>
        </a:p>
      </dgm:t>
    </dgm:pt>
    <dgm:pt modelId="{8B0C9BE9-40FC-458D-A905-E6CF3A0AD840}" type="pres">
      <dgm:prSet presAssocID="{A75FE1EC-9A96-4590-998D-1D8F10688976}" presName="line1" presStyleLbl="callout" presStyleIdx="0" presStyleCnt="6"/>
      <dgm:spPr/>
    </dgm:pt>
    <dgm:pt modelId="{01BC81A8-D5F5-4C2F-8125-5032830E7D3A}" type="pres">
      <dgm:prSet presAssocID="{A75FE1EC-9A96-4590-998D-1D8F10688976}" presName="d1" presStyleLbl="callout" presStyleIdx="1" presStyleCnt="6"/>
      <dgm:spPr/>
      <dgm:t>
        <a:bodyPr/>
        <a:lstStyle/>
        <a:p>
          <a:endParaRPr lang="it-IT"/>
        </a:p>
      </dgm:t>
    </dgm:pt>
    <dgm:pt modelId="{0EB081BC-1329-443C-A2D2-0647BF99981A}" type="pres">
      <dgm:prSet presAssocID="{CD22D4D7-3C45-4CB0-A6D5-A18E5F6211E1}" presName="circle2" presStyleLbl="lnNode1" presStyleIdx="1" presStyleCnt="3"/>
      <dgm:spPr/>
    </dgm:pt>
    <dgm:pt modelId="{AB79BCA7-94C5-4252-889B-8693CACC5C49}" type="pres">
      <dgm:prSet presAssocID="{CD22D4D7-3C45-4CB0-A6D5-A18E5F6211E1}" presName="text2" presStyleLbl="revTx" presStyleIdx="1" presStyleCnt="3">
        <dgm:presLayoutVars>
          <dgm:bulletEnabled val="1"/>
        </dgm:presLayoutVars>
      </dgm:prSet>
      <dgm:spPr/>
      <dgm:t>
        <a:bodyPr/>
        <a:lstStyle/>
        <a:p>
          <a:endParaRPr lang="it-IT"/>
        </a:p>
      </dgm:t>
    </dgm:pt>
    <dgm:pt modelId="{04A95D1E-FFAD-4EFA-8620-71D72D04A868}" type="pres">
      <dgm:prSet presAssocID="{CD22D4D7-3C45-4CB0-A6D5-A18E5F6211E1}" presName="line2" presStyleLbl="callout" presStyleIdx="2" presStyleCnt="6"/>
      <dgm:spPr/>
    </dgm:pt>
    <dgm:pt modelId="{77A6FF30-24A9-474E-B6FF-F14BBA02077F}" type="pres">
      <dgm:prSet presAssocID="{CD22D4D7-3C45-4CB0-A6D5-A18E5F6211E1}" presName="d2" presStyleLbl="callout" presStyleIdx="3" presStyleCnt="6"/>
      <dgm:spPr/>
    </dgm:pt>
    <dgm:pt modelId="{9D4B7AD6-F2E7-46F2-B2C0-E66D7B2F4E8B}" type="pres">
      <dgm:prSet presAssocID="{978AF0E7-C0D5-4771-8B1D-A0F86DFFDE43}" presName="circle3" presStyleLbl="lnNode1" presStyleIdx="2" presStyleCnt="3"/>
      <dgm:spPr/>
      <dgm:t>
        <a:bodyPr/>
        <a:lstStyle/>
        <a:p>
          <a:endParaRPr lang="it-IT"/>
        </a:p>
      </dgm:t>
    </dgm:pt>
    <dgm:pt modelId="{4ED34782-1BCC-4050-93A8-370A012EE1BE}" type="pres">
      <dgm:prSet presAssocID="{978AF0E7-C0D5-4771-8B1D-A0F86DFFDE43}" presName="text3" presStyleLbl="revTx" presStyleIdx="2" presStyleCnt="3">
        <dgm:presLayoutVars>
          <dgm:bulletEnabled val="1"/>
        </dgm:presLayoutVars>
      </dgm:prSet>
      <dgm:spPr/>
      <dgm:t>
        <a:bodyPr/>
        <a:lstStyle/>
        <a:p>
          <a:endParaRPr lang="it-IT"/>
        </a:p>
      </dgm:t>
    </dgm:pt>
    <dgm:pt modelId="{3FE0E323-BED6-4264-8F4D-657DC1950A04}" type="pres">
      <dgm:prSet presAssocID="{978AF0E7-C0D5-4771-8B1D-A0F86DFFDE43}" presName="line3" presStyleLbl="callout" presStyleIdx="4" presStyleCnt="6"/>
      <dgm:spPr>
        <a:blipFill rotWithShape="0">
          <a:blip xmlns:r="http://schemas.openxmlformats.org/officeDocument/2006/relationships" r:embed="rId1"/>
          <a:stretch>
            <a:fillRect/>
          </a:stretch>
        </a:blipFill>
      </dgm:spPr>
      <dgm:t>
        <a:bodyPr/>
        <a:lstStyle/>
        <a:p>
          <a:endParaRPr lang="it-IT"/>
        </a:p>
      </dgm:t>
    </dgm:pt>
    <dgm:pt modelId="{8F819678-7004-40B1-876A-9680E073FB2E}" type="pres">
      <dgm:prSet presAssocID="{978AF0E7-C0D5-4771-8B1D-A0F86DFFDE43}" presName="d3" presStyleLbl="callout" presStyleIdx="5" presStyleCnt="6"/>
      <dgm:spPr/>
    </dgm:pt>
  </dgm:ptLst>
  <dgm:cxnLst>
    <dgm:cxn modelId="{2B3B8EB1-9160-4200-8DC5-302447AF90E4}" type="presOf" srcId="{CD22D4D7-3C45-4CB0-A6D5-A18E5F6211E1}" destId="{AB79BCA7-94C5-4252-889B-8693CACC5C49}" srcOrd="0" destOrd="0" presId="urn:microsoft.com/office/officeart/2005/8/layout/target1"/>
    <dgm:cxn modelId="{D1832F27-2E9E-445F-BB56-FDA68022F3C6}" srcId="{01A7FAE1-398F-4D5C-A25F-5F8E560F1981}" destId="{A75FE1EC-9A96-4590-998D-1D8F10688976}" srcOrd="0" destOrd="0" parTransId="{38DA5034-FDD0-454D-AE7C-8981974275C5}" sibTransId="{7369C900-1530-4792-B514-B190DFD260AD}"/>
    <dgm:cxn modelId="{749C4B71-D44A-4BBD-95F0-AA6C4F931954}" type="presOf" srcId="{A75FE1EC-9A96-4590-998D-1D8F10688976}" destId="{56210C0B-B03A-4435-AACD-1DAEE20960A8}" srcOrd="0" destOrd="0" presId="urn:microsoft.com/office/officeart/2005/8/layout/target1"/>
    <dgm:cxn modelId="{00F620F6-896A-449F-8FD5-3A84D38FB793}" type="presOf" srcId="{978AF0E7-C0D5-4771-8B1D-A0F86DFFDE43}" destId="{4ED34782-1BCC-4050-93A8-370A012EE1BE}" srcOrd="0" destOrd="0" presId="urn:microsoft.com/office/officeart/2005/8/layout/target1"/>
    <dgm:cxn modelId="{58714967-4F94-4449-BFDF-2B0184EE10F0}" srcId="{01A7FAE1-398F-4D5C-A25F-5F8E560F1981}" destId="{CD22D4D7-3C45-4CB0-A6D5-A18E5F6211E1}" srcOrd="1" destOrd="0" parTransId="{FB662A25-AC1D-47D0-87BD-15F441208C85}" sibTransId="{CE963BA3-7FE9-44DB-AFE5-7108DDAC1119}"/>
    <dgm:cxn modelId="{120D610B-C139-4238-83EC-9E67873E3632}" type="presOf" srcId="{01A7FAE1-398F-4D5C-A25F-5F8E560F1981}" destId="{B738F584-DFC4-4BAE-9D90-2D5C176DA192}" srcOrd="0" destOrd="0" presId="urn:microsoft.com/office/officeart/2005/8/layout/target1"/>
    <dgm:cxn modelId="{CFC50483-C757-461A-83B3-25F6CCC01789}" srcId="{01A7FAE1-398F-4D5C-A25F-5F8E560F1981}" destId="{978AF0E7-C0D5-4771-8B1D-A0F86DFFDE43}" srcOrd="2" destOrd="0" parTransId="{3E67CB31-F078-4E56-995E-B350EDD18499}" sibTransId="{F0AF0CCB-3BA8-4483-845B-27E8F71F3B64}"/>
    <dgm:cxn modelId="{11C027C1-AAD4-43FB-83B5-4403D065725E}" type="presParOf" srcId="{B738F584-DFC4-4BAE-9D90-2D5C176DA192}" destId="{474803FD-CF84-40CE-999A-3A4A14E15500}" srcOrd="0" destOrd="0" presId="urn:microsoft.com/office/officeart/2005/8/layout/target1"/>
    <dgm:cxn modelId="{12EE8EC1-9A3F-46CC-A642-BC342EC6B0CF}" type="presParOf" srcId="{B738F584-DFC4-4BAE-9D90-2D5C176DA192}" destId="{56210C0B-B03A-4435-AACD-1DAEE20960A8}" srcOrd="1" destOrd="0" presId="urn:microsoft.com/office/officeart/2005/8/layout/target1"/>
    <dgm:cxn modelId="{8039BF10-8EDC-428D-B30A-4E35AB580028}" type="presParOf" srcId="{B738F584-DFC4-4BAE-9D90-2D5C176DA192}" destId="{8B0C9BE9-40FC-458D-A905-E6CF3A0AD840}" srcOrd="2" destOrd="0" presId="urn:microsoft.com/office/officeart/2005/8/layout/target1"/>
    <dgm:cxn modelId="{B6BD9005-1C27-4B8C-97F9-E0D9471E4A05}" type="presParOf" srcId="{B738F584-DFC4-4BAE-9D90-2D5C176DA192}" destId="{01BC81A8-D5F5-4C2F-8125-5032830E7D3A}" srcOrd="3" destOrd="0" presId="urn:microsoft.com/office/officeart/2005/8/layout/target1"/>
    <dgm:cxn modelId="{1C5C64F7-EEE3-4441-B749-83C4D34EE78D}" type="presParOf" srcId="{B738F584-DFC4-4BAE-9D90-2D5C176DA192}" destId="{0EB081BC-1329-443C-A2D2-0647BF99981A}" srcOrd="4" destOrd="0" presId="urn:microsoft.com/office/officeart/2005/8/layout/target1"/>
    <dgm:cxn modelId="{FC1DA8C5-73E3-4147-9CDF-BA23C1EC5F0C}" type="presParOf" srcId="{B738F584-DFC4-4BAE-9D90-2D5C176DA192}" destId="{AB79BCA7-94C5-4252-889B-8693CACC5C49}" srcOrd="5" destOrd="0" presId="urn:microsoft.com/office/officeart/2005/8/layout/target1"/>
    <dgm:cxn modelId="{497E413F-E66F-46E5-A948-150DAFC45DB2}" type="presParOf" srcId="{B738F584-DFC4-4BAE-9D90-2D5C176DA192}" destId="{04A95D1E-FFAD-4EFA-8620-71D72D04A868}" srcOrd="6" destOrd="0" presId="urn:microsoft.com/office/officeart/2005/8/layout/target1"/>
    <dgm:cxn modelId="{DBA92486-E734-4148-A2AB-FA1583048A81}" type="presParOf" srcId="{B738F584-DFC4-4BAE-9D90-2D5C176DA192}" destId="{77A6FF30-24A9-474E-B6FF-F14BBA02077F}" srcOrd="7" destOrd="0" presId="urn:microsoft.com/office/officeart/2005/8/layout/target1"/>
    <dgm:cxn modelId="{4EE4606D-7D81-4F6E-835A-184FE89FDF91}" type="presParOf" srcId="{B738F584-DFC4-4BAE-9D90-2D5C176DA192}" destId="{9D4B7AD6-F2E7-46F2-B2C0-E66D7B2F4E8B}" srcOrd="8" destOrd="0" presId="urn:microsoft.com/office/officeart/2005/8/layout/target1"/>
    <dgm:cxn modelId="{550CC366-F57B-4323-84A5-3AB603B50D0E}" type="presParOf" srcId="{B738F584-DFC4-4BAE-9D90-2D5C176DA192}" destId="{4ED34782-1BCC-4050-93A8-370A012EE1BE}" srcOrd="9" destOrd="0" presId="urn:microsoft.com/office/officeart/2005/8/layout/target1"/>
    <dgm:cxn modelId="{08E6DD82-B480-48EA-98AD-5068857B7E97}" type="presParOf" srcId="{B738F584-DFC4-4BAE-9D90-2D5C176DA192}" destId="{3FE0E323-BED6-4264-8F4D-657DC1950A04}" srcOrd="10" destOrd="0" presId="urn:microsoft.com/office/officeart/2005/8/layout/target1"/>
    <dgm:cxn modelId="{15EE5FAE-0074-493F-805F-3427DDDA11EA}" type="presParOf" srcId="{B738F584-DFC4-4BAE-9D90-2D5C176DA192}" destId="{8F819678-7004-40B1-876A-9680E073FB2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65BEE0-2F3A-4DB9-9985-2C8D7D4495E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it-IT"/>
        </a:p>
      </dgm:t>
    </dgm:pt>
    <dgm:pt modelId="{9D52AA6B-7A04-40FF-A075-899366100E89}">
      <dgm:prSet phldrT="[Testo]" custT="1"/>
      <dgm:spPr/>
      <dgm:t>
        <a:bodyPr/>
        <a:lstStyle/>
        <a:p>
          <a:r>
            <a:rPr lang="it-IT" sz="1800" b="1" dirty="0" err="1" smtClean="0">
              <a:effectLst>
                <a:outerShdw blurRad="38100" dist="38100" dir="2700000" algn="tl">
                  <a:srgbClr val="000000">
                    <a:alpha val="43137"/>
                  </a:srgbClr>
                </a:outerShdw>
              </a:effectLst>
            </a:rPr>
            <a:t>Nutritional</a:t>
          </a:r>
          <a:r>
            <a:rPr lang="it-IT" sz="1800" b="1" dirty="0" smtClean="0">
              <a:effectLst>
                <a:outerShdw blurRad="38100" dist="38100" dir="2700000" algn="tl">
                  <a:srgbClr val="000000">
                    <a:alpha val="43137"/>
                  </a:srgbClr>
                </a:outerShdw>
              </a:effectLst>
            </a:rPr>
            <a:t> </a:t>
          </a:r>
          <a:r>
            <a:rPr lang="it-IT" sz="1800" b="1" dirty="0" err="1" smtClean="0">
              <a:effectLst>
                <a:outerShdw blurRad="38100" dist="38100" dir="2700000" algn="tl">
                  <a:srgbClr val="000000">
                    <a:alpha val="43137"/>
                  </a:srgbClr>
                </a:outerShdw>
              </a:effectLst>
            </a:rPr>
            <a:t>claim</a:t>
          </a:r>
          <a:endParaRPr lang="it-IT" sz="1800" b="1" dirty="0">
            <a:effectLst>
              <a:outerShdw blurRad="38100" dist="38100" dir="2700000" algn="tl">
                <a:srgbClr val="000000">
                  <a:alpha val="43137"/>
                </a:srgbClr>
              </a:outerShdw>
            </a:effectLst>
          </a:endParaRPr>
        </a:p>
      </dgm:t>
    </dgm:pt>
    <dgm:pt modelId="{50B62FD0-8E77-44E2-AD28-91AA99CE6229}" type="parTrans" cxnId="{1C52A491-DAC6-4081-B19D-1DB3D7EC1254}">
      <dgm:prSet/>
      <dgm:spPr/>
      <dgm:t>
        <a:bodyPr/>
        <a:lstStyle/>
        <a:p>
          <a:endParaRPr lang="it-IT"/>
        </a:p>
      </dgm:t>
    </dgm:pt>
    <dgm:pt modelId="{DCE46FEE-B4C3-490E-B508-7A90B6F277DA}" type="sibTrans" cxnId="{1C52A491-DAC6-4081-B19D-1DB3D7EC1254}">
      <dgm:prSet/>
      <dgm:spPr/>
      <dgm:t>
        <a:bodyPr/>
        <a:lstStyle/>
        <a:p>
          <a:endParaRPr lang="it-IT"/>
        </a:p>
      </dgm:t>
    </dgm:pt>
    <dgm:pt modelId="{0A166F4B-B086-433E-A652-959BFC886193}">
      <dgm:prSet phldrT="[Testo]" custT="1"/>
      <dgm:spPr/>
      <dgm:t>
        <a:bodyPr/>
        <a:lstStyle/>
        <a:p>
          <a:pPr algn="l"/>
          <a:r>
            <a:rPr lang="it-IT" sz="1200" dirty="0" smtClean="0"/>
            <a:t>-</a:t>
          </a:r>
          <a:r>
            <a:rPr lang="it-IT" sz="1200" dirty="0" err="1" smtClean="0"/>
            <a:t>Nutrient</a:t>
          </a:r>
          <a:r>
            <a:rPr lang="it-IT" sz="1200" dirty="0" smtClean="0"/>
            <a:t> </a:t>
          </a:r>
          <a:r>
            <a:rPr lang="it-IT" sz="1200" dirty="0" err="1" smtClean="0"/>
            <a:t>composition</a:t>
          </a:r>
          <a:r>
            <a:rPr lang="it-IT" sz="1200" dirty="0" smtClean="0"/>
            <a:t> &amp; </a:t>
          </a:r>
          <a:r>
            <a:rPr lang="it-IT" sz="1200" dirty="0" err="1" smtClean="0"/>
            <a:t>other</a:t>
          </a:r>
          <a:r>
            <a:rPr lang="it-IT" sz="1200" dirty="0" smtClean="0"/>
            <a:t> </a:t>
          </a:r>
          <a:r>
            <a:rPr lang="it-IT" sz="1200" dirty="0" err="1" smtClean="0"/>
            <a:t>substances</a:t>
          </a:r>
          <a:endParaRPr lang="it-IT" sz="1200" dirty="0" smtClean="0"/>
        </a:p>
        <a:p>
          <a:pPr algn="l"/>
          <a:r>
            <a:rPr lang="it-IT" sz="1200" dirty="0" smtClean="0"/>
            <a:t>-</a:t>
          </a:r>
          <a:r>
            <a:rPr lang="it-IT" sz="1200" dirty="0" err="1" smtClean="0"/>
            <a:t>Comparison</a:t>
          </a:r>
          <a:endParaRPr lang="it-IT" sz="1200" dirty="0"/>
        </a:p>
      </dgm:t>
    </dgm:pt>
    <dgm:pt modelId="{1E6845F4-8A34-4C2D-9EBF-FC03206647C0}" type="parTrans" cxnId="{C49312AE-DFEC-4191-9CFB-2AC4470DEB09}">
      <dgm:prSet/>
      <dgm:spPr/>
      <dgm:t>
        <a:bodyPr/>
        <a:lstStyle/>
        <a:p>
          <a:endParaRPr lang="it-IT"/>
        </a:p>
      </dgm:t>
    </dgm:pt>
    <dgm:pt modelId="{FEE4DE89-3A64-44E8-83CE-992CD7C40A51}" type="sibTrans" cxnId="{C49312AE-DFEC-4191-9CFB-2AC4470DEB09}">
      <dgm:prSet/>
      <dgm:spPr/>
      <dgm:t>
        <a:bodyPr/>
        <a:lstStyle/>
        <a:p>
          <a:endParaRPr lang="it-IT"/>
        </a:p>
      </dgm:t>
    </dgm:pt>
    <dgm:pt modelId="{70F938E8-737C-4E10-9981-3CD02D173F05}">
      <dgm:prSet phldrT="[Testo]" custT="1"/>
      <dgm:spPr/>
      <dgm:t>
        <a:bodyPr/>
        <a:lstStyle/>
        <a:p>
          <a:r>
            <a:rPr lang="it-IT" sz="1800" b="1" dirty="0" err="1" smtClean="0">
              <a:effectLst>
                <a:outerShdw blurRad="38100" dist="38100" dir="2700000" algn="tl">
                  <a:srgbClr val="000000">
                    <a:alpha val="43137"/>
                  </a:srgbClr>
                </a:outerShdw>
              </a:effectLst>
            </a:rPr>
            <a:t>Funtional</a:t>
          </a:r>
          <a:r>
            <a:rPr lang="it-IT" sz="1800" b="1" dirty="0" smtClean="0">
              <a:effectLst>
                <a:outerShdw blurRad="38100" dist="38100" dir="2700000" algn="tl">
                  <a:srgbClr val="000000">
                    <a:alpha val="43137"/>
                  </a:srgbClr>
                </a:outerShdw>
              </a:effectLst>
            </a:rPr>
            <a:t> </a:t>
          </a:r>
          <a:r>
            <a:rPr lang="it-IT" sz="1800" b="1" dirty="0" err="1" smtClean="0">
              <a:effectLst>
                <a:outerShdw blurRad="38100" dist="38100" dir="2700000" algn="tl">
                  <a:srgbClr val="000000">
                    <a:alpha val="43137"/>
                  </a:srgbClr>
                </a:outerShdw>
              </a:effectLst>
            </a:rPr>
            <a:t>claim</a:t>
          </a:r>
          <a:endParaRPr lang="it-IT" sz="1800" b="1" dirty="0">
            <a:effectLst>
              <a:outerShdw blurRad="38100" dist="38100" dir="2700000" algn="tl">
                <a:srgbClr val="000000">
                  <a:alpha val="43137"/>
                </a:srgbClr>
              </a:outerShdw>
            </a:effectLst>
          </a:endParaRPr>
        </a:p>
      </dgm:t>
    </dgm:pt>
    <dgm:pt modelId="{2ABA297C-96BB-41BC-A021-A7960990A3E3}" type="parTrans" cxnId="{6C954D61-F813-415C-B411-C8A0555D466B}">
      <dgm:prSet/>
      <dgm:spPr/>
      <dgm:t>
        <a:bodyPr/>
        <a:lstStyle/>
        <a:p>
          <a:endParaRPr lang="it-IT"/>
        </a:p>
      </dgm:t>
    </dgm:pt>
    <dgm:pt modelId="{8D812ED6-F51A-4C02-ABF2-138C6D6DFF17}" type="sibTrans" cxnId="{6C954D61-F813-415C-B411-C8A0555D466B}">
      <dgm:prSet/>
      <dgm:spPr/>
      <dgm:t>
        <a:bodyPr/>
        <a:lstStyle/>
        <a:p>
          <a:endParaRPr lang="it-IT"/>
        </a:p>
      </dgm:t>
    </dgm:pt>
    <dgm:pt modelId="{BE7899C7-BA64-4DB1-9EB7-4C286E4ECCDF}">
      <dgm:prSet phldrT="[Testo]" custT="1"/>
      <dgm:spPr/>
      <dgm:t>
        <a:bodyPr/>
        <a:lstStyle/>
        <a:p>
          <a:pPr algn="l"/>
          <a:r>
            <a:rPr lang="it-IT" sz="1200" dirty="0" smtClean="0"/>
            <a:t>Art 13.1 </a:t>
          </a:r>
          <a:r>
            <a:rPr lang="en-US" sz="1200" dirty="0" smtClean="0"/>
            <a:t>based on generally accepted scientific data</a:t>
          </a:r>
          <a:endParaRPr lang="it-IT" sz="1200" dirty="0"/>
        </a:p>
      </dgm:t>
    </dgm:pt>
    <dgm:pt modelId="{3961DA32-7DE9-43FB-B7A1-2E9ACF7BFEAA}" type="parTrans" cxnId="{1959B7FA-AA73-41F3-B55D-CD0173B0AC61}">
      <dgm:prSet/>
      <dgm:spPr/>
      <dgm:t>
        <a:bodyPr/>
        <a:lstStyle/>
        <a:p>
          <a:endParaRPr lang="it-IT"/>
        </a:p>
      </dgm:t>
    </dgm:pt>
    <dgm:pt modelId="{EDB5E3C4-FD37-4FE7-80DD-A192FC3A0AF8}" type="sibTrans" cxnId="{1959B7FA-AA73-41F3-B55D-CD0173B0AC61}">
      <dgm:prSet/>
      <dgm:spPr/>
      <dgm:t>
        <a:bodyPr/>
        <a:lstStyle/>
        <a:p>
          <a:endParaRPr lang="it-IT"/>
        </a:p>
      </dgm:t>
    </dgm:pt>
    <dgm:pt modelId="{692B1BF4-2FE6-4518-859F-0B280421973B}">
      <dgm:prSet phldrT="[Testo]" custT="1"/>
      <dgm:spPr/>
      <dgm:t>
        <a:bodyPr/>
        <a:lstStyle/>
        <a:p>
          <a:pPr algn="l"/>
          <a:r>
            <a:rPr lang="it-IT" sz="1200" dirty="0" smtClean="0"/>
            <a:t>Art 13.5 </a:t>
          </a:r>
          <a:r>
            <a:rPr lang="en-US" sz="1200" dirty="0" smtClean="0"/>
            <a:t>based on newly developed scientific data and/or which include a request for the protection of proprietary data shall be </a:t>
          </a:r>
          <a:r>
            <a:rPr lang="it-IT" sz="1200" dirty="0" err="1" smtClean="0"/>
            <a:t>adopted</a:t>
          </a:r>
          <a:endParaRPr lang="it-IT" sz="1200" dirty="0"/>
        </a:p>
      </dgm:t>
    </dgm:pt>
    <dgm:pt modelId="{B9113610-8CF8-4986-99C0-EDA58E449086}" type="parTrans" cxnId="{B3F712A0-5566-469F-B562-90764A28A857}">
      <dgm:prSet/>
      <dgm:spPr/>
      <dgm:t>
        <a:bodyPr/>
        <a:lstStyle/>
        <a:p>
          <a:endParaRPr lang="it-IT"/>
        </a:p>
      </dgm:t>
    </dgm:pt>
    <dgm:pt modelId="{B140CD23-C884-4014-972C-75B51E721058}" type="sibTrans" cxnId="{B3F712A0-5566-469F-B562-90764A28A857}">
      <dgm:prSet/>
      <dgm:spPr/>
      <dgm:t>
        <a:bodyPr/>
        <a:lstStyle/>
        <a:p>
          <a:endParaRPr lang="it-IT"/>
        </a:p>
      </dgm:t>
    </dgm:pt>
    <dgm:pt modelId="{131D48FA-9D62-4CF0-80DB-EB7E3841E9F7}">
      <dgm:prSet custT="1"/>
      <dgm:spPr/>
      <dgm:t>
        <a:bodyPr/>
        <a:lstStyle/>
        <a:p>
          <a:r>
            <a:rPr lang="it-IT" sz="1800" b="1" dirty="0" err="1" smtClean="0">
              <a:effectLst>
                <a:outerShdw blurRad="38100" dist="38100" dir="2700000" algn="tl">
                  <a:srgbClr val="000000">
                    <a:alpha val="43137"/>
                  </a:srgbClr>
                </a:outerShdw>
              </a:effectLst>
            </a:rPr>
            <a:t>Health</a:t>
          </a:r>
          <a:r>
            <a:rPr lang="it-IT" sz="1800" b="1" dirty="0" smtClean="0">
              <a:effectLst>
                <a:outerShdw blurRad="38100" dist="38100" dir="2700000" algn="tl">
                  <a:srgbClr val="000000">
                    <a:alpha val="43137"/>
                  </a:srgbClr>
                </a:outerShdw>
              </a:effectLst>
            </a:rPr>
            <a:t> </a:t>
          </a:r>
          <a:r>
            <a:rPr lang="it-IT" sz="1800" b="1" dirty="0" err="1" smtClean="0">
              <a:effectLst>
                <a:outerShdw blurRad="38100" dist="38100" dir="2700000" algn="tl">
                  <a:srgbClr val="000000">
                    <a:alpha val="43137"/>
                  </a:srgbClr>
                </a:outerShdw>
              </a:effectLst>
            </a:rPr>
            <a:t>claim</a:t>
          </a:r>
          <a:endParaRPr lang="it-IT" sz="1800" b="1" dirty="0">
            <a:effectLst>
              <a:outerShdw blurRad="38100" dist="38100" dir="2700000" algn="tl">
                <a:srgbClr val="000000">
                  <a:alpha val="43137"/>
                </a:srgbClr>
              </a:outerShdw>
            </a:effectLst>
          </a:endParaRPr>
        </a:p>
      </dgm:t>
    </dgm:pt>
    <dgm:pt modelId="{BD4B52AE-2277-4100-8CD1-9C2AD1BF39CF}" type="parTrans" cxnId="{1287627E-5BBF-4E12-8826-5F6EE9A1FFAD}">
      <dgm:prSet/>
      <dgm:spPr/>
      <dgm:t>
        <a:bodyPr/>
        <a:lstStyle/>
        <a:p>
          <a:endParaRPr lang="it-IT"/>
        </a:p>
      </dgm:t>
    </dgm:pt>
    <dgm:pt modelId="{A2C6532A-6FEE-40B0-ADD4-729D48FE14C5}" type="sibTrans" cxnId="{1287627E-5BBF-4E12-8826-5F6EE9A1FFAD}">
      <dgm:prSet/>
      <dgm:spPr/>
      <dgm:t>
        <a:bodyPr/>
        <a:lstStyle/>
        <a:p>
          <a:endParaRPr lang="it-IT"/>
        </a:p>
      </dgm:t>
    </dgm:pt>
    <dgm:pt modelId="{0099A403-7974-4955-9A37-2A4DBAC67A4B}">
      <dgm:prSet custT="1"/>
      <dgm:spPr/>
      <dgm:t>
        <a:bodyPr/>
        <a:lstStyle/>
        <a:p>
          <a:pPr algn="l"/>
          <a:r>
            <a:rPr lang="it-IT" sz="1200" dirty="0" err="1" smtClean="0"/>
            <a:t>Claim</a:t>
          </a:r>
          <a:r>
            <a:rPr lang="it-IT" sz="1200" dirty="0" smtClean="0"/>
            <a:t> on the </a:t>
          </a:r>
          <a:r>
            <a:rPr lang="en-US" sz="1200" dirty="0" smtClean="0"/>
            <a:t>reduction of disease risk</a:t>
          </a:r>
          <a:endParaRPr lang="it-IT" sz="1200" dirty="0"/>
        </a:p>
      </dgm:t>
    </dgm:pt>
    <dgm:pt modelId="{E6DB8F9D-0FFB-40D9-AAA0-81D4D4E01B52}" type="parTrans" cxnId="{9F8036AC-94E7-46FD-89EB-F410B7C01D65}">
      <dgm:prSet/>
      <dgm:spPr/>
      <dgm:t>
        <a:bodyPr/>
        <a:lstStyle/>
        <a:p>
          <a:endParaRPr lang="it-IT"/>
        </a:p>
      </dgm:t>
    </dgm:pt>
    <dgm:pt modelId="{905CCF6A-9E27-4DF3-A35D-9F202894B4C7}" type="sibTrans" cxnId="{9F8036AC-94E7-46FD-89EB-F410B7C01D65}">
      <dgm:prSet/>
      <dgm:spPr/>
      <dgm:t>
        <a:bodyPr/>
        <a:lstStyle/>
        <a:p>
          <a:endParaRPr lang="it-IT"/>
        </a:p>
      </dgm:t>
    </dgm:pt>
    <dgm:pt modelId="{83D5F984-3787-45E8-BF8A-11A481ED0F3F}">
      <dgm:prSet custT="1"/>
      <dgm:spPr/>
      <dgm:t>
        <a:bodyPr/>
        <a:lstStyle/>
        <a:p>
          <a:pPr algn="l"/>
          <a:r>
            <a:rPr lang="it-IT" sz="1200" dirty="0" err="1" smtClean="0"/>
            <a:t>Claim</a:t>
          </a:r>
          <a:r>
            <a:rPr lang="it-IT" sz="1200" dirty="0" smtClean="0"/>
            <a:t> on the </a:t>
          </a:r>
          <a:r>
            <a:rPr lang="it-IT" sz="1200" dirty="0" err="1" smtClean="0"/>
            <a:t>development</a:t>
          </a:r>
          <a:r>
            <a:rPr lang="it-IT" sz="1200" dirty="0" smtClean="0"/>
            <a:t> and </a:t>
          </a:r>
          <a:r>
            <a:rPr lang="it-IT" sz="1200" dirty="0" err="1" smtClean="0"/>
            <a:t>health</a:t>
          </a:r>
          <a:r>
            <a:rPr lang="it-IT" sz="1200" dirty="0" smtClean="0"/>
            <a:t> of </a:t>
          </a:r>
          <a:r>
            <a:rPr lang="it-IT" sz="1200" dirty="0" err="1" smtClean="0"/>
            <a:t>children</a:t>
          </a:r>
          <a:endParaRPr lang="it-IT" sz="1200" dirty="0"/>
        </a:p>
      </dgm:t>
    </dgm:pt>
    <dgm:pt modelId="{8C6A19CD-9A61-4C25-BA7F-7BCD866BC989}" type="parTrans" cxnId="{CE2BA5F1-3886-4D0D-8875-CDFCCDFBE149}">
      <dgm:prSet/>
      <dgm:spPr/>
      <dgm:t>
        <a:bodyPr/>
        <a:lstStyle/>
        <a:p>
          <a:endParaRPr lang="it-IT"/>
        </a:p>
      </dgm:t>
    </dgm:pt>
    <dgm:pt modelId="{8657EA84-E2A1-4566-B02A-3F1359557B59}" type="sibTrans" cxnId="{CE2BA5F1-3886-4D0D-8875-CDFCCDFBE149}">
      <dgm:prSet/>
      <dgm:spPr/>
      <dgm:t>
        <a:bodyPr/>
        <a:lstStyle/>
        <a:p>
          <a:endParaRPr lang="it-IT"/>
        </a:p>
      </dgm:t>
    </dgm:pt>
    <dgm:pt modelId="{E55BF5CD-11EA-4150-867D-2888A79D78CD}" type="pres">
      <dgm:prSet presAssocID="{8965BEE0-2F3A-4DB9-9985-2C8D7D4495E5}" presName="diagram" presStyleCnt="0">
        <dgm:presLayoutVars>
          <dgm:chPref val="1"/>
          <dgm:dir/>
          <dgm:animOne val="branch"/>
          <dgm:animLvl val="lvl"/>
          <dgm:resizeHandles/>
        </dgm:presLayoutVars>
      </dgm:prSet>
      <dgm:spPr/>
      <dgm:t>
        <a:bodyPr/>
        <a:lstStyle/>
        <a:p>
          <a:endParaRPr lang="it-IT"/>
        </a:p>
      </dgm:t>
    </dgm:pt>
    <dgm:pt modelId="{B5AD071C-042B-442A-853C-1023322FCCCD}" type="pres">
      <dgm:prSet presAssocID="{9D52AA6B-7A04-40FF-A075-899366100E89}" presName="root" presStyleCnt="0"/>
      <dgm:spPr/>
    </dgm:pt>
    <dgm:pt modelId="{272DA3AB-AF79-4FAC-807C-F581B812DA4A}" type="pres">
      <dgm:prSet presAssocID="{9D52AA6B-7A04-40FF-A075-899366100E89}" presName="rootComposite" presStyleCnt="0"/>
      <dgm:spPr/>
    </dgm:pt>
    <dgm:pt modelId="{0010B8C2-9CB3-4B07-9A56-65CC80211355}" type="pres">
      <dgm:prSet presAssocID="{9D52AA6B-7A04-40FF-A075-899366100E89}" presName="rootText" presStyleLbl="node1" presStyleIdx="0" presStyleCnt="3"/>
      <dgm:spPr/>
      <dgm:t>
        <a:bodyPr/>
        <a:lstStyle/>
        <a:p>
          <a:endParaRPr lang="it-IT"/>
        </a:p>
      </dgm:t>
    </dgm:pt>
    <dgm:pt modelId="{95F9B42C-25E6-45FB-B21B-DEDC0A646149}" type="pres">
      <dgm:prSet presAssocID="{9D52AA6B-7A04-40FF-A075-899366100E89}" presName="rootConnector" presStyleLbl="node1" presStyleIdx="0" presStyleCnt="3"/>
      <dgm:spPr/>
      <dgm:t>
        <a:bodyPr/>
        <a:lstStyle/>
        <a:p>
          <a:endParaRPr lang="it-IT"/>
        </a:p>
      </dgm:t>
    </dgm:pt>
    <dgm:pt modelId="{78F7BB7B-4A8D-46F4-AE8A-62B3ADD7BC84}" type="pres">
      <dgm:prSet presAssocID="{9D52AA6B-7A04-40FF-A075-899366100E89}" presName="childShape" presStyleCnt="0"/>
      <dgm:spPr/>
    </dgm:pt>
    <dgm:pt modelId="{D22E4787-61EB-4405-A136-E2A66F49CE02}" type="pres">
      <dgm:prSet presAssocID="{1E6845F4-8A34-4C2D-9EBF-FC03206647C0}" presName="Name13" presStyleLbl="parChTrans1D2" presStyleIdx="0" presStyleCnt="5"/>
      <dgm:spPr/>
      <dgm:t>
        <a:bodyPr/>
        <a:lstStyle/>
        <a:p>
          <a:endParaRPr lang="it-IT"/>
        </a:p>
      </dgm:t>
    </dgm:pt>
    <dgm:pt modelId="{A3BB7A50-B41A-42DB-A731-61BDA1D8F78B}" type="pres">
      <dgm:prSet presAssocID="{0A166F4B-B086-433E-A652-959BFC886193}" presName="childText" presStyleLbl="bgAcc1" presStyleIdx="0" presStyleCnt="5">
        <dgm:presLayoutVars>
          <dgm:bulletEnabled val="1"/>
        </dgm:presLayoutVars>
      </dgm:prSet>
      <dgm:spPr/>
      <dgm:t>
        <a:bodyPr/>
        <a:lstStyle/>
        <a:p>
          <a:endParaRPr lang="it-IT"/>
        </a:p>
      </dgm:t>
    </dgm:pt>
    <dgm:pt modelId="{3701B7F0-2B9B-45C7-94FA-429DA7CFBF78}" type="pres">
      <dgm:prSet presAssocID="{70F938E8-737C-4E10-9981-3CD02D173F05}" presName="root" presStyleCnt="0"/>
      <dgm:spPr/>
    </dgm:pt>
    <dgm:pt modelId="{FAD6D8D0-8CEB-4F59-9188-9E3FE978C500}" type="pres">
      <dgm:prSet presAssocID="{70F938E8-737C-4E10-9981-3CD02D173F05}" presName="rootComposite" presStyleCnt="0"/>
      <dgm:spPr/>
    </dgm:pt>
    <dgm:pt modelId="{C8586D05-F8B6-4941-8D9C-82548AE01C08}" type="pres">
      <dgm:prSet presAssocID="{70F938E8-737C-4E10-9981-3CD02D173F05}" presName="rootText" presStyleLbl="node1" presStyleIdx="1" presStyleCnt="3"/>
      <dgm:spPr/>
      <dgm:t>
        <a:bodyPr/>
        <a:lstStyle/>
        <a:p>
          <a:endParaRPr lang="it-IT"/>
        </a:p>
      </dgm:t>
    </dgm:pt>
    <dgm:pt modelId="{90B50420-AE23-4A92-B34A-AEDDBEAC6F91}" type="pres">
      <dgm:prSet presAssocID="{70F938E8-737C-4E10-9981-3CD02D173F05}" presName="rootConnector" presStyleLbl="node1" presStyleIdx="1" presStyleCnt="3"/>
      <dgm:spPr/>
      <dgm:t>
        <a:bodyPr/>
        <a:lstStyle/>
        <a:p>
          <a:endParaRPr lang="it-IT"/>
        </a:p>
      </dgm:t>
    </dgm:pt>
    <dgm:pt modelId="{E5103D2A-8EC7-4324-88EB-B079303DDAF0}" type="pres">
      <dgm:prSet presAssocID="{70F938E8-737C-4E10-9981-3CD02D173F05}" presName="childShape" presStyleCnt="0"/>
      <dgm:spPr/>
    </dgm:pt>
    <dgm:pt modelId="{6AFD7D2B-2E09-49B4-A9B9-413F27FA680C}" type="pres">
      <dgm:prSet presAssocID="{3961DA32-7DE9-43FB-B7A1-2E9ACF7BFEAA}" presName="Name13" presStyleLbl="parChTrans1D2" presStyleIdx="1" presStyleCnt="5"/>
      <dgm:spPr/>
      <dgm:t>
        <a:bodyPr/>
        <a:lstStyle/>
        <a:p>
          <a:endParaRPr lang="it-IT"/>
        </a:p>
      </dgm:t>
    </dgm:pt>
    <dgm:pt modelId="{EC339397-85A2-46D3-8EE8-F42A0D40FF02}" type="pres">
      <dgm:prSet presAssocID="{BE7899C7-BA64-4DB1-9EB7-4C286E4ECCDF}" presName="childText" presStyleLbl="bgAcc1" presStyleIdx="1" presStyleCnt="5">
        <dgm:presLayoutVars>
          <dgm:bulletEnabled val="1"/>
        </dgm:presLayoutVars>
      </dgm:prSet>
      <dgm:spPr/>
      <dgm:t>
        <a:bodyPr/>
        <a:lstStyle/>
        <a:p>
          <a:endParaRPr lang="it-IT"/>
        </a:p>
      </dgm:t>
    </dgm:pt>
    <dgm:pt modelId="{AFD0A575-2847-4907-8475-8AC66C4F1593}" type="pres">
      <dgm:prSet presAssocID="{B9113610-8CF8-4986-99C0-EDA58E449086}" presName="Name13" presStyleLbl="parChTrans1D2" presStyleIdx="2" presStyleCnt="5"/>
      <dgm:spPr/>
      <dgm:t>
        <a:bodyPr/>
        <a:lstStyle/>
        <a:p>
          <a:endParaRPr lang="it-IT"/>
        </a:p>
      </dgm:t>
    </dgm:pt>
    <dgm:pt modelId="{3729F9B3-9BF0-4C06-AB0F-CC816B5E4B08}" type="pres">
      <dgm:prSet presAssocID="{692B1BF4-2FE6-4518-859F-0B280421973B}" presName="childText" presStyleLbl="bgAcc1" presStyleIdx="2" presStyleCnt="5">
        <dgm:presLayoutVars>
          <dgm:bulletEnabled val="1"/>
        </dgm:presLayoutVars>
      </dgm:prSet>
      <dgm:spPr/>
      <dgm:t>
        <a:bodyPr/>
        <a:lstStyle/>
        <a:p>
          <a:endParaRPr lang="it-IT"/>
        </a:p>
      </dgm:t>
    </dgm:pt>
    <dgm:pt modelId="{9CA06049-8A7D-426B-9359-44173B887528}" type="pres">
      <dgm:prSet presAssocID="{131D48FA-9D62-4CF0-80DB-EB7E3841E9F7}" presName="root" presStyleCnt="0"/>
      <dgm:spPr/>
    </dgm:pt>
    <dgm:pt modelId="{0D2D4DDD-11CE-4BD0-AC59-99ED7AD5E731}" type="pres">
      <dgm:prSet presAssocID="{131D48FA-9D62-4CF0-80DB-EB7E3841E9F7}" presName="rootComposite" presStyleCnt="0"/>
      <dgm:spPr/>
    </dgm:pt>
    <dgm:pt modelId="{5D2184B4-AC49-4104-A168-01124B1F06FE}" type="pres">
      <dgm:prSet presAssocID="{131D48FA-9D62-4CF0-80DB-EB7E3841E9F7}" presName="rootText" presStyleLbl="node1" presStyleIdx="2" presStyleCnt="3"/>
      <dgm:spPr/>
      <dgm:t>
        <a:bodyPr/>
        <a:lstStyle/>
        <a:p>
          <a:endParaRPr lang="it-IT"/>
        </a:p>
      </dgm:t>
    </dgm:pt>
    <dgm:pt modelId="{ADF6EAA5-86D9-4973-B5BA-D4E77F040449}" type="pres">
      <dgm:prSet presAssocID="{131D48FA-9D62-4CF0-80DB-EB7E3841E9F7}" presName="rootConnector" presStyleLbl="node1" presStyleIdx="2" presStyleCnt="3"/>
      <dgm:spPr/>
      <dgm:t>
        <a:bodyPr/>
        <a:lstStyle/>
        <a:p>
          <a:endParaRPr lang="it-IT"/>
        </a:p>
      </dgm:t>
    </dgm:pt>
    <dgm:pt modelId="{3E80DB7F-4AE7-489A-86D8-468F37CEC20B}" type="pres">
      <dgm:prSet presAssocID="{131D48FA-9D62-4CF0-80DB-EB7E3841E9F7}" presName="childShape" presStyleCnt="0"/>
      <dgm:spPr/>
    </dgm:pt>
    <dgm:pt modelId="{F05596CA-D253-452B-A014-3876A36A6975}" type="pres">
      <dgm:prSet presAssocID="{E6DB8F9D-0FFB-40D9-AAA0-81D4D4E01B52}" presName="Name13" presStyleLbl="parChTrans1D2" presStyleIdx="3" presStyleCnt="5"/>
      <dgm:spPr/>
      <dgm:t>
        <a:bodyPr/>
        <a:lstStyle/>
        <a:p>
          <a:endParaRPr lang="it-IT"/>
        </a:p>
      </dgm:t>
    </dgm:pt>
    <dgm:pt modelId="{7B1B089D-A890-44F7-89B9-7BD7EBC8B294}" type="pres">
      <dgm:prSet presAssocID="{0099A403-7974-4955-9A37-2A4DBAC67A4B}" presName="childText" presStyleLbl="bgAcc1" presStyleIdx="3" presStyleCnt="5">
        <dgm:presLayoutVars>
          <dgm:bulletEnabled val="1"/>
        </dgm:presLayoutVars>
      </dgm:prSet>
      <dgm:spPr/>
      <dgm:t>
        <a:bodyPr/>
        <a:lstStyle/>
        <a:p>
          <a:endParaRPr lang="it-IT"/>
        </a:p>
      </dgm:t>
    </dgm:pt>
    <dgm:pt modelId="{54FE012F-DD3B-467A-B1AC-BEADDF3DBA0F}" type="pres">
      <dgm:prSet presAssocID="{8C6A19CD-9A61-4C25-BA7F-7BCD866BC989}" presName="Name13" presStyleLbl="parChTrans1D2" presStyleIdx="4" presStyleCnt="5"/>
      <dgm:spPr/>
      <dgm:t>
        <a:bodyPr/>
        <a:lstStyle/>
        <a:p>
          <a:endParaRPr lang="it-IT"/>
        </a:p>
      </dgm:t>
    </dgm:pt>
    <dgm:pt modelId="{F9D6CFF0-9C5D-44C4-8693-3C24230CAA90}" type="pres">
      <dgm:prSet presAssocID="{83D5F984-3787-45E8-BF8A-11A481ED0F3F}" presName="childText" presStyleLbl="bgAcc1" presStyleIdx="4" presStyleCnt="5">
        <dgm:presLayoutVars>
          <dgm:bulletEnabled val="1"/>
        </dgm:presLayoutVars>
      </dgm:prSet>
      <dgm:spPr/>
      <dgm:t>
        <a:bodyPr/>
        <a:lstStyle/>
        <a:p>
          <a:endParaRPr lang="it-IT"/>
        </a:p>
      </dgm:t>
    </dgm:pt>
  </dgm:ptLst>
  <dgm:cxnLst>
    <dgm:cxn modelId="{1C52A491-DAC6-4081-B19D-1DB3D7EC1254}" srcId="{8965BEE0-2F3A-4DB9-9985-2C8D7D4495E5}" destId="{9D52AA6B-7A04-40FF-A075-899366100E89}" srcOrd="0" destOrd="0" parTransId="{50B62FD0-8E77-44E2-AD28-91AA99CE6229}" sibTransId="{DCE46FEE-B4C3-490E-B508-7A90B6F277DA}"/>
    <dgm:cxn modelId="{CCCFC99C-FC10-4550-88E4-5BDEB4F18664}" type="presOf" srcId="{131D48FA-9D62-4CF0-80DB-EB7E3841E9F7}" destId="{5D2184B4-AC49-4104-A168-01124B1F06FE}" srcOrd="0" destOrd="0" presId="urn:microsoft.com/office/officeart/2005/8/layout/hierarchy3"/>
    <dgm:cxn modelId="{C678D7AC-7C32-4124-BC41-2B698C9F8BEE}" type="presOf" srcId="{9D52AA6B-7A04-40FF-A075-899366100E89}" destId="{95F9B42C-25E6-45FB-B21B-DEDC0A646149}" srcOrd="1" destOrd="0" presId="urn:microsoft.com/office/officeart/2005/8/layout/hierarchy3"/>
    <dgm:cxn modelId="{724F856E-BCC5-445B-87B3-96B4AA285217}" type="presOf" srcId="{1E6845F4-8A34-4C2D-9EBF-FC03206647C0}" destId="{D22E4787-61EB-4405-A136-E2A66F49CE02}" srcOrd="0" destOrd="0" presId="urn:microsoft.com/office/officeart/2005/8/layout/hierarchy3"/>
    <dgm:cxn modelId="{C9DE86F9-43CA-4ED6-AE69-2405AE658234}" type="presOf" srcId="{9D52AA6B-7A04-40FF-A075-899366100E89}" destId="{0010B8C2-9CB3-4B07-9A56-65CC80211355}" srcOrd="0" destOrd="0" presId="urn:microsoft.com/office/officeart/2005/8/layout/hierarchy3"/>
    <dgm:cxn modelId="{85163352-2BA2-4D77-9E19-64E1A4D6EDD0}" type="presOf" srcId="{8C6A19CD-9A61-4C25-BA7F-7BCD866BC989}" destId="{54FE012F-DD3B-467A-B1AC-BEADDF3DBA0F}" srcOrd="0" destOrd="0" presId="urn:microsoft.com/office/officeart/2005/8/layout/hierarchy3"/>
    <dgm:cxn modelId="{6124013B-7E99-4C56-A204-9AB831F49B11}" type="presOf" srcId="{692B1BF4-2FE6-4518-859F-0B280421973B}" destId="{3729F9B3-9BF0-4C06-AB0F-CC816B5E4B08}" srcOrd="0" destOrd="0" presId="urn:microsoft.com/office/officeart/2005/8/layout/hierarchy3"/>
    <dgm:cxn modelId="{B3F712A0-5566-469F-B562-90764A28A857}" srcId="{70F938E8-737C-4E10-9981-3CD02D173F05}" destId="{692B1BF4-2FE6-4518-859F-0B280421973B}" srcOrd="1" destOrd="0" parTransId="{B9113610-8CF8-4986-99C0-EDA58E449086}" sibTransId="{B140CD23-C884-4014-972C-75B51E721058}"/>
    <dgm:cxn modelId="{F751387B-A9E7-44EE-BE04-3954CF09461F}" type="presOf" srcId="{131D48FA-9D62-4CF0-80DB-EB7E3841E9F7}" destId="{ADF6EAA5-86D9-4973-B5BA-D4E77F040449}" srcOrd="1" destOrd="0" presId="urn:microsoft.com/office/officeart/2005/8/layout/hierarchy3"/>
    <dgm:cxn modelId="{1959B7FA-AA73-41F3-B55D-CD0173B0AC61}" srcId="{70F938E8-737C-4E10-9981-3CD02D173F05}" destId="{BE7899C7-BA64-4DB1-9EB7-4C286E4ECCDF}" srcOrd="0" destOrd="0" parTransId="{3961DA32-7DE9-43FB-B7A1-2E9ACF7BFEAA}" sibTransId="{EDB5E3C4-FD37-4FE7-80DD-A192FC3A0AF8}"/>
    <dgm:cxn modelId="{6C954D61-F813-415C-B411-C8A0555D466B}" srcId="{8965BEE0-2F3A-4DB9-9985-2C8D7D4495E5}" destId="{70F938E8-737C-4E10-9981-3CD02D173F05}" srcOrd="1" destOrd="0" parTransId="{2ABA297C-96BB-41BC-A021-A7960990A3E3}" sibTransId="{8D812ED6-F51A-4C02-ABF2-138C6D6DFF17}"/>
    <dgm:cxn modelId="{5FF1E7C5-F111-41CA-A264-95655E2816C5}" type="presOf" srcId="{70F938E8-737C-4E10-9981-3CD02D173F05}" destId="{C8586D05-F8B6-4941-8D9C-82548AE01C08}" srcOrd="0" destOrd="0" presId="urn:microsoft.com/office/officeart/2005/8/layout/hierarchy3"/>
    <dgm:cxn modelId="{C49312AE-DFEC-4191-9CFB-2AC4470DEB09}" srcId="{9D52AA6B-7A04-40FF-A075-899366100E89}" destId="{0A166F4B-B086-433E-A652-959BFC886193}" srcOrd="0" destOrd="0" parTransId="{1E6845F4-8A34-4C2D-9EBF-FC03206647C0}" sibTransId="{FEE4DE89-3A64-44E8-83CE-992CD7C40A51}"/>
    <dgm:cxn modelId="{99692863-067B-4C64-AB97-6F830A8EC0EC}" type="presOf" srcId="{0099A403-7974-4955-9A37-2A4DBAC67A4B}" destId="{7B1B089D-A890-44F7-89B9-7BD7EBC8B294}" srcOrd="0" destOrd="0" presId="urn:microsoft.com/office/officeart/2005/8/layout/hierarchy3"/>
    <dgm:cxn modelId="{C044A0BC-CE2A-41D0-B047-21478C3DA572}" type="presOf" srcId="{B9113610-8CF8-4986-99C0-EDA58E449086}" destId="{AFD0A575-2847-4907-8475-8AC66C4F1593}" srcOrd="0" destOrd="0" presId="urn:microsoft.com/office/officeart/2005/8/layout/hierarchy3"/>
    <dgm:cxn modelId="{684C39A3-B79F-4DE4-8E30-6A164F8A6059}" type="presOf" srcId="{70F938E8-737C-4E10-9981-3CD02D173F05}" destId="{90B50420-AE23-4A92-B34A-AEDDBEAC6F91}" srcOrd="1" destOrd="0" presId="urn:microsoft.com/office/officeart/2005/8/layout/hierarchy3"/>
    <dgm:cxn modelId="{2AB6500D-9640-48E2-8FE8-C12908B67773}" type="presOf" srcId="{E6DB8F9D-0FFB-40D9-AAA0-81D4D4E01B52}" destId="{F05596CA-D253-452B-A014-3876A36A6975}" srcOrd="0" destOrd="0" presId="urn:microsoft.com/office/officeart/2005/8/layout/hierarchy3"/>
    <dgm:cxn modelId="{9E9D6864-9B06-4D38-B53C-B2B826FA785A}" type="presOf" srcId="{3961DA32-7DE9-43FB-B7A1-2E9ACF7BFEAA}" destId="{6AFD7D2B-2E09-49B4-A9B9-413F27FA680C}" srcOrd="0" destOrd="0" presId="urn:microsoft.com/office/officeart/2005/8/layout/hierarchy3"/>
    <dgm:cxn modelId="{3D7AD001-AB0B-4948-9CA9-D327C967D3D9}" type="presOf" srcId="{83D5F984-3787-45E8-BF8A-11A481ED0F3F}" destId="{F9D6CFF0-9C5D-44C4-8693-3C24230CAA90}" srcOrd="0" destOrd="0" presId="urn:microsoft.com/office/officeart/2005/8/layout/hierarchy3"/>
    <dgm:cxn modelId="{CE2BA5F1-3886-4D0D-8875-CDFCCDFBE149}" srcId="{131D48FA-9D62-4CF0-80DB-EB7E3841E9F7}" destId="{83D5F984-3787-45E8-BF8A-11A481ED0F3F}" srcOrd="1" destOrd="0" parTransId="{8C6A19CD-9A61-4C25-BA7F-7BCD866BC989}" sibTransId="{8657EA84-E2A1-4566-B02A-3F1359557B59}"/>
    <dgm:cxn modelId="{A351C645-9819-45C5-8407-FA760A7CBB9E}" type="presOf" srcId="{0A166F4B-B086-433E-A652-959BFC886193}" destId="{A3BB7A50-B41A-42DB-A731-61BDA1D8F78B}" srcOrd="0" destOrd="0" presId="urn:microsoft.com/office/officeart/2005/8/layout/hierarchy3"/>
    <dgm:cxn modelId="{246DDBBB-24CC-42E9-903C-EEA9B83B7E08}" type="presOf" srcId="{BE7899C7-BA64-4DB1-9EB7-4C286E4ECCDF}" destId="{EC339397-85A2-46D3-8EE8-F42A0D40FF02}" srcOrd="0" destOrd="0" presId="urn:microsoft.com/office/officeart/2005/8/layout/hierarchy3"/>
    <dgm:cxn modelId="{1287627E-5BBF-4E12-8826-5F6EE9A1FFAD}" srcId="{8965BEE0-2F3A-4DB9-9985-2C8D7D4495E5}" destId="{131D48FA-9D62-4CF0-80DB-EB7E3841E9F7}" srcOrd="2" destOrd="0" parTransId="{BD4B52AE-2277-4100-8CD1-9C2AD1BF39CF}" sibTransId="{A2C6532A-6FEE-40B0-ADD4-729D48FE14C5}"/>
    <dgm:cxn modelId="{9F8036AC-94E7-46FD-89EB-F410B7C01D65}" srcId="{131D48FA-9D62-4CF0-80DB-EB7E3841E9F7}" destId="{0099A403-7974-4955-9A37-2A4DBAC67A4B}" srcOrd="0" destOrd="0" parTransId="{E6DB8F9D-0FFB-40D9-AAA0-81D4D4E01B52}" sibTransId="{905CCF6A-9E27-4DF3-A35D-9F202894B4C7}"/>
    <dgm:cxn modelId="{ADDBC125-B9F5-49E0-897C-182F79B2ABFB}" type="presOf" srcId="{8965BEE0-2F3A-4DB9-9985-2C8D7D4495E5}" destId="{E55BF5CD-11EA-4150-867D-2888A79D78CD}" srcOrd="0" destOrd="0" presId="urn:microsoft.com/office/officeart/2005/8/layout/hierarchy3"/>
    <dgm:cxn modelId="{4F205D0D-C048-49D0-9B79-AB7D02159387}" type="presParOf" srcId="{E55BF5CD-11EA-4150-867D-2888A79D78CD}" destId="{B5AD071C-042B-442A-853C-1023322FCCCD}" srcOrd="0" destOrd="0" presId="urn:microsoft.com/office/officeart/2005/8/layout/hierarchy3"/>
    <dgm:cxn modelId="{05789E6E-B6AB-410D-8D00-67E89DAFC46B}" type="presParOf" srcId="{B5AD071C-042B-442A-853C-1023322FCCCD}" destId="{272DA3AB-AF79-4FAC-807C-F581B812DA4A}" srcOrd="0" destOrd="0" presId="urn:microsoft.com/office/officeart/2005/8/layout/hierarchy3"/>
    <dgm:cxn modelId="{9CBE9FB5-CE84-464C-918D-0367241AD45F}" type="presParOf" srcId="{272DA3AB-AF79-4FAC-807C-F581B812DA4A}" destId="{0010B8C2-9CB3-4B07-9A56-65CC80211355}" srcOrd="0" destOrd="0" presId="urn:microsoft.com/office/officeart/2005/8/layout/hierarchy3"/>
    <dgm:cxn modelId="{6333E7F0-3ABB-48AA-9950-5D6DE47848DA}" type="presParOf" srcId="{272DA3AB-AF79-4FAC-807C-F581B812DA4A}" destId="{95F9B42C-25E6-45FB-B21B-DEDC0A646149}" srcOrd="1" destOrd="0" presId="urn:microsoft.com/office/officeart/2005/8/layout/hierarchy3"/>
    <dgm:cxn modelId="{1A8CE177-1616-4215-9A72-60DC26BB794E}" type="presParOf" srcId="{B5AD071C-042B-442A-853C-1023322FCCCD}" destId="{78F7BB7B-4A8D-46F4-AE8A-62B3ADD7BC84}" srcOrd="1" destOrd="0" presId="urn:microsoft.com/office/officeart/2005/8/layout/hierarchy3"/>
    <dgm:cxn modelId="{91425891-DCAA-41BF-A454-DD4CD32B34C4}" type="presParOf" srcId="{78F7BB7B-4A8D-46F4-AE8A-62B3ADD7BC84}" destId="{D22E4787-61EB-4405-A136-E2A66F49CE02}" srcOrd="0" destOrd="0" presId="urn:microsoft.com/office/officeart/2005/8/layout/hierarchy3"/>
    <dgm:cxn modelId="{BD6AA4E1-1723-496F-8F3A-9BDB58327991}" type="presParOf" srcId="{78F7BB7B-4A8D-46F4-AE8A-62B3ADD7BC84}" destId="{A3BB7A50-B41A-42DB-A731-61BDA1D8F78B}" srcOrd="1" destOrd="0" presId="urn:microsoft.com/office/officeart/2005/8/layout/hierarchy3"/>
    <dgm:cxn modelId="{49CFECF0-13EA-41ED-B41A-C32858E6BA74}" type="presParOf" srcId="{E55BF5CD-11EA-4150-867D-2888A79D78CD}" destId="{3701B7F0-2B9B-45C7-94FA-429DA7CFBF78}" srcOrd="1" destOrd="0" presId="urn:microsoft.com/office/officeart/2005/8/layout/hierarchy3"/>
    <dgm:cxn modelId="{41D335A0-5F3C-4E29-AA2E-20932805055E}" type="presParOf" srcId="{3701B7F0-2B9B-45C7-94FA-429DA7CFBF78}" destId="{FAD6D8D0-8CEB-4F59-9188-9E3FE978C500}" srcOrd="0" destOrd="0" presId="urn:microsoft.com/office/officeart/2005/8/layout/hierarchy3"/>
    <dgm:cxn modelId="{79B34698-7964-44FB-9CDA-FABF4243C9AB}" type="presParOf" srcId="{FAD6D8D0-8CEB-4F59-9188-9E3FE978C500}" destId="{C8586D05-F8B6-4941-8D9C-82548AE01C08}" srcOrd="0" destOrd="0" presId="urn:microsoft.com/office/officeart/2005/8/layout/hierarchy3"/>
    <dgm:cxn modelId="{D0386BD4-11C4-4C6B-9766-948F37DEB09B}" type="presParOf" srcId="{FAD6D8D0-8CEB-4F59-9188-9E3FE978C500}" destId="{90B50420-AE23-4A92-B34A-AEDDBEAC6F91}" srcOrd="1" destOrd="0" presId="urn:microsoft.com/office/officeart/2005/8/layout/hierarchy3"/>
    <dgm:cxn modelId="{0A5FD4E4-4BC0-46EC-B0E3-C9E2473481FD}" type="presParOf" srcId="{3701B7F0-2B9B-45C7-94FA-429DA7CFBF78}" destId="{E5103D2A-8EC7-4324-88EB-B079303DDAF0}" srcOrd="1" destOrd="0" presId="urn:microsoft.com/office/officeart/2005/8/layout/hierarchy3"/>
    <dgm:cxn modelId="{EA474C9B-37C1-4509-B943-0D65EBA6A3DE}" type="presParOf" srcId="{E5103D2A-8EC7-4324-88EB-B079303DDAF0}" destId="{6AFD7D2B-2E09-49B4-A9B9-413F27FA680C}" srcOrd="0" destOrd="0" presId="urn:microsoft.com/office/officeart/2005/8/layout/hierarchy3"/>
    <dgm:cxn modelId="{0D161206-CD27-42D3-94B3-28EC2D8ABCB6}" type="presParOf" srcId="{E5103D2A-8EC7-4324-88EB-B079303DDAF0}" destId="{EC339397-85A2-46D3-8EE8-F42A0D40FF02}" srcOrd="1" destOrd="0" presId="urn:microsoft.com/office/officeart/2005/8/layout/hierarchy3"/>
    <dgm:cxn modelId="{A295D396-2CA5-4B3C-B6B2-2629D3662683}" type="presParOf" srcId="{E5103D2A-8EC7-4324-88EB-B079303DDAF0}" destId="{AFD0A575-2847-4907-8475-8AC66C4F1593}" srcOrd="2" destOrd="0" presId="urn:microsoft.com/office/officeart/2005/8/layout/hierarchy3"/>
    <dgm:cxn modelId="{FB3AFA36-E372-46DB-9ED8-C94D714AEF64}" type="presParOf" srcId="{E5103D2A-8EC7-4324-88EB-B079303DDAF0}" destId="{3729F9B3-9BF0-4C06-AB0F-CC816B5E4B08}" srcOrd="3" destOrd="0" presId="urn:microsoft.com/office/officeart/2005/8/layout/hierarchy3"/>
    <dgm:cxn modelId="{C8DEE2D7-6D66-4DFF-AFEA-6A973DE05E7D}" type="presParOf" srcId="{E55BF5CD-11EA-4150-867D-2888A79D78CD}" destId="{9CA06049-8A7D-426B-9359-44173B887528}" srcOrd="2" destOrd="0" presId="urn:microsoft.com/office/officeart/2005/8/layout/hierarchy3"/>
    <dgm:cxn modelId="{A3C397D1-3925-4173-8658-FFA052B110A2}" type="presParOf" srcId="{9CA06049-8A7D-426B-9359-44173B887528}" destId="{0D2D4DDD-11CE-4BD0-AC59-99ED7AD5E731}" srcOrd="0" destOrd="0" presId="urn:microsoft.com/office/officeart/2005/8/layout/hierarchy3"/>
    <dgm:cxn modelId="{1DE89CD7-28C9-42EF-8ADE-DACF75E7A550}" type="presParOf" srcId="{0D2D4DDD-11CE-4BD0-AC59-99ED7AD5E731}" destId="{5D2184B4-AC49-4104-A168-01124B1F06FE}" srcOrd="0" destOrd="0" presId="urn:microsoft.com/office/officeart/2005/8/layout/hierarchy3"/>
    <dgm:cxn modelId="{7C49A360-4920-4306-8D82-BF922C39BCC2}" type="presParOf" srcId="{0D2D4DDD-11CE-4BD0-AC59-99ED7AD5E731}" destId="{ADF6EAA5-86D9-4973-B5BA-D4E77F040449}" srcOrd="1" destOrd="0" presId="urn:microsoft.com/office/officeart/2005/8/layout/hierarchy3"/>
    <dgm:cxn modelId="{34932B30-5E42-4E1F-B0B6-A70C3CBE92FC}" type="presParOf" srcId="{9CA06049-8A7D-426B-9359-44173B887528}" destId="{3E80DB7F-4AE7-489A-86D8-468F37CEC20B}" srcOrd="1" destOrd="0" presId="urn:microsoft.com/office/officeart/2005/8/layout/hierarchy3"/>
    <dgm:cxn modelId="{83F542B1-9960-4CF0-A0DF-D97B59683B4C}" type="presParOf" srcId="{3E80DB7F-4AE7-489A-86D8-468F37CEC20B}" destId="{F05596CA-D253-452B-A014-3876A36A6975}" srcOrd="0" destOrd="0" presId="urn:microsoft.com/office/officeart/2005/8/layout/hierarchy3"/>
    <dgm:cxn modelId="{8AF6D2CD-A8F0-4704-82ED-F8ECABA0075B}" type="presParOf" srcId="{3E80DB7F-4AE7-489A-86D8-468F37CEC20B}" destId="{7B1B089D-A890-44F7-89B9-7BD7EBC8B294}" srcOrd="1" destOrd="0" presId="urn:microsoft.com/office/officeart/2005/8/layout/hierarchy3"/>
    <dgm:cxn modelId="{89A157A2-E45F-43B7-8FBD-FC426D34620F}" type="presParOf" srcId="{3E80DB7F-4AE7-489A-86D8-468F37CEC20B}" destId="{54FE012F-DD3B-467A-B1AC-BEADDF3DBA0F}" srcOrd="2" destOrd="0" presId="urn:microsoft.com/office/officeart/2005/8/layout/hierarchy3"/>
    <dgm:cxn modelId="{63DF5CC7-FF0B-4924-AE3A-576868C98BBD}" type="presParOf" srcId="{3E80DB7F-4AE7-489A-86D8-468F37CEC20B}" destId="{F9D6CFF0-9C5D-44C4-8693-3C24230CAA90}"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A7FAE1-398F-4D5C-A25F-5F8E560F1981}" type="doc">
      <dgm:prSet loTypeId="urn:microsoft.com/office/officeart/2005/8/layout/target1" loCatId="relationship" qsTypeId="urn:microsoft.com/office/officeart/2005/8/quickstyle/3d2" qsCatId="3D" csTypeId="urn:microsoft.com/office/officeart/2005/8/colors/colorful1" csCatId="colorful" phldr="1"/>
      <dgm:spPr/>
    </dgm:pt>
    <dgm:pt modelId="{A75FE1EC-9A96-4590-998D-1D8F10688976}">
      <dgm:prSet phldrT="[Testo]" custT="1"/>
      <dgm:spPr/>
      <dgm:t>
        <a:bodyPr/>
        <a:lstStyle/>
        <a:p>
          <a:r>
            <a:rPr lang="it-IT" sz="1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dirty="0">
            <a:solidFill>
              <a:srgbClr val="C00000"/>
            </a:solidFill>
            <a:effectLst>
              <a:outerShdw blurRad="38100" dist="38100" dir="2700000" algn="tl">
                <a:srgbClr val="000000">
                  <a:alpha val="43137"/>
                </a:srgbClr>
              </a:outerShdw>
            </a:effectLst>
            <a:latin typeface="Comic Sans MS" panose="030F0702030302020204" pitchFamily="66" charset="0"/>
          </a:endParaRPr>
        </a:p>
      </dgm:t>
    </dgm:pt>
    <dgm:pt modelId="{38DA5034-FDD0-454D-AE7C-8981974275C5}" type="parTrans" cxnId="{D1832F27-2E9E-445F-BB56-FDA68022F3C6}">
      <dgm:prSet/>
      <dgm:spPr/>
      <dgm:t>
        <a:bodyPr/>
        <a:lstStyle/>
        <a:p>
          <a:endParaRPr lang="it-IT"/>
        </a:p>
      </dgm:t>
    </dgm:pt>
    <dgm:pt modelId="{7369C900-1530-4792-B514-B190DFD260AD}" type="sibTrans" cxnId="{D1832F27-2E9E-445F-BB56-FDA68022F3C6}">
      <dgm:prSet/>
      <dgm:spPr/>
      <dgm:t>
        <a:bodyPr/>
        <a:lstStyle/>
        <a:p>
          <a:endParaRPr lang="it-IT"/>
        </a:p>
      </dgm:t>
    </dgm:pt>
    <dgm:pt modelId="{CD22D4D7-3C45-4CB0-A6D5-A18E5F6211E1}">
      <dgm:prSet phldrT="[Testo]" custT="1"/>
      <dgm:spPr/>
      <dgm:t>
        <a:bodyPr/>
        <a:lstStyle/>
        <a:p>
          <a:r>
            <a:rPr lang="it-IT" sz="1600" b="1"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gm:t>
    </dgm:pt>
    <dgm:pt modelId="{FB662A25-AC1D-47D0-87BD-15F441208C85}" type="parTrans" cxnId="{58714967-4F94-4449-BFDF-2B0184EE10F0}">
      <dgm:prSet/>
      <dgm:spPr/>
      <dgm:t>
        <a:bodyPr/>
        <a:lstStyle/>
        <a:p>
          <a:endParaRPr lang="it-IT"/>
        </a:p>
      </dgm:t>
    </dgm:pt>
    <dgm:pt modelId="{CE963BA3-7FE9-44DB-AFE5-7108DDAC1119}" type="sibTrans" cxnId="{58714967-4F94-4449-BFDF-2B0184EE10F0}">
      <dgm:prSet/>
      <dgm:spPr/>
      <dgm:t>
        <a:bodyPr/>
        <a:lstStyle/>
        <a:p>
          <a:endParaRPr lang="it-IT"/>
        </a:p>
      </dgm:t>
    </dgm:pt>
    <dgm:pt modelId="{978AF0E7-C0D5-4771-8B1D-A0F86DFFDE43}">
      <dgm:prSet phldrT="[Testo]" custT="1"/>
      <dgm:spPr/>
      <dgm:t>
        <a:bodyPr/>
        <a:lstStyle/>
        <a:p>
          <a:r>
            <a:rPr lang="it-IT" sz="1600" b="1"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dirty="0">
            <a:solidFill>
              <a:srgbClr val="7030A0"/>
            </a:solidFill>
            <a:effectLst>
              <a:outerShdw blurRad="38100" dist="38100" dir="2700000" algn="tl">
                <a:srgbClr val="000000">
                  <a:alpha val="43137"/>
                </a:srgbClr>
              </a:outerShdw>
            </a:effectLst>
            <a:latin typeface="Comic Sans MS" panose="030F0702030302020204" pitchFamily="66" charset="0"/>
          </a:endParaRPr>
        </a:p>
      </dgm:t>
    </dgm:pt>
    <dgm:pt modelId="{3E67CB31-F078-4E56-995E-B350EDD18499}" type="parTrans" cxnId="{CFC50483-C757-461A-83B3-25F6CCC01789}">
      <dgm:prSet/>
      <dgm:spPr/>
      <dgm:t>
        <a:bodyPr/>
        <a:lstStyle/>
        <a:p>
          <a:endParaRPr lang="it-IT"/>
        </a:p>
      </dgm:t>
    </dgm:pt>
    <dgm:pt modelId="{F0AF0CCB-3BA8-4483-845B-27E8F71F3B64}" type="sibTrans" cxnId="{CFC50483-C757-461A-83B3-25F6CCC01789}">
      <dgm:prSet/>
      <dgm:spPr/>
      <dgm:t>
        <a:bodyPr/>
        <a:lstStyle/>
        <a:p>
          <a:endParaRPr lang="it-IT"/>
        </a:p>
      </dgm:t>
    </dgm:pt>
    <dgm:pt modelId="{B738F584-DFC4-4BAE-9D90-2D5C176DA192}" type="pres">
      <dgm:prSet presAssocID="{01A7FAE1-398F-4D5C-A25F-5F8E560F1981}" presName="composite" presStyleCnt="0">
        <dgm:presLayoutVars>
          <dgm:chMax val="5"/>
          <dgm:dir/>
          <dgm:resizeHandles val="exact"/>
        </dgm:presLayoutVars>
      </dgm:prSet>
      <dgm:spPr/>
    </dgm:pt>
    <dgm:pt modelId="{474803FD-CF84-40CE-999A-3A4A14E15500}" type="pres">
      <dgm:prSet presAssocID="{A75FE1EC-9A96-4590-998D-1D8F10688976}" presName="circle1" presStyleLbl="lnNode1" presStyleIdx="0" presStyleCnt="3"/>
      <dgm:spPr/>
      <dgm:t>
        <a:bodyPr/>
        <a:lstStyle/>
        <a:p>
          <a:endParaRPr lang="it-IT"/>
        </a:p>
      </dgm:t>
    </dgm:pt>
    <dgm:pt modelId="{56210C0B-B03A-4435-AACD-1DAEE20960A8}" type="pres">
      <dgm:prSet presAssocID="{A75FE1EC-9A96-4590-998D-1D8F10688976}" presName="text1" presStyleLbl="revTx" presStyleIdx="0" presStyleCnt="3">
        <dgm:presLayoutVars>
          <dgm:bulletEnabled val="1"/>
        </dgm:presLayoutVars>
      </dgm:prSet>
      <dgm:spPr/>
      <dgm:t>
        <a:bodyPr/>
        <a:lstStyle/>
        <a:p>
          <a:endParaRPr lang="it-IT"/>
        </a:p>
      </dgm:t>
    </dgm:pt>
    <dgm:pt modelId="{8B0C9BE9-40FC-458D-A905-E6CF3A0AD840}" type="pres">
      <dgm:prSet presAssocID="{A75FE1EC-9A96-4590-998D-1D8F10688976}" presName="line1" presStyleLbl="callout" presStyleIdx="0" presStyleCnt="6"/>
      <dgm:spPr/>
    </dgm:pt>
    <dgm:pt modelId="{01BC81A8-D5F5-4C2F-8125-5032830E7D3A}" type="pres">
      <dgm:prSet presAssocID="{A75FE1EC-9A96-4590-998D-1D8F10688976}" presName="d1" presStyleLbl="callout" presStyleIdx="1" presStyleCnt="6"/>
      <dgm:spPr/>
      <dgm:t>
        <a:bodyPr/>
        <a:lstStyle/>
        <a:p>
          <a:endParaRPr lang="it-IT"/>
        </a:p>
      </dgm:t>
    </dgm:pt>
    <dgm:pt modelId="{0EB081BC-1329-443C-A2D2-0647BF99981A}" type="pres">
      <dgm:prSet presAssocID="{CD22D4D7-3C45-4CB0-A6D5-A18E5F6211E1}" presName="circle2" presStyleLbl="lnNode1" presStyleIdx="1" presStyleCnt="3"/>
      <dgm:spPr/>
    </dgm:pt>
    <dgm:pt modelId="{AB79BCA7-94C5-4252-889B-8693CACC5C49}" type="pres">
      <dgm:prSet presAssocID="{CD22D4D7-3C45-4CB0-A6D5-A18E5F6211E1}" presName="text2" presStyleLbl="revTx" presStyleIdx="1" presStyleCnt="3">
        <dgm:presLayoutVars>
          <dgm:bulletEnabled val="1"/>
        </dgm:presLayoutVars>
      </dgm:prSet>
      <dgm:spPr/>
      <dgm:t>
        <a:bodyPr/>
        <a:lstStyle/>
        <a:p>
          <a:endParaRPr lang="it-IT"/>
        </a:p>
      </dgm:t>
    </dgm:pt>
    <dgm:pt modelId="{04A95D1E-FFAD-4EFA-8620-71D72D04A868}" type="pres">
      <dgm:prSet presAssocID="{CD22D4D7-3C45-4CB0-A6D5-A18E5F6211E1}" presName="line2" presStyleLbl="callout" presStyleIdx="2" presStyleCnt="6"/>
      <dgm:spPr/>
    </dgm:pt>
    <dgm:pt modelId="{77A6FF30-24A9-474E-B6FF-F14BBA02077F}" type="pres">
      <dgm:prSet presAssocID="{CD22D4D7-3C45-4CB0-A6D5-A18E5F6211E1}" presName="d2" presStyleLbl="callout" presStyleIdx="3" presStyleCnt="6"/>
      <dgm:spPr/>
    </dgm:pt>
    <dgm:pt modelId="{9D4B7AD6-F2E7-46F2-B2C0-E66D7B2F4E8B}" type="pres">
      <dgm:prSet presAssocID="{978AF0E7-C0D5-4771-8B1D-A0F86DFFDE43}" presName="circle3" presStyleLbl="lnNode1" presStyleIdx="2" presStyleCnt="3"/>
      <dgm:spPr/>
      <dgm:t>
        <a:bodyPr/>
        <a:lstStyle/>
        <a:p>
          <a:endParaRPr lang="it-IT"/>
        </a:p>
      </dgm:t>
    </dgm:pt>
    <dgm:pt modelId="{4ED34782-1BCC-4050-93A8-370A012EE1BE}" type="pres">
      <dgm:prSet presAssocID="{978AF0E7-C0D5-4771-8B1D-A0F86DFFDE43}" presName="text3" presStyleLbl="revTx" presStyleIdx="2" presStyleCnt="3">
        <dgm:presLayoutVars>
          <dgm:bulletEnabled val="1"/>
        </dgm:presLayoutVars>
      </dgm:prSet>
      <dgm:spPr/>
      <dgm:t>
        <a:bodyPr/>
        <a:lstStyle/>
        <a:p>
          <a:endParaRPr lang="it-IT"/>
        </a:p>
      </dgm:t>
    </dgm:pt>
    <dgm:pt modelId="{3FE0E323-BED6-4264-8F4D-657DC1950A04}" type="pres">
      <dgm:prSet presAssocID="{978AF0E7-C0D5-4771-8B1D-A0F86DFFDE43}" presName="line3" presStyleLbl="callout" presStyleIdx="4" presStyleCnt="6"/>
      <dgm:spPr>
        <a:blipFill rotWithShape="0">
          <a:blip xmlns:r="http://schemas.openxmlformats.org/officeDocument/2006/relationships" r:embed="rId1"/>
          <a:stretch>
            <a:fillRect/>
          </a:stretch>
        </a:blipFill>
      </dgm:spPr>
      <dgm:t>
        <a:bodyPr/>
        <a:lstStyle/>
        <a:p>
          <a:endParaRPr lang="it-IT"/>
        </a:p>
      </dgm:t>
    </dgm:pt>
    <dgm:pt modelId="{8F819678-7004-40B1-876A-9680E073FB2E}" type="pres">
      <dgm:prSet presAssocID="{978AF0E7-C0D5-4771-8B1D-A0F86DFFDE43}" presName="d3" presStyleLbl="callout" presStyleIdx="5" presStyleCnt="6"/>
      <dgm:spPr/>
    </dgm:pt>
  </dgm:ptLst>
  <dgm:cxnLst>
    <dgm:cxn modelId="{D1832F27-2E9E-445F-BB56-FDA68022F3C6}" srcId="{01A7FAE1-398F-4D5C-A25F-5F8E560F1981}" destId="{A75FE1EC-9A96-4590-998D-1D8F10688976}" srcOrd="0" destOrd="0" parTransId="{38DA5034-FDD0-454D-AE7C-8981974275C5}" sibTransId="{7369C900-1530-4792-B514-B190DFD260AD}"/>
    <dgm:cxn modelId="{58714967-4F94-4449-BFDF-2B0184EE10F0}" srcId="{01A7FAE1-398F-4D5C-A25F-5F8E560F1981}" destId="{CD22D4D7-3C45-4CB0-A6D5-A18E5F6211E1}" srcOrd="1" destOrd="0" parTransId="{FB662A25-AC1D-47D0-87BD-15F441208C85}" sibTransId="{CE963BA3-7FE9-44DB-AFE5-7108DDAC1119}"/>
    <dgm:cxn modelId="{78775DD7-E65C-4807-8CC8-0CA9C2F79169}" type="presOf" srcId="{CD22D4D7-3C45-4CB0-A6D5-A18E5F6211E1}" destId="{AB79BCA7-94C5-4252-889B-8693CACC5C49}" srcOrd="0" destOrd="0" presId="urn:microsoft.com/office/officeart/2005/8/layout/target1"/>
    <dgm:cxn modelId="{8DA79FC3-03F0-468B-BC29-015B9DFB2484}" type="presOf" srcId="{978AF0E7-C0D5-4771-8B1D-A0F86DFFDE43}" destId="{4ED34782-1BCC-4050-93A8-370A012EE1BE}" srcOrd="0" destOrd="0" presId="urn:microsoft.com/office/officeart/2005/8/layout/target1"/>
    <dgm:cxn modelId="{134C75E7-A0D9-4CC3-8D23-622A6B8F3226}" type="presOf" srcId="{01A7FAE1-398F-4D5C-A25F-5F8E560F1981}" destId="{B738F584-DFC4-4BAE-9D90-2D5C176DA192}" srcOrd="0" destOrd="0" presId="urn:microsoft.com/office/officeart/2005/8/layout/target1"/>
    <dgm:cxn modelId="{CFC50483-C757-461A-83B3-25F6CCC01789}" srcId="{01A7FAE1-398F-4D5C-A25F-5F8E560F1981}" destId="{978AF0E7-C0D5-4771-8B1D-A0F86DFFDE43}" srcOrd="2" destOrd="0" parTransId="{3E67CB31-F078-4E56-995E-B350EDD18499}" sibTransId="{F0AF0CCB-3BA8-4483-845B-27E8F71F3B64}"/>
    <dgm:cxn modelId="{2DFC0D0F-5BE1-4EA0-A2A1-4A89BD6C90B8}" type="presOf" srcId="{A75FE1EC-9A96-4590-998D-1D8F10688976}" destId="{56210C0B-B03A-4435-AACD-1DAEE20960A8}" srcOrd="0" destOrd="0" presId="urn:microsoft.com/office/officeart/2005/8/layout/target1"/>
    <dgm:cxn modelId="{3A0A4502-323D-4D2B-A777-656F9067F11F}" type="presParOf" srcId="{B738F584-DFC4-4BAE-9D90-2D5C176DA192}" destId="{474803FD-CF84-40CE-999A-3A4A14E15500}" srcOrd="0" destOrd="0" presId="urn:microsoft.com/office/officeart/2005/8/layout/target1"/>
    <dgm:cxn modelId="{DEFA6FE1-5DDC-4C8B-A05A-E2BEE60DE41C}" type="presParOf" srcId="{B738F584-DFC4-4BAE-9D90-2D5C176DA192}" destId="{56210C0B-B03A-4435-AACD-1DAEE20960A8}" srcOrd="1" destOrd="0" presId="urn:microsoft.com/office/officeart/2005/8/layout/target1"/>
    <dgm:cxn modelId="{D8ABCA16-A8C4-461D-AD5B-7DE99A0361AE}" type="presParOf" srcId="{B738F584-DFC4-4BAE-9D90-2D5C176DA192}" destId="{8B0C9BE9-40FC-458D-A905-E6CF3A0AD840}" srcOrd="2" destOrd="0" presId="urn:microsoft.com/office/officeart/2005/8/layout/target1"/>
    <dgm:cxn modelId="{A680A552-DC04-4E9F-AE86-1154EEF927C2}" type="presParOf" srcId="{B738F584-DFC4-4BAE-9D90-2D5C176DA192}" destId="{01BC81A8-D5F5-4C2F-8125-5032830E7D3A}" srcOrd="3" destOrd="0" presId="urn:microsoft.com/office/officeart/2005/8/layout/target1"/>
    <dgm:cxn modelId="{37FC4D73-7DAB-436A-BD0F-4904B84F518A}" type="presParOf" srcId="{B738F584-DFC4-4BAE-9D90-2D5C176DA192}" destId="{0EB081BC-1329-443C-A2D2-0647BF99981A}" srcOrd="4" destOrd="0" presId="urn:microsoft.com/office/officeart/2005/8/layout/target1"/>
    <dgm:cxn modelId="{84AD76F1-4C3C-4102-BCA9-243082502383}" type="presParOf" srcId="{B738F584-DFC4-4BAE-9D90-2D5C176DA192}" destId="{AB79BCA7-94C5-4252-889B-8693CACC5C49}" srcOrd="5" destOrd="0" presId="urn:microsoft.com/office/officeart/2005/8/layout/target1"/>
    <dgm:cxn modelId="{D3542216-8CC9-433E-96C9-BDFE7D0D1332}" type="presParOf" srcId="{B738F584-DFC4-4BAE-9D90-2D5C176DA192}" destId="{04A95D1E-FFAD-4EFA-8620-71D72D04A868}" srcOrd="6" destOrd="0" presId="urn:microsoft.com/office/officeart/2005/8/layout/target1"/>
    <dgm:cxn modelId="{DAA362EC-F080-4C62-85CA-BD54E4CB2844}" type="presParOf" srcId="{B738F584-DFC4-4BAE-9D90-2D5C176DA192}" destId="{77A6FF30-24A9-474E-B6FF-F14BBA02077F}" srcOrd="7" destOrd="0" presId="urn:microsoft.com/office/officeart/2005/8/layout/target1"/>
    <dgm:cxn modelId="{6DF5CF45-6F77-470E-99F0-79C4DEB4BF69}" type="presParOf" srcId="{B738F584-DFC4-4BAE-9D90-2D5C176DA192}" destId="{9D4B7AD6-F2E7-46F2-B2C0-E66D7B2F4E8B}" srcOrd="8" destOrd="0" presId="urn:microsoft.com/office/officeart/2005/8/layout/target1"/>
    <dgm:cxn modelId="{6FBC9101-6A73-41CF-A068-1E87D9A761CA}" type="presParOf" srcId="{B738F584-DFC4-4BAE-9D90-2D5C176DA192}" destId="{4ED34782-1BCC-4050-93A8-370A012EE1BE}" srcOrd="9" destOrd="0" presId="urn:microsoft.com/office/officeart/2005/8/layout/target1"/>
    <dgm:cxn modelId="{093B9D77-2195-4D82-BB14-6CDA3275FDE7}" type="presParOf" srcId="{B738F584-DFC4-4BAE-9D90-2D5C176DA192}" destId="{3FE0E323-BED6-4264-8F4D-657DC1950A04}" srcOrd="10" destOrd="0" presId="urn:microsoft.com/office/officeart/2005/8/layout/target1"/>
    <dgm:cxn modelId="{1C000A27-89BA-4755-81F9-832335918B3E}" type="presParOf" srcId="{B738F584-DFC4-4BAE-9D90-2D5C176DA192}" destId="{8F819678-7004-40B1-876A-9680E073FB2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38935A-E976-41AF-AD7A-E6748175E26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it-IT"/>
        </a:p>
      </dgm:t>
    </dgm:pt>
    <dgm:pt modelId="{C2FAADD7-1584-4919-B359-5E41E90B1163}">
      <dgm:prSet phldrT="[Testo]" custT="1"/>
      <dgm:spPr/>
      <dgm:t>
        <a:bodyPr/>
        <a:lstStyle/>
        <a:p>
          <a:r>
            <a:rPr lang="it-IT" sz="1400" b="1" dirty="0" smtClean="0">
              <a:latin typeface="Calibri" panose="020F0502020204030204" pitchFamily="34" charset="0"/>
            </a:rPr>
            <a:t>Struttura produttiva</a:t>
          </a:r>
          <a:endParaRPr lang="it-IT" sz="1400" b="1" dirty="0">
            <a:latin typeface="Calibri" panose="020F0502020204030204" pitchFamily="34" charset="0"/>
          </a:endParaRPr>
        </a:p>
      </dgm:t>
    </dgm:pt>
    <dgm:pt modelId="{D38DC395-2078-4CCA-BCFA-93494B2693ED}" type="parTrans" cxnId="{1977BDE0-9B35-4930-B5B0-A04F58D39F84}">
      <dgm:prSet/>
      <dgm:spPr/>
      <dgm:t>
        <a:bodyPr/>
        <a:lstStyle/>
        <a:p>
          <a:endParaRPr lang="it-IT" sz="1400" b="1">
            <a:latin typeface="Calibri" panose="020F0502020204030204" pitchFamily="34" charset="0"/>
          </a:endParaRPr>
        </a:p>
      </dgm:t>
    </dgm:pt>
    <dgm:pt modelId="{EA8CC64D-7A1C-434F-957D-E200FC96DC81}" type="sibTrans" cxnId="{1977BDE0-9B35-4930-B5B0-A04F58D39F84}">
      <dgm:prSet/>
      <dgm:spPr/>
      <dgm:t>
        <a:bodyPr/>
        <a:lstStyle/>
        <a:p>
          <a:endParaRPr lang="it-IT" sz="1400" b="1">
            <a:latin typeface="Calibri" panose="020F0502020204030204" pitchFamily="34" charset="0"/>
          </a:endParaRPr>
        </a:p>
      </dgm:t>
    </dgm:pt>
    <dgm:pt modelId="{E0D20220-AD8E-4F4B-8BC5-34F20958F727}">
      <dgm:prSet phldrT="[Testo]" custT="1"/>
      <dgm:spPr/>
      <dgm:t>
        <a:bodyPr/>
        <a:lstStyle/>
        <a:p>
          <a:r>
            <a:rPr lang="it-IT" sz="1400" b="1" dirty="0" smtClean="0">
              <a:latin typeface="Calibri" panose="020F0502020204030204" pitchFamily="34" charset="0"/>
            </a:rPr>
            <a:t>Planimetria</a:t>
          </a:r>
          <a:endParaRPr lang="it-IT" sz="1400" b="1" dirty="0">
            <a:latin typeface="Calibri" panose="020F0502020204030204" pitchFamily="34" charset="0"/>
          </a:endParaRPr>
        </a:p>
      </dgm:t>
    </dgm:pt>
    <dgm:pt modelId="{9F1E1802-50ED-44FE-B5A7-31DF4CDE951A}" type="parTrans" cxnId="{ECB62FF7-9269-48D0-ADCC-C896E2B993C7}">
      <dgm:prSet/>
      <dgm:spPr/>
      <dgm:t>
        <a:bodyPr/>
        <a:lstStyle/>
        <a:p>
          <a:endParaRPr lang="it-IT" sz="1400" b="1">
            <a:latin typeface="Calibri" panose="020F0502020204030204" pitchFamily="34" charset="0"/>
          </a:endParaRPr>
        </a:p>
      </dgm:t>
    </dgm:pt>
    <dgm:pt modelId="{196681B1-959B-4B7E-8A4E-542BD07A9DF7}" type="sibTrans" cxnId="{ECB62FF7-9269-48D0-ADCC-C896E2B993C7}">
      <dgm:prSet/>
      <dgm:spPr/>
      <dgm:t>
        <a:bodyPr/>
        <a:lstStyle/>
        <a:p>
          <a:endParaRPr lang="it-IT" sz="1400" b="1">
            <a:latin typeface="Calibri" panose="020F0502020204030204" pitchFamily="34" charset="0"/>
          </a:endParaRPr>
        </a:p>
      </dgm:t>
    </dgm:pt>
    <dgm:pt modelId="{EF4137A4-6DDA-438F-9C91-13448F360D2D}">
      <dgm:prSet phldrT="[Testo]" custT="1"/>
      <dgm:spPr/>
      <dgm:t>
        <a:bodyPr/>
        <a:lstStyle/>
        <a:p>
          <a:r>
            <a:rPr lang="it-IT" sz="1400" b="1" dirty="0" smtClean="0">
              <a:latin typeface="Calibri" panose="020F0502020204030204" pitchFamily="34" charset="0"/>
            </a:rPr>
            <a:t>Suddivisione aree</a:t>
          </a:r>
          <a:endParaRPr lang="it-IT" sz="1400" b="1" dirty="0">
            <a:latin typeface="Calibri" panose="020F0502020204030204" pitchFamily="34" charset="0"/>
          </a:endParaRPr>
        </a:p>
      </dgm:t>
    </dgm:pt>
    <dgm:pt modelId="{ED0F156F-7A40-438A-9486-38755A3F6CBF}" type="parTrans" cxnId="{DC6BA5E7-7B78-499F-A649-483C7AD5AB2E}">
      <dgm:prSet/>
      <dgm:spPr/>
      <dgm:t>
        <a:bodyPr/>
        <a:lstStyle/>
        <a:p>
          <a:endParaRPr lang="it-IT" sz="1400" b="1">
            <a:latin typeface="Calibri" panose="020F0502020204030204" pitchFamily="34" charset="0"/>
          </a:endParaRPr>
        </a:p>
      </dgm:t>
    </dgm:pt>
    <dgm:pt modelId="{72571A03-28F4-492F-B03E-0BF6BBE3A822}" type="sibTrans" cxnId="{DC6BA5E7-7B78-499F-A649-483C7AD5AB2E}">
      <dgm:prSet/>
      <dgm:spPr/>
      <dgm:t>
        <a:bodyPr/>
        <a:lstStyle/>
        <a:p>
          <a:endParaRPr lang="it-IT" sz="1400" b="1">
            <a:latin typeface="Calibri" panose="020F0502020204030204" pitchFamily="34" charset="0"/>
          </a:endParaRPr>
        </a:p>
      </dgm:t>
    </dgm:pt>
    <dgm:pt modelId="{7EDEE178-E5BF-4790-8E0E-F0E8A184ED2D}">
      <dgm:prSet phldrT="[Testo]" custT="1"/>
      <dgm:spPr/>
      <dgm:t>
        <a:bodyPr/>
        <a:lstStyle/>
        <a:p>
          <a:r>
            <a:rPr lang="it-IT" sz="1400" b="1" dirty="0" smtClean="0">
              <a:latin typeface="Calibri" panose="020F0502020204030204" pitchFamily="34" charset="0"/>
            </a:rPr>
            <a:t>Impianti refrigerazione, climatizzazione</a:t>
          </a:r>
          <a:endParaRPr lang="it-IT" sz="1400" b="1" dirty="0">
            <a:latin typeface="Calibri" panose="020F0502020204030204" pitchFamily="34" charset="0"/>
          </a:endParaRPr>
        </a:p>
      </dgm:t>
    </dgm:pt>
    <dgm:pt modelId="{1F57EDD6-9ADA-483B-BC0E-B96FF43B3A17}" type="parTrans" cxnId="{C0AA2CEC-6486-4B33-B02F-4F3B7F4ED5F4}">
      <dgm:prSet/>
      <dgm:spPr/>
      <dgm:t>
        <a:bodyPr/>
        <a:lstStyle/>
        <a:p>
          <a:endParaRPr lang="it-IT" sz="1400" b="1">
            <a:latin typeface="Calibri" panose="020F0502020204030204" pitchFamily="34" charset="0"/>
          </a:endParaRPr>
        </a:p>
      </dgm:t>
    </dgm:pt>
    <dgm:pt modelId="{279086B1-6885-49B4-8644-B3D9E68F7E8D}" type="sibTrans" cxnId="{C0AA2CEC-6486-4B33-B02F-4F3B7F4ED5F4}">
      <dgm:prSet/>
      <dgm:spPr/>
      <dgm:t>
        <a:bodyPr/>
        <a:lstStyle/>
        <a:p>
          <a:endParaRPr lang="it-IT" sz="1400" b="1">
            <a:latin typeface="Calibri" panose="020F0502020204030204" pitchFamily="34" charset="0"/>
          </a:endParaRPr>
        </a:p>
      </dgm:t>
    </dgm:pt>
    <dgm:pt modelId="{F764328F-040D-4E7C-98AE-FCF2E069DB6C}">
      <dgm:prSet phldrT="[Testo]" custT="1"/>
      <dgm:spPr/>
      <dgm:t>
        <a:bodyPr/>
        <a:lstStyle/>
        <a:p>
          <a:r>
            <a:rPr lang="it-IT" sz="1400" b="1" dirty="0" smtClean="0">
              <a:latin typeface="Calibri" panose="020F0502020204030204" pitchFamily="34" charset="0"/>
            </a:rPr>
            <a:t>Pulizia, disinfezione, disinfestazione</a:t>
          </a:r>
          <a:endParaRPr lang="it-IT" sz="1400" b="1" dirty="0">
            <a:latin typeface="Calibri" panose="020F0502020204030204" pitchFamily="34" charset="0"/>
          </a:endParaRPr>
        </a:p>
      </dgm:t>
    </dgm:pt>
    <dgm:pt modelId="{59EAC18C-A14B-4E51-A2E2-A94176DC6EE0}" type="parTrans" cxnId="{03E7DE6C-D479-49F1-A8C0-BE0C450890CA}">
      <dgm:prSet/>
      <dgm:spPr/>
      <dgm:t>
        <a:bodyPr/>
        <a:lstStyle/>
        <a:p>
          <a:endParaRPr lang="it-IT" sz="1400" b="1">
            <a:latin typeface="Calibri" panose="020F0502020204030204" pitchFamily="34" charset="0"/>
          </a:endParaRPr>
        </a:p>
      </dgm:t>
    </dgm:pt>
    <dgm:pt modelId="{38CEB6E8-DD87-4FAA-94A8-CADE2C1F4549}" type="sibTrans" cxnId="{03E7DE6C-D479-49F1-A8C0-BE0C450890CA}">
      <dgm:prSet/>
      <dgm:spPr/>
      <dgm:t>
        <a:bodyPr/>
        <a:lstStyle/>
        <a:p>
          <a:endParaRPr lang="it-IT" sz="1400" b="1">
            <a:latin typeface="Calibri" panose="020F0502020204030204" pitchFamily="34" charset="0"/>
          </a:endParaRPr>
        </a:p>
      </dgm:t>
    </dgm:pt>
    <dgm:pt modelId="{9C87C8D8-34D5-4F13-B95C-C368C3DE85C9}">
      <dgm:prSet phldrT="[Testo]" custT="1"/>
      <dgm:spPr/>
      <dgm:t>
        <a:bodyPr/>
        <a:lstStyle/>
        <a:p>
          <a:r>
            <a:rPr lang="it-IT" sz="1400" b="1" dirty="0" smtClean="0">
              <a:latin typeface="Calibri" panose="020F0502020204030204" pitchFamily="34" charset="0"/>
            </a:rPr>
            <a:t>Autorizzazioni sanitarie</a:t>
          </a:r>
          <a:endParaRPr lang="it-IT" sz="1400" b="1" dirty="0">
            <a:latin typeface="Calibri" panose="020F0502020204030204" pitchFamily="34" charset="0"/>
          </a:endParaRPr>
        </a:p>
      </dgm:t>
    </dgm:pt>
    <dgm:pt modelId="{A3FFDDFC-EE22-49BD-AF27-D32CACCBD8E9}" type="parTrans" cxnId="{4603519E-C1A5-4FBF-A561-6A8D614E9756}">
      <dgm:prSet/>
      <dgm:spPr/>
      <dgm:t>
        <a:bodyPr/>
        <a:lstStyle/>
        <a:p>
          <a:endParaRPr lang="it-IT" sz="1400" b="1">
            <a:latin typeface="Calibri" panose="020F0502020204030204" pitchFamily="34" charset="0"/>
          </a:endParaRPr>
        </a:p>
      </dgm:t>
    </dgm:pt>
    <dgm:pt modelId="{BF823A02-EFF9-469B-8BDB-86AE8F2E87D3}" type="sibTrans" cxnId="{4603519E-C1A5-4FBF-A561-6A8D614E9756}">
      <dgm:prSet/>
      <dgm:spPr/>
      <dgm:t>
        <a:bodyPr/>
        <a:lstStyle/>
        <a:p>
          <a:endParaRPr lang="it-IT" sz="1400" b="1">
            <a:latin typeface="Calibri" panose="020F0502020204030204" pitchFamily="34" charset="0"/>
          </a:endParaRPr>
        </a:p>
      </dgm:t>
    </dgm:pt>
    <dgm:pt modelId="{12C3FDCC-FB2C-406F-9CD1-F53F4E0E7A5F}">
      <dgm:prSet phldrT="[Testo]" custT="1"/>
      <dgm:spPr/>
      <dgm:t>
        <a:bodyPr/>
        <a:lstStyle/>
        <a:p>
          <a:r>
            <a:rPr lang="it-IT" sz="1400" b="1" dirty="0" smtClean="0">
              <a:latin typeface="Calibri" panose="020F0502020204030204" pitchFamily="34" charset="0"/>
            </a:rPr>
            <a:t>Organigramma personale</a:t>
          </a:r>
          <a:endParaRPr lang="it-IT" sz="1400" b="1" dirty="0">
            <a:latin typeface="Calibri" panose="020F0502020204030204" pitchFamily="34" charset="0"/>
          </a:endParaRPr>
        </a:p>
      </dgm:t>
    </dgm:pt>
    <dgm:pt modelId="{D28FE5BC-FF13-4151-A099-67130BA18EA1}" type="parTrans" cxnId="{644C6699-638A-4CEE-B05C-F701D09BEDFE}">
      <dgm:prSet/>
      <dgm:spPr/>
      <dgm:t>
        <a:bodyPr/>
        <a:lstStyle/>
        <a:p>
          <a:endParaRPr lang="it-IT" sz="1400" b="1">
            <a:latin typeface="Calibri" panose="020F0502020204030204" pitchFamily="34" charset="0"/>
          </a:endParaRPr>
        </a:p>
      </dgm:t>
    </dgm:pt>
    <dgm:pt modelId="{6726ACD4-D242-4113-8809-E3ACA2881816}" type="sibTrans" cxnId="{644C6699-638A-4CEE-B05C-F701D09BEDFE}">
      <dgm:prSet/>
      <dgm:spPr/>
      <dgm:t>
        <a:bodyPr/>
        <a:lstStyle/>
        <a:p>
          <a:endParaRPr lang="it-IT" sz="1400" b="1">
            <a:latin typeface="Calibri" panose="020F0502020204030204" pitchFamily="34" charset="0"/>
          </a:endParaRPr>
        </a:p>
      </dgm:t>
    </dgm:pt>
    <dgm:pt modelId="{4292D3C4-1718-4DDC-84A1-6BFB6DFDD0CD}">
      <dgm:prSet phldrT="[Testo]" custT="1"/>
      <dgm:spPr/>
      <dgm:t>
        <a:bodyPr/>
        <a:lstStyle/>
        <a:p>
          <a:r>
            <a:rPr lang="it-IT" sz="1400" b="1" dirty="0" smtClean="0">
              <a:latin typeface="Calibri" panose="020F0502020204030204" pitchFamily="34" charset="0"/>
            </a:rPr>
            <a:t>Igiene abbigliamento personale</a:t>
          </a:r>
          <a:endParaRPr lang="it-IT" sz="1400" b="1" dirty="0">
            <a:latin typeface="Calibri" panose="020F0502020204030204" pitchFamily="34" charset="0"/>
          </a:endParaRPr>
        </a:p>
      </dgm:t>
    </dgm:pt>
    <dgm:pt modelId="{9429A10E-0AE6-44E6-B462-515915893B85}" type="parTrans" cxnId="{B7CF785E-B5D4-481D-BE68-4F477C3AEE05}">
      <dgm:prSet/>
      <dgm:spPr/>
      <dgm:t>
        <a:bodyPr/>
        <a:lstStyle/>
        <a:p>
          <a:endParaRPr lang="it-IT" sz="1400" b="1">
            <a:latin typeface="Calibri" panose="020F0502020204030204" pitchFamily="34" charset="0"/>
          </a:endParaRPr>
        </a:p>
      </dgm:t>
    </dgm:pt>
    <dgm:pt modelId="{8A21A207-D09B-4DF5-B876-042CAD4FEFBE}" type="sibTrans" cxnId="{B7CF785E-B5D4-481D-BE68-4F477C3AEE05}">
      <dgm:prSet/>
      <dgm:spPr/>
      <dgm:t>
        <a:bodyPr/>
        <a:lstStyle/>
        <a:p>
          <a:endParaRPr lang="it-IT" sz="1400" b="1">
            <a:latin typeface="Calibri" panose="020F0502020204030204" pitchFamily="34" charset="0"/>
          </a:endParaRPr>
        </a:p>
      </dgm:t>
    </dgm:pt>
    <dgm:pt modelId="{96AE2708-7299-40A5-ABE1-83854E23CCE4}">
      <dgm:prSet phldrT="[Testo]" custT="1"/>
      <dgm:spPr/>
      <dgm:t>
        <a:bodyPr/>
        <a:lstStyle/>
        <a:p>
          <a:r>
            <a:rPr lang="it-IT" sz="1400" b="1" dirty="0" smtClean="0">
              <a:latin typeface="Calibri" panose="020F0502020204030204" pitchFamily="34" charset="0"/>
            </a:rPr>
            <a:t>Elenco dei prodotti alimentari in vendita</a:t>
          </a:r>
          <a:endParaRPr lang="it-IT" sz="1400" b="1" dirty="0">
            <a:latin typeface="Calibri" panose="020F0502020204030204" pitchFamily="34" charset="0"/>
          </a:endParaRPr>
        </a:p>
      </dgm:t>
    </dgm:pt>
    <dgm:pt modelId="{5AD81BFB-FC90-43CA-AED4-293AEDFCFBDA}" type="parTrans" cxnId="{E544119F-B29A-4462-8AFA-AD31B536B5D1}">
      <dgm:prSet/>
      <dgm:spPr/>
      <dgm:t>
        <a:bodyPr/>
        <a:lstStyle/>
        <a:p>
          <a:endParaRPr lang="it-IT" sz="1400" b="1">
            <a:latin typeface="Calibri" panose="020F0502020204030204" pitchFamily="34" charset="0"/>
          </a:endParaRPr>
        </a:p>
      </dgm:t>
    </dgm:pt>
    <dgm:pt modelId="{B18166C7-7BB4-44B8-9E6C-F0508BF4E4A0}" type="sibTrans" cxnId="{E544119F-B29A-4462-8AFA-AD31B536B5D1}">
      <dgm:prSet/>
      <dgm:spPr/>
      <dgm:t>
        <a:bodyPr/>
        <a:lstStyle/>
        <a:p>
          <a:endParaRPr lang="it-IT" sz="1400" b="1">
            <a:latin typeface="Calibri" panose="020F0502020204030204" pitchFamily="34" charset="0"/>
          </a:endParaRPr>
        </a:p>
      </dgm:t>
    </dgm:pt>
    <dgm:pt modelId="{572C7996-2E2E-4702-B55B-63981D6CA655}">
      <dgm:prSet custT="1"/>
      <dgm:spPr/>
      <dgm:t>
        <a:bodyPr/>
        <a:lstStyle/>
        <a:p>
          <a:r>
            <a:rPr lang="it-IT" sz="1400" b="1" dirty="0" smtClean="0">
              <a:latin typeface="Calibri" panose="020F0502020204030204" pitchFamily="34" charset="0"/>
            </a:rPr>
            <a:t>Piano di manutenzione attrezzature</a:t>
          </a:r>
          <a:endParaRPr lang="it-IT" sz="1400" b="1" dirty="0">
            <a:latin typeface="Calibri" panose="020F0502020204030204" pitchFamily="34" charset="0"/>
          </a:endParaRPr>
        </a:p>
      </dgm:t>
    </dgm:pt>
    <dgm:pt modelId="{DB1FB1E1-0C51-491F-A5BF-54D6AB974F54}" type="parTrans" cxnId="{BFA68151-7246-405D-8BDF-63DC388A36FE}">
      <dgm:prSet/>
      <dgm:spPr/>
      <dgm:t>
        <a:bodyPr/>
        <a:lstStyle/>
        <a:p>
          <a:endParaRPr lang="it-IT" sz="1400" b="1">
            <a:latin typeface="Calibri" panose="020F0502020204030204" pitchFamily="34" charset="0"/>
          </a:endParaRPr>
        </a:p>
      </dgm:t>
    </dgm:pt>
    <dgm:pt modelId="{165D3CF6-20E4-4038-821D-6FB0B2AB25A1}" type="sibTrans" cxnId="{BFA68151-7246-405D-8BDF-63DC388A36FE}">
      <dgm:prSet/>
      <dgm:spPr/>
      <dgm:t>
        <a:bodyPr/>
        <a:lstStyle/>
        <a:p>
          <a:endParaRPr lang="it-IT" sz="1400" b="1">
            <a:latin typeface="Calibri" panose="020F0502020204030204" pitchFamily="34" charset="0"/>
          </a:endParaRPr>
        </a:p>
      </dgm:t>
    </dgm:pt>
    <dgm:pt modelId="{06363033-D283-4F60-B837-25F76F9DB7E6}">
      <dgm:prSet custT="1"/>
      <dgm:spPr/>
      <dgm:t>
        <a:bodyPr/>
        <a:lstStyle/>
        <a:p>
          <a:r>
            <a:rPr lang="it-IT" sz="1400" b="1" dirty="0" err="1" smtClean="0">
              <a:latin typeface="Calibri" panose="020F0502020204030204" pitchFamily="34" charset="0"/>
            </a:rPr>
            <a:t>Referenziamento</a:t>
          </a:r>
          <a:r>
            <a:rPr lang="it-IT" sz="1400" b="1" dirty="0" smtClean="0">
              <a:latin typeface="Calibri" panose="020F0502020204030204" pitchFamily="34" charset="0"/>
            </a:rPr>
            <a:t> fornitori</a:t>
          </a:r>
          <a:endParaRPr lang="it-IT" sz="1400" b="1" dirty="0">
            <a:latin typeface="Calibri" panose="020F0502020204030204" pitchFamily="34" charset="0"/>
          </a:endParaRPr>
        </a:p>
      </dgm:t>
    </dgm:pt>
    <dgm:pt modelId="{BE1494B0-4DC5-4B8B-A7AD-DF001070C185}" type="parTrans" cxnId="{9B665DD3-0E21-478C-9A61-E72DB71E9256}">
      <dgm:prSet/>
      <dgm:spPr/>
      <dgm:t>
        <a:bodyPr/>
        <a:lstStyle/>
        <a:p>
          <a:endParaRPr lang="it-IT" sz="1400" b="1">
            <a:latin typeface="Calibri" panose="020F0502020204030204" pitchFamily="34" charset="0"/>
          </a:endParaRPr>
        </a:p>
      </dgm:t>
    </dgm:pt>
    <dgm:pt modelId="{ECAFC4FE-9D76-4C3C-AC15-BD50817CEB41}" type="sibTrans" cxnId="{9B665DD3-0E21-478C-9A61-E72DB71E9256}">
      <dgm:prSet/>
      <dgm:spPr/>
      <dgm:t>
        <a:bodyPr/>
        <a:lstStyle/>
        <a:p>
          <a:endParaRPr lang="it-IT" sz="1400" b="1">
            <a:latin typeface="Calibri" panose="020F0502020204030204" pitchFamily="34" charset="0"/>
          </a:endParaRPr>
        </a:p>
      </dgm:t>
    </dgm:pt>
    <dgm:pt modelId="{9BD4E6F4-DA48-418A-B8D0-BAE08A54B4D7}">
      <dgm:prSet custT="1"/>
      <dgm:spPr/>
      <dgm:t>
        <a:bodyPr/>
        <a:lstStyle/>
        <a:p>
          <a:r>
            <a:rPr lang="it-IT" sz="1400" b="1" dirty="0" smtClean="0">
              <a:latin typeface="Calibri" panose="020F0502020204030204" pitchFamily="34" charset="0"/>
            </a:rPr>
            <a:t>Realizzazione piano di controllo</a:t>
          </a:r>
          <a:endParaRPr lang="it-IT" sz="1400" b="1" dirty="0">
            <a:latin typeface="Calibri" panose="020F0502020204030204" pitchFamily="34" charset="0"/>
          </a:endParaRPr>
        </a:p>
      </dgm:t>
    </dgm:pt>
    <dgm:pt modelId="{E14A2B34-AD4C-4083-AC22-C2C4E1F6ECDC}" type="parTrans" cxnId="{E261F696-14AD-4670-A99A-542F96EE9E10}">
      <dgm:prSet/>
      <dgm:spPr/>
      <dgm:t>
        <a:bodyPr/>
        <a:lstStyle/>
        <a:p>
          <a:endParaRPr lang="it-IT" sz="1400" b="1">
            <a:latin typeface="Calibri" panose="020F0502020204030204" pitchFamily="34" charset="0"/>
          </a:endParaRPr>
        </a:p>
      </dgm:t>
    </dgm:pt>
    <dgm:pt modelId="{3759E856-BD28-4042-A57C-24DE5B6BECD9}" type="sibTrans" cxnId="{E261F696-14AD-4670-A99A-542F96EE9E10}">
      <dgm:prSet/>
      <dgm:spPr/>
      <dgm:t>
        <a:bodyPr/>
        <a:lstStyle/>
        <a:p>
          <a:endParaRPr lang="it-IT" sz="1400" b="1">
            <a:latin typeface="Calibri" panose="020F0502020204030204" pitchFamily="34" charset="0"/>
          </a:endParaRPr>
        </a:p>
      </dgm:t>
    </dgm:pt>
    <dgm:pt modelId="{652BFC82-6BAF-4C91-B926-D11827A8A1FC}">
      <dgm:prSet custT="1"/>
      <dgm:spPr/>
      <dgm:t>
        <a:bodyPr/>
        <a:lstStyle/>
        <a:p>
          <a:r>
            <a:rPr lang="it-IT" sz="1400" b="1" dirty="0" smtClean="0">
              <a:latin typeface="Calibri" panose="020F0502020204030204" pitchFamily="34" charset="0"/>
            </a:rPr>
            <a:t>Identificazione dei rischi e individuazione dei punti critici</a:t>
          </a:r>
          <a:endParaRPr lang="it-IT" sz="1400" b="1" dirty="0">
            <a:latin typeface="Calibri" panose="020F0502020204030204" pitchFamily="34" charset="0"/>
          </a:endParaRPr>
        </a:p>
      </dgm:t>
    </dgm:pt>
    <dgm:pt modelId="{9BF8E060-1FD2-4229-AFDA-2B6164ECF650}" type="parTrans" cxnId="{C2D7C870-1337-4E05-817D-D37700C87CEB}">
      <dgm:prSet/>
      <dgm:spPr/>
      <dgm:t>
        <a:bodyPr/>
        <a:lstStyle/>
        <a:p>
          <a:endParaRPr lang="it-IT" sz="1400" b="1">
            <a:latin typeface="Calibri" panose="020F0502020204030204" pitchFamily="34" charset="0"/>
          </a:endParaRPr>
        </a:p>
      </dgm:t>
    </dgm:pt>
    <dgm:pt modelId="{73F3C264-2750-4725-B447-8CA431745758}" type="sibTrans" cxnId="{C2D7C870-1337-4E05-817D-D37700C87CEB}">
      <dgm:prSet/>
      <dgm:spPr/>
      <dgm:t>
        <a:bodyPr/>
        <a:lstStyle/>
        <a:p>
          <a:endParaRPr lang="it-IT" sz="1400" b="1">
            <a:latin typeface="Calibri" panose="020F0502020204030204" pitchFamily="34" charset="0"/>
          </a:endParaRPr>
        </a:p>
      </dgm:t>
    </dgm:pt>
    <dgm:pt modelId="{9EE0399E-01EB-41BB-BC9C-C729964D5008}">
      <dgm:prSet custT="1"/>
      <dgm:spPr/>
      <dgm:t>
        <a:bodyPr/>
        <a:lstStyle/>
        <a:p>
          <a:pPr algn="ctr"/>
          <a:r>
            <a:rPr lang="it-IT" sz="1400" b="1" dirty="0" smtClean="0">
              <a:latin typeface="Calibri" panose="020F0502020204030204" pitchFamily="34" charset="0"/>
            </a:rPr>
            <a:t>Revisione periodica </a:t>
          </a:r>
          <a:r>
            <a:rPr lang="it-IT" sz="1400" b="1" smtClean="0">
              <a:latin typeface="Calibri" panose="020F0502020204030204" pitchFamily="34" charset="0"/>
            </a:rPr>
            <a:t>del manuale</a:t>
          </a:r>
          <a:endParaRPr lang="it-IT" sz="1400" b="1">
            <a:latin typeface="Calibri" panose="020F0502020204030204" pitchFamily="34" charset="0"/>
          </a:endParaRPr>
        </a:p>
      </dgm:t>
    </dgm:pt>
    <dgm:pt modelId="{FE89C94A-E9D4-4116-95F4-F41DA57A54FC}" type="parTrans" cxnId="{33A9C785-3D40-4F95-B24E-DF55650FA3C2}">
      <dgm:prSet/>
      <dgm:spPr/>
      <dgm:t>
        <a:bodyPr/>
        <a:lstStyle/>
        <a:p>
          <a:endParaRPr lang="it-IT" sz="1400" b="1">
            <a:latin typeface="Calibri" panose="020F0502020204030204" pitchFamily="34" charset="0"/>
          </a:endParaRPr>
        </a:p>
      </dgm:t>
    </dgm:pt>
    <dgm:pt modelId="{5816A519-9E3F-4C20-B8C0-04962D6FE15E}" type="sibTrans" cxnId="{33A9C785-3D40-4F95-B24E-DF55650FA3C2}">
      <dgm:prSet/>
      <dgm:spPr/>
      <dgm:t>
        <a:bodyPr/>
        <a:lstStyle/>
        <a:p>
          <a:endParaRPr lang="it-IT" sz="1400" b="1">
            <a:latin typeface="Calibri" panose="020F0502020204030204" pitchFamily="34" charset="0"/>
          </a:endParaRPr>
        </a:p>
      </dgm:t>
    </dgm:pt>
    <dgm:pt modelId="{D8677436-958B-41CA-A09B-0B6FBCD05664}" type="pres">
      <dgm:prSet presAssocID="{5A38935A-E976-41AF-AD7A-E6748175E262}" presName="Name0" presStyleCnt="0">
        <dgm:presLayoutVars>
          <dgm:dir/>
          <dgm:resizeHandles/>
        </dgm:presLayoutVars>
      </dgm:prSet>
      <dgm:spPr/>
      <dgm:t>
        <a:bodyPr/>
        <a:lstStyle/>
        <a:p>
          <a:endParaRPr lang="it-IT"/>
        </a:p>
      </dgm:t>
    </dgm:pt>
    <dgm:pt modelId="{0584EF74-280B-4FEE-9C45-568A47C78A8D}" type="pres">
      <dgm:prSet presAssocID="{C2FAADD7-1584-4919-B359-5E41E90B1163}" presName="compNode" presStyleCnt="0"/>
      <dgm:spPr/>
    </dgm:pt>
    <dgm:pt modelId="{26AFF0A1-9046-4E34-B3A7-96CDE1578929}" type="pres">
      <dgm:prSet presAssocID="{C2FAADD7-1584-4919-B359-5E41E90B1163}" presName="dummyConnPt" presStyleCnt="0"/>
      <dgm:spPr/>
    </dgm:pt>
    <dgm:pt modelId="{1D5ADAB5-553D-4BA4-94F1-EF1470DC30A0}" type="pres">
      <dgm:prSet presAssocID="{C2FAADD7-1584-4919-B359-5E41E90B1163}" presName="node" presStyleLbl="node1" presStyleIdx="0" presStyleCnt="14">
        <dgm:presLayoutVars>
          <dgm:bulletEnabled val="1"/>
        </dgm:presLayoutVars>
      </dgm:prSet>
      <dgm:spPr/>
      <dgm:t>
        <a:bodyPr/>
        <a:lstStyle/>
        <a:p>
          <a:endParaRPr lang="it-IT"/>
        </a:p>
      </dgm:t>
    </dgm:pt>
    <dgm:pt modelId="{5D88C723-C2DB-4AE5-8597-127998E8B2BA}" type="pres">
      <dgm:prSet presAssocID="{EA8CC64D-7A1C-434F-957D-E200FC96DC81}" presName="sibTrans" presStyleLbl="bgSibTrans2D1" presStyleIdx="0" presStyleCnt="13"/>
      <dgm:spPr/>
      <dgm:t>
        <a:bodyPr/>
        <a:lstStyle/>
        <a:p>
          <a:endParaRPr lang="it-IT"/>
        </a:p>
      </dgm:t>
    </dgm:pt>
    <dgm:pt modelId="{9D296014-9BA2-40E1-B190-0C1DA2E226C2}" type="pres">
      <dgm:prSet presAssocID="{E0D20220-AD8E-4F4B-8BC5-34F20958F727}" presName="compNode" presStyleCnt="0"/>
      <dgm:spPr/>
    </dgm:pt>
    <dgm:pt modelId="{F78BAF3A-E07E-45D6-9968-4E36CB18018B}" type="pres">
      <dgm:prSet presAssocID="{E0D20220-AD8E-4F4B-8BC5-34F20958F727}" presName="dummyConnPt" presStyleCnt="0"/>
      <dgm:spPr/>
    </dgm:pt>
    <dgm:pt modelId="{6AEA1AB3-5260-411B-BBF1-24A08C4A4D1C}" type="pres">
      <dgm:prSet presAssocID="{E0D20220-AD8E-4F4B-8BC5-34F20958F727}" presName="node" presStyleLbl="node1" presStyleIdx="1" presStyleCnt="14">
        <dgm:presLayoutVars>
          <dgm:bulletEnabled val="1"/>
        </dgm:presLayoutVars>
      </dgm:prSet>
      <dgm:spPr/>
      <dgm:t>
        <a:bodyPr/>
        <a:lstStyle/>
        <a:p>
          <a:endParaRPr lang="it-IT"/>
        </a:p>
      </dgm:t>
    </dgm:pt>
    <dgm:pt modelId="{F2B69CBE-7E5E-42F4-B2AD-41707A63E901}" type="pres">
      <dgm:prSet presAssocID="{196681B1-959B-4B7E-8A4E-542BD07A9DF7}" presName="sibTrans" presStyleLbl="bgSibTrans2D1" presStyleIdx="1" presStyleCnt="13"/>
      <dgm:spPr/>
      <dgm:t>
        <a:bodyPr/>
        <a:lstStyle/>
        <a:p>
          <a:endParaRPr lang="it-IT"/>
        </a:p>
      </dgm:t>
    </dgm:pt>
    <dgm:pt modelId="{E7C2083D-8019-45AD-9A19-816893F2D8FB}" type="pres">
      <dgm:prSet presAssocID="{EF4137A4-6DDA-438F-9C91-13448F360D2D}" presName="compNode" presStyleCnt="0"/>
      <dgm:spPr/>
    </dgm:pt>
    <dgm:pt modelId="{286D3BE4-55D2-4D8B-9499-C2C3D5067591}" type="pres">
      <dgm:prSet presAssocID="{EF4137A4-6DDA-438F-9C91-13448F360D2D}" presName="dummyConnPt" presStyleCnt="0"/>
      <dgm:spPr/>
    </dgm:pt>
    <dgm:pt modelId="{CF2A6164-9B64-4B6D-8438-AC4593F8C0BD}" type="pres">
      <dgm:prSet presAssocID="{EF4137A4-6DDA-438F-9C91-13448F360D2D}" presName="node" presStyleLbl="node1" presStyleIdx="2" presStyleCnt="14">
        <dgm:presLayoutVars>
          <dgm:bulletEnabled val="1"/>
        </dgm:presLayoutVars>
      </dgm:prSet>
      <dgm:spPr/>
      <dgm:t>
        <a:bodyPr/>
        <a:lstStyle/>
        <a:p>
          <a:endParaRPr lang="it-IT"/>
        </a:p>
      </dgm:t>
    </dgm:pt>
    <dgm:pt modelId="{7371AECD-897B-4F60-B777-EEF34BFFBE10}" type="pres">
      <dgm:prSet presAssocID="{72571A03-28F4-492F-B03E-0BF6BBE3A822}" presName="sibTrans" presStyleLbl="bgSibTrans2D1" presStyleIdx="2" presStyleCnt="13"/>
      <dgm:spPr/>
      <dgm:t>
        <a:bodyPr/>
        <a:lstStyle/>
        <a:p>
          <a:endParaRPr lang="it-IT"/>
        </a:p>
      </dgm:t>
    </dgm:pt>
    <dgm:pt modelId="{02F9A300-9493-4D61-83A9-1C08B1EA7E59}" type="pres">
      <dgm:prSet presAssocID="{7EDEE178-E5BF-4790-8E0E-F0E8A184ED2D}" presName="compNode" presStyleCnt="0"/>
      <dgm:spPr/>
    </dgm:pt>
    <dgm:pt modelId="{12FA91E2-E187-4F69-8583-813C31EFA8A6}" type="pres">
      <dgm:prSet presAssocID="{7EDEE178-E5BF-4790-8E0E-F0E8A184ED2D}" presName="dummyConnPt" presStyleCnt="0"/>
      <dgm:spPr/>
    </dgm:pt>
    <dgm:pt modelId="{68AA6724-E882-4629-A5F0-039AFF44D20B}" type="pres">
      <dgm:prSet presAssocID="{7EDEE178-E5BF-4790-8E0E-F0E8A184ED2D}" presName="node" presStyleLbl="node1" presStyleIdx="3" presStyleCnt="14">
        <dgm:presLayoutVars>
          <dgm:bulletEnabled val="1"/>
        </dgm:presLayoutVars>
      </dgm:prSet>
      <dgm:spPr/>
      <dgm:t>
        <a:bodyPr/>
        <a:lstStyle/>
        <a:p>
          <a:endParaRPr lang="it-IT"/>
        </a:p>
      </dgm:t>
    </dgm:pt>
    <dgm:pt modelId="{90BDB8DD-4273-44E7-A83C-1F12C5220714}" type="pres">
      <dgm:prSet presAssocID="{279086B1-6885-49B4-8644-B3D9E68F7E8D}" presName="sibTrans" presStyleLbl="bgSibTrans2D1" presStyleIdx="3" presStyleCnt="13"/>
      <dgm:spPr/>
      <dgm:t>
        <a:bodyPr/>
        <a:lstStyle/>
        <a:p>
          <a:endParaRPr lang="it-IT"/>
        </a:p>
      </dgm:t>
    </dgm:pt>
    <dgm:pt modelId="{86D62176-3D13-433F-9605-22A39A8F15BD}" type="pres">
      <dgm:prSet presAssocID="{F764328F-040D-4E7C-98AE-FCF2E069DB6C}" presName="compNode" presStyleCnt="0"/>
      <dgm:spPr/>
    </dgm:pt>
    <dgm:pt modelId="{7178D8E0-A0E8-4764-ACFC-C6FE4A3B2810}" type="pres">
      <dgm:prSet presAssocID="{F764328F-040D-4E7C-98AE-FCF2E069DB6C}" presName="dummyConnPt" presStyleCnt="0"/>
      <dgm:spPr/>
    </dgm:pt>
    <dgm:pt modelId="{37EE2DE2-B5B4-4404-86AB-20533FC9648E}" type="pres">
      <dgm:prSet presAssocID="{F764328F-040D-4E7C-98AE-FCF2E069DB6C}" presName="node" presStyleLbl="node1" presStyleIdx="4" presStyleCnt="14">
        <dgm:presLayoutVars>
          <dgm:bulletEnabled val="1"/>
        </dgm:presLayoutVars>
      </dgm:prSet>
      <dgm:spPr/>
      <dgm:t>
        <a:bodyPr/>
        <a:lstStyle/>
        <a:p>
          <a:endParaRPr lang="it-IT"/>
        </a:p>
      </dgm:t>
    </dgm:pt>
    <dgm:pt modelId="{3D979A4E-27FD-474B-8CD3-32CE3CEA4F93}" type="pres">
      <dgm:prSet presAssocID="{38CEB6E8-DD87-4FAA-94A8-CADE2C1F4549}" presName="sibTrans" presStyleLbl="bgSibTrans2D1" presStyleIdx="4" presStyleCnt="13"/>
      <dgm:spPr/>
      <dgm:t>
        <a:bodyPr/>
        <a:lstStyle/>
        <a:p>
          <a:endParaRPr lang="it-IT"/>
        </a:p>
      </dgm:t>
    </dgm:pt>
    <dgm:pt modelId="{3C8F3997-36D1-46B7-82DF-DCC5F894C48D}" type="pres">
      <dgm:prSet presAssocID="{9C87C8D8-34D5-4F13-B95C-C368C3DE85C9}" presName="compNode" presStyleCnt="0"/>
      <dgm:spPr/>
    </dgm:pt>
    <dgm:pt modelId="{4BEF1B69-CC60-4829-8B8F-9D8C3E8B4F4B}" type="pres">
      <dgm:prSet presAssocID="{9C87C8D8-34D5-4F13-B95C-C368C3DE85C9}" presName="dummyConnPt" presStyleCnt="0"/>
      <dgm:spPr/>
    </dgm:pt>
    <dgm:pt modelId="{BD4720EA-EC97-4623-BB26-56D7040ED152}" type="pres">
      <dgm:prSet presAssocID="{9C87C8D8-34D5-4F13-B95C-C368C3DE85C9}" presName="node" presStyleLbl="node1" presStyleIdx="5" presStyleCnt="14">
        <dgm:presLayoutVars>
          <dgm:bulletEnabled val="1"/>
        </dgm:presLayoutVars>
      </dgm:prSet>
      <dgm:spPr/>
      <dgm:t>
        <a:bodyPr/>
        <a:lstStyle/>
        <a:p>
          <a:endParaRPr lang="it-IT"/>
        </a:p>
      </dgm:t>
    </dgm:pt>
    <dgm:pt modelId="{99DAC457-27F9-45AA-BFC7-1398A91C29FD}" type="pres">
      <dgm:prSet presAssocID="{BF823A02-EFF9-469B-8BDB-86AE8F2E87D3}" presName="sibTrans" presStyleLbl="bgSibTrans2D1" presStyleIdx="5" presStyleCnt="13"/>
      <dgm:spPr/>
      <dgm:t>
        <a:bodyPr/>
        <a:lstStyle/>
        <a:p>
          <a:endParaRPr lang="it-IT"/>
        </a:p>
      </dgm:t>
    </dgm:pt>
    <dgm:pt modelId="{C231195E-3D1F-4119-ADA5-56355E855805}" type="pres">
      <dgm:prSet presAssocID="{572C7996-2E2E-4702-B55B-63981D6CA655}" presName="compNode" presStyleCnt="0"/>
      <dgm:spPr/>
    </dgm:pt>
    <dgm:pt modelId="{2809E01A-CBAC-4771-9857-FF95BE0BB0CE}" type="pres">
      <dgm:prSet presAssocID="{572C7996-2E2E-4702-B55B-63981D6CA655}" presName="dummyConnPt" presStyleCnt="0"/>
      <dgm:spPr/>
    </dgm:pt>
    <dgm:pt modelId="{4532DE72-EDE0-44A8-8343-6D0DC42B2C74}" type="pres">
      <dgm:prSet presAssocID="{572C7996-2E2E-4702-B55B-63981D6CA655}" presName="node" presStyleLbl="node1" presStyleIdx="6" presStyleCnt="14">
        <dgm:presLayoutVars>
          <dgm:bulletEnabled val="1"/>
        </dgm:presLayoutVars>
      </dgm:prSet>
      <dgm:spPr/>
      <dgm:t>
        <a:bodyPr/>
        <a:lstStyle/>
        <a:p>
          <a:endParaRPr lang="it-IT"/>
        </a:p>
      </dgm:t>
    </dgm:pt>
    <dgm:pt modelId="{BC47B422-42B1-4AAF-878C-ADEFE5BB694D}" type="pres">
      <dgm:prSet presAssocID="{165D3CF6-20E4-4038-821D-6FB0B2AB25A1}" presName="sibTrans" presStyleLbl="bgSibTrans2D1" presStyleIdx="6" presStyleCnt="13"/>
      <dgm:spPr/>
      <dgm:t>
        <a:bodyPr/>
        <a:lstStyle/>
        <a:p>
          <a:endParaRPr lang="it-IT"/>
        </a:p>
      </dgm:t>
    </dgm:pt>
    <dgm:pt modelId="{171696EC-FC9D-45BF-8BB3-4BF18C0F9D56}" type="pres">
      <dgm:prSet presAssocID="{12C3FDCC-FB2C-406F-9CD1-F53F4E0E7A5F}" presName="compNode" presStyleCnt="0"/>
      <dgm:spPr/>
    </dgm:pt>
    <dgm:pt modelId="{4D61CAE8-EEBA-4FE3-B118-4B32EBD0C086}" type="pres">
      <dgm:prSet presAssocID="{12C3FDCC-FB2C-406F-9CD1-F53F4E0E7A5F}" presName="dummyConnPt" presStyleCnt="0"/>
      <dgm:spPr/>
    </dgm:pt>
    <dgm:pt modelId="{F61E2622-9E19-4365-A680-4A2FFC1A6C95}" type="pres">
      <dgm:prSet presAssocID="{12C3FDCC-FB2C-406F-9CD1-F53F4E0E7A5F}" presName="node" presStyleLbl="node1" presStyleIdx="7" presStyleCnt="14">
        <dgm:presLayoutVars>
          <dgm:bulletEnabled val="1"/>
        </dgm:presLayoutVars>
      </dgm:prSet>
      <dgm:spPr/>
      <dgm:t>
        <a:bodyPr/>
        <a:lstStyle/>
        <a:p>
          <a:endParaRPr lang="it-IT"/>
        </a:p>
      </dgm:t>
    </dgm:pt>
    <dgm:pt modelId="{EB3E49EE-4146-4FBD-BEC1-031EF4F34737}" type="pres">
      <dgm:prSet presAssocID="{6726ACD4-D242-4113-8809-E3ACA2881816}" presName="sibTrans" presStyleLbl="bgSibTrans2D1" presStyleIdx="7" presStyleCnt="13"/>
      <dgm:spPr/>
      <dgm:t>
        <a:bodyPr/>
        <a:lstStyle/>
        <a:p>
          <a:endParaRPr lang="it-IT"/>
        </a:p>
      </dgm:t>
    </dgm:pt>
    <dgm:pt modelId="{5C05C893-D7FB-4E4B-A167-0007A67E5334}" type="pres">
      <dgm:prSet presAssocID="{4292D3C4-1718-4DDC-84A1-6BFB6DFDD0CD}" presName="compNode" presStyleCnt="0"/>
      <dgm:spPr/>
    </dgm:pt>
    <dgm:pt modelId="{FE1EBF2B-6984-4325-9327-B506ACAA979E}" type="pres">
      <dgm:prSet presAssocID="{4292D3C4-1718-4DDC-84A1-6BFB6DFDD0CD}" presName="dummyConnPt" presStyleCnt="0"/>
      <dgm:spPr/>
    </dgm:pt>
    <dgm:pt modelId="{D5A7B7EF-FE5A-4D88-9DFB-8590C0731AC7}" type="pres">
      <dgm:prSet presAssocID="{4292D3C4-1718-4DDC-84A1-6BFB6DFDD0CD}" presName="node" presStyleLbl="node1" presStyleIdx="8" presStyleCnt="14">
        <dgm:presLayoutVars>
          <dgm:bulletEnabled val="1"/>
        </dgm:presLayoutVars>
      </dgm:prSet>
      <dgm:spPr/>
      <dgm:t>
        <a:bodyPr/>
        <a:lstStyle/>
        <a:p>
          <a:endParaRPr lang="it-IT"/>
        </a:p>
      </dgm:t>
    </dgm:pt>
    <dgm:pt modelId="{514EEA58-69A5-4488-8E4E-ABE55693B68D}" type="pres">
      <dgm:prSet presAssocID="{8A21A207-D09B-4DF5-B876-042CAD4FEFBE}" presName="sibTrans" presStyleLbl="bgSibTrans2D1" presStyleIdx="8" presStyleCnt="13"/>
      <dgm:spPr/>
      <dgm:t>
        <a:bodyPr/>
        <a:lstStyle/>
        <a:p>
          <a:endParaRPr lang="it-IT"/>
        </a:p>
      </dgm:t>
    </dgm:pt>
    <dgm:pt modelId="{160E531A-9370-4E96-A22C-3B2E692E6F57}" type="pres">
      <dgm:prSet presAssocID="{96AE2708-7299-40A5-ABE1-83854E23CCE4}" presName="compNode" presStyleCnt="0"/>
      <dgm:spPr/>
    </dgm:pt>
    <dgm:pt modelId="{A2661A86-86D3-4C2E-8437-30B2D90DBD55}" type="pres">
      <dgm:prSet presAssocID="{96AE2708-7299-40A5-ABE1-83854E23CCE4}" presName="dummyConnPt" presStyleCnt="0"/>
      <dgm:spPr/>
    </dgm:pt>
    <dgm:pt modelId="{E5FBD2FA-0B12-4E4E-BD57-FA87D976371C}" type="pres">
      <dgm:prSet presAssocID="{96AE2708-7299-40A5-ABE1-83854E23CCE4}" presName="node" presStyleLbl="node1" presStyleIdx="9" presStyleCnt="14">
        <dgm:presLayoutVars>
          <dgm:bulletEnabled val="1"/>
        </dgm:presLayoutVars>
      </dgm:prSet>
      <dgm:spPr/>
      <dgm:t>
        <a:bodyPr/>
        <a:lstStyle/>
        <a:p>
          <a:endParaRPr lang="it-IT"/>
        </a:p>
      </dgm:t>
    </dgm:pt>
    <dgm:pt modelId="{3E4AB005-93CF-4393-94C2-864393C4B958}" type="pres">
      <dgm:prSet presAssocID="{B18166C7-7BB4-44B8-9E6C-F0508BF4E4A0}" presName="sibTrans" presStyleLbl="bgSibTrans2D1" presStyleIdx="9" presStyleCnt="13"/>
      <dgm:spPr/>
      <dgm:t>
        <a:bodyPr/>
        <a:lstStyle/>
        <a:p>
          <a:endParaRPr lang="it-IT"/>
        </a:p>
      </dgm:t>
    </dgm:pt>
    <dgm:pt modelId="{4DA77490-D31F-4AE5-8808-4A6A366B7C7A}" type="pres">
      <dgm:prSet presAssocID="{06363033-D283-4F60-B837-25F76F9DB7E6}" presName="compNode" presStyleCnt="0"/>
      <dgm:spPr/>
    </dgm:pt>
    <dgm:pt modelId="{8FD47D90-CEF5-47FB-8650-6755DB891054}" type="pres">
      <dgm:prSet presAssocID="{06363033-D283-4F60-B837-25F76F9DB7E6}" presName="dummyConnPt" presStyleCnt="0"/>
      <dgm:spPr/>
    </dgm:pt>
    <dgm:pt modelId="{03EB1DCC-3E2E-4B60-B90A-61B5B86BED21}" type="pres">
      <dgm:prSet presAssocID="{06363033-D283-4F60-B837-25F76F9DB7E6}" presName="node" presStyleLbl="node1" presStyleIdx="10" presStyleCnt="14">
        <dgm:presLayoutVars>
          <dgm:bulletEnabled val="1"/>
        </dgm:presLayoutVars>
      </dgm:prSet>
      <dgm:spPr/>
      <dgm:t>
        <a:bodyPr/>
        <a:lstStyle/>
        <a:p>
          <a:endParaRPr lang="it-IT"/>
        </a:p>
      </dgm:t>
    </dgm:pt>
    <dgm:pt modelId="{1BCD8AB0-6BFB-46F7-8EFA-649B19D490C4}" type="pres">
      <dgm:prSet presAssocID="{ECAFC4FE-9D76-4C3C-AC15-BD50817CEB41}" presName="sibTrans" presStyleLbl="bgSibTrans2D1" presStyleIdx="10" presStyleCnt="13"/>
      <dgm:spPr/>
      <dgm:t>
        <a:bodyPr/>
        <a:lstStyle/>
        <a:p>
          <a:endParaRPr lang="it-IT"/>
        </a:p>
      </dgm:t>
    </dgm:pt>
    <dgm:pt modelId="{23CA6A8B-EF98-4CE1-ABBF-FABCF5BAD1E2}" type="pres">
      <dgm:prSet presAssocID="{9BD4E6F4-DA48-418A-B8D0-BAE08A54B4D7}" presName="compNode" presStyleCnt="0"/>
      <dgm:spPr/>
    </dgm:pt>
    <dgm:pt modelId="{339B1423-722D-4789-B0AA-60E411A657C8}" type="pres">
      <dgm:prSet presAssocID="{9BD4E6F4-DA48-418A-B8D0-BAE08A54B4D7}" presName="dummyConnPt" presStyleCnt="0"/>
      <dgm:spPr/>
    </dgm:pt>
    <dgm:pt modelId="{53360CDA-F683-4D89-ACE4-89A915B45501}" type="pres">
      <dgm:prSet presAssocID="{9BD4E6F4-DA48-418A-B8D0-BAE08A54B4D7}" presName="node" presStyleLbl="node1" presStyleIdx="11" presStyleCnt="14">
        <dgm:presLayoutVars>
          <dgm:bulletEnabled val="1"/>
        </dgm:presLayoutVars>
      </dgm:prSet>
      <dgm:spPr/>
      <dgm:t>
        <a:bodyPr/>
        <a:lstStyle/>
        <a:p>
          <a:endParaRPr lang="it-IT"/>
        </a:p>
      </dgm:t>
    </dgm:pt>
    <dgm:pt modelId="{E2AD5B3B-E366-42D7-9DFF-1E383548FA41}" type="pres">
      <dgm:prSet presAssocID="{3759E856-BD28-4042-A57C-24DE5B6BECD9}" presName="sibTrans" presStyleLbl="bgSibTrans2D1" presStyleIdx="11" presStyleCnt="13"/>
      <dgm:spPr/>
      <dgm:t>
        <a:bodyPr/>
        <a:lstStyle/>
        <a:p>
          <a:endParaRPr lang="it-IT"/>
        </a:p>
      </dgm:t>
    </dgm:pt>
    <dgm:pt modelId="{336544CF-AADA-4D1B-A1EC-E50CD507DE6E}" type="pres">
      <dgm:prSet presAssocID="{652BFC82-6BAF-4C91-B926-D11827A8A1FC}" presName="compNode" presStyleCnt="0"/>
      <dgm:spPr/>
    </dgm:pt>
    <dgm:pt modelId="{82AC508D-1AAC-4092-8AF2-7385B0FC4E44}" type="pres">
      <dgm:prSet presAssocID="{652BFC82-6BAF-4C91-B926-D11827A8A1FC}" presName="dummyConnPt" presStyleCnt="0"/>
      <dgm:spPr/>
    </dgm:pt>
    <dgm:pt modelId="{2F611069-CDFF-4D66-95A9-0E3DE006FA24}" type="pres">
      <dgm:prSet presAssocID="{652BFC82-6BAF-4C91-B926-D11827A8A1FC}" presName="node" presStyleLbl="node1" presStyleIdx="12" presStyleCnt="14">
        <dgm:presLayoutVars>
          <dgm:bulletEnabled val="1"/>
        </dgm:presLayoutVars>
      </dgm:prSet>
      <dgm:spPr/>
      <dgm:t>
        <a:bodyPr/>
        <a:lstStyle/>
        <a:p>
          <a:endParaRPr lang="it-IT"/>
        </a:p>
      </dgm:t>
    </dgm:pt>
    <dgm:pt modelId="{69E24A2D-3B1D-4C03-BBD9-AB7160E8DE35}" type="pres">
      <dgm:prSet presAssocID="{73F3C264-2750-4725-B447-8CA431745758}" presName="sibTrans" presStyleLbl="bgSibTrans2D1" presStyleIdx="12" presStyleCnt="13"/>
      <dgm:spPr/>
      <dgm:t>
        <a:bodyPr/>
        <a:lstStyle/>
        <a:p>
          <a:endParaRPr lang="it-IT"/>
        </a:p>
      </dgm:t>
    </dgm:pt>
    <dgm:pt modelId="{14E7AFD9-D1F1-4B72-A32D-D6B47CBAA5FC}" type="pres">
      <dgm:prSet presAssocID="{9EE0399E-01EB-41BB-BC9C-C729964D5008}" presName="compNode" presStyleCnt="0"/>
      <dgm:spPr/>
    </dgm:pt>
    <dgm:pt modelId="{2E35CC4E-7F21-4652-8126-0A36FF0808FA}" type="pres">
      <dgm:prSet presAssocID="{9EE0399E-01EB-41BB-BC9C-C729964D5008}" presName="dummyConnPt" presStyleCnt="0"/>
      <dgm:spPr/>
    </dgm:pt>
    <dgm:pt modelId="{FADD0CBB-5487-4E41-8E7F-AB8A50EF7951}" type="pres">
      <dgm:prSet presAssocID="{9EE0399E-01EB-41BB-BC9C-C729964D5008}" presName="node" presStyleLbl="node1" presStyleIdx="13" presStyleCnt="14">
        <dgm:presLayoutVars>
          <dgm:bulletEnabled val="1"/>
        </dgm:presLayoutVars>
      </dgm:prSet>
      <dgm:spPr/>
      <dgm:t>
        <a:bodyPr/>
        <a:lstStyle/>
        <a:p>
          <a:endParaRPr lang="it-IT"/>
        </a:p>
      </dgm:t>
    </dgm:pt>
  </dgm:ptLst>
  <dgm:cxnLst>
    <dgm:cxn modelId="{644C6699-638A-4CEE-B05C-F701D09BEDFE}" srcId="{5A38935A-E976-41AF-AD7A-E6748175E262}" destId="{12C3FDCC-FB2C-406F-9CD1-F53F4E0E7A5F}" srcOrd="7" destOrd="0" parTransId="{D28FE5BC-FF13-4151-A099-67130BA18EA1}" sibTransId="{6726ACD4-D242-4113-8809-E3ACA2881816}"/>
    <dgm:cxn modelId="{8BFC31CA-E6C1-4D01-AFD8-86697ECB51C0}" type="presOf" srcId="{5A38935A-E976-41AF-AD7A-E6748175E262}" destId="{D8677436-958B-41CA-A09B-0B6FBCD05664}" srcOrd="0" destOrd="0" presId="urn:microsoft.com/office/officeart/2005/8/layout/bProcess4"/>
    <dgm:cxn modelId="{BFA68151-7246-405D-8BDF-63DC388A36FE}" srcId="{5A38935A-E976-41AF-AD7A-E6748175E262}" destId="{572C7996-2E2E-4702-B55B-63981D6CA655}" srcOrd="6" destOrd="0" parTransId="{DB1FB1E1-0C51-491F-A5BF-54D6AB974F54}" sibTransId="{165D3CF6-20E4-4038-821D-6FB0B2AB25A1}"/>
    <dgm:cxn modelId="{36F4625B-871D-4CC1-A663-B3804F54BDE5}" type="presOf" srcId="{E0D20220-AD8E-4F4B-8BC5-34F20958F727}" destId="{6AEA1AB3-5260-411B-BBF1-24A08C4A4D1C}" srcOrd="0" destOrd="0" presId="urn:microsoft.com/office/officeart/2005/8/layout/bProcess4"/>
    <dgm:cxn modelId="{DF21FFB4-BF15-436F-9A02-8543AFBD72A0}" type="presOf" srcId="{6726ACD4-D242-4113-8809-E3ACA2881816}" destId="{EB3E49EE-4146-4FBD-BEC1-031EF4F34737}" srcOrd="0" destOrd="0" presId="urn:microsoft.com/office/officeart/2005/8/layout/bProcess4"/>
    <dgm:cxn modelId="{303279E8-1D49-4331-82B4-39453DFB6312}" type="presOf" srcId="{9BD4E6F4-DA48-418A-B8D0-BAE08A54B4D7}" destId="{53360CDA-F683-4D89-ACE4-89A915B45501}" srcOrd="0" destOrd="0" presId="urn:microsoft.com/office/officeart/2005/8/layout/bProcess4"/>
    <dgm:cxn modelId="{467C0FFF-714F-4510-A3A8-88D4460324F5}" type="presOf" srcId="{652BFC82-6BAF-4C91-B926-D11827A8A1FC}" destId="{2F611069-CDFF-4D66-95A9-0E3DE006FA24}" srcOrd="0" destOrd="0" presId="urn:microsoft.com/office/officeart/2005/8/layout/bProcess4"/>
    <dgm:cxn modelId="{902F3BBA-BC78-4DD8-B954-4A877C2E4291}" type="presOf" srcId="{38CEB6E8-DD87-4FAA-94A8-CADE2C1F4549}" destId="{3D979A4E-27FD-474B-8CD3-32CE3CEA4F93}" srcOrd="0" destOrd="0" presId="urn:microsoft.com/office/officeart/2005/8/layout/bProcess4"/>
    <dgm:cxn modelId="{2D232A92-3F20-4F1B-A904-F3D387295A8B}" type="presOf" srcId="{EA8CC64D-7A1C-434F-957D-E200FC96DC81}" destId="{5D88C723-C2DB-4AE5-8597-127998E8B2BA}" srcOrd="0" destOrd="0" presId="urn:microsoft.com/office/officeart/2005/8/layout/bProcess4"/>
    <dgm:cxn modelId="{E544119F-B29A-4462-8AFA-AD31B536B5D1}" srcId="{5A38935A-E976-41AF-AD7A-E6748175E262}" destId="{96AE2708-7299-40A5-ABE1-83854E23CCE4}" srcOrd="9" destOrd="0" parTransId="{5AD81BFB-FC90-43CA-AED4-293AEDFCFBDA}" sibTransId="{B18166C7-7BB4-44B8-9E6C-F0508BF4E4A0}"/>
    <dgm:cxn modelId="{1977BDE0-9B35-4930-B5B0-A04F58D39F84}" srcId="{5A38935A-E976-41AF-AD7A-E6748175E262}" destId="{C2FAADD7-1584-4919-B359-5E41E90B1163}" srcOrd="0" destOrd="0" parTransId="{D38DC395-2078-4CCA-BCFA-93494B2693ED}" sibTransId="{EA8CC64D-7A1C-434F-957D-E200FC96DC81}"/>
    <dgm:cxn modelId="{675E8A7E-191A-4980-8086-EE5A5C626963}" type="presOf" srcId="{9EE0399E-01EB-41BB-BC9C-C729964D5008}" destId="{FADD0CBB-5487-4E41-8E7F-AB8A50EF7951}" srcOrd="0" destOrd="0" presId="urn:microsoft.com/office/officeart/2005/8/layout/bProcess4"/>
    <dgm:cxn modelId="{B7CF785E-B5D4-481D-BE68-4F477C3AEE05}" srcId="{5A38935A-E976-41AF-AD7A-E6748175E262}" destId="{4292D3C4-1718-4DDC-84A1-6BFB6DFDD0CD}" srcOrd="8" destOrd="0" parTransId="{9429A10E-0AE6-44E6-B462-515915893B85}" sibTransId="{8A21A207-D09B-4DF5-B876-042CAD4FEFBE}"/>
    <dgm:cxn modelId="{03E7DE6C-D479-49F1-A8C0-BE0C450890CA}" srcId="{5A38935A-E976-41AF-AD7A-E6748175E262}" destId="{F764328F-040D-4E7C-98AE-FCF2E069DB6C}" srcOrd="4" destOrd="0" parTransId="{59EAC18C-A14B-4E51-A2E2-A94176DC6EE0}" sibTransId="{38CEB6E8-DD87-4FAA-94A8-CADE2C1F4549}"/>
    <dgm:cxn modelId="{E96DA76C-C4C1-4BC5-B5DF-B22A0D0F3FE0}" type="presOf" srcId="{96AE2708-7299-40A5-ABE1-83854E23CCE4}" destId="{E5FBD2FA-0B12-4E4E-BD57-FA87D976371C}" srcOrd="0" destOrd="0" presId="urn:microsoft.com/office/officeart/2005/8/layout/bProcess4"/>
    <dgm:cxn modelId="{6716A051-E23F-407B-B5B8-8BC8FB1CB366}" type="presOf" srcId="{572C7996-2E2E-4702-B55B-63981D6CA655}" destId="{4532DE72-EDE0-44A8-8343-6D0DC42B2C74}" srcOrd="0" destOrd="0" presId="urn:microsoft.com/office/officeart/2005/8/layout/bProcess4"/>
    <dgm:cxn modelId="{D56A72DE-ADA5-4534-ABD2-D0D38021C9E7}" type="presOf" srcId="{73F3C264-2750-4725-B447-8CA431745758}" destId="{69E24A2D-3B1D-4C03-BBD9-AB7160E8DE35}" srcOrd="0" destOrd="0" presId="urn:microsoft.com/office/officeart/2005/8/layout/bProcess4"/>
    <dgm:cxn modelId="{5774DA27-7257-4EE1-82FB-157202355825}" type="presOf" srcId="{3759E856-BD28-4042-A57C-24DE5B6BECD9}" destId="{E2AD5B3B-E366-42D7-9DFF-1E383548FA41}" srcOrd="0" destOrd="0" presId="urn:microsoft.com/office/officeart/2005/8/layout/bProcess4"/>
    <dgm:cxn modelId="{65E4C331-0A10-4A08-B238-BE8E9F499577}" type="presOf" srcId="{06363033-D283-4F60-B837-25F76F9DB7E6}" destId="{03EB1DCC-3E2E-4B60-B90A-61B5B86BED21}" srcOrd="0" destOrd="0" presId="urn:microsoft.com/office/officeart/2005/8/layout/bProcess4"/>
    <dgm:cxn modelId="{33A9C785-3D40-4F95-B24E-DF55650FA3C2}" srcId="{5A38935A-E976-41AF-AD7A-E6748175E262}" destId="{9EE0399E-01EB-41BB-BC9C-C729964D5008}" srcOrd="13" destOrd="0" parTransId="{FE89C94A-E9D4-4116-95F4-F41DA57A54FC}" sibTransId="{5816A519-9E3F-4C20-B8C0-04962D6FE15E}"/>
    <dgm:cxn modelId="{C0AA2CEC-6486-4B33-B02F-4F3B7F4ED5F4}" srcId="{5A38935A-E976-41AF-AD7A-E6748175E262}" destId="{7EDEE178-E5BF-4790-8E0E-F0E8A184ED2D}" srcOrd="3" destOrd="0" parTransId="{1F57EDD6-9ADA-483B-BC0E-B96FF43B3A17}" sibTransId="{279086B1-6885-49B4-8644-B3D9E68F7E8D}"/>
    <dgm:cxn modelId="{C2D7C870-1337-4E05-817D-D37700C87CEB}" srcId="{5A38935A-E976-41AF-AD7A-E6748175E262}" destId="{652BFC82-6BAF-4C91-B926-D11827A8A1FC}" srcOrd="12" destOrd="0" parTransId="{9BF8E060-1FD2-4229-AFDA-2B6164ECF650}" sibTransId="{73F3C264-2750-4725-B447-8CA431745758}"/>
    <dgm:cxn modelId="{EA2D59F2-9AFB-4C8C-B327-91D01AF89575}" type="presOf" srcId="{C2FAADD7-1584-4919-B359-5E41E90B1163}" destId="{1D5ADAB5-553D-4BA4-94F1-EF1470DC30A0}" srcOrd="0" destOrd="0" presId="urn:microsoft.com/office/officeart/2005/8/layout/bProcess4"/>
    <dgm:cxn modelId="{61B5B793-9E1E-4347-9146-1A0942EB7546}" type="presOf" srcId="{B18166C7-7BB4-44B8-9E6C-F0508BF4E4A0}" destId="{3E4AB005-93CF-4393-94C2-864393C4B958}" srcOrd="0" destOrd="0" presId="urn:microsoft.com/office/officeart/2005/8/layout/bProcess4"/>
    <dgm:cxn modelId="{30EAAC0B-A690-452D-B3B2-5834415D267A}" type="presOf" srcId="{279086B1-6885-49B4-8644-B3D9E68F7E8D}" destId="{90BDB8DD-4273-44E7-A83C-1F12C5220714}" srcOrd="0" destOrd="0" presId="urn:microsoft.com/office/officeart/2005/8/layout/bProcess4"/>
    <dgm:cxn modelId="{E53A63E7-6EC3-48A7-AF22-2AA2943AC17C}" type="presOf" srcId="{EF4137A4-6DDA-438F-9C91-13448F360D2D}" destId="{CF2A6164-9B64-4B6D-8438-AC4593F8C0BD}" srcOrd="0" destOrd="0" presId="urn:microsoft.com/office/officeart/2005/8/layout/bProcess4"/>
    <dgm:cxn modelId="{7C98A24D-F512-42FA-B3E3-3BA66CE90204}" type="presOf" srcId="{196681B1-959B-4B7E-8A4E-542BD07A9DF7}" destId="{F2B69CBE-7E5E-42F4-B2AD-41707A63E901}" srcOrd="0" destOrd="0" presId="urn:microsoft.com/office/officeart/2005/8/layout/bProcess4"/>
    <dgm:cxn modelId="{E261F696-14AD-4670-A99A-542F96EE9E10}" srcId="{5A38935A-E976-41AF-AD7A-E6748175E262}" destId="{9BD4E6F4-DA48-418A-B8D0-BAE08A54B4D7}" srcOrd="11" destOrd="0" parTransId="{E14A2B34-AD4C-4083-AC22-C2C4E1F6ECDC}" sibTransId="{3759E856-BD28-4042-A57C-24DE5B6BECD9}"/>
    <dgm:cxn modelId="{0D6EBFC3-CE36-4B3E-BB9D-B923531CE79E}" type="presOf" srcId="{9C87C8D8-34D5-4F13-B95C-C368C3DE85C9}" destId="{BD4720EA-EC97-4623-BB26-56D7040ED152}" srcOrd="0" destOrd="0" presId="urn:microsoft.com/office/officeart/2005/8/layout/bProcess4"/>
    <dgm:cxn modelId="{DC6BA5E7-7B78-499F-A649-483C7AD5AB2E}" srcId="{5A38935A-E976-41AF-AD7A-E6748175E262}" destId="{EF4137A4-6DDA-438F-9C91-13448F360D2D}" srcOrd="2" destOrd="0" parTransId="{ED0F156F-7A40-438A-9486-38755A3F6CBF}" sibTransId="{72571A03-28F4-492F-B03E-0BF6BBE3A822}"/>
    <dgm:cxn modelId="{E7AD9B2F-0852-4829-8C41-E56BA1944F3F}" type="presOf" srcId="{4292D3C4-1718-4DDC-84A1-6BFB6DFDD0CD}" destId="{D5A7B7EF-FE5A-4D88-9DFB-8590C0731AC7}" srcOrd="0" destOrd="0" presId="urn:microsoft.com/office/officeart/2005/8/layout/bProcess4"/>
    <dgm:cxn modelId="{7DBE0871-BED8-4CAE-9633-B966A321DE28}" type="presOf" srcId="{7EDEE178-E5BF-4790-8E0E-F0E8A184ED2D}" destId="{68AA6724-E882-4629-A5F0-039AFF44D20B}" srcOrd="0" destOrd="0" presId="urn:microsoft.com/office/officeart/2005/8/layout/bProcess4"/>
    <dgm:cxn modelId="{AB1D3B4A-84F3-456C-8A3D-241B75A6C456}" type="presOf" srcId="{ECAFC4FE-9D76-4C3C-AC15-BD50817CEB41}" destId="{1BCD8AB0-6BFB-46F7-8EFA-649B19D490C4}" srcOrd="0" destOrd="0" presId="urn:microsoft.com/office/officeart/2005/8/layout/bProcess4"/>
    <dgm:cxn modelId="{BCEBD3DA-C592-4962-B9A0-131B8E22D8B9}" type="presOf" srcId="{8A21A207-D09B-4DF5-B876-042CAD4FEFBE}" destId="{514EEA58-69A5-4488-8E4E-ABE55693B68D}" srcOrd="0" destOrd="0" presId="urn:microsoft.com/office/officeart/2005/8/layout/bProcess4"/>
    <dgm:cxn modelId="{D55B6476-12C8-4668-9E81-3A38F11FAE69}" type="presOf" srcId="{72571A03-28F4-492F-B03E-0BF6BBE3A822}" destId="{7371AECD-897B-4F60-B777-EEF34BFFBE10}" srcOrd="0" destOrd="0" presId="urn:microsoft.com/office/officeart/2005/8/layout/bProcess4"/>
    <dgm:cxn modelId="{4603519E-C1A5-4FBF-A561-6A8D614E9756}" srcId="{5A38935A-E976-41AF-AD7A-E6748175E262}" destId="{9C87C8D8-34D5-4F13-B95C-C368C3DE85C9}" srcOrd="5" destOrd="0" parTransId="{A3FFDDFC-EE22-49BD-AF27-D32CACCBD8E9}" sibTransId="{BF823A02-EFF9-469B-8BDB-86AE8F2E87D3}"/>
    <dgm:cxn modelId="{005B13D5-9D61-4130-BD65-D81F06BB115E}" type="presOf" srcId="{BF823A02-EFF9-469B-8BDB-86AE8F2E87D3}" destId="{99DAC457-27F9-45AA-BFC7-1398A91C29FD}" srcOrd="0" destOrd="0" presId="urn:microsoft.com/office/officeart/2005/8/layout/bProcess4"/>
    <dgm:cxn modelId="{046C808D-ACD1-41E1-AA52-89584E601E7F}" type="presOf" srcId="{12C3FDCC-FB2C-406F-9CD1-F53F4E0E7A5F}" destId="{F61E2622-9E19-4365-A680-4A2FFC1A6C95}" srcOrd="0" destOrd="0" presId="urn:microsoft.com/office/officeart/2005/8/layout/bProcess4"/>
    <dgm:cxn modelId="{ECB62FF7-9269-48D0-ADCC-C896E2B993C7}" srcId="{5A38935A-E976-41AF-AD7A-E6748175E262}" destId="{E0D20220-AD8E-4F4B-8BC5-34F20958F727}" srcOrd="1" destOrd="0" parTransId="{9F1E1802-50ED-44FE-B5A7-31DF4CDE951A}" sibTransId="{196681B1-959B-4B7E-8A4E-542BD07A9DF7}"/>
    <dgm:cxn modelId="{F9CA0A04-60A4-49EF-9C8B-61F4F7905460}" type="presOf" srcId="{165D3CF6-20E4-4038-821D-6FB0B2AB25A1}" destId="{BC47B422-42B1-4AAF-878C-ADEFE5BB694D}" srcOrd="0" destOrd="0" presId="urn:microsoft.com/office/officeart/2005/8/layout/bProcess4"/>
    <dgm:cxn modelId="{4880DFA1-2204-44FD-804D-30B8E1A82A34}" type="presOf" srcId="{F764328F-040D-4E7C-98AE-FCF2E069DB6C}" destId="{37EE2DE2-B5B4-4404-86AB-20533FC9648E}" srcOrd="0" destOrd="0" presId="urn:microsoft.com/office/officeart/2005/8/layout/bProcess4"/>
    <dgm:cxn modelId="{9B665DD3-0E21-478C-9A61-E72DB71E9256}" srcId="{5A38935A-E976-41AF-AD7A-E6748175E262}" destId="{06363033-D283-4F60-B837-25F76F9DB7E6}" srcOrd="10" destOrd="0" parTransId="{BE1494B0-4DC5-4B8B-A7AD-DF001070C185}" sibTransId="{ECAFC4FE-9D76-4C3C-AC15-BD50817CEB41}"/>
    <dgm:cxn modelId="{CE7FD589-2F82-404C-9F93-8933930A861B}" type="presParOf" srcId="{D8677436-958B-41CA-A09B-0B6FBCD05664}" destId="{0584EF74-280B-4FEE-9C45-568A47C78A8D}" srcOrd="0" destOrd="0" presId="urn:microsoft.com/office/officeart/2005/8/layout/bProcess4"/>
    <dgm:cxn modelId="{0878B8A3-73E5-4552-985E-F312B3ABEFC8}" type="presParOf" srcId="{0584EF74-280B-4FEE-9C45-568A47C78A8D}" destId="{26AFF0A1-9046-4E34-B3A7-96CDE1578929}" srcOrd="0" destOrd="0" presId="urn:microsoft.com/office/officeart/2005/8/layout/bProcess4"/>
    <dgm:cxn modelId="{B46A8662-AC86-4AFA-9C53-CC2C7D7AF54B}" type="presParOf" srcId="{0584EF74-280B-4FEE-9C45-568A47C78A8D}" destId="{1D5ADAB5-553D-4BA4-94F1-EF1470DC30A0}" srcOrd="1" destOrd="0" presId="urn:microsoft.com/office/officeart/2005/8/layout/bProcess4"/>
    <dgm:cxn modelId="{63EE508A-DFE0-4460-A67C-157455F569F6}" type="presParOf" srcId="{D8677436-958B-41CA-A09B-0B6FBCD05664}" destId="{5D88C723-C2DB-4AE5-8597-127998E8B2BA}" srcOrd="1" destOrd="0" presId="urn:microsoft.com/office/officeart/2005/8/layout/bProcess4"/>
    <dgm:cxn modelId="{253F6762-B8FD-4244-AC26-EB50863E800C}" type="presParOf" srcId="{D8677436-958B-41CA-A09B-0B6FBCD05664}" destId="{9D296014-9BA2-40E1-B190-0C1DA2E226C2}" srcOrd="2" destOrd="0" presId="urn:microsoft.com/office/officeart/2005/8/layout/bProcess4"/>
    <dgm:cxn modelId="{3B370AC0-D072-43AF-9727-D1CAEE688CF1}" type="presParOf" srcId="{9D296014-9BA2-40E1-B190-0C1DA2E226C2}" destId="{F78BAF3A-E07E-45D6-9968-4E36CB18018B}" srcOrd="0" destOrd="0" presId="urn:microsoft.com/office/officeart/2005/8/layout/bProcess4"/>
    <dgm:cxn modelId="{903C1D1B-482A-4586-A610-7F42B1DFCBAB}" type="presParOf" srcId="{9D296014-9BA2-40E1-B190-0C1DA2E226C2}" destId="{6AEA1AB3-5260-411B-BBF1-24A08C4A4D1C}" srcOrd="1" destOrd="0" presId="urn:microsoft.com/office/officeart/2005/8/layout/bProcess4"/>
    <dgm:cxn modelId="{BE13A547-342F-4405-B738-35357C0A24FD}" type="presParOf" srcId="{D8677436-958B-41CA-A09B-0B6FBCD05664}" destId="{F2B69CBE-7E5E-42F4-B2AD-41707A63E901}" srcOrd="3" destOrd="0" presId="urn:microsoft.com/office/officeart/2005/8/layout/bProcess4"/>
    <dgm:cxn modelId="{CC5774EC-AE10-4A25-91E0-D8EEA6310F84}" type="presParOf" srcId="{D8677436-958B-41CA-A09B-0B6FBCD05664}" destId="{E7C2083D-8019-45AD-9A19-816893F2D8FB}" srcOrd="4" destOrd="0" presId="urn:microsoft.com/office/officeart/2005/8/layout/bProcess4"/>
    <dgm:cxn modelId="{FFC9E16F-4822-4F24-9868-E5688ADCDAE7}" type="presParOf" srcId="{E7C2083D-8019-45AD-9A19-816893F2D8FB}" destId="{286D3BE4-55D2-4D8B-9499-C2C3D5067591}" srcOrd="0" destOrd="0" presId="urn:microsoft.com/office/officeart/2005/8/layout/bProcess4"/>
    <dgm:cxn modelId="{B6A4208F-5E9F-4A49-8999-55919087E9B3}" type="presParOf" srcId="{E7C2083D-8019-45AD-9A19-816893F2D8FB}" destId="{CF2A6164-9B64-4B6D-8438-AC4593F8C0BD}" srcOrd="1" destOrd="0" presId="urn:microsoft.com/office/officeart/2005/8/layout/bProcess4"/>
    <dgm:cxn modelId="{7065C39C-BE44-4437-B698-7B5517003C79}" type="presParOf" srcId="{D8677436-958B-41CA-A09B-0B6FBCD05664}" destId="{7371AECD-897B-4F60-B777-EEF34BFFBE10}" srcOrd="5" destOrd="0" presId="urn:microsoft.com/office/officeart/2005/8/layout/bProcess4"/>
    <dgm:cxn modelId="{E3624FE9-49FA-414C-8001-52A6C6CDFF43}" type="presParOf" srcId="{D8677436-958B-41CA-A09B-0B6FBCD05664}" destId="{02F9A300-9493-4D61-83A9-1C08B1EA7E59}" srcOrd="6" destOrd="0" presId="urn:microsoft.com/office/officeart/2005/8/layout/bProcess4"/>
    <dgm:cxn modelId="{8C7C4874-25AE-4FB1-A69C-802DE236E128}" type="presParOf" srcId="{02F9A300-9493-4D61-83A9-1C08B1EA7E59}" destId="{12FA91E2-E187-4F69-8583-813C31EFA8A6}" srcOrd="0" destOrd="0" presId="urn:microsoft.com/office/officeart/2005/8/layout/bProcess4"/>
    <dgm:cxn modelId="{F588A673-BE53-4C51-8156-EE9539359634}" type="presParOf" srcId="{02F9A300-9493-4D61-83A9-1C08B1EA7E59}" destId="{68AA6724-E882-4629-A5F0-039AFF44D20B}" srcOrd="1" destOrd="0" presId="urn:microsoft.com/office/officeart/2005/8/layout/bProcess4"/>
    <dgm:cxn modelId="{F2E3461F-F7C8-4826-AB8A-F85CD1F09E69}" type="presParOf" srcId="{D8677436-958B-41CA-A09B-0B6FBCD05664}" destId="{90BDB8DD-4273-44E7-A83C-1F12C5220714}" srcOrd="7" destOrd="0" presId="urn:microsoft.com/office/officeart/2005/8/layout/bProcess4"/>
    <dgm:cxn modelId="{DB5984AA-38B8-4742-B73A-E4C6EA8A4904}" type="presParOf" srcId="{D8677436-958B-41CA-A09B-0B6FBCD05664}" destId="{86D62176-3D13-433F-9605-22A39A8F15BD}" srcOrd="8" destOrd="0" presId="urn:microsoft.com/office/officeart/2005/8/layout/bProcess4"/>
    <dgm:cxn modelId="{4853B59B-0336-4033-90A2-56966CF8EAAF}" type="presParOf" srcId="{86D62176-3D13-433F-9605-22A39A8F15BD}" destId="{7178D8E0-A0E8-4764-ACFC-C6FE4A3B2810}" srcOrd="0" destOrd="0" presId="urn:microsoft.com/office/officeart/2005/8/layout/bProcess4"/>
    <dgm:cxn modelId="{BBB65407-3F5E-4813-BA70-5AB8F6FA2164}" type="presParOf" srcId="{86D62176-3D13-433F-9605-22A39A8F15BD}" destId="{37EE2DE2-B5B4-4404-86AB-20533FC9648E}" srcOrd="1" destOrd="0" presId="urn:microsoft.com/office/officeart/2005/8/layout/bProcess4"/>
    <dgm:cxn modelId="{D23E2E45-3E84-4BD6-B56E-7526B6BE8DCD}" type="presParOf" srcId="{D8677436-958B-41CA-A09B-0B6FBCD05664}" destId="{3D979A4E-27FD-474B-8CD3-32CE3CEA4F93}" srcOrd="9" destOrd="0" presId="urn:microsoft.com/office/officeart/2005/8/layout/bProcess4"/>
    <dgm:cxn modelId="{553E57FD-70B0-4168-985A-1ACAB2287FC9}" type="presParOf" srcId="{D8677436-958B-41CA-A09B-0B6FBCD05664}" destId="{3C8F3997-36D1-46B7-82DF-DCC5F894C48D}" srcOrd="10" destOrd="0" presId="urn:microsoft.com/office/officeart/2005/8/layout/bProcess4"/>
    <dgm:cxn modelId="{EF74458F-C147-4FC2-B75C-A7E3B0EBDB93}" type="presParOf" srcId="{3C8F3997-36D1-46B7-82DF-DCC5F894C48D}" destId="{4BEF1B69-CC60-4829-8B8F-9D8C3E8B4F4B}" srcOrd="0" destOrd="0" presId="urn:microsoft.com/office/officeart/2005/8/layout/bProcess4"/>
    <dgm:cxn modelId="{94DA9D91-1F35-4158-B32B-35CA38E5D8EF}" type="presParOf" srcId="{3C8F3997-36D1-46B7-82DF-DCC5F894C48D}" destId="{BD4720EA-EC97-4623-BB26-56D7040ED152}" srcOrd="1" destOrd="0" presId="urn:microsoft.com/office/officeart/2005/8/layout/bProcess4"/>
    <dgm:cxn modelId="{43E05B01-AF1E-43D4-B284-0D1C489F0B07}" type="presParOf" srcId="{D8677436-958B-41CA-A09B-0B6FBCD05664}" destId="{99DAC457-27F9-45AA-BFC7-1398A91C29FD}" srcOrd="11" destOrd="0" presId="urn:microsoft.com/office/officeart/2005/8/layout/bProcess4"/>
    <dgm:cxn modelId="{652211DB-E93A-4B6E-8EE1-713487B0DF61}" type="presParOf" srcId="{D8677436-958B-41CA-A09B-0B6FBCD05664}" destId="{C231195E-3D1F-4119-ADA5-56355E855805}" srcOrd="12" destOrd="0" presId="urn:microsoft.com/office/officeart/2005/8/layout/bProcess4"/>
    <dgm:cxn modelId="{BDB3282D-5BFA-4785-8151-4D6AC87F4BEF}" type="presParOf" srcId="{C231195E-3D1F-4119-ADA5-56355E855805}" destId="{2809E01A-CBAC-4771-9857-FF95BE0BB0CE}" srcOrd="0" destOrd="0" presId="urn:microsoft.com/office/officeart/2005/8/layout/bProcess4"/>
    <dgm:cxn modelId="{479A6AA9-3618-4DFE-8BAC-B1F028B9700F}" type="presParOf" srcId="{C231195E-3D1F-4119-ADA5-56355E855805}" destId="{4532DE72-EDE0-44A8-8343-6D0DC42B2C74}" srcOrd="1" destOrd="0" presId="urn:microsoft.com/office/officeart/2005/8/layout/bProcess4"/>
    <dgm:cxn modelId="{85E24897-77AA-4506-BC08-A91803DA6CD7}" type="presParOf" srcId="{D8677436-958B-41CA-A09B-0B6FBCD05664}" destId="{BC47B422-42B1-4AAF-878C-ADEFE5BB694D}" srcOrd="13" destOrd="0" presId="urn:microsoft.com/office/officeart/2005/8/layout/bProcess4"/>
    <dgm:cxn modelId="{98E081EA-2BDF-4CA2-81B4-93BBCDADC934}" type="presParOf" srcId="{D8677436-958B-41CA-A09B-0B6FBCD05664}" destId="{171696EC-FC9D-45BF-8BB3-4BF18C0F9D56}" srcOrd="14" destOrd="0" presId="urn:microsoft.com/office/officeart/2005/8/layout/bProcess4"/>
    <dgm:cxn modelId="{294A2277-A393-499A-BA5A-70776FAFA722}" type="presParOf" srcId="{171696EC-FC9D-45BF-8BB3-4BF18C0F9D56}" destId="{4D61CAE8-EEBA-4FE3-B118-4B32EBD0C086}" srcOrd="0" destOrd="0" presId="urn:microsoft.com/office/officeart/2005/8/layout/bProcess4"/>
    <dgm:cxn modelId="{2CD0202A-CC4D-4436-A0BB-9F2A1D5614C4}" type="presParOf" srcId="{171696EC-FC9D-45BF-8BB3-4BF18C0F9D56}" destId="{F61E2622-9E19-4365-A680-4A2FFC1A6C95}" srcOrd="1" destOrd="0" presId="urn:microsoft.com/office/officeart/2005/8/layout/bProcess4"/>
    <dgm:cxn modelId="{DFDBDC8C-4A13-462B-AD3B-EA1AE130C7E6}" type="presParOf" srcId="{D8677436-958B-41CA-A09B-0B6FBCD05664}" destId="{EB3E49EE-4146-4FBD-BEC1-031EF4F34737}" srcOrd="15" destOrd="0" presId="urn:microsoft.com/office/officeart/2005/8/layout/bProcess4"/>
    <dgm:cxn modelId="{CD833B8A-C16D-43B7-8B6E-56BA667C17FE}" type="presParOf" srcId="{D8677436-958B-41CA-A09B-0B6FBCD05664}" destId="{5C05C893-D7FB-4E4B-A167-0007A67E5334}" srcOrd="16" destOrd="0" presId="urn:microsoft.com/office/officeart/2005/8/layout/bProcess4"/>
    <dgm:cxn modelId="{AE18D9BE-2360-4D82-9118-C277DCA4C02A}" type="presParOf" srcId="{5C05C893-D7FB-4E4B-A167-0007A67E5334}" destId="{FE1EBF2B-6984-4325-9327-B506ACAA979E}" srcOrd="0" destOrd="0" presId="urn:microsoft.com/office/officeart/2005/8/layout/bProcess4"/>
    <dgm:cxn modelId="{D1B2C2B8-8728-4BDE-808B-FBC680C18412}" type="presParOf" srcId="{5C05C893-D7FB-4E4B-A167-0007A67E5334}" destId="{D5A7B7EF-FE5A-4D88-9DFB-8590C0731AC7}" srcOrd="1" destOrd="0" presId="urn:microsoft.com/office/officeart/2005/8/layout/bProcess4"/>
    <dgm:cxn modelId="{1D9D29B6-E976-43B9-B2B7-F60673C86065}" type="presParOf" srcId="{D8677436-958B-41CA-A09B-0B6FBCD05664}" destId="{514EEA58-69A5-4488-8E4E-ABE55693B68D}" srcOrd="17" destOrd="0" presId="urn:microsoft.com/office/officeart/2005/8/layout/bProcess4"/>
    <dgm:cxn modelId="{C952FE6C-37C9-44DF-A6D3-85AFB9F371E1}" type="presParOf" srcId="{D8677436-958B-41CA-A09B-0B6FBCD05664}" destId="{160E531A-9370-4E96-A22C-3B2E692E6F57}" srcOrd="18" destOrd="0" presId="urn:microsoft.com/office/officeart/2005/8/layout/bProcess4"/>
    <dgm:cxn modelId="{19F3830C-918F-46EC-B2C4-A012DFD787D7}" type="presParOf" srcId="{160E531A-9370-4E96-A22C-3B2E692E6F57}" destId="{A2661A86-86D3-4C2E-8437-30B2D90DBD55}" srcOrd="0" destOrd="0" presId="urn:microsoft.com/office/officeart/2005/8/layout/bProcess4"/>
    <dgm:cxn modelId="{41A1705E-AA93-472E-9A03-3CFB3ABC91FD}" type="presParOf" srcId="{160E531A-9370-4E96-A22C-3B2E692E6F57}" destId="{E5FBD2FA-0B12-4E4E-BD57-FA87D976371C}" srcOrd="1" destOrd="0" presId="urn:microsoft.com/office/officeart/2005/8/layout/bProcess4"/>
    <dgm:cxn modelId="{E0D1326A-A407-4F29-95EF-9B41CBAFB603}" type="presParOf" srcId="{D8677436-958B-41CA-A09B-0B6FBCD05664}" destId="{3E4AB005-93CF-4393-94C2-864393C4B958}" srcOrd="19" destOrd="0" presId="urn:microsoft.com/office/officeart/2005/8/layout/bProcess4"/>
    <dgm:cxn modelId="{EA8A7CDB-7E97-441F-A4C5-1B589DB7CFDD}" type="presParOf" srcId="{D8677436-958B-41CA-A09B-0B6FBCD05664}" destId="{4DA77490-D31F-4AE5-8808-4A6A366B7C7A}" srcOrd="20" destOrd="0" presId="urn:microsoft.com/office/officeart/2005/8/layout/bProcess4"/>
    <dgm:cxn modelId="{FF0E215A-A408-4EDC-8CAB-5CA2879FEBA5}" type="presParOf" srcId="{4DA77490-D31F-4AE5-8808-4A6A366B7C7A}" destId="{8FD47D90-CEF5-47FB-8650-6755DB891054}" srcOrd="0" destOrd="0" presId="urn:microsoft.com/office/officeart/2005/8/layout/bProcess4"/>
    <dgm:cxn modelId="{FFD2C1EF-C3E5-4135-AC25-F574F52E2064}" type="presParOf" srcId="{4DA77490-D31F-4AE5-8808-4A6A366B7C7A}" destId="{03EB1DCC-3E2E-4B60-B90A-61B5B86BED21}" srcOrd="1" destOrd="0" presId="urn:microsoft.com/office/officeart/2005/8/layout/bProcess4"/>
    <dgm:cxn modelId="{4D3D69C6-3C49-4A99-B5A0-645598B3F3C3}" type="presParOf" srcId="{D8677436-958B-41CA-A09B-0B6FBCD05664}" destId="{1BCD8AB0-6BFB-46F7-8EFA-649B19D490C4}" srcOrd="21" destOrd="0" presId="urn:microsoft.com/office/officeart/2005/8/layout/bProcess4"/>
    <dgm:cxn modelId="{716A0E11-1AD8-48E4-9458-CAE7138726C4}" type="presParOf" srcId="{D8677436-958B-41CA-A09B-0B6FBCD05664}" destId="{23CA6A8B-EF98-4CE1-ABBF-FABCF5BAD1E2}" srcOrd="22" destOrd="0" presId="urn:microsoft.com/office/officeart/2005/8/layout/bProcess4"/>
    <dgm:cxn modelId="{9237EDFC-0E3A-4DA7-9DDE-6182198503BA}" type="presParOf" srcId="{23CA6A8B-EF98-4CE1-ABBF-FABCF5BAD1E2}" destId="{339B1423-722D-4789-B0AA-60E411A657C8}" srcOrd="0" destOrd="0" presId="urn:microsoft.com/office/officeart/2005/8/layout/bProcess4"/>
    <dgm:cxn modelId="{324DE6BA-D7F7-4F9D-8EC6-CF8089109C6F}" type="presParOf" srcId="{23CA6A8B-EF98-4CE1-ABBF-FABCF5BAD1E2}" destId="{53360CDA-F683-4D89-ACE4-89A915B45501}" srcOrd="1" destOrd="0" presId="urn:microsoft.com/office/officeart/2005/8/layout/bProcess4"/>
    <dgm:cxn modelId="{1331DB48-E2B9-4C26-9DFD-58D2D669095F}" type="presParOf" srcId="{D8677436-958B-41CA-A09B-0B6FBCD05664}" destId="{E2AD5B3B-E366-42D7-9DFF-1E383548FA41}" srcOrd="23" destOrd="0" presId="urn:microsoft.com/office/officeart/2005/8/layout/bProcess4"/>
    <dgm:cxn modelId="{44D81C00-E784-4271-97D1-4476E4A98011}" type="presParOf" srcId="{D8677436-958B-41CA-A09B-0B6FBCD05664}" destId="{336544CF-AADA-4D1B-A1EC-E50CD507DE6E}" srcOrd="24" destOrd="0" presId="urn:microsoft.com/office/officeart/2005/8/layout/bProcess4"/>
    <dgm:cxn modelId="{2F6DAF80-17AC-4EBA-BB12-C909E1081302}" type="presParOf" srcId="{336544CF-AADA-4D1B-A1EC-E50CD507DE6E}" destId="{82AC508D-1AAC-4092-8AF2-7385B0FC4E44}" srcOrd="0" destOrd="0" presId="urn:microsoft.com/office/officeart/2005/8/layout/bProcess4"/>
    <dgm:cxn modelId="{CAB4F2AB-E974-440C-B49A-C878126FC26C}" type="presParOf" srcId="{336544CF-AADA-4D1B-A1EC-E50CD507DE6E}" destId="{2F611069-CDFF-4D66-95A9-0E3DE006FA24}" srcOrd="1" destOrd="0" presId="urn:microsoft.com/office/officeart/2005/8/layout/bProcess4"/>
    <dgm:cxn modelId="{2B7867EB-DE6E-47E8-8F57-F57B4E2F6129}" type="presParOf" srcId="{D8677436-958B-41CA-A09B-0B6FBCD05664}" destId="{69E24A2D-3B1D-4C03-BBD9-AB7160E8DE35}" srcOrd="25" destOrd="0" presId="urn:microsoft.com/office/officeart/2005/8/layout/bProcess4"/>
    <dgm:cxn modelId="{BBFD6FDF-FAC3-4311-86CD-DEA401F7DC95}" type="presParOf" srcId="{D8677436-958B-41CA-A09B-0B6FBCD05664}" destId="{14E7AFD9-D1F1-4B72-A32D-D6B47CBAA5FC}" srcOrd="26" destOrd="0" presId="urn:microsoft.com/office/officeart/2005/8/layout/bProcess4"/>
    <dgm:cxn modelId="{7D513B6E-6793-4051-9649-8C1B8D4A93B0}" type="presParOf" srcId="{14E7AFD9-D1F1-4B72-A32D-D6B47CBAA5FC}" destId="{2E35CC4E-7F21-4652-8126-0A36FF0808FA}" srcOrd="0" destOrd="0" presId="urn:microsoft.com/office/officeart/2005/8/layout/bProcess4"/>
    <dgm:cxn modelId="{3CB58219-51E3-48C7-B746-C842FAB4124D}" type="presParOf" srcId="{14E7AFD9-D1F1-4B72-A32D-D6B47CBAA5FC}" destId="{FADD0CBB-5487-4E41-8E7F-AB8A50EF7951}"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3863BB-B1AD-49F4-B29D-C79DDA37FE8D}" type="doc">
      <dgm:prSet loTypeId="urn:microsoft.com/office/officeart/2009/3/layout/HorizontalOrganizationChart" loCatId="hierarchy" qsTypeId="urn:microsoft.com/office/officeart/2005/8/quickstyle/simple5" qsCatId="simple" csTypeId="urn:microsoft.com/office/officeart/2005/8/colors/colorful5" csCatId="colorful" phldr="1"/>
      <dgm:spPr/>
      <dgm:t>
        <a:bodyPr/>
        <a:lstStyle/>
        <a:p>
          <a:endParaRPr lang="it-IT"/>
        </a:p>
      </dgm:t>
    </dgm:pt>
    <dgm:pt modelId="{3CEE349D-EDE9-4DBB-A227-F0763D09C6C6}">
      <dgm:prSet phldrT="[Testo]" custT="1"/>
      <dgm:spPr>
        <a:xfrm>
          <a:off x="3142" y="1952102"/>
          <a:ext cx="2327822" cy="100811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spcAft>
              <a:spcPct val="35000"/>
            </a:spcAft>
          </a:pPr>
          <a:endParaRPr lang="it-IT" sz="1800" b="1"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a:spcAft>
              <a:spcPts val="0"/>
            </a:spcAft>
          </a:pPr>
          <a:r>
            <a:rPr lang="it-IT" sz="1800" b="1" dirty="0" err="1" smtClean="0">
              <a:solidFill>
                <a:sysClr val="window" lastClr="FFFFFF"/>
              </a:solidFill>
              <a:effectLst>
                <a:outerShdw blurRad="38100" dist="38100" dir="2700000" algn="tl">
                  <a:srgbClr val="000000">
                    <a:alpha val="43137"/>
                  </a:srgbClr>
                </a:outerShdw>
              </a:effectLst>
              <a:latin typeface="Calibri"/>
              <a:ea typeface="+mn-ea"/>
              <a:cs typeface="+mn-cs"/>
            </a:rPr>
            <a:t>Risk</a:t>
          </a:r>
          <a:endParaRPr lang="it-IT" sz="1800" b="1"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a:spcAft>
              <a:spcPts val="0"/>
            </a:spcAft>
          </a:pPr>
          <a:r>
            <a:rPr lang="en-US" sz="1200" dirty="0" smtClean="0">
              <a:solidFill>
                <a:sysClr val="window" lastClr="FFFFFF"/>
              </a:solidFill>
              <a:latin typeface="Calibri"/>
              <a:ea typeface="+mn-ea"/>
              <a:cs typeface="+mn-cs"/>
            </a:rPr>
            <a:t>probability of an adverse health effect and the severity of that effect, consequential to a hazard</a:t>
          </a:r>
          <a:endParaRPr lang="it-IT" sz="1200" dirty="0" smtClean="0">
            <a:solidFill>
              <a:sysClr val="window" lastClr="FFFFFF"/>
            </a:solidFill>
            <a:latin typeface="Calibri"/>
            <a:ea typeface="+mn-ea"/>
            <a:cs typeface="+mn-cs"/>
          </a:endParaRPr>
        </a:p>
        <a:p>
          <a:pPr>
            <a:spcAft>
              <a:spcPct val="35000"/>
            </a:spcAft>
          </a:pPr>
          <a:endParaRPr lang="it-IT" sz="1800" dirty="0">
            <a:solidFill>
              <a:sysClr val="window" lastClr="FFFFFF"/>
            </a:solidFill>
            <a:latin typeface="Calibri"/>
            <a:ea typeface="+mn-ea"/>
            <a:cs typeface="+mn-cs"/>
          </a:endParaRPr>
        </a:p>
      </dgm:t>
    </dgm:pt>
    <dgm:pt modelId="{044DCF3C-DBD0-45E5-AE16-EA903F092003}" type="parTrans" cxnId="{84536415-1B4F-47C0-9AE5-07F69EE0DAF7}">
      <dgm:prSet/>
      <dgm:spPr/>
      <dgm:t>
        <a:bodyPr/>
        <a:lstStyle/>
        <a:p>
          <a:endParaRPr lang="it-IT" sz="1800">
            <a:latin typeface="+mn-lt"/>
          </a:endParaRPr>
        </a:p>
      </dgm:t>
    </dgm:pt>
    <dgm:pt modelId="{002671D2-ADD1-4141-BC4D-C6CB66BFCCF3}" type="sibTrans" cxnId="{84536415-1B4F-47C0-9AE5-07F69EE0DAF7}">
      <dgm:prSet/>
      <dgm:spPr/>
      <dgm:t>
        <a:bodyPr/>
        <a:lstStyle/>
        <a:p>
          <a:endParaRPr lang="it-IT" sz="1800">
            <a:latin typeface="+mn-lt"/>
          </a:endParaRPr>
        </a:p>
      </dgm:t>
    </dgm:pt>
    <dgm:pt modelId="{5F6206AC-33B7-40F9-A141-C3A486E62E42}" type="asst">
      <dgm:prSet phldrT="[Testo]" custT="1"/>
      <dgm:spPr>
        <a:xfrm>
          <a:off x="2796528" y="1312651"/>
          <a:ext cx="2327822" cy="998019"/>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spcAft>
              <a:spcPts val="0"/>
            </a:spcAft>
          </a:pPr>
          <a:r>
            <a:rPr lang="it-IT" sz="1800" b="1" dirty="0" err="1" smtClean="0">
              <a:solidFill>
                <a:sysClr val="window" lastClr="FFFFFF"/>
              </a:solidFill>
              <a:effectLst>
                <a:outerShdw blurRad="38100" dist="38100" dir="2700000" algn="tl">
                  <a:srgbClr val="000000">
                    <a:alpha val="43137"/>
                  </a:srgbClr>
                </a:outerShdw>
              </a:effectLst>
              <a:latin typeface="Calibri"/>
              <a:ea typeface="+mn-ea"/>
              <a:cs typeface="+mn-cs"/>
            </a:rPr>
            <a:t>Hazard</a:t>
          </a:r>
          <a:endParaRPr lang="it-IT" sz="1800" b="1"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a:spcAft>
              <a:spcPts val="0"/>
            </a:spcAft>
          </a:pPr>
          <a:r>
            <a:rPr lang="it-IT" altLang="it-IT" sz="1200" b="1" dirty="0" err="1" smtClean="0">
              <a:solidFill>
                <a:sysClr val="window" lastClr="FFFFFF"/>
              </a:solidFill>
              <a:latin typeface="Calibri"/>
              <a:ea typeface="+mn-ea"/>
              <a:cs typeface="+mn-cs"/>
            </a:rPr>
            <a:t>biological</a:t>
          </a:r>
          <a:r>
            <a:rPr lang="it-IT" altLang="it-IT" sz="1200" b="1" dirty="0" smtClean="0">
              <a:solidFill>
                <a:sysClr val="window" lastClr="FFFFFF"/>
              </a:solidFill>
              <a:latin typeface="Calibri"/>
              <a:ea typeface="+mn-ea"/>
              <a:cs typeface="+mn-cs"/>
            </a:rPr>
            <a:t>, </a:t>
          </a:r>
          <a:r>
            <a:rPr lang="it-IT" altLang="it-IT" sz="1200" b="1" dirty="0" err="1" smtClean="0">
              <a:solidFill>
                <a:sysClr val="window" lastClr="FFFFFF"/>
              </a:solidFill>
              <a:latin typeface="Calibri"/>
              <a:ea typeface="+mn-ea"/>
              <a:cs typeface="+mn-cs"/>
            </a:rPr>
            <a:t>chemical</a:t>
          </a:r>
          <a:r>
            <a:rPr lang="it-IT" altLang="it-IT" sz="1200" b="1" dirty="0" smtClean="0">
              <a:solidFill>
                <a:sysClr val="window" lastClr="FFFFFF"/>
              </a:solidFill>
              <a:latin typeface="Calibri"/>
              <a:ea typeface="+mn-ea"/>
              <a:cs typeface="+mn-cs"/>
            </a:rPr>
            <a:t> or </a:t>
          </a:r>
          <a:r>
            <a:rPr lang="it-IT" altLang="it-IT" sz="1200" b="1" dirty="0" err="1" smtClean="0">
              <a:solidFill>
                <a:sysClr val="window" lastClr="FFFFFF"/>
              </a:solidFill>
              <a:latin typeface="Calibri"/>
              <a:ea typeface="+mn-ea"/>
              <a:cs typeface="+mn-cs"/>
            </a:rPr>
            <a:t>physical</a:t>
          </a:r>
          <a:r>
            <a:rPr lang="it-IT" altLang="it-IT" sz="1200" b="1" dirty="0" smtClean="0">
              <a:solidFill>
                <a:sysClr val="window" lastClr="FFFFFF"/>
              </a:solidFill>
              <a:latin typeface="Calibri"/>
              <a:ea typeface="+mn-ea"/>
              <a:cs typeface="+mn-cs"/>
            </a:rPr>
            <a:t> agent in, or </a:t>
          </a:r>
          <a:r>
            <a:rPr lang="it-IT" altLang="it-IT" sz="1200" b="1" dirty="0" err="1" smtClean="0">
              <a:solidFill>
                <a:sysClr val="window" lastClr="FFFFFF"/>
              </a:solidFill>
              <a:latin typeface="Calibri"/>
              <a:ea typeface="+mn-ea"/>
              <a:cs typeface="+mn-cs"/>
            </a:rPr>
            <a:t>condition</a:t>
          </a:r>
          <a:r>
            <a:rPr lang="it-IT" altLang="it-IT" sz="1200" b="1" dirty="0" smtClean="0">
              <a:solidFill>
                <a:sysClr val="window" lastClr="FFFFFF"/>
              </a:solidFill>
              <a:latin typeface="Calibri"/>
              <a:ea typeface="+mn-ea"/>
              <a:cs typeface="+mn-cs"/>
            </a:rPr>
            <a:t> of, </a:t>
          </a:r>
          <a:r>
            <a:rPr lang="it-IT" altLang="it-IT" sz="1200" b="1" dirty="0" err="1" smtClean="0">
              <a:solidFill>
                <a:sysClr val="window" lastClr="FFFFFF"/>
              </a:solidFill>
              <a:latin typeface="Calibri"/>
              <a:ea typeface="+mn-ea"/>
              <a:cs typeface="+mn-cs"/>
            </a:rPr>
            <a:t>food</a:t>
          </a:r>
          <a:r>
            <a:rPr lang="it-IT" altLang="it-IT" sz="1200" b="1" dirty="0" smtClean="0">
              <a:solidFill>
                <a:sysClr val="window" lastClr="FFFFFF"/>
              </a:solidFill>
              <a:latin typeface="Calibri"/>
              <a:ea typeface="+mn-ea"/>
              <a:cs typeface="+mn-cs"/>
            </a:rPr>
            <a:t> or </a:t>
          </a:r>
          <a:r>
            <a:rPr lang="it-IT" altLang="it-IT" sz="1200" b="1" dirty="0" err="1" smtClean="0">
              <a:solidFill>
                <a:sysClr val="window" lastClr="FFFFFF"/>
              </a:solidFill>
              <a:latin typeface="Calibri"/>
              <a:ea typeface="+mn-ea"/>
              <a:cs typeface="+mn-cs"/>
            </a:rPr>
            <a:t>feed</a:t>
          </a:r>
          <a:r>
            <a:rPr lang="it-IT" altLang="it-IT" sz="1200" b="1" dirty="0" smtClean="0">
              <a:solidFill>
                <a:sysClr val="window" lastClr="FFFFFF"/>
              </a:solidFill>
              <a:latin typeface="Calibri"/>
              <a:ea typeface="+mn-ea"/>
              <a:cs typeface="+mn-cs"/>
            </a:rPr>
            <a:t> with the </a:t>
          </a:r>
          <a:r>
            <a:rPr lang="it-IT" altLang="it-IT" sz="1200" b="1" dirty="0" err="1" smtClean="0">
              <a:solidFill>
                <a:sysClr val="window" lastClr="FFFFFF"/>
              </a:solidFill>
              <a:latin typeface="Calibri"/>
              <a:ea typeface="+mn-ea"/>
              <a:cs typeface="+mn-cs"/>
            </a:rPr>
            <a:t>potential</a:t>
          </a:r>
          <a:r>
            <a:rPr lang="it-IT" altLang="it-IT" sz="1200" b="1" dirty="0" smtClean="0">
              <a:solidFill>
                <a:sysClr val="window" lastClr="FFFFFF"/>
              </a:solidFill>
              <a:latin typeface="Calibri"/>
              <a:ea typeface="+mn-ea"/>
              <a:cs typeface="+mn-cs"/>
            </a:rPr>
            <a:t> to cause an </a:t>
          </a:r>
          <a:r>
            <a:rPr lang="it-IT" altLang="it-IT" sz="1200" b="1" dirty="0" err="1" smtClean="0">
              <a:solidFill>
                <a:sysClr val="window" lastClr="FFFFFF"/>
              </a:solidFill>
              <a:latin typeface="Calibri"/>
              <a:ea typeface="+mn-ea"/>
              <a:cs typeface="+mn-cs"/>
            </a:rPr>
            <a:t>adverse</a:t>
          </a:r>
          <a:r>
            <a:rPr lang="it-IT" altLang="it-IT" sz="1200" b="1" dirty="0" smtClean="0">
              <a:solidFill>
                <a:sysClr val="window" lastClr="FFFFFF"/>
              </a:solidFill>
              <a:latin typeface="Calibri"/>
              <a:ea typeface="+mn-ea"/>
              <a:cs typeface="+mn-cs"/>
            </a:rPr>
            <a:t> </a:t>
          </a:r>
          <a:r>
            <a:rPr lang="it-IT" altLang="it-IT" sz="1200" b="1" dirty="0" err="1" smtClean="0">
              <a:solidFill>
                <a:sysClr val="window" lastClr="FFFFFF"/>
              </a:solidFill>
              <a:latin typeface="Calibri"/>
              <a:ea typeface="+mn-ea"/>
              <a:cs typeface="+mn-cs"/>
            </a:rPr>
            <a:t>health</a:t>
          </a:r>
          <a:r>
            <a:rPr lang="it-IT" altLang="it-IT" sz="1200" b="1" dirty="0" smtClean="0">
              <a:solidFill>
                <a:sysClr val="window" lastClr="FFFFFF"/>
              </a:solidFill>
              <a:latin typeface="Calibri"/>
              <a:ea typeface="+mn-ea"/>
              <a:cs typeface="+mn-cs"/>
            </a:rPr>
            <a:t> </a:t>
          </a:r>
          <a:r>
            <a:rPr lang="it-IT" altLang="it-IT" sz="1200" b="1" dirty="0" err="1" smtClean="0">
              <a:solidFill>
                <a:sysClr val="window" lastClr="FFFFFF"/>
              </a:solidFill>
              <a:latin typeface="Calibri"/>
              <a:ea typeface="+mn-ea"/>
              <a:cs typeface="+mn-cs"/>
            </a:rPr>
            <a:t>effect</a:t>
          </a:r>
          <a:endParaRPr lang="it-IT" sz="1200" dirty="0">
            <a:solidFill>
              <a:sysClr val="window" lastClr="FFFFFF"/>
            </a:solidFill>
            <a:latin typeface="Calibri"/>
            <a:ea typeface="+mn-ea"/>
            <a:cs typeface="+mn-cs"/>
          </a:endParaRPr>
        </a:p>
      </dgm:t>
    </dgm:pt>
    <dgm:pt modelId="{CA24EF1F-1ABE-41CE-8760-401775430468}" type="parTrans" cxnId="{21C3521E-B173-453A-A7B5-31E481516250}">
      <dgm:prSet/>
      <dgm:spPr>
        <a:xfrm>
          <a:off x="2330964" y="2310671"/>
          <a:ext cx="1629475" cy="145488"/>
        </a:xfrm>
        <a:noFill/>
        <a:ln w="25400" cap="flat" cmpd="sng" algn="ctr">
          <a:solidFill>
            <a:srgbClr val="F79646">
              <a:hueOff val="0"/>
              <a:satOff val="0"/>
              <a:lumOff val="0"/>
              <a:alphaOff val="0"/>
            </a:srgbClr>
          </a:solidFill>
          <a:prstDash val="solid"/>
        </a:ln>
        <a:effectLst/>
      </dgm:spPr>
      <dgm:t>
        <a:bodyPr/>
        <a:lstStyle/>
        <a:p>
          <a:endParaRPr lang="it-IT" sz="1800">
            <a:latin typeface="+mn-lt"/>
          </a:endParaRPr>
        </a:p>
      </dgm:t>
    </dgm:pt>
    <dgm:pt modelId="{5AB1F247-F918-4E4A-B7CB-E1B443E57E4E}" type="sibTrans" cxnId="{21C3521E-B173-453A-A7B5-31E481516250}">
      <dgm:prSet/>
      <dgm:spPr/>
      <dgm:t>
        <a:bodyPr/>
        <a:lstStyle/>
        <a:p>
          <a:endParaRPr lang="it-IT" sz="1800">
            <a:latin typeface="+mn-lt"/>
          </a:endParaRPr>
        </a:p>
      </dgm:t>
    </dgm:pt>
    <dgm:pt modelId="{2DC9AC69-4DBD-4043-8043-3A7A1904F92A}">
      <dgm:prSet phldrT="[Testo]" custT="1"/>
      <dgm:spPr>
        <a:xfrm>
          <a:off x="5589915" y="99240"/>
          <a:ext cx="2327822" cy="70998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it-IT" sz="2000" b="1"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Risk</a:t>
          </a:r>
          <a:r>
            <a:rPr lang="it-IT" sz="2000" b="1" dirty="0" smtClean="0">
              <a:solidFill>
                <a:srgbClr val="C0504D">
                  <a:lumMod val="50000"/>
                </a:srgbClr>
              </a:solidFill>
              <a:effectLst>
                <a:outerShdw blurRad="38100" dist="38100" dir="2700000" algn="tl">
                  <a:srgbClr val="000000">
                    <a:alpha val="43137"/>
                  </a:srgbClr>
                </a:outerShdw>
              </a:effectLst>
              <a:latin typeface="Calibri"/>
              <a:ea typeface="+mn-ea"/>
              <a:cs typeface="+mn-cs"/>
            </a:rPr>
            <a:t> </a:t>
          </a:r>
          <a:r>
            <a:rPr lang="it-IT" sz="2000" b="1"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analysis</a:t>
          </a:r>
          <a:endParaRPr lang="it-IT" sz="2000" b="1" dirty="0">
            <a:solidFill>
              <a:srgbClr val="C0504D">
                <a:lumMod val="50000"/>
              </a:srgbClr>
            </a:solidFill>
            <a:effectLst>
              <a:outerShdw blurRad="38100" dist="38100" dir="2700000" algn="tl">
                <a:srgbClr val="000000">
                  <a:alpha val="43137"/>
                </a:srgbClr>
              </a:outerShdw>
            </a:effectLst>
            <a:latin typeface="Calibri"/>
            <a:ea typeface="+mn-ea"/>
            <a:cs typeface="+mn-cs"/>
          </a:endParaRPr>
        </a:p>
      </dgm:t>
    </dgm:pt>
    <dgm:pt modelId="{223400B6-4499-42C8-9A94-E2098AC143C4}" type="parTrans" cxnId="{5F75B575-A4D6-4A4E-B46E-B99E6519DF9F}">
      <dgm:prSet/>
      <dgm:spPr>
        <a:xfrm>
          <a:off x="2330964" y="454232"/>
          <a:ext cx="3258950" cy="2001927"/>
        </a:xfrm>
        <a:noFill/>
        <a:ln w="25400" cap="flat" cmpd="sng" algn="ctr">
          <a:solidFill>
            <a:srgbClr val="F79646">
              <a:hueOff val="0"/>
              <a:satOff val="0"/>
              <a:lumOff val="0"/>
              <a:alphaOff val="0"/>
            </a:srgbClr>
          </a:solidFill>
          <a:prstDash val="solid"/>
        </a:ln>
        <a:effectLst/>
      </dgm:spPr>
      <dgm:t>
        <a:bodyPr/>
        <a:lstStyle/>
        <a:p>
          <a:endParaRPr lang="it-IT" sz="1800">
            <a:latin typeface="+mn-lt"/>
          </a:endParaRPr>
        </a:p>
      </dgm:t>
    </dgm:pt>
    <dgm:pt modelId="{B20F6952-4D61-4770-BF48-1CBD6089245A}" type="sibTrans" cxnId="{5F75B575-A4D6-4A4E-B46E-B99E6519DF9F}">
      <dgm:prSet/>
      <dgm:spPr/>
      <dgm:t>
        <a:bodyPr/>
        <a:lstStyle/>
        <a:p>
          <a:endParaRPr lang="it-IT" sz="1800">
            <a:latin typeface="+mn-lt"/>
          </a:endParaRPr>
        </a:p>
      </dgm:t>
    </dgm:pt>
    <dgm:pt modelId="{6828F189-EE78-4143-ABD2-1237D23BBEEB}">
      <dgm:prSet phldrT="[Testo]" custT="1"/>
      <dgm:spPr>
        <a:xfrm>
          <a:off x="5589915" y="1100203"/>
          <a:ext cx="2327822" cy="70998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it-IT" sz="18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Assessment</a:t>
          </a:r>
          <a:endParaRPr lang="it-IT" sz="1800" dirty="0">
            <a:solidFill>
              <a:srgbClr val="C0504D">
                <a:lumMod val="50000"/>
              </a:srgbClr>
            </a:solidFill>
            <a:effectLst>
              <a:outerShdw blurRad="38100" dist="38100" dir="2700000" algn="tl">
                <a:srgbClr val="000000">
                  <a:alpha val="43137"/>
                </a:srgbClr>
              </a:outerShdw>
            </a:effectLst>
            <a:latin typeface="Calibri"/>
            <a:ea typeface="+mn-ea"/>
            <a:cs typeface="+mn-cs"/>
          </a:endParaRPr>
        </a:p>
      </dgm:t>
    </dgm:pt>
    <dgm:pt modelId="{61DAE57C-B971-4741-AC1C-742848843874}" type="parTrans" cxnId="{1E963F2E-E9FD-4FBD-9ADA-9BFF0B4E2B3D}">
      <dgm:prSet/>
      <dgm:spPr>
        <a:xfrm>
          <a:off x="2330964" y="1455196"/>
          <a:ext cx="3258950" cy="1000963"/>
        </a:xfrm>
        <a:noFill/>
        <a:ln w="25400" cap="flat" cmpd="sng" algn="ctr">
          <a:solidFill>
            <a:srgbClr val="F79646">
              <a:hueOff val="0"/>
              <a:satOff val="0"/>
              <a:lumOff val="0"/>
              <a:alphaOff val="0"/>
            </a:srgbClr>
          </a:solidFill>
          <a:prstDash val="solid"/>
        </a:ln>
        <a:effectLst/>
      </dgm:spPr>
      <dgm:t>
        <a:bodyPr/>
        <a:lstStyle/>
        <a:p>
          <a:endParaRPr lang="it-IT" sz="1800">
            <a:latin typeface="+mn-lt"/>
          </a:endParaRPr>
        </a:p>
      </dgm:t>
    </dgm:pt>
    <dgm:pt modelId="{CA285833-5B7F-4A7B-8AE5-AFE8CB690FB2}" type="sibTrans" cxnId="{1E963F2E-E9FD-4FBD-9ADA-9BFF0B4E2B3D}">
      <dgm:prSet/>
      <dgm:spPr/>
      <dgm:t>
        <a:bodyPr/>
        <a:lstStyle/>
        <a:p>
          <a:endParaRPr lang="it-IT" sz="1800">
            <a:latin typeface="+mn-lt"/>
          </a:endParaRPr>
        </a:p>
      </dgm:t>
    </dgm:pt>
    <dgm:pt modelId="{F2787FB7-4532-42E0-AE28-B30277012058}">
      <dgm:prSet phldrT="[Testo]" custT="1"/>
      <dgm:spPr>
        <a:xfrm>
          <a:off x="5589915" y="2101167"/>
          <a:ext cx="2327822" cy="70998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it-IT" sz="18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Manegement</a:t>
          </a:r>
          <a:endParaRPr lang="it-IT" sz="1800" dirty="0">
            <a:solidFill>
              <a:srgbClr val="C0504D">
                <a:lumMod val="50000"/>
              </a:srgbClr>
            </a:solidFill>
            <a:effectLst>
              <a:outerShdw blurRad="38100" dist="38100" dir="2700000" algn="tl">
                <a:srgbClr val="000000">
                  <a:alpha val="43137"/>
                </a:srgbClr>
              </a:outerShdw>
            </a:effectLst>
            <a:latin typeface="Calibri"/>
            <a:ea typeface="+mn-ea"/>
            <a:cs typeface="+mn-cs"/>
          </a:endParaRPr>
        </a:p>
      </dgm:t>
    </dgm:pt>
    <dgm:pt modelId="{7AD93E16-F8B7-4317-91F3-10C92E188D55}" type="parTrans" cxnId="{934A8970-5826-42E2-A3AE-37741DCA9703}">
      <dgm:prSet/>
      <dgm:spPr>
        <a:xfrm>
          <a:off x="2330964" y="2410440"/>
          <a:ext cx="3258950" cy="91440"/>
        </a:xfrm>
        <a:noFill/>
        <a:ln w="25400" cap="flat" cmpd="sng" algn="ctr">
          <a:solidFill>
            <a:srgbClr val="F79646">
              <a:hueOff val="0"/>
              <a:satOff val="0"/>
              <a:lumOff val="0"/>
              <a:alphaOff val="0"/>
            </a:srgbClr>
          </a:solidFill>
          <a:prstDash val="solid"/>
        </a:ln>
        <a:effectLst/>
      </dgm:spPr>
      <dgm:t>
        <a:bodyPr/>
        <a:lstStyle/>
        <a:p>
          <a:endParaRPr lang="it-IT" sz="1800">
            <a:latin typeface="+mn-lt"/>
          </a:endParaRPr>
        </a:p>
      </dgm:t>
    </dgm:pt>
    <dgm:pt modelId="{2DB03102-B761-44F9-83E9-1289C80E2441}" type="sibTrans" cxnId="{934A8970-5826-42E2-A3AE-37741DCA9703}">
      <dgm:prSet/>
      <dgm:spPr/>
      <dgm:t>
        <a:bodyPr/>
        <a:lstStyle/>
        <a:p>
          <a:endParaRPr lang="it-IT" sz="1800">
            <a:latin typeface="+mn-lt"/>
          </a:endParaRPr>
        </a:p>
      </dgm:t>
    </dgm:pt>
    <dgm:pt modelId="{756761D0-A0B5-41FC-90A2-4A8DDF87704C}">
      <dgm:prSet custT="1"/>
      <dgm:spPr>
        <a:xfrm>
          <a:off x="5589915" y="3102130"/>
          <a:ext cx="2327822" cy="709985"/>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it-IT" sz="18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Communication</a:t>
          </a:r>
          <a:endParaRPr lang="it-IT" sz="1800" dirty="0">
            <a:solidFill>
              <a:srgbClr val="C0504D">
                <a:lumMod val="50000"/>
              </a:srgbClr>
            </a:solidFill>
            <a:effectLst>
              <a:outerShdw blurRad="38100" dist="38100" dir="2700000" algn="tl">
                <a:srgbClr val="000000">
                  <a:alpha val="43137"/>
                </a:srgbClr>
              </a:outerShdw>
            </a:effectLst>
            <a:latin typeface="Calibri"/>
            <a:ea typeface="+mn-ea"/>
            <a:cs typeface="+mn-cs"/>
          </a:endParaRPr>
        </a:p>
      </dgm:t>
    </dgm:pt>
    <dgm:pt modelId="{42BAD7A9-DF97-4857-8762-12D82DC8C3FE}" type="parTrans" cxnId="{F1447C01-68D6-417A-B03E-A4BB362ADA4B}">
      <dgm:prSet/>
      <dgm:spPr>
        <a:xfrm>
          <a:off x="2330964" y="2456160"/>
          <a:ext cx="3258950" cy="1000963"/>
        </a:xfrm>
        <a:noFill/>
        <a:ln w="25400" cap="flat" cmpd="sng" algn="ctr">
          <a:solidFill>
            <a:srgbClr val="F79646">
              <a:hueOff val="0"/>
              <a:satOff val="0"/>
              <a:lumOff val="0"/>
              <a:alphaOff val="0"/>
            </a:srgbClr>
          </a:solidFill>
          <a:prstDash val="solid"/>
        </a:ln>
        <a:effectLst/>
      </dgm:spPr>
      <dgm:t>
        <a:bodyPr/>
        <a:lstStyle/>
        <a:p>
          <a:endParaRPr lang="it-IT" sz="1800">
            <a:latin typeface="+mn-lt"/>
          </a:endParaRPr>
        </a:p>
      </dgm:t>
    </dgm:pt>
    <dgm:pt modelId="{F09E9485-8D1C-4B90-A445-73DAD34ED049}" type="sibTrans" cxnId="{F1447C01-68D6-417A-B03E-A4BB362ADA4B}">
      <dgm:prSet/>
      <dgm:spPr/>
      <dgm:t>
        <a:bodyPr/>
        <a:lstStyle/>
        <a:p>
          <a:endParaRPr lang="it-IT" sz="1800">
            <a:latin typeface="+mn-lt"/>
          </a:endParaRPr>
        </a:p>
      </dgm:t>
    </dgm:pt>
    <dgm:pt modelId="{71A85B72-FA7C-4443-9A9A-D86E918ADD79}">
      <dgm:prSet custT="1"/>
      <dgm:spPr>
        <a:xfrm>
          <a:off x="5589915" y="4103094"/>
          <a:ext cx="2327822" cy="709985"/>
        </a:xfrm>
        <a:solidFill>
          <a:srgbClr val="F79646">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it-IT" sz="1800" b="0" dirty="0" err="1" smtClean="0">
              <a:solidFill>
                <a:sysClr val="window" lastClr="FFFFFF"/>
              </a:solidFill>
              <a:effectLst>
                <a:outerShdw blurRad="38100" dist="38100" dir="2700000" algn="tl">
                  <a:srgbClr val="000000">
                    <a:alpha val="43137"/>
                  </a:srgbClr>
                </a:outerShdw>
              </a:effectLst>
              <a:latin typeface="Calibri"/>
              <a:ea typeface="+mn-ea"/>
              <a:cs typeface="+mn-cs"/>
            </a:rPr>
            <a:t>Emerging</a:t>
          </a:r>
          <a:r>
            <a:rPr lang="it-IT" sz="1800" b="0" dirty="0" smtClean="0">
              <a:solidFill>
                <a:sysClr val="window" lastClr="FFFFFF"/>
              </a:solidFill>
              <a:effectLst>
                <a:outerShdw blurRad="38100" dist="38100" dir="2700000" algn="tl">
                  <a:srgbClr val="000000">
                    <a:alpha val="43137"/>
                  </a:srgbClr>
                </a:outerShdw>
              </a:effectLst>
              <a:latin typeface="Calibri"/>
              <a:ea typeface="+mn-ea"/>
              <a:cs typeface="+mn-cs"/>
            </a:rPr>
            <a:t> </a:t>
          </a:r>
          <a:r>
            <a:rPr lang="it-IT" sz="1800" b="0" dirty="0" err="1" smtClean="0">
              <a:solidFill>
                <a:sysClr val="window" lastClr="FFFFFF"/>
              </a:solidFill>
              <a:effectLst>
                <a:outerShdw blurRad="38100" dist="38100" dir="2700000" algn="tl">
                  <a:srgbClr val="000000">
                    <a:alpha val="43137"/>
                  </a:srgbClr>
                </a:outerShdw>
              </a:effectLst>
              <a:latin typeface="Calibri"/>
              <a:ea typeface="+mn-ea"/>
              <a:cs typeface="+mn-cs"/>
            </a:rPr>
            <a:t>Risk</a:t>
          </a:r>
          <a:endParaRPr lang="it-IT" sz="1800" b="0" dirty="0">
            <a:solidFill>
              <a:sysClr val="window" lastClr="FFFFFF"/>
            </a:solidFill>
            <a:effectLst>
              <a:outerShdw blurRad="38100" dist="38100" dir="2700000" algn="tl">
                <a:srgbClr val="000000">
                  <a:alpha val="43137"/>
                </a:srgbClr>
              </a:outerShdw>
            </a:effectLst>
            <a:latin typeface="Calibri"/>
            <a:ea typeface="+mn-ea"/>
            <a:cs typeface="+mn-cs"/>
          </a:endParaRPr>
        </a:p>
      </dgm:t>
    </dgm:pt>
    <dgm:pt modelId="{34E7A12A-A8B9-4095-8886-D1737F8E832A}" type="parTrans" cxnId="{E02C6FF1-7798-4BB6-93C7-264CA3E8C06F}">
      <dgm:prSet/>
      <dgm:spPr>
        <a:xfrm>
          <a:off x="2330964" y="2456160"/>
          <a:ext cx="3258950" cy="2001927"/>
        </a:xfrm>
        <a:noFill/>
        <a:ln w="25400" cap="flat" cmpd="sng" algn="ctr">
          <a:solidFill>
            <a:srgbClr val="F79646">
              <a:hueOff val="0"/>
              <a:satOff val="0"/>
              <a:lumOff val="0"/>
              <a:alphaOff val="0"/>
            </a:srgbClr>
          </a:solidFill>
          <a:prstDash val="solid"/>
        </a:ln>
        <a:effectLst/>
      </dgm:spPr>
      <dgm:t>
        <a:bodyPr/>
        <a:lstStyle/>
        <a:p>
          <a:endParaRPr lang="it-IT"/>
        </a:p>
      </dgm:t>
    </dgm:pt>
    <dgm:pt modelId="{F1F40AFC-3CAD-4C81-B27B-8A7EE148FD56}" type="sibTrans" cxnId="{E02C6FF1-7798-4BB6-93C7-264CA3E8C06F}">
      <dgm:prSet/>
      <dgm:spPr/>
      <dgm:t>
        <a:bodyPr/>
        <a:lstStyle/>
        <a:p>
          <a:endParaRPr lang="it-IT"/>
        </a:p>
      </dgm:t>
    </dgm:pt>
    <dgm:pt modelId="{D05A45FF-FD4C-4BF6-B2A5-E19040346F13}" type="pres">
      <dgm:prSet presAssocID="{E73863BB-B1AD-49F4-B29D-C79DDA37FE8D}" presName="hierChild1" presStyleCnt="0">
        <dgm:presLayoutVars>
          <dgm:orgChart val="1"/>
          <dgm:chPref val="1"/>
          <dgm:dir/>
          <dgm:animOne val="branch"/>
          <dgm:animLvl val="lvl"/>
          <dgm:resizeHandles/>
        </dgm:presLayoutVars>
      </dgm:prSet>
      <dgm:spPr/>
      <dgm:t>
        <a:bodyPr/>
        <a:lstStyle/>
        <a:p>
          <a:endParaRPr lang="it-IT"/>
        </a:p>
      </dgm:t>
    </dgm:pt>
    <dgm:pt modelId="{A08B9311-8BAA-4F87-A966-7D4E12CA24D2}" type="pres">
      <dgm:prSet presAssocID="{3CEE349D-EDE9-4DBB-A227-F0763D09C6C6}" presName="hierRoot1" presStyleCnt="0">
        <dgm:presLayoutVars>
          <dgm:hierBranch val="init"/>
        </dgm:presLayoutVars>
      </dgm:prSet>
      <dgm:spPr/>
    </dgm:pt>
    <dgm:pt modelId="{C9E9AC8B-0A1A-4E13-9829-1C45033F6C45}" type="pres">
      <dgm:prSet presAssocID="{3CEE349D-EDE9-4DBB-A227-F0763D09C6C6}" presName="rootComposite1" presStyleCnt="0"/>
      <dgm:spPr/>
    </dgm:pt>
    <dgm:pt modelId="{FEEB0446-882C-4B48-82CB-FF64F0586F10}" type="pres">
      <dgm:prSet presAssocID="{3CEE349D-EDE9-4DBB-A227-F0763D09C6C6}" presName="rootText1" presStyleLbl="node0" presStyleIdx="0" presStyleCnt="1" custScaleY="141991">
        <dgm:presLayoutVars>
          <dgm:chPref val="3"/>
        </dgm:presLayoutVars>
      </dgm:prSet>
      <dgm:spPr>
        <a:prstGeom prst="rect">
          <a:avLst/>
        </a:prstGeom>
      </dgm:spPr>
      <dgm:t>
        <a:bodyPr/>
        <a:lstStyle/>
        <a:p>
          <a:endParaRPr lang="it-IT"/>
        </a:p>
      </dgm:t>
    </dgm:pt>
    <dgm:pt modelId="{910B7EB0-E275-4886-B9B8-A897A1197D81}" type="pres">
      <dgm:prSet presAssocID="{3CEE349D-EDE9-4DBB-A227-F0763D09C6C6}" presName="rootConnector1" presStyleLbl="node1" presStyleIdx="0" presStyleCnt="0"/>
      <dgm:spPr/>
      <dgm:t>
        <a:bodyPr/>
        <a:lstStyle/>
        <a:p>
          <a:endParaRPr lang="it-IT"/>
        </a:p>
      </dgm:t>
    </dgm:pt>
    <dgm:pt modelId="{EC675ADF-C16B-46E2-B8DC-F0D30B17A166}" type="pres">
      <dgm:prSet presAssocID="{3CEE349D-EDE9-4DBB-A227-F0763D09C6C6}" presName="hierChild2" presStyleCnt="0"/>
      <dgm:spPr/>
    </dgm:pt>
    <dgm:pt modelId="{547A8DFD-444F-47BE-A536-7C712BE3E68A}" type="pres">
      <dgm:prSet presAssocID="{223400B6-4499-42C8-9A94-E2098AC143C4}" presName="Name64" presStyleLbl="parChTrans1D2" presStyleIdx="0" presStyleCnt="6"/>
      <dgm:spPr>
        <a:custGeom>
          <a:avLst/>
          <a:gdLst/>
          <a:ahLst/>
          <a:cxnLst/>
          <a:rect l="0" t="0" r="0" b="0"/>
          <a:pathLst>
            <a:path>
              <a:moveTo>
                <a:pt x="0" y="2001927"/>
              </a:moveTo>
              <a:lnTo>
                <a:pt x="3026168" y="2001927"/>
              </a:lnTo>
              <a:lnTo>
                <a:pt x="3026168" y="0"/>
              </a:lnTo>
              <a:lnTo>
                <a:pt x="3258950" y="0"/>
              </a:lnTo>
            </a:path>
          </a:pathLst>
        </a:custGeom>
      </dgm:spPr>
      <dgm:t>
        <a:bodyPr/>
        <a:lstStyle/>
        <a:p>
          <a:endParaRPr lang="it-IT"/>
        </a:p>
      </dgm:t>
    </dgm:pt>
    <dgm:pt modelId="{F20FD0DA-54F3-45BA-879F-2A11B5509DA7}" type="pres">
      <dgm:prSet presAssocID="{2DC9AC69-4DBD-4043-8043-3A7A1904F92A}" presName="hierRoot2" presStyleCnt="0">
        <dgm:presLayoutVars>
          <dgm:hierBranch val="init"/>
        </dgm:presLayoutVars>
      </dgm:prSet>
      <dgm:spPr/>
    </dgm:pt>
    <dgm:pt modelId="{AD6C843F-87C4-4320-9DE0-D5E49C86A3C8}" type="pres">
      <dgm:prSet presAssocID="{2DC9AC69-4DBD-4043-8043-3A7A1904F92A}" presName="rootComposite" presStyleCnt="0"/>
      <dgm:spPr/>
    </dgm:pt>
    <dgm:pt modelId="{690AD830-D6AD-425B-91BD-93DF162E63B6}" type="pres">
      <dgm:prSet presAssocID="{2DC9AC69-4DBD-4043-8043-3A7A1904F92A}" presName="rootText" presStyleLbl="node2" presStyleIdx="0" presStyleCnt="5">
        <dgm:presLayoutVars>
          <dgm:chPref val="3"/>
        </dgm:presLayoutVars>
      </dgm:prSet>
      <dgm:spPr>
        <a:prstGeom prst="rect">
          <a:avLst/>
        </a:prstGeom>
      </dgm:spPr>
      <dgm:t>
        <a:bodyPr/>
        <a:lstStyle/>
        <a:p>
          <a:endParaRPr lang="it-IT"/>
        </a:p>
      </dgm:t>
    </dgm:pt>
    <dgm:pt modelId="{9626E095-E744-4B2A-B518-8069D23E0F51}" type="pres">
      <dgm:prSet presAssocID="{2DC9AC69-4DBD-4043-8043-3A7A1904F92A}" presName="rootConnector" presStyleLbl="node2" presStyleIdx="0" presStyleCnt="5"/>
      <dgm:spPr/>
      <dgm:t>
        <a:bodyPr/>
        <a:lstStyle/>
        <a:p>
          <a:endParaRPr lang="it-IT"/>
        </a:p>
      </dgm:t>
    </dgm:pt>
    <dgm:pt modelId="{98D5300F-E705-4E91-8CF9-C1166BF83F6C}" type="pres">
      <dgm:prSet presAssocID="{2DC9AC69-4DBD-4043-8043-3A7A1904F92A}" presName="hierChild4" presStyleCnt="0"/>
      <dgm:spPr/>
    </dgm:pt>
    <dgm:pt modelId="{56CDC64C-360F-4C73-BBA4-9B3C60B59009}" type="pres">
      <dgm:prSet presAssocID="{2DC9AC69-4DBD-4043-8043-3A7A1904F92A}" presName="hierChild5" presStyleCnt="0"/>
      <dgm:spPr/>
    </dgm:pt>
    <dgm:pt modelId="{522CEFFB-C4AB-4721-B95C-C09E7D2C89DF}" type="pres">
      <dgm:prSet presAssocID="{61DAE57C-B971-4741-AC1C-742848843874}" presName="Name64" presStyleLbl="parChTrans1D2" presStyleIdx="1" presStyleCnt="6"/>
      <dgm:spPr>
        <a:custGeom>
          <a:avLst/>
          <a:gdLst/>
          <a:ahLst/>
          <a:cxnLst/>
          <a:rect l="0" t="0" r="0" b="0"/>
          <a:pathLst>
            <a:path>
              <a:moveTo>
                <a:pt x="0" y="1000963"/>
              </a:moveTo>
              <a:lnTo>
                <a:pt x="3026168" y="1000963"/>
              </a:lnTo>
              <a:lnTo>
                <a:pt x="3026168" y="0"/>
              </a:lnTo>
              <a:lnTo>
                <a:pt x="3258950" y="0"/>
              </a:lnTo>
            </a:path>
          </a:pathLst>
        </a:custGeom>
      </dgm:spPr>
      <dgm:t>
        <a:bodyPr/>
        <a:lstStyle/>
        <a:p>
          <a:endParaRPr lang="it-IT"/>
        </a:p>
      </dgm:t>
    </dgm:pt>
    <dgm:pt modelId="{99C02B48-E772-4251-8EC8-E7FC64D9B387}" type="pres">
      <dgm:prSet presAssocID="{6828F189-EE78-4143-ABD2-1237D23BBEEB}" presName="hierRoot2" presStyleCnt="0">
        <dgm:presLayoutVars>
          <dgm:hierBranch val="init"/>
        </dgm:presLayoutVars>
      </dgm:prSet>
      <dgm:spPr/>
    </dgm:pt>
    <dgm:pt modelId="{EFC449C8-0417-4A63-8516-4FB2131C46AA}" type="pres">
      <dgm:prSet presAssocID="{6828F189-EE78-4143-ABD2-1237D23BBEEB}" presName="rootComposite" presStyleCnt="0"/>
      <dgm:spPr/>
    </dgm:pt>
    <dgm:pt modelId="{7DCDAC8D-EF80-45FF-A8D0-4DC9979F545F}" type="pres">
      <dgm:prSet presAssocID="{6828F189-EE78-4143-ABD2-1237D23BBEEB}" presName="rootText" presStyleLbl="node2" presStyleIdx="1" presStyleCnt="5">
        <dgm:presLayoutVars>
          <dgm:chPref val="3"/>
        </dgm:presLayoutVars>
      </dgm:prSet>
      <dgm:spPr>
        <a:prstGeom prst="rect">
          <a:avLst/>
        </a:prstGeom>
      </dgm:spPr>
      <dgm:t>
        <a:bodyPr/>
        <a:lstStyle/>
        <a:p>
          <a:endParaRPr lang="it-IT"/>
        </a:p>
      </dgm:t>
    </dgm:pt>
    <dgm:pt modelId="{22CC6D9E-F9A9-49CC-8033-BE1DCB1806A8}" type="pres">
      <dgm:prSet presAssocID="{6828F189-EE78-4143-ABD2-1237D23BBEEB}" presName="rootConnector" presStyleLbl="node2" presStyleIdx="1" presStyleCnt="5"/>
      <dgm:spPr/>
      <dgm:t>
        <a:bodyPr/>
        <a:lstStyle/>
        <a:p>
          <a:endParaRPr lang="it-IT"/>
        </a:p>
      </dgm:t>
    </dgm:pt>
    <dgm:pt modelId="{094F27F3-BD96-45E6-933B-0B0C8E0339F6}" type="pres">
      <dgm:prSet presAssocID="{6828F189-EE78-4143-ABD2-1237D23BBEEB}" presName="hierChild4" presStyleCnt="0"/>
      <dgm:spPr/>
    </dgm:pt>
    <dgm:pt modelId="{0D3DF93B-F02C-4FB8-816B-55A8A207606A}" type="pres">
      <dgm:prSet presAssocID="{6828F189-EE78-4143-ABD2-1237D23BBEEB}" presName="hierChild5" presStyleCnt="0"/>
      <dgm:spPr/>
    </dgm:pt>
    <dgm:pt modelId="{F7251260-5AE0-4D60-B2EF-598F96A578E1}" type="pres">
      <dgm:prSet presAssocID="{7AD93E16-F8B7-4317-91F3-10C92E188D55}" presName="Name64" presStyleLbl="parChTrans1D2" presStyleIdx="2" presStyleCnt="6"/>
      <dgm:spPr>
        <a:custGeom>
          <a:avLst/>
          <a:gdLst/>
          <a:ahLst/>
          <a:cxnLst/>
          <a:rect l="0" t="0" r="0" b="0"/>
          <a:pathLst>
            <a:path>
              <a:moveTo>
                <a:pt x="0" y="45720"/>
              </a:moveTo>
              <a:lnTo>
                <a:pt x="3258950" y="45720"/>
              </a:lnTo>
            </a:path>
          </a:pathLst>
        </a:custGeom>
      </dgm:spPr>
      <dgm:t>
        <a:bodyPr/>
        <a:lstStyle/>
        <a:p>
          <a:endParaRPr lang="it-IT"/>
        </a:p>
      </dgm:t>
    </dgm:pt>
    <dgm:pt modelId="{83FAB93B-72DA-4D00-9757-F0D16D937873}" type="pres">
      <dgm:prSet presAssocID="{F2787FB7-4532-42E0-AE28-B30277012058}" presName="hierRoot2" presStyleCnt="0">
        <dgm:presLayoutVars>
          <dgm:hierBranch val="init"/>
        </dgm:presLayoutVars>
      </dgm:prSet>
      <dgm:spPr/>
    </dgm:pt>
    <dgm:pt modelId="{F23B80F3-871A-431F-B8E8-1D0245202DF6}" type="pres">
      <dgm:prSet presAssocID="{F2787FB7-4532-42E0-AE28-B30277012058}" presName="rootComposite" presStyleCnt="0"/>
      <dgm:spPr/>
    </dgm:pt>
    <dgm:pt modelId="{FAB23838-6BE7-4956-A350-150B649CE726}" type="pres">
      <dgm:prSet presAssocID="{F2787FB7-4532-42E0-AE28-B30277012058}" presName="rootText" presStyleLbl="node2" presStyleIdx="2" presStyleCnt="5">
        <dgm:presLayoutVars>
          <dgm:chPref val="3"/>
        </dgm:presLayoutVars>
      </dgm:prSet>
      <dgm:spPr>
        <a:prstGeom prst="rect">
          <a:avLst/>
        </a:prstGeom>
      </dgm:spPr>
      <dgm:t>
        <a:bodyPr/>
        <a:lstStyle/>
        <a:p>
          <a:endParaRPr lang="it-IT"/>
        </a:p>
      </dgm:t>
    </dgm:pt>
    <dgm:pt modelId="{DC5DDB48-D60C-40ED-9C74-2396363E0DD7}" type="pres">
      <dgm:prSet presAssocID="{F2787FB7-4532-42E0-AE28-B30277012058}" presName="rootConnector" presStyleLbl="node2" presStyleIdx="2" presStyleCnt="5"/>
      <dgm:spPr/>
      <dgm:t>
        <a:bodyPr/>
        <a:lstStyle/>
        <a:p>
          <a:endParaRPr lang="it-IT"/>
        </a:p>
      </dgm:t>
    </dgm:pt>
    <dgm:pt modelId="{789B817B-359B-40B8-BCCC-082921B4C3A7}" type="pres">
      <dgm:prSet presAssocID="{F2787FB7-4532-42E0-AE28-B30277012058}" presName="hierChild4" presStyleCnt="0"/>
      <dgm:spPr/>
    </dgm:pt>
    <dgm:pt modelId="{0FECC148-EBF2-4761-9180-6BEB33F85AC4}" type="pres">
      <dgm:prSet presAssocID="{F2787FB7-4532-42E0-AE28-B30277012058}" presName="hierChild5" presStyleCnt="0"/>
      <dgm:spPr/>
    </dgm:pt>
    <dgm:pt modelId="{63BAC2EB-44D1-4B25-AFF5-C0FE760D4A22}" type="pres">
      <dgm:prSet presAssocID="{42BAD7A9-DF97-4857-8762-12D82DC8C3FE}" presName="Name64" presStyleLbl="parChTrans1D2" presStyleIdx="3" presStyleCnt="6"/>
      <dgm:spPr>
        <a:custGeom>
          <a:avLst/>
          <a:gdLst/>
          <a:ahLst/>
          <a:cxnLst/>
          <a:rect l="0" t="0" r="0" b="0"/>
          <a:pathLst>
            <a:path>
              <a:moveTo>
                <a:pt x="0" y="0"/>
              </a:moveTo>
              <a:lnTo>
                <a:pt x="3026168" y="0"/>
              </a:lnTo>
              <a:lnTo>
                <a:pt x="3026168" y="1000963"/>
              </a:lnTo>
              <a:lnTo>
                <a:pt x="3258950" y="1000963"/>
              </a:lnTo>
            </a:path>
          </a:pathLst>
        </a:custGeom>
      </dgm:spPr>
      <dgm:t>
        <a:bodyPr/>
        <a:lstStyle/>
        <a:p>
          <a:endParaRPr lang="it-IT"/>
        </a:p>
      </dgm:t>
    </dgm:pt>
    <dgm:pt modelId="{119C6699-5DAD-4C65-B257-BAB6FA5EECD4}" type="pres">
      <dgm:prSet presAssocID="{756761D0-A0B5-41FC-90A2-4A8DDF87704C}" presName="hierRoot2" presStyleCnt="0">
        <dgm:presLayoutVars>
          <dgm:hierBranch val="init"/>
        </dgm:presLayoutVars>
      </dgm:prSet>
      <dgm:spPr/>
    </dgm:pt>
    <dgm:pt modelId="{72E367DF-06E3-4C42-9162-492057956AA8}" type="pres">
      <dgm:prSet presAssocID="{756761D0-A0B5-41FC-90A2-4A8DDF87704C}" presName="rootComposite" presStyleCnt="0"/>
      <dgm:spPr/>
    </dgm:pt>
    <dgm:pt modelId="{E61B03AB-9F8C-41D3-9DDC-3D6F84FDC76D}" type="pres">
      <dgm:prSet presAssocID="{756761D0-A0B5-41FC-90A2-4A8DDF87704C}" presName="rootText" presStyleLbl="node2" presStyleIdx="3" presStyleCnt="5">
        <dgm:presLayoutVars>
          <dgm:chPref val="3"/>
        </dgm:presLayoutVars>
      </dgm:prSet>
      <dgm:spPr>
        <a:prstGeom prst="rect">
          <a:avLst/>
        </a:prstGeom>
      </dgm:spPr>
      <dgm:t>
        <a:bodyPr/>
        <a:lstStyle/>
        <a:p>
          <a:endParaRPr lang="it-IT"/>
        </a:p>
      </dgm:t>
    </dgm:pt>
    <dgm:pt modelId="{B634621B-C431-472B-A46E-90EE095A3C2A}" type="pres">
      <dgm:prSet presAssocID="{756761D0-A0B5-41FC-90A2-4A8DDF87704C}" presName="rootConnector" presStyleLbl="node2" presStyleIdx="3" presStyleCnt="5"/>
      <dgm:spPr/>
      <dgm:t>
        <a:bodyPr/>
        <a:lstStyle/>
        <a:p>
          <a:endParaRPr lang="it-IT"/>
        </a:p>
      </dgm:t>
    </dgm:pt>
    <dgm:pt modelId="{F97A685D-A604-4C41-805B-A22F69180BE1}" type="pres">
      <dgm:prSet presAssocID="{756761D0-A0B5-41FC-90A2-4A8DDF87704C}" presName="hierChild4" presStyleCnt="0"/>
      <dgm:spPr/>
    </dgm:pt>
    <dgm:pt modelId="{3E316719-8C5A-4C22-9B78-245C03A444AF}" type="pres">
      <dgm:prSet presAssocID="{756761D0-A0B5-41FC-90A2-4A8DDF87704C}" presName="hierChild5" presStyleCnt="0"/>
      <dgm:spPr/>
    </dgm:pt>
    <dgm:pt modelId="{E1B12931-00D6-4E4A-9DD3-2B8E0317F3E9}" type="pres">
      <dgm:prSet presAssocID="{34E7A12A-A8B9-4095-8886-D1737F8E832A}" presName="Name64" presStyleLbl="parChTrans1D2" presStyleIdx="4" presStyleCnt="6"/>
      <dgm:spPr>
        <a:custGeom>
          <a:avLst/>
          <a:gdLst/>
          <a:ahLst/>
          <a:cxnLst/>
          <a:rect l="0" t="0" r="0" b="0"/>
          <a:pathLst>
            <a:path>
              <a:moveTo>
                <a:pt x="0" y="0"/>
              </a:moveTo>
              <a:lnTo>
                <a:pt x="3026168" y="0"/>
              </a:lnTo>
              <a:lnTo>
                <a:pt x="3026168" y="2001927"/>
              </a:lnTo>
              <a:lnTo>
                <a:pt x="3258950" y="2001927"/>
              </a:lnTo>
            </a:path>
          </a:pathLst>
        </a:custGeom>
      </dgm:spPr>
      <dgm:t>
        <a:bodyPr/>
        <a:lstStyle/>
        <a:p>
          <a:endParaRPr lang="it-IT"/>
        </a:p>
      </dgm:t>
    </dgm:pt>
    <dgm:pt modelId="{E05BB06F-76EB-47E2-8CFE-003CFEB26201}" type="pres">
      <dgm:prSet presAssocID="{71A85B72-FA7C-4443-9A9A-D86E918ADD79}" presName="hierRoot2" presStyleCnt="0">
        <dgm:presLayoutVars>
          <dgm:hierBranch val="init"/>
        </dgm:presLayoutVars>
      </dgm:prSet>
      <dgm:spPr/>
    </dgm:pt>
    <dgm:pt modelId="{ADDBB1AE-0C0F-4BCC-A563-4ACA008D9FF7}" type="pres">
      <dgm:prSet presAssocID="{71A85B72-FA7C-4443-9A9A-D86E918ADD79}" presName="rootComposite" presStyleCnt="0"/>
      <dgm:spPr/>
    </dgm:pt>
    <dgm:pt modelId="{1853D75B-00D6-4132-9B4F-CF4F5809FB49}" type="pres">
      <dgm:prSet presAssocID="{71A85B72-FA7C-4443-9A9A-D86E918ADD79}" presName="rootText" presStyleLbl="node2" presStyleIdx="4" presStyleCnt="5">
        <dgm:presLayoutVars>
          <dgm:chPref val="3"/>
        </dgm:presLayoutVars>
      </dgm:prSet>
      <dgm:spPr>
        <a:prstGeom prst="rect">
          <a:avLst/>
        </a:prstGeom>
      </dgm:spPr>
      <dgm:t>
        <a:bodyPr/>
        <a:lstStyle/>
        <a:p>
          <a:endParaRPr lang="it-IT"/>
        </a:p>
      </dgm:t>
    </dgm:pt>
    <dgm:pt modelId="{353F21CE-C77B-4051-A8E1-B3E2CC777B1C}" type="pres">
      <dgm:prSet presAssocID="{71A85B72-FA7C-4443-9A9A-D86E918ADD79}" presName="rootConnector" presStyleLbl="node2" presStyleIdx="4" presStyleCnt="5"/>
      <dgm:spPr/>
      <dgm:t>
        <a:bodyPr/>
        <a:lstStyle/>
        <a:p>
          <a:endParaRPr lang="it-IT"/>
        </a:p>
      </dgm:t>
    </dgm:pt>
    <dgm:pt modelId="{E54BF80A-A220-4419-B6A1-6E1DC8783E09}" type="pres">
      <dgm:prSet presAssocID="{71A85B72-FA7C-4443-9A9A-D86E918ADD79}" presName="hierChild4" presStyleCnt="0"/>
      <dgm:spPr/>
    </dgm:pt>
    <dgm:pt modelId="{09FD2B84-F843-4B27-98D6-8E32E82B53BC}" type="pres">
      <dgm:prSet presAssocID="{71A85B72-FA7C-4443-9A9A-D86E918ADD79}" presName="hierChild5" presStyleCnt="0"/>
      <dgm:spPr/>
    </dgm:pt>
    <dgm:pt modelId="{53F3C739-2728-442C-A478-760889C37DEB}" type="pres">
      <dgm:prSet presAssocID="{3CEE349D-EDE9-4DBB-A227-F0763D09C6C6}" presName="hierChild3" presStyleCnt="0"/>
      <dgm:spPr/>
    </dgm:pt>
    <dgm:pt modelId="{7E09FFB7-CDAB-4636-8C98-10C408BE7180}" type="pres">
      <dgm:prSet presAssocID="{CA24EF1F-1ABE-41CE-8760-401775430468}" presName="Name115" presStyleLbl="parChTrans1D2" presStyleIdx="5" presStyleCnt="6"/>
      <dgm:spPr>
        <a:custGeom>
          <a:avLst/>
          <a:gdLst/>
          <a:ahLst/>
          <a:cxnLst/>
          <a:rect l="0" t="0" r="0" b="0"/>
          <a:pathLst>
            <a:path>
              <a:moveTo>
                <a:pt x="0" y="145488"/>
              </a:moveTo>
              <a:lnTo>
                <a:pt x="1629475" y="145488"/>
              </a:lnTo>
              <a:lnTo>
                <a:pt x="1629475" y="0"/>
              </a:lnTo>
            </a:path>
          </a:pathLst>
        </a:custGeom>
      </dgm:spPr>
      <dgm:t>
        <a:bodyPr/>
        <a:lstStyle/>
        <a:p>
          <a:endParaRPr lang="it-IT"/>
        </a:p>
      </dgm:t>
    </dgm:pt>
    <dgm:pt modelId="{F1026DDC-2F9E-4A45-A83B-FB009AF3ABC3}" type="pres">
      <dgm:prSet presAssocID="{5F6206AC-33B7-40F9-A141-C3A486E62E42}" presName="hierRoot3" presStyleCnt="0">
        <dgm:presLayoutVars>
          <dgm:hierBranch val="init"/>
        </dgm:presLayoutVars>
      </dgm:prSet>
      <dgm:spPr/>
    </dgm:pt>
    <dgm:pt modelId="{E70BC0A8-E01A-4C61-83E8-84EFE9A65BA6}" type="pres">
      <dgm:prSet presAssocID="{5F6206AC-33B7-40F9-A141-C3A486E62E42}" presName="rootComposite3" presStyleCnt="0"/>
      <dgm:spPr/>
    </dgm:pt>
    <dgm:pt modelId="{82E9B67A-3282-407C-AE82-80FD4F484053}" type="pres">
      <dgm:prSet presAssocID="{5F6206AC-33B7-40F9-A141-C3A486E62E42}" presName="rootText3" presStyleLbl="asst1" presStyleIdx="0" presStyleCnt="1" custScaleY="140569">
        <dgm:presLayoutVars>
          <dgm:chPref val="3"/>
        </dgm:presLayoutVars>
      </dgm:prSet>
      <dgm:spPr>
        <a:prstGeom prst="rect">
          <a:avLst/>
        </a:prstGeom>
      </dgm:spPr>
      <dgm:t>
        <a:bodyPr/>
        <a:lstStyle/>
        <a:p>
          <a:endParaRPr lang="it-IT"/>
        </a:p>
      </dgm:t>
    </dgm:pt>
    <dgm:pt modelId="{6F47B493-E79E-43A8-94D8-927AE84BEF8D}" type="pres">
      <dgm:prSet presAssocID="{5F6206AC-33B7-40F9-A141-C3A486E62E42}" presName="rootConnector3" presStyleLbl="asst1" presStyleIdx="0" presStyleCnt="1"/>
      <dgm:spPr/>
      <dgm:t>
        <a:bodyPr/>
        <a:lstStyle/>
        <a:p>
          <a:endParaRPr lang="it-IT"/>
        </a:p>
      </dgm:t>
    </dgm:pt>
    <dgm:pt modelId="{F28E25E6-FF3D-483A-8170-ECCC3BE2EDBA}" type="pres">
      <dgm:prSet presAssocID="{5F6206AC-33B7-40F9-A141-C3A486E62E42}" presName="hierChild6" presStyleCnt="0"/>
      <dgm:spPr/>
    </dgm:pt>
    <dgm:pt modelId="{681552FC-EB26-4321-8C8C-4CBB87E7FFFD}" type="pres">
      <dgm:prSet presAssocID="{5F6206AC-33B7-40F9-A141-C3A486E62E42}" presName="hierChild7" presStyleCnt="0"/>
      <dgm:spPr/>
    </dgm:pt>
  </dgm:ptLst>
  <dgm:cxnLst>
    <dgm:cxn modelId="{84536415-1B4F-47C0-9AE5-07F69EE0DAF7}" srcId="{E73863BB-B1AD-49F4-B29D-C79DDA37FE8D}" destId="{3CEE349D-EDE9-4DBB-A227-F0763D09C6C6}" srcOrd="0" destOrd="0" parTransId="{044DCF3C-DBD0-45E5-AE16-EA903F092003}" sibTransId="{002671D2-ADD1-4141-BC4D-C6CB66BFCCF3}"/>
    <dgm:cxn modelId="{5F75B575-A4D6-4A4E-B46E-B99E6519DF9F}" srcId="{3CEE349D-EDE9-4DBB-A227-F0763D09C6C6}" destId="{2DC9AC69-4DBD-4043-8043-3A7A1904F92A}" srcOrd="1" destOrd="0" parTransId="{223400B6-4499-42C8-9A94-E2098AC143C4}" sibTransId="{B20F6952-4D61-4770-BF48-1CBD6089245A}"/>
    <dgm:cxn modelId="{C02928B1-67D5-4298-B292-FB9220409C32}" type="presOf" srcId="{F2787FB7-4532-42E0-AE28-B30277012058}" destId="{FAB23838-6BE7-4956-A350-150B649CE726}" srcOrd="0" destOrd="0" presId="urn:microsoft.com/office/officeart/2009/3/layout/HorizontalOrganizationChart"/>
    <dgm:cxn modelId="{5AE4D844-ED09-4154-B44E-B5994BA9BF46}" type="presOf" srcId="{34E7A12A-A8B9-4095-8886-D1737F8E832A}" destId="{E1B12931-00D6-4E4A-9DD3-2B8E0317F3E9}" srcOrd="0" destOrd="0" presId="urn:microsoft.com/office/officeart/2009/3/layout/HorizontalOrganizationChart"/>
    <dgm:cxn modelId="{934A8970-5826-42E2-A3AE-37741DCA9703}" srcId="{3CEE349D-EDE9-4DBB-A227-F0763D09C6C6}" destId="{F2787FB7-4532-42E0-AE28-B30277012058}" srcOrd="3" destOrd="0" parTransId="{7AD93E16-F8B7-4317-91F3-10C92E188D55}" sibTransId="{2DB03102-B761-44F9-83E9-1289C80E2441}"/>
    <dgm:cxn modelId="{E8751D41-1EA0-4BCB-A06E-EBABD06E8CA8}" type="presOf" srcId="{7AD93E16-F8B7-4317-91F3-10C92E188D55}" destId="{F7251260-5AE0-4D60-B2EF-598F96A578E1}" srcOrd="0" destOrd="0" presId="urn:microsoft.com/office/officeart/2009/3/layout/HorizontalOrganizationChart"/>
    <dgm:cxn modelId="{EFFF3A8D-81D2-4E6E-80B8-E6B26736239B}" type="presOf" srcId="{F2787FB7-4532-42E0-AE28-B30277012058}" destId="{DC5DDB48-D60C-40ED-9C74-2396363E0DD7}" srcOrd="1" destOrd="0" presId="urn:microsoft.com/office/officeart/2009/3/layout/HorizontalOrganizationChart"/>
    <dgm:cxn modelId="{E02C6FF1-7798-4BB6-93C7-264CA3E8C06F}" srcId="{3CEE349D-EDE9-4DBB-A227-F0763D09C6C6}" destId="{71A85B72-FA7C-4443-9A9A-D86E918ADD79}" srcOrd="5" destOrd="0" parTransId="{34E7A12A-A8B9-4095-8886-D1737F8E832A}" sibTransId="{F1F40AFC-3CAD-4C81-B27B-8A7EE148FD56}"/>
    <dgm:cxn modelId="{62CF8732-322E-49CD-AB3A-44A3283C26C8}" type="presOf" srcId="{CA24EF1F-1ABE-41CE-8760-401775430468}" destId="{7E09FFB7-CDAB-4636-8C98-10C408BE7180}" srcOrd="0" destOrd="0" presId="urn:microsoft.com/office/officeart/2009/3/layout/HorizontalOrganizationChart"/>
    <dgm:cxn modelId="{082290D9-0117-4D69-9032-40360732DD5B}" type="presOf" srcId="{756761D0-A0B5-41FC-90A2-4A8DDF87704C}" destId="{E61B03AB-9F8C-41D3-9DDC-3D6F84FDC76D}" srcOrd="0" destOrd="0" presId="urn:microsoft.com/office/officeart/2009/3/layout/HorizontalOrganizationChart"/>
    <dgm:cxn modelId="{1E963F2E-E9FD-4FBD-9ADA-9BFF0B4E2B3D}" srcId="{3CEE349D-EDE9-4DBB-A227-F0763D09C6C6}" destId="{6828F189-EE78-4143-ABD2-1237D23BBEEB}" srcOrd="2" destOrd="0" parTransId="{61DAE57C-B971-4741-AC1C-742848843874}" sibTransId="{CA285833-5B7F-4A7B-8AE5-AFE8CB690FB2}"/>
    <dgm:cxn modelId="{7A677D7A-B6D0-4112-991B-BB0E18A452EE}" type="presOf" srcId="{3CEE349D-EDE9-4DBB-A227-F0763D09C6C6}" destId="{FEEB0446-882C-4B48-82CB-FF64F0586F10}" srcOrd="0" destOrd="0" presId="urn:microsoft.com/office/officeart/2009/3/layout/HorizontalOrganizationChart"/>
    <dgm:cxn modelId="{40189F06-D5A1-44CF-9E6F-859BF0496049}" type="presOf" srcId="{5F6206AC-33B7-40F9-A141-C3A486E62E42}" destId="{6F47B493-E79E-43A8-94D8-927AE84BEF8D}" srcOrd="1" destOrd="0" presId="urn:microsoft.com/office/officeart/2009/3/layout/HorizontalOrganizationChart"/>
    <dgm:cxn modelId="{624E82F1-6B88-446D-B5B9-6B944603F29F}" type="presOf" srcId="{3CEE349D-EDE9-4DBB-A227-F0763D09C6C6}" destId="{910B7EB0-E275-4886-B9B8-A897A1197D81}" srcOrd="1" destOrd="0" presId="urn:microsoft.com/office/officeart/2009/3/layout/HorizontalOrganizationChart"/>
    <dgm:cxn modelId="{201DEA2B-239C-4547-AFD8-9DA6B77E9E0F}" type="presOf" srcId="{6828F189-EE78-4143-ABD2-1237D23BBEEB}" destId="{7DCDAC8D-EF80-45FF-A8D0-4DC9979F545F}" srcOrd="0" destOrd="0" presId="urn:microsoft.com/office/officeart/2009/3/layout/HorizontalOrganizationChart"/>
    <dgm:cxn modelId="{0170236A-FDFD-4B90-91B3-DBC507AE6DC1}" type="presOf" srcId="{5F6206AC-33B7-40F9-A141-C3A486E62E42}" destId="{82E9B67A-3282-407C-AE82-80FD4F484053}" srcOrd="0" destOrd="0" presId="urn:microsoft.com/office/officeart/2009/3/layout/HorizontalOrganizationChart"/>
    <dgm:cxn modelId="{7B008B9C-E5E6-4DDB-B326-8433494567A0}" type="presOf" srcId="{42BAD7A9-DF97-4857-8762-12D82DC8C3FE}" destId="{63BAC2EB-44D1-4B25-AFF5-C0FE760D4A22}" srcOrd="0" destOrd="0" presId="urn:microsoft.com/office/officeart/2009/3/layout/HorizontalOrganizationChart"/>
    <dgm:cxn modelId="{B3937972-5EF9-4A99-9CA5-690FEF738937}" type="presOf" srcId="{71A85B72-FA7C-4443-9A9A-D86E918ADD79}" destId="{1853D75B-00D6-4132-9B4F-CF4F5809FB49}" srcOrd="0" destOrd="0" presId="urn:microsoft.com/office/officeart/2009/3/layout/HorizontalOrganizationChart"/>
    <dgm:cxn modelId="{C927FE92-3A55-4087-AA06-4336BE27FD4C}" type="presOf" srcId="{2DC9AC69-4DBD-4043-8043-3A7A1904F92A}" destId="{9626E095-E744-4B2A-B518-8069D23E0F51}" srcOrd="1" destOrd="0" presId="urn:microsoft.com/office/officeart/2009/3/layout/HorizontalOrganizationChart"/>
    <dgm:cxn modelId="{CE3D99F8-241B-4BC5-AE94-D5D2A20D1FB4}" type="presOf" srcId="{E73863BB-B1AD-49F4-B29D-C79DDA37FE8D}" destId="{D05A45FF-FD4C-4BF6-B2A5-E19040346F13}" srcOrd="0" destOrd="0" presId="urn:microsoft.com/office/officeart/2009/3/layout/HorizontalOrganizationChart"/>
    <dgm:cxn modelId="{46CAFEE0-A882-4A2D-989B-EB712EE7F60E}" type="presOf" srcId="{71A85B72-FA7C-4443-9A9A-D86E918ADD79}" destId="{353F21CE-C77B-4051-A8E1-B3E2CC777B1C}" srcOrd="1" destOrd="0" presId="urn:microsoft.com/office/officeart/2009/3/layout/HorizontalOrganizationChart"/>
    <dgm:cxn modelId="{21C3521E-B173-453A-A7B5-31E481516250}" srcId="{3CEE349D-EDE9-4DBB-A227-F0763D09C6C6}" destId="{5F6206AC-33B7-40F9-A141-C3A486E62E42}" srcOrd="0" destOrd="0" parTransId="{CA24EF1F-1ABE-41CE-8760-401775430468}" sibTransId="{5AB1F247-F918-4E4A-B7CB-E1B443E57E4E}"/>
    <dgm:cxn modelId="{3E8286A6-1F19-4E82-AD7B-181529139BD7}" type="presOf" srcId="{756761D0-A0B5-41FC-90A2-4A8DDF87704C}" destId="{B634621B-C431-472B-A46E-90EE095A3C2A}" srcOrd="1" destOrd="0" presId="urn:microsoft.com/office/officeart/2009/3/layout/HorizontalOrganizationChart"/>
    <dgm:cxn modelId="{F1447C01-68D6-417A-B03E-A4BB362ADA4B}" srcId="{3CEE349D-EDE9-4DBB-A227-F0763D09C6C6}" destId="{756761D0-A0B5-41FC-90A2-4A8DDF87704C}" srcOrd="4" destOrd="0" parTransId="{42BAD7A9-DF97-4857-8762-12D82DC8C3FE}" sibTransId="{F09E9485-8D1C-4B90-A445-73DAD34ED049}"/>
    <dgm:cxn modelId="{9FDEA3AF-DC66-4FB4-8A2A-2A2416570203}" type="presOf" srcId="{2DC9AC69-4DBD-4043-8043-3A7A1904F92A}" destId="{690AD830-D6AD-425B-91BD-93DF162E63B6}" srcOrd="0" destOrd="0" presId="urn:microsoft.com/office/officeart/2009/3/layout/HorizontalOrganizationChart"/>
    <dgm:cxn modelId="{012BC308-8DC3-470A-8EDA-A112B829AAB0}" type="presOf" srcId="{61DAE57C-B971-4741-AC1C-742848843874}" destId="{522CEFFB-C4AB-4721-B95C-C09E7D2C89DF}" srcOrd="0" destOrd="0" presId="urn:microsoft.com/office/officeart/2009/3/layout/HorizontalOrganizationChart"/>
    <dgm:cxn modelId="{29C6FB23-0BB0-4732-AA02-6225D1C7B768}" type="presOf" srcId="{6828F189-EE78-4143-ABD2-1237D23BBEEB}" destId="{22CC6D9E-F9A9-49CC-8033-BE1DCB1806A8}" srcOrd="1" destOrd="0" presId="urn:microsoft.com/office/officeart/2009/3/layout/HorizontalOrganizationChart"/>
    <dgm:cxn modelId="{E7A9244E-1C69-42F7-AB04-5DA171E3B878}" type="presOf" srcId="{223400B6-4499-42C8-9A94-E2098AC143C4}" destId="{547A8DFD-444F-47BE-A536-7C712BE3E68A}" srcOrd="0" destOrd="0" presId="urn:microsoft.com/office/officeart/2009/3/layout/HorizontalOrganizationChart"/>
    <dgm:cxn modelId="{BCC874BB-4248-465F-820A-8832BC8C35C3}" type="presParOf" srcId="{D05A45FF-FD4C-4BF6-B2A5-E19040346F13}" destId="{A08B9311-8BAA-4F87-A966-7D4E12CA24D2}" srcOrd="0" destOrd="0" presId="urn:microsoft.com/office/officeart/2009/3/layout/HorizontalOrganizationChart"/>
    <dgm:cxn modelId="{0356C107-6F33-4339-AE1B-476226A09EB2}" type="presParOf" srcId="{A08B9311-8BAA-4F87-A966-7D4E12CA24D2}" destId="{C9E9AC8B-0A1A-4E13-9829-1C45033F6C45}" srcOrd="0" destOrd="0" presId="urn:microsoft.com/office/officeart/2009/3/layout/HorizontalOrganizationChart"/>
    <dgm:cxn modelId="{90DB1E33-91EB-4A61-B282-9745D7734C16}" type="presParOf" srcId="{C9E9AC8B-0A1A-4E13-9829-1C45033F6C45}" destId="{FEEB0446-882C-4B48-82CB-FF64F0586F10}" srcOrd="0" destOrd="0" presId="urn:microsoft.com/office/officeart/2009/3/layout/HorizontalOrganizationChart"/>
    <dgm:cxn modelId="{251F7469-7ED3-4395-9110-88C12C42921E}" type="presParOf" srcId="{C9E9AC8B-0A1A-4E13-9829-1C45033F6C45}" destId="{910B7EB0-E275-4886-B9B8-A897A1197D81}" srcOrd="1" destOrd="0" presId="urn:microsoft.com/office/officeart/2009/3/layout/HorizontalOrganizationChart"/>
    <dgm:cxn modelId="{774A9665-9596-466D-89C4-5F17D4029982}" type="presParOf" srcId="{A08B9311-8BAA-4F87-A966-7D4E12CA24D2}" destId="{EC675ADF-C16B-46E2-B8DC-F0D30B17A166}" srcOrd="1" destOrd="0" presId="urn:microsoft.com/office/officeart/2009/3/layout/HorizontalOrganizationChart"/>
    <dgm:cxn modelId="{AAA7947F-491C-42BD-9F0D-66A3713E59FE}" type="presParOf" srcId="{EC675ADF-C16B-46E2-B8DC-F0D30B17A166}" destId="{547A8DFD-444F-47BE-A536-7C712BE3E68A}" srcOrd="0" destOrd="0" presId="urn:microsoft.com/office/officeart/2009/3/layout/HorizontalOrganizationChart"/>
    <dgm:cxn modelId="{B3044CEB-BFC7-4538-AB3B-0238E4576872}" type="presParOf" srcId="{EC675ADF-C16B-46E2-B8DC-F0D30B17A166}" destId="{F20FD0DA-54F3-45BA-879F-2A11B5509DA7}" srcOrd="1" destOrd="0" presId="urn:microsoft.com/office/officeart/2009/3/layout/HorizontalOrganizationChart"/>
    <dgm:cxn modelId="{6C0195E4-8925-4CB2-989E-104706C9EDF9}" type="presParOf" srcId="{F20FD0DA-54F3-45BA-879F-2A11B5509DA7}" destId="{AD6C843F-87C4-4320-9DE0-D5E49C86A3C8}" srcOrd="0" destOrd="0" presId="urn:microsoft.com/office/officeart/2009/3/layout/HorizontalOrganizationChart"/>
    <dgm:cxn modelId="{0E7E38BB-BC44-412B-A50D-483FF132E940}" type="presParOf" srcId="{AD6C843F-87C4-4320-9DE0-D5E49C86A3C8}" destId="{690AD830-D6AD-425B-91BD-93DF162E63B6}" srcOrd="0" destOrd="0" presId="urn:microsoft.com/office/officeart/2009/3/layout/HorizontalOrganizationChart"/>
    <dgm:cxn modelId="{D1D2C405-FAB9-4709-94BB-70C07B09200A}" type="presParOf" srcId="{AD6C843F-87C4-4320-9DE0-D5E49C86A3C8}" destId="{9626E095-E744-4B2A-B518-8069D23E0F51}" srcOrd="1" destOrd="0" presId="urn:microsoft.com/office/officeart/2009/3/layout/HorizontalOrganizationChart"/>
    <dgm:cxn modelId="{A50B264A-EC00-4E7D-93F2-87E58E483C37}" type="presParOf" srcId="{F20FD0DA-54F3-45BA-879F-2A11B5509DA7}" destId="{98D5300F-E705-4E91-8CF9-C1166BF83F6C}" srcOrd="1" destOrd="0" presId="urn:microsoft.com/office/officeart/2009/3/layout/HorizontalOrganizationChart"/>
    <dgm:cxn modelId="{5EACC768-5E0F-4D5A-9C86-802E61C794C5}" type="presParOf" srcId="{F20FD0DA-54F3-45BA-879F-2A11B5509DA7}" destId="{56CDC64C-360F-4C73-BBA4-9B3C60B59009}" srcOrd="2" destOrd="0" presId="urn:microsoft.com/office/officeart/2009/3/layout/HorizontalOrganizationChart"/>
    <dgm:cxn modelId="{C129B449-2CBC-4871-AB9F-E7515BDD0F7F}" type="presParOf" srcId="{EC675ADF-C16B-46E2-B8DC-F0D30B17A166}" destId="{522CEFFB-C4AB-4721-B95C-C09E7D2C89DF}" srcOrd="2" destOrd="0" presId="urn:microsoft.com/office/officeart/2009/3/layout/HorizontalOrganizationChart"/>
    <dgm:cxn modelId="{522393D5-8915-4D5B-9D87-488406A7EFA8}" type="presParOf" srcId="{EC675ADF-C16B-46E2-B8DC-F0D30B17A166}" destId="{99C02B48-E772-4251-8EC8-E7FC64D9B387}" srcOrd="3" destOrd="0" presId="urn:microsoft.com/office/officeart/2009/3/layout/HorizontalOrganizationChart"/>
    <dgm:cxn modelId="{5A0E4095-32FC-4A6E-8A9E-20A47E39C8C8}" type="presParOf" srcId="{99C02B48-E772-4251-8EC8-E7FC64D9B387}" destId="{EFC449C8-0417-4A63-8516-4FB2131C46AA}" srcOrd="0" destOrd="0" presId="urn:microsoft.com/office/officeart/2009/3/layout/HorizontalOrganizationChart"/>
    <dgm:cxn modelId="{37576AC5-1B1D-4766-9A75-7DCFA828818D}" type="presParOf" srcId="{EFC449C8-0417-4A63-8516-4FB2131C46AA}" destId="{7DCDAC8D-EF80-45FF-A8D0-4DC9979F545F}" srcOrd="0" destOrd="0" presId="urn:microsoft.com/office/officeart/2009/3/layout/HorizontalOrganizationChart"/>
    <dgm:cxn modelId="{96BF6603-ED22-41D9-AB11-961F24C44514}" type="presParOf" srcId="{EFC449C8-0417-4A63-8516-4FB2131C46AA}" destId="{22CC6D9E-F9A9-49CC-8033-BE1DCB1806A8}" srcOrd="1" destOrd="0" presId="urn:microsoft.com/office/officeart/2009/3/layout/HorizontalOrganizationChart"/>
    <dgm:cxn modelId="{C7E445D9-2695-4533-91B7-81DA873E84C2}" type="presParOf" srcId="{99C02B48-E772-4251-8EC8-E7FC64D9B387}" destId="{094F27F3-BD96-45E6-933B-0B0C8E0339F6}" srcOrd="1" destOrd="0" presId="urn:microsoft.com/office/officeart/2009/3/layout/HorizontalOrganizationChart"/>
    <dgm:cxn modelId="{12729631-495F-4CF1-BD44-021820245D91}" type="presParOf" srcId="{99C02B48-E772-4251-8EC8-E7FC64D9B387}" destId="{0D3DF93B-F02C-4FB8-816B-55A8A207606A}" srcOrd="2" destOrd="0" presId="urn:microsoft.com/office/officeart/2009/3/layout/HorizontalOrganizationChart"/>
    <dgm:cxn modelId="{B738372F-1266-405E-B1D3-7DD6D1AEF7D2}" type="presParOf" srcId="{EC675ADF-C16B-46E2-B8DC-F0D30B17A166}" destId="{F7251260-5AE0-4D60-B2EF-598F96A578E1}" srcOrd="4" destOrd="0" presId="urn:microsoft.com/office/officeart/2009/3/layout/HorizontalOrganizationChart"/>
    <dgm:cxn modelId="{D4CC7E02-890F-4516-A58C-8E78CA50BD4E}" type="presParOf" srcId="{EC675ADF-C16B-46E2-B8DC-F0D30B17A166}" destId="{83FAB93B-72DA-4D00-9757-F0D16D937873}" srcOrd="5" destOrd="0" presId="urn:microsoft.com/office/officeart/2009/3/layout/HorizontalOrganizationChart"/>
    <dgm:cxn modelId="{DAB61680-04E0-42F4-B989-6548F3F77A17}" type="presParOf" srcId="{83FAB93B-72DA-4D00-9757-F0D16D937873}" destId="{F23B80F3-871A-431F-B8E8-1D0245202DF6}" srcOrd="0" destOrd="0" presId="urn:microsoft.com/office/officeart/2009/3/layout/HorizontalOrganizationChart"/>
    <dgm:cxn modelId="{6271E35B-D51E-4DF9-88D3-75C867389E32}" type="presParOf" srcId="{F23B80F3-871A-431F-B8E8-1D0245202DF6}" destId="{FAB23838-6BE7-4956-A350-150B649CE726}" srcOrd="0" destOrd="0" presId="urn:microsoft.com/office/officeart/2009/3/layout/HorizontalOrganizationChart"/>
    <dgm:cxn modelId="{9CCF043F-AB6A-4DD2-B60D-60E52B0505D6}" type="presParOf" srcId="{F23B80F3-871A-431F-B8E8-1D0245202DF6}" destId="{DC5DDB48-D60C-40ED-9C74-2396363E0DD7}" srcOrd="1" destOrd="0" presId="urn:microsoft.com/office/officeart/2009/3/layout/HorizontalOrganizationChart"/>
    <dgm:cxn modelId="{29576C60-AFB7-4D20-9560-2C6CB5515216}" type="presParOf" srcId="{83FAB93B-72DA-4D00-9757-F0D16D937873}" destId="{789B817B-359B-40B8-BCCC-082921B4C3A7}" srcOrd="1" destOrd="0" presId="urn:microsoft.com/office/officeart/2009/3/layout/HorizontalOrganizationChart"/>
    <dgm:cxn modelId="{81008E04-9D59-4D70-80C2-F2780821D111}" type="presParOf" srcId="{83FAB93B-72DA-4D00-9757-F0D16D937873}" destId="{0FECC148-EBF2-4761-9180-6BEB33F85AC4}" srcOrd="2" destOrd="0" presId="urn:microsoft.com/office/officeart/2009/3/layout/HorizontalOrganizationChart"/>
    <dgm:cxn modelId="{A4F66130-7DBA-4D60-9E8B-2E47A90032C5}" type="presParOf" srcId="{EC675ADF-C16B-46E2-B8DC-F0D30B17A166}" destId="{63BAC2EB-44D1-4B25-AFF5-C0FE760D4A22}" srcOrd="6" destOrd="0" presId="urn:microsoft.com/office/officeart/2009/3/layout/HorizontalOrganizationChart"/>
    <dgm:cxn modelId="{316B23EC-D9E8-465E-8F39-86F2712DADC5}" type="presParOf" srcId="{EC675ADF-C16B-46E2-B8DC-F0D30B17A166}" destId="{119C6699-5DAD-4C65-B257-BAB6FA5EECD4}" srcOrd="7" destOrd="0" presId="urn:microsoft.com/office/officeart/2009/3/layout/HorizontalOrganizationChart"/>
    <dgm:cxn modelId="{F595B3CB-E272-43E5-BE20-A3025B0F55DA}" type="presParOf" srcId="{119C6699-5DAD-4C65-B257-BAB6FA5EECD4}" destId="{72E367DF-06E3-4C42-9162-492057956AA8}" srcOrd="0" destOrd="0" presId="urn:microsoft.com/office/officeart/2009/3/layout/HorizontalOrganizationChart"/>
    <dgm:cxn modelId="{7491E2D4-57D0-4931-9152-B1A9593213E2}" type="presParOf" srcId="{72E367DF-06E3-4C42-9162-492057956AA8}" destId="{E61B03AB-9F8C-41D3-9DDC-3D6F84FDC76D}" srcOrd="0" destOrd="0" presId="urn:microsoft.com/office/officeart/2009/3/layout/HorizontalOrganizationChart"/>
    <dgm:cxn modelId="{37E55222-F2A1-4FB0-85A5-719D21B85FFB}" type="presParOf" srcId="{72E367DF-06E3-4C42-9162-492057956AA8}" destId="{B634621B-C431-472B-A46E-90EE095A3C2A}" srcOrd="1" destOrd="0" presId="urn:microsoft.com/office/officeart/2009/3/layout/HorizontalOrganizationChart"/>
    <dgm:cxn modelId="{A2360F5A-32D0-45FB-94F0-35F5AE1DB34D}" type="presParOf" srcId="{119C6699-5DAD-4C65-B257-BAB6FA5EECD4}" destId="{F97A685D-A604-4C41-805B-A22F69180BE1}" srcOrd="1" destOrd="0" presId="urn:microsoft.com/office/officeart/2009/3/layout/HorizontalOrganizationChart"/>
    <dgm:cxn modelId="{301BCF7E-0C86-4EBC-A507-243F32383586}" type="presParOf" srcId="{119C6699-5DAD-4C65-B257-BAB6FA5EECD4}" destId="{3E316719-8C5A-4C22-9B78-245C03A444AF}" srcOrd="2" destOrd="0" presId="urn:microsoft.com/office/officeart/2009/3/layout/HorizontalOrganizationChart"/>
    <dgm:cxn modelId="{48D78FCE-60B4-45EF-A458-1D456EC7BD2C}" type="presParOf" srcId="{EC675ADF-C16B-46E2-B8DC-F0D30B17A166}" destId="{E1B12931-00D6-4E4A-9DD3-2B8E0317F3E9}" srcOrd="8" destOrd="0" presId="urn:microsoft.com/office/officeart/2009/3/layout/HorizontalOrganizationChart"/>
    <dgm:cxn modelId="{BC8461C2-2F88-404D-96FD-B6BC9279A801}" type="presParOf" srcId="{EC675ADF-C16B-46E2-B8DC-F0D30B17A166}" destId="{E05BB06F-76EB-47E2-8CFE-003CFEB26201}" srcOrd="9" destOrd="0" presId="urn:microsoft.com/office/officeart/2009/3/layout/HorizontalOrganizationChart"/>
    <dgm:cxn modelId="{D1711D0E-82A5-4B32-86B8-D9BC684C0397}" type="presParOf" srcId="{E05BB06F-76EB-47E2-8CFE-003CFEB26201}" destId="{ADDBB1AE-0C0F-4BCC-A563-4ACA008D9FF7}" srcOrd="0" destOrd="0" presId="urn:microsoft.com/office/officeart/2009/3/layout/HorizontalOrganizationChart"/>
    <dgm:cxn modelId="{3DB976C9-65C7-41A9-885D-F69D8961043F}" type="presParOf" srcId="{ADDBB1AE-0C0F-4BCC-A563-4ACA008D9FF7}" destId="{1853D75B-00D6-4132-9B4F-CF4F5809FB49}" srcOrd="0" destOrd="0" presId="urn:microsoft.com/office/officeart/2009/3/layout/HorizontalOrganizationChart"/>
    <dgm:cxn modelId="{0664D0DC-35D2-4611-AF99-065224B07D7A}" type="presParOf" srcId="{ADDBB1AE-0C0F-4BCC-A563-4ACA008D9FF7}" destId="{353F21CE-C77B-4051-A8E1-B3E2CC777B1C}" srcOrd="1" destOrd="0" presId="urn:microsoft.com/office/officeart/2009/3/layout/HorizontalOrganizationChart"/>
    <dgm:cxn modelId="{3EC9B225-2B8C-4F31-B3E0-E4697262F86E}" type="presParOf" srcId="{E05BB06F-76EB-47E2-8CFE-003CFEB26201}" destId="{E54BF80A-A220-4419-B6A1-6E1DC8783E09}" srcOrd="1" destOrd="0" presId="urn:microsoft.com/office/officeart/2009/3/layout/HorizontalOrganizationChart"/>
    <dgm:cxn modelId="{BFBDE0E2-D37F-409B-B623-6C949745FD44}" type="presParOf" srcId="{E05BB06F-76EB-47E2-8CFE-003CFEB26201}" destId="{09FD2B84-F843-4B27-98D6-8E32E82B53BC}" srcOrd="2" destOrd="0" presId="urn:microsoft.com/office/officeart/2009/3/layout/HorizontalOrganizationChart"/>
    <dgm:cxn modelId="{07F6E4A7-261E-44BE-B492-29356E4F1856}" type="presParOf" srcId="{A08B9311-8BAA-4F87-A966-7D4E12CA24D2}" destId="{53F3C739-2728-442C-A478-760889C37DEB}" srcOrd="2" destOrd="0" presId="urn:microsoft.com/office/officeart/2009/3/layout/HorizontalOrganizationChart"/>
    <dgm:cxn modelId="{AB283422-5DEA-4183-B925-652257F8DA0D}" type="presParOf" srcId="{53F3C739-2728-442C-A478-760889C37DEB}" destId="{7E09FFB7-CDAB-4636-8C98-10C408BE7180}" srcOrd="0" destOrd="0" presId="urn:microsoft.com/office/officeart/2009/3/layout/HorizontalOrganizationChart"/>
    <dgm:cxn modelId="{C2F58C83-D23A-4D69-9503-58DBCB1E9DEB}" type="presParOf" srcId="{53F3C739-2728-442C-A478-760889C37DEB}" destId="{F1026DDC-2F9E-4A45-A83B-FB009AF3ABC3}" srcOrd="1" destOrd="0" presId="urn:microsoft.com/office/officeart/2009/3/layout/HorizontalOrganizationChart"/>
    <dgm:cxn modelId="{3DDA101B-7A30-43A5-9C40-57E53620060B}" type="presParOf" srcId="{F1026DDC-2F9E-4A45-A83B-FB009AF3ABC3}" destId="{E70BC0A8-E01A-4C61-83E8-84EFE9A65BA6}" srcOrd="0" destOrd="0" presId="urn:microsoft.com/office/officeart/2009/3/layout/HorizontalOrganizationChart"/>
    <dgm:cxn modelId="{9508A1B6-53AA-4D5F-9F19-04C5F24D5BB3}" type="presParOf" srcId="{E70BC0A8-E01A-4C61-83E8-84EFE9A65BA6}" destId="{82E9B67A-3282-407C-AE82-80FD4F484053}" srcOrd="0" destOrd="0" presId="urn:microsoft.com/office/officeart/2009/3/layout/HorizontalOrganizationChart"/>
    <dgm:cxn modelId="{EE1467AB-ABEC-4E45-95FD-E046F373E392}" type="presParOf" srcId="{E70BC0A8-E01A-4C61-83E8-84EFE9A65BA6}" destId="{6F47B493-E79E-43A8-94D8-927AE84BEF8D}" srcOrd="1" destOrd="0" presId="urn:microsoft.com/office/officeart/2009/3/layout/HorizontalOrganizationChart"/>
    <dgm:cxn modelId="{4B4B10DE-4225-4E46-A9F4-6738F6CD18F7}" type="presParOf" srcId="{F1026DDC-2F9E-4A45-A83B-FB009AF3ABC3}" destId="{F28E25E6-FF3D-483A-8170-ECCC3BE2EDBA}" srcOrd="1" destOrd="0" presId="urn:microsoft.com/office/officeart/2009/3/layout/HorizontalOrganizationChart"/>
    <dgm:cxn modelId="{E5416872-F897-41C1-8964-0D9BD1380D62}" type="presParOf" srcId="{F1026DDC-2F9E-4A45-A83B-FB009AF3ABC3}" destId="{681552FC-EB26-4321-8C8C-4CBB87E7FFF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7971-5344-46F3-B6BE-3BCBBDE11447}">
      <dsp:nvSpPr>
        <dsp:cNvPr id="0" name=""/>
        <dsp:cNvSpPr/>
      </dsp:nvSpPr>
      <dsp:spPr>
        <a:xfrm>
          <a:off x="2817" y="2888"/>
          <a:ext cx="7627212" cy="156977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t-IT" sz="3600" kern="1200" dirty="0" smtClean="0"/>
            <a:t>Complessità </a:t>
          </a:r>
        </a:p>
        <a:p>
          <a:pPr lvl="0" algn="ctr" defTabSz="1600200">
            <a:lnSpc>
              <a:spcPct val="90000"/>
            </a:lnSpc>
            <a:spcBef>
              <a:spcPct val="0"/>
            </a:spcBef>
            <a:spcAft>
              <a:spcPct val="35000"/>
            </a:spcAft>
          </a:pPr>
          <a:r>
            <a:rPr lang="it-IT" sz="3600" kern="1200" dirty="0" smtClean="0"/>
            <a:t>«normativa a strati»</a:t>
          </a:r>
          <a:endParaRPr lang="it-IT" sz="3600" kern="1200" dirty="0"/>
        </a:p>
      </dsp:txBody>
      <dsp:txXfrm>
        <a:off x="48794" y="48865"/>
        <a:ext cx="7535258" cy="1477817"/>
      </dsp:txXfrm>
    </dsp:sp>
    <dsp:sp modelId="{CF2D0E52-F786-481E-8FF5-147B03C0DD7E}">
      <dsp:nvSpPr>
        <dsp:cNvPr id="0" name=""/>
        <dsp:cNvSpPr/>
      </dsp:nvSpPr>
      <dsp:spPr>
        <a:xfrm>
          <a:off x="2817" y="1707278"/>
          <a:ext cx="3659890" cy="156977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i="0" u="none" strike="noStrike" kern="1200" baseline="0" smtClean="0">
              <a:latin typeface="+mn-lt"/>
              <a:ea typeface="+mn-ea"/>
              <a:cs typeface="+mn-cs"/>
            </a:rPr>
            <a:t>Pluralità e varietà delle fonti normative </a:t>
          </a:r>
        </a:p>
        <a:p>
          <a:pPr lvl="0" algn="ctr" defTabSz="889000">
            <a:lnSpc>
              <a:spcPct val="90000"/>
            </a:lnSpc>
            <a:spcBef>
              <a:spcPct val="0"/>
            </a:spcBef>
            <a:spcAft>
              <a:spcPct val="35000"/>
            </a:spcAft>
          </a:pPr>
          <a:r>
            <a:rPr lang="it-IT" sz="1700" b="0" i="0" u="none" strike="noStrike" kern="1200" baseline="0" smtClean="0">
              <a:latin typeface="+mn-lt"/>
              <a:ea typeface="+mn-ea"/>
              <a:cs typeface="+mn-cs"/>
            </a:rPr>
            <a:t>(interne, internazionali, Comunitarie, degli enti territoriali ecc.)</a:t>
          </a:r>
          <a:endParaRPr lang="it-IT" sz="1700" kern="1200" dirty="0"/>
        </a:p>
      </dsp:txBody>
      <dsp:txXfrm>
        <a:off x="48794" y="1753255"/>
        <a:ext cx="3567936" cy="1477817"/>
      </dsp:txXfrm>
    </dsp:sp>
    <dsp:sp modelId="{930CCEAF-FA71-48D7-A0BE-CC76DFF14E16}">
      <dsp:nvSpPr>
        <dsp:cNvPr id="0" name=""/>
        <dsp:cNvSpPr/>
      </dsp:nvSpPr>
      <dsp:spPr>
        <a:xfrm>
          <a:off x="3970139" y="1707278"/>
          <a:ext cx="3659890" cy="156977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t>Moltitudine dei provvedimenti normativi</a:t>
          </a:r>
          <a:endParaRPr lang="it-IT" sz="2000" b="1" kern="1200" dirty="0"/>
        </a:p>
      </dsp:txBody>
      <dsp:txXfrm>
        <a:off x="4016116" y="1753255"/>
        <a:ext cx="3567936" cy="1477817"/>
      </dsp:txXfrm>
    </dsp:sp>
    <dsp:sp modelId="{F8F5B8B3-CFF8-4B2F-8D69-21A730385A66}">
      <dsp:nvSpPr>
        <dsp:cNvPr id="0" name=""/>
        <dsp:cNvSpPr/>
      </dsp:nvSpPr>
      <dsp:spPr>
        <a:xfrm>
          <a:off x="3970139" y="3411668"/>
          <a:ext cx="3659890" cy="156977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t>Contenuti Tecnici</a:t>
          </a:r>
          <a:endParaRPr lang="it-IT" sz="2000" b="1" kern="1200" dirty="0"/>
        </a:p>
      </dsp:txBody>
      <dsp:txXfrm>
        <a:off x="4016116" y="3457645"/>
        <a:ext cx="3567936" cy="14778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0CDF3-D020-4FC9-9DD0-28B37A0D0B9D}">
      <dsp:nvSpPr>
        <dsp:cNvPr id="0" name=""/>
        <dsp:cNvSpPr/>
      </dsp:nvSpPr>
      <dsp:spPr>
        <a:xfrm>
          <a:off x="2217498" y="1274"/>
          <a:ext cx="1268416" cy="7630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it-IT" sz="1600" b="1" kern="1200" dirty="0" smtClean="0"/>
            <a:t>FSG</a:t>
          </a:r>
          <a:endParaRPr lang="it-IT" sz="1600" b="1" kern="1200" dirty="0"/>
        </a:p>
      </dsp:txBody>
      <dsp:txXfrm>
        <a:off x="2239847" y="23623"/>
        <a:ext cx="1223718" cy="718350"/>
      </dsp:txXfrm>
    </dsp:sp>
    <dsp:sp modelId="{ED1AE408-671C-4DD2-8232-11FC11DDA770}">
      <dsp:nvSpPr>
        <dsp:cNvPr id="0" name=""/>
        <dsp:cNvSpPr/>
      </dsp:nvSpPr>
      <dsp:spPr>
        <a:xfrm>
          <a:off x="2344340" y="764322"/>
          <a:ext cx="126841" cy="659680"/>
        </a:xfrm>
        <a:custGeom>
          <a:avLst/>
          <a:gdLst/>
          <a:ahLst/>
          <a:cxnLst/>
          <a:rect l="0" t="0" r="0" b="0"/>
          <a:pathLst>
            <a:path>
              <a:moveTo>
                <a:pt x="0" y="0"/>
              </a:moveTo>
              <a:lnTo>
                <a:pt x="0" y="659680"/>
              </a:lnTo>
              <a:lnTo>
                <a:pt x="126841" y="6596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BBCA2-E749-4B0A-9707-032B93798816}">
      <dsp:nvSpPr>
        <dsp:cNvPr id="0" name=""/>
        <dsp:cNvSpPr/>
      </dsp:nvSpPr>
      <dsp:spPr>
        <a:xfrm>
          <a:off x="2471182" y="984216"/>
          <a:ext cx="1407318" cy="879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foods for infants</a:t>
          </a:r>
          <a:endParaRPr lang="it-IT" sz="1200" kern="1200" dirty="0"/>
        </a:p>
      </dsp:txBody>
      <dsp:txXfrm>
        <a:off x="2496944" y="1009978"/>
        <a:ext cx="1355794" cy="828050"/>
      </dsp:txXfrm>
    </dsp:sp>
    <dsp:sp modelId="{186970A4-AA04-4C15-A90E-6D53594CEC85}">
      <dsp:nvSpPr>
        <dsp:cNvPr id="0" name=""/>
        <dsp:cNvSpPr/>
      </dsp:nvSpPr>
      <dsp:spPr>
        <a:xfrm>
          <a:off x="2344340" y="764322"/>
          <a:ext cx="126841" cy="1759148"/>
        </a:xfrm>
        <a:custGeom>
          <a:avLst/>
          <a:gdLst/>
          <a:ahLst/>
          <a:cxnLst/>
          <a:rect l="0" t="0" r="0" b="0"/>
          <a:pathLst>
            <a:path>
              <a:moveTo>
                <a:pt x="0" y="0"/>
              </a:moveTo>
              <a:lnTo>
                <a:pt x="0" y="1759148"/>
              </a:lnTo>
              <a:lnTo>
                <a:pt x="126841" y="175914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EDE01-2FF4-4481-8FE0-00FC44F0F50B}">
      <dsp:nvSpPr>
        <dsp:cNvPr id="0" name=""/>
        <dsp:cNvSpPr/>
      </dsp:nvSpPr>
      <dsp:spPr>
        <a:xfrm>
          <a:off x="2471182" y="2083683"/>
          <a:ext cx="1407318" cy="879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foods for special medical purposes </a:t>
          </a:r>
          <a:endParaRPr lang="it-IT" sz="1200" kern="1200" dirty="0"/>
        </a:p>
      </dsp:txBody>
      <dsp:txXfrm>
        <a:off x="2496944" y="2109445"/>
        <a:ext cx="1355794" cy="828050"/>
      </dsp:txXfrm>
    </dsp:sp>
    <dsp:sp modelId="{7BEEE735-6FF3-4C5A-81D4-2E584B63E2A0}">
      <dsp:nvSpPr>
        <dsp:cNvPr id="0" name=""/>
        <dsp:cNvSpPr/>
      </dsp:nvSpPr>
      <dsp:spPr>
        <a:xfrm>
          <a:off x="2344340" y="764322"/>
          <a:ext cx="126841" cy="2858616"/>
        </a:xfrm>
        <a:custGeom>
          <a:avLst/>
          <a:gdLst/>
          <a:ahLst/>
          <a:cxnLst/>
          <a:rect l="0" t="0" r="0" b="0"/>
          <a:pathLst>
            <a:path>
              <a:moveTo>
                <a:pt x="0" y="0"/>
              </a:moveTo>
              <a:lnTo>
                <a:pt x="0" y="2858616"/>
              </a:lnTo>
              <a:lnTo>
                <a:pt x="126841" y="28586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8471FC-41F9-477F-A871-0F185272E174}">
      <dsp:nvSpPr>
        <dsp:cNvPr id="0" name=""/>
        <dsp:cNvSpPr/>
      </dsp:nvSpPr>
      <dsp:spPr>
        <a:xfrm>
          <a:off x="2471182" y="3183151"/>
          <a:ext cx="1407318" cy="87957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total replacements diet for the reduction of body weight</a:t>
          </a:r>
          <a:endParaRPr lang="it-IT" sz="1200" kern="1200" dirty="0"/>
        </a:p>
      </dsp:txBody>
      <dsp:txXfrm>
        <a:off x="2496944" y="3208913"/>
        <a:ext cx="1355794" cy="828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FDC65-AFB1-4197-B16E-85DC1499BD8A}">
      <dsp:nvSpPr>
        <dsp:cNvPr id="0" name=""/>
        <dsp:cNvSpPr/>
      </dsp:nvSpPr>
      <dsp:spPr>
        <a:xfrm>
          <a:off x="952147" y="423170"/>
          <a:ext cx="7344816" cy="3245842"/>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4563DF-F2E4-488B-B362-A4287A386C0F}">
      <dsp:nvSpPr>
        <dsp:cNvPr id="0" name=""/>
        <dsp:cNvSpPr/>
      </dsp:nvSpPr>
      <dsp:spPr>
        <a:xfrm>
          <a:off x="1687" y="1296151"/>
          <a:ext cx="1079698"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(CE) 178/2002  </a:t>
          </a:r>
        </a:p>
        <a:p>
          <a:pPr lvl="0" algn="ctr" defTabSz="533400">
            <a:lnSpc>
              <a:spcPct val="90000"/>
            </a:lnSpc>
            <a:spcBef>
              <a:spcPct val="0"/>
            </a:spcBef>
            <a:spcAft>
              <a:spcPct val="35000"/>
            </a:spcAft>
          </a:pPr>
          <a:r>
            <a:rPr lang="it-IT" sz="1200" kern="1200" dirty="0" smtClean="0"/>
            <a:t>principi e requisiti generali della legislazione alimentare, </a:t>
          </a:r>
          <a:endParaRPr lang="it-IT" sz="1200" kern="1200" dirty="0"/>
        </a:p>
      </dsp:txBody>
      <dsp:txXfrm>
        <a:off x="54394" y="1348858"/>
        <a:ext cx="974284" cy="1520186"/>
      </dsp:txXfrm>
    </dsp:sp>
    <dsp:sp modelId="{8FD125AF-1662-413C-ABB2-B3C490A1CE11}">
      <dsp:nvSpPr>
        <dsp:cNvPr id="0" name=""/>
        <dsp:cNvSpPr/>
      </dsp:nvSpPr>
      <dsp:spPr>
        <a:xfrm>
          <a:off x="2493990" y="1316861"/>
          <a:ext cx="1079698" cy="1625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(CE) 854/882/2004</a:t>
          </a:r>
        </a:p>
        <a:p>
          <a:pPr lvl="0" algn="ctr" defTabSz="533400">
            <a:lnSpc>
              <a:spcPct val="90000"/>
            </a:lnSpc>
            <a:spcBef>
              <a:spcPct val="0"/>
            </a:spcBef>
            <a:spcAft>
              <a:spcPct val="35000"/>
            </a:spcAft>
          </a:pPr>
          <a:r>
            <a:rPr lang="it-IT" sz="1200" kern="1200" dirty="0" smtClean="0"/>
            <a:t>Controlli ufficiali</a:t>
          </a:r>
          <a:endParaRPr lang="it-IT" sz="1200" kern="1200" dirty="0"/>
        </a:p>
      </dsp:txBody>
      <dsp:txXfrm>
        <a:off x="2546697" y="1369568"/>
        <a:ext cx="974284" cy="1520186"/>
      </dsp:txXfrm>
    </dsp:sp>
    <dsp:sp modelId="{444789ED-AC41-4DAE-B665-CB1E4038C0CE}">
      <dsp:nvSpPr>
        <dsp:cNvPr id="0" name=""/>
        <dsp:cNvSpPr/>
      </dsp:nvSpPr>
      <dsp:spPr>
        <a:xfrm>
          <a:off x="1174707" y="1316861"/>
          <a:ext cx="1079698" cy="1625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(CE) 852/853/2004 </a:t>
          </a:r>
        </a:p>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 </a:t>
          </a:r>
          <a:r>
            <a:rPr lang="it-IT" sz="1200" kern="1200" dirty="0" smtClean="0"/>
            <a:t>igiene dei prodotti alimentari ed animali</a:t>
          </a:r>
          <a:endParaRPr lang="it-IT" sz="1200" kern="1200" dirty="0"/>
        </a:p>
      </dsp:txBody>
      <dsp:txXfrm>
        <a:off x="1227414" y="1369568"/>
        <a:ext cx="974284" cy="1520186"/>
      </dsp:txXfrm>
    </dsp:sp>
    <dsp:sp modelId="{D8247522-6D23-4BF4-B2A0-DE9DBF30A9E2}">
      <dsp:nvSpPr>
        <dsp:cNvPr id="0" name=""/>
        <dsp:cNvSpPr/>
      </dsp:nvSpPr>
      <dsp:spPr>
        <a:xfrm>
          <a:off x="3780630" y="1296151"/>
          <a:ext cx="1079698" cy="162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1169/2011</a:t>
          </a:r>
        </a:p>
        <a:p>
          <a:pPr lvl="0" algn="ctr" defTabSz="533400">
            <a:lnSpc>
              <a:spcPct val="90000"/>
            </a:lnSpc>
            <a:spcBef>
              <a:spcPct val="0"/>
            </a:spcBef>
            <a:spcAft>
              <a:spcPct val="35000"/>
            </a:spcAft>
          </a:pPr>
          <a:r>
            <a:rPr lang="it-IT" sz="1200" kern="1200" dirty="0" smtClean="0"/>
            <a:t>Dir 13/2000</a:t>
          </a:r>
        </a:p>
        <a:p>
          <a:pPr lvl="0" algn="ctr" defTabSz="533400">
            <a:lnSpc>
              <a:spcPct val="90000"/>
            </a:lnSpc>
            <a:spcBef>
              <a:spcPct val="0"/>
            </a:spcBef>
            <a:spcAft>
              <a:spcPct val="35000"/>
            </a:spcAft>
          </a:pPr>
          <a:r>
            <a:rPr lang="it-IT" sz="1200" kern="1200" dirty="0" smtClean="0"/>
            <a:t>Dir 496/90</a:t>
          </a:r>
        </a:p>
        <a:p>
          <a:pPr lvl="0" algn="ctr" defTabSz="533400">
            <a:lnSpc>
              <a:spcPct val="90000"/>
            </a:lnSpc>
            <a:spcBef>
              <a:spcPct val="0"/>
            </a:spcBef>
            <a:spcAft>
              <a:spcPct val="35000"/>
            </a:spcAft>
          </a:pPr>
          <a:r>
            <a:rPr lang="it-IT" sz="1200" kern="1200" dirty="0" smtClean="0"/>
            <a:t>Etichettatura alimentare</a:t>
          </a:r>
          <a:endParaRPr lang="it-IT" sz="1200" kern="1200" dirty="0"/>
        </a:p>
      </dsp:txBody>
      <dsp:txXfrm>
        <a:off x="3833337" y="1348858"/>
        <a:ext cx="974284" cy="1520186"/>
      </dsp:txXfrm>
    </dsp:sp>
    <dsp:sp modelId="{DA935288-D58E-481B-BBCC-FBA4A57A6C3D}">
      <dsp:nvSpPr>
        <dsp:cNvPr id="0" name=""/>
        <dsp:cNvSpPr/>
      </dsp:nvSpPr>
      <dsp:spPr>
        <a:xfrm>
          <a:off x="5040278" y="1296151"/>
          <a:ext cx="1079698" cy="1625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dirty="0" smtClean="0">
              <a:effectLst>
                <a:outerShdw blurRad="38100" dist="38100" dir="2700000" algn="tl">
                  <a:srgbClr val="000000">
                    <a:alpha val="43137"/>
                  </a:srgbClr>
                </a:outerShdw>
              </a:effectLst>
            </a:rPr>
            <a:t>Regolamento (CE) 1924/2006 : </a:t>
          </a:r>
          <a:r>
            <a:rPr lang="it-IT" sz="1200" kern="1200" dirty="0" smtClean="0"/>
            <a:t>relativo alle indicazioni nutrizionali e sulla salute</a:t>
          </a:r>
          <a:endParaRPr lang="it-IT" sz="1200" kern="1200" dirty="0"/>
        </a:p>
      </dsp:txBody>
      <dsp:txXfrm>
        <a:off x="5092985" y="1348858"/>
        <a:ext cx="974284" cy="1520186"/>
      </dsp:txXfrm>
    </dsp:sp>
    <dsp:sp modelId="{8C008E19-CDC2-4A95-87B7-F30963B24176}">
      <dsp:nvSpPr>
        <dsp:cNvPr id="0" name=""/>
        <dsp:cNvSpPr/>
      </dsp:nvSpPr>
      <dsp:spPr>
        <a:xfrm>
          <a:off x="6299926" y="1296151"/>
          <a:ext cx="1079698"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(CE)  1925/2006</a:t>
          </a:r>
          <a:r>
            <a:rPr lang="it-IT" sz="1200" kern="1200" dirty="0" smtClean="0"/>
            <a:t>: alimenti arricchiti</a:t>
          </a:r>
          <a:endParaRPr lang="it-IT" sz="1200" kern="1200" dirty="0"/>
        </a:p>
      </dsp:txBody>
      <dsp:txXfrm>
        <a:off x="6352633" y="1348858"/>
        <a:ext cx="974284" cy="1520186"/>
      </dsp:txXfrm>
    </dsp:sp>
    <dsp:sp modelId="{A6BCB281-9167-4906-B248-ADB84C83CEF0}">
      <dsp:nvSpPr>
        <dsp:cNvPr id="0" name=""/>
        <dsp:cNvSpPr/>
      </dsp:nvSpPr>
      <dsp:spPr>
        <a:xfrm>
          <a:off x="7559574" y="1296151"/>
          <a:ext cx="1079698" cy="1625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Regolamento  (CE)258/97</a:t>
          </a:r>
        </a:p>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2283/2015</a:t>
          </a:r>
        </a:p>
        <a:p>
          <a:pPr lvl="0" algn="ctr" defTabSz="533400">
            <a:lnSpc>
              <a:spcPct val="90000"/>
            </a:lnSpc>
            <a:spcBef>
              <a:spcPct val="0"/>
            </a:spcBef>
            <a:spcAft>
              <a:spcPct val="35000"/>
            </a:spcAft>
          </a:pPr>
          <a:r>
            <a:rPr lang="it-IT" sz="1200" kern="1200" dirty="0" err="1" smtClean="0"/>
            <a:t>Novel</a:t>
          </a:r>
          <a:r>
            <a:rPr lang="it-IT" sz="1200" kern="1200" dirty="0" smtClean="0"/>
            <a:t> </a:t>
          </a:r>
          <a:r>
            <a:rPr lang="it-IT" sz="1200" kern="1200" dirty="0" err="1" smtClean="0"/>
            <a:t>food</a:t>
          </a:r>
          <a:endParaRPr lang="it-IT" sz="1200" kern="1200" dirty="0"/>
        </a:p>
      </dsp:txBody>
      <dsp:txXfrm>
        <a:off x="7612281" y="1348858"/>
        <a:ext cx="974284" cy="1520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A6A2-2E6E-4E8A-8F97-F9A3A859CCD6}">
      <dsp:nvSpPr>
        <dsp:cNvPr id="0" name=""/>
        <dsp:cNvSpPr/>
      </dsp:nvSpPr>
      <dsp:spPr>
        <a:xfrm rot="5400000">
          <a:off x="-169068" y="169670"/>
          <a:ext cx="1127124" cy="78898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Verticale</a:t>
          </a:r>
          <a:endParaRPr lang="it-IT" sz="1200" kern="1200" dirty="0"/>
        </a:p>
      </dsp:txBody>
      <dsp:txXfrm rot="-5400000">
        <a:off x="1" y="395096"/>
        <a:ext cx="788987" cy="338137"/>
      </dsp:txXfrm>
    </dsp:sp>
    <dsp:sp modelId="{06AF60D7-E17D-4F53-97C4-27BA1ED32AAB}">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b="1" kern="1200" dirty="0" smtClean="0">
              <a:effectLst>
                <a:outerShdw blurRad="38100" dist="38100" dir="2700000" algn="tl">
                  <a:srgbClr val="000000">
                    <a:alpha val="43137"/>
                  </a:srgbClr>
                </a:outerShdw>
              </a:effectLst>
            </a:rPr>
            <a:t>Direttiva 46/2002/CE </a:t>
          </a:r>
          <a:r>
            <a:rPr lang="it-IT" sz="1200" kern="1200" dirty="0" smtClean="0"/>
            <a:t>sugli integratori alimentari attuato con </a:t>
          </a:r>
          <a:r>
            <a:rPr lang="it-IT" sz="1200" kern="1200" dirty="0" err="1" smtClean="0"/>
            <a:t>Dlgs</a:t>
          </a:r>
          <a:r>
            <a:rPr lang="it-IT" sz="1200" kern="1200" dirty="0" smtClean="0"/>
            <a:t> 169/2004, Reg 1170/2009, DM 9/7/2012, </a:t>
          </a:r>
          <a:r>
            <a:rPr lang="it-IT" sz="1200" kern="1200" dirty="0" err="1" smtClean="0"/>
            <a:t>D.Dirig</a:t>
          </a:r>
          <a:r>
            <a:rPr lang="it-IT" sz="1200" kern="1200" dirty="0" smtClean="0"/>
            <a:t> 27/3/2014(</a:t>
          </a:r>
          <a:r>
            <a:rPr lang="it-IT" sz="1200" kern="1200" dirty="0" err="1" smtClean="0"/>
            <a:t>botanicals</a:t>
          </a:r>
          <a:r>
            <a:rPr lang="it-IT" sz="1200" kern="1200" dirty="0" smtClean="0"/>
            <a:t>)</a:t>
          </a:r>
          <a:endParaRPr lang="it-IT" sz="1200" kern="1200" dirty="0"/>
        </a:p>
      </dsp:txBody>
      <dsp:txXfrm rot="-5400000">
        <a:off x="788988" y="36365"/>
        <a:ext cx="5271248" cy="661103"/>
      </dsp:txXfrm>
    </dsp:sp>
    <dsp:sp modelId="{7C107C31-9C28-4DDF-BBF4-7E1F626A3BCD}">
      <dsp:nvSpPr>
        <dsp:cNvPr id="0" name=""/>
        <dsp:cNvSpPr/>
      </dsp:nvSpPr>
      <dsp:spPr>
        <a:xfrm rot="5400000">
          <a:off x="-169068" y="1148227"/>
          <a:ext cx="1127124" cy="788987"/>
        </a:xfrm>
        <a:prstGeom prst="chevr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Verticale</a:t>
          </a:r>
          <a:endParaRPr lang="it-IT" sz="1200" kern="1200" dirty="0"/>
        </a:p>
      </dsp:txBody>
      <dsp:txXfrm rot="-5400000">
        <a:off x="1" y="1373653"/>
        <a:ext cx="788987" cy="338137"/>
      </dsp:txXfrm>
    </dsp:sp>
    <dsp:sp modelId="{D481E9FB-4108-4D97-9C70-B9C5F5FE8B94}">
      <dsp:nvSpPr>
        <dsp:cNvPr id="0" name=""/>
        <dsp:cNvSpPr/>
      </dsp:nvSpPr>
      <dsp:spPr>
        <a:xfrm rot="5400000">
          <a:off x="3043752" y="-1271356"/>
          <a:ext cx="732631" cy="5307012"/>
        </a:xfrm>
        <a:prstGeom prst="round2Same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b="1" kern="1200" dirty="0" smtClean="0">
              <a:effectLst>
                <a:outerShdw blurRad="38100" dist="38100" dir="2700000" algn="tl">
                  <a:srgbClr val="000000">
                    <a:alpha val="43137"/>
                  </a:srgbClr>
                </a:outerShdw>
              </a:effectLst>
            </a:rPr>
            <a:t>Decreto legislativo 111/1992 </a:t>
          </a:r>
          <a:r>
            <a:rPr lang="it-IT" sz="1200" kern="1200" dirty="0" smtClean="0"/>
            <a:t>- attuazione della direttiva 89/398/CE concernente i prodotti alimentari destinati ad una alimentazione particolare </a:t>
          </a:r>
          <a:endParaRPr lang="it-IT" sz="1200" kern="1200" dirty="0"/>
        </a:p>
      </dsp:txBody>
      <dsp:txXfrm rot="-5400000">
        <a:off x="756562" y="1051598"/>
        <a:ext cx="5271248" cy="661103"/>
      </dsp:txXfrm>
    </dsp:sp>
    <dsp:sp modelId="{A16955A6-6501-4D61-9F5C-B85CC2CEF808}">
      <dsp:nvSpPr>
        <dsp:cNvPr id="0" name=""/>
        <dsp:cNvSpPr/>
      </dsp:nvSpPr>
      <dsp:spPr>
        <a:xfrm rot="5400000">
          <a:off x="-169068" y="2126784"/>
          <a:ext cx="1127124" cy="788987"/>
        </a:xfrm>
        <a:prstGeom prst="chevr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t>Verticale</a:t>
          </a:r>
          <a:endParaRPr lang="it-IT" sz="1200" kern="1200" dirty="0"/>
        </a:p>
      </dsp:txBody>
      <dsp:txXfrm rot="-5400000">
        <a:off x="1" y="2352210"/>
        <a:ext cx="788987" cy="338137"/>
      </dsp:txXfrm>
    </dsp:sp>
    <dsp:sp modelId="{5776D2E4-A23D-4718-AD47-41354D17B5E0}">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altLang="it-IT" sz="1200" b="1" kern="1200" smtClean="0">
              <a:effectLst>
                <a:outerShdw blurRad="38100" dist="38100" dir="2700000" algn="tl">
                  <a:srgbClr val="000000">
                    <a:alpha val="43137"/>
                  </a:srgbClr>
                </a:outerShdw>
              </a:effectLst>
              <a:latin typeface="+mn-lt"/>
              <a:cs typeface="Times New Roman" pitchFamily="18" charset="0"/>
            </a:rPr>
            <a:t>Dir 141/2006/CE</a:t>
          </a:r>
          <a:r>
            <a:rPr lang="it-IT" altLang="it-IT" sz="1200" b="1" kern="1200" smtClean="0">
              <a:effectLst/>
              <a:latin typeface="+mn-lt"/>
              <a:cs typeface="Times New Roman" pitchFamily="18" charset="0"/>
            </a:rPr>
            <a:t>, D.Lgs. N. 82/2009, Dir 125/2006/CE alimenti prima infanzia</a:t>
          </a:r>
          <a:endParaRPr lang="it-IT" sz="1200" b="1" kern="1200" dirty="0">
            <a:effectLst/>
            <a:latin typeface="+mn-lt"/>
          </a:endParaRPr>
        </a:p>
      </dsp:txBody>
      <dsp:txXfrm rot="-5400000">
        <a:off x="788988" y="1993480"/>
        <a:ext cx="5271248" cy="661103"/>
      </dsp:txXfrm>
    </dsp:sp>
    <dsp:sp modelId="{9D487E11-F83E-4A5C-8676-99F0D1D71F77}">
      <dsp:nvSpPr>
        <dsp:cNvPr id="0" name=""/>
        <dsp:cNvSpPr/>
      </dsp:nvSpPr>
      <dsp:spPr>
        <a:xfrm rot="5400000">
          <a:off x="-169068" y="3105342"/>
          <a:ext cx="1127124" cy="788987"/>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altLang="it-IT" sz="1200" kern="1200" dirty="0" smtClean="0">
              <a:effectLst>
                <a:outerShdw blurRad="38100" dist="38100" dir="2700000" algn="tl">
                  <a:srgbClr val="C0C0C0"/>
                </a:outerShdw>
              </a:effectLst>
              <a:latin typeface="+mj-lt"/>
              <a:cs typeface="Times New Roman" pitchFamily="18" charset="0"/>
            </a:rPr>
            <a:t>Verticale</a:t>
          </a:r>
        </a:p>
      </dsp:txBody>
      <dsp:txXfrm rot="-5400000">
        <a:off x="1" y="3330768"/>
        <a:ext cx="788987" cy="338137"/>
      </dsp:txXfrm>
    </dsp:sp>
    <dsp:sp modelId="{825A0858-926C-42FD-8E8D-3119179824D7}">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it-IT" sz="1200" b="1" kern="1200" dirty="0" smtClean="0">
              <a:effectLst>
                <a:outerShdw blurRad="38100" dist="38100" dir="2700000" algn="tl">
                  <a:srgbClr val="000000">
                    <a:alpha val="43137"/>
                  </a:srgbClr>
                </a:outerShdw>
              </a:effectLst>
            </a:rPr>
            <a:t>Regolamento 1331,1332,1334/2008 </a:t>
          </a:r>
          <a:r>
            <a:rPr lang="it-IT" sz="1200" kern="1200" dirty="0" smtClean="0"/>
            <a:t>CE additivi ed aromi alimentari</a:t>
          </a:r>
          <a:endParaRPr lang="it-IT" sz="1200" kern="1200" dirty="0"/>
        </a:p>
      </dsp:txBody>
      <dsp:txXfrm rot="-5400000">
        <a:off x="788988" y="2972037"/>
        <a:ext cx="5271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37743-9921-4169-89FE-1D3FFEDAD8AF}">
      <dsp:nvSpPr>
        <dsp:cNvPr id="0" name=""/>
        <dsp:cNvSpPr/>
      </dsp:nvSpPr>
      <dsp:spPr>
        <a:xfrm>
          <a:off x="2702387" y="875"/>
          <a:ext cx="1565614" cy="156561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ts val="1500"/>
            </a:lnSpc>
            <a:spcBef>
              <a:spcPct val="0"/>
            </a:spcBef>
            <a:spcAft>
              <a:spcPct val="35000"/>
            </a:spcAft>
          </a:pPr>
          <a:r>
            <a:rPr lang="it-IT" sz="1600" b="1" kern="1200" dirty="0" err="1" smtClean="0">
              <a:effectLst>
                <a:outerShdw blurRad="38100" dist="38100" dir="2700000" algn="tl">
                  <a:srgbClr val="000000">
                    <a:alpha val="43137"/>
                  </a:srgbClr>
                </a:outerShdw>
              </a:effectLst>
              <a:latin typeface="Comic Sans MS" panose="030F0702030302020204" pitchFamily="66" charset="0"/>
            </a:rPr>
            <a:t>Nutritional</a:t>
          </a:r>
          <a:r>
            <a:rPr lang="it-IT" sz="1600" b="1" kern="1200" dirty="0" smtClean="0">
              <a:effectLst>
                <a:outerShdw blurRad="38100" dist="38100" dir="2700000" algn="tl">
                  <a:srgbClr val="000000">
                    <a:alpha val="43137"/>
                  </a:srgbClr>
                </a:outerShdw>
              </a:effectLst>
              <a:latin typeface="Comic Sans MS" panose="030F0702030302020204" pitchFamily="66" charset="0"/>
            </a:rPr>
            <a:t> </a:t>
          </a:r>
          <a:r>
            <a:rPr lang="it-IT" sz="1600" b="1" kern="1200" dirty="0" err="1" smtClean="0">
              <a:effectLst>
                <a:outerShdw blurRad="38100" dist="38100" dir="2700000" algn="tl">
                  <a:srgbClr val="000000">
                    <a:alpha val="43137"/>
                  </a:srgbClr>
                </a:outerShdw>
              </a:effectLst>
              <a:latin typeface="Comic Sans MS" panose="030F0702030302020204" pitchFamily="66" charset="0"/>
            </a:rPr>
            <a:t>Quality</a:t>
          </a:r>
          <a:endParaRPr lang="it-IT" sz="1600" b="1" kern="1200" dirty="0" smtClean="0">
            <a:effectLst>
              <a:outerShdw blurRad="38100" dist="38100" dir="2700000" algn="tl">
                <a:srgbClr val="000000">
                  <a:alpha val="43137"/>
                </a:srgbClr>
              </a:outerShdw>
            </a:effectLst>
            <a:latin typeface="Comic Sans MS" panose="030F0702030302020204" pitchFamily="66" charset="0"/>
          </a:endParaRPr>
        </a:p>
        <a:p>
          <a:pPr lvl="0" algn="ctr" defTabSz="711200">
            <a:lnSpc>
              <a:spcPts val="1500"/>
            </a:lnSpc>
            <a:spcBef>
              <a:spcPct val="0"/>
            </a:spcBef>
            <a:spcAft>
              <a:spcPts val="0"/>
            </a:spcAft>
          </a:pPr>
          <a:r>
            <a:rPr lang="it-IT" sz="1200" b="1" kern="1200" dirty="0" err="1" smtClean="0">
              <a:effectLst>
                <a:outerShdw blurRad="38100" dist="38100" dir="2700000" algn="tl">
                  <a:srgbClr val="000000">
                    <a:alpha val="43137"/>
                  </a:srgbClr>
                </a:outerShdw>
              </a:effectLst>
              <a:latin typeface="Comic Sans MS" panose="030F0702030302020204" pitchFamily="66" charset="0"/>
            </a:rPr>
            <a:t>Composition</a:t>
          </a:r>
          <a:endParaRPr lang="it-IT" sz="1200" b="1" kern="1200" dirty="0" smtClean="0">
            <a:effectLst>
              <a:outerShdw blurRad="38100" dist="38100" dir="2700000" algn="tl">
                <a:srgbClr val="000000">
                  <a:alpha val="43137"/>
                </a:srgbClr>
              </a:outerShdw>
            </a:effectLst>
            <a:latin typeface="Comic Sans MS" panose="030F0702030302020204" pitchFamily="66" charset="0"/>
          </a:endParaRPr>
        </a:p>
        <a:p>
          <a:pPr lvl="0" algn="ctr" defTabSz="711200">
            <a:lnSpc>
              <a:spcPts val="1500"/>
            </a:lnSpc>
            <a:spcBef>
              <a:spcPct val="0"/>
            </a:spcBef>
            <a:spcAft>
              <a:spcPts val="0"/>
            </a:spcAft>
          </a:pPr>
          <a:r>
            <a:rPr lang="it-IT" sz="1200" b="1" kern="1200" dirty="0" smtClean="0">
              <a:effectLst>
                <a:outerShdw blurRad="38100" dist="38100" dir="2700000" algn="tl">
                  <a:srgbClr val="000000">
                    <a:alpha val="43137"/>
                  </a:srgbClr>
                </a:outerShdw>
              </a:effectLst>
              <a:latin typeface="Comic Sans MS" panose="030F0702030302020204" pitchFamily="66" charset="0"/>
            </a:rPr>
            <a:t>&amp;</a:t>
          </a:r>
        </a:p>
        <a:p>
          <a:pPr lvl="0" algn="ctr" defTabSz="711200">
            <a:lnSpc>
              <a:spcPts val="1500"/>
            </a:lnSpc>
            <a:spcBef>
              <a:spcPct val="0"/>
            </a:spcBef>
            <a:spcAft>
              <a:spcPts val="0"/>
            </a:spcAft>
          </a:pPr>
          <a:r>
            <a:rPr lang="it-IT" sz="1200" b="1" kern="1200" dirty="0" err="1" smtClean="0">
              <a:effectLst>
                <a:outerShdw blurRad="38100" dist="38100" dir="2700000" algn="tl">
                  <a:srgbClr val="000000">
                    <a:alpha val="43137"/>
                  </a:srgbClr>
                </a:outerShdw>
              </a:effectLst>
              <a:latin typeface="Comic Sans MS" panose="030F0702030302020204" pitchFamily="66" charset="0"/>
            </a:rPr>
            <a:t>ingredients</a:t>
          </a:r>
          <a:endParaRPr lang="it-IT" sz="1200" b="1" kern="1200" dirty="0">
            <a:effectLst>
              <a:outerShdw blurRad="38100" dist="38100" dir="2700000" algn="tl">
                <a:srgbClr val="000000">
                  <a:alpha val="43137"/>
                </a:srgbClr>
              </a:outerShdw>
            </a:effectLst>
            <a:latin typeface="Comic Sans MS" panose="030F0702030302020204" pitchFamily="66" charset="0"/>
          </a:endParaRPr>
        </a:p>
      </dsp:txBody>
      <dsp:txXfrm>
        <a:off x="2931666" y="230154"/>
        <a:ext cx="1107056" cy="1107056"/>
      </dsp:txXfrm>
    </dsp:sp>
    <dsp:sp modelId="{674E6A0F-7A81-440B-AAC1-30042174C31C}">
      <dsp:nvSpPr>
        <dsp:cNvPr id="0" name=""/>
        <dsp:cNvSpPr/>
      </dsp:nvSpPr>
      <dsp:spPr>
        <a:xfrm rot="2160000">
          <a:off x="4218486" y="1203390"/>
          <a:ext cx="416044" cy="52839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4230405" y="1272387"/>
        <a:ext cx="291231" cy="317037"/>
      </dsp:txXfrm>
    </dsp:sp>
    <dsp:sp modelId="{05468AA7-D9EF-400B-8FCA-4599373CA4CD}">
      <dsp:nvSpPr>
        <dsp:cNvPr id="0" name=""/>
        <dsp:cNvSpPr/>
      </dsp:nvSpPr>
      <dsp:spPr>
        <a:xfrm>
          <a:off x="4604066" y="1382526"/>
          <a:ext cx="1565614" cy="156561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b="1" kern="1200" dirty="0" smtClean="0">
              <a:effectLst>
                <a:outerShdw blurRad="38100" dist="38100" dir="2700000" algn="tl">
                  <a:srgbClr val="000000">
                    <a:alpha val="43137"/>
                  </a:srgbClr>
                </a:outerShdw>
              </a:effectLst>
              <a:latin typeface="Comic Sans MS" panose="030F0702030302020204" pitchFamily="66" charset="0"/>
            </a:rPr>
            <a:t>Commodity </a:t>
          </a:r>
          <a:r>
            <a:rPr lang="it-IT" sz="1500" b="1" kern="1200" dirty="0" err="1" smtClean="0">
              <a:effectLst>
                <a:outerShdw blurRad="38100" dist="38100" dir="2700000" algn="tl">
                  <a:srgbClr val="000000">
                    <a:alpha val="43137"/>
                  </a:srgbClr>
                </a:outerShdw>
              </a:effectLst>
              <a:latin typeface="Comic Sans MS" panose="030F0702030302020204" pitchFamily="66" charset="0"/>
            </a:rPr>
            <a:t>Quality</a:t>
          </a:r>
          <a:endParaRPr lang="it-IT" sz="1500" b="1" kern="1200" dirty="0" smtClean="0">
            <a:effectLst>
              <a:outerShdw blurRad="38100" dist="38100" dir="2700000" algn="tl">
                <a:srgbClr val="000000">
                  <a:alpha val="43137"/>
                </a:srgbClr>
              </a:outerShdw>
            </a:effectLst>
            <a:latin typeface="Comic Sans MS" panose="030F0702030302020204" pitchFamily="66" charset="0"/>
          </a:endParaRPr>
        </a:p>
        <a:p>
          <a:pPr lvl="0" algn="ctr" defTabSz="66675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Comic Sans MS" panose="030F0702030302020204" pitchFamily="66" charset="0"/>
            </a:rPr>
            <a:t>Presentation &amp; </a:t>
          </a:r>
          <a:r>
            <a:rPr lang="it-IT" sz="1200" b="1" kern="1200" dirty="0" err="1" smtClean="0">
              <a:effectLst>
                <a:outerShdw blurRad="38100" dist="38100" dir="2700000" algn="tl">
                  <a:srgbClr val="000000">
                    <a:alpha val="43137"/>
                  </a:srgbClr>
                </a:outerShdw>
              </a:effectLst>
              <a:latin typeface="Comic Sans MS" panose="030F0702030302020204" pitchFamily="66" charset="0"/>
            </a:rPr>
            <a:t>labelling</a:t>
          </a:r>
          <a:endParaRPr lang="it-IT" sz="1200" b="1" kern="1200" dirty="0">
            <a:effectLst>
              <a:outerShdw blurRad="38100" dist="38100" dir="2700000" algn="tl">
                <a:srgbClr val="000000">
                  <a:alpha val="43137"/>
                </a:srgbClr>
              </a:outerShdw>
            </a:effectLst>
            <a:latin typeface="Comic Sans MS" panose="030F0702030302020204" pitchFamily="66" charset="0"/>
          </a:endParaRPr>
        </a:p>
      </dsp:txBody>
      <dsp:txXfrm>
        <a:off x="4833345" y="1611805"/>
        <a:ext cx="1107056" cy="1107056"/>
      </dsp:txXfrm>
    </dsp:sp>
    <dsp:sp modelId="{870744F9-2348-4583-8CD9-84AF319CE2FD}">
      <dsp:nvSpPr>
        <dsp:cNvPr id="0" name=""/>
        <dsp:cNvSpPr/>
      </dsp:nvSpPr>
      <dsp:spPr>
        <a:xfrm rot="6480000">
          <a:off x="4819302" y="3007717"/>
          <a:ext cx="416044" cy="52839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10800000">
        <a:off x="4900993" y="3054044"/>
        <a:ext cx="291231" cy="317037"/>
      </dsp:txXfrm>
    </dsp:sp>
    <dsp:sp modelId="{C28F5B95-B711-4150-81DD-DD9D38ACA56D}">
      <dsp:nvSpPr>
        <dsp:cNvPr id="0" name=""/>
        <dsp:cNvSpPr/>
      </dsp:nvSpPr>
      <dsp:spPr>
        <a:xfrm>
          <a:off x="3877690" y="3618085"/>
          <a:ext cx="1565614" cy="15656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err="1" smtClean="0">
              <a:effectLst>
                <a:outerShdw blurRad="38100" dist="38100" dir="2700000" algn="tl">
                  <a:srgbClr val="000000">
                    <a:alpha val="43137"/>
                  </a:srgbClr>
                </a:outerShdw>
              </a:effectLst>
              <a:latin typeface="Comic Sans MS" panose="030F0702030302020204" pitchFamily="66" charset="0"/>
            </a:rPr>
            <a:t>Hygienic</a:t>
          </a:r>
          <a:r>
            <a:rPr lang="it-IT" sz="1600" b="1" kern="1200" dirty="0" smtClean="0">
              <a:effectLst>
                <a:outerShdw blurRad="38100" dist="38100" dir="2700000" algn="tl">
                  <a:srgbClr val="000000">
                    <a:alpha val="43137"/>
                  </a:srgbClr>
                </a:outerShdw>
              </a:effectLst>
              <a:latin typeface="Comic Sans MS" panose="030F0702030302020204" pitchFamily="66" charset="0"/>
            </a:rPr>
            <a:t> </a:t>
          </a:r>
          <a:r>
            <a:rPr lang="it-IT" sz="1600" b="1" kern="1200" dirty="0" err="1" smtClean="0">
              <a:effectLst>
                <a:outerShdw blurRad="38100" dist="38100" dir="2700000" algn="tl">
                  <a:srgbClr val="000000">
                    <a:alpha val="43137"/>
                  </a:srgbClr>
                </a:outerShdw>
              </a:effectLst>
              <a:latin typeface="Comic Sans MS" panose="030F0702030302020204" pitchFamily="66" charset="0"/>
            </a:rPr>
            <a:t>Quality</a:t>
          </a:r>
          <a:endParaRPr lang="it-IT" sz="1600" b="1" kern="1200" dirty="0" smtClean="0">
            <a:effectLst>
              <a:outerShdw blurRad="38100" dist="38100" dir="2700000" algn="tl">
                <a:srgbClr val="000000">
                  <a:alpha val="43137"/>
                </a:srgbClr>
              </a:outerShdw>
            </a:effectLst>
            <a:latin typeface="Comic Sans MS" panose="030F0702030302020204" pitchFamily="66" charset="0"/>
          </a:endParaRPr>
        </a:p>
        <a:p>
          <a:pPr lvl="0" algn="ctr" defTabSz="711200">
            <a:lnSpc>
              <a:spcPct val="90000"/>
            </a:lnSpc>
            <a:spcBef>
              <a:spcPct val="0"/>
            </a:spcBef>
            <a:spcAft>
              <a:spcPct val="35000"/>
            </a:spcAft>
          </a:pPr>
          <a:r>
            <a:rPr lang="it-IT" sz="1200" b="1" kern="1200" dirty="0" err="1" smtClean="0">
              <a:effectLst>
                <a:outerShdw blurRad="38100" dist="38100" dir="2700000" algn="tl">
                  <a:srgbClr val="000000">
                    <a:alpha val="43137"/>
                  </a:srgbClr>
                </a:outerShdw>
              </a:effectLst>
              <a:latin typeface="Comic Sans MS" panose="030F0702030302020204" pitchFamily="66" charset="0"/>
            </a:rPr>
            <a:t>Hygien</a:t>
          </a:r>
          <a:r>
            <a:rPr lang="it-IT" sz="1200" b="1" kern="1200" dirty="0" smtClean="0">
              <a:effectLst>
                <a:outerShdw blurRad="38100" dist="38100" dir="2700000" algn="tl">
                  <a:srgbClr val="000000">
                    <a:alpha val="43137"/>
                  </a:srgbClr>
                </a:outerShdw>
              </a:effectLst>
              <a:latin typeface="Comic Sans MS" panose="030F0702030302020204" pitchFamily="66" charset="0"/>
            </a:rPr>
            <a:t> </a:t>
          </a:r>
          <a:r>
            <a:rPr lang="it-IT" sz="1200" b="1" kern="1200" dirty="0" err="1" smtClean="0">
              <a:effectLst>
                <a:outerShdw blurRad="38100" dist="38100" dir="2700000" algn="tl">
                  <a:srgbClr val="000000">
                    <a:alpha val="43137"/>
                  </a:srgbClr>
                </a:outerShdw>
              </a:effectLst>
              <a:latin typeface="Comic Sans MS" panose="030F0702030302020204" pitchFamily="66" charset="0"/>
            </a:rPr>
            <a:t>pakage</a:t>
          </a:r>
          <a:r>
            <a:rPr lang="it-IT" sz="1200" b="1" kern="1200" dirty="0" smtClean="0">
              <a:effectLst>
                <a:outerShdw blurRad="38100" dist="38100" dir="2700000" algn="tl">
                  <a:srgbClr val="000000">
                    <a:alpha val="43137"/>
                  </a:srgbClr>
                </a:outerShdw>
              </a:effectLst>
              <a:latin typeface="Comic Sans MS" panose="030F0702030302020204" pitchFamily="66" charset="0"/>
            </a:rPr>
            <a:t> Reg CE 852/2004 ….. </a:t>
          </a:r>
          <a:endParaRPr lang="it-IT" sz="1200" b="1" kern="1200" dirty="0">
            <a:effectLst>
              <a:outerShdw blurRad="38100" dist="38100" dir="2700000" algn="tl">
                <a:srgbClr val="000000">
                  <a:alpha val="43137"/>
                </a:srgbClr>
              </a:outerShdw>
            </a:effectLst>
            <a:latin typeface="Comic Sans MS" panose="030F0702030302020204" pitchFamily="66" charset="0"/>
          </a:endParaRPr>
        </a:p>
      </dsp:txBody>
      <dsp:txXfrm>
        <a:off x="4106969" y="3847364"/>
        <a:ext cx="1107056" cy="1107056"/>
      </dsp:txXfrm>
    </dsp:sp>
    <dsp:sp modelId="{799C60F3-79BC-4761-B1F2-6A9B16AA8D31}">
      <dsp:nvSpPr>
        <dsp:cNvPr id="0" name=""/>
        <dsp:cNvSpPr/>
      </dsp:nvSpPr>
      <dsp:spPr>
        <a:xfrm rot="10800000">
          <a:off x="3288947" y="4136695"/>
          <a:ext cx="416044" cy="528395"/>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10800000">
        <a:off x="3413760" y="4242374"/>
        <a:ext cx="291231" cy="317037"/>
      </dsp:txXfrm>
    </dsp:sp>
    <dsp:sp modelId="{BEA3C1E8-7948-4C46-A098-999DE202C712}">
      <dsp:nvSpPr>
        <dsp:cNvPr id="0" name=""/>
        <dsp:cNvSpPr/>
      </dsp:nvSpPr>
      <dsp:spPr>
        <a:xfrm>
          <a:off x="1527085" y="3618085"/>
          <a:ext cx="1565614" cy="156561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t-IT" sz="1500" b="1" kern="1200" dirty="0" err="1" smtClean="0">
              <a:effectLst>
                <a:outerShdw blurRad="38100" dist="38100" dir="2700000" algn="tl">
                  <a:srgbClr val="000000">
                    <a:alpha val="43137"/>
                  </a:srgbClr>
                </a:outerShdw>
              </a:effectLst>
              <a:latin typeface="Comic Sans MS" panose="030F0702030302020204" pitchFamily="66" charset="0"/>
            </a:rPr>
            <a:t>Risk</a:t>
          </a:r>
          <a:endParaRPr lang="it-IT" sz="1500" b="1" kern="1200" dirty="0" smtClean="0">
            <a:effectLst>
              <a:outerShdw blurRad="38100" dist="38100" dir="2700000" algn="tl">
                <a:srgbClr val="000000">
                  <a:alpha val="43137"/>
                </a:srgbClr>
              </a:outerShdw>
            </a:effectLst>
            <a:latin typeface="Comic Sans MS" panose="030F0702030302020204" pitchFamily="66" charset="0"/>
          </a:endParaRPr>
        </a:p>
        <a:p>
          <a:pPr lvl="0" algn="ctr" defTabSz="666750">
            <a:lnSpc>
              <a:spcPct val="90000"/>
            </a:lnSpc>
            <a:spcBef>
              <a:spcPct val="0"/>
            </a:spcBef>
            <a:spcAft>
              <a:spcPct val="35000"/>
            </a:spcAft>
          </a:pPr>
          <a:r>
            <a:rPr lang="it-IT" sz="1500" b="1" kern="1200" dirty="0" err="1" smtClean="0">
              <a:effectLst>
                <a:outerShdw blurRad="38100" dist="38100" dir="2700000" algn="tl">
                  <a:srgbClr val="000000">
                    <a:alpha val="43137"/>
                  </a:srgbClr>
                </a:outerShdw>
              </a:effectLst>
              <a:latin typeface="Comic Sans MS" panose="030F0702030302020204" pitchFamily="66" charset="0"/>
            </a:rPr>
            <a:t>analysis</a:t>
          </a:r>
          <a:endParaRPr lang="it-IT" sz="1500" b="1" kern="1200" dirty="0">
            <a:effectLst>
              <a:outerShdw blurRad="38100" dist="38100" dir="2700000" algn="tl">
                <a:srgbClr val="000000">
                  <a:alpha val="43137"/>
                </a:srgbClr>
              </a:outerShdw>
            </a:effectLst>
            <a:latin typeface="Comic Sans MS" panose="030F0702030302020204" pitchFamily="66" charset="0"/>
          </a:endParaRPr>
        </a:p>
      </dsp:txBody>
      <dsp:txXfrm>
        <a:off x="1756364" y="3847364"/>
        <a:ext cx="1107056" cy="1107056"/>
      </dsp:txXfrm>
    </dsp:sp>
    <dsp:sp modelId="{28D3D085-164B-4CD2-804D-01628CB9C540}">
      <dsp:nvSpPr>
        <dsp:cNvPr id="0" name=""/>
        <dsp:cNvSpPr/>
      </dsp:nvSpPr>
      <dsp:spPr>
        <a:xfrm rot="15120000">
          <a:off x="1742320" y="3030114"/>
          <a:ext cx="416044" cy="52839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10800000">
        <a:off x="1824011" y="3195145"/>
        <a:ext cx="291231" cy="317037"/>
      </dsp:txXfrm>
    </dsp:sp>
    <dsp:sp modelId="{B166C7D0-BA8D-4E4B-B875-E3FCC0E532C4}">
      <dsp:nvSpPr>
        <dsp:cNvPr id="0" name=""/>
        <dsp:cNvSpPr/>
      </dsp:nvSpPr>
      <dsp:spPr>
        <a:xfrm>
          <a:off x="800708" y="1382526"/>
          <a:ext cx="1565614" cy="1565614"/>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Comic Sans MS" panose="030F0702030302020204" pitchFamily="66" charset="0"/>
            </a:rPr>
            <a:t>WHO</a:t>
          </a:r>
        </a:p>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Comic Sans MS" panose="030F0702030302020204" pitchFamily="66" charset="0"/>
            </a:rPr>
            <a:t>FDA/EFSA</a:t>
          </a:r>
        </a:p>
        <a:p>
          <a:pPr lvl="0" algn="ctr" defTabSz="53340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latin typeface="Comic Sans MS" panose="030F0702030302020204" pitchFamily="66" charset="0"/>
            </a:rPr>
            <a:t>Local </a:t>
          </a:r>
          <a:r>
            <a:rPr lang="it-IT" sz="1200" b="1" kern="1200" dirty="0" err="1" smtClean="0">
              <a:effectLst>
                <a:outerShdw blurRad="38100" dist="38100" dir="2700000" algn="tl">
                  <a:srgbClr val="000000">
                    <a:alpha val="43137"/>
                  </a:srgbClr>
                </a:outerShdw>
              </a:effectLst>
              <a:latin typeface="Comic Sans MS" panose="030F0702030302020204" pitchFamily="66" charset="0"/>
            </a:rPr>
            <a:t>Ministry</a:t>
          </a:r>
          <a:r>
            <a:rPr lang="it-IT" sz="1200" b="1" kern="1200" dirty="0" smtClean="0">
              <a:effectLst>
                <a:outerShdw blurRad="38100" dist="38100" dir="2700000" algn="tl">
                  <a:srgbClr val="000000">
                    <a:alpha val="43137"/>
                  </a:srgbClr>
                </a:outerShdw>
              </a:effectLst>
              <a:latin typeface="Comic Sans MS" panose="030F0702030302020204" pitchFamily="66" charset="0"/>
            </a:rPr>
            <a:t> of </a:t>
          </a:r>
          <a:r>
            <a:rPr lang="it-IT" sz="1200" b="1" kern="1200" dirty="0" err="1" smtClean="0">
              <a:effectLst>
                <a:outerShdw blurRad="38100" dist="38100" dir="2700000" algn="tl">
                  <a:srgbClr val="000000">
                    <a:alpha val="43137"/>
                  </a:srgbClr>
                </a:outerShdw>
              </a:effectLst>
              <a:latin typeface="Comic Sans MS" panose="030F0702030302020204" pitchFamily="66" charset="0"/>
            </a:rPr>
            <a:t>health</a:t>
          </a:r>
          <a:endParaRPr lang="it-IT" sz="1200" kern="1200" dirty="0"/>
        </a:p>
      </dsp:txBody>
      <dsp:txXfrm>
        <a:off x="1029987" y="1611805"/>
        <a:ext cx="1107056" cy="1107056"/>
      </dsp:txXfrm>
    </dsp:sp>
    <dsp:sp modelId="{6F92C092-C013-42B8-9BF6-2749A6D47353}">
      <dsp:nvSpPr>
        <dsp:cNvPr id="0" name=""/>
        <dsp:cNvSpPr/>
      </dsp:nvSpPr>
      <dsp:spPr>
        <a:xfrm rot="19440000">
          <a:off x="2316806" y="1217232"/>
          <a:ext cx="416044" cy="528395"/>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2328725" y="1359593"/>
        <a:ext cx="291231" cy="317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7AD6-F2E7-46F2-B2C0-E66D7B2F4E8B}">
      <dsp:nvSpPr>
        <dsp:cNvPr id="0" name=""/>
        <dsp:cNvSpPr/>
      </dsp:nvSpPr>
      <dsp:spPr>
        <a:xfrm>
          <a:off x="508000" y="1015999"/>
          <a:ext cx="3048000" cy="3048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EB081BC-1329-443C-A2D2-0647BF99981A}">
      <dsp:nvSpPr>
        <dsp:cNvPr id="0" name=""/>
        <dsp:cNvSpPr/>
      </dsp:nvSpPr>
      <dsp:spPr>
        <a:xfrm>
          <a:off x="1117600" y="1625599"/>
          <a:ext cx="1828800" cy="1828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474803FD-CF84-40CE-999A-3A4A14E15500}">
      <dsp:nvSpPr>
        <dsp:cNvPr id="0" name=""/>
        <dsp:cNvSpPr/>
      </dsp:nvSpPr>
      <dsp:spPr>
        <a:xfrm>
          <a:off x="1727200" y="2235200"/>
          <a:ext cx="609600" cy="609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6210C0B-B03A-4435-AACD-1DAEE20960A8}">
      <dsp:nvSpPr>
        <dsp:cNvPr id="0" name=""/>
        <dsp:cNvSpPr/>
      </dsp:nvSpPr>
      <dsp:spPr>
        <a:xfrm>
          <a:off x="406400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b="1" kern="1200"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kern="1200" dirty="0">
            <a:solidFill>
              <a:srgbClr val="C00000"/>
            </a:solidFill>
            <a:effectLst>
              <a:outerShdw blurRad="38100" dist="38100" dir="2700000" algn="tl">
                <a:srgbClr val="000000">
                  <a:alpha val="43137"/>
                </a:srgbClr>
              </a:outerShdw>
            </a:effectLst>
            <a:latin typeface="Comic Sans MS" panose="030F0702030302020204" pitchFamily="66" charset="0"/>
          </a:endParaRPr>
        </a:p>
      </dsp:txBody>
      <dsp:txXfrm>
        <a:off x="4064000" y="0"/>
        <a:ext cx="1524000" cy="889000"/>
      </dsp:txXfrm>
    </dsp:sp>
    <dsp:sp modelId="{8B0C9BE9-40FC-458D-A905-E6CF3A0AD840}">
      <dsp:nvSpPr>
        <dsp:cNvPr id="0" name=""/>
        <dsp:cNvSpPr/>
      </dsp:nvSpPr>
      <dsp:spPr>
        <a:xfrm>
          <a:off x="3683000" y="444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1BC81A8-D5F5-4C2F-8125-5032830E7D3A}">
      <dsp:nvSpPr>
        <dsp:cNvPr id="0" name=""/>
        <dsp:cNvSpPr/>
      </dsp:nvSpPr>
      <dsp:spPr>
        <a:xfrm rot="5400000">
          <a:off x="1809242" y="667766"/>
          <a:ext cx="2094991" cy="164947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B79BCA7-94C5-4252-889B-8693CACC5C49}">
      <dsp:nvSpPr>
        <dsp:cNvPr id="0" name=""/>
        <dsp:cNvSpPr/>
      </dsp:nvSpPr>
      <dsp:spPr>
        <a:xfrm>
          <a:off x="40640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kern="1200"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sp:txBody>
      <dsp:txXfrm>
        <a:off x="4064000" y="888999"/>
        <a:ext cx="1524000" cy="889000"/>
      </dsp:txXfrm>
    </dsp:sp>
    <dsp:sp modelId="{04A95D1E-FFAD-4EFA-8620-71D72D04A868}">
      <dsp:nvSpPr>
        <dsp:cNvPr id="0" name=""/>
        <dsp:cNvSpPr/>
      </dsp:nvSpPr>
      <dsp:spPr>
        <a:xfrm>
          <a:off x="3683000" y="1333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7A6FF30-24A9-474E-B6FF-F14BBA02077F}">
      <dsp:nvSpPr>
        <dsp:cNvPr id="0" name=""/>
        <dsp:cNvSpPr/>
      </dsp:nvSpPr>
      <dsp:spPr>
        <a:xfrm rot="5400000">
          <a:off x="2258923" y="1542897"/>
          <a:ext cx="1632508" cy="121259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ED34782-1BCC-4050-93A8-370A012EE1BE}">
      <dsp:nvSpPr>
        <dsp:cNvPr id="0" name=""/>
        <dsp:cNvSpPr/>
      </dsp:nvSpPr>
      <dsp:spPr>
        <a:xfrm>
          <a:off x="40640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kern="1200" dirty="0">
            <a:solidFill>
              <a:srgbClr val="7030A0"/>
            </a:solidFill>
            <a:effectLst>
              <a:outerShdw blurRad="38100" dist="38100" dir="2700000" algn="tl">
                <a:srgbClr val="000000">
                  <a:alpha val="43137"/>
                </a:srgbClr>
              </a:outerShdw>
            </a:effectLst>
            <a:latin typeface="Comic Sans MS" panose="030F0702030302020204" pitchFamily="66" charset="0"/>
          </a:endParaRPr>
        </a:p>
      </dsp:txBody>
      <dsp:txXfrm>
        <a:off x="4064000" y="1777999"/>
        <a:ext cx="1524000" cy="889000"/>
      </dsp:txXfrm>
    </dsp:sp>
    <dsp:sp modelId="{3FE0E323-BED6-4264-8F4D-657DC1950A04}">
      <dsp:nvSpPr>
        <dsp:cNvPr id="0" name=""/>
        <dsp:cNvSpPr/>
      </dsp:nvSpPr>
      <dsp:spPr>
        <a:xfrm>
          <a:off x="3683000" y="2222499"/>
          <a:ext cx="381000" cy="0"/>
        </a:xfrm>
        <a:prstGeom prst="line">
          <a:avLst/>
        </a:prstGeom>
        <a:blipFill rotWithShape="0">
          <a:blip xmlns:r="http://schemas.openxmlformats.org/officeDocument/2006/relationships" r:embed="rId1"/>
          <a:stretch>
            <a:fillRect/>
          </a:stretch>
        </a:blip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F819678-7004-40B1-876A-9680E073FB2E}">
      <dsp:nvSpPr>
        <dsp:cNvPr id="0" name=""/>
        <dsp:cNvSpPr/>
      </dsp:nvSpPr>
      <dsp:spPr>
        <a:xfrm rot="5400000">
          <a:off x="2709164" y="2417317"/>
          <a:ext cx="1166368" cy="77571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0B8C2-9CB3-4B07-9A56-65CC80211355}">
      <dsp:nvSpPr>
        <dsp:cNvPr id="0" name=""/>
        <dsp:cNvSpPr/>
      </dsp:nvSpPr>
      <dsp:spPr>
        <a:xfrm>
          <a:off x="910" y="259819"/>
          <a:ext cx="2130761" cy="10653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err="1" smtClean="0">
              <a:effectLst>
                <a:outerShdw blurRad="38100" dist="38100" dir="2700000" algn="tl">
                  <a:srgbClr val="000000">
                    <a:alpha val="43137"/>
                  </a:srgbClr>
                </a:outerShdw>
              </a:effectLst>
            </a:rPr>
            <a:t>Nutritional</a:t>
          </a:r>
          <a:r>
            <a:rPr lang="it-IT" sz="1800" b="1" kern="1200" dirty="0" smtClean="0">
              <a:effectLst>
                <a:outerShdw blurRad="38100" dist="38100" dir="2700000" algn="tl">
                  <a:srgbClr val="000000">
                    <a:alpha val="43137"/>
                  </a:srgbClr>
                </a:outerShdw>
              </a:effectLst>
            </a:rPr>
            <a:t> </a:t>
          </a:r>
          <a:r>
            <a:rPr lang="it-IT" sz="1800" b="1" kern="1200" dirty="0" err="1" smtClean="0">
              <a:effectLst>
                <a:outerShdw blurRad="38100" dist="38100" dir="2700000" algn="tl">
                  <a:srgbClr val="000000">
                    <a:alpha val="43137"/>
                  </a:srgbClr>
                </a:outerShdw>
              </a:effectLst>
            </a:rPr>
            <a:t>claim</a:t>
          </a:r>
          <a:endParaRPr lang="it-IT" sz="1800" b="1" kern="1200" dirty="0">
            <a:effectLst>
              <a:outerShdw blurRad="38100" dist="38100" dir="2700000" algn="tl">
                <a:srgbClr val="000000">
                  <a:alpha val="43137"/>
                </a:srgbClr>
              </a:outerShdw>
            </a:effectLst>
          </a:endParaRPr>
        </a:p>
      </dsp:txBody>
      <dsp:txXfrm>
        <a:off x="32114" y="291023"/>
        <a:ext cx="2068353" cy="1002972"/>
      </dsp:txXfrm>
    </dsp:sp>
    <dsp:sp modelId="{D22E4787-61EB-4405-A136-E2A66F49CE02}">
      <dsp:nvSpPr>
        <dsp:cNvPr id="0" name=""/>
        <dsp:cNvSpPr/>
      </dsp:nvSpPr>
      <dsp:spPr>
        <a:xfrm>
          <a:off x="213986" y="1325200"/>
          <a:ext cx="213076" cy="799035"/>
        </a:xfrm>
        <a:custGeom>
          <a:avLst/>
          <a:gdLst/>
          <a:ahLst/>
          <a:cxnLst/>
          <a:rect l="0" t="0" r="0" b="0"/>
          <a:pathLst>
            <a:path>
              <a:moveTo>
                <a:pt x="0" y="0"/>
              </a:moveTo>
              <a:lnTo>
                <a:pt x="0" y="799035"/>
              </a:lnTo>
              <a:lnTo>
                <a:pt x="213076" y="7990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B7A50-B41A-42DB-A731-61BDA1D8F78B}">
      <dsp:nvSpPr>
        <dsp:cNvPr id="0" name=""/>
        <dsp:cNvSpPr/>
      </dsp:nvSpPr>
      <dsp:spPr>
        <a:xfrm>
          <a:off x="427062" y="1591545"/>
          <a:ext cx="1704609" cy="10653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it-IT" sz="1200" kern="1200" dirty="0" smtClean="0"/>
            <a:t>-</a:t>
          </a:r>
          <a:r>
            <a:rPr lang="it-IT" sz="1200" kern="1200" dirty="0" err="1" smtClean="0"/>
            <a:t>Nutrient</a:t>
          </a:r>
          <a:r>
            <a:rPr lang="it-IT" sz="1200" kern="1200" dirty="0" smtClean="0"/>
            <a:t> </a:t>
          </a:r>
          <a:r>
            <a:rPr lang="it-IT" sz="1200" kern="1200" dirty="0" err="1" smtClean="0"/>
            <a:t>composition</a:t>
          </a:r>
          <a:r>
            <a:rPr lang="it-IT" sz="1200" kern="1200" dirty="0" smtClean="0"/>
            <a:t> &amp; </a:t>
          </a:r>
          <a:r>
            <a:rPr lang="it-IT" sz="1200" kern="1200" dirty="0" err="1" smtClean="0"/>
            <a:t>other</a:t>
          </a:r>
          <a:r>
            <a:rPr lang="it-IT" sz="1200" kern="1200" dirty="0" smtClean="0"/>
            <a:t> </a:t>
          </a:r>
          <a:r>
            <a:rPr lang="it-IT" sz="1200" kern="1200" dirty="0" err="1" smtClean="0"/>
            <a:t>substances</a:t>
          </a:r>
          <a:endParaRPr lang="it-IT" sz="1200" kern="1200" dirty="0" smtClean="0"/>
        </a:p>
        <a:p>
          <a:pPr lvl="0" algn="l" defTabSz="533400">
            <a:lnSpc>
              <a:spcPct val="90000"/>
            </a:lnSpc>
            <a:spcBef>
              <a:spcPct val="0"/>
            </a:spcBef>
            <a:spcAft>
              <a:spcPct val="35000"/>
            </a:spcAft>
          </a:pPr>
          <a:r>
            <a:rPr lang="it-IT" sz="1200" kern="1200" dirty="0" smtClean="0"/>
            <a:t>-</a:t>
          </a:r>
          <a:r>
            <a:rPr lang="it-IT" sz="1200" kern="1200" dirty="0" err="1" smtClean="0"/>
            <a:t>Comparison</a:t>
          </a:r>
          <a:endParaRPr lang="it-IT" sz="1200" kern="1200" dirty="0"/>
        </a:p>
      </dsp:txBody>
      <dsp:txXfrm>
        <a:off x="458266" y="1622749"/>
        <a:ext cx="1642201" cy="1002972"/>
      </dsp:txXfrm>
    </dsp:sp>
    <dsp:sp modelId="{C8586D05-F8B6-4941-8D9C-82548AE01C08}">
      <dsp:nvSpPr>
        <dsp:cNvPr id="0" name=""/>
        <dsp:cNvSpPr/>
      </dsp:nvSpPr>
      <dsp:spPr>
        <a:xfrm>
          <a:off x="2664363" y="259819"/>
          <a:ext cx="2130761" cy="10653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err="1" smtClean="0">
              <a:effectLst>
                <a:outerShdw blurRad="38100" dist="38100" dir="2700000" algn="tl">
                  <a:srgbClr val="000000">
                    <a:alpha val="43137"/>
                  </a:srgbClr>
                </a:outerShdw>
              </a:effectLst>
            </a:rPr>
            <a:t>Funtional</a:t>
          </a:r>
          <a:r>
            <a:rPr lang="it-IT" sz="1800" b="1" kern="1200" dirty="0" smtClean="0">
              <a:effectLst>
                <a:outerShdw blurRad="38100" dist="38100" dir="2700000" algn="tl">
                  <a:srgbClr val="000000">
                    <a:alpha val="43137"/>
                  </a:srgbClr>
                </a:outerShdw>
              </a:effectLst>
            </a:rPr>
            <a:t> </a:t>
          </a:r>
          <a:r>
            <a:rPr lang="it-IT" sz="1800" b="1" kern="1200" dirty="0" err="1" smtClean="0">
              <a:effectLst>
                <a:outerShdw blurRad="38100" dist="38100" dir="2700000" algn="tl">
                  <a:srgbClr val="000000">
                    <a:alpha val="43137"/>
                  </a:srgbClr>
                </a:outerShdw>
              </a:effectLst>
            </a:rPr>
            <a:t>claim</a:t>
          </a:r>
          <a:endParaRPr lang="it-IT" sz="1800" b="1" kern="1200" dirty="0">
            <a:effectLst>
              <a:outerShdw blurRad="38100" dist="38100" dir="2700000" algn="tl">
                <a:srgbClr val="000000">
                  <a:alpha val="43137"/>
                </a:srgbClr>
              </a:outerShdw>
            </a:effectLst>
          </a:endParaRPr>
        </a:p>
      </dsp:txBody>
      <dsp:txXfrm>
        <a:off x="2695567" y="291023"/>
        <a:ext cx="2068353" cy="1002972"/>
      </dsp:txXfrm>
    </dsp:sp>
    <dsp:sp modelId="{6AFD7D2B-2E09-49B4-A9B9-413F27FA680C}">
      <dsp:nvSpPr>
        <dsp:cNvPr id="0" name=""/>
        <dsp:cNvSpPr/>
      </dsp:nvSpPr>
      <dsp:spPr>
        <a:xfrm>
          <a:off x="2877439" y="1325200"/>
          <a:ext cx="213076" cy="799035"/>
        </a:xfrm>
        <a:custGeom>
          <a:avLst/>
          <a:gdLst/>
          <a:ahLst/>
          <a:cxnLst/>
          <a:rect l="0" t="0" r="0" b="0"/>
          <a:pathLst>
            <a:path>
              <a:moveTo>
                <a:pt x="0" y="0"/>
              </a:moveTo>
              <a:lnTo>
                <a:pt x="0" y="799035"/>
              </a:lnTo>
              <a:lnTo>
                <a:pt x="213076" y="7990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39397-85A2-46D3-8EE8-F42A0D40FF02}">
      <dsp:nvSpPr>
        <dsp:cNvPr id="0" name=""/>
        <dsp:cNvSpPr/>
      </dsp:nvSpPr>
      <dsp:spPr>
        <a:xfrm>
          <a:off x="3090515" y="1591545"/>
          <a:ext cx="1704609" cy="1065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it-IT" sz="1200" kern="1200" dirty="0" smtClean="0"/>
            <a:t>Art 13.1 </a:t>
          </a:r>
          <a:r>
            <a:rPr lang="en-US" sz="1200" kern="1200" dirty="0" smtClean="0"/>
            <a:t>based on generally accepted scientific data</a:t>
          </a:r>
          <a:endParaRPr lang="it-IT" sz="1200" kern="1200" dirty="0"/>
        </a:p>
      </dsp:txBody>
      <dsp:txXfrm>
        <a:off x="3121719" y="1622749"/>
        <a:ext cx="1642201" cy="1002972"/>
      </dsp:txXfrm>
    </dsp:sp>
    <dsp:sp modelId="{AFD0A575-2847-4907-8475-8AC66C4F1593}">
      <dsp:nvSpPr>
        <dsp:cNvPr id="0" name=""/>
        <dsp:cNvSpPr/>
      </dsp:nvSpPr>
      <dsp:spPr>
        <a:xfrm>
          <a:off x="2877439" y="1325200"/>
          <a:ext cx="213076" cy="2130761"/>
        </a:xfrm>
        <a:custGeom>
          <a:avLst/>
          <a:gdLst/>
          <a:ahLst/>
          <a:cxnLst/>
          <a:rect l="0" t="0" r="0" b="0"/>
          <a:pathLst>
            <a:path>
              <a:moveTo>
                <a:pt x="0" y="0"/>
              </a:moveTo>
              <a:lnTo>
                <a:pt x="0" y="2130761"/>
              </a:lnTo>
              <a:lnTo>
                <a:pt x="213076" y="21307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9F9B3-9BF0-4C06-AB0F-CC816B5E4B08}">
      <dsp:nvSpPr>
        <dsp:cNvPr id="0" name=""/>
        <dsp:cNvSpPr/>
      </dsp:nvSpPr>
      <dsp:spPr>
        <a:xfrm>
          <a:off x="3090515" y="2923271"/>
          <a:ext cx="1704609" cy="106538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it-IT" sz="1200" kern="1200" dirty="0" smtClean="0"/>
            <a:t>Art 13.5 </a:t>
          </a:r>
          <a:r>
            <a:rPr lang="en-US" sz="1200" kern="1200" dirty="0" smtClean="0"/>
            <a:t>based on newly developed scientific data and/or which include a request for the protection of proprietary data shall be </a:t>
          </a:r>
          <a:r>
            <a:rPr lang="it-IT" sz="1200" kern="1200" dirty="0" err="1" smtClean="0"/>
            <a:t>adopted</a:t>
          </a:r>
          <a:endParaRPr lang="it-IT" sz="1200" kern="1200" dirty="0"/>
        </a:p>
      </dsp:txBody>
      <dsp:txXfrm>
        <a:off x="3121719" y="2954475"/>
        <a:ext cx="1642201" cy="1002972"/>
      </dsp:txXfrm>
    </dsp:sp>
    <dsp:sp modelId="{5D2184B4-AC49-4104-A168-01124B1F06FE}">
      <dsp:nvSpPr>
        <dsp:cNvPr id="0" name=""/>
        <dsp:cNvSpPr/>
      </dsp:nvSpPr>
      <dsp:spPr>
        <a:xfrm>
          <a:off x="5327815" y="259819"/>
          <a:ext cx="2130761" cy="10653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it-IT" sz="1800" b="1" kern="1200" dirty="0" err="1" smtClean="0">
              <a:effectLst>
                <a:outerShdw blurRad="38100" dist="38100" dir="2700000" algn="tl">
                  <a:srgbClr val="000000">
                    <a:alpha val="43137"/>
                  </a:srgbClr>
                </a:outerShdw>
              </a:effectLst>
            </a:rPr>
            <a:t>Health</a:t>
          </a:r>
          <a:r>
            <a:rPr lang="it-IT" sz="1800" b="1" kern="1200" dirty="0" smtClean="0">
              <a:effectLst>
                <a:outerShdw blurRad="38100" dist="38100" dir="2700000" algn="tl">
                  <a:srgbClr val="000000">
                    <a:alpha val="43137"/>
                  </a:srgbClr>
                </a:outerShdw>
              </a:effectLst>
            </a:rPr>
            <a:t> </a:t>
          </a:r>
          <a:r>
            <a:rPr lang="it-IT" sz="1800" b="1" kern="1200" dirty="0" err="1" smtClean="0">
              <a:effectLst>
                <a:outerShdw blurRad="38100" dist="38100" dir="2700000" algn="tl">
                  <a:srgbClr val="000000">
                    <a:alpha val="43137"/>
                  </a:srgbClr>
                </a:outerShdw>
              </a:effectLst>
            </a:rPr>
            <a:t>claim</a:t>
          </a:r>
          <a:endParaRPr lang="it-IT" sz="1800" b="1" kern="1200" dirty="0">
            <a:effectLst>
              <a:outerShdw blurRad="38100" dist="38100" dir="2700000" algn="tl">
                <a:srgbClr val="000000">
                  <a:alpha val="43137"/>
                </a:srgbClr>
              </a:outerShdw>
            </a:effectLst>
          </a:endParaRPr>
        </a:p>
      </dsp:txBody>
      <dsp:txXfrm>
        <a:off x="5359019" y="291023"/>
        <a:ext cx="2068353" cy="1002972"/>
      </dsp:txXfrm>
    </dsp:sp>
    <dsp:sp modelId="{F05596CA-D253-452B-A014-3876A36A6975}">
      <dsp:nvSpPr>
        <dsp:cNvPr id="0" name=""/>
        <dsp:cNvSpPr/>
      </dsp:nvSpPr>
      <dsp:spPr>
        <a:xfrm>
          <a:off x="5540891" y="1325200"/>
          <a:ext cx="213076" cy="799035"/>
        </a:xfrm>
        <a:custGeom>
          <a:avLst/>
          <a:gdLst/>
          <a:ahLst/>
          <a:cxnLst/>
          <a:rect l="0" t="0" r="0" b="0"/>
          <a:pathLst>
            <a:path>
              <a:moveTo>
                <a:pt x="0" y="0"/>
              </a:moveTo>
              <a:lnTo>
                <a:pt x="0" y="799035"/>
              </a:lnTo>
              <a:lnTo>
                <a:pt x="213076" y="7990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B089D-A890-44F7-89B9-7BD7EBC8B294}">
      <dsp:nvSpPr>
        <dsp:cNvPr id="0" name=""/>
        <dsp:cNvSpPr/>
      </dsp:nvSpPr>
      <dsp:spPr>
        <a:xfrm>
          <a:off x="5753967" y="1591545"/>
          <a:ext cx="1704609" cy="106538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it-IT" sz="1200" kern="1200" dirty="0" err="1" smtClean="0"/>
            <a:t>Claim</a:t>
          </a:r>
          <a:r>
            <a:rPr lang="it-IT" sz="1200" kern="1200" dirty="0" smtClean="0"/>
            <a:t> on the </a:t>
          </a:r>
          <a:r>
            <a:rPr lang="en-US" sz="1200" kern="1200" dirty="0" smtClean="0"/>
            <a:t>reduction of disease risk</a:t>
          </a:r>
          <a:endParaRPr lang="it-IT" sz="1200" kern="1200" dirty="0"/>
        </a:p>
      </dsp:txBody>
      <dsp:txXfrm>
        <a:off x="5785171" y="1622749"/>
        <a:ext cx="1642201" cy="1002972"/>
      </dsp:txXfrm>
    </dsp:sp>
    <dsp:sp modelId="{54FE012F-DD3B-467A-B1AC-BEADDF3DBA0F}">
      <dsp:nvSpPr>
        <dsp:cNvPr id="0" name=""/>
        <dsp:cNvSpPr/>
      </dsp:nvSpPr>
      <dsp:spPr>
        <a:xfrm>
          <a:off x="5540891" y="1325200"/>
          <a:ext cx="213076" cy="2130761"/>
        </a:xfrm>
        <a:custGeom>
          <a:avLst/>
          <a:gdLst/>
          <a:ahLst/>
          <a:cxnLst/>
          <a:rect l="0" t="0" r="0" b="0"/>
          <a:pathLst>
            <a:path>
              <a:moveTo>
                <a:pt x="0" y="0"/>
              </a:moveTo>
              <a:lnTo>
                <a:pt x="0" y="2130761"/>
              </a:lnTo>
              <a:lnTo>
                <a:pt x="213076" y="21307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6CFF0-9C5D-44C4-8693-3C24230CAA90}">
      <dsp:nvSpPr>
        <dsp:cNvPr id="0" name=""/>
        <dsp:cNvSpPr/>
      </dsp:nvSpPr>
      <dsp:spPr>
        <a:xfrm>
          <a:off x="5753967" y="2923271"/>
          <a:ext cx="1704609" cy="106538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it-IT" sz="1200" kern="1200" dirty="0" err="1" smtClean="0"/>
            <a:t>Claim</a:t>
          </a:r>
          <a:r>
            <a:rPr lang="it-IT" sz="1200" kern="1200" dirty="0" smtClean="0"/>
            <a:t> on the </a:t>
          </a:r>
          <a:r>
            <a:rPr lang="it-IT" sz="1200" kern="1200" dirty="0" err="1" smtClean="0"/>
            <a:t>development</a:t>
          </a:r>
          <a:r>
            <a:rPr lang="it-IT" sz="1200" kern="1200" dirty="0" smtClean="0"/>
            <a:t> and </a:t>
          </a:r>
          <a:r>
            <a:rPr lang="it-IT" sz="1200" kern="1200" dirty="0" err="1" smtClean="0"/>
            <a:t>health</a:t>
          </a:r>
          <a:r>
            <a:rPr lang="it-IT" sz="1200" kern="1200" dirty="0" smtClean="0"/>
            <a:t> of </a:t>
          </a:r>
          <a:r>
            <a:rPr lang="it-IT" sz="1200" kern="1200" dirty="0" err="1" smtClean="0"/>
            <a:t>children</a:t>
          </a:r>
          <a:endParaRPr lang="it-IT" sz="1200" kern="1200" dirty="0"/>
        </a:p>
      </dsp:txBody>
      <dsp:txXfrm>
        <a:off x="5785171" y="2954475"/>
        <a:ext cx="1642201" cy="1002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7AD6-F2E7-46F2-B2C0-E66D7B2F4E8B}">
      <dsp:nvSpPr>
        <dsp:cNvPr id="0" name=""/>
        <dsp:cNvSpPr/>
      </dsp:nvSpPr>
      <dsp:spPr>
        <a:xfrm>
          <a:off x="508000" y="1015999"/>
          <a:ext cx="3048000" cy="3048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0EB081BC-1329-443C-A2D2-0647BF99981A}">
      <dsp:nvSpPr>
        <dsp:cNvPr id="0" name=""/>
        <dsp:cNvSpPr/>
      </dsp:nvSpPr>
      <dsp:spPr>
        <a:xfrm>
          <a:off x="1117600" y="1625599"/>
          <a:ext cx="1828800" cy="1828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474803FD-CF84-40CE-999A-3A4A14E15500}">
      <dsp:nvSpPr>
        <dsp:cNvPr id="0" name=""/>
        <dsp:cNvSpPr/>
      </dsp:nvSpPr>
      <dsp:spPr>
        <a:xfrm>
          <a:off x="1727200" y="2235200"/>
          <a:ext cx="609600" cy="609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6210C0B-B03A-4435-AACD-1DAEE20960A8}">
      <dsp:nvSpPr>
        <dsp:cNvPr id="0" name=""/>
        <dsp:cNvSpPr/>
      </dsp:nvSpPr>
      <dsp:spPr>
        <a:xfrm>
          <a:off x="406400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b="1" kern="1200"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kern="1200" dirty="0">
            <a:solidFill>
              <a:srgbClr val="C00000"/>
            </a:solidFill>
            <a:effectLst>
              <a:outerShdw blurRad="38100" dist="38100" dir="2700000" algn="tl">
                <a:srgbClr val="000000">
                  <a:alpha val="43137"/>
                </a:srgbClr>
              </a:outerShdw>
            </a:effectLst>
            <a:latin typeface="Comic Sans MS" panose="030F0702030302020204" pitchFamily="66" charset="0"/>
          </a:endParaRPr>
        </a:p>
      </dsp:txBody>
      <dsp:txXfrm>
        <a:off x="4064000" y="0"/>
        <a:ext cx="1524000" cy="889000"/>
      </dsp:txXfrm>
    </dsp:sp>
    <dsp:sp modelId="{8B0C9BE9-40FC-458D-A905-E6CF3A0AD840}">
      <dsp:nvSpPr>
        <dsp:cNvPr id="0" name=""/>
        <dsp:cNvSpPr/>
      </dsp:nvSpPr>
      <dsp:spPr>
        <a:xfrm>
          <a:off x="3683000" y="444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1BC81A8-D5F5-4C2F-8125-5032830E7D3A}">
      <dsp:nvSpPr>
        <dsp:cNvPr id="0" name=""/>
        <dsp:cNvSpPr/>
      </dsp:nvSpPr>
      <dsp:spPr>
        <a:xfrm rot="5400000">
          <a:off x="1809242" y="667766"/>
          <a:ext cx="2094991" cy="164947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B79BCA7-94C5-4252-889B-8693CACC5C49}">
      <dsp:nvSpPr>
        <dsp:cNvPr id="0" name=""/>
        <dsp:cNvSpPr/>
      </dsp:nvSpPr>
      <dsp:spPr>
        <a:xfrm>
          <a:off x="40640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kern="1200"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dsp:txBody>
      <dsp:txXfrm>
        <a:off x="4064000" y="888999"/>
        <a:ext cx="1524000" cy="889000"/>
      </dsp:txXfrm>
    </dsp:sp>
    <dsp:sp modelId="{04A95D1E-FFAD-4EFA-8620-71D72D04A868}">
      <dsp:nvSpPr>
        <dsp:cNvPr id="0" name=""/>
        <dsp:cNvSpPr/>
      </dsp:nvSpPr>
      <dsp:spPr>
        <a:xfrm>
          <a:off x="3683000" y="1333499"/>
          <a:ext cx="3810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7A6FF30-24A9-474E-B6FF-F14BBA02077F}">
      <dsp:nvSpPr>
        <dsp:cNvPr id="0" name=""/>
        <dsp:cNvSpPr/>
      </dsp:nvSpPr>
      <dsp:spPr>
        <a:xfrm rot="5400000">
          <a:off x="2258923" y="1542897"/>
          <a:ext cx="1632508" cy="121259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ED34782-1BCC-4050-93A8-370A012EE1BE}">
      <dsp:nvSpPr>
        <dsp:cNvPr id="0" name=""/>
        <dsp:cNvSpPr/>
      </dsp:nvSpPr>
      <dsp:spPr>
        <a:xfrm>
          <a:off x="40640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rgbClr val="7030A0"/>
              </a:solidFill>
              <a:effectLst>
                <a:outerShdw blurRad="38100" dist="38100" dir="2700000" algn="tl">
                  <a:srgbClr val="000000">
                    <a:alpha val="43137"/>
                  </a:srgbClr>
                </a:outerShdw>
              </a:effectLst>
              <a:latin typeface="Comic Sans MS" panose="030F0702030302020204" pitchFamily="66" charset="0"/>
            </a:rPr>
            <a:t>CONTROLLO UFFICIALE</a:t>
          </a:r>
          <a:endParaRPr lang="it-IT" sz="1600" b="1" kern="1200" dirty="0">
            <a:solidFill>
              <a:srgbClr val="7030A0"/>
            </a:solidFill>
            <a:effectLst>
              <a:outerShdw blurRad="38100" dist="38100" dir="2700000" algn="tl">
                <a:srgbClr val="000000">
                  <a:alpha val="43137"/>
                </a:srgbClr>
              </a:outerShdw>
            </a:effectLst>
            <a:latin typeface="Comic Sans MS" panose="030F0702030302020204" pitchFamily="66" charset="0"/>
          </a:endParaRPr>
        </a:p>
      </dsp:txBody>
      <dsp:txXfrm>
        <a:off x="4064000" y="1777999"/>
        <a:ext cx="1524000" cy="889000"/>
      </dsp:txXfrm>
    </dsp:sp>
    <dsp:sp modelId="{3FE0E323-BED6-4264-8F4D-657DC1950A04}">
      <dsp:nvSpPr>
        <dsp:cNvPr id="0" name=""/>
        <dsp:cNvSpPr/>
      </dsp:nvSpPr>
      <dsp:spPr>
        <a:xfrm>
          <a:off x="3683000" y="2222499"/>
          <a:ext cx="381000" cy="0"/>
        </a:xfrm>
        <a:prstGeom prst="line">
          <a:avLst/>
        </a:prstGeom>
        <a:blipFill rotWithShape="0">
          <a:blip xmlns:r="http://schemas.openxmlformats.org/officeDocument/2006/relationships" r:embed="rId1"/>
          <a:stretch>
            <a:fillRect/>
          </a:stretch>
        </a:blip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F819678-7004-40B1-876A-9680E073FB2E}">
      <dsp:nvSpPr>
        <dsp:cNvPr id="0" name=""/>
        <dsp:cNvSpPr/>
      </dsp:nvSpPr>
      <dsp:spPr>
        <a:xfrm rot="5400000">
          <a:off x="2709164" y="2417317"/>
          <a:ext cx="1166368" cy="775716"/>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C723-C2DB-4AE5-8597-127998E8B2BA}">
      <dsp:nvSpPr>
        <dsp:cNvPr id="0" name=""/>
        <dsp:cNvSpPr/>
      </dsp:nvSpPr>
      <dsp:spPr>
        <a:xfrm rot="5400000">
          <a:off x="-278662" y="1387010"/>
          <a:ext cx="1236143" cy="14920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5ADAB5-553D-4BA4-94F1-EF1470DC30A0}">
      <dsp:nvSpPr>
        <dsp:cNvPr id="0" name=""/>
        <dsp:cNvSpPr/>
      </dsp:nvSpPr>
      <dsp:spPr>
        <a:xfrm>
          <a:off x="4245" y="595951"/>
          <a:ext cx="1657801" cy="9946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Struttura produttiva</a:t>
          </a:r>
          <a:endParaRPr lang="it-IT" sz="1400" b="1" kern="1200" dirty="0">
            <a:latin typeface="Calibri" panose="020F0502020204030204" pitchFamily="34" charset="0"/>
          </a:endParaRPr>
        </a:p>
      </dsp:txBody>
      <dsp:txXfrm>
        <a:off x="33378" y="625084"/>
        <a:ext cx="1599535" cy="936414"/>
      </dsp:txXfrm>
    </dsp:sp>
    <dsp:sp modelId="{F2B69CBE-7E5E-42F4-B2AD-41707A63E901}">
      <dsp:nvSpPr>
        <dsp:cNvPr id="0" name=""/>
        <dsp:cNvSpPr/>
      </dsp:nvSpPr>
      <dsp:spPr>
        <a:xfrm rot="5400000">
          <a:off x="-278662" y="2630361"/>
          <a:ext cx="1236143" cy="149202"/>
        </a:xfrm>
        <a:prstGeom prst="rect">
          <a:avLst/>
        </a:prstGeom>
        <a:solidFill>
          <a:schemeClr val="accent5">
            <a:hueOff val="-827823"/>
            <a:satOff val="3318"/>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EA1AB3-5260-411B-BBF1-24A08C4A4D1C}">
      <dsp:nvSpPr>
        <dsp:cNvPr id="0" name=""/>
        <dsp:cNvSpPr/>
      </dsp:nvSpPr>
      <dsp:spPr>
        <a:xfrm>
          <a:off x="4245" y="1839302"/>
          <a:ext cx="1657801" cy="994680"/>
        </a:xfrm>
        <a:prstGeom prst="roundRect">
          <a:avLst>
            <a:gd name="adj" fmla="val 10000"/>
          </a:avLst>
        </a:prstGeom>
        <a:solidFill>
          <a:schemeClr val="accent5">
            <a:hueOff val="-764144"/>
            <a:satOff val="3062"/>
            <a:lumOff val="6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Planimetria</a:t>
          </a:r>
          <a:endParaRPr lang="it-IT" sz="1400" b="1" kern="1200" dirty="0">
            <a:latin typeface="Calibri" panose="020F0502020204030204" pitchFamily="34" charset="0"/>
          </a:endParaRPr>
        </a:p>
      </dsp:txBody>
      <dsp:txXfrm>
        <a:off x="33378" y="1868435"/>
        <a:ext cx="1599535" cy="936414"/>
      </dsp:txXfrm>
    </dsp:sp>
    <dsp:sp modelId="{7371AECD-897B-4F60-B777-EEF34BFFBE10}">
      <dsp:nvSpPr>
        <dsp:cNvPr id="0" name=""/>
        <dsp:cNvSpPr/>
      </dsp:nvSpPr>
      <dsp:spPr>
        <a:xfrm rot="5400000">
          <a:off x="-278662" y="3873712"/>
          <a:ext cx="1236143" cy="149202"/>
        </a:xfrm>
        <a:prstGeom prst="rect">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A6164-9B64-4B6D-8438-AC4593F8C0BD}">
      <dsp:nvSpPr>
        <dsp:cNvPr id="0" name=""/>
        <dsp:cNvSpPr/>
      </dsp:nvSpPr>
      <dsp:spPr>
        <a:xfrm>
          <a:off x="4245" y="3082653"/>
          <a:ext cx="1657801" cy="994680"/>
        </a:xfrm>
        <a:prstGeom prst="roundRect">
          <a:avLst>
            <a:gd name="adj" fmla="val 10000"/>
          </a:avLst>
        </a:prstGeom>
        <a:solidFill>
          <a:schemeClr val="accent5">
            <a:hueOff val="-1528289"/>
            <a:satOff val="6125"/>
            <a:lumOff val="1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Suddivisione aree</a:t>
          </a:r>
          <a:endParaRPr lang="it-IT" sz="1400" b="1" kern="1200" dirty="0">
            <a:latin typeface="Calibri" panose="020F0502020204030204" pitchFamily="34" charset="0"/>
          </a:endParaRPr>
        </a:p>
      </dsp:txBody>
      <dsp:txXfrm>
        <a:off x="33378" y="3111786"/>
        <a:ext cx="1599535" cy="936414"/>
      </dsp:txXfrm>
    </dsp:sp>
    <dsp:sp modelId="{90BDB8DD-4273-44E7-A83C-1F12C5220714}">
      <dsp:nvSpPr>
        <dsp:cNvPr id="0" name=""/>
        <dsp:cNvSpPr/>
      </dsp:nvSpPr>
      <dsp:spPr>
        <a:xfrm>
          <a:off x="343012" y="4495388"/>
          <a:ext cx="2197668" cy="149202"/>
        </a:xfrm>
        <a:prstGeom prst="rect">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AA6724-E882-4629-A5F0-039AFF44D20B}">
      <dsp:nvSpPr>
        <dsp:cNvPr id="0" name=""/>
        <dsp:cNvSpPr/>
      </dsp:nvSpPr>
      <dsp:spPr>
        <a:xfrm>
          <a:off x="4245" y="4326004"/>
          <a:ext cx="1657801" cy="994680"/>
        </a:xfrm>
        <a:prstGeom prst="roundRect">
          <a:avLst>
            <a:gd name="adj" fmla="val 10000"/>
          </a:avLst>
        </a:prstGeom>
        <a:solidFill>
          <a:schemeClr val="accent5">
            <a:hueOff val="-2292433"/>
            <a:satOff val="9187"/>
            <a:lumOff val="1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Impianti refrigerazione, climatizzazione</a:t>
          </a:r>
          <a:endParaRPr lang="it-IT" sz="1400" b="1" kern="1200" dirty="0">
            <a:latin typeface="Calibri" panose="020F0502020204030204" pitchFamily="34" charset="0"/>
          </a:endParaRPr>
        </a:p>
      </dsp:txBody>
      <dsp:txXfrm>
        <a:off x="33378" y="4355137"/>
        <a:ext cx="1599535" cy="936414"/>
      </dsp:txXfrm>
    </dsp:sp>
    <dsp:sp modelId="{3D979A4E-27FD-474B-8CD3-32CE3CEA4F93}">
      <dsp:nvSpPr>
        <dsp:cNvPr id="0" name=""/>
        <dsp:cNvSpPr/>
      </dsp:nvSpPr>
      <dsp:spPr>
        <a:xfrm rot="16200000">
          <a:off x="1926213" y="3873712"/>
          <a:ext cx="1236143" cy="149202"/>
        </a:xfrm>
        <a:prstGeom prst="rect">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EE2DE2-B5B4-4404-86AB-20533FC9648E}">
      <dsp:nvSpPr>
        <dsp:cNvPr id="0" name=""/>
        <dsp:cNvSpPr/>
      </dsp:nvSpPr>
      <dsp:spPr>
        <a:xfrm>
          <a:off x="2209121" y="4326004"/>
          <a:ext cx="1657801" cy="994680"/>
        </a:xfrm>
        <a:prstGeom prst="roundRect">
          <a:avLst>
            <a:gd name="adj" fmla="val 10000"/>
          </a:avLst>
        </a:prstGeom>
        <a:solidFill>
          <a:schemeClr val="accent5">
            <a:hueOff val="-3056578"/>
            <a:satOff val="12250"/>
            <a:lumOff val="2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Pulizia, disinfezione, disinfestazione</a:t>
          </a:r>
          <a:endParaRPr lang="it-IT" sz="1400" b="1" kern="1200" dirty="0">
            <a:latin typeface="Calibri" panose="020F0502020204030204" pitchFamily="34" charset="0"/>
          </a:endParaRPr>
        </a:p>
      </dsp:txBody>
      <dsp:txXfrm>
        <a:off x="2238254" y="4355137"/>
        <a:ext cx="1599535" cy="936414"/>
      </dsp:txXfrm>
    </dsp:sp>
    <dsp:sp modelId="{99DAC457-27F9-45AA-BFC7-1398A91C29FD}">
      <dsp:nvSpPr>
        <dsp:cNvPr id="0" name=""/>
        <dsp:cNvSpPr/>
      </dsp:nvSpPr>
      <dsp:spPr>
        <a:xfrm rot="16200000">
          <a:off x="1926213" y="2630361"/>
          <a:ext cx="1236143" cy="149202"/>
        </a:xfrm>
        <a:prstGeom prst="rect">
          <a:avLst/>
        </a:prstGeom>
        <a:solidFill>
          <a:schemeClr val="accent5">
            <a:hueOff val="-4139115"/>
            <a:satOff val="16588"/>
            <a:lumOff val="35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720EA-EC97-4623-BB26-56D7040ED152}">
      <dsp:nvSpPr>
        <dsp:cNvPr id="0" name=""/>
        <dsp:cNvSpPr/>
      </dsp:nvSpPr>
      <dsp:spPr>
        <a:xfrm>
          <a:off x="2209121" y="3082653"/>
          <a:ext cx="1657801" cy="994680"/>
        </a:xfrm>
        <a:prstGeom prst="roundRect">
          <a:avLst>
            <a:gd name="adj" fmla="val 10000"/>
          </a:avLst>
        </a:prstGeom>
        <a:solidFill>
          <a:schemeClr val="accent5">
            <a:hueOff val="-3820722"/>
            <a:satOff val="15312"/>
            <a:lumOff val="3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Autorizzazioni sanitarie</a:t>
          </a:r>
          <a:endParaRPr lang="it-IT" sz="1400" b="1" kern="1200" dirty="0">
            <a:latin typeface="Calibri" panose="020F0502020204030204" pitchFamily="34" charset="0"/>
          </a:endParaRPr>
        </a:p>
      </dsp:txBody>
      <dsp:txXfrm>
        <a:off x="2238254" y="3111786"/>
        <a:ext cx="1599535" cy="936414"/>
      </dsp:txXfrm>
    </dsp:sp>
    <dsp:sp modelId="{BC47B422-42B1-4AAF-878C-ADEFE5BB694D}">
      <dsp:nvSpPr>
        <dsp:cNvPr id="0" name=""/>
        <dsp:cNvSpPr/>
      </dsp:nvSpPr>
      <dsp:spPr>
        <a:xfrm rot="16200000">
          <a:off x="1926213" y="1387010"/>
          <a:ext cx="1236143" cy="149202"/>
        </a:xfrm>
        <a:prstGeom prst="rect">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2DE72-EDE0-44A8-8343-6D0DC42B2C74}">
      <dsp:nvSpPr>
        <dsp:cNvPr id="0" name=""/>
        <dsp:cNvSpPr/>
      </dsp:nvSpPr>
      <dsp:spPr>
        <a:xfrm>
          <a:off x="2209121" y="1839302"/>
          <a:ext cx="1657801" cy="994680"/>
        </a:xfrm>
        <a:prstGeom prst="roundRect">
          <a:avLst>
            <a:gd name="adj" fmla="val 10000"/>
          </a:avLst>
        </a:prstGeom>
        <a:solidFill>
          <a:schemeClr val="accent5">
            <a:hueOff val="-4584866"/>
            <a:satOff val="18374"/>
            <a:lumOff val="3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Piano di manutenzione attrezzature</a:t>
          </a:r>
          <a:endParaRPr lang="it-IT" sz="1400" b="1" kern="1200" dirty="0">
            <a:latin typeface="Calibri" panose="020F0502020204030204" pitchFamily="34" charset="0"/>
          </a:endParaRPr>
        </a:p>
      </dsp:txBody>
      <dsp:txXfrm>
        <a:off x="2238254" y="1868435"/>
        <a:ext cx="1599535" cy="936414"/>
      </dsp:txXfrm>
    </dsp:sp>
    <dsp:sp modelId="{EB3E49EE-4146-4FBD-BEC1-031EF4F34737}">
      <dsp:nvSpPr>
        <dsp:cNvPr id="0" name=""/>
        <dsp:cNvSpPr/>
      </dsp:nvSpPr>
      <dsp:spPr>
        <a:xfrm>
          <a:off x="2547888" y="765335"/>
          <a:ext cx="2197668" cy="149202"/>
        </a:xfrm>
        <a:prstGeom prst="rect">
          <a:avLst/>
        </a:prstGeom>
        <a:solidFill>
          <a:schemeClr val="accent5">
            <a:hueOff val="-5794761"/>
            <a:satOff val="23223"/>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E2622-9E19-4365-A680-4A2FFC1A6C95}">
      <dsp:nvSpPr>
        <dsp:cNvPr id="0" name=""/>
        <dsp:cNvSpPr/>
      </dsp:nvSpPr>
      <dsp:spPr>
        <a:xfrm>
          <a:off x="2209121" y="595951"/>
          <a:ext cx="1657801" cy="994680"/>
        </a:xfrm>
        <a:prstGeom prst="roundRect">
          <a:avLst>
            <a:gd name="adj" fmla="val 10000"/>
          </a:avLst>
        </a:prstGeom>
        <a:solidFill>
          <a:schemeClr val="accent5">
            <a:hueOff val="-5349011"/>
            <a:satOff val="21437"/>
            <a:lumOff val="4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Organigramma personale</a:t>
          </a:r>
          <a:endParaRPr lang="it-IT" sz="1400" b="1" kern="1200" dirty="0">
            <a:latin typeface="Calibri" panose="020F0502020204030204" pitchFamily="34" charset="0"/>
          </a:endParaRPr>
        </a:p>
      </dsp:txBody>
      <dsp:txXfrm>
        <a:off x="2238254" y="625084"/>
        <a:ext cx="1599535" cy="936414"/>
      </dsp:txXfrm>
    </dsp:sp>
    <dsp:sp modelId="{514EEA58-69A5-4488-8E4E-ABE55693B68D}">
      <dsp:nvSpPr>
        <dsp:cNvPr id="0" name=""/>
        <dsp:cNvSpPr/>
      </dsp:nvSpPr>
      <dsp:spPr>
        <a:xfrm rot="5400000">
          <a:off x="4131089" y="1387010"/>
          <a:ext cx="1236143" cy="149202"/>
        </a:xfrm>
        <a:prstGeom prst="rect">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7B7EF-FE5A-4D88-9DFB-8590C0731AC7}">
      <dsp:nvSpPr>
        <dsp:cNvPr id="0" name=""/>
        <dsp:cNvSpPr/>
      </dsp:nvSpPr>
      <dsp:spPr>
        <a:xfrm>
          <a:off x="4413997" y="595951"/>
          <a:ext cx="1657801" cy="994680"/>
        </a:xfrm>
        <a:prstGeom prst="roundRect">
          <a:avLst>
            <a:gd name="adj" fmla="val 10000"/>
          </a:avLst>
        </a:prstGeom>
        <a:solidFill>
          <a:schemeClr val="accent5">
            <a:hueOff val="-6113155"/>
            <a:satOff val="24499"/>
            <a:lumOff val="53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Igiene abbigliamento personale</a:t>
          </a:r>
          <a:endParaRPr lang="it-IT" sz="1400" b="1" kern="1200" dirty="0">
            <a:latin typeface="Calibri" panose="020F0502020204030204" pitchFamily="34" charset="0"/>
          </a:endParaRPr>
        </a:p>
      </dsp:txBody>
      <dsp:txXfrm>
        <a:off x="4443130" y="625084"/>
        <a:ext cx="1599535" cy="936414"/>
      </dsp:txXfrm>
    </dsp:sp>
    <dsp:sp modelId="{3E4AB005-93CF-4393-94C2-864393C4B958}">
      <dsp:nvSpPr>
        <dsp:cNvPr id="0" name=""/>
        <dsp:cNvSpPr/>
      </dsp:nvSpPr>
      <dsp:spPr>
        <a:xfrm rot="5400000">
          <a:off x="4131089" y="2630361"/>
          <a:ext cx="1236143" cy="149202"/>
        </a:xfrm>
        <a:prstGeom prst="rect">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BD2FA-0B12-4E4E-BD57-FA87D976371C}">
      <dsp:nvSpPr>
        <dsp:cNvPr id="0" name=""/>
        <dsp:cNvSpPr/>
      </dsp:nvSpPr>
      <dsp:spPr>
        <a:xfrm>
          <a:off x="4413997" y="1839302"/>
          <a:ext cx="1657801" cy="994680"/>
        </a:xfrm>
        <a:prstGeom prst="roundRect">
          <a:avLst>
            <a:gd name="adj" fmla="val 10000"/>
          </a:avLst>
        </a:prstGeom>
        <a:solidFill>
          <a:schemeClr val="accent5">
            <a:hueOff val="-6877299"/>
            <a:satOff val="27561"/>
            <a:lumOff val="5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Elenco dei prodotti alimentari in vendita</a:t>
          </a:r>
          <a:endParaRPr lang="it-IT" sz="1400" b="1" kern="1200" dirty="0">
            <a:latin typeface="Calibri" panose="020F0502020204030204" pitchFamily="34" charset="0"/>
          </a:endParaRPr>
        </a:p>
      </dsp:txBody>
      <dsp:txXfrm>
        <a:off x="4443130" y="1868435"/>
        <a:ext cx="1599535" cy="936414"/>
      </dsp:txXfrm>
    </dsp:sp>
    <dsp:sp modelId="{1BCD8AB0-6BFB-46F7-8EFA-649B19D490C4}">
      <dsp:nvSpPr>
        <dsp:cNvPr id="0" name=""/>
        <dsp:cNvSpPr/>
      </dsp:nvSpPr>
      <dsp:spPr>
        <a:xfrm rot="5400000">
          <a:off x="4131089" y="3873712"/>
          <a:ext cx="1236143" cy="149202"/>
        </a:xfrm>
        <a:prstGeom prst="rect">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B1DCC-3E2E-4B60-B90A-61B5B86BED21}">
      <dsp:nvSpPr>
        <dsp:cNvPr id="0" name=""/>
        <dsp:cNvSpPr/>
      </dsp:nvSpPr>
      <dsp:spPr>
        <a:xfrm>
          <a:off x="4413997" y="3082653"/>
          <a:ext cx="1657801" cy="994680"/>
        </a:xfrm>
        <a:prstGeom prst="roundRect">
          <a:avLst>
            <a:gd name="adj" fmla="val 10000"/>
          </a:avLst>
        </a:prstGeom>
        <a:solidFill>
          <a:schemeClr val="accent5">
            <a:hueOff val="-7641443"/>
            <a:satOff val="30624"/>
            <a:lumOff val="6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err="1" smtClean="0">
              <a:latin typeface="Calibri" panose="020F0502020204030204" pitchFamily="34" charset="0"/>
            </a:rPr>
            <a:t>Referenziamento</a:t>
          </a:r>
          <a:r>
            <a:rPr lang="it-IT" sz="1400" b="1" kern="1200" dirty="0" smtClean="0">
              <a:latin typeface="Calibri" panose="020F0502020204030204" pitchFamily="34" charset="0"/>
            </a:rPr>
            <a:t> fornitori</a:t>
          </a:r>
          <a:endParaRPr lang="it-IT" sz="1400" b="1" kern="1200" dirty="0">
            <a:latin typeface="Calibri" panose="020F0502020204030204" pitchFamily="34" charset="0"/>
          </a:endParaRPr>
        </a:p>
      </dsp:txBody>
      <dsp:txXfrm>
        <a:off x="4443130" y="3111786"/>
        <a:ext cx="1599535" cy="936414"/>
      </dsp:txXfrm>
    </dsp:sp>
    <dsp:sp modelId="{E2AD5B3B-E366-42D7-9DFF-1E383548FA41}">
      <dsp:nvSpPr>
        <dsp:cNvPr id="0" name=""/>
        <dsp:cNvSpPr/>
      </dsp:nvSpPr>
      <dsp:spPr>
        <a:xfrm>
          <a:off x="4752764" y="4495388"/>
          <a:ext cx="2197668" cy="149202"/>
        </a:xfrm>
        <a:prstGeom prst="rect">
          <a:avLst/>
        </a:prstGeom>
        <a:solidFill>
          <a:schemeClr val="accent5">
            <a:hueOff val="-9106054"/>
            <a:satOff val="36493"/>
            <a:lumOff val="79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360CDA-F683-4D89-ACE4-89A915B45501}">
      <dsp:nvSpPr>
        <dsp:cNvPr id="0" name=""/>
        <dsp:cNvSpPr/>
      </dsp:nvSpPr>
      <dsp:spPr>
        <a:xfrm>
          <a:off x="4413997" y="4326004"/>
          <a:ext cx="1657801" cy="994680"/>
        </a:xfrm>
        <a:prstGeom prst="roundRect">
          <a:avLst>
            <a:gd name="adj" fmla="val 10000"/>
          </a:avLst>
        </a:prstGeom>
        <a:solidFill>
          <a:schemeClr val="accent5">
            <a:hueOff val="-8405587"/>
            <a:satOff val="33686"/>
            <a:lumOff val="7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Realizzazione piano di controllo</a:t>
          </a:r>
          <a:endParaRPr lang="it-IT" sz="1400" b="1" kern="1200" dirty="0">
            <a:latin typeface="Calibri" panose="020F0502020204030204" pitchFamily="34" charset="0"/>
          </a:endParaRPr>
        </a:p>
      </dsp:txBody>
      <dsp:txXfrm>
        <a:off x="4443130" y="4355137"/>
        <a:ext cx="1599535" cy="936414"/>
      </dsp:txXfrm>
    </dsp:sp>
    <dsp:sp modelId="{69E24A2D-3B1D-4C03-BBD9-AB7160E8DE35}">
      <dsp:nvSpPr>
        <dsp:cNvPr id="0" name=""/>
        <dsp:cNvSpPr/>
      </dsp:nvSpPr>
      <dsp:spPr>
        <a:xfrm rot="16200000">
          <a:off x="6335964" y="3873712"/>
          <a:ext cx="1236143" cy="149202"/>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611069-CDFF-4D66-95A9-0E3DE006FA24}">
      <dsp:nvSpPr>
        <dsp:cNvPr id="0" name=""/>
        <dsp:cNvSpPr/>
      </dsp:nvSpPr>
      <dsp:spPr>
        <a:xfrm>
          <a:off x="6618873" y="4326004"/>
          <a:ext cx="1657801" cy="994680"/>
        </a:xfrm>
        <a:prstGeom prst="roundRect">
          <a:avLst>
            <a:gd name="adj" fmla="val 10000"/>
          </a:avLst>
        </a:prstGeom>
        <a:solidFill>
          <a:schemeClr val="accent5">
            <a:hueOff val="-9169732"/>
            <a:satOff val="36749"/>
            <a:lumOff val="79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Identificazione dei rischi e individuazione dei punti critici</a:t>
          </a:r>
          <a:endParaRPr lang="it-IT" sz="1400" b="1" kern="1200" dirty="0">
            <a:latin typeface="Calibri" panose="020F0502020204030204" pitchFamily="34" charset="0"/>
          </a:endParaRPr>
        </a:p>
      </dsp:txBody>
      <dsp:txXfrm>
        <a:off x="6648006" y="4355137"/>
        <a:ext cx="1599535" cy="936414"/>
      </dsp:txXfrm>
    </dsp:sp>
    <dsp:sp modelId="{FADD0CBB-5487-4E41-8E7F-AB8A50EF7951}">
      <dsp:nvSpPr>
        <dsp:cNvPr id="0" name=""/>
        <dsp:cNvSpPr/>
      </dsp:nvSpPr>
      <dsp:spPr>
        <a:xfrm>
          <a:off x="6618873" y="3082653"/>
          <a:ext cx="1657801" cy="99468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latin typeface="Calibri" panose="020F0502020204030204" pitchFamily="34" charset="0"/>
            </a:rPr>
            <a:t>Revisione periodica </a:t>
          </a:r>
          <a:r>
            <a:rPr lang="it-IT" sz="1400" b="1" kern="1200" smtClean="0">
              <a:latin typeface="Calibri" panose="020F0502020204030204" pitchFamily="34" charset="0"/>
            </a:rPr>
            <a:t>del manuale</a:t>
          </a:r>
          <a:endParaRPr lang="it-IT" sz="1400" b="1" kern="1200">
            <a:latin typeface="Calibri" panose="020F0502020204030204" pitchFamily="34" charset="0"/>
          </a:endParaRPr>
        </a:p>
      </dsp:txBody>
      <dsp:txXfrm>
        <a:off x="6648006" y="3111786"/>
        <a:ext cx="1599535" cy="936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FFB7-CDAB-4636-8C98-10C408BE7180}">
      <dsp:nvSpPr>
        <dsp:cNvPr id="0" name=""/>
        <dsp:cNvSpPr/>
      </dsp:nvSpPr>
      <dsp:spPr>
        <a:xfrm>
          <a:off x="2330964" y="2310671"/>
          <a:ext cx="1629475" cy="145488"/>
        </a:xfrm>
        <a:custGeom>
          <a:avLst/>
          <a:gdLst/>
          <a:ahLst/>
          <a:cxnLst/>
          <a:rect l="0" t="0" r="0" b="0"/>
          <a:pathLst>
            <a:path>
              <a:moveTo>
                <a:pt x="0" y="145488"/>
              </a:moveTo>
              <a:lnTo>
                <a:pt x="1629475" y="145488"/>
              </a:lnTo>
              <a:lnTo>
                <a:pt x="1629475" y="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1B12931-00D6-4E4A-9DD3-2B8E0317F3E9}">
      <dsp:nvSpPr>
        <dsp:cNvPr id="0" name=""/>
        <dsp:cNvSpPr/>
      </dsp:nvSpPr>
      <dsp:spPr>
        <a:xfrm>
          <a:off x="2330964" y="2456160"/>
          <a:ext cx="3258950" cy="2001927"/>
        </a:xfrm>
        <a:custGeom>
          <a:avLst/>
          <a:gdLst/>
          <a:ahLst/>
          <a:cxnLst/>
          <a:rect l="0" t="0" r="0" b="0"/>
          <a:pathLst>
            <a:path>
              <a:moveTo>
                <a:pt x="0" y="0"/>
              </a:moveTo>
              <a:lnTo>
                <a:pt x="3026168" y="0"/>
              </a:lnTo>
              <a:lnTo>
                <a:pt x="3026168" y="2001927"/>
              </a:lnTo>
              <a:lnTo>
                <a:pt x="3258950" y="2001927"/>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3BAC2EB-44D1-4B25-AFF5-C0FE760D4A22}">
      <dsp:nvSpPr>
        <dsp:cNvPr id="0" name=""/>
        <dsp:cNvSpPr/>
      </dsp:nvSpPr>
      <dsp:spPr>
        <a:xfrm>
          <a:off x="2330964" y="2456160"/>
          <a:ext cx="3258950" cy="1000963"/>
        </a:xfrm>
        <a:custGeom>
          <a:avLst/>
          <a:gdLst/>
          <a:ahLst/>
          <a:cxnLst/>
          <a:rect l="0" t="0" r="0" b="0"/>
          <a:pathLst>
            <a:path>
              <a:moveTo>
                <a:pt x="0" y="0"/>
              </a:moveTo>
              <a:lnTo>
                <a:pt x="3026168" y="0"/>
              </a:lnTo>
              <a:lnTo>
                <a:pt x="3026168" y="1000963"/>
              </a:lnTo>
              <a:lnTo>
                <a:pt x="3258950" y="1000963"/>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7251260-5AE0-4D60-B2EF-598F96A578E1}">
      <dsp:nvSpPr>
        <dsp:cNvPr id="0" name=""/>
        <dsp:cNvSpPr/>
      </dsp:nvSpPr>
      <dsp:spPr>
        <a:xfrm>
          <a:off x="2330964" y="2410440"/>
          <a:ext cx="3258950" cy="91440"/>
        </a:xfrm>
        <a:custGeom>
          <a:avLst/>
          <a:gdLst/>
          <a:ahLst/>
          <a:cxnLst/>
          <a:rect l="0" t="0" r="0" b="0"/>
          <a:pathLst>
            <a:path>
              <a:moveTo>
                <a:pt x="0" y="45720"/>
              </a:moveTo>
              <a:lnTo>
                <a:pt x="3258950" y="4572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2CEFFB-C4AB-4721-B95C-C09E7D2C89DF}">
      <dsp:nvSpPr>
        <dsp:cNvPr id="0" name=""/>
        <dsp:cNvSpPr/>
      </dsp:nvSpPr>
      <dsp:spPr>
        <a:xfrm>
          <a:off x="2330964" y="1455196"/>
          <a:ext cx="3258950" cy="1000963"/>
        </a:xfrm>
        <a:custGeom>
          <a:avLst/>
          <a:gdLst/>
          <a:ahLst/>
          <a:cxnLst/>
          <a:rect l="0" t="0" r="0" b="0"/>
          <a:pathLst>
            <a:path>
              <a:moveTo>
                <a:pt x="0" y="1000963"/>
              </a:moveTo>
              <a:lnTo>
                <a:pt x="3026168" y="1000963"/>
              </a:lnTo>
              <a:lnTo>
                <a:pt x="3026168" y="0"/>
              </a:lnTo>
              <a:lnTo>
                <a:pt x="3258950" y="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47A8DFD-444F-47BE-A536-7C712BE3E68A}">
      <dsp:nvSpPr>
        <dsp:cNvPr id="0" name=""/>
        <dsp:cNvSpPr/>
      </dsp:nvSpPr>
      <dsp:spPr>
        <a:xfrm>
          <a:off x="2330964" y="454232"/>
          <a:ext cx="3258950" cy="2001927"/>
        </a:xfrm>
        <a:custGeom>
          <a:avLst/>
          <a:gdLst/>
          <a:ahLst/>
          <a:cxnLst/>
          <a:rect l="0" t="0" r="0" b="0"/>
          <a:pathLst>
            <a:path>
              <a:moveTo>
                <a:pt x="0" y="2001927"/>
              </a:moveTo>
              <a:lnTo>
                <a:pt x="3026168" y="2001927"/>
              </a:lnTo>
              <a:lnTo>
                <a:pt x="3026168" y="0"/>
              </a:lnTo>
              <a:lnTo>
                <a:pt x="3258950" y="0"/>
              </a:lnTo>
            </a:path>
          </a:pathLst>
        </a:custGeom>
        <a:noFill/>
        <a:ln w="25400" cap="flat" cmpd="sng" algn="ctr">
          <a:solidFill>
            <a:srgbClr val="F79646">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EEB0446-882C-4B48-82CB-FF64F0586F10}">
      <dsp:nvSpPr>
        <dsp:cNvPr id="0" name=""/>
        <dsp:cNvSpPr/>
      </dsp:nvSpPr>
      <dsp:spPr>
        <a:xfrm>
          <a:off x="3142" y="1952102"/>
          <a:ext cx="2327822" cy="100811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it-IT" sz="1800" b="1" kern="1200"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lvl="0" algn="ctr" defTabSz="800100">
            <a:lnSpc>
              <a:spcPct val="90000"/>
            </a:lnSpc>
            <a:spcBef>
              <a:spcPct val="0"/>
            </a:spcBef>
            <a:spcAft>
              <a:spcPts val="0"/>
            </a:spcAft>
          </a:pPr>
          <a:r>
            <a:rPr lang="it-IT" sz="1800" b="1" kern="1200" dirty="0" err="1" smtClean="0">
              <a:solidFill>
                <a:sysClr val="window" lastClr="FFFFFF"/>
              </a:solidFill>
              <a:effectLst>
                <a:outerShdw blurRad="38100" dist="38100" dir="2700000" algn="tl">
                  <a:srgbClr val="000000">
                    <a:alpha val="43137"/>
                  </a:srgbClr>
                </a:outerShdw>
              </a:effectLst>
              <a:latin typeface="Calibri"/>
              <a:ea typeface="+mn-ea"/>
              <a:cs typeface="+mn-cs"/>
            </a:rPr>
            <a:t>Risk</a:t>
          </a:r>
          <a:endParaRPr lang="it-IT" sz="1800" b="1" kern="1200"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lvl="0" algn="ctr" defTabSz="800100">
            <a:lnSpc>
              <a:spcPct val="90000"/>
            </a:lnSpc>
            <a:spcBef>
              <a:spcPct val="0"/>
            </a:spcBef>
            <a:spcAft>
              <a:spcPts val="0"/>
            </a:spcAft>
          </a:pPr>
          <a:r>
            <a:rPr lang="en-US" sz="1200" kern="1200" dirty="0" smtClean="0">
              <a:solidFill>
                <a:sysClr val="window" lastClr="FFFFFF"/>
              </a:solidFill>
              <a:latin typeface="Calibri"/>
              <a:ea typeface="+mn-ea"/>
              <a:cs typeface="+mn-cs"/>
            </a:rPr>
            <a:t>probability of an adverse health effect and the severity of that effect, consequential to a hazard</a:t>
          </a:r>
          <a:endParaRPr lang="it-IT" sz="1200" kern="1200" dirty="0" smtClean="0">
            <a:solidFill>
              <a:sysClr val="window" lastClr="FFFFFF"/>
            </a:solidFill>
            <a:latin typeface="Calibri"/>
            <a:ea typeface="+mn-ea"/>
            <a:cs typeface="+mn-cs"/>
          </a:endParaRPr>
        </a:p>
        <a:p>
          <a:pPr lvl="0" algn="ctr" defTabSz="800100">
            <a:lnSpc>
              <a:spcPct val="90000"/>
            </a:lnSpc>
            <a:spcBef>
              <a:spcPct val="0"/>
            </a:spcBef>
            <a:spcAft>
              <a:spcPct val="35000"/>
            </a:spcAft>
          </a:pPr>
          <a:endParaRPr lang="it-IT" sz="1800" kern="1200" dirty="0">
            <a:solidFill>
              <a:sysClr val="window" lastClr="FFFFFF"/>
            </a:solidFill>
            <a:latin typeface="Calibri"/>
            <a:ea typeface="+mn-ea"/>
            <a:cs typeface="+mn-cs"/>
          </a:endParaRPr>
        </a:p>
      </dsp:txBody>
      <dsp:txXfrm>
        <a:off x="3142" y="1952102"/>
        <a:ext cx="2327822" cy="1008115"/>
      </dsp:txXfrm>
    </dsp:sp>
    <dsp:sp modelId="{690AD830-D6AD-425B-91BD-93DF162E63B6}">
      <dsp:nvSpPr>
        <dsp:cNvPr id="0" name=""/>
        <dsp:cNvSpPr/>
      </dsp:nvSpPr>
      <dsp:spPr>
        <a:xfrm>
          <a:off x="5589915" y="99240"/>
          <a:ext cx="2327822" cy="709985"/>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b="1" kern="12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Risk</a:t>
          </a:r>
          <a:r>
            <a:rPr lang="it-IT" sz="2000" b="1" kern="1200" dirty="0" smtClean="0">
              <a:solidFill>
                <a:srgbClr val="C0504D">
                  <a:lumMod val="50000"/>
                </a:srgbClr>
              </a:solidFill>
              <a:effectLst>
                <a:outerShdw blurRad="38100" dist="38100" dir="2700000" algn="tl">
                  <a:srgbClr val="000000">
                    <a:alpha val="43137"/>
                  </a:srgbClr>
                </a:outerShdw>
              </a:effectLst>
              <a:latin typeface="Calibri"/>
              <a:ea typeface="+mn-ea"/>
              <a:cs typeface="+mn-cs"/>
            </a:rPr>
            <a:t> </a:t>
          </a:r>
          <a:r>
            <a:rPr lang="it-IT" sz="2000" b="1" kern="12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analysis</a:t>
          </a:r>
          <a:endParaRPr lang="it-IT" sz="2000" b="1" kern="1200" dirty="0">
            <a:solidFill>
              <a:srgbClr val="C0504D">
                <a:lumMod val="50000"/>
              </a:srgbClr>
            </a:solidFill>
            <a:effectLst>
              <a:outerShdw blurRad="38100" dist="38100" dir="2700000" algn="tl">
                <a:srgbClr val="000000">
                  <a:alpha val="43137"/>
                </a:srgbClr>
              </a:outerShdw>
            </a:effectLst>
            <a:latin typeface="Calibri"/>
            <a:ea typeface="+mn-ea"/>
            <a:cs typeface="+mn-cs"/>
          </a:endParaRPr>
        </a:p>
      </dsp:txBody>
      <dsp:txXfrm>
        <a:off x="5589915" y="99240"/>
        <a:ext cx="2327822" cy="709985"/>
      </dsp:txXfrm>
    </dsp:sp>
    <dsp:sp modelId="{7DCDAC8D-EF80-45FF-A8D0-4DC9979F545F}">
      <dsp:nvSpPr>
        <dsp:cNvPr id="0" name=""/>
        <dsp:cNvSpPr/>
      </dsp:nvSpPr>
      <dsp:spPr>
        <a:xfrm>
          <a:off x="5589915" y="1100203"/>
          <a:ext cx="2327822" cy="709985"/>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Assessment</a:t>
          </a:r>
          <a:endParaRPr lang="it-IT" sz="1800" kern="1200" dirty="0">
            <a:solidFill>
              <a:srgbClr val="C0504D">
                <a:lumMod val="50000"/>
              </a:srgbClr>
            </a:solidFill>
            <a:effectLst>
              <a:outerShdw blurRad="38100" dist="38100" dir="2700000" algn="tl">
                <a:srgbClr val="000000">
                  <a:alpha val="43137"/>
                </a:srgbClr>
              </a:outerShdw>
            </a:effectLst>
            <a:latin typeface="Calibri"/>
            <a:ea typeface="+mn-ea"/>
            <a:cs typeface="+mn-cs"/>
          </a:endParaRPr>
        </a:p>
      </dsp:txBody>
      <dsp:txXfrm>
        <a:off x="5589915" y="1100203"/>
        <a:ext cx="2327822" cy="709985"/>
      </dsp:txXfrm>
    </dsp:sp>
    <dsp:sp modelId="{FAB23838-6BE7-4956-A350-150B649CE726}">
      <dsp:nvSpPr>
        <dsp:cNvPr id="0" name=""/>
        <dsp:cNvSpPr/>
      </dsp:nvSpPr>
      <dsp:spPr>
        <a:xfrm>
          <a:off x="5589915" y="2101167"/>
          <a:ext cx="2327822" cy="709985"/>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Manegement</a:t>
          </a:r>
          <a:endParaRPr lang="it-IT" sz="1800" kern="1200" dirty="0">
            <a:solidFill>
              <a:srgbClr val="C0504D">
                <a:lumMod val="50000"/>
              </a:srgbClr>
            </a:solidFill>
            <a:effectLst>
              <a:outerShdw blurRad="38100" dist="38100" dir="2700000" algn="tl">
                <a:srgbClr val="000000">
                  <a:alpha val="43137"/>
                </a:srgbClr>
              </a:outerShdw>
            </a:effectLst>
            <a:latin typeface="Calibri"/>
            <a:ea typeface="+mn-ea"/>
            <a:cs typeface="+mn-cs"/>
          </a:endParaRPr>
        </a:p>
      </dsp:txBody>
      <dsp:txXfrm>
        <a:off x="5589915" y="2101167"/>
        <a:ext cx="2327822" cy="709985"/>
      </dsp:txXfrm>
    </dsp:sp>
    <dsp:sp modelId="{E61B03AB-9F8C-41D3-9DDC-3D6F84FDC76D}">
      <dsp:nvSpPr>
        <dsp:cNvPr id="0" name=""/>
        <dsp:cNvSpPr/>
      </dsp:nvSpPr>
      <dsp:spPr>
        <a:xfrm>
          <a:off x="5589915" y="3102130"/>
          <a:ext cx="2327822" cy="709985"/>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err="1" smtClean="0">
              <a:solidFill>
                <a:srgbClr val="C0504D">
                  <a:lumMod val="50000"/>
                </a:srgbClr>
              </a:solidFill>
              <a:effectLst>
                <a:outerShdw blurRad="38100" dist="38100" dir="2700000" algn="tl">
                  <a:srgbClr val="000000">
                    <a:alpha val="43137"/>
                  </a:srgbClr>
                </a:outerShdw>
              </a:effectLst>
              <a:latin typeface="Calibri"/>
              <a:ea typeface="+mn-ea"/>
              <a:cs typeface="+mn-cs"/>
            </a:rPr>
            <a:t>Communication</a:t>
          </a:r>
          <a:endParaRPr lang="it-IT" sz="1800" kern="1200" dirty="0">
            <a:solidFill>
              <a:srgbClr val="C0504D">
                <a:lumMod val="50000"/>
              </a:srgbClr>
            </a:solidFill>
            <a:effectLst>
              <a:outerShdw blurRad="38100" dist="38100" dir="2700000" algn="tl">
                <a:srgbClr val="000000">
                  <a:alpha val="43137"/>
                </a:srgbClr>
              </a:outerShdw>
            </a:effectLst>
            <a:latin typeface="Calibri"/>
            <a:ea typeface="+mn-ea"/>
            <a:cs typeface="+mn-cs"/>
          </a:endParaRPr>
        </a:p>
      </dsp:txBody>
      <dsp:txXfrm>
        <a:off x="5589915" y="3102130"/>
        <a:ext cx="2327822" cy="709985"/>
      </dsp:txXfrm>
    </dsp:sp>
    <dsp:sp modelId="{1853D75B-00D6-4132-9B4F-CF4F5809FB49}">
      <dsp:nvSpPr>
        <dsp:cNvPr id="0" name=""/>
        <dsp:cNvSpPr/>
      </dsp:nvSpPr>
      <dsp:spPr>
        <a:xfrm>
          <a:off x="5589915" y="4103094"/>
          <a:ext cx="2327822" cy="709985"/>
        </a:xfrm>
        <a:prstGeom prst="rect">
          <a:avLst/>
        </a:prstGeom>
        <a:solidFill>
          <a:srgbClr val="F79646">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0" kern="1200" dirty="0" err="1" smtClean="0">
              <a:solidFill>
                <a:sysClr val="window" lastClr="FFFFFF"/>
              </a:solidFill>
              <a:effectLst>
                <a:outerShdw blurRad="38100" dist="38100" dir="2700000" algn="tl">
                  <a:srgbClr val="000000">
                    <a:alpha val="43137"/>
                  </a:srgbClr>
                </a:outerShdw>
              </a:effectLst>
              <a:latin typeface="Calibri"/>
              <a:ea typeface="+mn-ea"/>
              <a:cs typeface="+mn-cs"/>
            </a:rPr>
            <a:t>Emerging</a:t>
          </a:r>
          <a:r>
            <a:rPr lang="it-IT" sz="1800" b="0" kern="1200" dirty="0" smtClean="0">
              <a:solidFill>
                <a:sysClr val="window" lastClr="FFFFFF"/>
              </a:solidFill>
              <a:effectLst>
                <a:outerShdw blurRad="38100" dist="38100" dir="2700000" algn="tl">
                  <a:srgbClr val="000000">
                    <a:alpha val="43137"/>
                  </a:srgbClr>
                </a:outerShdw>
              </a:effectLst>
              <a:latin typeface="Calibri"/>
              <a:ea typeface="+mn-ea"/>
              <a:cs typeface="+mn-cs"/>
            </a:rPr>
            <a:t> </a:t>
          </a:r>
          <a:r>
            <a:rPr lang="it-IT" sz="1800" b="0" kern="1200" dirty="0" err="1" smtClean="0">
              <a:solidFill>
                <a:sysClr val="window" lastClr="FFFFFF"/>
              </a:solidFill>
              <a:effectLst>
                <a:outerShdw blurRad="38100" dist="38100" dir="2700000" algn="tl">
                  <a:srgbClr val="000000">
                    <a:alpha val="43137"/>
                  </a:srgbClr>
                </a:outerShdw>
              </a:effectLst>
              <a:latin typeface="Calibri"/>
              <a:ea typeface="+mn-ea"/>
              <a:cs typeface="+mn-cs"/>
            </a:rPr>
            <a:t>Risk</a:t>
          </a:r>
          <a:endParaRPr lang="it-IT" sz="1800" b="0" kern="1200" dirty="0">
            <a:solidFill>
              <a:sysClr val="window" lastClr="FFFFFF"/>
            </a:solidFill>
            <a:effectLst>
              <a:outerShdw blurRad="38100" dist="38100" dir="2700000" algn="tl">
                <a:srgbClr val="000000">
                  <a:alpha val="43137"/>
                </a:srgbClr>
              </a:outerShdw>
            </a:effectLst>
            <a:latin typeface="Calibri"/>
            <a:ea typeface="+mn-ea"/>
            <a:cs typeface="+mn-cs"/>
          </a:endParaRPr>
        </a:p>
      </dsp:txBody>
      <dsp:txXfrm>
        <a:off x="5589915" y="4103094"/>
        <a:ext cx="2327822" cy="709985"/>
      </dsp:txXfrm>
    </dsp:sp>
    <dsp:sp modelId="{82E9B67A-3282-407C-AE82-80FD4F484053}">
      <dsp:nvSpPr>
        <dsp:cNvPr id="0" name=""/>
        <dsp:cNvSpPr/>
      </dsp:nvSpPr>
      <dsp:spPr>
        <a:xfrm>
          <a:off x="2796528" y="1312651"/>
          <a:ext cx="2327822" cy="998019"/>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0"/>
            </a:spcAft>
          </a:pPr>
          <a:r>
            <a:rPr lang="it-IT" sz="1800" b="1" kern="1200" dirty="0" err="1" smtClean="0">
              <a:solidFill>
                <a:sysClr val="window" lastClr="FFFFFF"/>
              </a:solidFill>
              <a:effectLst>
                <a:outerShdw blurRad="38100" dist="38100" dir="2700000" algn="tl">
                  <a:srgbClr val="000000">
                    <a:alpha val="43137"/>
                  </a:srgbClr>
                </a:outerShdw>
              </a:effectLst>
              <a:latin typeface="Calibri"/>
              <a:ea typeface="+mn-ea"/>
              <a:cs typeface="+mn-cs"/>
            </a:rPr>
            <a:t>Hazard</a:t>
          </a:r>
          <a:endParaRPr lang="it-IT" sz="1800" b="1" kern="1200" dirty="0" smtClean="0">
            <a:solidFill>
              <a:sysClr val="window" lastClr="FFFFFF"/>
            </a:solidFill>
            <a:effectLst>
              <a:outerShdw blurRad="38100" dist="38100" dir="2700000" algn="tl">
                <a:srgbClr val="000000">
                  <a:alpha val="43137"/>
                </a:srgbClr>
              </a:outerShdw>
            </a:effectLst>
            <a:latin typeface="Calibri"/>
            <a:ea typeface="+mn-ea"/>
            <a:cs typeface="+mn-cs"/>
          </a:endParaRPr>
        </a:p>
        <a:p>
          <a:pPr lvl="0" algn="ctr" defTabSz="800100">
            <a:lnSpc>
              <a:spcPct val="90000"/>
            </a:lnSpc>
            <a:spcBef>
              <a:spcPct val="0"/>
            </a:spcBef>
            <a:spcAft>
              <a:spcPts val="0"/>
            </a:spcAft>
          </a:pPr>
          <a:r>
            <a:rPr lang="it-IT" altLang="it-IT" sz="1200" b="1" kern="1200" dirty="0" err="1" smtClean="0">
              <a:solidFill>
                <a:sysClr val="window" lastClr="FFFFFF"/>
              </a:solidFill>
              <a:latin typeface="Calibri"/>
              <a:ea typeface="+mn-ea"/>
              <a:cs typeface="+mn-cs"/>
            </a:rPr>
            <a:t>biological</a:t>
          </a:r>
          <a:r>
            <a:rPr lang="it-IT" altLang="it-IT" sz="1200" b="1" kern="1200" dirty="0" smtClean="0">
              <a:solidFill>
                <a:sysClr val="window" lastClr="FFFFFF"/>
              </a:solidFill>
              <a:latin typeface="Calibri"/>
              <a:ea typeface="+mn-ea"/>
              <a:cs typeface="+mn-cs"/>
            </a:rPr>
            <a:t>, </a:t>
          </a:r>
          <a:r>
            <a:rPr lang="it-IT" altLang="it-IT" sz="1200" b="1" kern="1200" dirty="0" err="1" smtClean="0">
              <a:solidFill>
                <a:sysClr val="window" lastClr="FFFFFF"/>
              </a:solidFill>
              <a:latin typeface="Calibri"/>
              <a:ea typeface="+mn-ea"/>
              <a:cs typeface="+mn-cs"/>
            </a:rPr>
            <a:t>chemical</a:t>
          </a:r>
          <a:r>
            <a:rPr lang="it-IT" altLang="it-IT" sz="1200" b="1" kern="1200" dirty="0" smtClean="0">
              <a:solidFill>
                <a:sysClr val="window" lastClr="FFFFFF"/>
              </a:solidFill>
              <a:latin typeface="Calibri"/>
              <a:ea typeface="+mn-ea"/>
              <a:cs typeface="+mn-cs"/>
            </a:rPr>
            <a:t> or </a:t>
          </a:r>
          <a:r>
            <a:rPr lang="it-IT" altLang="it-IT" sz="1200" b="1" kern="1200" dirty="0" err="1" smtClean="0">
              <a:solidFill>
                <a:sysClr val="window" lastClr="FFFFFF"/>
              </a:solidFill>
              <a:latin typeface="Calibri"/>
              <a:ea typeface="+mn-ea"/>
              <a:cs typeface="+mn-cs"/>
            </a:rPr>
            <a:t>physical</a:t>
          </a:r>
          <a:r>
            <a:rPr lang="it-IT" altLang="it-IT" sz="1200" b="1" kern="1200" dirty="0" smtClean="0">
              <a:solidFill>
                <a:sysClr val="window" lastClr="FFFFFF"/>
              </a:solidFill>
              <a:latin typeface="Calibri"/>
              <a:ea typeface="+mn-ea"/>
              <a:cs typeface="+mn-cs"/>
            </a:rPr>
            <a:t> agent in, or </a:t>
          </a:r>
          <a:r>
            <a:rPr lang="it-IT" altLang="it-IT" sz="1200" b="1" kern="1200" dirty="0" err="1" smtClean="0">
              <a:solidFill>
                <a:sysClr val="window" lastClr="FFFFFF"/>
              </a:solidFill>
              <a:latin typeface="Calibri"/>
              <a:ea typeface="+mn-ea"/>
              <a:cs typeface="+mn-cs"/>
            </a:rPr>
            <a:t>condition</a:t>
          </a:r>
          <a:r>
            <a:rPr lang="it-IT" altLang="it-IT" sz="1200" b="1" kern="1200" dirty="0" smtClean="0">
              <a:solidFill>
                <a:sysClr val="window" lastClr="FFFFFF"/>
              </a:solidFill>
              <a:latin typeface="Calibri"/>
              <a:ea typeface="+mn-ea"/>
              <a:cs typeface="+mn-cs"/>
            </a:rPr>
            <a:t> of, </a:t>
          </a:r>
          <a:r>
            <a:rPr lang="it-IT" altLang="it-IT" sz="1200" b="1" kern="1200" dirty="0" err="1" smtClean="0">
              <a:solidFill>
                <a:sysClr val="window" lastClr="FFFFFF"/>
              </a:solidFill>
              <a:latin typeface="Calibri"/>
              <a:ea typeface="+mn-ea"/>
              <a:cs typeface="+mn-cs"/>
            </a:rPr>
            <a:t>food</a:t>
          </a:r>
          <a:r>
            <a:rPr lang="it-IT" altLang="it-IT" sz="1200" b="1" kern="1200" dirty="0" smtClean="0">
              <a:solidFill>
                <a:sysClr val="window" lastClr="FFFFFF"/>
              </a:solidFill>
              <a:latin typeface="Calibri"/>
              <a:ea typeface="+mn-ea"/>
              <a:cs typeface="+mn-cs"/>
            </a:rPr>
            <a:t> or </a:t>
          </a:r>
          <a:r>
            <a:rPr lang="it-IT" altLang="it-IT" sz="1200" b="1" kern="1200" dirty="0" err="1" smtClean="0">
              <a:solidFill>
                <a:sysClr val="window" lastClr="FFFFFF"/>
              </a:solidFill>
              <a:latin typeface="Calibri"/>
              <a:ea typeface="+mn-ea"/>
              <a:cs typeface="+mn-cs"/>
            </a:rPr>
            <a:t>feed</a:t>
          </a:r>
          <a:r>
            <a:rPr lang="it-IT" altLang="it-IT" sz="1200" b="1" kern="1200" dirty="0" smtClean="0">
              <a:solidFill>
                <a:sysClr val="window" lastClr="FFFFFF"/>
              </a:solidFill>
              <a:latin typeface="Calibri"/>
              <a:ea typeface="+mn-ea"/>
              <a:cs typeface="+mn-cs"/>
            </a:rPr>
            <a:t> with the </a:t>
          </a:r>
          <a:r>
            <a:rPr lang="it-IT" altLang="it-IT" sz="1200" b="1" kern="1200" dirty="0" err="1" smtClean="0">
              <a:solidFill>
                <a:sysClr val="window" lastClr="FFFFFF"/>
              </a:solidFill>
              <a:latin typeface="Calibri"/>
              <a:ea typeface="+mn-ea"/>
              <a:cs typeface="+mn-cs"/>
            </a:rPr>
            <a:t>potential</a:t>
          </a:r>
          <a:r>
            <a:rPr lang="it-IT" altLang="it-IT" sz="1200" b="1" kern="1200" dirty="0" smtClean="0">
              <a:solidFill>
                <a:sysClr val="window" lastClr="FFFFFF"/>
              </a:solidFill>
              <a:latin typeface="Calibri"/>
              <a:ea typeface="+mn-ea"/>
              <a:cs typeface="+mn-cs"/>
            </a:rPr>
            <a:t> to cause an </a:t>
          </a:r>
          <a:r>
            <a:rPr lang="it-IT" altLang="it-IT" sz="1200" b="1" kern="1200" dirty="0" err="1" smtClean="0">
              <a:solidFill>
                <a:sysClr val="window" lastClr="FFFFFF"/>
              </a:solidFill>
              <a:latin typeface="Calibri"/>
              <a:ea typeface="+mn-ea"/>
              <a:cs typeface="+mn-cs"/>
            </a:rPr>
            <a:t>adverse</a:t>
          </a:r>
          <a:r>
            <a:rPr lang="it-IT" altLang="it-IT" sz="1200" b="1" kern="1200" dirty="0" smtClean="0">
              <a:solidFill>
                <a:sysClr val="window" lastClr="FFFFFF"/>
              </a:solidFill>
              <a:latin typeface="Calibri"/>
              <a:ea typeface="+mn-ea"/>
              <a:cs typeface="+mn-cs"/>
            </a:rPr>
            <a:t> </a:t>
          </a:r>
          <a:r>
            <a:rPr lang="it-IT" altLang="it-IT" sz="1200" b="1" kern="1200" dirty="0" err="1" smtClean="0">
              <a:solidFill>
                <a:sysClr val="window" lastClr="FFFFFF"/>
              </a:solidFill>
              <a:latin typeface="Calibri"/>
              <a:ea typeface="+mn-ea"/>
              <a:cs typeface="+mn-cs"/>
            </a:rPr>
            <a:t>health</a:t>
          </a:r>
          <a:r>
            <a:rPr lang="it-IT" altLang="it-IT" sz="1200" b="1" kern="1200" dirty="0" smtClean="0">
              <a:solidFill>
                <a:sysClr val="window" lastClr="FFFFFF"/>
              </a:solidFill>
              <a:latin typeface="Calibri"/>
              <a:ea typeface="+mn-ea"/>
              <a:cs typeface="+mn-cs"/>
            </a:rPr>
            <a:t> </a:t>
          </a:r>
          <a:r>
            <a:rPr lang="it-IT" altLang="it-IT" sz="1200" b="1" kern="1200" dirty="0" err="1" smtClean="0">
              <a:solidFill>
                <a:sysClr val="window" lastClr="FFFFFF"/>
              </a:solidFill>
              <a:latin typeface="Calibri"/>
              <a:ea typeface="+mn-ea"/>
              <a:cs typeface="+mn-cs"/>
            </a:rPr>
            <a:t>effect</a:t>
          </a:r>
          <a:endParaRPr lang="it-IT" sz="1200" kern="1200" dirty="0">
            <a:solidFill>
              <a:sysClr val="window" lastClr="FFFFFF"/>
            </a:solidFill>
            <a:latin typeface="Calibri"/>
            <a:ea typeface="+mn-ea"/>
            <a:cs typeface="+mn-cs"/>
          </a:endParaRPr>
        </a:p>
      </dsp:txBody>
      <dsp:txXfrm>
        <a:off x="2796528" y="1312651"/>
        <a:ext cx="2327822" cy="998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3277" cy="495300"/>
          </a:xfrm>
          <a:prstGeom prst="rect">
            <a:avLst/>
          </a:prstGeom>
        </p:spPr>
        <p:txBody>
          <a:bodyPr vert="horz" lIns="91156" tIns="45578" rIns="91156" bIns="45578" rtlCol="0"/>
          <a:lstStyle>
            <a:lvl1pPr algn="l">
              <a:defRPr sz="1200"/>
            </a:lvl1pPr>
          </a:lstStyle>
          <a:p>
            <a:endParaRPr lang="it-IT"/>
          </a:p>
        </p:txBody>
      </p:sp>
      <p:sp>
        <p:nvSpPr>
          <p:cNvPr id="3" name="Segnaposto data 2"/>
          <p:cNvSpPr>
            <a:spLocks noGrp="1"/>
          </p:cNvSpPr>
          <p:nvPr>
            <p:ph type="dt" sz="quarter" idx="1"/>
          </p:nvPr>
        </p:nvSpPr>
        <p:spPr>
          <a:xfrm>
            <a:off x="3834257" y="0"/>
            <a:ext cx="2933277" cy="495300"/>
          </a:xfrm>
          <a:prstGeom prst="rect">
            <a:avLst/>
          </a:prstGeom>
        </p:spPr>
        <p:txBody>
          <a:bodyPr vert="horz" lIns="91156" tIns="45578" rIns="91156" bIns="45578" rtlCol="0"/>
          <a:lstStyle>
            <a:lvl1pPr algn="r">
              <a:defRPr sz="1200"/>
            </a:lvl1pPr>
          </a:lstStyle>
          <a:p>
            <a:fld id="{5F52E35C-F42B-4C16-A02F-717FB30B255D}" type="datetimeFigureOut">
              <a:rPr lang="it-IT" smtClean="0"/>
              <a:t>28/05/2018</a:t>
            </a:fld>
            <a:endParaRPr lang="it-IT"/>
          </a:p>
        </p:txBody>
      </p:sp>
      <p:sp>
        <p:nvSpPr>
          <p:cNvPr id="4" name="Segnaposto piè di pagina 3"/>
          <p:cNvSpPr>
            <a:spLocks noGrp="1"/>
          </p:cNvSpPr>
          <p:nvPr>
            <p:ph type="ftr" sz="quarter" idx="2"/>
          </p:nvPr>
        </p:nvSpPr>
        <p:spPr>
          <a:xfrm>
            <a:off x="0" y="9408981"/>
            <a:ext cx="2933277" cy="495300"/>
          </a:xfrm>
          <a:prstGeom prst="rect">
            <a:avLst/>
          </a:prstGeom>
        </p:spPr>
        <p:txBody>
          <a:bodyPr vert="horz" lIns="91156" tIns="45578" rIns="91156" bIns="45578" rtlCol="0" anchor="b"/>
          <a:lstStyle>
            <a:lvl1pPr algn="l">
              <a:defRPr sz="1200"/>
            </a:lvl1pPr>
          </a:lstStyle>
          <a:p>
            <a:endParaRPr lang="it-IT"/>
          </a:p>
        </p:txBody>
      </p:sp>
      <p:sp>
        <p:nvSpPr>
          <p:cNvPr id="5" name="Segnaposto numero diapositiva 4"/>
          <p:cNvSpPr>
            <a:spLocks noGrp="1"/>
          </p:cNvSpPr>
          <p:nvPr>
            <p:ph type="sldNum" sz="quarter" idx="3"/>
          </p:nvPr>
        </p:nvSpPr>
        <p:spPr>
          <a:xfrm>
            <a:off x="3834257" y="9408981"/>
            <a:ext cx="2933277" cy="495300"/>
          </a:xfrm>
          <a:prstGeom prst="rect">
            <a:avLst/>
          </a:prstGeom>
        </p:spPr>
        <p:txBody>
          <a:bodyPr vert="horz" lIns="91156" tIns="45578" rIns="91156" bIns="45578" rtlCol="0" anchor="b"/>
          <a:lstStyle>
            <a:lvl1pPr algn="r">
              <a:defRPr sz="1200"/>
            </a:lvl1pPr>
          </a:lstStyle>
          <a:p>
            <a:fld id="{65EF2760-56AF-4EAB-AAD9-7A7AE002CAB9}" type="slidenum">
              <a:rPr lang="it-IT" smtClean="0"/>
              <a:t>‹N›</a:t>
            </a:fld>
            <a:endParaRPr lang="it-IT"/>
          </a:p>
        </p:txBody>
      </p:sp>
    </p:spTree>
    <p:extLst>
      <p:ext uri="{BB962C8B-B14F-4D97-AF65-F5344CB8AC3E}">
        <p14:creationId xmlns:p14="http://schemas.microsoft.com/office/powerpoint/2010/main" val="125286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3277" cy="495300"/>
          </a:xfrm>
          <a:prstGeom prst="rect">
            <a:avLst/>
          </a:prstGeom>
        </p:spPr>
        <p:txBody>
          <a:bodyPr vert="horz" lIns="91156" tIns="45578" rIns="91156" bIns="45578"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34257" y="0"/>
            <a:ext cx="2933277" cy="495300"/>
          </a:xfrm>
          <a:prstGeom prst="rect">
            <a:avLst/>
          </a:prstGeom>
        </p:spPr>
        <p:txBody>
          <a:bodyPr vert="horz" lIns="91156" tIns="45578" rIns="91156" bIns="45578" rtlCol="0"/>
          <a:lstStyle>
            <a:lvl1pPr algn="r" fontAlgn="auto">
              <a:spcBef>
                <a:spcPts val="0"/>
              </a:spcBef>
              <a:spcAft>
                <a:spcPts val="0"/>
              </a:spcAft>
              <a:defRPr sz="1200">
                <a:latin typeface="+mn-lt"/>
                <a:cs typeface="+mn-cs"/>
              </a:defRPr>
            </a:lvl1pPr>
          </a:lstStyle>
          <a:p>
            <a:pPr>
              <a:defRPr/>
            </a:pPr>
            <a:fld id="{64E00D31-265C-4D76-9C21-93C91A3B3B12}" type="datetimeFigureOut">
              <a:rPr lang="it-IT"/>
              <a:pPr>
                <a:defRPr/>
              </a:pPr>
              <a:t>28/05/2018</a:t>
            </a:fld>
            <a:endParaRPr lang="it-IT"/>
          </a:p>
        </p:txBody>
      </p:sp>
      <p:sp>
        <p:nvSpPr>
          <p:cNvPr id="4" name="Segnaposto immagine diapositiva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156" tIns="45578" rIns="91156" bIns="45578" rtlCol="0" anchor="ctr"/>
          <a:lstStyle/>
          <a:p>
            <a:pPr lvl="0"/>
            <a:endParaRPr lang="it-IT" noProof="0" smtClean="0"/>
          </a:p>
        </p:txBody>
      </p:sp>
      <p:sp>
        <p:nvSpPr>
          <p:cNvPr id="5" name="Segnaposto note 4"/>
          <p:cNvSpPr>
            <a:spLocks noGrp="1"/>
          </p:cNvSpPr>
          <p:nvPr>
            <p:ph type="body" sz="quarter" idx="3"/>
          </p:nvPr>
        </p:nvSpPr>
        <p:spPr>
          <a:xfrm>
            <a:off x="676910" y="4705350"/>
            <a:ext cx="5415280" cy="4457700"/>
          </a:xfrm>
          <a:prstGeom prst="rect">
            <a:avLst/>
          </a:prstGeom>
        </p:spPr>
        <p:txBody>
          <a:bodyPr vert="horz" lIns="91156" tIns="45578" rIns="91156" bIns="45578"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08981"/>
            <a:ext cx="2933277" cy="495300"/>
          </a:xfrm>
          <a:prstGeom prst="rect">
            <a:avLst/>
          </a:prstGeom>
        </p:spPr>
        <p:txBody>
          <a:bodyPr vert="horz" lIns="91156" tIns="45578" rIns="91156" bIns="45578"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34257" y="9408981"/>
            <a:ext cx="2933277" cy="495300"/>
          </a:xfrm>
          <a:prstGeom prst="rect">
            <a:avLst/>
          </a:prstGeom>
        </p:spPr>
        <p:txBody>
          <a:bodyPr vert="horz" lIns="91156" tIns="45578" rIns="91156" bIns="45578" rtlCol="0" anchor="b"/>
          <a:lstStyle>
            <a:lvl1pPr algn="r" fontAlgn="auto">
              <a:spcBef>
                <a:spcPts val="0"/>
              </a:spcBef>
              <a:spcAft>
                <a:spcPts val="0"/>
              </a:spcAft>
              <a:defRPr sz="1200">
                <a:latin typeface="+mn-lt"/>
                <a:cs typeface="+mn-cs"/>
              </a:defRPr>
            </a:lvl1pPr>
          </a:lstStyle>
          <a:p>
            <a:pPr>
              <a:defRPr/>
            </a:pPr>
            <a:fld id="{01FE6D8D-E40B-4F72-8212-7F233F88C1A9}" type="slidenum">
              <a:rPr lang="it-IT"/>
              <a:pPr>
                <a:defRPr/>
              </a:pPr>
              <a:t>‹N›</a:t>
            </a:fld>
            <a:endParaRPr lang="it-IT"/>
          </a:p>
        </p:txBody>
      </p:sp>
    </p:spTree>
    <p:extLst>
      <p:ext uri="{BB962C8B-B14F-4D97-AF65-F5344CB8AC3E}">
        <p14:creationId xmlns:p14="http://schemas.microsoft.com/office/powerpoint/2010/main" val="1536668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dicepa.gov.it/ricerca/n-dettagliouffici.php?prg_ou=2816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salute.gov.it/portale/temi/p2_6.jsp?lingua=italiano&amp;id=3667&amp;area=Alimenti%20particolari%20e%20integratori&amp;menu=registri"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gn="just">
              <a:spcBef>
                <a:spcPct val="100000"/>
              </a:spcBef>
              <a:defRPr/>
            </a:pPr>
            <a:r>
              <a:rPr lang="it-IT" altLang="it-IT" sz="1000" dirty="0">
                <a:solidFill>
                  <a:schemeClr val="bg1"/>
                </a:solidFill>
              </a:rPr>
              <a:t>Per garantire la sicurezza degli alimenti </a:t>
            </a:r>
            <a:r>
              <a:rPr lang="it-IT" altLang="it-IT" sz="1000" u="sng" dirty="0">
                <a:solidFill>
                  <a:schemeClr val="bg1"/>
                </a:solidFill>
              </a:rPr>
              <a:t>occorre considerare tutti gli aspetti della catena di produzione alimentare come un unico processo, a partire dalla produzione primaria</a:t>
            </a:r>
            <a:r>
              <a:rPr lang="it-IT" altLang="it-IT" sz="1000" dirty="0">
                <a:solidFill>
                  <a:schemeClr val="bg1"/>
                </a:solidFill>
              </a:rPr>
              <a:t>, passando per la produzione di mangimi, fino alla vendita o erogazione di alimenti al consumatore.</a:t>
            </a:r>
          </a:p>
          <a:p>
            <a:pPr>
              <a:defRPr/>
            </a:pPr>
            <a:r>
              <a:rPr lang="it-IT" altLang="it-IT" sz="1000" dirty="0">
                <a:solidFill>
                  <a:srgbClr val="4D4D4D"/>
                </a:solidFill>
              </a:rPr>
              <a:t>La </a:t>
            </a:r>
            <a:r>
              <a:rPr lang="it-IT" altLang="it-IT" sz="1000" b="1" dirty="0">
                <a:solidFill>
                  <a:srgbClr val="4D4D4D"/>
                </a:solidFill>
                <a:effectLst>
                  <a:outerShdw blurRad="38100" dist="38100" dir="2700000" algn="tl">
                    <a:srgbClr val="C0C0C0"/>
                  </a:outerShdw>
                </a:effectLst>
              </a:rPr>
              <a:t>Direttiva dell'Unione Europea</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uno degli atti che il Parlamento europeo congiuntamente con il Consiglio e la Commissione adottano per l'assolvimento dei loro compiti, come previsti dal Trattato che istituisce la Comunit</a:t>
            </a:r>
            <a:r>
              <a:rPr lang="it-IT" altLang="it-IT" sz="1000" dirty="0">
                <a:solidFill>
                  <a:srgbClr val="4D4D4D"/>
                </a:solidFill>
                <a:latin typeface="Arial"/>
              </a:rPr>
              <a:t>à</a:t>
            </a:r>
            <a:r>
              <a:rPr lang="it-IT" altLang="it-IT" sz="1000" dirty="0">
                <a:solidFill>
                  <a:srgbClr val="4D4D4D"/>
                </a:solidFill>
              </a:rPr>
              <a:t> Europea. </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La direttiva vincola lo Stato membro cui </a:t>
            </a:r>
            <a:r>
              <a:rPr lang="it-IT" altLang="it-IT" sz="1000" dirty="0">
                <a:solidFill>
                  <a:srgbClr val="666699"/>
                </a:solidFill>
                <a:effectLst>
                  <a:outerShdw blurRad="38100" dist="38100" dir="2700000" algn="tl">
                    <a:srgbClr val="C0C0C0"/>
                  </a:outerShdw>
                </a:effectLst>
                <a:latin typeface="Arial"/>
              </a:rPr>
              <a:t>è</a:t>
            </a:r>
            <a:r>
              <a:rPr lang="it-IT" altLang="it-IT" sz="1000" dirty="0">
                <a:solidFill>
                  <a:srgbClr val="666699"/>
                </a:solidFill>
                <a:effectLst>
                  <a:outerShdw blurRad="38100" dist="38100" dir="2700000" algn="tl">
                    <a:srgbClr val="C0C0C0"/>
                  </a:outerShdw>
                </a:effectLst>
              </a:rPr>
              <a:t> rivolta per quanto riguarda il risultato da raggiungere, salva restando la competenza degli organi nazionali in merito alla forma e ai mezzi</a:t>
            </a:r>
            <a:r>
              <a:rPr lang="it-IT" altLang="it-IT" sz="1000" dirty="0">
                <a:solidFill>
                  <a:srgbClr val="666699"/>
                </a:solidFill>
                <a:effectLst>
                  <a:outerShdw blurRad="38100" dist="38100" dir="2700000" algn="tl">
                    <a:srgbClr val="C0C0C0"/>
                  </a:outerShdw>
                </a:effectLst>
                <a:latin typeface="Arial"/>
              </a:rPr>
              <a:t> »</a:t>
            </a:r>
            <a:r>
              <a:rPr lang="it-IT" altLang="it-IT" sz="1000" dirty="0"/>
              <a:t> </a:t>
            </a:r>
            <a:r>
              <a:rPr lang="it-IT" altLang="it-IT" sz="1000" dirty="0">
                <a:solidFill>
                  <a:srgbClr val="4D4D4D"/>
                </a:solidFill>
              </a:rPr>
              <a:t>L'elemento principale della direttiva </a:t>
            </a:r>
            <a:r>
              <a:rPr lang="it-IT" altLang="it-IT" sz="1000" dirty="0">
                <a:solidFill>
                  <a:srgbClr val="4D4D4D"/>
                </a:solidFill>
                <a:latin typeface="Arial"/>
              </a:rPr>
              <a:t>è</a:t>
            </a:r>
            <a:r>
              <a:rPr lang="it-IT" altLang="it-IT" sz="1000" dirty="0">
                <a:solidFill>
                  <a:srgbClr val="4D4D4D"/>
                </a:solidFill>
              </a:rPr>
              <a:t>, pur essendo un atto vincolante, la </a:t>
            </a:r>
            <a:r>
              <a:rPr lang="it-IT" altLang="it-IT" sz="1000" u="sng" dirty="0">
                <a:solidFill>
                  <a:srgbClr val="4D4D4D"/>
                </a:solidFill>
              </a:rPr>
              <a:t>portata individuale</a:t>
            </a:r>
            <a:r>
              <a:rPr lang="it-IT" altLang="it-IT" sz="1000" dirty="0">
                <a:solidFill>
                  <a:srgbClr val="4D4D4D"/>
                </a:solidFill>
              </a:rPr>
              <a:t> che la contraddistingue dal regolamento, invece generale. Deve essere recepita ed attuata, se scadono i termini di attuazione diventano direttamente </a:t>
            </a:r>
            <a:r>
              <a:rPr lang="it-IT" altLang="it-IT" sz="1000" dirty="0" err="1">
                <a:solidFill>
                  <a:srgbClr val="4D4D4D"/>
                </a:solidFill>
              </a:rPr>
              <a:t>autoapplicative</a:t>
            </a:r>
            <a:r>
              <a:rPr lang="it-IT" altLang="it-IT" sz="1000" dirty="0">
                <a:solidFill>
                  <a:srgbClr val="4D4D4D"/>
                </a:solidFill>
              </a:rPr>
              <a:t>.</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Regolamento dell</a:t>
            </a:r>
            <a:r>
              <a:rPr lang="it-IT" altLang="it-IT" sz="1000" b="1" dirty="0">
                <a:solidFill>
                  <a:srgbClr val="4D4D4D"/>
                </a:solidFill>
                <a:effectLst>
                  <a:outerShdw blurRad="38100" dist="38100" dir="2700000" algn="tl">
                    <a:srgbClr val="C0C0C0"/>
                  </a:outerShdw>
                </a:effectLst>
                <a:latin typeface="Arial"/>
              </a:rPr>
              <a:t>’</a:t>
            </a:r>
            <a:r>
              <a:rPr lang="it-IT" altLang="it-IT" sz="1000" b="1" dirty="0">
                <a:solidFill>
                  <a:srgbClr val="4D4D4D"/>
                </a:solidFill>
                <a:effectLst>
                  <a:outerShdw blurRad="38100" dist="38100" dir="2700000" algn="tl">
                    <a:srgbClr val="C0C0C0"/>
                  </a:outerShdw>
                </a:effectLst>
              </a:rPr>
              <a:t>Unione Europea</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atto comunitario cos</a:t>
            </a:r>
            <a:r>
              <a:rPr lang="it-IT" altLang="it-IT" sz="1000" dirty="0">
                <a:solidFill>
                  <a:srgbClr val="4D4D4D"/>
                </a:solidFill>
                <a:latin typeface="Arial"/>
              </a:rPr>
              <a:t>ì</a:t>
            </a:r>
            <a:r>
              <a:rPr lang="it-IT" altLang="it-IT" sz="1000" dirty="0">
                <a:solidFill>
                  <a:srgbClr val="4D4D4D"/>
                </a:solidFill>
              </a:rPr>
              <a:t> descritto:</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Il regolamento ha portata generale. Esso </a:t>
            </a:r>
            <a:r>
              <a:rPr lang="it-IT" altLang="it-IT" sz="1000" dirty="0">
                <a:solidFill>
                  <a:srgbClr val="666699"/>
                </a:solidFill>
                <a:effectLst>
                  <a:outerShdw blurRad="38100" dist="38100" dir="2700000" algn="tl">
                    <a:srgbClr val="C0C0C0"/>
                  </a:outerShdw>
                </a:effectLst>
                <a:latin typeface="Arial"/>
              </a:rPr>
              <a:t>è</a:t>
            </a:r>
            <a:r>
              <a:rPr lang="it-IT" altLang="it-IT" sz="1000" dirty="0">
                <a:solidFill>
                  <a:srgbClr val="666699"/>
                </a:solidFill>
                <a:effectLst>
                  <a:outerShdw blurRad="38100" dist="38100" dir="2700000" algn="tl">
                    <a:srgbClr val="C0C0C0"/>
                  </a:outerShdw>
                </a:effectLst>
              </a:rPr>
              <a:t> obbligatorio in tutti i suoi elementi e direttamente applicabile in ciascuno degli Stati membri</a:t>
            </a:r>
            <a:r>
              <a:rPr lang="it-IT" altLang="it-IT" sz="1000" dirty="0">
                <a:solidFill>
                  <a:srgbClr val="666699"/>
                </a:solidFill>
                <a:effectLst>
                  <a:outerShdw blurRad="38100" dist="38100" dir="2700000" algn="tl">
                    <a:srgbClr val="C0C0C0"/>
                  </a:outerShdw>
                </a:effectLst>
                <a:latin typeface="Arial"/>
              </a:rPr>
              <a:t> »</a:t>
            </a:r>
            <a:r>
              <a:rPr lang="it-IT" altLang="it-IT" sz="1000" dirty="0">
                <a:solidFill>
                  <a:srgbClr val="666699"/>
                </a:solidFill>
                <a:effectLst>
                  <a:outerShdw blurRad="38100" dist="38100" dir="2700000" algn="tl">
                    <a:srgbClr val="C0C0C0"/>
                  </a:outerShdw>
                </a:effectLst>
              </a:rPr>
              <a:t> </a:t>
            </a:r>
            <a:r>
              <a:rPr lang="it-IT" altLang="it-IT" sz="1000" dirty="0">
                <a:solidFill>
                  <a:srgbClr val="4D4D4D"/>
                </a:solidFill>
              </a:rPr>
              <a:t>I regolamenti sono </a:t>
            </a:r>
            <a:r>
              <a:rPr lang="it-IT" altLang="it-IT" sz="1000" u="sng" dirty="0">
                <a:solidFill>
                  <a:srgbClr val="4D4D4D"/>
                </a:solidFill>
              </a:rPr>
              <a:t>direttamente applicabili, obbligatori</a:t>
            </a:r>
            <a:r>
              <a:rPr lang="it-IT" altLang="it-IT" sz="1000" dirty="0">
                <a:solidFill>
                  <a:srgbClr val="4D4D4D"/>
                </a:solidFill>
              </a:rPr>
              <a:t> in ogni loro elemento (obbligatoriet</a:t>
            </a:r>
            <a:r>
              <a:rPr lang="it-IT" altLang="it-IT" sz="1000" dirty="0">
                <a:solidFill>
                  <a:srgbClr val="4D4D4D"/>
                </a:solidFill>
                <a:latin typeface="Arial"/>
              </a:rPr>
              <a:t>à</a:t>
            </a:r>
            <a:r>
              <a:rPr lang="it-IT" altLang="it-IT" sz="1000" dirty="0">
                <a:solidFill>
                  <a:srgbClr val="4D4D4D"/>
                </a:solidFill>
              </a:rPr>
              <a:t> </a:t>
            </a:r>
            <a:r>
              <a:rPr lang="it-IT" altLang="it-IT" sz="1000" dirty="0" err="1">
                <a:solidFill>
                  <a:srgbClr val="4D4D4D"/>
                </a:solidFill>
              </a:rPr>
              <a:t>ntegrale</a:t>
            </a:r>
            <a:r>
              <a:rPr lang="it-IT" altLang="it-IT" sz="1000" dirty="0">
                <a:solidFill>
                  <a:srgbClr val="4D4D4D"/>
                </a:solidFill>
              </a:rPr>
              <a:t>), senza deroghe o modifiche di sorta.</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decreto legge</a:t>
            </a:r>
            <a:r>
              <a:rPr lang="it-IT" altLang="it-IT" sz="1000" dirty="0">
                <a:solidFill>
                  <a:srgbClr val="4D4D4D"/>
                </a:solidFill>
              </a:rPr>
              <a:t> (abbreviato con </a:t>
            </a:r>
            <a:r>
              <a:rPr lang="it-IT" altLang="it-IT" sz="1000" b="1" dirty="0" err="1">
                <a:solidFill>
                  <a:srgbClr val="4D4D4D"/>
                </a:solidFill>
              </a:rPr>
              <a:t>d.l.</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
            </a:r>
            <a:r>
              <a:rPr lang="it-IT" altLang="it-IT" sz="1000" u="sng" dirty="0">
                <a:solidFill>
                  <a:srgbClr val="4D4D4D"/>
                </a:solidFill>
              </a:rPr>
              <a:t>atto normativo avente forma di legge</a:t>
            </a:r>
            <a:r>
              <a:rPr lang="it-IT" altLang="it-IT" sz="1000" dirty="0">
                <a:solidFill>
                  <a:srgbClr val="4D4D4D"/>
                </a:solidFill>
              </a:rPr>
              <a:t>, </a:t>
            </a:r>
            <a:r>
              <a:rPr lang="it-IT" altLang="it-IT" sz="1000" u="sng" dirty="0">
                <a:solidFill>
                  <a:srgbClr val="4D4D4D"/>
                </a:solidFill>
              </a:rPr>
              <a:t>adottato in casi straordinari</a:t>
            </a:r>
            <a:r>
              <a:rPr lang="it-IT" altLang="it-IT" sz="1000" dirty="0">
                <a:solidFill>
                  <a:srgbClr val="4D4D4D"/>
                </a:solidFill>
              </a:rPr>
              <a:t> di necessit</a:t>
            </a:r>
            <a:r>
              <a:rPr lang="it-IT" altLang="it-IT" sz="1000" dirty="0">
                <a:solidFill>
                  <a:srgbClr val="4D4D4D"/>
                </a:solidFill>
                <a:latin typeface="Arial"/>
              </a:rPr>
              <a:t>à</a:t>
            </a:r>
            <a:r>
              <a:rPr lang="it-IT" altLang="it-IT" sz="1000" dirty="0">
                <a:solidFill>
                  <a:srgbClr val="4D4D4D"/>
                </a:solidFill>
              </a:rPr>
              <a:t> ed urgenza dal Governo, devono contenere misure di immediata applicazione. Il decreto legge </a:t>
            </a:r>
            <a:r>
              <a:rPr lang="it-IT" altLang="it-IT" sz="1000" dirty="0">
                <a:solidFill>
                  <a:srgbClr val="4D4D4D"/>
                </a:solidFill>
                <a:latin typeface="Arial"/>
              </a:rPr>
              <a:t>è</a:t>
            </a:r>
            <a:r>
              <a:rPr lang="it-IT" altLang="it-IT" sz="1000" dirty="0">
                <a:solidFill>
                  <a:srgbClr val="4D4D4D"/>
                </a:solidFill>
              </a:rPr>
              <a:t> un atto normativo a competenza generale; </a:t>
            </a:r>
            <a:r>
              <a:rPr lang="it-IT" altLang="it-IT" sz="1000" dirty="0">
                <a:solidFill>
                  <a:srgbClr val="4D4D4D"/>
                </a:solidFill>
                <a:latin typeface="Arial"/>
              </a:rPr>
              <a:t>è</a:t>
            </a:r>
            <a:r>
              <a:rPr lang="it-IT" altLang="it-IT" sz="1000" dirty="0">
                <a:solidFill>
                  <a:srgbClr val="4D4D4D"/>
                </a:solidFill>
              </a:rPr>
              <a:t> un </a:t>
            </a:r>
            <a:r>
              <a:rPr lang="it-IT" altLang="it-IT" sz="1000" i="1" dirty="0">
                <a:solidFill>
                  <a:srgbClr val="4D4D4D"/>
                </a:solidFill>
              </a:rPr>
              <a:t>provvedimento provvisorio</a:t>
            </a:r>
            <a:r>
              <a:rPr lang="it-IT" altLang="it-IT" sz="1000" dirty="0">
                <a:solidFill>
                  <a:srgbClr val="4D4D4D"/>
                </a:solidFill>
              </a:rPr>
              <a:t> con forza di legge, che entra in vigore immediatamente, il giorno stesso (o il giorno successivo) della pubblicazione sulla Gazzetta Ufficiale, se entro 60 gg non diventa legge decade.</a:t>
            </a:r>
          </a:p>
          <a:p>
            <a:pPr>
              <a:defRPr/>
            </a:pPr>
            <a:r>
              <a:rPr lang="it-IT" altLang="it-IT" sz="1000" dirty="0">
                <a:solidFill>
                  <a:srgbClr val="4D4D4D"/>
                </a:solidFill>
              </a:rPr>
              <a:t>Il </a:t>
            </a:r>
            <a:r>
              <a:rPr lang="it-IT" altLang="it-IT" sz="1000" b="1" dirty="0">
                <a:solidFill>
                  <a:srgbClr val="4D4D4D"/>
                </a:solidFill>
                <a:effectLst>
                  <a:outerShdw blurRad="38100" dist="38100" dir="2700000" algn="tl">
                    <a:srgbClr val="C0C0C0"/>
                  </a:outerShdw>
                </a:effectLst>
              </a:rPr>
              <a:t>Decreto Ministeriale</a:t>
            </a:r>
            <a:r>
              <a:rPr lang="it-IT" altLang="it-IT" sz="1000" dirty="0">
                <a:solidFill>
                  <a:srgbClr val="4D4D4D"/>
                </a:solidFill>
              </a:rPr>
              <a:t> </a:t>
            </a:r>
            <a:r>
              <a:rPr lang="it-IT" altLang="it-IT" sz="1000" dirty="0">
                <a:solidFill>
                  <a:srgbClr val="4D4D4D"/>
                </a:solidFill>
                <a:latin typeface="Arial"/>
              </a:rPr>
              <a:t>è</a:t>
            </a:r>
            <a:r>
              <a:rPr lang="it-IT" altLang="it-IT" sz="1000" dirty="0">
                <a:solidFill>
                  <a:srgbClr val="4D4D4D"/>
                </a:solidFill>
              </a:rPr>
              <a:t> un atto amministrativo </a:t>
            </a:r>
            <a:r>
              <a:rPr lang="it-IT" altLang="it-IT" sz="1000" u="sng" dirty="0">
                <a:solidFill>
                  <a:srgbClr val="4D4D4D"/>
                </a:solidFill>
              </a:rPr>
              <a:t>emesso da un Ministro</a:t>
            </a:r>
            <a:r>
              <a:rPr lang="it-IT" altLang="it-IT" sz="1000" dirty="0">
                <a:solidFill>
                  <a:srgbClr val="4D4D4D"/>
                </a:solidFill>
              </a:rPr>
              <a:t> riguardo particolari materie; non ha forza di legge, ed </a:t>
            </a:r>
            <a:r>
              <a:rPr lang="it-IT" altLang="it-IT" sz="1000" dirty="0">
                <a:solidFill>
                  <a:srgbClr val="4D4D4D"/>
                </a:solidFill>
                <a:latin typeface="Arial"/>
              </a:rPr>
              <a:t>è</a:t>
            </a:r>
            <a:r>
              <a:rPr lang="it-IT" altLang="it-IT" sz="1000" dirty="0">
                <a:solidFill>
                  <a:srgbClr val="4D4D4D"/>
                </a:solidFill>
              </a:rPr>
              <a:t> al pari di un regolamento governativo. Il Decreto Ministeriale spesso contiene norme tecniche di dettaglio o generiche ma di uno specifico argomento, atte a regolamentare nei particolari una data norma</a:t>
            </a:r>
            <a:r>
              <a:rPr lang="it-IT" altLang="it-IT" sz="1000" dirty="0" smtClean="0">
                <a:solidFill>
                  <a:srgbClr val="4D4D4D"/>
                </a:solidFill>
              </a:rPr>
              <a:t>.</a:t>
            </a:r>
            <a:r>
              <a:rPr lang="it-IT" sz="1200" b="0" i="0" kern="1200" dirty="0" smtClean="0">
                <a:solidFill>
                  <a:schemeClr val="tx1"/>
                </a:solidFill>
                <a:effectLst/>
                <a:latin typeface="+mn-lt"/>
                <a:ea typeface="+mn-ea"/>
                <a:cs typeface="+mn-cs"/>
              </a:rPr>
              <a:t> </a:t>
            </a:r>
          </a:p>
          <a:p>
            <a:pPr>
              <a:defRPr/>
            </a:pPr>
            <a:r>
              <a:rPr lang="it-IT" sz="1200" b="1" i="0" kern="1200" dirty="0" smtClean="0">
                <a:solidFill>
                  <a:schemeClr val="tx1"/>
                </a:solidFill>
                <a:effectLst/>
                <a:latin typeface="+mn-lt"/>
                <a:ea typeface="+mn-ea"/>
                <a:cs typeface="+mn-cs"/>
              </a:rPr>
              <a:t>Decreto</a:t>
            </a:r>
            <a:r>
              <a:rPr lang="it-IT" sz="1200" b="1" i="0" kern="1200" baseline="0" dirty="0" smtClean="0">
                <a:solidFill>
                  <a:schemeClr val="tx1"/>
                </a:solidFill>
                <a:effectLst/>
                <a:latin typeface="+mn-lt"/>
                <a:ea typeface="+mn-ea"/>
                <a:cs typeface="+mn-cs"/>
              </a:rPr>
              <a:t> Dirigenziale </a:t>
            </a:r>
            <a:r>
              <a:rPr lang="it-IT" sz="1200" b="0" i="0" kern="1200" dirty="0" smtClean="0">
                <a:solidFill>
                  <a:schemeClr val="tx1"/>
                </a:solidFill>
                <a:effectLst/>
                <a:latin typeface="+mn-lt"/>
                <a:ea typeface="+mn-ea"/>
                <a:cs typeface="+mn-cs"/>
              </a:rPr>
              <a:t>È un atto amministrativo emesso da un organo istituzionale in relazione ad una specifica materia di competenza. Non ha forza di legge e, nel sistema delle fonti del diritto, può rivestire il carattere di fonte normativa secondaria, laddove ponga un regolamento.</a:t>
            </a:r>
          </a:p>
          <a:p>
            <a:pPr>
              <a:defRPr/>
            </a:pPr>
            <a:r>
              <a:rPr lang="it-IT" altLang="it-IT" sz="1000" b="1" dirty="0" smtClean="0">
                <a:solidFill>
                  <a:srgbClr val="4D4D4D"/>
                </a:solidFill>
              </a:rPr>
              <a:t>DGSAN</a:t>
            </a:r>
            <a:r>
              <a:rPr lang="it-IT" altLang="it-IT" sz="1000" b="1" baseline="0" dirty="0" smtClean="0">
                <a:solidFill>
                  <a:srgbClr val="4D4D4D"/>
                </a:solidFill>
              </a:rPr>
              <a:t> </a:t>
            </a:r>
            <a:r>
              <a:rPr lang="it-IT" sz="1200" b="0" i="0" u="none" strike="noStrike" kern="1200" dirty="0" smtClean="0">
                <a:solidFill>
                  <a:schemeClr val="tx1"/>
                </a:solidFill>
                <a:effectLst/>
                <a:latin typeface="+mn-lt"/>
                <a:ea typeface="+mn-ea"/>
                <a:cs typeface="+mn-cs"/>
                <a:hlinkClick r:id="rId3"/>
              </a:rPr>
              <a:t>Direzione generale per l'igiene e la sicurezza degli alimenti .</a:t>
            </a:r>
            <a:endParaRPr lang="it-IT" sz="1200" b="0" i="0" u="none" kern="1200" dirty="0" smtClean="0">
              <a:solidFill>
                <a:schemeClr val="tx1"/>
              </a:solidFill>
              <a:effectLst/>
              <a:latin typeface="+mn-lt"/>
              <a:ea typeface="+mn-ea"/>
              <a:cs typeface="+mn-cs"/>
            </a:endParaRPr>
          </a:p>
          <a:p>
            <a:pPr>
              <a:defRPr/>
            </a:pPr>
            <a:endParaRPr lang="it-IT" altLang="it-IT" sz="1000" dirty="0">
              <a:solidFill>
                <a:srgbClr val="4D4D4D"/>
              </a:solidFill>
            </a:endParaRPr>
          </a:p>
          <a:p>
            <a:pPr>
              <a:spcBef>
                <a:spcPct val="0"/>
              </a:spcBef>
              <a:defRPr/>
            </a:pPr>
            <a:endParaRPr lang="it-IT" altLang="it-IT" sz="1000" dirty="0">
              <a:solidFill>
                <a:srgbClr val="666699"/>
              </a:solidFill>
              <a:effectLst>
                <a:outerShdw blurRad="38100" dist="38100" dir="2700000" algn="tl">
                  <a:srgbClr val="C0C0C0"/>
                </a:outerShdw>
              </a:effectLst>
            </a:endParaRPr>
          </a:p>
          <a:p>
            <a:pPr>
              <a:spcBef>
                <a:spcPct val="0"/>
              </a:spcBef>
              <a:defRPr/>
            </a:pPr>
            <a:endParaRPr lang="it-IT" altLang="it-IT" dirty="0" smtClean="0">
              <a:solidFill>
                <a:srgbClr val="4D4D4D"/>
              </a:solidFill>
            </a:endParaRPr>
          </a:p>
          <a:p>
            <a:pPr>
              <a:defRPr/>
            </a:pPr>
            <a:endParaRPr lang="it-IT" altLang="it-IT" dirty="0" smtClean="0">
              <a:solidFill>
                <a:srgbClr val="4D4D4D"/>
              </a:solidFill>
            </a:endParaRPr>
          </a:p>
          <a:p>
            <a:pPr>
              <a:defRPr/>
            </a:pPr>
            <a:endParaRPr lang="it-IT" alt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1" i="0" u="none" strike="noStrike" kern="1200" baseline="0" dirty="0" smtClean="0">
                <a:solidFill>
                  <a:schemeClr val="tx1"/>
                </a:solidFill>
                <a:latin typeface="+mn-lt"/>
                <a:ea typeface="+mn-ea"/>
                <a:cs typeface="+mn-cs"/>
              </a:rPr>
              <a:t>Art. 118 Cod. </a:t>
            </a:r>
            <a:r>
              <a:rPr lang="it-IT" sz="1200" b="1" i="0" u="none" strike="noStrike" kern="1200" baseline="0" dirty="0" err="1" smtClean="0">
                <a:solidFill>
                  <a:schemeClr val="tx1"/>
                </a:solidFill>
                <a:latin typeface="+mn-lt"/>
                <a:ea typeface="+mn-ea"/>
                <a:cs typeface="+mn-cs"/>
              </a:rPr>
              <a:t>Cons</a:t>
            </a:r>
            <a:r>
              <a:rPr lang="it-IT" sz="1200" b="1" i="0" u="none" strike="noStrike" kern="1200" baseline="0" dirty="0" smtClean="0">
                <a:solidFill>
                  <a:schemeClr val="tx1"/>
                </a:solidFill>
                <a:latin typeface="+mn-lt"/>
                <a:ea typeface="+mn-ea"/>
                <a:cs typeface="+mn-cs"/>
              </a:rPr>
              <a:t>. Esclusione della responsabilità </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1. La responsabilità è esclusa: </a:t>
            </a:r>
          </a:p>
          <a:p>
            <a:r>
              <a:rPr lang="it-IT" sz="1200" b="0" i="0" u="none" strike="noStrike" kern="1200" baseline="0" dirty="0" smtClean="0">
                <a:solidFill>
                  <a:schemeClr val="tx1"/>
                </a:solidFill>
                <a:latin typeface="+mn-lt"/>
                <a:ea typeface="+mn-ea"/>
                <a:cs typeface="+mn-cs"/>
              </a:rPr>
              <a:t>a) se il produttore non ha messo il prodotto in circolazione; </a:t>
            </a:r>
          </a:p>
          <a:p>
            <a:r>
              <a:rPr lang="it-IT" sz="1200" b="0" i="0" u="none" strike="noStrike" kern="1200" baseline="0" dirty="0" smtClean="0">
                <a:solidFill>
                  <a:schemeClr val="tx1"/>
                </a:solidFill>
                <a:latin typeface="+mn-lt"/>
                <a:ea typeface="+mn-ea"/>
                <a:cs typeface="+mn-cs"/>
              </a:rPr>
              <a:t>b) se il difetto che ha cagionato il danno non esisteva quando il produttore ha messo il prodotto in circolazione; </a:t>
            </a:r>
          </a:p>
          <a:p>
            <a:r>
              <a:rPr lang="it-IT" sz="1200" b="0" i="0" u="none" strike="noStrike" kern="1200" baseline="0" dirty="0" smtClean="0">
                <a:solidFill>
                  <a:schemeClr val="tx1"/>
                </a:solidFill>
                <a:latin typeface="+mn-lt"/>
                <a:ea typeface="+mn-ea"/>
                <a:cs typeface="+mn-cs"/>
              </a:rPr>
              <a:t>c) se il produttore non ha fabbricato il prodotto per la vendita o per qualsiasi altra forma di distribuzione a titolo oneroso, né lo ha fabbricato o distribuito nell'esercizio della sua attività professionale; </a:t>
            </a:r>
          </a:p>
          <a:p>
            <a:r>
              <a:rPr lang="it-IT" sz="1200" b="0" i="0" u="none" strike="noStrike" kern="1200" baseline="0" dirty="0" smtClean="0">
                <a:solidFill>
                  <a:schemeClr val="tx1"/>
                </a:solidFill>
                <a:latin typeface="+mn-lt"/>
                <a:ea typeface="+mn-ea"/>
                <a:cs typeface="+mn-cs"/>
              </a:rPr>
              <a:t>d) se il difetto è dovuto alla conformità del prodotto a una norma giuridica imperativa o a un provvedimento vincolante; </a:t>
            </a:r>
          </a:p>
          <a:p>
            <a:r>
              <a:rPr lang="it-IT" sz="1200" b="0" i="0" u="none" strike="noStrike" kern="1200" baseline="0" dirty="0" smtClean="0">
                <a:solidFill>
                  <a:schemeClr val="tx1"/>
                </a:solidFill>
                <a:latin typeface="+mn-lt"/>
                <a:ea typeface="+mn-ea"/>
                <a:cs typeface="+mn-cs"/>
              </a:rPr>
              <a:t>e) se lo stato delle conoscenze scientifiche e tecniche, al momento in cui il produttore ha messo in circolazione il prodotto, non permetteva ancora di considerare il prodotto come difettoso; </a:t>
            </a:r>
          </a:p>
          <a:p>
            <a:r>
              <a:rPr lang="it-IT" sz="1200" b="0" i="0" u="none" strike="noStrike" kern="1200" baseline="0" dirty="0" smtClean="0">
                <a:solidFill>
                  <a:schemeClr val="tx1"/>
                </a:solidFill>
                <a:latin typeface="+mn-lt"/>
                <a:ea typeface="+mn-ea"/>
                <a:cs typeface="+mn-cs"/>
              </a:rPr>
              <a:t>f) nel caso del produttore o fornitore di una parte componente o di una materia prima, se il difetto è interamente dovuto alla concezione del prodotto in cui è stata incorporata la parte o materia prima o alla conformità di questa alle istruzioni date dal produttore che la ha utilizzata. </a:t>
            </a:r>
            <a:endParaRPr lang="it-IT" altLang="it-IT"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Ingrediente diverso x mancanza o sostituzione amministrativa, penale (reclusione</a:t>
            </a:r>
            <a:r>
              <a:rPr lang="it-IT" altLang="it-IT" baseline="0" dirty="0" smtClean="0"/>
              <a:t> fino a 2 </a:t>
            </a:r>
            <a:r>
              <a:rPr lang="it-IT" altLang="it-IT" baseline="0" dirty="0" err="1" smtClean="0"/>
              <a:t>anni+pubblicazione</a:t>
            </a:r>
            <a:r>
              <a:rPr lang="it-IT" altLang="it-IT" baseline="0" dirty="0" smtClean="0"/>
              <a:t> sentenza di condanna lesivo dell’immagine azienda). Probiotici vitali solo i 3/5 controlli </a:t>
            </a:r>
            <a:r>
              <a:rPr lang="it-IT" altLang="it-IT" baseline="0" dirty="0" err="1" smtClean="0"/>
              <a:t>shelf</a:t>
            </a:r>
            <a:r>
              <a:rPr lang="it-IT" altLang="it-IT" baseline="0" dirty="0" smtClean="0"/>
              <a:t>-life vale art 515</a:t>
            </a:r>
          </a:p>
          <a:p>
            <a:endParaRPr lang="it-IT"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•Art. 444 c.p. - Commercio di sostanze alimentari nocive. </a:t>
            </a:r>
          </a:p>
          <a:p>
            <a:r>
              <a:rPr lang="it-IT" sz="1200" b="0" i="0" u="none" strike="noStrike" kern="1200" baseline="0" dirty="0" smtClean="0">
                <a:solidFill>
                  <a:schemeClr val="tx1"/>
                </a:solidFill>
                <a:latin typeface="+mn-lt"/>
                <a:ea typeface="+mn-ea"/>
                <a:cs typeface="+mn-cs"/>
              </a:rPr>
              <a:t>•Art. 452 c.p. - Delitti colposi contro la salute pubblica. </a:t>
            </a:r>
          </a:p>
          <a:p>
            <a:r>
              <a:rPr lang="it-IT" sz="1200" b="0" i="0" u="none" strike="noStrike" kern="1200" baseline="0" dirty="0" smtClean="0">
                <a:solidFill>
                  <a:schemeClr val="tx1"/>
                </a:solidFill>
                <a:latin typeface="+mn-lt"/>
                <a:ea typeface="+mn-ea"/>
                <a:cs typeface="+mn-cs"/>
              </a:rPr>
              <a:t>•Art. 515 c.p. – Frode nell’esercizio del commercio. </a:t>
            </a:r>
          </a:p>
          <a:p>
            <a:r>
              <a:rPr lang="it-IT" sz="1200" b="0" i="0" u="none" strike="noStrike" kern="1200" baseline="0" dirty="0" smtClean="0">
                <a:solidFill>
                  <a:schemeClr val="tx1"/>
                </a:solidFill>
                <a:latin typeface="+mn-lt"/>
                <a:ea typeface="+mn-ea"/>
                <a:cs typeface="+mn-cs"/>
              </a:rPr>
              <a:t>•Art. 516 c.p. – Vendita di sostanze alimentari non genuine come genuine. </a:t>
            </a:r>
          </a:p>
          <a:p>
            <a:r>
              <a:rPr lang="it-IT" sz="1200" b="0" i="0" u="none" strike="noStrike" kern="1200" baseline="0" dirty="0" smtClean="0">
                <a:solidFill>
                  <a:schemeClr val="tx1"/>
                </a:solidFill>
                <a:latin typeface="+mn-lt"/>
                <a:ea typeface="+mn-ea"/>
                <a:cs typeface="+mn-cs"/>
              </a:rPr>
              <a:t>•Art. 5 L. 283 del 1962, Tutti i reati contravvenzionali previsti dalla L.283/62 in materia di alimenti, sono REATI DI PERICOLO </a:t>
            </a:r>
            <a:r>
              <a:rPr lang="it-IT" sz="1200" b="0" i="0" u="none" strike="noStrike" kern="1200" baseline="0" dirty="0" err="1" smtClean="0">
                <a:solidFill>
                  <a:schemeClr val="tx1"/>
                </a:solidFill>
                <a:latin typeface="+mn-lt"/>
                <a:ea typeface="+mn-ea"/>
                <a:cs typeface="+mn-cs"/>
              </a:rPr>
              <a:t>PRESUNTO.Non</a:t>
            </a:r>
            <a:r>
              <a:rPr lang="it-IT" sz="1200" b="0" i="0" u="none" strike="noStrike" kern="1200" baseline="0" dirty="0" smtClean="0">
                <a:solidFill>
                  <a:schemeClr val="tx1"/>
                </a:solidFill>
                <a:latin typeface="+mn-lt"/>
                <a:ea typeface="+mn-ea"/>
                <a:cs typeface="+mn-cs"/>
              </a:rPr>
              <a:t> è necessario che si determini in concreto un danno e nemmeno un rischio immediato; basta che l’azione o l’omissione commesse siano idonee, in concreto, a determinare un futuro</a:t>
            </a:r>
          </a:p>
          <a:p>
            <a:r>
              <a:rPr lang="it-IT" sz="1200" b="0" i="0" u="none" strike="noStrike" kern="1200" baseline="0" dirty="0" smtClean="0">
                <a:solidFill>
                  <a:schemeClr val="tx1"/>
                </a:solidFill>
                <a:latin typeface="+mn-lt"/>
                <a:ea typeface="+mn-ea"/>
                <a:cs typeface="+mn-cs"/>
              </a:rPr>
              <a:t>pericolo per la pubblica o privata incolumità</a:t>
            </a:r>
          </a:p>
          <a:p>
            <a:pPr>
              <a:defRPr/>
            </a:pPr>
            <a:endParaRPr lang="it-IT" altLang="it-IT"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Prescinde</a:t>
            </a:r>
            <a:r>
              <a:rPr lang="it-IT" altLang="it-IT" baseline="0" dirty="0" smtClean="0"/>
              <a:t> dall’elemento soggettivo, non fatto apposta, non accorto non vale quindi la multa si paga.</a:t>
            </a:r>
          </a:p>
          <a:p>
            <a:pPr>
              <a:defRPr/>
            </a:pPr>
            <a:r>
              <a:rPr lang="it-IT" altLang="it-IT" baseline="0" dirty="0" smtClean="0"/>
              <a:t>Responsabile dell’informazione al consumatore è quello con cui il nome o la ragione sociale è commercializzato il prodotto.</a:t>
            </a:r>
          </a:p>
          <a:p>
            <a:pPr>
              <a:defRPr/>
            </a:pPr>
            <a:r>
              <a:rPr lang="it-IT" altLang="it-IT" baseline="0" dirty="0" smtClean="0"/>
              <a:t>Chi distribuisce se l’ etichetta è sbagliata ha l’obbligo di non distribuire il prodotto rottura rapporto contrattuale, ammissione responsabilità 1. cambio etichetta,2. ritiro prodotto sanzioni limitate.</a:t>
            </a:r>
          </a:p>
          <a:p>
            <a:pPr>
              <a:defRPr/>
            </a:pPr>
            <a:r>
              <a:rPr lang="it-IT" altLang="it-IT" baseline="0" dirty="0" smtClean="0"/>
              <a:t>Soddisfatti o rimborsati </a:t>
            </a:r>
            <a:r>
              <a:rPr lang="it-IT" altLang="it-IT" baseline="0" dirty="0" err="1" smtClean="0"/>
              <a:t>messaggio:garanzia</a:t>
            </a:r>
            <a:r>
              <a:rPr lang="it-IT" altLang="it-IT" baseline="0" dirty="0" smtClean="0"/>
              <a:t> convenzionale il produttore la fornisce sui propri prodotti e risponde al codice di consumo prevede intervento AGCM</a:t>
            </a:r>
          </a:p>
          <a:p>
            <a:pPr>
              <a:defRPr/>
            </a:pPr>
            <a:r>
              <a:rPr lang="it-IT" altLang="it-IT" baseline="0" dirty="0" smtClean="0"/>
              <a:t>Art 3 ha l’obbligo di non commercializzare il prodotto, art 5 tutti i soggetti concorrono alla presentazione del prodotto, sanzione amministrativa su ogni lotto di prodotto, su ogni etichetta facendo il cumulo</a:t>
            </a:r>
          </a:p>
          <a:p>
            <a:pPr>
              <a:defRPr/>
            </a:pPr>
            <a:endParaRPr lang="it-IT" altLang="it-IT"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Art 20-21 pratiche</a:t>
            </a:r>
            <a:r>
              <a:rPr lang="it-IT" altLang="it-IT" baseline="0" dirty="0" smtClean="0"/>
              <a:t> ingannevoli</a:t>
            </a:r>
            <a:endParaRPr lang="it-IT" alt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it-IT" altLang="it-IT" dirty="0" smtClean="0"/>
              <a:t>L'ETICHETTATURA DEI PRODOTTI ALIMENTARI</a:t>
            </a:r>
          </a:p>
          <a:p>
            <a:r>
              <a:rPr lang="it-IT" altLang="it-IT" i="1" dirty="0" smtClean="0"/>
              <a:t>E' stato pubblicato sulla Gazzetta Ufficiale dell'Unione Europea L 304 del 22 novembre 2011 il </a:t>
            </a:r>
            <a:r>
              <a:rPr lang="it-IT" altLang="it-IT" b="1" i="1" dirty="0" smtClean="0"/>
              <a:t>Regolamento (UE) 1169/2011</a:t>
            </a:r>
            <a:r>
              <a:rPr lang="it-IT" altLang="it-IT" i="1" dirty="0" smtClean="0"/>
              <a:t>, che ridefinisce la normativa relativa all'etichettatura dei prodotti alimentari. </a:t>
            </a:r>
          </a:p>
          <a:p>
            <a:r>
              <a:rPr lang="it-IT" altLang="it-IT" i="1" dirty="0" smtClean="0"/>
              <a:t>Come stabilito all'art. 55 dello stesso Regolamento (UE) 1169/2011, il provvedimento si applica a decorrere dal 13 dicembre 2014, ad eccezione di: </a:t>
            </a:r>
          </a:p>
          <a:p>
            <a:r>
              <a:rPr lang="it-IT" altLang="it-IT" i="1" dirty="0" smtClean="0"/>
              <a:t>- art. 9, par. 1, </a:t>
            </a:r>
            <a:r>
              <a:rPr lang="it-IT" altLang="it-IT" i="1" dirty="0" err="1" smtClean="0"/>
              <a:t>lett</a:t>
            </a:r>
            <a:r>
              <a:rPr lang="it-IT" altLang="it-IT" i="1" dirty="0" smtClean="0"/>
              <a:t>. l) (obbligo di dichiarazione nutrizionale) che si applica a decorrere dal 13 dicembre 2016;</a:t>
            </a:r>
          </a:p>
          <a:p>
            <a:r>
              <a:rPr lang="it-IT" altLang="it-IT" i="1" dirty="0" smtClean="0"/>
              <a:t>- allegato VI, parte B (requisiti specifici relativi alla designazione delle "carni macinate") che si applica a decorrere dal 1 gennaio 2014.  </a:t>
            </a:r>
          </a:p>
          <a:p>
            <a:r>
              <a:rPr lang="it-IT" altLang="it-IT" i="1" dirty="0" smtClean="0"/>
              <a:t>Gli stati membri dell'Unione Europea dovranno allinearsi al Regolamento UE 1169/2011 entro le date di applicazione previste dal Regolamento stesso.</a:t>
            </a:r>
          </a:p>
          <a:p>
            <a:r>
              <a:rPr lang="it-IT" altLang="it-IT" i="1" dirty="0" smtClean="0"/>
              <a:t>Di seguito, sono sinteticamente presentate le principali normative attuali.</a:t>
            </a:r>
            <a:endParaRPr lang="it-IT" altLang="it-IT" dirty="0" smtClean="0"/>
          </a:p>
          <a:p>
            <a:r>
              <a:rPr lang="it-IT" altLang="it-IT" dirty="0" smtClean="0"/>
              <a:t>L'etichettatura rappresenta un importante strumento di informazione sulle caratteristiche dei prodotti alimentari. Diversi provvedimenti legislativi regolano l'etichettatura, la presentazione e la pubblicità dei prodotti alimentari: in Italia, la norma base è il </a:t>
            </a:r>
            <a:r>
              <a:rPr lang="it-IT" altLang="it-IT" dirty="0" err="1" smtClean="0"/>
              <a:t>D.Lgs</a:t>
            </a:r>
            <a:r>
              <a:rPr lang="it-IT" altLang="it-IT" dirty="0" smtClean="0"/>
              <a:t> 109/1992, che definisce l'etichetta di un alimento come "l'insieme delle menzioni, delle indicazioni, delle immagini o dei simboli che si riferiscono al prodotto alimentare e che figurano direttamente sull'imballaggio o su un'etichetta appostavi o sul dispositivo di chiusura o su cartelli, anelli o fascette legati al prodotto medesimo...". Lo stesso articolo fornisce la definizione di "prodotto alimentare preconfezionato" come quell'unità costituita da un prodotto alimentare e dal suo imballaggio, il cui contenuto non può essere modificato senza che la confezione venga aperta o alterata rispetto all'originale, pertanto l'involucro rappresenta parte integrante del prodotto.</a:t>
            </a:r>
          </a:p>
          <a:p>
            <a:r>
              <a:rPr lang="it-IT" altLang="it-IT" dirty="0" smtClean="0"/>
              <a:t>Questa norma è stata più volte modificata in seguito alla promulgazione di altri provvedimenti, tra i quali uno dei più importanti è la Direttiva europea 2000/13, recepita a livello nazionale con il </a:t>
            </a:r>
            <a:r>
              <a:rPr lang="it-IT" altLang="it-IT" dirty="0" err="1" smtClean="0"/>
              <a:t>D.Lgs</a:t>
            </a:r>
            <a:r>
              <a:rPr lang="it-IT" altLang="it-IT" dirty="0" smtClean="0"/>
              <a:t> 181/2003. Tale intervento legislativo risponde all'esigenza di armonizzare tra loro le normative dei diversi Paesi dell'Unione Europea in materia di etichettatura degli alimenti.</a:t>
            </a:r>
          </a:p>
          <a:p>
            <a:r>
              <a:rPr lang="it-IT" altLang="it-IT" dirty="0" smtClean="0"/>
              <a:t>In aggiunta, l'obiettivo dell'etichettatura, come indicato dal decreto, è fornire un'informazione corretta e trasparente sul prodotto alimentare, senza indurre in errore il consumatore circa le caratteristiche dell'alimento: lo scopo è pertanto quello di tutelare gli interessi delle parti in un contesto di libero scambio delle merci.</a:t>
            </a:r>
          </a:p>
          <a:p>
            <a:r>
              <a:rPr lang="it-IT" altLang="it-IT" dirty="0" smtClean="0"/>
              <a:t>Le norme finora menzionate sono cogenti e di carattere orizzontale, pertanto hanno la caratteristica di essere applicate a tutte le tipologie di alimenti, a meno dell'esistenza di norme specifiche, per singola tipologia di alimento, a carattere verticale.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it-IT" altLang="it-IT" dirty="0" smtClean="0"/>
              <a:t>L'ETICHETTATURA DEI PRODOTTI ALIMENTARI</a:t>
            </a:r>
          </a:p>
          <a:p>
            <a:r>
              <a:rPr lang="it-IT" altLang="it-IT" dirty="0" smtClean="0"/>
              <a:t>Secondo quanto stabilito dalle suddette norme, in etichetta vanno quindi riportati:</a:t>
            </a:r>
          </a:p>
          <a:p>
            <a:r>
              <a:rPr lang="it-IT" altLang="it-IT" dirty="0" smtClean="0"/>
              <a:t>la </a:t>
            </a:r>
            <a:r>
              <a:rPr lang="it-IT" altLang="it-IT" i="1" dirty="0" smtClean="0"/>
              <a:t>denominazione di vendita</a:t>
            </a:r>
            <a:r>
              <a:rPr lang="it-IT" altLang="it-IT" dirty="0" smtClean="0"/>
              <a:t>: è il "nome" dell'alimento, può corrispondere all'alimento stesso (es. latte), in tal caso seguito dal tipo di trattamento tecnologico che è stato eseguito (es. pastorizzato o in polvere, intero o altro), oppure essere un nome di fantasia;</a:t>
            </a:r>
          </a:p>
          <a:p>
            <a:r>
              <a:rPr lang="it-IT" altLang="it-IT" dirty="0" smtClean="0"/>
              <a:t>gli </a:t>
            </a:r>
            <a:r>
              <a:rPr lang="it-IT" altLang="it-IT" i="1" dirty="0" smtClean="0"/>
              <a:t>ingredienti</a:t>
            </a:r>
            <a:r>
              <a:rPr lang="it-IT" altLang="it-IT" dirty="0" smtClean="0"/>
              <a:t>: tutte le sostanze utilizzate nella preparazione dell'alimento, in ordine decrescente dal punto di vista della quantità;</a:t>
            </a:r>
          </a:p>
          <a:p>
            <a:r>
              <a:rPr lang="it-IT" altLang="it-IT" dirty="0" smtClean="0"/>
              <a:t>il </a:t>
            </a:r>
            <a:r>
              <a:rPr lang="it-IT" altLang="it-IT" i="1" dirty="0" smtClean="0"/>
              <a:t>peso netto</a:t>
            </a:r>
            <a:r>
              <a:rPr lang="it-IT" altLang="it-IT" dirty="0" smtClean="0"/>
              <a:t>;</a:t>
            </a:r>
          </a:p>
          <a:p>
            <a:r>
              <a:rPr lang="it-IT" altLang="it-IT" dirty="0" smtClean="0"/>
              <a:t>il </a:t>
            </a:r>
            <a:r>
              <a:rPr lang="it-IT" altLang="it-IT" i="1" dirty="0" smtClean="0"/>
              <a:t>nome</a:t>
            </a:r>
            <a:r>
              <a:rPr lang="it-IT" altLang="it-IT" dirty="0" smtClean="0"/>
              <a:t> e la </a:t>
            </a:r>
            <a:r>
              <a:rPr lang="it-IT" altLang="it-IT" i="1" dirty="0" smtClean="0"/>
              <a:t>sede</a:t>
            </a:r>
            <a:r>
              <a:rPr lang="it-IT" altLang="it-IT" dirty="0" smtClean="0"/>
              <a:t> del produttore;</a:t>
            </a:r>
          </a:p>
          <a:p>
            <a:r>
              <a:rPr lang="it-IT" altLang="it-IT" dirty="0" smtClean="0"/>
              <a:t>ove necessario, il </a:t>
            </a:r>
            <a:r>
              <a:rPr lang="it-IT" altLang="it-IT" i="1" dirty="0" smtClean="0"/>
              <a:t>termine minimo di conservazione</a:t>
            </a:r>
            <a:r>
              <a:rPr lang="it-IT" altLang="it-IT" dirty="0" smtClean="0"/>
              <a:t>, la data entro la quale il prodotto conserva le sue proprietà specifiche in adeguate condizioni di conservazione, ma può ancora essere consumato, o la </a:t>
            </a:r>
            <a:r>
              <a:rPr lang="it-IT" altLang="it-IT" i="1" dirty="0" smtClean="0"/>
              <a:t>data di scadenza</a:t>
            </a:r>
            <a:r>
              <a:rPr lang="it-IT" altLang="it-IT" dirty="0" smtClean="0"/>
              <a:t>, la data entro la quale il prodotto va consumato, perché altrimenti può diventare pericoloso;</a:t>
            </a:r>
          </a:p>
          <a:p>
            <a:r>
              <a:rPr lang="it-IT" altLang="it-IT" dirty="0" smtClean="0"/>
              <a:t>ove necessario, le </a:t>
            </a:r>
            <a:r>
              <a:rPr lang="it-IT" altLang="it-IT" i="1" dirty="0" smtClean="0"/>
              <a:t>modalità di conservazione</a:t>
            </a:r>
            <a:r>
              <a:rPr lang="it-IT" altLang="it-IT" dirty="0" smtClean="0"/>
              <a:t> del prodotto, come per i prodotti altamente deperibili, che devono essere conservati in frigo;</a:t>
            </a:r>
          </a:p>
          <a:p>
            <a:r>
              <a:rPr lang="it-IT" altLang="it-IT" dirty="0" smtClean="0"/>
              <a:t>il </a:t>
            </a:r>
            <a:r>
              <a:rPr lang="it-IT" altLang="it-IT" i="1" dirty="0" smtClean="0"/>
              <a:t>numero di singole unità</a:t>
            </a:r>
            <a:r>
              <a:rPr lang="it-IT" altLang="it-IT" dirty="0" smtClean="0"/>
              <a:t> contenute in una confezione, se non evidente dalla confezione esterna.</a:t>
            </a:r>
          </a:p>
          <a:p>
            <a:r>
              <a:rPr lang="it-IT" altLang="it-IT" dirty="0" smtClean="0"/>
              <a:t>Anche la presentazione e la pubblicità devono essere tali da non indurre in inganno il consumatore, né devono essere menzionate proprietà medicamentose riferite a quel prodotto a meno che non sia specificamente disciplinato e autorizzato ai sensi del </a:t>
            </a:r>
            <a:r>
              <a:rPr lang="it-IT" altLang="it-IT" dirty="0" err="1" smtClean="0"/>
              <a:t>D.Lgs</a:t>
            </a:r>
            <a:r>
              <a:rPr lang="it-IT" altLang="it-IT" dirty="0" smtClean="0"/>
              <a:t> 111/1992. Tutte le informazioni inoltre devono essere riportate in caratteri leggibili ed indelebili, intelligibili al consumatore, quindi opportunamente tradotte nelle diverse lingue.</a:t>
            </a:r>
            <a:endParaRPr lang="it-IT" altLang="it-IT" i="1" dirty="0" smtClean="0"/>
          </a:p>
          <a:p>
            <a:r>
              <a:rPr lang="it-IT" altLang="it-IT" i="1" dirty="0" smtClean="0"/>
              <a:t>Informazioni sul contenuto in energia e nutrienti e sugli effetti per la salute</a:t>
            </a:r>
            <a:endParaRPr lang="it-IT" altLang="it-IT" dirty="0" smtClean="0"/>
          </a:p>
          <a:p>
            <a:r>
              <a:rPr lang="it-IT" altLang="it-IT" dirty="0" smtClean="0"/>
              <a:t>Specifiche norme sono state emanate riguardo al contenuto in energia (in kilocalorie o in </a:t>
            </a:r>
            <a:r>
              <a:rPr lang="it-IT" altLang="it-IT" dirty="0" err="1" smtClean="0"/>
              <a:t>kilojoule</a:t>
            </a:r>
            <a:r>
              <a:rPr lang="it-IT" altLang="it-IT" dirty="0" smtClean="0"/>
              <a:t>) e nutrienti (proteine, grassi, carboidrati, fibra, vitamine e sali minerali, ma anche, meno di frequente, altri nutrienti come i grassi insaturi della serie ω-3 ed il colesterolo) dei prodotti alimentari. Questa legislazione prende l'avvio dalla Direttiva europea 90/496, recepita in Italia con </a:t>
            </a:r>
            <a:r>
              <a:rPr lang="it-IT" altLang="it-IT" dirty="0" err="1" smtClean="0"/>
              <a:t>D.Lgs</a:t>
            </a:r>
            <a:r>
              <a:rPr lang="it-IT" altLang="it-IT" dirty="0" smtClean="0"/>
              <a:t> 77/1993, e viene ripresa ed ulteriormente ampliata nella già ricordata Direttiva 2000/13/CE.</a:t>
            </a:r>
          </a:p>
          <a:p>
            <a:r>
              <a:rPr lang="it-IT" altLang="it-IT" dirty="0" smtClean="0"/>
              <a:t>Le informazioni nutrizionali, salvo eccezioni, non sono obbligatorie. Quando presente, la dichiarazione del contenuto in energia e nutrienti va illustrata sotto forma numerica, con unità di misura specifiche, per 100 grammi o per 100 millilitri di prodotto. Le informazioni relative a vitamine e sali minerali vanno espresse, oltre che in valore assoluto, anche in percentuale sull'apporto giornaliero. Inoltre, le informazioni nutrizionali devono essere riportate raggruppate in un punto ben visibile dell'etichetta, in caratteri leggibili e indelebili ed in un linguaggio comprensibile per il consumatore.</a:t>
            </a:r>
          </a:p>
          <a:p>
            <a:r>
              <a:rPr lang="it-IT" altLang="it-IT" dirty="0" smtClean="0"/>
              <a:t>Una recente Direttiva europea, la 2003/89/CE, ha ulteriormente aggiornato la normativa relativa all'etichettatura nutrizionale, indicando un elenco di prodotti alimentari contenenti sostanze allergeniche che, ove utilizzati come ingredienti, devono essere riportati in etichetta: cereali, pesce e crostacei, arachidi, soia, latte, frutta secca, sedano, senape, sesamo e anidride solforosa. Tali prodotti sono responsabili del 90% dei casi di allergie alimentari nel mondo.</a:t>
            </a:r>
          </a:p>
          <a:p>
            <a:r>
              <a:rPr lang="it-IT" altLang="it-IT" dirty="0" smtClean="0"/>
              <a:t>Tuttavia, questa normativa è stata modificata da successive Direttive. Questi provvedimenti comunitari sono stati recepiti nell'ordinamento italiano dal </a:t>
            </a:r>
            <a:r>
              <a:rPr lang="it-IT" altLang="it-IT" dirty="0" err="1" smtClean="0"/>
              <a:t>D.Lgs</a:t>
            </a:r>
            <a:r>
              <a:rPr lang="it-IT" altLang="it-IT" dirty="0" smtClean="0"/>
              <a:t> 114/2006 e successive modifiche, che disciplina l'indicazione degli ingredienti in etichetta e riporta l'elenco aggiornato dei prodotti alimentari contenenti sostanze allergeniche. </a:t>
            </a:r>
          </a:p>
          <a:p>
            <a:r>
              <a:rPr lang="it-IT" altLang="it-IT" dirty="0" smtClean="0"/>
              <a:t>La normativa sull'etichetta nutrizionale dei prodotti alimentari è stata ulteriormente aggiornata con l'introduzione del Regolamento (CE) 1924/2006.</a:t>
            </a:r>
          </a:p>
          <a:p>
            <a:r>
              <a:rPr lang="it-IT" altLang="it-IT" dirty="0" smtClean="0"/>
              <a:t>Questo provvedimento stabilisce quali sono le indicazioni nutrizionali che possono essere presenti in etichetta, nelle presentazioni e nella pubblicità (come "a basso contenuto di grassi", "leggero", "light", ecc.), </a:t>
            </a:r>
            <a:r>
              <a:rPr lang="it-IT" altLang="it-IT" dirty="0" err="1" smtClean="0"/>
              <a:t>nonchè</a:t>
            </a:r>
            <a:r>
              <a:rPr lang="it-IT" altLang="it-IT" dirty="0" smtClean="0"/>
              <a:t> i relativi requisiti. Inoltre, il Regolamento 1924/2006 stabilisce anche i requisiti delle indicazioni relative ad effetti sulla salute, </a:t>
            </a:r>
            <a:r>
              <a:rPr lang="it-IT" altLang="it-IT" dirty="0" err="1" smtClean="0"/>
              <a:t>nonchè</a:t>
            </a:r>
            <a:r>
              <a:rPr lang="it-IT" altLang="it-IT" dirty="0" smtClean="0"/>
              <a:t> alla riduzione del fattore di rischio di malattia, degli alimenti.</a:t>
            </a:r>
          </a:p>
          <a:p>
            <a:r>
              <a:rPr lang="it-IT" altLang="it-IT" dirty="0" smtClean="0"/>
              <a:t>Sono anche presentate le condizioni che devono essere rispettate per riportare in etichetta queste indicazioni. Ad esempio, le avvertenze nutrizionali e sulla salute non devono essere ingannevoli o fuorvianti, e devono essere fondate su prove scientifiche generalmente accettate. In aggiunta, sono specificati i requisiti delle indicazioni relative ad effetti sullo sviluppo e sulla salute dei bambini.</a:t>
            </a:r>
            <a:endParaRPr lang="it-IT" altLang="it-IT" i="1" dirty="0" smtClean="0"/>
          </a:p>
          <a:p>
            <a:r>
              <a:rPr lang="it-IT" altLang="it-IT" i="1" dirty="0" smtClean="0"/>
              <a:t>Indicazioni di qualità</a:t>
            </a:r>
            <a:endParaRPr lang="it-IT" altLang="it-IT" dirty="0" smtClean="0"/>
          </a:p>
          <a:p>
            <a:r>
              <a:rPr lang="it-IT" altLang="it-IT" dirty="0" smtClean="0"/>
              <a:t>L'etichetta può anche riportare altre indicazioni, come la data di produzione o il marchio di qualità (come DOP, IGP, STG): informazioni aggiuntive che il produttore può inserire a propria discrezione, come caratteristiche di pregio del proprio prodotto. L'etichetta pertanto deve essere sempre letta con attenzione al momento dell'acquisto, poiché rappresenta la fonte più immediata ed essenziale di informazioni sul prodotto alimentare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000" i="1" dirty="0"/>
              <a:t>SEZIONE 3 </a:t>
            </a:r>
            <a:endParaRPr lang="it-IT" sz="1000" dirty="0"/>
          </a:p>
          <a:p>
            <a:r>
              <a:rPr lang="it-IT" sz="1000" b="1" i="1" dirty="0"/>
              <a:t>Dichiarazione nutrizionale </a:t>
            </a:r>
            <a:endParaRPr lang="it-IT" sz="1000" dirty="0"/>
          </a:p>
          <a:p>
            <a:r>
              <a:rPr lang="it-IT" sz="1000" i="1" dirty="0"/>
              <a:t>Articolo 29 </a:t>
            </a:r>
            <a:endParaRPr lang="it-IT" sz="1000" dirty="0"/>
          </a:p>
          <a:p>
            <a:r>
              <a:rPr lang="it-IT" sz="1000" b="1" dirty="0"/>
              <a:t>Rapporto con altra normativa </a:t>
            </a:r>
            <a:endParaRPr lang="it-IT" sz="1000" dirty="0"/>
          </a:p>
          <a:p>
            <a:r>
              <a:rPr lang="it-IT" sz="1000" dirty="0"/>
              <a:t>1. La presente sezione non si applica agli alimenti che rientrano nell’ambito di applicazione della seguente normativa: </a:t>
            </a:r>
          </a:p>
          <a:p>
            <a:pPr marL="227889" indent="-227889">
              <a:buAutoNum type="alphaLcParenR"/>
            </a:pPr>
            <a:r>
              <a:rPr lang="it-IT" sz="1000" dirty="0"/>
              <a:t>direttiva 2002/46/CE del Parlamento europeo e del Consiglio, del 10 giugno 2002, per il ravvicinamento delle legislazioni degli Stati membri relative agli integratori alimentari ( 1 ); </a:t>
            </a:r>
          </a:p>
          <a:p>
            <a:pPr marL="227889" indent="-227889">
              <a:buAutoNum type="alphaLcParenR"/>
            </a:pPr>
            <a:r>
              <a:rPr lang="it-IT" sz="1000" dirty="0"/>
              <a:t>ALIMENTI AI QUALI NON SI APPLICA L’OBBLIGO DELLA DICHIARAZIONE NUTRIZIONALE</a:t>
            </a:r>
          </a:p>
          <a:p>
            <a:r>
              <a:rPr lang="it-IT" sz="1000" dirty="0"/>
              <a:t>1. I prodotti non trasformati che comprendono un solo ingrediente o una sola categoria di ingredienti;</a:t>
            </a:r>
          </a:p>
          <a:p>
            <a:r>
              <a:rPr lang="it-IT" sz="1000" dirty="0"/>
              <a:t>2. i prodotti trasformati che sono stati sottoposti unicamente a maturazione e che comprendono un solo ingrediente o una sola categoria di ingredienti;</a:t>
            </a:r>
          </a:p>
          <a:p>
            <a:r>
              <a:rPr lang="it-IT" sz="1000" dirty="0"/>
              <a:t>3. le acque destinate al consumo umano, comprese quelle che contengono come soli ingredienti aggiunti anidride carbonica e/o aromi;</a:t>
            </a:r>
          </a:p>
          <a:p>
            <a:r>
              <a:rPr lang="it-IT" sz="1000" dirty="0"/>
              <a:t>4. le piante aromatiche, le spezie o le loro miscele;</a:t>
            </a:r>
          </a:p>
          <a:p>
            <a:r>
              <a:rPr lang="it-IT" sz="1000" dirty="0"/>
              <a:t>5. il sale e i succedanei del sale;</a:t>
            </a:r>
          </a:p>
          <a:p>
            <a:r>
              <a:rPr lang="it-IT" sz="1000" dirty="0"/>
              <a:t>6. gli edulcoranti da tavola;</a:t>
            </a:r>
          </a:p>
          <a:p>
            <a:r>
              <a:rPr lang="it-IT" sz="1000" dirty="0"/>
              <a:t>7. i prodotti contemplati dalla direttiva 1999/4/CE del Parlamento europeo e del Consiglio, del 22 febbraio 1999, relativa agli estratti di caffè e agli estratti di cicoria ( 1 ), i chicchi di caffè interi o macinati e i chicchi di caffè decaffeinati interi o macinati;</a:t>
            </a:r>
          </a:p>
          <a:p>
            <a:r>
              <a:rPr lang="it-IT" sz="1000" dirty="0"/>
              <a:t>8. le infusioni a base di erbe e di frutta,</a:t>
            </a:r>
            <a:endParaRPr lang="it-IT" altLang="it-IT"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it-IT" sz="1200" b="1" i="0" kern="1200" dirty="0" smtClean="0">
                <a:solidFill>
                  <a:schemeClr val="tx1"/>
                </a:solidFill>
                <a:effectLst/>
                <a:latin typeface="+mn-lt"/>
                <a:ea typeface="+mn-ea"/>
                <a:cs typeface="+mn-cs"/>
              </a:rPr>
              <a:t>Un primo suggerimento</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Un primo passo è quello di “contaminare” la categoria Alimenti con prodotti di altri settori della farmacia per aumentare la marginalità media del reparto.</a:t>
            </a:r>
          </a:p>
          <a:p>
            <a:endParaRPr lang="it-IT" sz="1200" b="1"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La corretta strategia per la gestione della categoria “alimenti” in farmacia</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Ma è davvero corretto “penalizzare” questa categoria all’interno dell’assortimento della farmacia?</a:t>
            </a:r>
          </a:p>
          <a:p>
            <a:r>
              <a:rPr lang="it-IT" sz="1200" b="0" i="0" kern="1200" dirty="0" smtClean="0">
                <a:solidFill>
                  <a:schemeClr val="tx1"/>
                </a:solidFill>
                <a:effectLst/>
                <a:latin typeface="+mn-lt"/>
                <a:ea typeface="+mn-ea"/>
                <a:cs typeface="+mn-cs"/>
              </a:rPr>
              <a:t>Non esiste una risposta univoca, non esiste una formula “magica” … Ogni farmacia ha le proprie peculiarità e quindi occorre fare un’attenta analisi di quanto segue:</a:t>
            </a:r>
          </a:p>
          <a:p>
            <a:r>
              <a:rPr lang="it-IT" sz="1200" b="0" i="0" kern="1200" dirty="0" smtClean="0">
                <a:solidFill>
                  <a:schemeClr val="tx1"/>
                </a:solidFill>
                <a:effectLst/>
                <a:latin typeface="+mn-lt"/>
                <a:ea typeface="+mn-ea"/>
                <a:cs typeface="+mn-cs"/>
              </a:rPr>
              <a:t>• bacino d’utenza (ossia le caratteristiche della clientela potenziale della farmacia e dei suoi competitors): ad es. la presenza di alimenti bimbo può essere un’importante generatore di traffico e di fidelizzazione se nella zona in cui è ubicata la farmacia c’è un’elevata presenza di bambini</a:t>
            </a:r>
          </a:p>
          <a:p>
            <a:r>
              <a:rPr lang="it-IT" sz="1200" b="0" i="0" kern="1200" dirty="0" smtClean="0">
                <a:solidFill>
                  <a:schemeClr val="tx1"/>
                </a:solidFill>
                <a:effectLst/>
                <a:latin typeface="+mn-lt"/>
                <a:ea typeface="+mn-ea"/>
                <a:cs typeface="+mn-cs"/>
              </a:rPr>
              <a:t>• spazi espositivi: la creazione di un reparto di alimenti può anche aiutare ad ottimizzare le zone “fredde” della farmacia in quanto, trattandosi di acquisti programmati, non richiedono necessariamente un posizionamento in zone di grande visibilità</a:t>
            </a:r>
          </a:p>
          <a:p>
            <a:r>
              <a:rPr lang="it-IT" sz="1200" b="1" i="0" kern="1200" dirty="0" smtClean="0">
                <a:solidFill>
                  <a:schemeClr val="tx1"/>
                </a:solidFill>
                <a:effectLst/>
                <a:latin typeface="+mn-lt"/>
                <a:ea typeface="+mn-ea"/>
                <a:cs typeface="+mn-cs"/>
              </a:rPr>
              <a:t>Le principali criticità della categoria</a:t>
            </a:r>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Le principali criticità della categoria alimenti si possono riassumere in:</a:t>
            </a:r>
          </a:p>
          <a:p>
            <a:r>
              <a:rPr lang="it-IT" sz="1200" b="0" i="0" kern="1200" dirty="0" smtClean="0">
                <a:solidFill>
                  <a:schemeClr val="tx1"/>
                </a:solidFill>
                <a:effectLst/>
                <a:latin typeface="+mn-lt"/>
                <a:ea typeface="+mn-ea"/>
                <a:cs typeface="+mn-cs"/>
              </a:rPr>
              <a:t>• ampio spazio da dedicare al reparto: il consumatore vuole poter scegliere e ciò implica avere un assortimento “ampio” e “profondo”</a:t>
            </a:r>
          </a:p>
          <a:p>
            <a:r>
              <a:rPr lang="it-IT" sz="1200" b="0" i="0" kern="1200" dirty="0" smtClean="0">
                <a:solidFill>
                  <a:schemeClr val="tx1"/>
                </a:solidFill>
                <a:effectLst/>
                <a:latin typeface="+mn-lt"/>
                <a:ea typeface="+mn-ea"/>
                <a:cs typeface="+mn-cs"/>
              </a:rPr>
              <a:t>• ridotta </a:t>
            </a:r>
            <a:r>
              <a:rPr lang="it-IT" sz="1200" b="0" i="0" kern="1200" dirty="0" err="1" smtClean="0">
                <a:solidFill>
                  <a:schemeClr val="tx1"/>
                </a:solidFill>
                <a:effectLst/>
                <a:latin typeface="+mn-lt"/>
                <a:ea typeface="+mn-ea"/>
                <a:cs typeface="+mn-cs"/>
              </a:rPr>
              <a:t>shelf</a:t>
            </a:r>
            <a:r>
              <a:rPr lang="it-IT" sz="1200" b="0" i="0" kern="1200" dirty="0" smtClean="0">
                <a:solidFill>
                  <a:schemeClr val="tx1"/>
                </a:solidFill>
                <a:effectLst/>
                <a:latin typeface="+mn-lt"/>
                <a:ea typeface="+mn-ea"/>
                <a:cs typeface="+mn-cs"/>
              </a:rPr>
              <a:t>-life di alcuni prodotti (come ad es. il pane ed i surgelati): la gestione delle rotazioni e delle scadenze deve essere continua altrimenti il rischio di scaduti può essere elevato</a:t>
            </a:r>
          </a:p>
          <a:p>
            <a:r>
              <a:rPr lang="it-IT" sz="1200" b="0" i="0" kern="1200" dirty="0" smtClean="0">
                <a:solidFill>
                  <a:schemeClr val="tx1"/>
                </a:solidFill>
                <a:effectLst/>
                <a:latin typeface="+mn-lt"/>
                <a:ea typeface="+mn-ea"/>
                <a:cs typeface="+mn-cs"/>
              </a:rPr>
              <a:t>• tempistiche di rimborso delle ASL dei prodotti senza glutine sono spesso lunghe e, quindi, possono creare dei problemi in termini di “cash-flow”</a:t>
            </a:r>
          </a:p>
          <a:p>
            <a:r>
              <a:rPr lang="it-IT" sz="1200" b="0" i="0" kern="1200" dirty="0" smtClean="0">
                <a:solidFill>
                  <a:schemeClr val="tx1"/>
                </a:solidFill>
                <a:effectLst/>
                <a:latin typeface="+mn-lt"/>
                <a:ea typeface="+mn-ea"/>
                <a:cs typeface="+mn-cs"/>
              </a:rPr>
              <a:t>• costi del personale: per poter sviluppare adeguatamente il reparto degli “alimenti speciali” in alcuni casi occorre la presenza di una persona dedicata e quindi il fatturato e la marginalità sviluppata devono consentire di coprire tali costi.</a:t>
            </a:r>
          </a:p>
          <a:p>
            <a:pPr marL="227889" indent="-227889"/>
            <a:endParaRPr lang="en-GB" alt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it-IT" sz="1000" dirty="0"/>
              <a:t>L’etichetta degli alimenti, oltre a fornire informazioni necessarie relative al prodotto commercializzato, può essere utilizzata dal produttore come mezzo per valorizzare i propri prodotti e dal consumatore per fare scelte più attente e in linea con le sue necessità. </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Il Reg 1924/2006 armonizza i </a:t>
            </a:r>
            <a:r>
              <a:rPr lang="it-IT" sz="1000" dirty="0" err="1">
                <a:solidFill>
                  <a:srgbClr val="7030A0"/>
                </a:solidFill>
                <a:effectLst>
                  <a:outerShdw blurRad="38100" dist="38100" dir="2700000" algn="tl">
                    <a:srgbClr val="000000">
                      <a:alpha val="43137"/>
                    </a:srgbClr>
                  </a:outerShdw>
                </a:effectLst>
                <a:latin typeface="Comic Sans MS" panose="030F0702030302020204" pitchFamily="66" charset="0"/>
              </a:rPr>
              <a:t>cosidetti</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it-IT" sz="1000" b="1" dirty="0" err="1">
                <a:solidFill>
                  <a:srgbClr val="FF0000"/>
                </a:solidFill>
                <a:effectLst>
                  <a:outerShdw blurRad="38100" dist="38100" dir="2700000" algn="tl">
                    <a:srgbClr val="000000">
                      <a:alpha val="43137"/>
                    </a:srgbClr>
                  </a:outerShdw>
                </a:effectLst>
                <a:latin typeface="Comic Sans MS" panose="030F0702030302020204" pitchFamily="66" charset="0"/>
              </a:rPr>
              <a:t>claims</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ossia</a:t>
            </a:r>
          </a:p>
          <a:p>
            <a:pPr algn="l"/>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indicazioni nutrizionali e sulla salute fornite sui prodotti alimentari, allo scopo di garantire ai consumatori l’accuratezza e la veridicità delle informazioni.</a:t>
            </a:r>
          </a:p>
          <a:p>
            <a:endParaRPr lang="it-IT" altLang="it-I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it-IT" sz="1000" dirty="0"/>
              <a:t>L’etichetta degli alimenti, oltre a fornire informazioni necessarie relative al prodotto commercializzato, può essere utilizzata dal produttore come mezzo per valorizzare i propri prodotti e dal consumatore per fare scelte più attente e in linea con le sue necessità. </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Il Reg 1924/2006 armonizza i </a:t>
            </a:r>
            <a:r>
              <a:rPr lang="it-IT" sz="1000" dirty="0" err="1">
                <a:solidFill>
                  <a:srgbClr val="7030A0"/>
                </a:solidFill>
                <a:effectLst>
                  <a:outerShdw blurRad="38100" dist="38100" dir="2700000" algn="tl">
                    <a:srgbClr val="000000">
                      <a:alpha val="43137"/>
                    </a:srgbClr>
                  </a:outerShdw>
                </a:effectLst>
                <a:latin typeface="Comic Sans MS" panose="030F0702030302020204" pitchFamily="66" charset="0"/>
              </a:rPr>
              <a:t>cosidetti</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a:t>
            </a:r>
            <a:r>
              <a:rPr lang="it-IT" sz="1000" b="1" dirty="0" err="1">
                <a:solidFill>
                  <a:srgbClr val="FF0000"/>
                </a:solidFill>
                <a:effectLst>
                  <a:outerShdw blurRad="38100" dist="38100" dir="2700000" algn="tl">
                    <a:srgbClr val="000000">
                      <a:alpha val="43137"/>
                    </a:srgbClr>
                  </a:outerShdw>
                </a:effectLst>
                <a:latin typeface="Comic Sans MS" panose="030F0702030302020204" pitchFamily="66" charset="0"/>
              </a:rPr>
              <a:t>claims</a:t>
            </a:r>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 ossia</a:t>
            </a:r>
          </a:p>
          <a:p>
            <a:pPr algn="l"/>
            <a:r>
              <a:rPr lang="it-IT" sz="1000" dirty="0">
                <a:solidFill>
                  <a:srgbClr val="7030A0"/>
                </a:solidFill>
                <a:effectLst>
                  <a:outerShdw blurRad="38100" dist="38100" dir="2700000" algn="tl">
                    <a:srgbClr val="000000">
                      <a:alpha val="43137"/>
                    </a:srgbClr>
                  </a:outerShdw>
                </a:effectLst>
                <a:latin typeface="Comic Sans MS" panose="030F0702030302020204" pitchFamily="66" charset="0"/>
              </a:rPr>
              <a:t>indicazioni nutrizionali e sulla salute fornite sui prodotti alimentari, allo scopo di garantire ai consumatori l’accuratezza e la veridicità delle informazioni.</a:t>
            </a:r>
          </a:p>
          <a:p>
            <a:endParaRPr lang="it-IT" altLang="it-IT" dirty="0" smtClean="0"/>
          </a:p>
        </p:txBody>
      </p:sp>
    </p:spTree>
    <p:extLst>
      <p:ext uri="{BB962C8B-B14F-4D97-AF65-F5344CB8AC3E}">
        <p14:creationId xmlns:p14="http://schemas.microsoft.com/office/powerpoint/2010/main" val="3616261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r>
              <a:rPr lang="en-GB" altLang="it-IT" dirty="0" err="1" smtClean="0"/>
              <a:t>Controllo</a:t>
            </a:r>
            <a:r>
              <a:rPr lang="en-GB" altLang="it-IT" dirty="0" smtClean="0"/>
              <a:t> di </a:t>
            </a:r>
            <a:r>
              <a:rPr lang="en-GB" altLang="it-IT" dirty="0" err="1" smtClean="0"/>
              <a:t>conformità</a:t>
            </a:r>
            <a:r>
              <a:rPr lang="en-GB" altLang="it-IT" baseline="0" dirty="0" smtClean="0"/>
              <a:t> </a:t>
            </a:r>
            <a:r>
              <a:rPr lang="en-GB" altLang="it-IT" baseline="0" dirty="0" err="1" smtClean="0"/>
              <a:t>alla</a:t>
            </a:r>
            <a:r>
              <a:rPr lang="en-GB" altLang="it-IT" baseline="0" dirty="0" smtClean="0"/>
              <a:t> </a:t>
            </a:r>
            <a:r>
              <a:rPr lang="en-GB" altLang="it-IT" baseline="0" dirty="0" err="1" smtClean="0"/>
              <a:t>legislazione</a:t>
            </a:r>
            <a:r>
              <a:rPr lang="en-GB" altLang="it-IT" baseline="0" dirty="0" smtClean="0"/>
              <a:t>: </a:t>
            </a:r>
            <a:r>
              <a:rPr lang="en-GB" altLang="it-IT" baseline="0" dirty="0" err="1" smtClean="0"/>
              <a:t>norme</a:t>
            </a:r>
            <a:r>
              <a:rPr lang="en-GB" altLang="it-IT" baseline="0" dirty="0" smtClean="0"/>
              <a:t> di </a:t>
            </a:r>
            <a:r>
              <a:rPr lang="en-GB" altLang="it-IT" baseline="0" dirty="0" err="1" smtClean="0"/>
              <a:t>composizione</a:t>
            </a:r>
            <a:r>
              <a:rPr lang="en-GB" altLang="it-IT" baseline="0" dirty="0" smtClean="0"/>
              <a:t> e </a:t>
            </a:r>
            <a:r>
              <a:rPr lang="en-GB" altLang="it-IT" baseline="0" dirty="0" err="1" smtClean="0"/>
              <a:t>qualità</a:t>
            </a:r>
            <a:r>
              <a:rPr lang="en-GB" altLang="it-IT" baseline="0" dirty="0" smtClean="0"/>
              <a:t> </a:t>
            </a:r>
            <a:r>
              <a:rPr lang="en-GB" altLang="it-IT" baseline="0" dirty="0" err="1" smtClean="0"/>
              <a:t>informazione</a:t>
            </a:r>
            <a:r>
              <a:rPr lang="en-GB" altLang="it-IT" baseline="0" dirty="0" smtClean="0"/>
              <a:t> e </a:t>
            </a:r>
            <a:r>
              <a:rPr lang="en-GB" altLang="it-IT" baseline="0" dirty="0" err="1" smtClean="0"/>
              <a:t>lealtà</a:t>
            </a:r>
            <a:r>
              <a:rPr lang="en-GB" altLang="it-IT" baseline="0" dirty="0" smtClean="0"/>
              <a:t> di </a:t>
            </a:r>
            <a:r>
              <a:rPr lang="en-GB" altLang="it-IT" baseline="0" dirty="0" err="1" smtClean="0"/>
              <a:t>transazione</a:t>
            </a:r>
            <a:r>
              <a:rPr lang="en-GB" altLang="it-IT" baseline="0" dirty="0" smtClean="0"/>
              <a:t> </a:t>
            </a:r>
            <a:r>
              <a:rPr lang="en-GB" altLang="it-IT" baseline="0" dirty="0" err="1" smtClean="0"/>
              <a:t>commerciale</a:t>
            </a:r>
            <a:r>
              <a:rPr lang="en-GB" altLang="it-IT" baseline="0" dirty="0" smtClean="0"/>
              <a:t>. Per </a:t>
            </a:r>
            <a:r>
              <a:rPr lang="en-GB" altLang="it-IT" baseline="0" dirty="0" err="1" smtClean="0"/>
              <a:t>essere</a:t>
            </a:r>
            <a:r>
              <a:rPr lang="en-GB" altLang="it-IT" baseline="0" dirty="0" smtClean="0"/>
              <a:t> </a:t>
            </a:r>
            <a:r>
              <a:rPr lang="en-GB" altLang="it-IT" baseline="0" dirty="0" err="1" smtClean="0"/>
              <a:t>efficaci</a:t>
            </a:r>
            <a:r>
              <a:rPr lang="en-GB" altLang="it-IT" baseline="0" dirty="0" smtClean="0"/>
              <a:t> I </a:t>
            </a:r>
            <a:r>
              <a:rPr lang="en-GB" altLang="it-IT" baseline="0" dirty="0" err="1" smtClean="0"/>
              <a:t>controlli</a:t>
            </a:r>
            <a:r>
              <a:rPr lang="en-GB" altLang="it-IT" baseline="0" dirty="0" smtClean="0"/>
              <a:t> </a:t>
            </a:r>
            <a:r>
              <a:rPr lang="en-GB" altLang="it-IT" baseline="0" dirty="0" err="1" smtClean="0"/>
              <a:t>devono</a:t>
            </a:r>
            <a:r>
              <a:rPr lang="en-GB" altLang="it-IT" baseline="0" dirty="0" smtClean="0"/>
              <a:t> </a:t>
            </a:r>
            <a:r>
              <a:rPr lang="en-GB" altLang="it-IT" baseline="0" dirty="0" err="1" smtClean="0"/>
              <a:t>essere</a:t>
            </a:r>
            <a:r>
              <a:rPr lang="en-GB" altLang="it-IT" baseline="0" dirty="0" smtClean="0"/>
              <a:t> </a:t>
            </a:r>
            <a:r>
              <a:rPr lang="en-GB" altLang="it-IT" baseline="0" dirty="0" err="1" smtClean="0"/>
              <a:t>regolar</a:t>
            </a:r>
            <a:r>
              <a:rPr lang="en-GB" altLang="it-IT" baseline="0" dirty="0" smtClean="0"/>
              <a:t>, non </a:t>
            </a:r>
            <a:r>
              <a:rPr lang="en-GB" altLang="it-IT" baseline="0" dirty="0" err="1" smtClean="0"/>
              <a:t>limitati</a:t>
            </a:r>
            <a:r>
              <a:rPr lang="en-GB" altLang="it-IT" baseline="0" dirty="0" smtClean="0"/>
              <a:t> in </a:t>
            </a:r>
            <a:r>
              <a:rPr lang="en-GB" altLang="it-IT" baseline="0" dirty="0" err="1" smtClean="0"/>
              <a:t>quanto</a:t>
            </a:r>
            <a:r>
              <a:rPr lang="en-GB" altLang="it-IT" baseline="0" dirty="0" smtClean="0"/>
              <a:t> </a:t>
            </a:r>
            <a:r>
              <a:rPr lang="en-GB" altLang="it-IT" baseline="0" dirty="0" err="1" smtClean="0"/>
              <a:t>l’oggetto</a:t>
            </a:r>
            <a:r>
              <a:rPr lang="en-GB" altLang="it-IT" baseline="0" dirty="0" smtClean="0"/>
              <a:t> da </a:t>
            </a:r>
            <a:r>
              <a:rPr lang="en-GB" altLang="it-IT" baseline="0" dirty="0" err="1" smtClean="0"/>
              <a:t>controllare</a:t>
            </a:r>
            <a:r>
              <a:rPr lang="en-GB" altLang="it-IT" baseline="0" dirty="0" smtClean="0"/>
              <a:t>, la </a:t>
            </a:r>
            <a:r>
              <a:rPr lang="en-GB" altLang="it-IT" baseline="0" dirty="0" err="1" smtClean="0"/>
              <a:t>fase</a:t>
            </a:r>
            <a:r>
              <a:rPr lang="en-GB" altLang="it-IT" baseline="0" dirty="0" smtClean="0"/>
              <a:t> di </a:t>
            </a:r>
            <a:r>
              <a:rPr lang="en-GB" altLang="it-IT" baseline="0" dirty="0" err="1" smtClean="0"/>
              <a:t>produzione</a:t>
            </a:r>
            <a:r>
              <a:rPr lang="en-GB" altLang="it-IT" baseline="0" dirty="0" smtClean="0"/>
              <a:t> e </a:t>
            </a:r>
            <a:r>
              <a:rPr lang="en-GB" altLang="it-IT" baseline="0" dirty="0" err="1" smtClean="0"/>
              <a:t>dil</a:t>
            </a:r>
            <a:r>
              <a:rPr lang="en-GB" altLang="it-IT" baseline="0" dirty="0" smtClean="0"/>
              <a:t> </a:t>
            </a:r>
            <a:r>
              <a:rPr lang="en-GB" altLang="it-IT" baseline="0" dirty="0" err="1" smtClean="0"/>
              <a:t>momento</a:t>
            </a:r>
            <a:r>
              <a:rPr lang="en-GB" altLang="it-IT" baseline="0" dirty="0" smtClean="0"/>
              <a:t> </a:t>
            </a:r>
            <a:r>
              <a:rPr lang="en-GB" altLang="it-IT" baseline="0" dirty="0" err="1" smtClean="0"/>
              <a:t>scelti</a:t>
            </a:r>
            <a:r>
              <a:rPr lang="en-GB" altLang="it-IT" baseline="0" dirty="0" smtClean="0"/>
              <a:t> per </a:t>
            </a:r>
            <a:r>
              <a:rPr lang="en-GB" altLang="it-IT" baseline="0" dirty="0" err="1" smtClean="0"/>
              <a:t>effettuarlo</a:t>
            </a:r>
            <a:r>
              <a:rPr lang="en-GB" altLang="it-IT" baseline="0" dirty="0" smtClean="0"/>
              <a:t> e </a:t>
            </a:r>
            <a:r>
              <a:rPr lang="en-GB" altLang="it-IT" baseline="0" dirty="0" err="1" smtClean="0"/>
              <a:t>devono</a:t>
            </a:r>
            <a:r>
              <a:rPr lang="en-GB" altLang="it-IT" baseline="0" dirty="0" smtClean="0"/>
              <a:t> </a:t>
            </a:r>
            <a:r>
              <a:rPr lang="en-GB" altLang="it-IT" baseline="0" dirty="0" err="1" smtClean="0"/>
              <a:t>assumere</a:t>
            </a:r>
            <a:r>
              <a:rPr lang="en-GB" altLang="it-IT" baseline="0" dirty="0" smtClean="0"/>
              <a:t> le </a:t>
            </a:r>
            <a:r>
              <a:rPr lang="en-GB" altLang="it-IT" baseline="0" dirty="0" err="1" smtClean="0"/>
              <a:t>forme</a:t>
            </a:r>
            <a:r>
              <a:rPr lang="en-GB" altLang="it-IT" baseline="0" dirty="0" smtClean="0"/>
              <a:t> </a:t>
            </a:r>
            <a:r>
              <a:rPr lang="en-GB" altLang="it-IT" baseline="0" dirty="0" err="1" smtClean="0"/>
              <a:t>più</a:t>
            </a:r>
            <a:r>
              <a:rPr lang="en-GB" altLang="it-IT" baseline="0" dirty="0" smtClean="0"/>
              <a:t> </a:t>
            </a:r>
            <a:r>
              <a:rPr lang="en-GB" altLang="it-IT" baseline="0" dirty="0" err="1" smtClean="0"/>
              <a:t>idonee</a:t>
            </a:r>
            <a:r>
              <a:rPr lang="en-GB" altLang="it-IT" baseline="0" dirty="0" smtClean="0"/>
              <a:t> a </a:t>
            </a:r>
            <a:r>
              <a:rPr lang="en-GB" altLang="it-IT" baseline="0" dirty="0" err="1" smtClean="0"/>
              <a:t>garantirne</a:t>
            </a:r>
            <a:r>
              <a:rPr lang="en-GB" altLang="it-IT" baseline="0" dirty="0" smtClean="0"/>
              <a:t> </a:t>
            </a:r>
            <a:r>
              <a:rPr lang="en-GB" altLang="it-IT" baseline="0" dirty="0" err="1" smtClean="0"/>
              <a:t>l’efficacia</a:t>
            </a:r>
            <a:r>
              <a:rPr lang="en-GB" altLang="it-IT" baseline="0" dirty="0" smtClean="0"/>
              <a:t> </a:t>
            </a:r>
            <a:r>
              <a:rPr lang="en-GB" altLang="it-IT" baseline="0" dirty="0" err="1" smtClean="0"/>
              <a:t>fornedno</a:t>
            </a:r>
            <a:r>
              <a:rPr lang="en-GB" altLang="it-IT" baseline="0" dirty="0" smtClean="0"/>
              <a:t> </a:t>
            </a:r>
            <a:r>
              <a:rPr lang="en-GB" altLang="it-IT" baseline="0" dirty="0" err="1" smtClean="0"/>
              <a:t>anche</a:t>
            </a:r>
            <a:r>
              <a:rPr lang="en-GB" altLang="it-IT" baseline="0" dirty="0" smtClean="0"/>
              <a:t> </a:t>
            </a:r>
            <a:r>
              <a:rPr lang="en-GB" altLang="it-IT" baseline="0" dirty="0" err="1" smtClean="0"/>
              <a:t>ai</a:t>
            </a:r>
            <a:r>
              <a:rPr lang="en-GB" altLang="it-IT" baseline="0" dirty="0" smtClean="0"/>
              <a:t> </a:t>
            </a:r>
            <a:r>
              <a:rPr lang="en-GB" altLang="it-IT" baseline="0" dirty="0" err="1" smtClean="0"/>
              <a:t>controllori</a:t>
            </a:r>
            <a:r>
              <a:rPr lang="en-GB" altLang="it-IT" baseline="0" dirty="0" smtClean="0"/>
              <a:t> </a:t>
            </a:r>
            <a:r>
              <a:rPr lang="en-GB" altLang="it-IT" baseline="0" dirty="0" err="1" smtClean="0"/>
              <a:t>poteri</a:t>
            </a:r>
            <a:r>
              <a:rPr lang="en-GB" altLang="it-IT" baseline="0" dirty="0" smtClean="0"/>
              <a:t> </a:t>
            </a:r>
            <a:r>
              <a:rPr lang="en-GB" altLang="it-IT" baseline="0" dirty="0" err="1" smtClean="0"/>
              <a:t>adeguati</a:t>
            </a:r>
            <a:r>
              <a:rPr lang="en-GB" altLang="it-IT" baseline="0" dirty="0" smtClean="0"/>
              <a:t>.</a:t>
            </a:r>
            <a:endParaRPr lang="en-GB" alt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15000"/>
              </a:spcBef>
              <a:spcAft>
                <a:spcPct val="15000"/>
              </a:spcAft>
              <a:defRPr/>
            </a:pPr>
            <a:r>
              <a:rPr lang="it-IT" altLang="it-IT" dirty="0" smtClean="0">
                <a:solidFill>
                  <a:srgbClr val="990099"/>
                </a:solidFill>
                <a:effectLst>
                  <a:outerShdw blurRad="38100" dist="38100" dir="2700000" algn="tl">
                    <a:srgbClr val="C0C0C0"/>
                  </a:outerShdw>
                </a:effectLst>
                <a:latin typeface="Comic Sans MS" pitchFamily="66" charset="0"/>
                <a:cs typeface="Times New Roman" pitchFamily="18" charset="0"/>
              </a:rPr>
              <a:t>L'attività delle Istituzioni per assicurare la sicurezza degli alimenti e dell'intera catena alimentare si basa su di un approccio legislativo in cui tutte le fasi di produzione e trasformazione sono regolamentate e controllate da precise procedure</a:t>
            </a:r>
            <a:r>
              <a:rPr lang="it-IT" altLang="it-IT" dirty="0" smtClean="0">
                <a:solidFill>
                  <a:srgbClr val="990099"/>
                </a:solidFill>
                <a:latin typeface="Comic Sans MS" pitchFamily="66" charset="0"/>
                <a:cs typeface="Times New Roman" pitchFamily="18" charset="0"/>
              </a:rPr>
              <a:t>. </a:t>
            </a:r>
          </a:p>
          <a:p>
            <a:pPr eaLnBrk="1" hangingPunct="1">
              <a:spcBef>
                <a:spcPct val="15000"/>
              </a:spcBef>
              <a:spcAft>
                <a:spcPct val="15000"/>
              </a:spcAft>
              <a:defRPr/>
            </a:pPr>
            <a:r>
              <a:rPr lang="it-IT" altLang="it-IT" dirty="0" smtClean="0">
                <a:solidFill>
                  <a:srgbClr val="5F5F5F"/>
                </a:solidFill>
                <a:effectLst>
                  <a:outerShdw blurRad="38100" dist="38100" dir="2700000" algn="tl">
                    <a:srgbClr val="C0C0C0"/>
                  </a:outerShdw>
                </a:effectLst>
                <a:latin typeface="Comic Sans MS" pitchFamily="66" charset="0"/>
                <a:cs typeface="Times New Roman" pitchFamily="18" charset="0"/>
              </a:rPr>
              <a:t>Le regole sono determinate a livello di Unione Europea, che ha provveduto ad uniformare su principi e requisiti di sicurezza la legislazione dei singoli Stati.</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i="0" u="none" strike="noStrike" kern="1200" baseline="0" dirty="0" smtClean="0">
                <a:solidFill>
                  <a:schemeClr val="tx1"/>
                </a:solidFill>
                <a:latin typeface="+mn-lt"/>
                <a:ea typeface="+mn-ea"/>
                <a:cs typeface="+mn-cs"/>
              </a:rPr>
              <a:t>Complessità della disciplina degli alimenti La disciplina degli alimenti appare particolarmente complessa, sotto molti aspetti (“normativa a strati”):Pluralità e varietà delle fonti normative Moltitudine dei Provvedimenti (interne, internazionali, Comunitarie, degli enti territoriali ecc.) normativi Contenuti tecnici</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Pacchetto complesso di norme che interagiscono tra loro a complemento ed a volte anche contradditorie soprattutto quando dettate dall’urgenza di intervento e che ha seguito nel tempo l’evoluzione del concetto di alimento e della ricerca scientifica e tecnologica che sta dietro alla produzione (vedi per esempio il regolamento </a:t>
            </a:r>
            <a:r>
              <a:rPr lang="it-IT" altLang="it-IT" baseline="0" dirty="0" err="1" smtClean="0"/>
              <a:t>claims</a:t>
            </a:r>
            <a:r>
              <a:rPr lang="it-IT" altLang="it-IT" baseline="0" dirty="0" smtClean="0"/>
              <a:t>, </a:t>
            </a:r>
            <a:r>
              <a:rPr lang="it-IT" altLang="it-IT" baseline="0" dirty="0" err="1" smtClean="0"/>
              <a:t>novel</a:t>
            </a:r>
            <a:r>
              <a:rPr lang="it-IT" altLang="it-IT" baseline="0" dirty="0" smtClean="0"/>
              <a:t> </a:t>
            </a:r>
            <a:r>
              <a:rPr lang="it-IT" altLang="it-IT" baseline="0" dirty="0" err="1" smtClean="0"/>
              <a:t>food</a:t>
            </a:r>
            <a:r>
              <a:rPr lang="it-IT" altLang="it-IT" baseline="0" dirty="0" smtClean="0"/>
              <a:t> </a:t>
            </a:r>
            <a:r>
              <a:rPr lang="it-IT" altLang="it-IT" baseline="0" dirty="0" err="1" smtClean="0"/>
              <a:t>etc</a:t>
            </a:r>
            <a:r>
              <a:rPr lang="it-IT" altLang="it-IT" baseline="0" dirty="0" smtClean="0"/>
              <a:t>… dove si richiede un peso scientifico all’evidenza di effetti sulla popolazione sana etc.). </a:t>
            </a:r>
          </a:p>
          <a:p>
            <a:endParaRPr lang="it-IT" dirty="0" smtClean="0"/>
          </a:p>
        </p:txBody>
      </p:sp>
      <p:sp>
        <p:nvSpPr>
          <p:cNvPr id="4" name="Segnaposto numero diapositiva 3"/>
          <p:cNvSpPr>
            <a:spLocks noGrp="1"/>
          </p:cNvSpPr>
          <p:nvPr>
            <p:ph type="sldNum" sz="quarter" idx="10"/>
          </p:nvPr>
        </p:nvSpPr>
        <p:spPr/>
        <p:txBody>
          <a:bodyPr/>
          <a:lstStyle/>
          <a:p>
            <a:pPr>
              <a:defRPr/>
            </a:pPr>
            <a:fld id="{01FE6D8D-E40B-4F72-8212-7F233F88C1A9}" type="slidenum">
              <a:rPr lang="it-IT" smtClean="0"/>
              <a:pPr>
                <a:defRPr/>
              </a:pPr>
              <a:t>3</a:t>
            </a:fld>
            <a:endParaRPr lang="it-IT"/>
          </a:p>
        </p:txBody>
      </p:sp>
    </p:spTree>
    <p:extLst>
      <p:ext uri="{BB962C8B-B14F-4D97-AF65-F5344CB8AC3E}">
        <p14:creationId xmlns:p14="http://schemas.microsoft.com/office/powerpoint/2010/main" val="113361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lgn="ctr" eaLnBrk="1" hangingPunct="1">
              <a:buFont typeface="Wingdings" pitchFamily="2" charset="2"/>
              <a:buNone/>
              <a:defRPr/>
            </a:pPr>
            <a:r>
              <a:rPr lang="it-IT" altLang="it-IT" dirty="0">
                <a:solidFill>
                  <a:srgbClr val="660066"/>
                </a:solidFill>
                <a:latin typeface="Comic Sans MS" pitchFamily="66" charset="0"/>
                <a:cs typeface="Times New Roman" pitchFamily="18" charset="0"/>
              </a:rPr>
              <a:t>I principi dell'autocontrollo consistono nella messa in atto dei sistemi HACCP</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t>
            </a:r>
            <a:r>
              <a:rPr lang="it-IT" altLang="it-IT" b="1" dirty="0" err="1">
                <a:solidFill>
                  <a:srgbClr val="FF0000"/>
                </a:solidFill>
                <a:effectLst>
                  <a:outerShdw blurRad="38100" dist="38100" dir="2700000" algn="tl">
                    <a:srgbClr val="C0C0C0"/>
                  </a:outerShdw>
                </a:effectLst>
                <a:latin typeface="Comic Sans MS" pitchFamily="66" charset="0"/>
                <a:cs typeface="Times New Roman" pitchFamily="18" charset="0"/>
              </a:rPr>
              <a:t>Hazard</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 Analysis Critical Control </a:t>
            </a:r>
            <a:r>
              <a:rPr lang="it-IT" altLang="it-IT" b="1" dirty="0" err="1">
                <a:solidFill>
                  <a:srgbClr val="FF0000"/>
                </a:solidFill>
                <a:effectLst>
                  <a:outerShdw blurRad="38100" dist="38100" dir="2700000" algn="tl">
                    <a:srgbClr val="C0C0C0"/>
                  </a:outerShdw>
                </a:effectLst>
                <a:latin typeface="Comic Sans MS" pitchFamily="66" charset="0"/>
                <a:cs typeface="Times New Roman" pitchFamily="18" charset="0"/>
              </a:rPr>
              <a:t>Points</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che mirano a</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identificare ed analizzare i danni associati</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ai differenti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latin typeface="Comic Sans MS" pitchFamily="66" charset="0"/>
                <a:cs typeface="Times New Roman" pitchFamily="18" charset="0"/>
              </a:rPr>
              <a:t>stadi del processo produttivo</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di una derrata alimentare, a  definire 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mezzi necessari per neutralizzarli</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e ad assicurare che questi mezzi siano messi in atto in modo efficiente ed efficace.</a:t>
            </a:r>
          </a:p>
          <a:p>
            <a:pPr algn="just" eaLnBrk="1" hangingPunct="1">
              <a:buFont typeface="Wingdings" pitchFamily="2" charset="2"/>
              <a:buNone/>
              <a:defRPr/>
            </a:pP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Il sistema HACCP deve essere considerato come un</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approccio organizzato e sistematico</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in grado di costruire, mettere in atto o migliorare la garanzia di</a:t>
            </a:r>
            <a:r>
              <a:rPr lang="it-IT" altLang="it-IT" dirty="0">
                <a:solidFill>
                  <a:srgbClr val="4D4D4D"/>
                </a:solidFill>
                <a:latin typeface="Comic Sans MS" pitchFamily="66" charset="0"/>
                <a:cs typeface="Times New Roman" pitchFamily="18" charset="0"/>
              </a:rPr>
              <a:t> </a:t>
            </a:r>
            <a:r>
              <a:rPr lang="it-IT" altLang="it-IT" b="1" dirty="0">
                <a:solidFill>
                  <a:srgbClr val="FF0000"/>
                </a:solidFill>
                <a:effectLst>
                  <a:outerShdw blurRad="38100" dist="38100" dir="2700000" algn="tl">
                    <a:srgbClr val="C0C0C0"/>
                  </a:outerShdw>
                </a:effectLst>
                <a:latin typeface="Comic Sans MS" pitchFamily="66" charset="0"/>
                <a:cs typeface="Times New Roman" pitchFamily="18" charset="0"/>
              </a:rPr>
              <a:t>qualità microbiologica, fisica e chimica</a:t>
            </a:r>
            <a:r>
              <a:rPr lang="it-IT" altLang="it-IT" dirty="0">
                <a:solidFill>
                  <a:srgbClr val="4D4D4D"/>
                </a:solidFill>
                <a:latin typeface="Comic Sans MS" pitchFamily="66" charset="0"/>
                <a:cs typeface="Times New Roman" pitchFamily="18" charset="0"/>
              </a:rPr>
              <a:t> </a:t>
            </a:r>
            <a:r>
              <a:rPr lang="it-IT" altLang="it-IT" dirty="0">
                <a:solidFill>
                  <a:srgbClr val="660066"/>
                </a:solidFill>
                <a:latin typeface="Comic Sans MS" pitchFamily="66" charset="0"/>
                <a:cs typeface="Times New Roman" pitchFamily="18" charset="0"/>
              </a:rPr>
              <a:t>delle derrate alimentari. Il sistema HACCP viene elaborato per un prodotto specifico, per la sua produzione e per i rischi che esso può comportare per il consumatore.</a:t>
            </a:r>
          </a:p>
          <a:p>
            <a:pPr algn="just" eaLnBrk="1" hangingPunct="1">
              <a:buFont typeface="Wingdings" pitchFamily="2" charset="2"/>
              <a:buNone/>
              <a:defRPr/>
            </a:pPr>
            <a:r>
              <a:rPr lang="it-IT" altLang="it-IT" dirty="0">
                <a:solidFill>
                  <a:srgbClr val="660066"/>
                </a:solidFill>
                <a:latin typeface="Comic Sans MS" pitchFamily="66" charset="0"/>
                <a:cs typeface="Times New Roman" pitchFamily="18" charset="0"/>
              </a:rPr>
              <a:t> </a:t>
            </a:r>
          </a:p>
          <a:p>
            <a:pPr algn="just" eaLnBrk="1" hangingPunct="1">
              <a:buFont typeface="Wingdings" pitchFamily="2" charset="2"/>
              <a:buNone/>
              <a:defRPr/>
            </a:pPr>
            <a:r>
              <a:rPr lang="it-IT" altLang="it-IT" dirty="0">
                <a:solidFill>
                  <a:srgbClr val="4D4D4D"/>
                </a:solidFill>
                <a:latin typeface="Comic Sans MS" pitchFamily="66" charset="0"/>
                <a:cs typeface="Times New Roman" pitchFamily="18" charset="0"/>
              </a:rPr>
              <a:t>HACCP è prescritto dall'art. 3, comma 2, del decreto legislativo 155/97: </a:t>
            </a:r>
          </a:p>
          <a:p>
            <a:pPr algn="just" eaLnBrk="1" hangingPunct="1">
              <a:buFont typeface="Wingdings" pitchFamily="2" charset="2"/>
              <a:buNone/>
              <a:defRPr/>
            </a:pPr>
            <a:r>
              <a:rPr lang="it-IT" altLang="it-IT" i="1" dirty="0">
                <a:solidFill>
                  <a:srgbClr val="4D4D4D"/>
                </a:solidFill>
                <a:latin typeface="Comic Sans MS" pitchFamily="66" charset="0"/>
                <a:cs typeface="Times New Roman" pitchFamily="18" charset="0"/>
              </a:rPr>
              <a:t>"Il responsabile qualità dell'industria alimentare deve individuare ogni fase che potrebbe rivelarsi critica per la sicurezza degli alimenti e deve garantire che siano individuate, applicate, mantenute ed aggiornate le adeguate procedure di sicurezza avvalendosi dei principi su cui è basato il sistema di analisi dei rischi e di controllo dei punti critici HACCP (</a:t>
            </a:r>
            <a:r>
              <a:rPr lang="it-IT" altLang="it-IT" i="1" dirty="0" err="1">
                <a:solidFill>
                  <a:srgbClr val="4D4D4D"/>
                </a:solidFill>
                <a:latin typeface="Comic Sans MS" pitchFamily="66" charset="0"/>
                <a:cs typeface="Times New Roman" pitchFamily="18" charset="0"/>
              </a:rPr>
              <a:t>Hazard</a:t>
            </a:r>
            <a:r>
              <a:rPr lang="it-IT" altLang="it-IT" i="1" dirty="0">
                <a:solidFill>
                  <a:srgbClr val="4D4D4D"/>
                </a:solidFill>
                <a:latin typeface="Comic Sans MS" pitchFamily="66" charset="0"/>
                <a:cs typeface="Times New Roman" pitchFamily="18" charset="0"/>
              </a:rPr>
              <a:t> Analysis and Critical Control </a:t>
            </a:r>
            <a:r>
              <a:rPr lang="it-IT" altLang="it-IT" i="1" dirty="0" err="1">
                <a:solidFill>
                  <a:srgbClr val="4D4D4D"/>
                </a:solidFill>
                <a:latin typeface="Comic Sans MS" pitchFamily="66" charset="0"/>
                <a:cs typeface="Times New Roman" pitchFamily="18" charset="0"/>
              </a:rPr>
              <a:t>Points</a:t>
            </a:r>
            <a:r>
              <a:rPr lang="it-IT" altLang="it-IT" i="1" dirty="0" smtClean="0">
                <a:solidFill>
                  <a:srgbClr val="4D4D4D"/>
                </a:solidFill>
                <a:latin typeface="Comic Sans MS" pitchFamily="66" charset="0"/>
                <a:cs typeface="Times New Roman" pitchFamily="18" charset="0"/>
              </a:rPr>
              <a:t>)«</a:t>
            </a:r>
          </a:p>
          <a:p>
            <a:pPr algn="just" eaLnBrk="1" hangingPunct="1">
              <a:spcBef>
                <a:spcPct val="0"/>
              </a:spcBef>
              <a:buFontTx/>
              <a:buNone/>
            </a:pPr>
            <a:r>
              <a:rPr lang="it-IT" altLang="it-IT" sz="1200" b="1" dirty="0" smtClean="0">
                <a:latin typeface="Verdana" pitchFamily="34" charset="0"/>
              </a:rPr>
              <a:t>I MANUALI DI CORRETTA PRASSI IGIENICA</a:t>
            </a:r>
            <a:br>
              <a:rPr lang="it-IT" altLang="it-IT" sz="1200" b="1" dirty="0" smtClean="0">
                <a:latin typeface="Verdana" pitchFamily="34" charset="0"/>
              </a:rPr>
            </a:br>
            <a:r>
              <a:rPr lang="it-IT" altLang="it-IT" sz="1200" b="1" dirty="0" smtClean="0">
                <a:latin typeface="Verdana" pitchFamily="34" charset="0"/>
              </a:rPr>
              <a:t/>
            </a:r>
            <a:br>
              <a:rPr lang="it-IT" altLang="it-IT" sz="1200" b="1" dirty="0" smtClean="0">
                <a:latin typeface="Verdana" pitchFamily="34" charset="0"/>
              </a:rPr>
            </a:br>
            <a:r>
              <a:rPr lang="it-IT" altLang="it-IT" sz="1200" dirty="0" smtClean="0">
                <a:latin typeface="Arial" charset="0"/>
              </a:rPr>
              <a:t>I manuali di corretta prassi igienica sono documenti di applicazione volontaria, evolutivi, concepiti dagli operatori del settore alimentare per aiutare gli operatori stessi a rispettare la direttiva 93/43/CEE.</a:t>
            </a:r>
          </a:p>
          <a:p>
            <a:pPr algn="just" eaLnBrk="1" hangingPunct="1">
              <a:spcBef>
                <a:spcPct val="0"/>
              </a:spcBef>
              <a:buFontTx/>
              <a:buNone/>
            </a:pPr>
            <a:endParaRPr lang="it-IT" altLang="it-IT" sz="1200" dirty="0" smtClean="0">
              <a:latin typeface="Arial" charset="0"/>
            </a:endParaRPr>
          </a:p>
          <a:p>
            <a:pPr algn="just" eaLnBrk="1" hangingPunct="1">
              <a:spcBef>
                <a:spcPct val="0"/>
              </a:spcBef>
              <a:buFontTx/>
              <a:buNone/>
            </a:pPr>
            <a:r>
              <a:rPr lang="it-IT" altLang="it-IT" sz="1200" dirty="0" smtClean="0">
                <a:latin typeface="Arial" charset="0"/>
              </a:rPr>
              <a:t>Indicazioni più dettagliate circa l'elaborazione dei manuali sono state emanate dal Ministero della salute con la Circolare n. 21 del 28 luglio 1995 recante "disposizioni riguardanti le linee guida per l'elaborazione dei manuali di corretta prassi igienica in materia di derrate alimentari", e con la Circolare n. 26 gennaio 1998, n. 1  che aggiorna e modifica la Circolare n. 21/95.</a:t>
            </a:r>
          </a:p>
          <a:p>
            <a:pPr algn="just" eaLnBrk="1" hangingPunct="1">
              <a:spcBef>
                <a:spcPct val="0"/>
              </a:spcBef>
              <a:buFontTx/>
              <a:buNone/>
            </a:pPr>
            <a:endParaRPr lang="it-IT" altLang="it-IT" sz="1200" dirty="0" smtClean="0">
              <a:latin typeface="Arial" charset="0"/>
            </a:endParaRPr>
          </a:p>
          <a:p>
            <a:pPr algn="just" eaLnBrk="1" hangingPunct="1">
              <a:spcBef>
                <a:spcPct val="0"/>
              </a:spcBef>
              <a:buFontTx/>
              <a:buNone/>
            </a:pPr>
            <a:endParaRPr lang="it-IT" altLang="it-IT" sz="1200" dirty="0" smtClean="0">
              <a:latin typeface="Arial" charset="0"/>
            </a:endParaRPr>
          </a:p>
          <a:p>
            <a:pPr algn="just" eaLnBrk="1" hangingPunct="1">
              <a:spcBef>
                <a:spcPct val="50000"/>
              </a:spcBef>
              <a:buFontTx/>
              <a:buNone/>
            </a:pPr>
            <a:r>
              <a:rPr lang="it-IT" altLang="it-IT" sz="1400" b="1" u="sng" dirty="0" smtClean="0">
                <a:latin typeface="Arial" charset="0"/>
                <a:cs typeface="Times New Roman" pitchFamily="18" charset="0"/>
              </a:rPr>
              <a:t>Il </a:t>
            </a:r>
            <a:r>
              <a:rPr lang="it-IT" altLang="it-IT" sz="1400" b="1" u="sng" dirty="0" err="1" smtClean="0">
                <a:latin typeface="Arial" charset="0"/>
                <a:cs typeface="Times New Roman" pitchFamily="18" charset="0"/>
              </a:rPr>
              <a:t>D.lvo</a:t>
            </a:r>
            <a:r>
              <a:rPr lang="it-IT" altLang="it-IT" sz="1400" b="1" u="sng" dirty="0" smtClean="0">
                <a:latin typeface="Arial" charset="0"/>
                <a:cs typeface="Times New Roman" pitchFamily="18" charset="0"/>
              </a:rPr>
              <a:t> 155/97 obbliga anche le farmacie a documentare in ogni momento il rispetto delle norme igieniche in materia di prodotti alimentari</a:t>
            </a:r>
            <a:r>
              <a:rPr lang="it-IT" altLang="it-IT" sz="1400" dirty="0" smtClean="0">
                <a:latin typeface="Arial" charset="0"/>
                <a:cs typeface="Times New Roman" pitchFamily="18" charset="0"/>
              </a:rPr>
              <a:t>.</a:t>
            </a:r>
          </a:p>
          <a:p>
            <a:pPr algn="just" eaLnBrk="1" hangingPunct="1">
              <a:spcBef>
                <a:spcPct val="50000"/>
              </a:spcBef>
              <a:buFontTx/>
              <a:buNone/>
            </a:pPr>
            <a:r>
              <a:rPr lang="it-IT" altLang="it-IT" sz="1200" dirty="0" smtClean="0">
                <a:latin typeface="Arial" charset="0"/>
                <a:cs typeface="Times New Roman" pitchFamily="18" charset="0"/>
              </a:rPr>
              <a:t>Il ruolo dei dettaglianti in generale, e dei </a:t>
            </a:r>
            <a:r>
              <a:rPr lang="it-IT" altLang="it-IT" sz="1200" b="1" dirty="0" smtClean="0">
                <a:latin typeface="Arial" charset="0"/>
                <a:cs typeface="Times New Roman" pitchFamily="18" charset="0"/>
              </a:rPr>
              <a:t>farmacisti</a:t>
            </a:r>
            <a:r>
              <a:rPr lang="it-IT" altLang="it-IT" sz="1200" dirty="0" smtClean="0">
                <a:latin typeface="Arial" charset="0"/>
                <a:cs typeface="Times New Roman" pitchFamily="18" charset="0"/>
              </a:rPr>
              <a:t> in particolare, nella tutela della salubrità e qualità degli alimenti </a:t>
            </a:r>
            <a:r>
              <a:rPr lang="it-IT" altLang="it-IT" sz="1200" u="sng" dirty="0" smtClean="0">
                <a:latin typeface="Arial" charset="0"/>
                <a:cs typeface="Times New Roman" pitchFamily="18" charset="0"/>
              </a:rPr>
              <a:t>è particolarmente significativo dal momento che la vendita o la somministrazione degli stessi rappresentano uno degli stadi (l’ultimo) del complesso ciclo attraverso i quali i cibi devono passare, dalla produzione al consumo</a:t>
            </a:r>
            <a:r>
              <a:rPr lang="it-IT" altLang="it-IT" sz="1200" dirty="0" smtClean="0">
                <a:latin typeface="Arial" charset="0"/>
                <a:cs typeface="Times New Roman" pitchFamily="18" charset="0"/>
              </a:rPr>
              <a:t>.</a:t>
            </a:r>
            <a:endParaRPr lang="it-IT" altLang="it-IT" sz="1200" i="1" dirty="0" smtClean="0">
              <a:solidFill>
                <a:srgbClr val="000000"/>
              </a:solidFill>
              <a:latin typeface="Arial" charset="0"/>
              <a:cs typeface="Times New Roman" pitchFamily="18" charset="0"/>
            </a:endParaRPr>
          </a:p>
          <a:p>
            <a:pPr algn="just" eaLnBrk="1" hangingPunct="1">
              <a:spcBef>
                <a:spcPct val="50000"/>
              </a:spcBef>
              <a:buFontTx/>
              <a:buNone/>
            </a:pPr>
            <a:r>
              <a:rPr lang="it-IT" altLang="it-IT" sz="1200" dirty="0" smtClean="0">
                <a:latin typeface="Arial" charset="0"/>
                <a:cs typeface="Times New Roman" pitchFamily="18" charset="0"/>
              </a:rPr>
              <a:t>Anche il farmacista, nella propria attività, dovrà quindi individuare le fasi più critiche per la salubrità e la sicurezza degli alimenti (prodotti dietetici, alimenti per l’infanzia, ecc.) e dovrà </a:t>
            </a:r>
            <a:r>
              <a:rPr lang="it-IT" altLang="it-IT" sz="1200" b="1" dirty="0" smtClean="0">
                <a:latin typeface="Arial" charset="0"/>
                <a:cs typeface="Times New Roman" pitchFamily="18" charset="0"/>
              </a:rPr>
              <a:t>applicare, mantenere e ove necessario aggiornare le procedure di sicurezza descritte nel proprio piano di autocontrollo</a:t>
            </a:r>
            <a:r>
              <a:rPr lang="it-IT" altLang="it-IT" sz="1200" dirty="0" smtClean="0">
                <a:latin typeface="Arial" charset="0"/>
                <a:cs typeface="Times New Roman" pitchFamily="18" charset="0"/>
              </a:rPr>
              <a:t> che, di norma, include le seguenti procedure:</a:t>
            </a:r>
            <a:endParaRPr lang="it-IT" altLang="it-IT" sz="1200" i="1" dirty="0" smtClean="0">
              <a:solidFill>
                <a:srgbClr val="000000"/>
              </a:solidFill>
              <a:latin typeface="Arial" charset="0"/>
              <a:cs typeface="Times New Roman" pitchFamily="18" charset="0"/>
            </a:endParaRPr>
          </a:p>
          <a:p>
            <a:pPr algn="just" eaLnBrk="1" hangingPunct="1">
              <a:buFont typeface="Wingdings" pitchFamily="2" charset="2"/>
              <a:buNone/>
              <a:defRPr/>
            </a:pPr>
            <a:endParaRPr lang="it-IT" altLang="it-IT" i="1" dirty="0">
              <a:solidFill>
                <a:srgbClr val="4D4D4D"/>
              </a:solidFill>
              <a:latin typeface="Comic Sans MS" pitchFamily="66" charset="0"/>
              <a:cs typeface="Times New Roman" pitchFamily="18" charset="0"/>
            </a:endParaRPr>
          </a:p>
          <a:p>
            <a:pPr marL="227889" indent="-227889"/>
            <a:endParaRPr lang="en-GB" altLang="it-IT"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buFontTx/>
              <a:buNone/>
            </a:pPr>
            <a:r>
              <a:rPr lang="it-IT" altLang="it-IT" sz="1200" dirty="0" smtClean="0">
                <a:cs typeface="Times New Roman" pitchFamily="18" charset="0"/>
              </a:rPr>
              <a:t>Il manuale </a:t>
            </a:r>
            <a:r>
              <a:rPr lang="it-IT" altLang="it-IT" sz="1200" b="1" dirty="0" smtClean="0">
                <a:cs typeface="Times New Roman" pitchFamily="18" charset="0"/>
              </a:rPr>
              <a:t>non deve essere visto come un registro da compilare, quanto</a:t>
            </a:r>
            <a:r>
              <a:rPr lang="it-IT" altLang="it-IT" sz="1200" dirty="0" smtClean="0">
                <a:cs typeface="Times New Roman" pitchFamily="18" charset="0"/>
              </a:rPr>
              <a:t> </a:t>
            </a:r>
            <a:r>
              <a:rPr lang="it-IT" altLang="it-IT" sz="1200" b="1" dirty="0" smtClean="0">
                <a:cs typeface="Times New Roman" pitchFamily="18" charset="0"/>
              </a:rPr>
              <a:t>come una traccia per redigere il proprio piano ed uno strumento per verificare le procedure adottate in farmacia</a:t>
            </a:r>
            <a:r>
              <a:rPr lang="it-IT" altLang="it-IT" sz="1200" dirty="0" smtClean="0">
                <a:cs typeface="Times New Roman" pitchFamily="18" charset="0"/>
              </a:rPr>
              <a:t> per quanto riguarda la gestione dei prodotti alimentari, dall’acquisto alla loro cessione, e quindi migliorare costantemente il servizio offerto ai clienti.</a:t>
            </a:r>
          </a:p>
          <a:p>
            <a:pPr algn="just" eaLnBrk="1" hangingPunct="1">
              <a:spcBef>
                <a:spcPct val="0"/>
              </a:spcBef>
              <a:buFontTx/>
              <a:buNone/>
            </a:pPr>
            <a:r>
              <a:rPr lang="it-IT" altLang="it-IT" sz="1200" dirty="0" smtClean="0">
                <a:cs typeface="Times New Roman" pitchFamily="18" charset="0"/>
              </a:rPr>
              <a:t>Quindi deve essere vissuto come uno strumento di abituale e costante utilizzo per migliorare il servizio ai Clienti e per collaborare attivamente con il NAS o con l’ASL in sede di verifica dell’attività</a:t>
            </a:r>
            <a:r>
              <a:rPr lang="it-IT" altLang="it-IT" sz="1200" i="1" dirty="0" smtClean="0">
                <a:cs typeface="Times New Roman" pitchFamily="18" charset="0"/>
              </a:rPr>
              <a:t>.</a:t>
            </a:r>
          </a:p>
          <a:p>
            <a:pPr algn="just" eaLnBrk="1" hangingPunct="1">
              <a:spcBef>
                <a:spcPct val="0"/>
              </a:spcBef>
              <a:buFontTx/>
              <a:buNone/>
            </a:pPr>
            <a:endParaRPr lang="it-IT" altLang="it-IT" sz="1200" i="1" dirty="0" smtClean="0">
              <a:cs typeface="Times New Roman" pitchFamily="18" charset="0"/>
            </a:endParaRPr>
          </a:p>
          <a:p>
            <a:pPr algn="just" eaLnBrk="1" hangingPunct="1">
              <a:spcBef>
                <a:spcPct val="0"/>
              </a:spcBef>
              <a:buFontTx/>
              <a:buNone/>
            </a:pPr>
            <a:r>
              <a:rPr lang="it-IT" altLang="it-IT" sz="1200" dirty="0" smtClean="0">
                <a:solidFill>
                  <a:srgbClr val="000000"/>
                </a:solidFill>
                <a:cs typeface="Times New Roman" pitchFamily="18" charset="0"/>
              </a:rPr>
              <a:t>La </a:t>
            </a:r>
            <a:r>
              <a:rPr lang="it-IT" altLang="it-IT" sz="1200" b="1" dirty="0" smtClean="0">
                <a:solidFill>
                  <a:srgbClr val="000000"/>
                </a:solidFill>
                <a:cs typeface="Times New Roman" pitchFamily="18" charset="0"/>
              </a:rPr>
              <a:t>formazione del Personale</a:t>
            </a:r>
            <a:r>
              <a:rPr lang="it-IT" altLang="it-IT" sz="1200" dirty="0" smtClean="0">
                <a:solidFill>
                  <a:srgbClr val="000000"/>
                </a:solidFill>
                <a:cs typeface="Times New Roman" pitchFamily="18" charset="0"/>
              </a:rPr>
              <a:t>: questa deve essere indubbiamente al primo posto nella lista delle priorità organizzative interne della farmacia, </a:t>
            </a:r>
            <a:r>
              <a:rPr lang="it-IT" altLang="it-IT" sz="1200" u="sng" dirty="0" err="1" smtClean="0">
                <a:solidFill>
                  <a:srgbClr val="000000"/>
                </a:solidFill>
                <a:cs typeface="Times New Roman" pitchFamily="18" charset="0"/>
              </a:rPr>
              <a:t>poichè</a:t>
            </a:r>
            <a:r>
              <a:rPr lang="it-IT" altLang="it-IT" sz="1200" u="sng" dirty="0" smtClean="0">
                <a:solidFill>
                  <a:srgbClr val="000000"/>
                </a:solidFill>
                <a:cs typeface="Times New Roman" pitchFamily="18" charset="0"/>
              </a:rPr>
              <a:t> nessun tipo di Autocontrollo potrà mai funzionare senza la collaborazione attiva e costante di tutti gli addetti.</a:t>
            </a:r>
            <a:r>
              <a:rPr lang="it-IT" altLang="it-IT" sz="1200" u="sng" dirty="0" smtClean="0"/>
              <a:t> </a:t>
            </a:r>
          </a:p>
          <a:p>
            <a:pPr marL="227889" indent="-227889"/>
            <a:endParaRPr lang="en-GB" altLang="it-IT"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r>
              <a:rPr lang="en-GB" altLang="it-IT" dirty="0" err="1" smtClean="0"/>
              <a:t>Mnuale</a:t>
            </a:r>
            <a:r>
              <a:rPr lang="en-GB" altLang="it-IT" dirty="0" smtClean="0"/>
              <a:t> </a:t>
            </a:r>
            <a:r>
              <a:rPr lang="en-GB" altLang="it-IT" dirty="0" err="1" smtClean="0"/>
              <a:t>delle</a:t>
            </a:r>
            <a:r>
              <a:rPr lang="en-GB" altLang="it-IT" dirty="0" smtClean="0"/>
              <a:t> non </a:t>
            </a:r>
            <a:r>
              <a:rPr lang="en-GB" altLang="it-IT" dirty="0" err="1" smtClean="0"/>
              <a:t>conformità</a:t>
            </a:r>
            <a:r>
              <a:rPr lang="en-GB" altLang="it-IT" dirty="0" smtClean="0"/>
              <a:t> in regime di </a:t>
            </a:r>
            <a:r>
              <a:rPr lang="en-GB" altLang="it-IT" dirty="0" err="1" smtClean="0"/>
              <a:t>autocontrollo</a:t>
            </a:r>
            <a:endParaRPr lang="en-GB" altLang="it-IT"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27889" indent="-227889">
              <a:defRPr/>
            </a:pPr>
            <a:r>
              <a:rPr lang="it-IT" altLang="it-IT" b="0" dirty="0" smtClean="0">
                <a:solidFill>
                  <a:srgbClr val="4D4D4D"/>
                </a:solidFill>
                <a:effectLst/>
              </a:rPr>
              <a:t>La produzione e la commercializzazione degli alimenti devono essere sottoposte a vigilanza per la tutela della salute pubblica, assicurandone </a:t>
            </a:r>
          </a:p>
          <a:p>
            <a:pPr marL="227889" indent="-227889">
              <a:defRPr/>
            </a:pPr>
            <a:r>
              <a:rPr lang="it-IT" altLang="it-IT" b="0" dirty="0" smtClean="0">
                <a:solidFill>
                  <a:srgbClr val="4D4D4D"/>
                </a:solidFill>
                <a:effectLst/>
              </a:rPr>
              <a:t>la conformità a standard di sicurezza tale da prevenire rischi per il cittadino. Alimenti a rischio (dannosi (contenenti piante</a:t>
            </a:r>
            <a:r>
              <a:rPr lang="it-IT" altLang="it-IT" b="0" baseline="0" dirty="0" smtClean="0">
                <a:solidFill>
                  <a:srgbClr val="4D4D4D"/>
                </a:solidFill>
                <a:effectLst/>
              </a:rPr>
              <a:t> o parti non ammesse che </a:t>
            </a:r>
            <a:r>
              <a:rPr lang="it-IT" altLang="it-IT" b="0" baseline="0" dirty="0" err="1" smtClean="0">
                <a:solidFill>
                  <a:srgbClr val="4D4D4D"/>
                </a:solidFill>
                <a:effectLst/>
              </a:rPr>
              <a:t>possoo</a:t>
            </a:r>
            <a:r>
              <a:rPr lang="it-IT" altLang="it-IT" b="0" baseline="0" dirty="0" smtClean="0">
                <a:solidFill>
                  <a:srgbClr val="4D4D4D"/>
                </a:solidFill>
                <a:effectLst/>
              </a:rPr>
              <a:t> arrecare danno) </a:t>
            </a:r>
            <a:r>
              <a:rPr lang="it-IT" altLang="it-IT" b="0" dirty="0" smtClean="0">
                <a:solidFill>
                  <a:srgbClr val="4D4D4D"/>
                </a:solidFill>
                <a:effectLst/>
              </a:rPr>
              <a:t>o inadatti (alterazioni,</a:t>
            </a:r>
            <a:r>
              <a:rPr lang="it-IT" altLang="it-IT" b="0" baseline="0" dirty="0" smtClean="0">
                <a:solidFill>
                  <a:srgbClr val="4D4D4D"/>
                </a:solidFill>
                <a:effectLst/>
              </a:rPr>
              <a:t> contaminazioni adulterazioni)</a:t>
            </a:r>
            <a:r>
              <a:rPr lang="it-IT" altLang="it-IT" b="0" dirty="0" smtClean="0">
                <a:solidFill>
                  <a:srgbClr val="4D4D4D"/>
                </a:solidFill>
                <a:effectLst/>
              </a:rPr>
              <a:t>) non possono essere commercializzati.</a:t>
            </a:r>
          </a:p>
          <a:p>
            <a:pPr marL="227889" indent="-227889">
              <a:defRPr/>
            </a:pPr>
            <a:r>
              <a:rPr lang="it-IT" altLang="it-IT" b="0" dirty="0" smtClean="0">
                <a:solidFill>
                  <a:srgbClr val="4D4D4D"/>
                </a:solidFill>
                <a:effectLst/>
              </a:rPr>
              <a:t>La farmacia che tratta prodotti alimentari di qualsiasi tipologia art 178/2002 è considerata a tutti gli effetti impresa alimentare ed il titolare quale operatore del settore alimentare sarà quindi soggetto alle regole generali di sicurezza</a:t>
            </a:r>
            <a:r>
              <a:rPr lang="it-IT" altLang="it-IT" b="0" baseline="0" dirty="0" smtClean="0">
                <a:solidFill>
                  <a:srgbClr val="4D4D4D"/>
                </a:solidFill>
                <a:effectLst/>
              </a:rPr>
              <a:t> alimentare e in caso di trasgressione alle relative sanzioni.</a:t>
            </a:r>
          </a:p>
          <a:p>
            <a:pPr marL="227889" indent="-227889">
              <a:defRPr/>
            </a:pPr>
            <a:r>
              <a:rPr lang="it-IT" altLang="it-IT" b="0" baseline="0" dirty="0" smtClean="0">
                <a:solidFill>
                  <a:srgbClr val="4D4D4D"/>
                </a:solidFill>
                <a:effectLst/>
              </a:rPr>
              <a:t>Illeciti: alterazione spontanea es superamento data scadenza, adulterazione: modifica attraverso aggiunta o sottrazione di elementi costitutivi, contraffazione: uso indebito di nomi, marchi, lede l’identità sostanziale e formale dell’alimento; sofisticazione: volontaria aggiunta di sostanze a </a:t>
            </a:r>
            <a:r>
              <a:rPr lang="it-IT" altLang="it-IT" b="0" baseline="0" dirty="0" err="1" smtClean="0">
                <a:solidFill>
                  <a:srgbClr val="4D4D4D"/>
                </a:solidFill>
                <a:effectLst/>
              </a:rPr>
              <a:t>macìscherare</a:t>
            </a:r>
            <a:r>
              <a:rPr lang="it-IT" altLang="it-IT" b="0" baseline="0" dirty="0" smtClean="0">
                <a:solidFill>
                  <a:srgbClr val="4D4D4D"/>
                </a:solidFill>
                <a:effectLst/>
              </a:rPr>
              <a:t> la realtà del prodotto.</a:t>
            </a:r>
          </a:p>
          <a:p>
            <a:pPr marL="227889" indent="-227889">
              <a:defRPr/>
            </a:pPr>
            <a:r>
              <a:rPr lang="it-IT" altLang="it-IT" b="0" baseline="0" dirty="0" smtClean="0">
                <a:solidFill>
                  <a:srgbClr val="4D4D4D"/>
                </a:solidFill>
                <a:effectLst/>
              </a:rPr>
              <a:t>Il farmacista non potrà </a:t>
            </a:r>
            <a:r>
              <a:rPr lang="it-IT" altLang="it-IT" b="0" baseline="0" dirty="0" err="1" smtClean="0">
                <a:solidFill>
                  <a:srgbClr val="4D4D4D"/>
                </a:solidFill>
                <a:effectLst/>
              </a:rPr>
              <a:t>rispondera</a:t>
            </a:r>
            <a:r>
              <a:rPr lang="it-IT" altLang="it-IT" b="0" baseline="0" dirty="0" smtClean="0">
                <a:solidFill>
                  <a:srgbClr val="4D4D4D"/>
                </a:solidFill>
                <a:effectLst/>
              </a:rPr>
              <a:t> all’assenza dei requisiti sostanziali intrinseci degli alimenti presenti in farmacia venduti nelle confezioni originali sempre che la confezione risulti integra.</a:t>
            </a:r>
          </a:p>
          <a:p>
            <a:pPr marL="227889" indent="-227889">
              <a:defRPr/>
            </a:pPr>
            <a:r>
              <a:rPr lang="it-IT" altLang="it-IT" b="0" baseline="0" dirty="0" smtClean="0">
                <a:solidFill>
                  <a:srgbClr val="4D4D4D"/>
                </a:solidFill>
                <a:effectLst/>
              </a:rPr>
              <a:t>Le </a:t>
            </a:r>
            <a:r>
              <a:rPr lang="it-IT" altLang="it-IT" b="0" baseline="0" dirty="0" err="1" smtClean="0">
                <a:solidFill>
                  <a:srgbClr val="4D4D4D"/>
                </a:solidFill>
                <a:effectLst/>
              </a:rPr>
              <a:t>repsonsabilità</a:t>
            </a:r>
            <a:r>
              <a:rPr lang="it-IT" altLang="it-IT" b="0" baseline="0" dirty="0" smtClean="0">
                <a:solidFill>
                  <a:srgbClr val="4D4D4D"/>
                </a:solidFill>
                <a:effectLst/>
              </a:rPr>
              <a:t> amministrative e penali possono riguardare la negligenza, imprudenza</a:t>
            </a:r>
          </a:p>
          <a:p>
            <a:pPr marL="227889" indent="-227889">
              <a:defRPr/>
            </a:pPr>
            <a:r>
              <a:rPr lang="it-IT" altLang="it-IT" b="0" baseline="0" dirty="0" smtClean="0">
                <a:solidFill>
                  <a:srgbClr val="4D4D4D"/>
                </a:solidFill>
                <a:effectLst/>
              </a:rPr>
              <a:t>1 adempimenti igienico sanitari del personale addetto, locali deposito, banco vendita</a:t>
            </a:r>
          </a:p>
          <a:p>
            <a:pPr marL="227889" indent="-227889">
              <a:defRPr/>
            </a:pPr>
            <a:r>
              <a:rPr lang="it-IT" altLang="it-IT" b="0" baseline="0" dirty="0" smtClean="0">
                <a:solidFill>
                  <a:srgbClr val="4D4D4D"/>
                </a:solidFill>
                <a:effectLst/>
              </a:rPr>
              <a:t>2.Scorretta conservazione rispetto a quelle indicate e/o previste dalla legge</a:t>
            </a:r>
          </a:p>
          <a:p>
            <a:pPr marL="227889" indent="-227889">
              <a:defRPr/>
            </a:pPr>
            <a:r>
              <a:rPr lang="it-IT" altLang="it-IT" b="0" baseline="0" dirty="0" smtClean="0">
                <a:solidFill>
                  <a:srgbClr val="4D4D4D"/>
                </a:solidFill>
                <a:effectLst/>
              </a:rPr>
              <a:t>3. Superamento scadenze</a:t>
            </a:r>
          </a:p>
          <a:p>
            <a:pPr marL="227889" indent="-227889">
              <a:defRPr/>
            </a:pPr>
            <a:r>
              <a:rPr lang="it-IT" altLang="it-IT" b="0" baseline="0" dirty="0" smtClean="0">
                <a:solidFill>
                  <a:srgbClr val="4D4D4D"/>
                </a:solidFill>
                <a:effectLst/>
              </a:rPr>
              <a:t>4. Mancato accertamento dei requisiti formali di vendita</a:t>
            </a:r>
          </a:p>
          <a:p>
            <a:pPr marL="227889" indent="-227889">
              <a:defRPr/>
            </a:pPr>
            <a:r>
              <a:rPr lang="it-IT" altLang="it-IT" b="0" baseline="0" dirty="0" smtClean="0">
                <a:solidFill>
                  <a:srgbClr val="4D4D4D"/>
                </a:solidFill>
                <a:effectLst/>
              </a:rPr>
              <a:t>Deroghe al farmacista che semplificano l’osservanza del pacchetto igiene rispetto alla formazione autonoma ma registrata del </a:t>
            </a:r>
            <a:r>
              <a:rPr lang="it-IT" altLang="it-IT" b="0" baseline="0" dirty="0" err="1" smtClean="0">
                <a:solidFill>
                  <a:srgbClr val="4D4D4D"/>
                </a:solidFill>
                <a:effectLst/>
              </a:rPr>
              <a:t>personale,DIA</a:t>
            </a:r>
            <a:r>
              <a:rPr lang="it-IT" altLang="it-IT" b="0" baseline="0" dirty="0" smtClean="0">
                <a:solidFill>
                  <a:srgbClr val="4D4D4D"/>
                </a:solidFill>
                <a:effectLst/>
              </a:rPr>
              <a:t>, superata da manuali buona prassi igienica e HACCP</a:t>
            </a:r>
          </a:p>
          <a:p>
            <a:pPr marL="227889" indent="-227889">
              <a:defRPr/>
            </a:pPr>
            <a:endParaRPr lang="it-IT" altLang="it-IT" b="1" dirty="0" smtClean="0">
              <a:solidFill>
                <a:srgbClr val="4D4D4D"/>
              </a:solidFill>
              <a:effectLst>
                <a:outerShdw blurRad="38100" dist="38100" dir="2700000" algn="tl">
                  <a:srgbClr val="C0C0C0"/>
                </a:outerShdw>
              </a:effectLst>
            </a:endParaRPr>
          </a:p>
          <a:p>
            <a:pPr marL="227889" indent="-227889">
              <a:defRPr/>
            </a:pPr>
            <a:endParaRPr lang="it-IT" altLang="it-IT" b="1" dirty="0" smtClean="0">
              <a:solidFill>
                <a:srgbClr val="4D4D4D"/>
              </a:solidFill>
              <a:effectLst>
                <a:outerShdw blurRad="38100" dist="38100" dir="2700000" algn="tl">
                  <a:srgbClr val="C0C0C0"/>
                </a:outerShdw>
              </a:effectLst>
            </a:endParaRPr>
          </a:p>
          <a:p>
            <a:pPr marL="227889" indent="-227889">
              <a:defRPr/>
            </a:pPr>
            <a:endParaRPr lang="en-GB" altLang="it-IT" dirty="0" smtClean="0"/>
          </a:p>
        </p:txBody>
      </p:sp>
    </p:spTree>
    <p:extLst>
      <p:ext uri="{BB962C8B-B14F-4D97-AF65-F5344CB8AC3E}">
        <p14:creationId xmlns:p14="http://schemas.microsoft.com/office/powerpoint/2010/main" val="1614068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endParaRPr lang="en-GB" alt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endParaRPr lang="en-GB" alt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extLst>
      <p:ext uri="{BB962C8B-B14F-4D97-AF65-F5344CB8AC3E}">
        <p14:creationId xmlns:p14="http://schemas.microsoft.com/office/powerpoint/2010/main" val="104920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principi su cui si fonda la nuova legislazione comunitaria sono:</a:t>
            </a:r>
          </a:p>
          <a:p>
            <a:r>
              <a:rPr lang="it-IT" dirty="0" smtClean="0"/>
              <a:t>Controlli su tutta la catena alimentare.</a:t>
            </a:r>
          </a:p>
          <a:p>
            <a:r>
              <a:rPr lang="it-IT" dirty="0" smtClean="0"/>
              <a:t> analisi del rischio molto accurate.</a:t>
            </a:r>
          </a:p>
          <a:p>
            <a:r>
              <a:rPr lang="it-IT" dirty="0" smtClean="0"/>
              <a:t>La responsabilità degli operatori addetti alla </a:t>
            </a:r>
            <a:r>
              <a:rPr lang="it-IT" dirty="0" err="1" smtClean="0"/>
              <a:t>produzione,confezionamento</a:t>
            </a:r>
            <a:r>
              <a:rPr lang="it-IT" dirty="0" smtClean="0"/>
              <a:t> e commercializzazione del prodotto.</a:t>
            </a:r>
          </a:p>
          <a:p>
            <a:r>
              <a:rPr lang="it-IT" dirty="0" smtClean="0"/>
              <a:t>La tracciabilità del prodotto su tutta la filiera.</a:t>
            </a:r>
          </a:p>
          <a:p>
            <a:r>
              <a:rPr lang="it-IT" dirty="0" smtClean="0"/>
              <a:t>Il consumatore è una parte importante della sicurezza alimentare.</a:t>
            </a:r>
          </a:p>
          <a:p>
            <a:endParaRPr lang="it-IT" dirty="0" smtClean="0"/>
          </a:p>
          <a:p>
            <a:r>
              <a:rPr lang="it-IT" sz="1200" b="0" i="0" u="none" strike="noStrike" kern="1200" baseline="0" dirty="0" smtClean="0">
                <a:solidFill>
                  <a:schemeClr val="tx1"/>
                </a:solidFill>
                <a:latin typeface="+mn-lt"/>
                <a:ea typeface="+mn-ea"/>
                <a:cs typeface="+mn-cs"/>
              </a:rPr>
              <a:t>Il concetto di regola cautelare Un sistema normativo di natura precauzionale, quale quello relativo agli alimenti, si compone di regole cautelari: esse intervengono non a seguito di lesioni del bene giuridico tutelato (ad es. salute ed integrità del consumatore) ma al fine di prevenire lo stesso verificarsi di eventi lesivi.</a:t>
            </a:r>
          </a:p>
          <a:p>
            <a:r>
              <a:rPr lang="it-IT" sz="1200" b="0" i="0" u="none" strike="noStrike" kern="1200" baseline="0" dirty="0" smtClean="0">
                <a:solidFill>
                  <a:schemeClr val="tx1"/>
                </a:solidFill>
                <a:latin typeface="+mn-lt"/>
                <a:ea typeface="+mn-ea"/>
                <a:cs typeface="+mn-cs"/>
              </a:rPr>
              <a:t>norme “riparatorie”, che intervengono nei casi in cui si sia verificato un evento lesivo</a:t>
            </a:r>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01FE6D8D-E40B-4F72-8212-7F233F88C1A9}" type="slidenum">
              <a:rPr lang="it-IT" smtClean="0"/>
              <a:pPr>
                <a:defRPr/>
              </a:pPr>
              <a:t>4</a:t>
            </a:fld>
            <a:endParaRPr lang="it-IT"/>
          </a:p>
        </p:txBody>
      </p:sp>
    </p:spTree>
    <p:extLst>
      <p:ext uri="{BB962C8B-B14F-4D97-AF65-F5344CB8AC3E}">
        <p14:creationId xmlns:p14="http://schemas.microsoft.com/office/powerpoint/2010/main" val="1133612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Tree>
    <p:extLst>
      <p:ext uri="{BB962C8B-B14F-4D97-AF65-F5344CB8AC3E}">
        <p14:creationId xmlns:p14="http://schemas.microsoft.com/office/powerpoint/2010/main" val="1291878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u="none" strike="noStrike" kern="1200" baseline="0" dirty="0" smtClean="0">
                <a:solidFill>
                  <a:schemeClr val="tx1"/>
                </a:solidFill>
                <a:latin typeface="+mn-lt"/>
                <a:ea typeface="+mn-ea"/>
                <a:cs typeface="+mn-cs"/>
              </a:rPr>
              <a:t>L'ambito di applicazione del presente regolamento dovrebbe in linea di principio restare lo stesso del regolamento (CE) n. 258/97. Tuttavia, dati gli sviluppi scientifici e tecnologici avvenuti dal 1997, è opportuno rivedere, chiarire e aggiornare le categorie di alimenti che costituiscono nuovi alimenti. Tali categorie dovrebbero includere gli insetti interi e le loro parti. Dovrebbero inoltre esistere categorie per gli alimenti con una struttura molecolare nuova o volutamente modificata, nonché per gli alimenti da colture di cellule o di tessuti ottenute da animali, vegetali, microorganismi, funghi o alghe, per gli alimenti ottenuti da microorganismi, funghi o alghe e per gli alimenti ottenuti da materiali di origine minerale. Dovrebbe inoltre essere prevista una categoria che comprenda gli alimenti di origine vegetale ottenuti con pratiche non tradizionali di riproduzione, qualora tali pratiche comportino cambiamenti significativi nella composizione o nella struttura dell'alimento tali da incidere sul suo valore nutritivo, sul metabolismo o sul tenore di sostanze indesiderabili. La definizione di nuovo alimento potrebbe altresì includere gli alimenti costituiti da micelle o liposomi. </a:t>
            </a:r>
            <a:endParaRPr lang="it-IT" altLang="it-IT"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it-IT" sz="1200" b="0" i="0" u="none" strike="noStrike" kern="1200" baseline="0" dirty="0" smtClean="0">
                <a:solidFill>
                  <a:schemeClr val="tx1"/>
                </a:solidFill>
                <a:latin typeface="+mn-lt"/>
                <a:ea typeface="+mn-ea"/>
                <a:cs typeface="+mn-cs"/>
              </a:rPr>
              <a:t>L'ambito di applicazione del presente regolamento dovrebbe in linea di principio restare lo stesso del regolamento (CE) n. 258/97. Tuttavia, dati gli sviluppi scientifici e tecnologici avvenuti dal 1997, è opportuno rivedere, chiarire e aggiornare le categorie di alimenti che costituiscono nuovi alimenti. Tali categorie dovrebbero includere gli insetti interi e le loro parti. Dovrebbero inoltre esistere categorie per gli alimenti con una struttura molecolare nuova o volutamente modificata, nonché per gli alimenti da colture di cellule o di tessuti ottenute da animali, vegetali, microorganismi, funghi o alghe, per gli alimenti ottenuti da microorganismi, funghi o alghe e per gli alimenti ottenuti da materiali di origine minerale. Dovrebbe inoltre essere prevista una categoria che comprenda gli alimenti di origine vegetale ottenuti con pratiche non tradizionali di riproduzione, qualora tali pratiche comportino cambiamenti significativi nella composizione o nella struttura dell'alimento tali da incidere sul suo valore nutritivo, sul metabolismo o sul tenore di sostanze indesiderabili. La definizione di nuovo alimento potrebbe altresì includere gli alimenti costituiti da micelle o liposomi. </a:t>
            </a:r>
          </a:p>
          <a:p>
            <a:r>
              <a:rPr lang="it-IT" sz="1200" b="0" i="0" u="none" strike="noStrike" kern="1200" baseline="0" dirty="0" smtClean="0">
                <a:solidFill>
                  <a:schemeClr val="tx1"/>
                </a:solidFill>
                <a:latin typeface="+mn-lt"/>
                <a:ea typeface="+mn-ea"/>
                <a:cs typeface="+mn-cs"/>
              </a:rPr>
              <a:t>Il termine «</a:t>
            </a:r>
            <a:r>
              <a:rPr lang="it-IT" sz="1200" b="0" i="0" u="none" strike="noStrike" kern="1200" baseline="0" dirty="0" err="1" smtClean="0">
                <a:solidFill>
                  <a:schemeClr val="tx1"/>
                </a:solidFill>
                <a:latin typeface="+mn-lt"/>
                <a:ea typeface="+mn-ea"/>
                <a:cs typeface="+mn-cs"/>
              </a:rPr>
              <a:t>nanomateriali</a:t>
            </a:r>
            <a:r>
              <a:rPr lang="it-IT" sz="1200" b="0" i="0" u="none" strike="noStrike" kern="1200" baseline="0" dirty="0" smtClean="0">
                <a:solidFill>
                  <a:schemeClr val="tx1"/>
                </a:solidFill>
                <a:latin typeface="+mn-lt"/>
                <a:ea typeface="+mn-ea"/>
                <a:cs typeface="+mn-cs"/>
              </a:rPr>
              <a:t> ingegnerizzati» è attualmente definito dal regolamento (UE) n. 1169/2011 del Parlamento europeo e del Consiglio (1). A fini di uniformità e coerenza, è importante garantire una definizione unica di </a:t>
            </a:r>
            <a:r>
              <a:rPr lang="it-IT" sz="1200" b="0" i="0" u="none" strike="noStrike" kern="1200" baseline="0" dirty="0" err="1" smtClean="0">
                <a:solidFill>
                  <a:schemeClr val="tx1"/>
                </a:solidFill>
                <a:latin typeface="+mn-lt"/>
                <a:ea typeface="+mn-ea"/>
                <a:cs typeface="+mn-cs"/>
              </a:rPr>
              <a:t>nanomateriale</a:t>
            </a:r>
            <a:r>
              <a:rPr lang="it-IT" sz="1200" b="0" i="0" u="none" strike="noStrike" kern="1200" baseline="0" dirty="0" smtClean="0">
                <a:solidFill>
                  <a:schemeClr val="tx1"/>
                </a:solidFill>
                <a:latin typeface="+mn-lt"/>
                <a:ea typeface="+mn-ea"/>
                <a:cs typeface="+mn-cs"/>
              </a:rPr>
              <a:t> ingegnerizzato nella legislazione alimentare. Il presente regolamento costituisce il quadro legislativo adeguato per includere tale definizione. Conseguentemente, la definizione di </a:t>
            </a:r>
            <a:r>
              <a:rPr lang="it-IT" sz="1200" b="0" i="0" u="none" strike="noStrike" kern="1200" baseline="0" dirty="0" err="1" smtClean="0">
                <a:solidFill>
                  <a:schemeClr val="tx1"/>
                </a:solidFill>
                <a:latin typeface="+mn-lt"/>
                <a:ea typeface="+mn-ea"/>
                <a:cs typeface="+mn-cs"/>
              </a:rPr>
              <a:t>nanomateriale</a:t>
            </a:r>
            <a:r>
              <a:rPr lang="it-IT" sz="1200" b="0" i="0" u="none" strike="noStrike" kern="1200" baseline="0" dirty="0" smtClean="0">
                <a:solidFill>
                  <a:schemeClr val="tx1"/>
                </a:solidFill>
                <a:latin typeface="+mn-lt"/>
                <a:ea typeface="+mn-ea"/>
                <a:cs typeface="+mn-cs"/>
              </a:rPr>
              <a:t> ingegnerizzato, analogamente al pertinente conferimento di poteri delegati alla Commissione, dovrebbe essere soppressa dal regolamento (UE) n. 1169/2011 e sostituita da un riferimento alla definizione riportata nel presente regolamento. È inoltre opportuno che il presente regolamento stabilisca che la Commissione dovrebbe, mediante atti delegati, adeguare e adattare la definizione di </a:t>
            </a:r>
            <a:r>
              <a:rPr lang="it-IT" sz="1200" b="0" i="0" u="none" strike="noStrike" kern="1200" baseline="0" dirty="0" err="1" smtClean="0">
                <a:solidFill>
                  <a:schemeClr val="tx1"/>
                </a:solidFill>
                <a:latin typeface="+mn-lt"/>
                <a:ea typeface="+mn-ea"/>
                <a:cs typeface="+mn-cs"/>
              </a:rPr>
              <a:t>nanomateriale</a:t>
            </a:r>
            <a:r>
              <a:rPr lang="it-IT" sz="1200" b="0" i="0" u="none" strike="noStrike" kern="1200" baseline="0" dirty="0" smtClean="0">
                <a:solidFill>
                  <a:schemeClr val="tx1"/>
                </a:solidFill>
                <a:latin typeface="+mn-lt"/>
                <a:ea typeface="+mn-ea"/>
                <a:cs typeface="+mn-cs"/>
              </a:rPr>
              <a:t> ingegnerizzato riportata nel presente regolamento ai progressi scientifici e tecnologici o alle definizioni stabilite a livello internazionale. </a:t>
            </a:r>
          </a:p>
          <a:p>
            <a:r>
              <a:rPr lang="it-IT" altLang="it-IT" sz="1200" b="1" i="0" u="none" strike="noStrike" kern="1200" baseline="0" dirty="0" smtClean="0">
                <a:solidFill>
                  <a:schemeClr val="tx1"/>
                </a:solidFill>
                <a:latin typeface="+mn-lt"/>
                <a:ea typeface="+mn-ea"/>
                <a:cs typeface="+mn-cs"/>
              </a:rPr>
              <a:t>Monitoraggio sui nuovi alimenti immessi in commercio</a:t>
            </a:r>
            <a:endParaRPr lang="it-IT" altLang="it-IT"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it-IT" altLang="it-IT" dirty="0" smtClean="0"/>
              <a:t>Procedura di determinazione dello status di nuovo alimento 1.Gli operatori del settore alimentare verificano se l'alimento che intendono immettere sul mercato dell'Unione rientra nell'ambito di applicazione del presente regolamento. 2.Nel caso in cui non siano sicuri che l'alimento che intendono immettere sul mercato dell'Unione rientri nell'ambito di applicazione del presente regolamento, gli operatori del settore alimentare consultano lo Stato membro in cui intendono immettere sul mercato per la prima volta il nuovo alimento. Gli operatori del settore alimentare forniscono le informazioni necessarie allo Stato membro per consentire a quest'ultimo di determinare se un alimento rientri o meno nell'ambito di applicazione del presente regolamento. 3.Al fine di determinare se un alimento rientri nell'ambito di applicazione del presente regolamento, uno Stato membro può consultare gli altri Stati membri e la Commissione. 4.La Commissione, mediante atti di esecuzione, precisa le fasi procedurali del processo di consultazione di cui ai paragrafi 2 e 3 del presente articolo, compresi i termini e le modalità per rendere lo status disponibile al pubblico. Tali atti di esecuzione sono adottati secondo la procedura d'esame di cui all'articolo 30, paragrafo 3.</a:t>
            </a:r>
          </a:p>
          <a:p>
            <a:r>
              <a:rPr lang="it-IT" altLang="it-IT" dirty="0" smtClean="0"/>
              <a:t>Condizioni generali per l'inserimento di nuovi alimenti nell'elenco dell'Unione La Commissione autorizza e inserisce un nuovo alimento nell'elenco dell'Unione esclusivamente se esso soddisfa le seguenti condizioni: a) in base alle prove scientifiche disponibili, l'alimento non presenta un rischio di sicurezza per la salute umana; b) l'uso previsto dell'alimento non induce in errore i consumatori, in particolare nel caso in cui l'alimento è destinato a sostituire un altro alimento e vi è un cambiamento significativo nel suo valore nutritivo; c) se l'alimento è destinato a sostituire un altro alimento, non ne differisce in maniera tale da rendere il suo consumo normale svantaggioso per il consumatore sul piano nutrizionale. </a:t>
            </a:r>
            <a:r>
              <a:rPr lang="it-IT" sz="1200" b="0" i="0" u="none" strike="noStrike" kern="1200" baseline="0" dirty="0" smtClean="0">
                <a:solidFill>
                  <a:schemeClr val="tx1"/>
                </a:solidFill>
                <a:latin typeface="+mn-lt"/>
                <a:ea typeface="+mn-ea"/>
                <a:cs typeface="+mn-cs"/>
              </a:rPr>
              <a:t>3.L'inserimento di un nuovo alimento nell'elenco dell'Unione di cui al paragrafo 2 include le specifiche del nuovo alimento e ove pertinenti: a) le condizioni alle quali il nuovo alimento può essere utilizzato compreso, in particolare, ogni eventuale obbligo necessario a evitare, principalmente, possibili effetti nocivi per particolari gruppi della popolazione, il superamento di livelli massimi di assunzione e i rischi in caso di consumo eccessivo; b) requisiti specifici aggiuntivi in materia di etichettatura, destinati ad informare i consumatori finali su qualsiasi specifica caratteristica o proprietà dell'alimento, quali la composizione, il valore o gli effetti nutritivi e l'uso previsto dell'alimento, che rende un nuovo alimento non più equivalente a un alimento esistente; oppure ad informarli sulle implicazioni per la salute di gruppi specifici della popolazione; c) obblighi di monitoraggio successivi all'immissione sul mercato, a norma dell'articolo 24. </a:t>
            </a:r>
            <a:endParaRPr lang="it-IT" altLang="it-IT"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27889" indent="-227889">
              <a:defRPr/>
            </a:pPr>
            <a:r>
              <a:rPr lang="it-IT" altLang="it-IT" b="0" dirty="0" smtClean="0"/>
              <a:t>Per quanto concerne l’ultima categoria dei prodotti sopra indicati le disposizioni della direttiva 96/8/CE:</a:t>
            </a:r>
          </a:p>
          <a:p>
            <a:pPr marL="227889" indent="-227889">
              <a:defRPr/>
            </a:pPr>
            <a:r>
              <a:rPr lang="it-IT" altLang="it-IT" b="0" dirty="0" smtClean="0"/>
              <a:t>- sui sostituti totali della dieta con valore energetico ridotto (tra 800 e 1200 kcal: LCD) sono in corso di revisione alla luce del parere EFSA – EFSA Journal 2015;13(1):3957 - per estendersi anche ai sostituti della dieta con valore energetico molto ridotto (VLCD);</a:t>
            </a:r>
          </a:p>
          <a:p>
            <a:pPr marL="227889" indent="-227889">
              <a:defRPr/>
            </a:pPr>
            <a:r>
              <a:rPr lang="it-IT" altLang="it-IT" b="0" dirty="0" smtClean="0"/>
              <a:t>- le disposizioni sui sostituti di un pasto confluiranno nel campo di applicazione del regolamento (CE) 1924/2006 dove rappresenteranno la condizione per rivendicare per tali prodotti, come alimenti addizionati di vitamine e minerali, i </a:t>
            </a:r>
            <a:r>
              <a:rPr lang="it-IT" altLang="it-IT" b="0" dirty="0" err="1" smtClean="0"/>
              <a:t>claims</a:t>
            </a:r>
            <a:r>
              <a:rPr lang="it-IT" altLang="it-IT" b="0" dirty="0" smtClean="0"/>
              <a:t> sulla salute autorizzati dal regolamento (UE) 432/2012 per la sostituzione di uno o due pasti.</a:t>
            </a:r>
          </a:p>
          <a:p>
            <a:pPr marL="227889" indent="-227889">
              <a:defRPr/>
            </a:pPr>
            <a:r>
              <a:rPr lang="it-IT" altLang="it-IT" b="0" dirty="0" smtClean="0"/>
              <a:t>Le disposizioni sull’assenza di glutine o il suo contenuto molto ridotto negli alimenti per celiaci del regolamento (CE) 41/2009, invece (ferma restando l’applicabilità a decorrere dal termine sopra indicato), sono già riproposte dal regolamento (UE) 828/2014 come informazioni di etichettatura fornite su base volontaria ai sensi dell’articolo 36 del regolamento (UE) 1169/2011, cui il regolamento (UE) 1155/2013 aveva appositamente aggiunto la lettera “d) informazioni sull’assenza di glutine o sulla sua presenza in misura ridotta negli alimenti”.</a:t>
            </a:r>
          </a:p>
          <a:p>
            <a:pPr marL="227889" indent="-227889">
              <a:defRPr/>
            </a:pPr>
            <a:r>
              <a:rPr lang="it-IT" altLang="it-IT" b="0" dirty="0" smtClean="0"/>
              <a:t>Le indicazioni in uso sull’assenza di lattosio o il suo ridotto contenuto negli alimenti delattosati, classificati oggi come ADAP, sono destinate a confluire, a loro volta, tra le informazioni disciplinate dall’articolo 36 del regolamento (UE) 1169/2011 e saranno armonizzate a livello europeo. Essendo ciò previsto come ultima tappa del riassetto normativo in corso senza scadenze prefissate dal regolamento (UE) 609/2013, l’obiettivo sarà conseguito (presumibilmente) dopo il 20 luglio 2016.</a:t>
            </a:r>
          </a:p>
          <a:p>
            <a:r>
              <a:rPr lang="it-IT" altLang="it-IT" b="0" dirty="0" smtClean="0"/>
              <a:t>Pertanto, a partire da tale data, si aprirà un periodo transitorio nel quale le indicazioni in questione saranno comunque informazioni fornite su base volontaria per alimenti comuni e non più ADAP, sulla base delle condizioni previste a livello nazionale. </a:t>
            </a:r>
            <a:r>
              <a:rPr lang="it-IT" sz="1200" b="0" i="0" u="none" strike="noStrike" kern="1200" baseline="0" dirty="0" smtClean="0">
                <a:solidFill>
                  <a:schemeClr val="tx1"/>
                </a:solidFill>
                <a:latin typeface="+mn-lt"/>
                <a:ea typeface="+mn-ea"/>
                <a:cs typeface="+mn-cs"/>
              </a:rPr>
              <a:t>Con l’abrogazione della direttiva 2009/39/CE verrà definitivamente abrogata anche la categoria ADAP degli alimenti per diabetici. Per tale categoria comunque la definizione di specifiche disposizioni è rimasta sempre in sospeso a livello europeo, dove si è infine preso atto che non vi sono evidenze scientifiche in grado di giustificare la destinazione selettiva ai diabetici di un prodotto alimentare sulla base di uno specifico adattamento nutrizionale della sua composizione. </a:t>
            </a:r>
          </a:p>
          <a:p>
            <a:r>
              <a:rPr lang="it-IT" sz="1200" b="0" i="0" u="none" strike="noStrike" kern="1200" baseline="0" dirty="0" smtClean="0">
                <a:solidFill>
                  <a:schemeClr val="tx1"/>
                </a:solidFill>
                <a:latin typeface="+mn-lt"/>
                <a:ea typeface="+mn-ea"/>
                <a:cs typeface="+mn-cs"/>
              </a:rPr>
              <a:t>Oggi i diabetici, al pari della restante parte della popolazione, possono scegliere gli alimenti più idonei alle loro esigenze sulla base dell’elenco degli ingredienti,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nutrizionali (ad esempio “senza zuccheri”) e anche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sulla salute (quando ad esempio evidenziano il ridotto impatto glicemico conseguente all’assunzione di un determinato alimento). </a:t>
            </a:r>
          </a:p>
          <a:p>
            <a:r>
              <a:rPr lang="it-IT" sz="1200" b="0" i="0" u="none" strike="noStrike" kern="1200" baseline="0" dirty="0" smtClean="0">
                <a:solidFill>
                  <a:schemeClr val="tx1"/>
                </a:solidFill>
                <a:latin typeface="+mn-lt"/>
                <a:ea typeface="+mn-ea"/>
                <a:cs typeface="+mn-cs"/>
              </a:rPr>
              <a:t>Nel nuovo quadro normativo, pertanto, non saranno più ammissibili indicazioni del tipo “per diabetici” per qualunque tipo di alimento (con possibili eccezioni unicamente nel campo degli alimenti a fini medici speciali, in riferimento ad esempio alle diete enterali). </a:t>
            </a:r>
            <a:endParaRPr lang="it-IT" altLang="it-IT" b="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27889" indent="-227889">
              <a:defRPr/>
            </a:pPr>
            <a:r>
              <a:rPr lang="it-IT" altLang="it-IT" b="0" dirty="0" smtClean="0"/>
              <a:t>Per quanto concerne l’ultima categoria dei prodotti sopra indicati le disposizioni della direttiva 96/8/CE:</a:t>
            </a:r>
          </a:p>
          <a:p>
            <a:pPr marL="227889" indent="-227889">
              <a:defRPr/>
            </a:pPr>
            <a:r>
              <a:rPr lang="it-IT" altLang="it-IT" b="0" dirty="0" smtClean="0"/>
              <a:t>- sui sostituti totali della dieta con valore energetico ridotto (tra 800 e 1200 kcal: LCD) sono in corso di revisione alla luce del parere EFSA – EFSA Journal 2015;13(1):3957 - per estendersi anche ai sostituti della dieta con valore energetico molto ridotto (VLCD);</a:t>
            </a:r>
          </a:p>
          <a:p>
            <a:pPr marL="227889" indent="-227889">
              <a:defRPr/>
            </a:pPr>
            <a:r>
              <a:rPr lang="it-IT" altLang="it-IT" b="0" dirty="0" smtClean="0"/>
              <a:t>- le disposizioni sui sostituti di un pasto confluiranno nel campo di applicazione del regolamento (CE) 1924/2006 dove rappresenteranno la condizione per rivendicare per tali prodotti, come alimenti addizionati di vitamine e minerali, i </a:t>
            </a:r>
            <a:r>
              <a:rPr lang="it-IT" altLang="it-IT" b="0" dirty="0" err="1" smtClean="0"/>
              <a:t>claims</a:t>
            </a:r>
            <a:r>
              <a:rPr lang="it-IT" altLang="it-IT" b="0" dirty="0" smtClean="0"/>
              <a:t> sulla salute autorizzati dal regolamento (UE) 432/2012 per la sostituzione di uno o due pasti.</a:t>
            </a:r>
          </a:p>
          <a:p>
            <a:pPr marL="227889" indent="-227889">
              <a:defRPr/>
            </a:pPr>
            <a:r>
              <a:rPr lang="it-IT" altLang="it-IT" b="0" dirty="0" smtClean="0"/>
              <a:t>Le disposizioni sull’assenza di glutine o il suo contenuto molto ridotto negli alimenti per celiaci del regolamento (CE) 41/2009, invece (ferma restando l’applicabilità a decorrere dal termine sopra indicato), sono già riproposte dal regolamento (UE) 828/2014 come informazioni di etichettatura fornite su base volontaria ai sensi dell’articolo 36 del regolamento (UE) 1169/2011, cui il regolamento (UE) 1155/2013 aveva appositamente aggiunto la lettera “d) informazioni sull’assenza di glutine o sulla sua presenza in misura ridotta negli alimenti”.</a:t>
            </a:r>
          </a:p>
          <a:p>
            <a:pPr marL="227889" indent="-227889">
              <a:defRPr/>
            </a:pPr>
            <a:r>
              <a:rPr lang="it-IT" altLang="it-IT" b="0" dirty="0" smtClean="0"/>
              <a:t>Le indicazioni in uso sull’assenza di lattosio o il suo ridotto contenuto negli alimenti delattosati, classificati oggi come ADAP, sono destinate a confluire, a loro volta, tra le informazioni disciplinate dall’articolo 36 del regolamento (UE) 1169/2011 e saranno armonizzate a livello europeo. Essendo ciò previsto come ultima tappa del riassetto normativo in corso senza scadenze prefissate dal regolamento (UE) 609/2013, l’obiettivo sarà conseguito (presumibilmente) dopo il 20 luglio 2016.</a:t>
            </a:r>
          </a:p>
          <a:p>
            <a:r>
              <a:rPr lang="it-IT" altLang="it-IT" b="0" dirty="0" smtClean="0"/>
              <a:t>Pertanto, a partire da tale data, si aprirà un periodo transitorio nel quale le indicazioni in questione saranno comunque informazioni fornite su base volontaria per alimenti comuni e non più ADAP, sulla base delle condizioni previste a livello nazionale. </a:t>
            </a:r>
            <a:r>
              <a:rPr lang="it-IT" sz="1200" b="0" i="0" u="none" strike="noStrike" kern="1200" baseline="0" dirty="0" smtClean="0">
                <a:solidFill>
                  <a:schemeClr val="tx1"/>
                </a:solidFill>
                <a:latin typeface="+mn-lt"/>
                <a:ea typeface="+mn-ea"/>
                <a:cs typeface="+mn-cs"/>
              </a:rPr>
              <a:t>Con l’abrogazione della direttiva 2009/39/CE verrà definitivamente abrogata anche la categoria ADAP degli alimenti per diabetici. Per tale categoria comunque la definizione di specifiche disposizioni è rimasta sempre in sospeso a livello europeo, dove si è infine preso atto che non vi sono evidenze scientifiche in grado di giustificare la destinazione selettiva ai diabetici di un prodotto alimentare sulla base di uno specifico adattamento nutrizionale della sua composizione. </a:t>
            </a:r>
          </a:p>
          <a:p>
            <a:r>
              <a:rPr lang="it-IT" sz="1200" b="0" i="0" u="none" strike="noStrike" kern="1200" baseline="0" dirty="0" smtClean="0">
                <a:solidFill>
                  <a:schemeClr val="tx1"/>
                </a:solidFill>
                <a:latin typeface="+mn-lt"/>
                <a:ea typeface="+mn-ea"/>
                <a:cs typeface="+mn-cs"/>
              </a:rPr>
              <a:t>Oggi i diabetici, al pari della restante parte della popolazione, possono scegliere gli alimenti più idonei alle loro esigenze sulla base dell’elenco degli ingredienti,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nutrizionali (ad esempio “senza zuccheri”) e anche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sulla salute (quando ad esempio evidenziano il ridotto impatto glicemico conseguente all’assunzione di un determinato alimento). </a:t>
            </a:r>
          </a:p>
          <a:p>
            <a:r>
              <a:rPr lang="it-IT" sz="1200" b="0" i="0" u="none" strike="noStrike" kern="1200" baseline="0" dirty="0" smtClean="0">
                <a:solidFill>
                  <a:schemeClr val="tx1"/>
                </a:solidFill>
                <a:latin typeface="+mn-lt"/>
                <a:ea typeface="+mn-ea"/>
                <a:cs typeface="+mn-cs"/>
              </a:rPr>
              <a:t>Nel nuovo quadro normativo, pertanto, non saranno più ammissibili indicazioni del tipo “per diabetici” per qualunque tipo di alimento (con possibili eccezioni unicamente nel campo degli alimenti a fini medici speciali, in riferimento ad esempio alle diete enterali). </a:t>
            </a:r>
            <a:endParaRPr lang="it-IT" altLang="it-IT" b="0" dirty="0" smtClean="0"/>
          </a:p>
        </p:txBody>
      </p:sp>
    </p:spTree>
    <p:extLst>
      <p:ext uri="{BB962C8B-B14F-4D97-AF65-F5344CB8AC3E}">
        <p14:creationId xmlns:p14="http://schemas.microsoft.com/office/powerpoint/2010/main" val="357625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227889" indent="-227889">
              <a:defRPr/>
            </a:pPr>
            <a:r>
              <a:rPr lang="it-IT" altLang="it-IT" b="0" dirty="0" smtClean="0"/>
              <a:t>Per quanto concerne l’ultima categoria dei prodotti sopra indicati le disposizioni della direttiva 96/8/CE:</a:t>
            </a:r>
          </a:p>
          <a:p>
            <a:pPr marL="227889" indent="-227889">
              <a:defRPr/>
            </a:pPr>
            <a:r>
              <a:rPr lang="it-IT" altLang="it-IT" b="0" dirty="0" smtClean="0"/>
              <a:t>- sui sostituti totali della dieta con valore energetico ridotto (tra 800 e 1200 kcal: LCD) sono in corso di revisione alla luce del parere EFSA – EFSA Journal 2015;13(1):3957 - per estendersi anche ai sostituti della dieta con valore energetico molto ridotto (VLCD);</a:t>
            </a:r>
          </a:p>
          <a:p>
            <a:pPr marL="227889" indent="-227889">
              <a:defRPr/>
            </a:pPr>
            <a:r>
              <a:rPr lang="it-IT" altLang="it-IT" b="0" dirty="0" smtClean="0"/>
              <a:t>- le disposizioni sui sostituti di un pasto confluiranno nel campo di applicazione del regolamento (CE) 1924/2006 dove rappresenteranno la condizione per rivendicare per tali prodotti, come alimenti addizionati di vitamine e minerali, i </a:t>
            </a:r>
            <a:r>
              <a:rPr lang="it-IT" altLang="it-IT" b="0" dirty="0" err="1" smtClean="0"/>
              <a:t>claims</a:t>
            </a:r>
            <a:r>
              <a:rPr lang="it-IT" altLang="it-IT" b="0" dirty="0" smtClean="0"/>
              <a:t> sulla salute autorizzati dal regolamento (UE) 432/2012 per la sostituzione di uno o due pasti.</a:t>
            </a:r>
          </a:p>
          <a:p>
            <a:pPr marL="227889" indent="-227889">
              <a:defRPr/>
            </a:pPr>
            <a:r>
              <a:rPr lang="it-IT" altLang="it-IT" b="0" dirty="0" smtClean="0"/>
              <a:t>Le disposizioni sull’assenza di glutine o il suo contenuto molto ridotto negli alimenti per celiaci del regolamento (CE) 41/2009, invece (ferma restando l’applicabilità a decorrere dal termine sopra indicato), sono già riproposte dal regolamento (UE) 828/2014 come informazioni di etichettatura fornite su base volontaria ai sensi dell’articolo 36 del regolamento (UE) 1169/2011, cui il regolamento (UE) 1155/2013 aveva appositamente aggiunto la lettera “d) informazioni sull’assenza di glutine o sulla sua presenza in misura ridotta negli alimenti”.</a:t>
            </a:r>
          </a:p>
          <a:p>
            <a:pPr marL="227889" indent="-227889">
              <a:defRPr/>
            </a:pPr>
            <a:r>
              <a:rPr lang="it-IT" altLang="it-IT" b="0" dirty="0" smtClean="0"/>
              <a:t>Le indicazioni in uso sull’assenza di lattosio o il suo ridotto contenuto negli alimenti delattosati, classificati oggi come ADAP, sono destinate a confluire, a loro volta, tra le informazioni disciplinate dall’articolo 36 del regolamento (UE) 1169/2011 e saranno armonizzate a livello europeo. Essendo ciò previsto come ultima tappa del riassetto normativo in corso senza scadenze prefissate dal regolamento (UE) 609/2013, l’obiettivo sarà conseguito (presumibilmente) dopo il 20 luglio 2016.</a:t>
            </a:r>
          </a:p>
          <a:p>
            <a:r>
              <a:rPr lang="it-IT" altLang="it-IT" b="0" dirty="0" smtClean="0"/>
              <a:t>Pertanto, a partire da tale data, si aprirà un periodo transitorio nel quale le indicazioni in questione saranno comunque informazioni fornite su base volontaria per alimenti comuni e non più ADAP, sulla base delle condizioni previste a livello nazionale. </a:t>
            </a:r>
            <a:r>
              <a:rPr lang="it-IT" sz="1200" b="0" i="0" u="none" strike="noStrike" kern="1200" baseline="0" dirty="0" smtClean="0">
                <a:solidFill>
                  <a:schemeClr val="tx1"/>
                </a:solidFill>
                <a:latin typeface="+mn-lt"/>
                <a:ea typeface="+mn-ea"/>
                <a:cs typeface="+mn-cs"/>
              </a:rPr>
              <a:t>Con l’abrogazione della direttiva 2009/39/CE verrà definitivamente abrogata anche la categoria ADAP degli alimenti per diabetici. Per tale categoria comunque la definizione di specifiche disposizioni è rimasta sempre in sospeso a livello europeo, dove si è infine preso atto che non vi sono evidenze scientifiche in grado di giustificare la destinazione selettiva ai diabetici di un prodotto alimentare sulla base di uno specifico adattamento nutrizionale della sua composizione. </a:t>
            </a:r>
          </a:p>
          <a:p>
            <a:r>
              <a:rPr lang="it-IT" sz="1200" b="0" i="0" u="none" strike="noStrike" kern="1200" baseline="0" dirty="0" smtClean="0">
                <a:solidFill>
                  <a:schemeClr val="tx1"/>
                </a:solidFill>
                <a:latin typeface="+mn-lt"/>
                <a:ea typeface="+mn-ea"/>
                <a:cs typeface="+mn-cs"/>
              </a:rPr>
              <a:t>Oggi i diabetici, al pari della restante parte della popolazione, possono scegliere gli alimenti più idonei alle loro esigenze sulla base dell’elenco degli ingredienti,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nutrizionali (ad esempio “senza zuccheri”) e anche dei </a:t>
            </a:r>
            <a:r>
              <a:rPr lang="it-IT" sz="1200" b="0" i="0" u="none" strike="noStrike" kern="1200" baseline="0" dirty="0" err="1" smtClean="0">
                <a:solidFill>
                  <a:schemeClr val="tx1"/>
                </a:solidFill>
                <a:latin typeface="+mn-lt"/>
                <a:ea typeface="+mn-ea"/>
                <a:cs typeface="+mn-cs"/>
              </a:rPr>
              <a:t>claims</a:t>
            </a:r>
            <a:r>
              <a:rPr lang="it-IT" sz="1200" b="0" i="0" u="none" strike="noStrike" kern="1200" baseline="0" dirty="0" smtClean="0">
                <a:solidFill>
                  <a:schemeClr val="tx1"/>
                </a:solidFill>
                <a:latin typeface="+mn-lt"/>
                <a:ea typeface="+mn-ea"/>
                <a:cs typeface="+mn-cs"/>
              </a:rPr>
              <a:t> sulla salute (quando ad esempio evidenziano il ridotto impatto glicemico conseguente all’assunzione di un determinato alimento). </a:t>
            </a:r>
          </a:p>
          <a:p>
            <a:r>
              <a:rPr lang="it-IT" sz="1200" b="0" i="0" u="none" strike="noStrike" kern="1200" baseline="0" dirty="0" smtClean="0">
                <a:solidFill>
                  <a:schemeClr val="tx1"/>
                </a:solidFill>
                <a:latin typeface="+mn-lt"/>
                <a:ea typeface="+mn-ea"/>
                <a:cs typeface="+mn-cs"/>
              </a:rPr>
              <a:t>Nel nuovo quadro normativo, pertanto, non saranno più ammissibili indicazioni del tipo “per diabetici” per qualunque tipo di alimento (con possibili eccezioni unicamente nel campo degli alimenti a fini medici speciali, in riferimento ad esempio alle diete enterali). </a:t>
            </a:r>
            <a:endParaRPr lang="it-IT" altLang="it-IT" b="0" dirty="0" smtClean="0"/>
          </a:p>
        </p:txBody>
      </p:sp>
    </p:spTree>
    <p:extLst>
      <p:ext uri="{BB962C8B-B14F-4D97-AF65-F5344CB8AC3E}">
        <p14:creationId xmlns:p14="http://schemas.microsoft.com/office/powerpoint/2010/main" val="3016535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lnSpc>
                <a:spcPct val="80000"/>
              </a:lnSpc>
            </a:pPr>
            <a:r>
              <a:rPr lang="it-IT" altLang="it-IT" sz="900" dirty="0"/>
              <a:t>Secondo quanto stabilito dal decreto del 9 aprile 2009 n.82, formule per lattanti e formule di proseguimento devono essere etichettate seguendo specifiche prescrizioni, sotto riportate, e devono inoltre consentire al consumatore di distinguere chiaramente un prodotto dall’altro, per evitare qualsiasi rischio di confusione. </a:t>
            </a:r>
            <a:br>
              <a:rPr lang="it-IT" altLang="it-IT" sz="900" dirty="0"/>
            </a:br>
            <a:r>
              <a:rPr lang="it-IT" altLang="it-IT" sz="900" dirty="0" err="1"/>
              <a:t>utte</a:t>
            </a:r>
            <a:r>
              <a:rPr lang="it-IT" altLang="it-IT" sz="900" dirty="0"/>
              <a:t> le disposizioni di etichettatura previste si applicano </a:t>
            </a:r>
            <a:r>
              <a:rPr lang="it-IT" altLang="it-IT" sz="900" dirty="0" err="1"/>
              <a:t>anche:alla</a:t>
            </a:r>
            <a:r>
              <a:rPr lang="it-IT" altLang="it-IT" sz="900" dirty="0"/>
              <a:t> presentazione dei prodotti, in particolare alla forma, all’aspetto e all’imballaggio, al materiale utilizzato per l’imballaggio, alla disposizione e all’ambiente nel quale sono esposti</a:t>
            </a:r>
            <a:br>
              <a:rPr lang="it-IT" altLang="it-IT" sz="900" dirty="0"/>
            </a:br>
            <a:r>
              <a:rPr lang="it-IT" altLang="it-IT" sz="900" dirty="0"/>
              <a:t>alla pubblicità. La composizione di questi alimenti deve seguire quanto prescritto dal </a:t>
            </a:r>
            <a:r>
              <a:rPr lang="it-IT" altLang="it-IT" sz="900" b="1" dirty="0"/>
              <a:t>Decreto n. 82 del 9 Aprile 2009</a:t>
            </a:r>
            <a:r>
              <a:rPr lang="it-IT" altLang="it-IT" sz="900" dirty="0"/>
              <a:t>, nello specifico:  </a:t>
            </a:r>
          </a:p>
          <a:p>
            <a:pPr marL="227889" indent="-227889">
              <a:lnSpc>
                <a:spcPct val="80000"/>
              </a:lnSpc>
            </a:pPr>
            <a:r>
              <a:rPr lang="it-IT" altLang="it-IT" sz="900" dirty="0"/>
              <a:t>Le </a:t>
            </a:r>
            <a:r>
              <a:rPr lang="it-IT" altLang="it-IT" sz="900" b="1" dirty="0"/>
              <a:t>formule per lattanti</a:t>
            </a:r>
            <a:r>
              <a:rPr lang="it-IT" altLang="it-IT" sz="900" dirty="0"/>
              <a:t> devono: essere fabbricate con le fonti proteiche definite </a:t>
            </a:r>
            <a:r>
              <a:rPr lang="it-IT" altLang="it-IT" sz="900" i="1" dirty="0"/>
              <a:t>nell’allegato I punto 2</a:t>
            </a:r>
            <a:r>
              <a:rPr lang="it-IT" altLang="it-IT" sz="900" dirty="0"/>
              <a:t>; conformi ai criteri di composizione fissati nell’allegato I, tenendo conto delle norme di cui </a:t>
            </a:r>
            <a:r>
              <a:rPr lang="it-IT" altLang="it-IT" sz="900" i="1" dirty="0"/>
              <a:t>all’allegato V </a:t>
            </a:r>
            <a:r>
              <a:rPr lang="it-IT" altLang="it-IT" sz="900" dirty="0"/>
              <a:t>e </a:t>
            </a:r>
            <a:r>
              <a:rPr lang="it-IT" altLang="it-IT" sz="900" b="1" dirty="0"/>
              <a:t>formule di proseguimento</a:t>
            </a:r>
            <a:r>
              <a:rPr lang="it-IT" altLang="it-IT" sz="900" dirty="0"/>
              <a:t> devono: essere fabbricati con le fonti proteiche indicate </a:t>
            </a:r>
            <a:r>
              <a:rPr lang="it-IT" altLang="it-IT" sz="900" i="1" dirty="0"/>
              <a:t>nell’allegato II, punto 2;</a:t>
            </a:r>
            <a:r>
              <a:rPr lang="it-IT" altLang="it-IT" sz="900" dirty="0"/>
              <a:t> conformi ai criteri di composizione fissati nell’allegato II, tenendo conto delle norme di cui </a:t>
            </a:r>
            <a:r>
              <a:rPr lang="it-IT" altLang="it-IT" sz="900" i="1" dirty="0"/>
              <a:t>all’allegato </a:t>
            </a:r>
            <a:r>
              <a:rPr lang="it-IT" altLang="it-IT" sz="900" i="1" dirty="0" err="1"/>
              <a:t>V.</a:t>
            </a:r>
            <a:r>
              <a:rPr lang="it-IT" altLang="it-IT" sz="900" dirty="0" err="1"/>
              <a:t>Per</a:t>
            </a:r>
            <a:r>
              <a:rPr lang="it-IT" altLang="it-IT" sz="900" dirty="0"/>
              <a:t> la fabbricazione delle formule per lattanti e di proseguimento possono essere utilizzate unicamente le sostanze elencate nell’allegato III, al fine di soddisfare i requisiti relativi alle sostanze minerali, alle vitamine, agli aminoacidi ed altri composti azotati e alle altre sostanze con un particolare scopo nutritivo. Alle sostanze indicate nell’allegato III si applicano i criteri di purezza fissati dal regolamento del Ministro della sanità 27 febbraio 1996, n. 209. Ove non altrimenti </a:t>
            </a:r>
            <a:r>
              <a:rPr lang="it-IT" altLang="it-IT" sz="900" dirty="0" err="1"/>
              <a:t>specifi</a:t>
            </a:r>
            <a:r>
              <a:rPr lang="it-IT" altLang="it-IT" sz="900" dirty="0"/>
              <a:t> </a:t>
            </a:r>
            <a:r>
              <a:rPr lang="it-IT" altLang="it-IT" sz="900" dirty="0" err="1"/>
              <a:t>cato</a:t>
            </a:r>
            <a:r>
              <a:rPr lang="it-IT" altLang="it-IT" sz="900" dirty="0"/>
              <a:t>, in attesa dell’adozione dei criteri di purezza per quelle sostanze per le quali tali criteri non sono stati ancora stabiliti a livello comunitario, si devono applicare i criteri di purezza universalmente riconosciuti e raccomandati da organizzazioni o agenzie internazionali. </a:t>
            </a:r>
            <a:br>
              <a:rPr lang="it-IT" altLang="it-IT" sz="900" dirty="0"/>
            </a:br>
            <a:r>
              <a:rPr lang="it-IT" altLang="it-IT" sz="900" dirty="0"/>
              <a:t/>
            </a:r>
            <a:br>
              <a:rPr lang="it-IT" altLang="it-IT" sz="900" dirty="0"/>
            </a:br>
            <a:r>
              <a:rPr lang="it-IT" altLang="it-IT" sz="900" dirty="0"/>
              <a:t>Per l’impiego degli ingredienti alimentari nelle formule per lattanti e di proseguimento valgono i divieti e le limitazioni di cui agli allegati I e II. </a:t>
            </a:r>
            <a:br>
              <a:rPr lang="it-IT" altLang="it-IT" sz="900" dirty="0"/>
            </a:br>
            <a:r>
              <a:rPr lang="it-IT" altLang="it-IT" sz="900" dirty="0"/>
              <a:t>Gli eventuali altri ingredienti alimentari possono essere aggiunti alle formule per lattanti e di proseguimento qualora la loro idoneità alla particolare alimentazione dei lattanti prima o dopo il compimento del sesto mese sia dimostrata attraverso un esame sistematico dei dati disponibili relativi ai benefici attesi e agli aspetti della sicurezza e, se del caso, mediante studi adeguati effettuati sulla base di orientamenti scientifici universalmente riconosciuti sulla progettazione e l’effettuazione di tali studi. </a:t>
            </a:r>
            <a:br>
              <a:rPr lang="it-IT" altLang="it-IT" sz="900" dirty="0"/>
            </a:br>
            <a:r>
              <a:rPr lang="it-IT" altLang="it-IT" sz="900" dirty="0"/>
              <a:t>ella produzione di formule per lattanti e di proseguimento possono essere impiegati gli additivi previsti, rispettivamente, nella parte 1 e nella parte 2 dell’allegato XIII del decreto del Ministero della sanità 27 febbraio 1996, n. 209. r le formule per lattanti e di proseguimento è escluso, in ogni caso, l’uso di materiale derivato da organismi geneticamente modificati, salva la tolleranza prevista dal regolamento (CE) 1829/2003.Le formule per lattanti e di proseguimento in polvere da ricostituire al momento devono richiedere, unicamente l’aggiunta di acqua.</a:t>
            </a:r>
          </a:p>
          <a:p>
            <a:pPr marL="227889" indent="-227889">
              <a:lnSpc>
                <a:spcPct val="80000"/>
              </a:lnSpc>
            </a:pPr>
            <a:r>
              <a:rPr lang="it-IT" altLang="it-IT" sz="900" dirty="0"/>
              <a:t/>
            </a:r>
            <a:br>
              <a:rPr lang="it-IT" altLang="it-IT" sz="900" dirty="0"/>
            </a:br>
            <a:endParaRPr lang="it-IT" altLang="it-IT" sz="9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it-IT" sz="1000" dirty="0"/>
              <a:t> </a:t>
            </a:r>
            <a:r>
              <a:rPr lang="it-IT" sz="1000" b="1" i="1" dirty="0"/>
              <a:t>Riferimenti: </a:t>
            </a:r>
            <a:r>
              <a:rPr lang="it-IT" sz="1000" dirty="0"/>
              <a:t>Decreto legislativo 19 maggio 2011, n. 84 “</a:t>
            </a:r>
            <a:r>
              <a:rPr lang="it-IT" sz="1000" i="1" dirty="0"/>
              <a:t>Disciplina sanzionatoria per la violazione delle disposizioni di cui al decreto del Ministro del lavoro, della salute e delle politiche sociali 9 aprile 2009, n. 82, recante attuazione della direttiva 2006/141/CE per la parte riguardante gli alimenti per lattanti e gli alimenti di proseguimento destinati alla Comunità europea ed all’esportazione presso i Paesi terzi</a:t>
            </a:r>
            <a:r>
              <a:rPr lang="it-IT" sz="1000" dirty="0"/>
              <a:t>”; pubblicato nella Gazzetta Ufficiale n. 136 del 14.6.2011. </a:t>
            </a:r>
          </a:p>
          <a:p>
            <a:r>
              <a:rPr lang="it-IT" sz="1000" dirty="0"/>
              <a:t>Nella Gazzetta Ufficiale del 14 giugno scorso è stato pubblicato il </a:t>
            </a:r>
            <a:r>
              <a:rPr lang="it-IT" sz="1000" dirty="0" err="1"/>
              <a:t>DLgs</a:t>
            </a:r>
            <a:r>
              <a:rPr lang="it-IT" sz="1000" dirty="0"/>
              <a:t> 84/2011 recante la disciplina sanzionatoria per la violazione delle disposizioni sugli alimenti per lattanti e di proseguimento contenuta nel DM 82/2009 (</a:t>
            </a:r>
            <a:r>
              <a:rPr lang="it-IT" sz="1000" dirty="0" err="1"/>
              <a:t>cfr</a:t>
            </a:r>
            <a:r>
              <a:rPr lang="it-IT" sz="1000" dirty="0"/>
              <a:t> circolare federale n. 7392 del 10.7.2009). </a:t>
            </a:r>
          </a:p>
          <a:p>
            <a:r>
              <a:rPr lang="it-IT" sz="1000" dirty="0"/>
              <a:t>Il provvedimento, in vigore dal 29 giugno 2011, prevede sanzioni amministrative pecuniarie così graduate: </a:t>
            </a:r>
          </a:p>
          <a:p>
            <a:r>
              <a:rPr lang="it-IT" sz="1000" dirty="0"/>
              <a:t> da 10.000 a 150.000 euro per la violazione degli obblighi in materia di sicurezza nella fabbricazione e immissione in commercio; </a:t>
            </a:r>
          </a:p>
          <a:p>
            <a:r>
              <a:rPr lang="it-IT" sz="1000" dirty="0"/>
              <a:t> da 3.000 a 72.000 euro per la violazione degli obblighi in materia di etichettatura e presentazione; </a:t>
            </a:r>
          </a:p>
          <a:p>
            <a:r>
              <a:rPr lang="it-IT" sz="1000" dirty="0"/>
              <a:t> da 10.000 a 90.000 euro per la violazione degli obblighi in materia di pubblicità. </a:t>
            </a:r>
          </a:p>
          <a:p>
            <a:r>
              <a:rPr lang="it-IT" sz="1000" i="1" dirty="0"/>
              <a:t>Si evidenzia che la pubblicità degli alimenti per lattanti è vietata in qualunque modo, in qualunque forma e attraverso qualsiasi canale</a:t>
            </a:r>
            <a:r>
              <a:rPr lang="it-IT" sz="1000" dirty="0"/>
              <a:t>; </a:t>
            </a:r>
          </a:p>
          <a:p>
            <a:r>
              <a:rPr lang="it-IT" sz="1000" dirty="0"/>
              <a:t> da 12.000 a 90.000 euro per la violazione degli obblighi in materia di modalità di commercializzazione, di distribuzione di campioni e forniture. </a:t>
            </a:r>
          </a:p>
          <a:p>
            <a:r>
              <a:rPr lang="it-IT" sz="1000" i="1" dirty="0"/>
              <a:t>In particolare, per quanto di interesse, tali sanzioni si applicano: </a:t>
            </a:r>
            <a:endParaRPr lang="it-IT" sz="1000" dirty="0"/>
          </a:p>
          <a:p>
            <a:r>
              <a:rPr lang="it-IT" sz="1000" dirty="0"/>
              <a:t>o </a:t>
            </a:r>
            <a:r>
              <a:rPr lang="it-IT" sz="1000" i="1" dirty="0"/>
              <a:t>a chiunque distribuisce campioni o fa ricorso a qualunque altro sistema volto a promuovere le vendite di alimenti per lattanti direttamente presso il consumatore nella fase del commercio al dettaglio, quali esposizioni speciali, buoni sconto, premi, vendite speciali, vendite promozionali, vendite abbinate, vendite a distanza, a domicilio o per corrispondenza; </a:t>
            </a:r>
            <a:endParaRPr lang="it-IT" sz="1000" dirty="0"/>
          </a:p>
          <a:p>
            <a:r>
              <a:rPr lang="it-IT" sz="1000" dirty="0"/>
              <a:t>o </a:t>
            </a:r>
            <a:r>
              <a:rPr lang="it-IT" sz="1000" i="1" dirty="0"/>
              <a:t>ai produttori e ai distributori di alimenti per lattanti che offrono, in qualsiasi forma, campioni gratuiti o a basso prezzo e altri omaggi di alimenti per lattanti al pubblico, alle donne incinte, alle madri e ai membri delle famiglie, direttamente o indirettamente attraverso il sistema sanitario nazionale, ovvero attraverso gli informatori sanitari; </a:t>
            </a:r>
            <a:endParaRPr lang="it-IT" sz="1000" dirty="0"/>
          </a:p>
          <a:p>
            <a:r>
              <a:rPr lang="it-IT" sz="1000" dirty="0"/>
              <a:t> da 12.000 a 72.000 euro per la violazione degli obblighi in materia di predisposizione e diffusione di materiale informativo e didattico nel settore dell’alimentazione dei lattanti e della prima infanzia. </a:t>
            </a:r>
          </a:p>
          <a:p>
            <a:r>
              <a:rPr lang="it-IT" sz="1000" i="1" dirty="0"/>
              <a:t>In particolare, per quanto di interesse, tali sanzioni si applicano a chiunque diffonde materiale informativo o didattico destinato alle gestanti, alle madri di lattanti e bambini, alle famiglie e a tutti gli interessati nel settore dell'alimentazione dei lattanti e della prima infanzia</a:t>
            </a:r>
            <a:r>
              <a:rPr lang="it-IT" sz="1000" dirty="0"/>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u="none" strike="noStrike" kern="1200" baseline="0" dirty="0" smtClean="0">
                <a:solidFill>
                  <a:schemeClr val="tx1"/>
                </a:solidFill>
                <a:latin typeface="+mn-lt"/>
                <a:ea typeface="+mn-ea"/>
                <a:cs typeface="+mn-cs"/>
              </a:rPr>
              <a:t>La contestazione ricorrente da più parti è che molti prodotti presentati e notificati come AFMS, in riferimento a quelli </a:t>
            </a:r>
            <a:r>
              <a:rPr lang="it-IT" sz="1200" b="0" i="0" u="none" strike="noStrike" kern="1200" baseline="0" dirty="0" err="1" smtClean="0">
                <a:solidFill>
                  <a:schemeClr val="tx1"/>
                </a:solidFill>
                <a:latin typeface="+mn-lt"/>
                <a:ea typeface="+mn-ea"/>
                <a:cs typeface="+mn-cs"/>
              </a:rPr>
              <a:t>nutrizionalmente</a:t>
            </a:r>
            <a:r>
              <a:rPr lang="it-IT" sz="1200" b="0" i="0" u="none" strike="noStrike" kern="1200" baseline="0" dirty="0" smtClean="0">
                <a:solidFill>
                  <a:schemeClr val="tx1"/>
                </a:solidFill>
                <a:latin typeface="+mn-lt"/>
                <a:ea typeface="+mn-ea"/>
                <a:cs typeface="+mn-cs"/>
              </a:rPr>
              <a:t> incompleti, non hanno i requisiti per essere considerati tali e dovrebbero essere trattati come integratori alimentari. Come noto, dal 20 luglio 2016 la direttiva 2009/39/CE sarà abrogata e gli AFMS rientreranno nel campo di applicazione del regolamento (UE) 609/2013, comunemente definito con l’acronimo </a:t>
            </a:r>
            <a:r>
              <a:rPr lang="en-US" sz="1200" b="0" i="0" u="none" strike="noStrike" kern="1200" baseline="0" dirty="0" smtClean="0">
                <a:solidFill>
                  <a:schemeClr val="tx1"/>
                </a:solidFill>
                <a:latin typeface="+mn-lt"/>
                <a:ea typeface="+mn-ea"/>
                <a:cs typeface="+mn-cs"/>
              </a:rPr>
              <a:t>FSG (Food for Specific Groups).</a:t>
            </a:r>
          </a:p>
          <a:p>
            <a:r>
              <a:rPr lang="it-IT" sz="1200" b="0" i="0" u="none" strike="noStrike" kern="1200" baseline="0" dirty="0" smtClean="0">
                <a:solidFill>
                  <a:schemeClr val="tx1"/>
                </a:solidFill>
                <a:latin typeface="+mn-lt"/>
                <a:ea typeface="+mn-ea"/>
                <a:cs typeface="+mn-cs"/>
              </a:rPr>
              <a:t>Con l’evoluzione in corso del quadro normativo, l’esperienza maturata e gli elementi  interpretativi resi disponibili, si ravvisa l’esigenza di revisionare alcuni prodotti inclusi come AFMS nel Registro nazionale per valutare se, per requisiti e finalità, siano da riclassificare come integratori alimentari.</a:t>
            </a:r>
          </a:p>
          <a:p>
            <a:r>
              <a:rPr lang="it-IT" sz="1200" b="0" i="0" u="none" strike="noStrike" kern="1200" baseline="0" dirty="0" smtClean="0">
                <a:solidFill>
                  <a:schemeClr val="tx1"/>
                </a:solidFill>
                <a:latin typeface="+mn-lt"/>
                <a:ea typeface="+mn-ea"/>
                <a:cs typeface="+mn-cs"/>
              </a:rPr>
              <a:t>Tra questi, in particolare, vi sono quei prodotti caratterizzati dalla presenza di sostanze (in alcuni casi anche una sola sostanza) il cui profilo di attività, al vaglio nella situazione attuale, </a:t>
            </a:r>
            <a:r>
              <a:rPr lang="it-IT" sz="1200" b="0" i="0" u="none" strike="noStrike" kern="1200" baseline="0" dirty="0" err="1" smtClean="0">
                <a:solidFill>
                  <a:schemeClr val="tx1"/>
                </a:solidFill>
                <a:latin typeface="+mn-lt"/>
                <a:ea typeface="+mn-ea"/>
                <a:cs typeface="+mn-cs"/>
              </a:rPr>
              <a:t>parescarsamente</a:t>
            </a:r>
            <a:r>
              <a:rPr lang="it-IT" sz="1200" b="0" i="0" u="none" strike="noStrike" kern="1200" baseline="0" dirty="0" smtClean="0">
                <a:solidFill>
                  <a:schemeClr val="tx1"/>
                </a:solidFill>
                <a:latin typeface="+mn-lt"/>
                <a:ea typeface="+mn-ea"/>
                <a:cs typeface="+mn-cs"/>
              </a:rPr>
              <a:t> deponente per un effettivo ruolo di “</a:t>
            </a:r>
            <a:r>
              <a:rPr lang="it-IT" sz="1200" b="0" i="0" u="none" strike="noStrike" kern="1200" baseline="0" dirty="0" err="1" smtClean="0">
                <a:solidFill>
                  <a:schemeClr val="tx1"/>
                </a:solidFill>
                <a:latin typeface="+mn-lt"/>
                <a:ea typeface="+mn-ea"/>
                <a:cs typeface="+mn-cs"/>
              </a:rPr>
              <a:t>dietery</a:t>
            </a:r>
            <a:r>
              <a:rPr lang="it-IT" sz="1200" b="0" i="0" u="none" strike="noStrike" kern="1200" baseline="0" dirty="0" smtClean="0">
                <a:solidFill>
                  <a:schemeClr val="tx1"/>
                </a:solidFill>
                <a:latin typeface="+mn-lt"/>
                <a:ea typeface="+mn-ea"/>
                <a:cs typeface="+mn-cs"/>
              </a:rPr>
              <a:t> management”. Potrà pertanto essere richiesto alle imprese interessate di produrre una documentazione sulla rispondenza alla definizione normativa di un prodotto già classificato come AFMS, comprensiva degli elementi indicati nella predetta “</a:t>
            </a:r>
            <a:r>
              <a:rPr lang="it-IT" sz="1200" b="0" i="0" u="none" strike="noStrike" kern="1200" baseline="0" dirty="0" err="1" smtClean="0">
                <a:solidFill>
                  <a:schemeClr val="tx1"/>
                </a:solidFill>
                <a:latin typeface="+mn-lt"/>
                <a:ea typeface="+mn-ea"/>
                <a:cs typeface="+mn-cs"/>
              </a:rPr>
              <a:t>Guidance</a:t>
            </a:r>
            <a:r>
              <a:rPr lang="it-IT" sz="1200" b="0" i="0" u="none" strike="noStrike" kern="1200" baseline="0" dirty="0" smtClean="0">
                <a:solidFill>
                  <a:schemeClr val="tx1"/>
                </a:solidFill>
                <a:latin typeface="+mn-lt"/>
                <a:ea typeface="+mn-ea"/>
                <a:cs typeface="+mn-cs"/>
              </a:rPr>
              <a:t>” per consentire un adeguato riesame. Se in esito alla rivalutazione si conclude che il prodotto non possiede i requisiti prescritti, se ne</a:t>
            </a:r>
          </a:p>
          <a:p>
            <a:r>
              <a:rPr lang="it-IT" sz="1200" b="0" i="0" u="none" strike="noStrike" kern="1200" baseline="0" dirty="0" smtClean="0">
                <a:solidFill>
                  <a:schemeClr val="tx1"/>
                </a:solidFill>
                <a:latin typeface="+mn-lt"/>
                <a:ea typeface="+mn-ea"/>
                <a:cs typeface="+mn-cs"/>
              </a:rPr>
              <a:t>darà comunicazione all’impresa interessata che avrà la facoltà di ripresentare il prodotto stesso come IA.</a:t>
            </a:r>
            <a:endParaRPr lang="en-US" sz="1200" b="0" i="0" u="none" strike="noStrike" kern="1200" baseline="0" dirty="0" smtClean="0">
              <a:solidFill>
                <a:schemeClr val="tx1"/>
              </a:solidFill>
              <a:latin typeface="+mn-lt"/>
              <a:ea typeface="+mn-ea"/>
              <a:cs typeface="+mn-cs"/>
            </a:endParaRPr>
          </a:p>
          <a:p>
            <a:endParaRPr lang="it-IT" altLang="it-IT"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A garanzia</a:t>
            </a:r>
            <a:r>
              <a:rPr lang="it-IT" altLang="it-IT" baseline="0" dirty="0" smtClean="0"/>
              <a:t> di </a:t>
            </a:r>
            <a:r>
              <a:rPr lang="it-IT" altLang="it-IT" dirty="0" smtClean="0"/>
              <a:t>1 salute e benessere dei cittadini e degli 2 interessi sociali ed economici e che è garantita</a:t>
            </a:r>
            <a:r>
              <a:rPr lang="it-IT" altLang="it-IT" baseline="0" dirty="0" smtClean="0"/>
              <a:t> da </a:t>
            </a:r>
            <a:r>
              <a:rPr lang="it-IT" altLang="it-IT" dirty="0" smtClean="0"/>
              <a:t>2 libera circolazione di alimenti sani</a:t>
            </a:r>
            <a:r>
              <a:rPr lang="it-IT" altLang="it-IT" baseline="0" dirty="0" smtClean="0"/>
              <a:t> e sicuri.</a:t>
            </a:r>
            <a:r>
              <a:rPr lang="it-IT" altLang="it-IT" dirty="0" smtClean="0"/>
              <a:t> L’attuale impianto</a:t>
            </a:r>
            <a:r>
              <a:rPr lang="it-IT" altLang="it-IT" baseline="0" dirty="0" smtClean="0"/>
              <a:t> </a:t>
            </a:r>
            <a:r>
              <a:rPr lang="it-IT" altLang="it-IT" dirty="0" smtClean="0"/>
              <a:t>normativo è caratterizzato dal concetto di «protezione anticipata» dei consumatori attraverso</a:t>
            </a:r>
            <a:r>
              <a:rPr lang="it-IT" altLang="it-IT" baseline="0" dirty="0" smtClean="0"/>
              <a:t> la prevenzione dei rischi sui processi alimentari, questa tipologia di controllo può definirsi ordinaria e si pone accanto alla tradizionale repressioni dei fenomeni criminosi (sofisticazioni, frodi, vendita alimenti inadatti al consumo umano </a:t>
            </a:r>
            <a:r>
              <a:rPr lang="it-IT" altLang="it-IT" baseline="0" dirty="0" err="1" smtClean="0"/>
              <a:t>ecc</a:t>
            </a:r>
            <a:r>
              <a:rPr lang="it-IT" altLang="it-IT" baseline="0" dirty="0" smtClean="0"/>
              <a:t>) ossia quella straordinaria affidata in estrema ratio al controllo pubblico sugli alimenti. Il nuovo approccio comunitario «preventivo» ha determinato una maggiore responsabilità dei soggetti coinvolti imponendo sistemi di autocontrollo e di rintracciabilità, ossia procedure specifiche che non riguardano solo il prodotti finito ma incidono primariamente sull’attività dell’impresa alimentare e poi sulla filiera in tutte le sue parti (</a:t>
            </a:r>
            <a:r>
              <a:rPr lang="it-IT" altLang="it-IT" baseline="0" dirty="0" err="1" smtClean="0"/>
              <a:t>food</a:t>
            </a:r>
            <a:r>
              <a:rPr lang="it-IT" altLang="it-IT" baseline="0" dirty="0" smtClean="0"/>
              <a:t> </a:t>
            </a:r>
            <a:r>
              <a:rPr lang="it-IT" altLang="it-IT" baseline="0" dirty="0" err="1" smtClean="0"/>
              <a:t>safety</a:t>
            </a:r>
            <a:r>
              <a:rPr lang="it-IT" altLang="it-IT" baseline="0" dirty="0" smtClean="0"/>
              <a:t> from farm to </a:t>
            </a:r>
            <a:r>
              <a:rPr lang="it-IT" altLang="it-IT" baseline="0" dirty="0" err="1" smtClean="0"/>
              <a:t>fork</a:t>
            </a:r>
            <a:r>
              <a:rPr lang="it-IT" altLang="it-IT" baseline="0" dirty="0" smtClean="0"/>
              <a:t>). Tradotto in norma questo significa che per garantire realmente la sicurezza degli alimenti occorre considerare tutti gli aspetti della produzione fino alla vendita al consumatore finale, in quanto ciascun passaggio può impattare sulla sicurezza alimentare.</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Obblighi: spetta agli operatori del settore alimentare e dei mangimi garantire la soddisfazione delle disposizioni normative inerenti le attività di produzione e vendita, mentre gli stati applicano la legislazione ed attuano i controlli e la comunicazione ai cittadini in materia di sicurezza e rischio su tutte le fasi e determinano le </a:t>
            </a:r>
            <a:r>
              <a:rPr lang="it-IT" altLang="it-IT" baseline="0" dirty="0" err="1" smtClean="0"/>
              <a:t>miscure</a:t>
            </a:r>
            <a:r>
              <a:rPr lang="it-IT" altLang="it-IT" baseline="0" dirty="0" smtClean="0"/>
              <a:t> e le sanzioni che dovranno essere effettive, dissuasive, proporzionate.  Responsabilità</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Precauzione misure provvisorie per garantire tutela prima dell’accertamento </a:t>
            </a:r>
            <a:r>
              <a:rPr lang="it-IT" altLang="it-IT" baseline="0" dirty="0" err="1" smtClean="0"/>
              <a:t>scientfico</a:t>
            </a:r>
            <a:r>
              <a:rPr lang="it-IT" altLang="it-IT" baseline="0" dirty="0" smtClean="0"/>
              <a:t> del problema, </a:t>
            </a:r>
          </a:p>
        </p:txBody>
      </p:sp>
    </p:spTree>
    <p:extLst>
      <p:ext uri="{BB962C8B-B14F-4D97-AF65-F5344CB8AC3E}">
        <p14:creationId xmlns:p14="http://schemas.microsoft.com/office/powerpoint/2010/main" val="1203261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227889" indent="-227889"/>
            <a:r>
              <a:rPr lang="it-IT" altLang="it-IT" b="1" dirty="0" smtClean="0"/>
              <a:t>L’insieme dei prodotti dietetici, destinati dunque ad un’alimentazione speciale ed erogati a carico del SSN, costituisce un vero e proprio testo, chiamato Registro Nazionale. Nel Registro vengono inclusi i prodotti dietetici che hanno completato la procedura di notifica.</a:t>
            </a:r>
            <a:r>
              <a:rPr lang="it-IT" altLang="it-IT" dirty="0" smtClean="0"/>
              <a:t> La ditta produttrice, dopo la conclusione favorevole della procedura, può decidere di apporre sull'involucro esterno un bollino che indichi l'inclusione nel Registro Nazionale. Il bollino deve essere conforme al modello riportato nell'area "dietetica" del sito internet del Ministero della salute ed essere posto nello stesso campo visivo della denominazione. Il colore verde identifica gli alimenti senza glutine e il colore blu quelli destinati a fini medici speciali. Tale bollino rappresenta a tutti gli effetti la conformità del prodotto e costituisce una sicurezza per il consumatore. Essere sul Registro Nazionale implica sempre e necessariamente l’approvazione del prodotto da parte del Ministero della Salute, infatti per i prodotti da includere in tale Registro  è previsto  secondo l’articolo 7 del decreto ministeriale 8 giugno 2001 che il Ministero della Salute comunichi formalmente alle imprese interessate la chiusura della procedura di notifica. Fondamentale dunque, sottolineare che tutti i prodotti dietetici notificati dal Ministero della Salute ed inseriti nel Registro Nazionale degli Alimenti, erogabili gratuitamente, sono idonei al paziente e garantiti dal Ministero stesso.</a:t>
            </a:r>
          </a:p>
          <a:p>
            <a:pPr algn="just" eaLnBrk="1" hangingPunct="1"/>
            <a:r>
              <a:rPr lang="it-IT" altLang="it-IT" sz="1200" b="1" dirty="0" smtClean="0">
                <a:solidFill>
                  <a:srgbClr val="660066"/>
                </a:solidFill>
                <a:latin typeface="Comic Sans MS" pitchFamily="66" charset="0"/>
              </a:rPr>
              <a:t>L’erogazione gratuita</a:t>
            </a:r>
            <a:r>
              <a:rPr lang="it-IT" altLang="it-IT" sz="1200" dirty="0" smtClean="0">
                <a:solidFill>
                  <a:srgbClr val="660066"/>
                </a:solidFill>
                <a:latin typeface="Comic Sans MS" pitchFamily="66" charset="0"/>
              </a:rPr>
              <a:t> è prevista per quei prodotti che sono all’interno del Registro Nazionale stabilito ed attuato dal Ministero della Salute d’intesa con la Conferenza Stato-Regioni. </a:t>
            </a:r>
          </a:p>
          <a:p>
            <a:pPr algn="just" eaLnBrk="1" hangingPunct="1"/>
            <a:r>
              <a:rPr lang="it-IT" altLang="it-IT" sz="1200" dirty="0" smtClean="0">
                <a:solidFill>
                  <a:srgbClr val="660066"/>
                </a:solidFill>
                <a:latin typeface="Comic Sans MS" pitchFamily="66" charset="0"/>
              </a:rPr>
              <a:t>Naturalmente anche le regioni e le aziende di Unità Sanitaria Locale attivano adeguati sistemi di controllo sulla prevenzione e sulla prescrizione dei prodotti. </a:t>
            </a:r>
          </a:p>
          <a:p>
            <a:pPr algn="just" eaLnBrk="1" hangingPunct="1"/>
            <a:r>
              <a:rPr lang="it-IT" altLang="it-IT" sz="1200" dirty="0" smtClean="0">
                <a:solidFill>
                  <a:srgbClr val="660066"/>
                </a:solidFill>
                <a:latin typeface="Comic Sans MS" pitchFamily="66" charset="0"/>
              </a:rPr>
              <a:t>La prescrizione avviene infatti solo per soggetti affetti da </a:t>
            </a:r>
            <a:r>
              <a:rPr lang="it-IT" altLang="it-IT" sz="1200" dirty="0" err="1" smtClean="0">
                <a:solidFill>
                  <a:srgbClr val="660066"/>
                </a:solidFill>
                <a:latin typeface="Comic Sans MS" pitchFamily="66" charset="0"/>
              </a:rPr>
              <a:t>aminoacidopatie</a:t>
            </a:r>
            <a:r>
              <a:rPr lang="it-IT" altLang="it-IT" sz="1200" dirty="0" smtClean="0">
                <a:solidFill>
                  <a:srgbClr val="660066"/>
                </a:solidFill>
                <a:latin typeface="Comic Sans MS" pitchFamily="66" charset="0"/>
              </a:rPr>
              <a:t> documentate e nefropatie (glomerulonefriti, reni policistici e malattie dei vasi renali, </a:t>
            </a:r>
            <a:r>
              <a:rPr lang="it-IT" altLang="it-IT" sz="1200" dirty="0" err="1" smtClean="0">
                <a:solidFill>
                  <a:srgbClr val="660066"/>
                </a:solidFill>
                <a:latin typeface="Comic Sans MS" pitchFamily="66" charset="0"/>
              </a:rPr>
              <a:t>max</a:t>
            </a:r>
            <a:r>
              <a:rPr lang="it-IT" altLang="it-IT" sz="1200" dirty="0" smtClean="0">
                <a:solidFill>
                  <a:srgbClr val="660066"/>
                </a:solidFill>
                <a:latin typeface="Comic Sans MS" pitchFamily="66" charset="0"/>
              </a:rPr>
              <a:t> rimborsato in SSN euro120/mensili) e fibrosi cistica </a:t>
            </a:r>
          </a:p>
          <a:p>
            <a:pPr marL="227889" marR="0" indent="-227889" algn="l" defTabSz="914400" rtl="0" eaLnBrk="0" fontAlgn="base" latinLnBrk="0" hangingPunct="0">
              <a:lnSpc>
                <a:spcPct val="100000"/>
              </a:lnSpc>
              <a:spcBef>
                <a:spcPct val="30000"/>
              </a:spcBef>
              <a:spcAft>
                <a:spcPct val="0"/>
              </a:spcAft>
              <a:buClrTx/>
              <a:buSzTx/>
              <a:buFontTx/>
              <a:buNone/>
              <a:tabLst/>
              <a:defRPr/>
            </a:pPr>
            <a:r>
              <a:rPr lang="it-IT" altLang="it-IT" dirty="0" smtClean="0"/>
              <a:t> </a:t>
            </a:r>
            <a:r>
              <a:rPr lang="it-IT" altLang="it-IT" i="1" dirty="0" smtClean="0"/>
              <a:t>“Il problema delle malattie rare sta proprio nella loro…rarità.” </a:t>
            </a:r>
            <a:r>
              <a:rPr lang="it-IT" altLang="it-IT" dirty="0" smtClean="0"/>
              <a:t>La diffusione disomogenea sul territorio di conoscenze e competenze in tema di Malattie Rare unitamente a ragioni storiche, sociali e culturali hanno determinato disuguaglianze anche marcate nello sviluppo ed nell’applicazione dei percorsi assistenziali delle malattie rare. Accanto a patologie per le quali il legislatore ha provveduto alla creazione di Registri nazionali , come l’ipotiroidismo congenito, o di Centri regionali come la fibrosi cistica, od altre che, pur non essendo oggetto di normativa specifica, hanno suscitato particolare attenzione come la talassemia, la maggior parte delle MR sono orfane non solo in ambito farmaceutico ma orfane anche di percorsi assistenziali riconosciuti e condivisi con rilevanti disparità di trattamento dei pazienti. In particolare, nell’ambito dei prodotti </a:t>
            </a:r>
            <a:r>
              <a:rPr lang="it-IT" altLang="it-IT" dirty="0" err="1" smtClean="0"/>
              <a:t>Aproteici</a:t>
            </a:r>
            <a:r>
              <a:rPr lang="it-IT" altLang="it-IT" dirty="0" smtClean="0"/>
              <a:t> e a basso contenuto di </a:t>
            </a:r>
            <a:r>
              <a:rPr lang="it-IT" altLang="it-IT" dirty="0" err="1" smtClean="0"/>
              <a:t>Phe</a:t>
            </a:r>
            <a:r>
              <a:rPr lang="it-IT" altLang="it-IT" dirty="0" smtClean="0"/>
              <a:t>, il Sistema Sanitario Nazionale prevede che ogni singola Regione recepisca le linee guida del Ministero e garantisca, comunque in autonomia, i Livelli Essenziali di Assistenza (LEA).  L’erogazione gratuita è prevista per quei prodotti che sono all’interno del Registro Nazionale stabilito ed attuato dal Ministero della Salute d’intesa con la Conferenza Stato-Regioni. Naturalmente anche le regioni e le aziende di Unità Sanitaria Locale attivano adeguati sistemi di controllo sulla prevenzione e sulla prescrizione dei prodotti. La prescrizione avviene infatti solo per soggetti affetti da </a:t>
            </a:r>
            <a:r>
              <a:rPr lang="it-IT" altLang="it-IT" dirty="0" err="1" smtClean="0"/>
              <a:t>aminoacidopatie</a:t>
            </a:r>
            <a:r>
              <a:rPr lang="it-IT" altLang="it-IT" dirty="0" smtClean="0"/>
              <a:t> documentate e nefropatie (glomerulonefriti, reni policistici e malattie dei vasi renali). Poiché  l’incidenza  degli errori congeniti del metabolismo non è superiore a 5 su 10.000 abitanti, essendo appunto, è molto più probabile che l’erogazione del prodotto </a:t>
            </a:r>
            <a:r>
              <a:rPr lang="it-IT" altLang="it-IT" dirty="0" err="1" smtClean="0"/>
              <a:t>aproteico</a:t>
            </a:r>
            <a:r>
              <a:rPr lang="it-IT" altLang="it-IT" dirty="0" smtClean="0"/>
              <a:t> sia destinata invece ad un soggetto nefropatico, visto che invece purtroppo l’incidenza delle patologie renali è da ritenersi ogni anno in aumento.</a:t>
            </a:r>
            <a:endParaRPr lang="en-GB" altLang="it-IT" dirty="0" smtClean="0"/>
          </a:p>
          <a:p>
            <a:pPr marL="227889" indent="-227889"/>
            <a:endParaRPr lang="it-IT" altLang="it-IT"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it-IT" sz="1200" b="1" i="0" u="none" strike="noStrike" kern="1200" baseline="0" dirty="0" smtClean="0">
                <a:solidFill>
                  <a:schemeClr val="tx1"/>
                </a:solidFill>
                <a:latin typeface="+mn-lt"/>
                <a:ea typeface="+mn-ea"/>
                <a:cs typeface="+mn-cs"/>
              </a:rPr>
              <a:t>Applicazione del regolamento (UE) 828/2014 sulle prescrizioni riguardanti l’informazione dei consumatori sull’assenza di glutine o sulla sua presenza in misura ridotta negli alimenti </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Secondo l’articolo 3 del regolamento (UE) 828/2014 le informazioni sull’assenza di glutine o sulla sua presenza in misura ridotta negli alimenti possono essere corredate dalle diciture “</a:t>
            </a:r>
            <a:r>
              <a:rPr lang="it-IT" sz="1200" b="0" i="1" u="none" strike="noStrike" kern="1200" baseline="0" dirty="0" smtClean="0">
                <a:solidFill>
                  <a:schemeClr val="tx1"/>
                </a:solidFill>
                <a:latin typeface="+mn-lt"/>
                <a:ea typeface="+mn-ea"/>
                <a:cs typeface="+mn-cs"/>
              </a:rPr>
              <a:t>specificamente formulato per persone intolleranti al glutine” </a:t>
            </a:r>
            <a:r>
              <a:rPr lang="it-IT" sz="1200" b="0" i="0" u="none" strike="noStrike" kern="1200" baseline="0" dirty="0" smtClean="0">
                <a:solidFill>
                  <a:schemeClr val="tx1"/>
                </a:solidFill>
                <a:latin typeface="+mn-lt"/>
                <a:ea typeface="+mn-ea"/>
                <a:cs typeface="+mn-cs"/>
              </a:rPr>
              <a:t>o </a:t>
            </a:r>
            <a:r>
              <a:rPr lang="it-IT" sz="1200" b="0" i="1" u="none" strike="noStrike" kern="1200" baseline="0" dirty="0" smtClean="0">
                <a:solidFill>
                  <a:schemeClr val="tx1"/>
                </a:solidFill>
                <a:latin typeface="+mn-lt"/>
                <a:ea typeface="+mn-ea"/>
                <a:cs typeface="+mn-cs"/>
              </a:rPr>
              <a:t>“specificamente formulato per celiaci” </a:t>
            </a:r>
            <a:r>
              <a:rPr lang="it-IT" sz="1200" b="0" i="0" u="none" strike="noStrike" kern="1200" baseline="0" dirty="0" smtClean="0">
                <a:solidFill>
                  <a:schemeClr val="tx1"/>
                </a:solidFill>
                <a:latin typeface="+mn-lt"/>
                <a:ea typeface="+mn-ea"/>
                <a:cs typeface="+mn-cs"/>
              </a:rPr>
              <a:t>quando l’alimento è stato espressamente prodotto, preparato e/o lavorato al fine di: </a:t>
            </a:r>
          </a:p>
          <a:p>
            <a:r>
              <a:rPr lang="it-IT" sz="1200" b="0" i="0" u="none" strike="noStrike" kern="1200" baseline="0" dirty="0" smtClean="0">
                <a:solidFill>
                  <a:schemeClr val="tx1"/>
                </a:solidFill>
                <a:latin typeface="+mn-lt"/>
                <a:ea typeface="+mn-ea"/>
                <a:cs typeface="+mn-cs"/>
              </a:rPr>
              <a:t>a) ridurre il tenore di glutine di uno o più ingredienti contenenti glutine; oppure </a:t>
            </a:r>
          </a:p>
          <a:p>
            <a:r>
              <a:rPr lang="it-IT" sz="1200" b="0" i="0" u="none" strike="noStrike" kern="1200" baseline="0" dirty="0" smtClean="0">
                <a:solidFill>
                  <a:schemeClr val="tx1"/>
                </a:solidFill>
                <a:latin typeface="+mn-lt"/>
                <a:ea typeface="+mn-ea"/>
                <a:cs typeface="+mn-cs"/>
              </a:rPr>
              <a:t>b) sostituire gli ingredienti contenenti glutine con altri ingredienti che ne sono naturalmente privi. </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Dal 20 luglio 2016, pertanto, i prodotti senza glutine oggi classificati come ADAP saranno comuni alimenti, nella cui etichetta l’indicazione “</a:t>
            </a:r>
            <a:r>
              <a:rPr lang="it-IT" sz="1200" b="0" i="1" u="none" strike="noStrike" kern="1200" baseline="0" dirty="0" smtClean="0">
                <a:solidFill>
                  <a:schemeClr val="tx1"/>
                </a:solidFill>
                <a:latin typeface="+mn-lt"/>
                <a:ea typeface="+mn-ea"/>
                <a:cs typeface="+mn-cs"/>
              </a:rPr>
              <a:t>senza glutine</a:t>
            </a:r>
            <a:r>
              <a:rPr lang="it-IT" sz="1200" b="0" i="0" u="none" strike="noStrike" kern="1200" baseline="0" dirty="0" smtClean="0">
                <a:solidFill>
                  <a:schemeClr val="tx1"/>
                </a:solidFill>
                <a:latin typeface="+mn-lt"/>
                <a:ea typeface="+mn-ea"/>
                <a:cs typeface="+mn-cs"/>
              </a:rPr>
              <a:t>” potrà essere seguita da una delle due suddette diciture. </a:t>
            </a:r>
          </a:p>
          <a:p>
            <a:r>
              <a:rPr lang="it-IT" sz="1200" b="0" i="0" u="none" strike="noStrike" kern="1200" baseline="0" dirty="0" smtClean="0">
                <a:solidFill>
                  <a:schemeClr val="tx1"/>
                </a:solidFill>
                <a:latin typeface="+mn-lt"/>
                <a:ea typeface="+mn-ea"/>
                <a:cs typeface="+mn-cs"/>
              </a:rPr>
              <a:t>Le diciture “</a:t>
            </a:r>
            <a:r>
              <a:rPr lang="it-IT" sz="1200" b="0" i="1" u="none" strike="noStrike" kern="1200" baseline="0" dirty="0" smtClean="0">
                <a:solidFill>
                  <a:schemeClr val="tx1"/>
                </a:solidFill>
                <a:latin typeface="+mn-lt"/>
                <a:ea typeface="+mn-ea"/>
                <a:cs typeface="+mn-cs"/>
              </a:rPr>
              <a:t>specificamente formulato per persone intolleranti al glutine” </a:t>
            </a:r>
            <a:r>
              <a:rPr lang="it-IT" sz="1200" b="0" i="0" u="none" strike="noStrike" kern="1200" baseline="0" dirty="0" smtClean="0">
                <a:solidFill>
                  <a:schemeClr val="tx1"/>
                </a:solidFill>
                <a:latin typeface="+mn-lt"/>
                <a:ea typeface="+mn-ea"/>
                <a:cs typeface="+mn-cs"/>
              </a:rPr>
              <a:t>o </a:t>
            </a:r>
            <a:r>
              <a:rPr lang="it-IT" sz="1200" b="0" i="1" u="none" strike="noStrike" kern="1200" baseline="0" dirty="0" smtClean="0">
                <a:solidFill>
                  <a:schemeClr val="tx1"/>
                </a:solidFill>
                <a:latin typeface="+mn-lt"/>
                <a:ea typeface="+mn-ea"/>
                <a:cs typeface="+mn-cs"/>
              </a:rPr>
              <a:t>“specificamente formulato per celiaci” </a:t>
            </a:r>
            <a:r>
              <a:rPr lang="it-IT" sz="1200" b="0" i="0" u="none" strike="noStrike" kern="1200" baseline="0" dirty="0" smtClean="0">
                <a:solidFill>
                  <a:schemeClr val="tx1"/>
                </a:solidFill>
                <a:latin typeface="+mn-lt"/>
                <a:ea typeface="+mn-ea"/>
                <a:cs typeface="+mn-cs"/>
              </a:rPr>
              <a:t>possono seguire anche l’indicazione “</a:t>
            </a:r>
            <a:r>
              <a:rPr lang="it-IT" sz="1200" b="0" i="1" u="none" strike="noStrike" kern="1200" baseline="0" dirty="0" smtClean="0">
                <a:solidFill>
                  <a:schemeClr val="tx1"/>
                </a:solidFill>
                <a:latin typeface="+mn-lt"/>
                <a:ea typeface="+mn-ea"/>
                <a:cs typeface="+mn-cs"/>
              </a:rPr>
              <a:t>con contenuto di glutine molto basso”</a:t>
            </a:r>
            <a:r>
              <a:rPr lang="it-IT" sz="1200" b="0" i="0" u="none" strike="noStrike" kern="1200" baseline="0" dirty="0" smtClean="0">
                <a:solidFill>
                  <a:schemeClr val="tx1"/>
                </a:solidFill>
                <a:latin typeface="+mn-lt"/>
                <a:ea typeface="+mn-ea"/>
                <a:cs typeface="+mn-cs"/>
              </a:rPr>
              <a:t>, che è utilizzabile solo per alimenti contenenti nella composizione ingredienti </a:t>
            </a:r>
            <a:r>
              <a:rPr lang="it-IT" sz="1200" b="0" i="0" u="none" strike="noStrike" kern="1200" baseline="0" dirty="0" err="1" smtClean="0">
                <a:solidFill>
                  <a:schemeClr val="tx1"/>
                </a:solidFill>
                <a:latin typeface="+mn-lt"/>
                <a:ea typeface="+mn-ea"/>
                <a:cs typeface="+mn-cs"/>
              </a:rPr>
              <a:t>degluteinizzati</a:t>
            </a:r>
            <a:r>
              <a:rPr lang="it-IT" sz="1200" b="0" i="0" u="none" strike="noStrike" kern="1200" baseline="0" dirty="0" smtClean="0">
                <a:solidFill>
                  <a:schemeClr val="tx1"/>
                </a:solidFill>
                <a:latin typeface="+mn-lt"/>
                <a:ea typeface="+mn-ea"/>
                <a:cs typeface="+mn-cs"/>
              </a:rPr>
              <a:t> (alimenti di questo tipo oggi sono a loro volta ADAP). </a:t>
            </a:r>
          </a:p>
          <a:p>
            <a:r>
              <a:rPr lang="it-IT" sz="1200" b="0" i="0" u="none" strike="noStrike" kern="1200" baseline="0" dirty="0" smtClean="0">
                <a:solidFill>
                  <a:schemeClr val="tx1"/>
                </a:solidFill>
                <a:latin typeface="+mn-lt"/>
                <a:ea typeface="+mn-ea"/>
                <a:cs typeface="+mn-cs"/>
              </a:rPr>
              <a:t>Nell’ottica di favorire un progressivo adattamento al subentrante quadro normativo, non si ravvisano impedimenti per l’applicazione delle disposizioni del regolamento (UE) 828/2014 fin da ora ai prodotti da notificare come ADAP fino al termine stabilito. </a:t>
            </a:r>
          </a:p>
          <a:p>
            <a:r>
              <a:rPr lang="it-IT" sz="1200" b="0" i="0" u="none" strike="noStrike" kern="1200" baseline="0" dirty="0" smtClean="0">
                <a:solidFill>
                  <a:schemeClr val="tx1"/>
                </a:solidFill>
                <a:latin typeface="+mn-lt"/>
                <a:ea typeface="+mn-ea"/>
                <a:cs typeface="+mn-cs"/>
              </a:rPr>
              <a:t>In questo caso la specificità della formulazione per i celiaci, non più riconducibile alla qualifica di “dietetico” (il cui impiego peraltro è facoltativo ai sensi della direttiva 2009/39/CE), risulterà dal fatto che l’alimento notificato, sostitutivo di quelli caratterizzati dalla presenza di cereali </a:t>
            </a:r>
            <a:r>
              <a:rPr lang="it-IT" sz="1200" b="0" i="0" u="none" strike="noStrike" kern="1200" baseline="0" dirty="0" err="1" smtClean="0">
                <a:solidFill>
                  <a:schemeClr val="tx1"/>
                </a:solidFill>
                <a:latin typeface="+mn-lt"/>
                <a:ea typeface="+mn-ea"/>
                <a:cs typeface="+mn-cs"/>
              </a:rPr>
              <a:t>gluteinati</a:t>
            </a:r>
            <a:r>
              <a:rPr lang="it-IT" sz="1200" b="0" i="0" u="none" strike="noStrike" kern="1200" baseline="0" dirty="0" smtClean="0">
                <a:solidFill>
                  <a:schemeClr val="tx1"/>
                </a:solidFill>
                <a:latin typeface="+mn-lt"/>
                <a:ea typeface="+mn-ea"/>
                <a:cs typeface="+mn-cs"/>
              </a:rPr>
              <a:t>, riporta l’indicazione “</a:t>
            </a:r>
            <a:r>
              <a:rPr lang="it-IT" sz="1200" b="0" i="1" u="none" strike="noStrike" kern="1200" baseline="0" dirty="0" smtClean="0">
                <a:solidFill>
                  <a:schemeClr val="tx1"/>
                </a:solidFill>
                <a:latin typeface="+mn-lt"/>
                <a:ea typeface="+mn-ea"/>
                <a:cs typeface="+mn-cs"/>
              </a:rPr>
              <a:t>senza glutine</a:t>
            </a:r>
            <a:r>
              <a:rPr lang="it-IT" sz="1200" b="0" i="0" u="none" strike="noStrike" kern="1200" baseline="0" dirty="0" smtClean="0">
                <a:solidFill>
                  <a:schemeClr val="tx1"/>
                </a:solidFill>
                <a:latin typeface="+mn-lt"/>
                <a:ea typeface="+mn-ea"/>
                <a:cs typeface="+mn-cs"/>
              </a:rPr>
              <a:t>” (o eventualmente quella “</a:t>
            </a:r>
            <a:r>
              <a:rPr lang="it-IT" sz="1200" b="0" i="1" u="none" strike="noStrike" kern="1200" baseline="0" dirty="0" smtClean="0">
                <a:solidFill>
                  <a:schemeClr val="tx1"/>
                </a:solidFill>
                <a:latin typeface="+mn-lt"/>
                <a:ea typeface="+mn-ea"/>
                <a:cs typeface="+mn-cs"/>
              </a:rPr>
              <a:t>con contenuto di glutine molto basso</a:t>
            </a:r>
            <a:r>
              <a:rPr lang="it-IT" sz="1200" b="0" i="0" u="none" strike="noStrike" kern="1200" baseline="0" dirty="0" smtClean="0">
                <a:solidFill>
                  <a:schemeClr val="tx1"/>
                </a:solidFill>
                <a:latin typeface="+mn-lt"/>
                <a:ea typeface="+mn-ea"/>
                <a:cs typeface="+mn-cs"/>
              </a:rPr>
              <a:t>”) seguita dalla dizione “</a:t>
            </a:r>
            <a:r>
              <a:rPr lang="it-IT" sz="1200" b="0" i="1" u="none" strike="noStrike" kern="1200" baseline="0" dirty="0" smtClean="0">
                <a:solidFill>
                  <a:schemeClr val="tx1"/>
                </a:solidFill>
                <a:latin typeface="+mn-lt"/>
                <a:ea typeface="+mn-ea"/>
                <a:cs typeface="+mn-cs"/>
              </a:rPr>
              <a:t>specificamente formulato per persone intolleranti al glutine</a:t>
            </a:r>
            <a:r>
              <a:rPr lang="it-IT" sz="1200" b="0" i="0" u="none" strike="noStrike" kern="1200" baseline="0" dirty="0" smtClean="0">
                <a:solidFill>
                  <a:schemeClr val="tx1"/>
                </a:solidFill>
                <a:latin typeface="+mn-lt"/>
                <a:ea typeface="+mn-ea"/>
                <a:cs typeface="+mn-cs"/>
              </a:rPr>
              <a:t>” o dalla dizione “</a:t>
            </a:r>
            <a:r>
              <a:rPr lang="it-IT" sz="1200" b="0" i="1" u="none" strike="noStrike" kern="1200" baseline="0" dirty="0" smtClean="0">
                <a:solidFill>
                  <a:schemeClr val="tx1"/>
                </a:solidFill>
                <a:latin typeface="+mn-lt"/>
                <a:ea typeface="+mn-ea"/>
                <a:cs typeface="+mn-cs"/>
              </a:rPr>
              <a:t>specificamente formulato per celiaci</a:t>
            </a:r>
            <a:r>
              <a:rPr lang="it-IT" sz="1200" b="0" i="0" u="none" strike="noStrike" kern="1200" baseline="0" dirty="0" smtClean="0">
                <a:solidFill>
                  <a:schemeClr val="tx1"/>
                </a:solidFill>
                <a:latin typeface="+mn-lt"/>
                <a:ea typeface="+mn-ea"/>
                <a:cs typeface="+mn-cs"/>
              </a:rPr>
              <a:t>”. </a:t>
            </a:r>
          </a:p>
          <a:p>
            <a:r>
              <a:rPr lang="it-IT" sz="1200" b="0" i="0" u="none" strike="noStrike" kern="1200" baseline="0" dirty="0" smtClean="0">
                <a:solidFill>
                  <a:schemeClr val="tx1"/>
                </a:solidFill>
                <a:latin typeface="+mn-lt"/>
                <a:ea typeface="+mn-ea"/>
                <a:cs typeface="+mn-cs"/>
              </a:rPr>
              <a:t>Nella stessa ottica, gli alimenti naturalmente privi di glutine ma non formulati specificamente per i celiaci potranno già riportare in etichetta, dopo l’indicazione “</a:t>
            </a:r>
            <a:r>
              <a:rPr lang="it-IT" sz="1200" b="0" i="1" u="none" strike="noStrike" kern="1200" baseline="0" dirty="0" smtClean="0">
                <a:solidFill>
                  <a:schemeClr val="tx1"/>
                </a:solidFill>
                <a:latin typeface="+mn-lt"/>
                <a:ea typeface="+mn-ea"/>
                <a:cs typeface="+mn-cs"/>
              </a:rPr>
              <a:t>senza glutine</a:t>
            </a:r>
            <a:r>
              <a:rPr lang="it-IT" sz="1200" b="0" i="0" u="none" strike="noStrike" kern="1200" baseline="0" dirty="0" smtClean="0">
                <a:solidFill>
                  <a:schemeClr val="tx1"/>
                </a:solidFill>
                <a:latin typeface="+mn-lt"/>
                <a:ea typeface="+mn-ea"/>
                <a:cs typeface="+mn-cs"/>
              </a:rPr>
              <a:t>” la dicitura “</a:t>
            </a:r>
            <a:r>
              <a:rPr lang="it-IT" sz="1200" b="0" i="1" u="none" strike="noStrike" kern="1200" baseline="0" dirty="0" smtClean="0">
                <a:solidFill>
                  <a:schemeClr val="tx1"/>
                </a:solidFill>
                <a:latin typeface="+mn-lt"/>
                <a:ea typeface="+mn-ea"/>
                <a:cs typeface="+mn-cs"/>
              </a:rPr>
              <a:t>adatto alle  persone intolleranti al glutine</a:t>
            </a:r>
            <a:r>
              <a:rPr lang="it-IT" sz="1200" b="0" i="0" u="none" strike="noStrike" kern="1200" baseline="0" dirty="0" smtClean="0">
                <a:solidFill>
                  <a:schemeClr val="tx1"/>
                </a:solidFill>
                <a:latin typeface="+mn-lt"/>
                <a:ea typeface="+mn-ea"/>
                <a:cs typeface="+mn-cs"/>
              </a:rPr>
              <a:t>” o “</a:t>
            </a:r>
            <a:r>
              <a:rPr lang="it-IT" sz="1200" b="0" i="1" u="none" strike="noStrike" kern="1200" baseline="0" dirty="0" smtClean="0">
                <a:solidFill>
                  <a:schemeClr val="tx1"/>
                </a:solidFill>
                <a:latin typeface="+mn-lt"/>
                <a:ea typeface="+mn-ea"/>
                <a:cs typeface="+mn-cs"/>
              </a:rPr>
              <a:t>adatto per i celiaci</a:t>
            </a:r>
            <a:r>
              <a:rPr lang="it-IT" sz="1200" b="0" i="0" u="none" strike="noStrike" kern="1200" baseline="0" dirty="0" smtClean="0">
                <a:solidFill>
                  <a:schemeClr val="tx1"/>
                </a:solidFill>
                <a:latin typeface="+mn-lt"/>
                <a:ea typeface="+mn-ea"/>
                <a:cs typeface="+mn-cs"/>
              </a:rPr>
              <a:t>” alle condizioni previste dall’articolo 7 del regolamento (UE) 1169/2011. </a:t>
            </a:r>
            <a:endParaRPr lang="it-IT" altLang="it-IT" b="1"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227889" indent="-227889">
              <a:defRPr/>
            </a:pPr>
            <a:r>
              <a:rPr lang="it-IT" sz="1200" b="0" i="0" kern="1200" dirty="0" smtClean="0">
                <a:solidFill>
                  <a:schemeClr val="tx1"/>
                </a:solidFill>
                <a:effectLst/>
                <a:latin typeface="+mn-lt"/>
                <a:ea typeface="+mn-ea"/>
                <a:cs typeface="+mn-cs"/>
              </a:rPr>
              <a:t>I prodotti sostitutivi senza glutine notificati sono elencati sul Registro Nazionale del Ministero della Salute concernente l’Assistenza Sanitaria integrativa relativa ai prodotti destinati ad una alimentazione particolare (di cui all’art. 7 del DM 8 giugno 2001). Tale elenco è disponibile, nei suoi aggiornamenti periodici </a:t>
            </a:r>
            <a:r>
              <a:rPr lang="it-IT" sz="1200" b="0" i="0" u="sng" kern="1200" dirty="0" smtClean="0">
                <a:solidFill>
                  <a:schemeClr val="tx1"/>
                </a:solidFill>
                <a:effectLst/>
                <a:latin typeface="+mn-lt"/>
                <a:ea typeface="+mn-ea"/>
                <a:cs typeface="+mn-cs"/>
                <a:hlinkClick r:id="rId3"/>
              </a:rPr>
              <a:t>sul sito del Ministero della Salute</a:t>
            </a:r>
            <a:r>
              <a:rPr lang="it-IT" sz="1200" b="0" i="0" kern="1200" dirty="0" smtClean="0">
                <a:solidFill>
                  <a:schemeClr val="tx1"/>
                </a:solidFill>
                <a:effectLst/>
                <a:latin typeface="+mn-lt"/>
                <a:ea typeface="+mn-ea"/>
                <a:cs typeface="+mn-cs"/>
              </a:rPr>
              <a:t>. L’inserimento in Prontuario o l’apposizione del logo Spiga Barrata, stanno ad indicare la volontà di trasparenza e di informazione sui propri prodotti da parte dell’azienda, che desidera in questo modo avere un’ulteriore garanzia di sicurezza e qualità dei propri prodotti e promuovere la propria adesione ai progetti dell’Associazione.</a:t>
            </a:r>
            <a:r>
              <a:rPr lang="it-IT" sz="1000" dirty="0" smtClean="0"/>
              <a:t/>
            </a:r>
            <a:br>
              <a:rPr lang="it-IT" sz="1000" dirty="0" smtClean="0"/>
            </a:br>
            <a:r>
              <a:rPr lang="it-IT" sz="1200" b="0" i="0" kern="1200" dirty="0" smtClean="0">
                <a:solidFill>
                  <a:schemeClr val="tx1"/>
                </a:solidFill>
                <a:effectLst/>
                <a:latin typeface="+mn-lt"/>
                <a:ea typeface="+mn-ea"/>
                <a:cs typeface="+mn-cs"/>
              </a:rPr>
              <a:t>Per questo motivo, in Prontuario, non sono presenti tutti i prodotti del Registro Nazionale per celiaci, così come non tutti i prodotti del registro Nazionale sono identificati con il marchio Spiga Barrata, ma unicamente quelli le cui aziende produttrici hanno deciso volontariamente di aderire a questi </a:t>
            </a:r>
            <a:r>
              <a:rPr lang="it-IT" sz="1200" b="0" i="0" kern="1200" dirty="0" err="1" smtClean="0">
                <a:solidFill>
                  <a:schemeClr val="tx1"/>
                </a:solidFill>
                <a:effectLst/>
                <a:latin typeface="+mn-lt"/>
                <a:ea typeface="+mn-ea"/>
                <a:cs typeface="+mn-cs"/>
              </a:rPr>
              <a:t>progetti.</a:t>
            </a:r>
            <a:r>
              <a:rPr lang="it-IT" altLang="it-IT" sz="1000" dirty="0" err="1" smtClean="0">
                <a:solidFill>
                  <a:srgbClr val="99CC00"/>
                </a:solidFill>
                <a:effectLst>
                  <a:outerShdw blurRad="38100" dist="38100" dir="2700000" algn="tl">
                    <a:srgbClr val="C0C0C0"/>
                  </a:outerShdw>
                </a:effectLst>
              </a:rPr>
              <a:t>Garanzie</a:t>
            </a:r>
            <a:r>
              <a:rPr lang="it-IT" altLang="it-IT" sz="1000" dirty="0" smtClean="0">
                <a:solidFill>
                  <a:srgbClr val="99CC00"/>
                </a:solidFill>
                <a:effectLst>
                  <a:outerShdw blurRad="38100" dist="38100" dir="2700000" algn="tl">
                    <a:srgbClr val="C0C0C0"/>
                  </a:outerShdw>
                </a:effectLst>
              </a:rPr>
              <a:t> di qualità </a:t>
            </a:r>
            <a:r>
              <a:rPr lang="it-IT" altLang="it-IT" sz="1000" dirty="0" smtClean="0">
                <a:solidFill>
                  <a:srgbClr val="3366CC"/>
                </a:solidFill>
              </a:rPr>
              <a:t>Difficoltà di una legislazione appropriata legata alla soggettività dei limiti di tolleranza al glutine </a:t>
            </a:r>
            <a:r>
              <a:rPr lang="it-IT" altLang="it-IT" sz="1000" dirty="0" smtClean="0">
                <a:solidFill>
                  <a:srgbClr val="3366CC"/>
                </a:solidFill>
                <a:sym typeface="Wingdings 3" pitchFamily="18" charset="2"/>
              </a:rPr>
              <a:t> analogie con la malattia allergica. </a:t>
            </a:r>
            <a:r>
              <a:rPr lang="en-GB" altLang="it-IT" sz="1000" b="1" dirty="0" err="1" smtClean="0">
                <a:sym typeface="Wingdings 3" pitchFamily="18" charset="2"/>
              </a:rPr>
              <a:t>Prodotti</a:t>
            </a:r>
            <a:r>
              <a:rPr lang="en-GB" altLang="it-IT" sz="1000" b="1" dirty="0" smtClean="0">
                <a:sym typeface="Wingdings 3" pitchFamily="18" charset="2"/>
              </a:rPr>
              <a:t> </a:t>
            </a:r>
            <a:r>
              <a:rPr lang="en-GB" altLang="it-IT" sz="1000" b="1" dirty="0" err="1" smtClean="0">
                <a:sym typeface="Wingdings 3" pitchFamily="18" charset="2"/>
              </a:rPr>
              <a:t>alimentari</a:t>
            </a:r>
            <a:r>
              <a:rPr lang="en-GB" altLang="it-IT" sz="1000" b="1" dirty="0" smtClean="0">
                <a:sym typeface="Wingdings 3" pitchFamily="18" charset="2"/>
              </a:rPr>
              <a:t> </a:t>
            </a:r>
            <a:r>
              <a:rPr lang="en-GB" altLang="it-IT" sz="1000" b="1" dirty="0" err="1" smtClean="0">
                <a:sym typeface="Wingdings 3" pitchFamily="18" charset="2"/>
              </a:rPr>
              <a:t>senza</a:t>
            </a:r>
            <a:r>
              <a:rPr lang="en-GB" altLang="it-IT" sz="1000" b="1" dirty="0" smtClean="0">
                <a:sym typeface="Wingdings 3" pitchFamily="18" charset="2"/>
              </a:rPr>
              <a:t> </a:t>
            </a:r>
            <a:r>
              <a:rPr lang="en-GB" altLang="it-IT" sz="1000" b="1" dirty="0" err="1" smtClean="0">
                <a:sym typeface="Wingdings 3" pitchFamily="18" charset="2"/>
              </a:rPr>
              <a:t>glutine</a:t>
            </a:r>
            <a:r>
              <a:rPr lang="en-GB" altLang="it-IT" sz="1000" b="1" dirty="0" smtClean="0">
                <a:sym typeface="Wingdings 3" pitchFamily="18" charset="2"/>
              </a:rPr>
              <a:t> per le </a:t>
            </a:r>
            <a:r>
              <a:rPr lang="en-GB" altLang="it-IT" sz="1000" b="1" dirty="0" err="1" smtClean="0">
                <a:sym typeface="Wingdings 3" pitchFamily="18" charset="2"/>
              </a:rPr>
              <a:t>persone</a:t>
            </a:r>
            <a:r>
              <a:rPr lang="en-GB" altLang="it-IT" sz="1000" b="1" dirty="0" smtClean="0">
                <a:sym typeface="Wingdings 3" pitchFamily="18" charset="2"/>
              </a:rPr>
              <a:t> </a:t>
            </a:r>
            <a:r>
              <a:rPr lang="en-GB" altLang="it-IT" sz="1000" b="1" dirty="0" err="1" smtClean="0">
                <a:sym typeface="Wingdings 3" pitchFamily="18" charset="2"/>
              </a:rPr>
              <a:t>affette</a:t>
            </a:r>
            <a:r>
              <a:rPr lang="en-GB" altLang="it-IT" sz="1000" b="1" dirty="0" smtClean="0">
                <a:sym typeface="Wingdings 3" pitchFamily="18" charset="2"/>
              </a:rPr>
              <a:t> da </a:t>
            </a:r>
            <a:r>
              <a:rPr lang="en-GB" altLang="it-IT" sz="1000" b="1" dirty="0" err="1" smtClean="0">
                <a:sym typeface="Wingdings 3" pitchFamily="18" charset="2"/>
              </a:rPr>
              <a:t>morbo</a:t>
            </a:r>
            <a:r>
              <a:rPr lang="en-GB" altLang="it-IT" sz="1000" b="1" dirty="0" smtClean="0">
                <a:sym typeface="Wingdings 3" pitchFamily="18" charset="2"/>
              </a:rPr>
              <a:t> </a:t>
            </a:r>
            <a:r>
              <a:rPr lang="en-GB" altLang="it-IT" sz="1000" b="1" dirty="0" err="1" smtClean="0">
                <a:sym typeface="Wingdings 3" pitchFamily="18" charset="2"/>
              </a:rPr>
              <a:t>celiacom</a:t>
            </a:r>
            <a:r>
              <a:rPr lang="en-GB" altLang="it-IT" sz="1000" dirty="0" err="1" smtClean="0">
                <a:sym typeface="Wingdings 3" pitchFamily="18" charset="2"/>
              </a:rPr>
              <a:t>È</a:t>
            </a:r>
            <a:r>
              <a:rPr lang="en-GB" altLang="it-IT" sz="1000" dirty="0" smtClean="0">
                <a:sym typeface="Wingdings 3" pitchFamily="18" charset="2"/>
              </a:rPr>
              <a:t> </a:t>
            </a:r>
            <a:r>
              <a:rPr lang="en-GB" altLang="it-IT" sz="1000" dirty="0" err="1" smtClean="0">
                <a:sym typeface="Wingdings 3" pitchFamily="18" charset="2"/>
              </a:rPr>
              <a:t>necessario</a:t>
            </a:r>
            <a:r>
              <a:rPr lang="en-GB" altLang="it-IT" sz="1000" dirty="0" smtClean="0">
                <a:sym typeface="Wingdings 3" pitchFamily="18" charset="2"/>
              </a:rPr>
              <a:t> </a:t>
            </a:r>
            <a:r>
              <a:rPr lang="en-GB" altLang="it-IT" sz="1000" dirty="0" err="1" smtClean="0">
                <a:sym typeface="Wingdings 3" pitchFamily="18" charset="2"/>
              </a:rPr>
              <a:t>certificare</a:t>
            </a:r>
            <a:r>
              <a:rPr lang="en-GB" altLang="it-IT" sz="1000" dirty="0" smtClean="0">
                <a:sym typeface="Wingdings 3" pitchFamily="18" charset="2"/>
              </a:rPr>
              <a:t> la </a:t>
            </a:r>
            <a:r>
              <a:rPr lang="en-GB" altLang="it-IT" sz="1000" dirty="0" err="1" smtClean="0">
                <a:sym typeface="Wingdings 3" pitchFamily="18" charset="2"/>
              </a:rPr>
              <a:t>propria</a:t>
            </a:r>
            <a:r>
              <a:rPr lang="en-GB" altLang="it-IT" sz="1000" dirty="0" smtClean="0">
                <a:sym typeface="Wingdings 3" pitchFamily="18" charset="2"/>
              </a:rPr>
              <a:t> </a:t>
            </a:r>
            <a:r>
              <a:rPr lang="en-GB" altLang="it-IT" sz="1000" dirty="0" err="1" smtClean="0">
                <a:sym typeface="Wingdings 3" pitchFamily="18" charset="2"/>
              </a:rPr>
              <a:t>patologia</a:t>
            </a:r>
            <a:r>
              <a:rPr lang="en-GB" altLang="it-IT" sz="1000" dirty="0" smtClean="0">
                <a:sym typeface="Wingdings 3" pitchFamily="18" charset="2"/>
              </a:rPr>
              <a:t> </a:t>
            </a:r>
            <a:r>
              <a:rPr lang="en-GB" altLang="it-IT" sz="1000" dirty="0" err="1" smtClean="0">
                <a:sym typeface="Wingdings 3" pitchFamily="18" charset="2"/>
              </a:rPr>
              <a:t>presso</a:t>
            </a:r>
            <a:r>
              <a:rPr lang="en-GB" altLang="it-IT" sz="1000" dirty="0" smtClean="0">
                <a:sym typeface="Wingdings 3" pitchFamily="18" charset="2"/>
              </a:rPr>
              <a:t> un </a:t>
            </a:r>
            <a:r>
              <a:rPr lang="en-GB" altLang="it-IT" sz="1000" b="1" dirty="0" smtClean="0">
                <a:sym typeface="Wingdings 3" pitchFamily="18" charset="2"/>
              </a:rPr>
              <a:t>Centro di </a:t>
            </a:r>
            <a:r>
              <a:rPr lang="en-GB" altLang="it-IT" sz="1000" b="1" dirty="0" err="1" smtClean="0">
                <a:sym typeface="Wingdings 3" pitchFamily="18" charset="2"/>
              </a:rPr>
              <a:t>riferimento</a:t>
            </a:r>
            <a:r>
              <a:rPr lang="en-GB" altLang="it-IT" sz="1000" b="1" dirty="0" smtClean="0">
                <a:sym typeface="Wingdings 3" pitchFamily="18" charset="2"/>
              </a:rPr>
              <a:t> </a:t>
            </a:r>
            <a:r>
              <a:rPr lang="en-GB" altLang="it-IT" sz="1000" b="1" dirty="0" err="1" smtClean="0">
                <a:sym typeface="Wingdings 3" pitchFamily="18" charset="2"/>
              </a:rPr>
              <a:t>ospedaliero</a:t>
            </a:r>
            <a:r>
              <a:rPr lang="en-GB" altLang="it-IT" sz="1000" b="1" dirty="0" smtClean="0">
                <a:sym typeface="Wingdings 3" pitchFamily="18" charset="2"/>
              </a:rPr>
              <a:t> </a:t>
            </a:r>
            <a:r>
              <a:rPr lang="en-GB" altLang="it-IT" sz="1000" b="1" dirty="0" err="1" smtClean="0">
                <a:sym typeface="Wingdings 3" pitchFamily="18" charset="2"/>
              </a:rPr>
              <a:t>regionale</a:t>
            </a:r>
            <a:r>
              <a:rPr lang="en-GB" altLang="it-IT" sz="1000" b="1" dirty="0" smtClean="0">
                <a:sym typeface="Wingdings 3" pitchFamily="18" charset="2"/>
              </a:rPr>
              <a:t>. </a:t>
            </a:r>
            <a:r>
              <a:rPr lang="en-GB" altLang="it-IT" sz="1000" dirty="0" err="1" smtClean="0">
                <a:sym typeface="Wingdings 3" pitchFamily="18" charset="2"/>
              </a:rPr>
              <a:t>Dietro</a:t>
            </a:r>
            <a:r>
              <a:rPr lang="en-GB" altLang="it-IT" sz="1000" dirty="0" smtClean="0">
                <a:sym typeface="Wingdings 3" pitchFamily="18" charset="2"/>
              </a:rPr>
              <a:t> </a:t>
            </a:r>
            <a:r>
              <a:rPr lang="en-GB" altLang="it-IT" sz="1000" dirty="0" err="1" smtClean="0">
                <a:sym typeface="Wingdings 3" pitchFamily="18" charset="2"/>
              </a:rPr>
              <a:t>presentazione</a:t>
            </a:r>
            <a:r>
              <a:rPr lang="en-GB" altLang="it-IT" sz="1000" dirty="0" smtClean="0">
                <a:sym typeface="Wingdings 3" pitchFamily="18" charset="2"/>
              </a:rPr>
              <a:t> del </a:t>
            </a:r>
            <a:r>
              <a:rPr lang="en-GB" altLang="it-IT" sz="1000" dirty="0" err="1" smtClean="0">
                <a:sym typeface="Wingdings 3" pitchFamily="18" charset="2"/>
              </a:rPr>
              <a:t>documento</a:t>
            </a:r>
            <a:r>
              <a:rPr lang="en-GB" altLang="it-IT" sz="1000" dirty="0" smtClean="0">
                <a:sym typeface="Wingdings 3" pitchFamily="18" charset="2"/>
              </a:rPr>
              <a:t>, </a:t>
            </a:r>
            <a:r>
              <a:rPr lang="en-GB" altLang="it-IT" sz="1000" dirty="0" err="1" smtClean="0">
                <a:sym typeface="Wingdings 3" pitchFamily="18" charset="2"/>
              </a:rPr>
              <a:t>l’Asl</a:t>
            </a:r>
            <a:r>
              <a:rPr lang="en-GB" altLang="it-IT" sz="1000" dirty="0" smtClean="0">
                <a:sym typeface="Wingdings 3" pitchFamily="18" charset="2"/>
              </a:rPr>
              <a:t> </a:t>
            </a:r>
            <a:r>
              <a:rPr lang="en-GB" altLang="it-IT" sz="1000" dirty="0" err="1" smtClean="0">
                <a:sym typeface="Wingdings 3" pitchFamily="18" charset="2"/>
              </a:rPr>
              <a:t>rilascia</a:t>
            </a:r>
            <a:r>
              <a:rPr lang="en-GB" altLang="it-IT" sz="1000" dirty="0" smtClean="0">
                <a:sym typeface="Wingdings 3" pitchFamily="18" charset="2"/>
              </a:rPr>
              <a:t> </a:t>
            </a:r>
            <a:r>
              <a:rPr lang="en-GB" altLang="it-IT" sz="1000" b="1" dirty="0" err="1" smtClean="0">
                <a:sym typeface="Wingdings 3" pitchFamily="18" charset="2"/>
              </a:rPr>
              <a:t>dodici</a:t>
            </a:r>
            <a:r>
              <a:rPr lang="en-GB" altLang="it-IT" sz="1000" b="1" dirty="0" smtClean="0">
                <a:sym typeface="Wingdings 3" pitchFamily="18" charset="2"/>
              </a:rPr>
              <a:t> </a:t>
            </a:r>
            <a:r>
              <a:rPr lang="en-GB" altLang="it-IT" sz="1000" b="1" dirty="0" err="1" smtClean="0">
                <a:sym typeface="Wingdings 3" pitchFamily="18" charset="2"/>
              </a:rPr>
              <a:t>buoni</a:t>
            </a:r>
            <a:r>
              <a:rPr lang="en-GB" altLang="it-IT" sz="1000" b="1" dirty="0" smtClean="0">
                <a:sym typeface="Wingdings 3" pitchFamily="18" charset="2"/>
              </a:rPr>
              <a:t> di </a:t>
            </a:r>
            <a:r>
              <a:rPr lang="en-GB" altLang="it-IT" sz="1000" b="1" dirty="0" err="1" smtClean="0">
                <a:sym typeface="Wingdings 3" pitchFamily="18" charset="2"/>
              </a:rPr>
              <a:t>spesa</a:t>
            </a:r>
            <a:r>
              <a:rPr lang="en-GB" altLang="it-IT" sz="1000" b="1" dirty="0" smtClean="0">
                <a:sym typeface="Wingdings 3" pitchFamily="18" charset="2"/>
              </a:rPr>
              <a:t> </a:t>
            </a:r>
            <a:r>
              <a:rPr lang="en-GB" altLang="it-IT" sz="1000" b="1" dirty="0" err="1" smtClean="0">
                <a:sym typeface="Wingdings 3" pitchFamily="18" charset="2"/>
              </a:rPr>
              <a:t>mensili</a:t>
            </a:r>
            <a:r>
              <a:rPr lang="en-GB" altLang="it-IT" sz="1000" dirty="0" smtClean="0">
                <a:sym typeface="Wingdings 3" pitchFamily="18" charset="2"/>
              </a:rPr>
              <a:t>, </a:t>
            </a:r>
            <a:r>
              <a:rPr lang="en-GB" altLang="it-IT" sz="1000" dirty="0" err="1" smtClean="0">
                <a:sym typeface="Wingdings 3" pitchFamily="18" charset="2"/>
              </a:rPr>
              <a:t>frazionati</a:t>
            </a:r>
            <a:r>
              <a:rPr lang="en-GB" altLang="it-IT" sz="1000" dirty="0" smtClean="0">
                <a:sym typeface="Wingdings 3" pitchFamily="18" charset="2"/>
              </a:rPr>
              <a:t> in </a:t>
            </a:r>
            <a:r>
              <a:rPr lang="en-GB" altLang="it-IT" sz="1000" dirty="0" err="1" smtClean="0">
                <a:sym typeface="Wingdings 3" pitchFamily="18" charset="2"/>
              </a:rPr>
              <a:t>quattro</a:t>
            </a:r>
            <a:r>
              <a:rPr lang="en-GB" altLang="it-IT" sz="1000" dirty="0" smtClean="0">
                <a:sym typeface="Wingdings 3" pitchFamily="18" charset="2"/>
              </a:rPr>
              <a:t> </a:t>
            </a:r>
            <a:r>
              <a:rPr lang="en-GB" altLang="it-IT" sz="1000" dirty="0" err="1" smtClean="0">
                <a:sym typeface="Wingdings 3" pitchFamily="18" charset="2"/>
              </a:rPr>
              <a:t>parti</a:t>
            </a:r>
            <a:r>
              <a:rPr lang="en-GB" altLang="it-IT" sz="1000" dirty="0" smtClean="0">
                <a:sym typeface="Wingdings 3" pitchFamily="18" charset="2"/>
              </a:rPr>
              <a:t> e di </a:t>
            </a:r>
            <a:r>
              <a:rPr lang="en-GB" altLang="it-IT" sz="1000" dirty="0" err="1" smtClean="0">
                <a:sym typeface="Wingdings 3" pitchFamily="18" charset="2"/>
              </a:rPr>
              <a:t>importo</a:t>
            </a:r>
            <a:r>
              <a:rPr lang="en-GB" altLang="it-IT" sz="1000" dirty="0" smtClean="0">
                <a:sym typeface="Wingdings 3" pitchFamily="18" charset="2"/>
              </a:rPr>
              <a:t> </a:t>
            </a:r>
            <a:r>
              <a:rPr lang="en-GB" altLang="it-IT" sz="1000" dirty="0" err="1" smtClean="0">
                <a:sym typeface="Wingdings 3" pitchFamily="18" charset="2"/>
              </a:rPr>
              <a:t>diversificato</a:t>
            </a:r>
            <a:r>
              <a:rPr lang="en-GB" altLang="it-IT" sz="1000" dirty="0" smtClean="0">
                <a:sym typeface="Wingdings 3" pitchFamily="18" charset="2"/>
              </a:rPr>
              <a:t> in base </a:t>
            </a:r>
            <a:r>
              <a:rPr lang="en-GB" altLang="it-IT" sz="1000" dirty="0" err="1" smtClean="0">
                <a:sym typeface="Wingdings 3" pitchFamily="18" charset="2"/>
              </a:rPr>
              <a:t>alla</a:t>
            </a:r>
            <a:r>
              <a:rPr lang="en-GB" altLang="it-IT" sz="1000" dirty="0" smtClean="0">
                <a:sym typeface="Wingdings 3" pitchFamily="18" charset="2"/>
              </a:rPr>
              <a:t> fascia di </a:t>
            </a:r>
            <a:r>
              <a:rPr lang="en-GB" altLang="it-IT" sz="1000" dirty="0" err="1" smtClean="0">
                <a:sym typeface="Wingdings 3" pitchFamily="18" charset="2"/>
              </a:rPr>
              <a:t>età</a:t>
            </a:r>
            <a:r>
              <a:rPr lang="en-GB" altLang="it-IT" sz="1000" dirty="0" smtClean="0">
                <a:sym typeface="Wingdings 3" pitchFamily="18" charset="2"/>
              </a:rPr>
              <a:t> del </a:t>
            </a:r>
            <a:r>
              <a:rPr lang="en-GB" altLang="it-IT" sz="1000" dirty="0" err="1" smtClean="0">
                <a:sym typeface="Wingdings 3" pitchFamily="18" charset="2"/>
              </a:rPr>
              <a:t>paziente,utilizzabili</a:t>
            </a:r>
            <a:r>
              <a:rPr lang="en-GB" altLang="it-IT" sz="1000" dirty="0" smtClean="0">
                <a:sym typeface="Wingdings 3" pitchFamily="18" charset="2"/>
              </a:rPr>
              <a:t> </a:t>
            </a:r>
            <a:r>
              <a:rPr lang="en-GB" altLang="it-IT" sz="1000" dirty="0" err="1" smtClean="0">
                <a:sym typeface="Wingdings 3" pitchFamily="18" charset="2"/>
              </a:rPr>
              <a:t>nelle</a:t>
            </a:r>
            <a:r>
              <a:rPr lang="en-GB" altLang="it-IT" sz="1000" dirty="0" smtClean="0">
                <a:sym typeface="Wingdings 3" pitchFamily="18" charset="2"/>
              </a:rPr>
              <a:t> </a:t>
            </a:r>
            <a:r>
              <a:rPr lang="en-GB" altLang="it-IT" sz="1000" dirty="0" err="1" smtClean="0">
                <a:sym typeface="Wingdings 3" pitchFamily="18" charset="2"/>
              </a:rPr>
              <a:t>farmacie</a:t>
            </a:r>
            <a:r>
              <a:rPr lang="en-GB" altLang="it-IT" sz="1000" dirty="0" smtClean="0">
                <a:sym typeface="Wingdings 3" pitchFamily="18" charset="2"/>
              </a:rPr>
              <a:t>, </a:t>
            </a:r>
            <a:r>
              <a:rPr lang="en-GB" altLang="it-IT" sz="1000" dirty="0" err="1" smtClean="0">
                <a:sym typeface="Wingdings 3" pitchFamily="18" charset="2"/>
              </a:rPr>
              <a:t>nei</a:t>
            </a:r>
            <a:r>
              <a:rPr lang="en-GB" altLang="it-IT" sz="1000" dirty="0" smtClean="0">
                <a:sym typeface="Wingdings 3" pitchFamily="18" charset="2"/>
              </a:rPr>
              <a:t> </a:t>
            </a:r>
            <a:r>
              <a:rPr lang="en-GB" altLang="it-IT" sz="1000" dirty="0" err="1" smtClean="0">
                <a:sym typeface="Wingdings 3" pitchFamily="18" charset="2"/>
              </a:rPr>
              <a:t>negozi</a:t>
            </a:r>
            <a:r>
              <a:rPr lang="en-GB" altLang="it-IT" sz="1000" dirty="0" smtClean="0">
                <a:sym typeface="Wingdings 3" pitchFamily="18" charset="2"/>
              </a:rPr>
              <a:t> </a:t>
            </a:r>
            <a:r>
              <a:rPr lang="en-GB" altLang="it-IT" sz="1000" dirty="0" err="1" smtClean="0">
                <a:sym typeface="Wingdings 3" pitchFamily="18" charset="2"/>
              </a:rPr>
              <a:t>autorizzati</a:t>
            </a:r>
            <a:r>
              <a:rPr lang="en-GB" altLang="it-IT" sz="1000" dirty="0" smtClean="0">
                <a:sym typeface="Wingdings 3" pitchFamily="18" charset="2"/>
              </a:rPr>
              <a:t> o </a:t>
            </a:r>
            <a:r>
              <a:rPr lang="en-GB" altLang="it-IT" sz="1000" dirty="0" err="1" smtClean="0">
                <a:sym typeface="Wingdings 3" pitchFamily="18" charset="2"/>
              </a:rPr>
              <a:t>presso</a:t>
            </a:r>
            <a:r>
              <a:rPr lang="en-GB" altLang="it-IT" sz="1000" dirty="0" smtClean="0">
                <a:sym typeface="Wingdings 3" pitchFamily="18" charset="2"/>
              </a:rPr>
              <a:t> le </a:t>
            </a:r>
            <a:r>
              <a:rPr lang="en-GB" altLang="it-IT" sz="1000" dirty="0" err="1" smtClean="0">
                <a:sym typeface="Wingdings 3" pitchFamily="18" charset="2"/>
              </a:rPr>
              <a:t>strutture</a:t>
            </a:r>
            <a:r>
              <a:rPr lang="en-GB" altLang="it-IT" sz="1000" dirty="0" smtClean="0">
                <a:sym typeface="Wingdings 3" pitchFamily="18" charset="2"/>
              </a:rPr>
              <a:t> </a:t>
            </a:r>
            <a:r>
              <a:rPr lang="en-GB" altLang="it-IT" sz="1000" dirty="0" err="1" smtClean="0">
                <a:sym typeface="Wingdings 3" pitchFamily="18" charset="2"/>
              </a:rPr>
              <a:t>commerciali</a:t>
            </a:r>
            <a:r>
              <a:rPr lang="en-GB" altLang="it-IT" sz="1000" dirty="0" smtClean="0">
                <a:sym typeface="Wingdings 3" pitchFamily="18" charset="2"/>
              </a:rPr>
              <a:t> </a:t>
            </a:r>
            <a:r>
              <a:rPr lang="en-GB" altLang="it-IT" sz="1000" dirty="0" err="1" smtClean="0">
                <a:sym typeface="Wingdings 3" pitchFamily="18" charset="2"/>
              </a:rPr>
              <a:t>che</a:t>
            </a:r>
            <a:r>
              <a:rPr lang="en-GB" altLang="it-IT" sz="1000" dirty="0" smtClean="0">
                <a:sym typeface="Wingdings 3" pitchFamily="18" charset="2"/>
              </a:rPr>
              <a:t> </a:t>
            </a:r>
            <a:r>
              <a:rPr lang="en-GB" altLang="it-IT" sz="1000" dirty="0" err="1" smtClean="0">
                <a:sym typeface="Wingdings 3" pitchFamily="18" charset="2"/>
              </a:rPr>
              <a:t>accettano</a:t>
            </a:r>
            <a:r>
              <a:rPr lang="en-GB" altLang="it-IT" sz="1000" dirty="0" smtClean="0">
                <a:sym typeface="Wingdings 3" pitchFamily="18" charset="2"/>
              </a:rPr>
              <a:t> I </a:t>
            </a:r>
            <a:r>
              <a:rPr lang="en-GB" altLang="it-IT" sz="1000" dirty="0" err="1" smtClean="0">
                <a:sym typeface="Wingdings 3" pitchFamily="18" charset="2"/>
              </a:rPr>
              <a:t>buoni</a:t>
            </a:r>
            <a:r>
              <a:rPr lang="en-GB" altLang="it-IT" sz="1000" dirty="0" smtClean="0">
                <a:sym typeface="Wingdings 3" pitchFamily="18" charset="2"/>
              </a:rPr>
              <a:t>.</a:t>
            </a:r>
          </a:p>
          <a:p>
            <a:pPr marL="227889" indent="-227889">
              <a:defRPr/>
            </a:pPr>
            <a:r>
              <a:rPr lang="en-GB" altLang="it-IT" sz="1000" b="1" dirty="0" err="1" smtClean="0">
                <a:sym typeface="Wingdings 3" pitchFamily="18" charset="2"/>
              </a:rPr>
              <a:t>Prodotti</a:t>
            </a:r>
            <a:r>
              <a:rPr lang="en-GB" altLang="it-IT" sz="1000" b="1" dirty="0" smtClean="0">
                <a:sym typeface="Wingdings 3" pitchFamily="18" charset="2"/>
              </a:rPr>
              <a:t> </a:t>
            </a:r>
            <a:r>
              <a:rPr lang="en-GB" altLang="it-IT" sz="1000" b="1" dirty="0" err="1" smtClean="0">
                <a:sym typeface="Wingdings 3" pitchFamily="18" charset="2"/>
              </a:rPr>
              <a:t>alimentari</a:t>
            </a:r>
            <a:r>
              <a:rPr lang="en-GB" altLang="it-IT" sz="1000" b="1" dirty="0" smtClean="0">
                <a:sym typeface="Wingdings 3" pitchFamily="18" charset="2"/>
              </a:rPr>
              <a:t> per </a:t>
            </a:r>
            <a:r>
              <a:rPr lang="en-GB" altLang="it-IT" sz="1000" b="1" dirty="0" err="1" smtClean="0">
                <a:sym typeface="Wingdings 3" pitchFamily="18" charset="2"/>
              </a:rPr>
              <a:t>pazienti</a:t>
            </a:r>
            <a:r>
              <a:rPr lang="en-GB" altLang="it-IT" sz="1000" b="1" dirty="0" smtClean="0">
                <a:sym typeface="Wingdings 3" pitchFamily="18" charset="2"/>
              </a:rPr>
              <a:t> </a:t>
            </a:r>
            <a:r>
              <a:rPr lang="en-GB" altLang="it-IT" sz="1000" b="1" dirty="0" err="1" smtClean="0">
                <a:sym typeface="Wingdings 3" pitchFamily="18" charset="2"/>
              </a:rPr>
              <a:t>affetti</a:t>
            </a:r>
            <a:r>
              <a:rPr lang="en-GB" altLang="it-IT" sz="1000" b="1" dirty="0" smtClean="0">
                <a:sym typeface="Wingdings 3" pitchFamily="18" charset="2"/>
              </a:rPr>
              <a:t> da </a:t>
            </a:r>
            <a:r>
              <a:rPr lang="en-GB" altLang="it-IT" sz="1000" b="1" dirty="0" err="1" smtClean="0">
                <a:sym typeface="Wingdings 3" pitchFamily="18" charset="2"/>
              </a:rPr>
              <a:t>specifiche</a:t>
            </a:r>
            <a:r>
              <a:rPr lang="en-GB" altLang="it-IT" sz="1000" b="1" dirty="0" smtClean="0">
                <a:sym typeface="Wingdings 3" pitchFamily="18" charset="2"/>
              </a:rPr>
              <a:t> </a:t>
            </a:r>
            <a:r>
              <a:rPr lang="en-GB" altLang="it-IT" sz="1000" b="1" dirty="0" err="1" smtClean="0">
                <a:sym typeface="Wingdings 3" pitchFamily="18" charset="2"/>
              </a:rPr>
              <a:t>patologie</a:t>
            </a:r>
            <a:r>
              <a:rPr lang="en-GB" altLang="it-IT" sz="1000" b="1" dirty="0" smtClean="0">
                <a:sym typeface="Wingdings 3" pitchFamily="18" charset="2"/>
              </a:rPr>
              <a:t> (</a:t>
            </a:r>
            <a:r>
              <a:rPr lang="en-GB" altLang="it-IT" sz="1000" b="1" dirty="0" err="1" smtClean="0">
                <a:sym typeface="Wingdings 3" pitchFamily="18" charset="2"/>
              </a:rPr>
              <a:t>fibrosi</a:t>
            </a:r>
            <a:r>
              <a:rPr lang="en-GB" altLang="it-IT" sz="1000" b="1" dirty="0" smtClean="0">
                <a:sym typeface="Wingdings 3" pitchFamily="18" charset="2"/>
              </a:rPr>
              <a:t> </a:t>
            </a:r>
            <a:r>
              <a:rPr lang="en-GB" altLang="it-IT" sz="1000" b="1" dirty="0" err="1" smtClean="0">
                <a:sym typeface="Wingdings 3" pitchFamily="18" charset="2"/>
              </a:rPr>
              <a:t>cistica</a:t>
            </a:r>
            <a:r>
              <a:rPr lang="en-GB" altLang="it-IT" sz="1000" b="1" dirty="0" smtClean="0">
                <a:sym typeface="Wingdings 3" pitchFamily="18" charset="2"/>
              </a:rPr>
              <a:t> del pancreas, </a:t>
            </a:r>
            <a:r>
              <a:rPr lang="en-GB" altLang="it-IT" sz="1000" b="1" dirty="0" err="1" smtClean="0">
                <a:sym typeface="Wingdings 3" pitchFamily="18" charset="2"/>
              </a:rPr>
              <a:t>fenilchetonuria</a:t>
            </a:r>
            <a:r>
              <a:rPr lang="en-GB" altLang="it-IT" sz="1000" b="1" dirty="0" smtClean="0">
                <a:sym typeface="Wingdings 3" pitchFamily="18" charset="2"/>
              </a:rPr>
              <a:t> o </a:t>
            </a:r>
            <a:r>
              <a:rPr lang="en-GB" altLang="it-IT" sz="1000" b="1" dirty="0" err="1" smtClean="0">
                <a:sym typeface="Wingdings 3" pitchFamily="18" charset="2"/>
              </a:rPr>
              <a:t>errori</a:t>
            </a:r>
            <a:r>
              <a:rPr lang="en-GB" altLang="it-IT" sz="1000" b="1" dirty="0" smtClean="0">
                <a:sym typeface="Wingdings 3" pitchFamily="18" charset="2"/>
              </a:rPr>
              <a:t> </a:t>
            </a:r>
            <a:r>
              <a:rPr lang="en-GB" altLang="it-IT" sz="1000" b="1" dirty="0" err="1" smtClean="0">
                <a:sym typeface="Wingdings 3" pitchFamily="18" charset="2"/>
              </a:rPr>
              <a:t>metabolici</a:t>
            </a:r>
            <a:r>
              <a:rPr lang="en-GB" altLang="it-IT" sz="1000" b="1" dirty="0" smtClean="0">
                <a:sym typeface="Wingdings 3" pitchFamily="18" charset="2"/>
              </a:rPr>
              <a:t> </a:t>
            </a:r>
            <a:r>
              <a:rPr lang="en-GB" altLang="it-IT" sz="1000" b="1" dirty="0" err="1" smtClean="0">
                <a:sym typeface="Wingdings 3" pitchFamily="18" charset="2"/>
              </a:rPr>
              <a:t>congeniti</a:t>
            </a:r>
            <a:r>
              <a:rPr lang="en-GB" altLang="it-IT" sz="1000" b="1" dirty="0" smtClean="0">
                <a:sym typeface="Wingdings 3" pitchFamily="18" charset="2"/>
              </a:rPr>
              <a:t>, </a:t>
            </a:r>
            <a:r>
              <a:rPr lang="en-GB" altLang="it-IT" sz="1000" b="1" dirty="0" err="1" smtClean="0">
                <a:sym typeface="Wingdings 3" pitchFamily="18" charset="2"/>
              </a:rPr>
              <a:t>insufficienza</a:t>
            </a:r>
            <a:r>
              <a:rPr lang="en-GB" altLang="it-IT" sz="1000" b="1" dirty="0" smtClean="0">
                <a:sym typeface="Wingdings 3" pitchFamily="18" charset="2"/>
              </a:rPr>
              <a:t> </a:t>
            </a:r>
            <a:r>
              <a:rPr lang="en-GB" altLang="it-IT" sz="1000" b="1" dirty="0" err="1" smtClean="0">
                <a:sym typeface="Wingdings 3" pitchFamily="18" charset="2"/>
              </a:rPr>
              <a:t>renale</a:t>
            </a:r>
            <a:r>
              <a:rPr lang="en-GB" altLang="it-IT" sz="1000" b="1" dirty="0" smtClean="0">
                <a:sym typeface="Wingdings 3" pitchFamily="18" charset="2"/>
              </a:rPr>
              <a:t> </a:t>
            </a:r>
            <a:r>
              <a:rPr lang="en-GB" altLang="it-IT" sz="1000" b="1" dirty="0" err="1" smtClean="0">
                <a:sym typeface="Wingdings 3" pitchFamily="18" charset="2"/>
              </a:rPr>
              <a:t>cronica</a:t>
            </a:r>
            <a:r>
              <a:rPr lang="en-GB" altLang="it-IT" sz="1000" b="1" dirty="0" smtClean="0">
                <a:sym typeface="Wingdings 3" pitchFamily="18" charset="2"/>
              </a:rPr>
              <a:t>) </a:t>
            </a:r>
            <a:r>
              <a:rPr lang="en-GB" altLang="it-IT" sz="1000" dirty="0" smtClean="0">
                <a:sym typeface="Wingdings 3" pitchFamily="18" charset="2"/>
              </a:rPr>
              <a:t>È </a:t>
            </a:r>
            <a:r>
              <a:rPr lang="en-GB" altLang="it-IT" sz="1000" dirty="0" err="1" smtClean="0">
                <a:sym typeface="Wingdings 3" pitchFamily="18" charset="2"/>
              </a:rPr>
              <a:t>necessario</a:t>
            </a:r>
            <a:r>
              <a:rPr lang="en-GB" altLang="it-IT" sz="1000" dirty="0" smtClean="0">
                <a:sym typeface="Wingdings 3" pitchFamily="18" charset="2"/>
              </a:rPr>
              <a:t> </a:t>
            </a:r>
            <a:r>
              <a:rPr lang="en-GB" altLang="it-IT" sz="1000" dirty="0" err="1" smtClean="0">
                <a:sym typeface="Wingdings 3" pitchFamily="18" charset="2"/>
              </a:rPr>
              <a:t>recarsi</a:t>
            </a:r>
            <a:r>
              <a:rPr lang="en-GB" altLang="it-IT" sz="1000" dirty="0" smtClean="0">
                <a:sym typeface="Wingdings 3" pitchFamily="18" charset="2"/>
              </a:rPr>
              <a:t> </a:t>
            </a:r>
            <a:r>
              <a:rPr lang="en-GB" altLang="it-IT" sz="1000" dirty="0" err="1" smtClean="0">
                <a:sym typeface="Wingdings 3" pitchFamily="18" charset="2"/>
              </a:rPr>
              <a:t>presso</a:t>
            </a:r>
            <a:r>
              <a:rPr lang="en-GB" altLang="it-IT" sz="1000" dirty="0" smtClean="0">
                <a:sym typeface="Wingdings 3" pitchFamily="18" charset="2"/>
              </a:rPr>
              <a:t> </a:t>
            </a:r>
            <a:r>
              <a:rPr lang="en-GB" altLang="it-IT" sz="1000" dirty="0" err="1" smtClean="0">
                <a:sym typeface="Wingdings 3" pitchFamily="18" charset="2"/>
              </a:rPr>
              <a:t>l’</a:t>
            </a:r>
            <a:r>
              <a:rPr lang="en-GB" altLang="it-IT" sz="1000" b="1" dirty="0" err="1" smtClean="0">
                <a:sym typeface="Wingdings 3" pitchFamily="18" charset="2"/>
              </a:rPr>
              <a:t>Ufficio</a:t>
            </a:r>
            <a:r>
              <a:rPr lang="en-GB" altLang="it-IT" sz="1000" b="1" dirty="0" smtClean="0">
                <a:sym typeface="Wingdings 3" pitchFamily="18" charset="2"/>
              </a:rPr>
              <a:t> </a:t>
            </a:r>
            <a:r>
              <a:rPr lang="en-GB" altLang="it-IT" sz="1000" b="1" dirty="0" err="1" smtClean="0">
                <a:sym typeface="Wingdings 3" pitchFamily="18" charset="2"/>
              </a:rPr>
              <a:t>Assistenza</a:t>
            </a:r>
            <a:r>
              <a:rPr lang="en-GB" altLang="it-IT" sz="1000" b="1" dirty="0" smtClean="0">
                <a:sym typeface="Wingdings 3" pitchFamily="18" charset="2"/>
              </a:rPr>
              <a:t> </a:t>
            </a:r>
            <a:r>
              <a:rPr lang="en-GB" altLang="it-IT" sz="1000" b="1" dirty="0" err="1" smtClean="0">
                <a:sym typeface="Wingdings 3" pitchFamily="18" charset="2"/>
              </a:rPr>
              <a:t>integrativa</a:t>
            </a:r>
            <a:r>
              <a:rPr lang="en-GB" altLang="it-IT" sz="1000" b="1" dirty="0" smtClean="0">
                <a:sym typeface="Wingdings 3" pitchFamily="18" charset="2"/>
              </a:rPr>
              <a:t> </a:t>
            </a:r>
            <a:r>
              <a:rPr lang="en-GB" altLang="it-IT" sz="1000" dirty="0" smtClean="0">
                <a:sym typeface="Wingdings 3" pitchFamily="18" charset="2"/>
              </a:rPr>
              <a:t>con la </a:t>
            </a:r>
            <a:r>
              <a:rPr lang="en-GB" altLang="it-IT" sz="1000" dirty="0" err="1" smtClean="0">
                <a:sym typeface="Wingdings 3" pitchFamily="18" charset="2"/>
              </a:rPr>
              <a:t>certificazione</a:t>
            </a:r>
            <a:r>
              <a:rPr lang="en-GB" altLang="it-IT" sz="1000" dirty="0" smtClean="0">
                <a:sym typeface="Wingdings 3" pitchFamily="18" charset="2"/>
              </a:rPr>
              <a:t> </a:t>
            </a:r>
            <a:r>
              <a:rPr lang="en-GB" altLang="it-IT" sz="1000" dirty="0" err="1" smtClean="0">
                <a:sym typeface="Wingdings 3" pitchFamily="18" charset="2"/>
              </a:rPr>
              <a:t>della</a:t>
            </a:r>
            <a:r>
              <a:rPr lang="en-GB" altLang="it-IT" sz="1000" dirty="0" smtClean="0">
                <a:sym typeface="Wingdings 3" pitchFamily="18" charset="2"/>
              </a:rPr>
              <a:t> </a:t>
            </a:r>
            <a:r>
              <a:rPr lang="en-GB" altLang="it-IT" sz="1000" dirty="0" err="1" smtClean="0">
                <a:sym typeface="Wingdings 3" pitchFamily="18" charset="2"/>
              </a:rPr>
              <a:t>propria</a:t>
            </a:r>
            <a:r>
              <a:rPr lang="en-GB" altLang="it-IT" sz="1000" dirty="0" smtClean="0">
                <a:sym typeface="Wingdings 3" pitchFamily="18" charset="2"/>
              </a:rPr>
              <a:t> </a:t>
            </a:r>
            <a:r>
              <a:rPr lang="en-GB" altLang="it-IT" sz="1000" dirty="0" err="1" smtClean="0">
                <a:sym typeface="Wingdings 3" pitchFamily="18" charset="2"/>
              </a:rPr>
              <a:t>patologia</a:t>
            </a:r>
            <a:r>
              <a:rPr lang="en-GB" altLang="it-IT" sz="1000" dirty="0" smtClean="0">
                <a:sym typeface="Wingdings 3" pitchFamily="18" charset="2"/>
              </a:rPr>
              <a:t> </a:t>
            </a:r>
            <a:r>
              <a:rPr lang="en-GB" altLang="it-IT" sz="1000" dirty="0" err="1" smtClean="0">
                <a:sym typeface="Wingdings 3" pitchFamily="18" charset="2"/>
              </a:rPr>
              <a:t>rilasciata</a:t>
            </a:r>
            <a:r>
              <a:rPr lang="en-GB" altLang="it-IT" sz="1000" dirty="0" smtClean="0">
                <a:sym typeface="Wingdings 3" pitchFamily="18" charset="2"/>
              </a:rPr>
              <a:t> da </a:t>
            </a:r>
            <a:r>
              <a:rPr lang="en-GB" altLang="it-IT" sz="1000" dirty="0" err="1" smtClean="0">
                <a:sym typeface="Wingdings 3" pitchFamily="18" charset="2"/>
              </a:rPr>
              <a:t>uno</a:t>
            </a:r>
            <a:r>
              <a:rPr lang="en-GB" altLang="it-IT" sz="1000" dirty="0" smtClean="0">
                <a:sym typeface="Wingdings 3" pitchFamily="18" charset="2"/>
              </a:rPr>
              <a:t> </a:t>
            </a:r>
            <a:r>
              <a:rPr lang="en-GB" altLang="it-IT" sz="1000" dirty="0" err="1" smtClean="0">
                <a:sym typeface="Wingdings 3" pitchFamily="18" charset="2"/>
              </a:rPr>
              <a:t>dei</a:t>
            </a:r>
            <a:r>
              <a:rPr lang="en-GB" altLang="it-IT" sz="1000" dirty="0" smtClean="0">
                <a:sym typeface="Wingdings 3" pitchFamily="18" charset="2"/>
              </a:rPr>
              <a:t> </a:t>
            </a:r>
            <a:r>
              <a:rPr lang="en-GB" altLang="it-IT" sz="1000" b="1" dirty="0" err="1" smtClean="0">
                <a:sym typeface="Wingdings 3" pitchFamily="18" charset="2"/>
              </a:rPr>
              <a:t>Centri</a:t>
            </a:r>
            <a:r>
              <a:rPr lang="en-GB" altLang="it-IT" sz="1000" b="1" dirty="0" smtClean="0">
                <a:sym typeface="Wingdings 3" pitchFamily="18" charset="2"/>
              </a:rPr>
              <a:t> di </a:t>
            </a:r>
            <a:r>
              <a:rPr lang="en-GB" altLang="it-IT" sz="1000" b="1" dirty="0" err="1" smtClean="0">
                <a:sym typeface="Wingdings 3" pitchFamily="18" charset="2"/>
              </a:rPr>
              <a:t>riferimento</a:t>
            </a:r>
            <a:r>
              <a:rPr lang="en-GB" altLang="it-IT" sz="1000" b="1" dirty="0" smtClean="0">
                <a:sym typeface="Wingdings 3" pitchFamily="18" charset="2"/>
              </a:rPr>
              <a:t> </a:t>
            </a:r>
            <a:r>
              <a:rPr lang="en-GB" altLang="it-IT" sz="1000" b="1" dirty="0" err="1" smtClean="0">
                <a:sym typeface="Wingdings 3" pitchFamily="18" charset="2"/>
              </a:rPr>
              <a:t>ospedaliero</a:t>
            </a:r>
            <a:r>
              <a:rPr lang="en-GB" altLang="it-IT" sz="1000" b="1" dirty="0" smtClean="0">
                <a:sym typeface="Wingdings 3" pitchFamily="18" charset="2"/>
              </a:rPr>
              <a:t> </a:t>
            </a:r>
            <a:r>
              <a:rPr lang="en-GB" altLang="it-IT" sz="1000" dirty="0" err="1" smtClean="0">
                <a:sym typeface="Wingdings 3" pitchFamily="18" charset="2"/>
              </a:rPr>
              <a:t>regionale</a:t>
            </a:r>
            <a:r>
              <a:rPr lang="en-GB" altLang="it-IT" sz="1000" dirty="0" smtClean="0">
                <a:sym typeface="Wingdings 3" pitchFamily="18" charset="2"/>
              </a:rPr>
              <a:t> e con la </a:t>
            </a:r>
            <a:r>
              <a:rPr lang="en-GB" altLang="it-IT" sz="1000" dirty="0" err="1" smtClean="0">
                <a:sym typeface="Wingdings 3" pitchFamily="18" charset="2"/>
              </a:rPr>
              <a:t>prescrizione</a:t>
            </a:r>
            <a:r>
              <a:rPr lang="en-GB" altLang="it-IT" sz="1000" dirty="0" smtClean="0">
                <a:sym typeface="Wingdings 3" pitchFamily="18" charset="2"/>
              </a:rPr>
              <a:t> del </a:t>
            </a:r>
            <a:r>
              <a:rPr lang="en-GB" altLang="it-IT" sz="1000" dirty="0" err="1" smtClean="0">
                <a:sym typeface="Wingdings 3" pitchFamily="18" charset="2"/>
              </a:rPr>
              <a:t>fabbisogno</a:t>
            </a:r>
            <a:r>
              <a:rPr lang="en-GB" altLang="it-IT" sz="1000" dirty="0" smtClean="0">
                <a:sym typeface="Wingdings 3" pitchFamily="18" charset="2"/>
              </a:rPr>
              <a:t> </a:t>
            </a:r>
            <a:r>
              <a:rPr lang="en-GB" altLang="it-IT" sz="1000" dirty="0" err="1" smtClean="0">
                <a:sym typeface="Wingdings 3" pitchFamily="18" charset="2"/>
              </a:rPr>
              <a:t>mensile</a:t>
            </a:r>
            <a:r>
              <a:rPr lang="en-GB" altLang="it-IT" sz="1000" dirty="0" smtClean="0">
                <a:sym typeface="Wingdings 3" pitchFamily="18" charset="2"/>
              </a:rPr>
              <a:t> da parte del medico di </a:t>
            </a:r>
            <a:r>
              <a:rPr lang="en-GB" altLang="it-IT" sz="1000" dirty="0" err="1" smtClean="0">
                <a:sym typeface="Wingdings 3" pitchFamily="18" charset="2"/>
              </a:rPr>
              <a:t>famiglia</a:t>
            </a:r>
            <a:r>
              <a:rPr lang="en-GB" altLang="it-IT" sz="1000" dirty="0" smtClean="0">
                <a:sym typeface="Wingdings 3" pitchFamily="18" charset="2"/>
              </a:rPr>
              <a:t> o del</a:t>
            </a:r>
          </a:p>
          <a:p>
            <a:pPr marL="227889" indent="-227889">
              <a:defRPr/>
            </a:pPr>
            <a:r>
              <a:rPr lang="en-GB" altLang="it-IT" sz="1000" dirty="0" err="1" smtClean="0">
                <a:sym typeface="Wingdings 3" pitchFamily="18" charset="2"/>
              </a:rPr>
              <a:t>pediatra</a:t>
            </a:r>
            <a:r>
              <a:rPr lang="en-GB" altLang="it-IT" sz="1000" dirty="0" smtClean="0">
                <a:sym typeface="Wingdings 3" pitchFamily="18" charset="2"/>
              </a:rPr>
              <a:t> di </a:t>
            </a:r>
            <a:r>
              <a:rPr lang="en-GB" altLang="it-IT" sz="1000" dirty="0" err="1" smtClean="0">
                <a:sym typeface="Wingdings 3" pitchFamily="18" charset="2"/>
              </a:rPr>
              <a:t>libera</a:t>
            </a:r>
            <a:r>
              <a:rPr lang="en-GB" altLang="it-IT" sz="1000" dirty="0" smtClean="0">
                <a:sym typeface="Wingdings 3" pitchFamily="18" charset="2"/>
              </a:rPr>
              <a:t> </a:t>
            </a:r>
            <a:r>
              <a:rPr lang="en-GB" altLang="it-IT" sz="1000" dirty="0" err="1" smtClean="0">
                <a:sym typeface="Wingdings 3" pitchFamily="18" charset="2"/>
              </a:rPr>
              <a:t>scelta</a:t>
            </a:r>
            <a:r>
              <a:rPr lang="en-GB" altLang="it-IT" sz="1000" dirty="0" smtClean="0">
                <a:sym typeface="Wingdings 3" pitchFamily="18" charset="2"/>
              </a:rPr>
              <a:t>. Per </a:t>
            </a:r>
            <a:r>
              <a:rPr lang="en-GB" altLang="it-IT" sz="1000" dirty="0" err="1" smtClean="0">
                <a:sym typeface="Wingdings 3" pitchFamily="18" charset="2"/>
              </a:rPr>
              <a:t>gli</a:t>
            </a:r>
            <a:r>
              <a:rPr lang="en-GB" altLang="it-IT" sz="1000" dirty="0" smtClean="0">
                <a:sym typeface="Wingdings 3" pitchFamily="18" charset="2"/>
              </a:rPr>
              <a:t> </a:t>
            </a:r>
            <a:r>
              <a:rPr lang="en-GB" altLang="it-IT" sz="1000" b="1" dirty="0" err="1" smtClean="0">
                <a:sym typeface="Wingdings 3" pitchFamily="18" charset="2"/>
              </a:rPr>
              <a:t>alimenti</a:t>
            </a:r>
            <a:r>
              <a:rPr lang="en-GB" altLang="it-IT" sz="1000" b="1" dirty="0" smtClean="0">
                <a:sym typeface="Wingdings 3" pitchFamily="18" charset="2"/>
              </a:rPr>
              <a:t> </a:t>
            </a:r>
            <a:r>
              <a:rPr lang="en-GB" altLang="it-IT" sz="1000" b="1" dirty="0" err="1" smtClean="0">
                <a:sym typeface="Wingdings 3" pitchFamily="18" charset="2"/>
              </a:rPr>
              <a:t>dietetici</a:t>
            </a:r>
            <a:r>
              <a:rPr lang="en-GB" altLang="it-IT" sz="1000" b="1" dirty="0" smtClean="0">
                <a:sym typeface="Wingdings 3" pitchFamily="18" charset="2"/>
              </a:rPr>
              <a:t> </a:t>
            </a:r>
            <a:r>
              <a:rPr lang="en-GB" altLang="it-IT" sz="1000" b="1" dirty="0" err="1" smtClean="0">
                <a:sym typeface="Wingdings 3" pitchFamily="18" charset="2"/>
              </a:rPr>
              <a:t>aproteici</a:t>
            </a:r>
            <a:r>
              <a:rPr lang="en-GB" altLang="it-IT" sz="1000" b="1" dirty="0" smtClean="0">
                <a:sym typeface="Wingdings 3" pitchFamily="18" charset="2"/>
              </a:rPr>
              <a:t> </a:t>
            </a:r>
            <a:r>
              <a:rPr lang="en-GB" altLang="it-IT" sz="1000" dirty="0" smtClean="0">
                <a:sym typeface="Wingdings 3" pitchFamily="18" charset="2"/>
              </a:rPr>
              <a:t>è </a:t>
            </a:r>
            <a:r>
              <a:rPr lang="en-GB" altLang="it-IT" sz="1000" dirty="0" err="1" smtClean="0">
                <a:sym typeface="Wingdings 3" pitchFamily="18" charset="2"/>
              </a:rPr>
              <a:t>necessario</a:t>
            </a:r>
            <a:r>
              <a:rPr lang="en-GB" altLang="it-IT" sz="1000" dirty="0" smtClean="0">
                <a:sym typeface="Wingdings 3" pitchFamily="18" charset="2"/>
              </a:rPr>
              <a:t> </a:t>
            </a:r>
            <a:r>
              <a:rPr lang="en-GB" altLang="it-IT" sz="1000" dirty="0" err="1" smtClean="0">
                <a:sym typeface="Wingdings 3" pitchFamily="18" charset="2"/>
              </a:rPr>
              <a:t>il</a:t>
            </a:r>
            <a:r>
              <a:rPr lang="en-GB" altLang="it-IT" sz="1000" dirty="0" smtClean="0">
                <a:sym typeface="Wingdings 3" pitchFamily="18" charset="2"/>
              </a:rPr>
              <a:t> </a:t>
            </a:r>
            <a:r>
              <a:rPr lang="en-GB" altLang="it-IT" sz="1000" dirty="0" err="1" smtClean="0">
                <a:sym typeface="Wingdings 3" pitchFamily="18" charset="2"/>
              </a:rPr>
              <a:t>preventivo</a:t>
            </a:r>
            <a:r>
              <a:rPr lang="en-GB" altLang="it-IT" sz="1000" dirty="0" smtClean="0">
                <a:sym typeface="Wingdings 3" pitchFamily="18" charset="2"/>
              </a:rPr>
              <a:t> </a:t>
            </a:r>
            <a:r>
              <a:rPr lang="en-GB" altLang="it-IT" sz="1000" dirty="0" err="1" smtClean="0">
                <a:sym typeface="Wingdings 3" pitchFamily="18" charset="2"/>
              </a:rPr>
              <a:t>della</a:t>
            </a:r>
            <a:r>
              <a:rPr lang="en-GB" altLang="it-IT" sz="1000" dirty="0" smtClean="0">
                <a:sym typeface="Wingdings 3" pitchFamily="18" charset="2"/>
              </a:rPr>
              <a:t> </a:t>
            </a:r>
            <a:r>
              <a:rPr lang="en-GB" altLang="it-IT" sz="1000" dirty="0" err="1" smtClean="0">
                <a:sym typeface="Wingdings 3" pitchFamily="18" charset="2"/>
              </a:rPr>
              <a:t>farmacia</a:t>
            </a:r>
            <a:r>
              <a:rPr lang="en-GB" altLang="it-IT" sz="1000" dirty="0" smtClean="0">
                <a:sym typeface="Wingdings 3" pitchFamily="18" charset="2"/>
              </a:rPr>
              <a:t> o del </a:t>
            </a:r>
            <a:r>
              <a:rPr lang="en-GB" altLang="it-IT" sz="1000" dirty="0" err="1" smtClean="0">
                <a:sym typeface="Wingdings 3" pitchFamily="18" charset="2"/>
              </a:rPr>
              <a:t>negozio</a:t>
            </a:r>
            <a:r>
              <a:rPr lang="en-GB" altLang="it-IT" sz="1000" dirty="0" smtClean="0">
                <a:sym typeface="Wingdings 3" pitchFamily="18" charset="2"/>
              </a:rPr>
              <a:t> </a:t>
            </a:r>
            <a:r>
              <a:rPr lang="en-GB" altLang="it-IT" sz="1000" dirty="0" err="1" smtClean="0">
                <a:sym typeface="Wingdings 3" pitchFamily="18" charset="2"/>
              </a:rPr>
              <a:t>autorizzato</a:t>
            </a:r>
            <a:r>
              <a:rPr lang="en-GB" altLang="it-IT" sz="1000" dirty="0" smtClean="0">
                <a:sym typeface="Wingdings 3" pitchFamily="18" charset="2"/>
              </a:rPr>
              <a:t> </a:t>
            </a:r>
            <a:r>
              <a:rPr lang="en-GB" altLang="it-IT" sz="1000" dirty="0" err="1" smtClean="0">
                <a:sym typeface="Wingdings 3" pitchFamily="18" charset="2"/>
              </a:rPr>
              <a:t>sul</a:t>
            </a:r>
            <a:r>
              <a:rPr lang="en-GB" altLang="it-IT" sz="1000" dirty="0" smtClean="0">
                <a:sym typeface="Wingdings 3" pitchFamily="18" charset="2"/>
              </a:rPr>
              <a:t> retro </a:t>
            </a:r>
            <a:r>
              <a:rPr lang="en-GB" altLang="it-IT" sz="1000" dirty="0" err="1" smtClean="0">
                <a:sym typeface="Wingdings 3" pitchFamily="18" charset="2"/>
              </a:rPr>
              <a:t>della</a:t>
            </a:r>
            <a:r>
              <a:rPr lang="en-GB" altLang="it-IT" sz="1000" dirty="0" smtClean="0">
                <a:sym typeface="Wingdings 3" pitchFamily="18" charset="2"/>
              </a:rPr>
              <a:t> </a:t>
            </a:r>
            <a:r>
              <a:rPr lang="en-GB" altLang="it-IT" sz="1000" dirty="0" err="1" smtClean="0">
                <a:sym typeface="Wingdings 3" pitchFamily="18" charset="2"/>
              </a:rPr>
              <a:t>proposta</a:t>
            </a:r>
            <a:r>
              <a:rPr lang="en-GB" altLang="it-IT" sz="1000" dirty="0" smtClean="0">
                <a:sym typeface="Wingdings 3" pitchFamily="18" charset="2"/>
              </a:rPr>
              <a:t>.</a:t>
            </a:r>
          </a:p>
          <a:p>
            <a:pPr marL="227889" indent="-227889">
              <a:defRPr/>
            </a:pPr>
            <a:r>
              <a:rPr lang="it-IT" altLang="it-IT" sz="1000" dirty="0" smtClean="0">
                <a:effectLst>
                  <a:outerShdw blurRad="38100" dist="38100" dir="2700000" algn="tl">
                    <a:srgbClr val="C0C0C0"/>
                  </a:outerShdw>
                </a:effectLst>
              </a:rPr>
              <a:t>L’ultimo </a:t>
            </a:r>
            <a:r>
              <a:rPr lang="it-IT" altLang="it-IT" sz="1000" dirty="0">
                <a:effectLst>
                  <a:outerShdw blurRad="38100" dist="38100" dir="2700000" algn="tl">
                    <a:srgbClr val="C0C0C0"/>
                  </a:outerShdw>
                </a:effectLst>
              </a:rPr>
              <a:t>decreto invece del 2006, non presenta notevoli cambiamenti rispetto a quello del 2001, il cambiamento che in modo più evidente salta all’occhio riguarda la tabella che assegna le quote di prodotti </a:t>
            </a:r>
            <a:r>
              <a:rPr lang="it-IT" altLang="it-IT" sz="1000" dirty="0" err="1">
                <a:effectLst>
                  <a:outerShdw blurRad="38100" dist="38100" dir="2700000" algn="tl">
                    <a:srgbClr val="C0C0C0"/>
                  </a:outerShdw>
                </a:effectLst>
              </a:rPr>
              <a:t>gluten</a:t>
            </a:r>
            <a:r>
              <a:rPr lang="it-IT" altLang="it-IT" sz="1000" dirty="0">
                <a:effectLst>
                  <a:outerShdw blurRad="38100" dist="38100" dir="2700000" algn="tl">
                    <a:srgbClr val="C0C0C0"/>
                  </a:outerShdw>
                </a:effectLst>
              </a:rPr>
              <a:t>-free erogabili. La tabella  infatti, contenuta nell’allegato I del decreto precedente, viene abrogata nell’articolo 4 di tale decreto e, sostituito con una nuova tabella. I valori mensili indicati nelle tabelle sottostanti (Tabella 3.1 e 3.2), si trovavano fino al 2007 sotto forma di buoni-ricetta da essere utilizzati nel mese di validità degli stessi in un’unica soluzione, impedendo così ai soggetti affetti da morbo celiaco di approvvigionarsi dei prodotti senza glutine secondo modalità più funzionali. Inoltre, i pazienti potevano approvvigionarsi con oneri a carico del SSR, solo ed esclusivamente presso le farmacie convenzionate, nonostante tali prodotti fossero disponibili anche presso diversi esercizi commerciali.</a:t>
            </a:r>
            <a:r>
              <a:rPr lang="it-IT" altLang="it-IT" sz="1000" dirty="0"/>
              <a:t> Da dopo il 2007 invece, il paziente celiaco ha la possibilità e la libertà di prelevare i prodotti senza glutine, nell’arco del mese, anche in diversi esercizi commerciali e/o farmacie convenzionate, in quanto il contributo mensile è stato suddiviso in più buoni-ricetta. Ciascun buono-ricetta deve quindi essere speso in un’unica soluzione, nel periodo di validità dello stesso e resta a carico del soggetto celiaco l’eventuale differenza tra l’importo dei prodotti acquistati e il totale dei buoni-ricetta presentati alla cassa. </a:t>
            </a:r>
            <a:endParaRPr lang="en-GB" altLang="it-IT" sz="10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889" indent="-227889">
              <a:defRPr/>
            </a:pPr>
            <a:endParaRPr lang="en-GB" altLang="it-IT" sz="10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dirty="0" smtClean="0"/>
              <a:t>…un’area particolare nel settore alimentare è quella degli </a:t>
            </a:r>
            <a:r>
              <a:rPr lang="it-IT" altLang="it-IT" b="1" dirty="0" smtClean="0"/>
              <a:t>integratori alimentari </a:t>
            </a:r>
            <a:r>
              <a:rPr lang="it-IT" altLang="it-IT" dirty="0" smtClean="0"/>
              <a:t>Devono corrispondere a </a:t>
            </a:r>
            <a:r>
              <a:rPr lang="it-IT" altLang="it-IT" b="1" dirty="0" smtClean="0"/>
              <a:t>particolari criteri di composizione ed etichettatura In circostanze normali, una dieta adeguata ed equilibrata è in grado di fornire, nelle proporzioni considerate idonee e raccomandate da studi scientifici generalmente riconosciuti, tutti gli alimenti necessari al normale sviluppo e al mantenimento in buona salute dell’organismo Integratori alimentari </a:t>
            </a:r>
            <a:r>
              <a:rPr lang="it-IT" altLang="it-IT" b="1" dirty="0" smtClean="0">
                <a:solidFill>
                  <a:srgbClr val="003300"/>
                </a:solidFill>
                <a:effectLst>
                  <a:outerShdw blurRad="38100" dist="38100" dir="2700000" algn="tl">
                    <a:srgbClr val="C0C0C0"/>
                  </a:outerShdw>
                </a:effectLst>
              </a:rPr>
              <a:t>Funzioni </a:t>
            </a:r>
            <a:r>
              <a:rPr lang="it-IT" altLang="it-IT" dirty="0" smtClean="0">
                <a:solidFill>
                  <a:srgbClr val="003300"/>
                </a:solidFill>
              </a:rPr>
              <a:t>Il loro impiego ha lo scopo di </a:t>
            </a:r>
            <a:r>
              <a:rPr lang="it-IT" altLang="it-IT" b="1" dirty="0" smtClean="0">
                <a:solidFill>
                  <a:srgbClr val="003300"/>
                </a:solidFill>
                <a:effectLst>
                  <a:outerShdw blurRad="38100" dist="38100" dir="2700000" algn="tl">
                    <a:srgbClr val="C0C0C0"/>
                  </a:outerShdw>
                </a:effectLst>
              </a:rPr>
              <a:t>ottimizzare gli apporti nutrizionali</a:t>
            </a:r>
            <a:r>
              <a:rPr lang="it-IT" altLang="it-IT" dirty="0" smtClean="0">
                <a:solidFill>
                  <a:srgbClr val="003300"/>
                </a:solidFill>
              </a:rPr>
              <a:t>, </a:t>
            </a:r>
            <a:r>
              <a:rPr lang="it-IT" altLang="it-IT" b="1" dirty="0" smtClean="0">
                <a:solidFill>
                  <a:srgbClr val="003300"/>
                </a:solidFill>
                <a:effectLst>
                  <a:outerShdw blurRad="38100" dist="38100" dir="2700000" algn="tl">
                    <a:srgbClr val="C0C0C0"/>
                  </a:outerShdw>
                </a:effectLst>
              </a:rPr>
              <a:t>fornire sostanze di interesse nutrizionale</a:t>
            </a:r>
            <a:r>
              <a:rPr lang="it-IT" altLang="it-IT" dirty="0" smtClean="0">
                <a:solidFill>
                  <a:srgbClr val="003300"/>
                </a:solidFill>
              </a:rPr>
              <a:t> ad </a:t>
            </a:r>
            <a:r>
              <a:rPr lang="it-IT" altLang="it-IT" b="1" dirty="0" smtClean="0">
                <a:solidFill>
                  <a:srgbClr val="003300"/>
                </a:solidFill>
                <a:effectLst>
                  <a:outerShdw blurRad="38100" dist="38100" dir="2700000" algn="tl">
                    <a:srgbClr val="C0C0C0"/>
                  </a:outerShdw>
                </a:effectLst>
              </a:rPr>
              <a:t>effetto protettivo</a:t>
            </a:r>
            <a:r>
              <a:rPr lang="it-IT" altLang="it-IT" dirty="0" smtClean="0">
                <a:solidFill>
                  <a:srgbClr val="003300"/>
                </a:solidFill>
              </a:rPr>
              <a:t> o trofico e </a:t>
            </a:r>
            <a:r>
              <a:rPr lang="it-IT" altLang="it-IT" b="1" dirty="0" smtClean="0">
                <a:solidFill>
                  <a:srgbClr val="003300"/>
                </a:solidFill>
                <a:effectLst>
                  <a:outerShdw blurRad="38100" dist="38100" dir="2700000" algn="tl">
                    <a:srgbClr val="C0C0C0"/>
                  </a:outerShdw>
                </a:effectLst>
              </a:rPr>
              <a:t>migliorare il metabolismo e le funzioni fisiologiche  dell’organismo. Forma </a:t>
            </a:r>
            <a:r>
              <a:rPr lang="it-IT" altLang="it-IT" dirty="0" smtClean="0">
                <a:solidFill>
                  <a:srgbClr val="003300"/>
                </a:solidFill>
              </a:rPr>
              <a:t>Questi prodotti sono </a:t>
            </a:r>
            <a:r>
              <a:rPr lang="it-IT" altLang="it-IT" b="1" dirty="0" smtClean="0">
                <a:solidFill>
                  <a:srgbClr val="003300"/>
                </a:solidFill>
                <a:effectLst>
                  <a:outerShdw blurRad="38100" dist="38100" dir="2700000" algn="tl">
                    <a:srgbClr val="C0C0C0"/>
                  </a:outerShdw>
                </a:effectLst>
              </a:rPr>
              <a:t>venduti confezionati in  forma predosata</a:t>
            </a:r>
            <a:r>
              <a:rPr lang="it-IT" altLang="it-IT" dirty="0" smtClean="0">
                <a:solidFill>
                  <a:srgbClr val="003300"/>
                </a:solidFill>
              </a:rPr>
              <a:t> quali capsule, pastiglie, </a:t>
            </a:r>
            <a:r>
              <a:rPr lang="it-IT" altLang="it-IT" dirty="0" err="1" smtClean="0">
                <a:solidFill>
                  <a:srgbClr val="003300"/>
                </a:solidFill>
              </a:rPr>
              <a:t>compresse,pillole</a:t>
            </a:r>
            <a:r>
              <a:rPr lang="it-IT" altLang="it-IT" dirty="0" smtClean="0">
                <a:solidFill>
                  <a:srgbClr val="003300"/>
                </a:solidFill>
              </a:rPr>
              <a:t>,  gomme da masticare e simili, polveri in bustina, liquidi  contenuti in fiale, flaconi a contagocce e altre forme simili di liquidi e di polveri </a:t>
            </a:r>
            <a:r>
              <a:rPr lang="it-IT" altLang="it-IT" b="1" dirty="0" smtClean="0">
                <a:solidFill>
                  <a:srgbClr val="003300"/>
                </a:solidFill>
                <a:effectLst>
                  <a:outerShdw blurRad="38100" dist="38100" dir="2700000" algn="tl">
                    <a:srgbClr val="C0C0C0"/>
                  </a:outerShdw>
                </a:effectLst>
              </a:rPr>
              <a:t>destinati ad essere assunti in piccoli quantitativi unitari.</a:t>
            </a:r>
            <a:r>
              <a:rPr lang="en-US" altLang="it-IT" b="1" dirty="0" smtClean="0">
                <a:solidFill>
                  <a:srgbClr val="003300"/>
                </a:solidFill>
                <a:effectLst>
                  <a:outerShdw blurRad="38100" dist="38100" dir="2700000" algn="tl">
                    <a:srgbClr val="C0C0C0"/>
                  </a:outerShdw>
                </a:effectLst>
              </a:rPr>
              <a:t> </a:t>
            </a:r>
            <a:endParaRPr lang="it-IT" altLang="it-IT" b="1" dirty="0" smtClean="0">
              <a:solidFill>
                <a:srgbClr val="003300"/>
              </a:solidFill>
              <a:effectLst>
                <a:outerShdw blurRad="38100" dist="38100" dir="2700000" algn="tl">
                  <a:srgbClr val="C0C0C0"/>
                </a:outerShdw>
              </a:effectLst>
            </a:endParaRPr>
          </a:p>
          <a:p>
            <a:pPr eaLnBrk="1" hangingPunct="1">
              <a:spcBef>
                <a:spcPct val="0"/>
              </a:spcBef>
              <a:defRPr/>
            </a:pPr>
            <a:endParaRPr lang="it-IT" altLang="it-IT" b="1" dirty="0" smtClean="0">
              <a:solidFill>
                <a:srgbClr val="003300"/>
              </a:solidFill>
              <a:effectLst>
                <a:outerShdw blurRad="38100" dist="38100" dir="2700000" algn="tl">
                  <a:srgbClr val="C0C0C0"/>
                </a:outerShdw>
              </a:effectLst>
            </a:endParaRPr>
          </a:p>
          <a:p>
            <a:pPr eaLnBrk="1" hangingPunct="1">
              <a:spcBef>
                <a:spcPct val="0"/>
              </a:spcBef>
              <a:defRPr/>
            </a:pPr>
            <a:endParaRPr lang="it-IT" altLang="it-IT" dirty="0" smtClean="0"/>
          </a:p>
          <a:p>
            <a:pPr>
              <a:defRPr/>
            </a:pPr>
            <a:endParaRPr lang="it-IT" altLang="it-IT" dirty="0" smtClean="0"/>
          </a:p>
          <a:p>
            <a:pPr>
              <a:defRPr/>
            </a:pPr>
            <a:endParaRPr lang="it-IT" altLang="it-IT"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200" b="0" i="0" u="none" strike="noStrike" kern="1200" baseline="0" dirty="0" smtClean="0">
                <a:solidFill>
                  <a:schemeClr val="tx1"/>
                </a:solidFill>
                <a:latin typeface="+mn-lt"/>
                <a:ea typeface="+mn-ea"/>
                <a:cs typeface="+mn-cs"/>
              </a:rPr>
              <a:t>Il principio della non cumulabilità esclude la possibilità che allo stesso prodotto si possano applicare diversi regimi di regolamentazione </a:t>
            </a:r>
          </a:p>
          <a:p>
            <a:endParaRPr lang="it-IT" altLang="it-IT"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z="1000" dirty="0"/>
          </a:p>
          <a:p>
            <a:endParaRPr lang="it-IT" altLang="it-IT" dirty="0" smtClean="0"/>
          </a:p>
          <a:p>
            <a:endParaRPr lang="it-IT" altLang="it-IT"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1000" dirty="0"/>
              <a:t>Le Autorità competenti di Belgio, Francia e Italia, come è noto, hanno avviato il cosiddetto progetto BELFRIT (dalle iniziali dei tre Paesi) per pervenire ad una disciplina comune sull’impiego di piante e derivati nel settore degli integratori alimentari, volto in primo luogo a definire un elenco comune delle piante ammissibili partendo da una revisione di quelle consentite a livello nazionale sulla base delle attuali evidenze scientifiche. Nell’ambito di tale progetto, che è volto anche a promuovere un processo di armonizzazione europea sulla materia, tenendo in debito conto l’uso tradizionale non solo come prova di sicurezza ma anche di “efficacia”, è stata messa a punto una prima lista comune di piante e relative parti, presentata a Bruxelles presso la sede dell’Autorità competente del Belgio lo scorso 26 novembre 2013. Tale lista, che al momento non comprende un certo numero di piante ammesse in Italia, non rappresenta ancora il risultato finale perché resta aperta a possibili integrazioni in esito agli approfondimenti in corso su piante che al momento sono ammesse in almeno uno dei tre Paesi. Ciò premesso, per consentire l’impiego negli integratori alimentari delle piante “nuove” per l’Italia incluse in tale lista senza dover applicare caso per caso il mutuo riconoscimento e, nel contempo, non escludere da subito l’impiego delle piante comprese solo nella lista italiana, è stato appositamente aggiornato il DM 9 luglio 2012 con decreto 27 marzo 2014. A tal fine quest’ultimo decreto mantiene la lista italiana come allegato 1 e include anche la lista BELFRIT attuale come allegato 1.bis. Per quanto concerne il numero delle piante:  l’allegato 1 ne comprende poco più di 1200;  l’allegato 1.bis ne comprende poco più di 1000, di cui oltre 120 “nuove” per l’Italia.  Per quanto concerne gli effetti fisiologici da indicare in etichetta, continuano a valere come riferimento le linee guida ministeriali in materia. Nel caso specifico, per assicurare ai consumatori una informazione corretta, si ritiene che il </a:t>
            </a:r>
            <a:r>
              <a:rPr lang="it-IT" altLang="it-IT" sz="1000" dirty="0" err="1"/>
              <a:t>claim</a:t>
            </a:r>
            <a:r>
              <a:rPr lang="it-IT" altLang="it-IT" sz="1000" dirty="0"/>
              <a:t> intervenuto con il Regolamento (UE) 432/2012 “Il carbone attivo contribuisce alla riduzione dell’eccessiva flatulenza post-prandiale” esprima in modo più preciso l’effettivo beneficio fisiologico che la sostanza in questione può offrire. Di conseguenza, a partire dalle prossime produzioni, per il </a:t>
            </a:r>
            <a:r>
              <a:rPr lang="it-IT" altLang="it-IT" sz="1000" dirty="0" err="1"/>
              <a:t>Carbo</a:t>
            </a:r>
            <a:r>
              <a:rPr lang="it-IT" altLang="it-IT" sz="1000" dirty="0"/>
              <a:t> </a:t>
            </a:r>
            <a:r>
              <a:rPr lang="it-IT" altLang="it-IT" sz="1000" dirty="0" err="1"/>
              <a:t>vegetabilis</a:t>
            </a:r>
            <a:r>
              <a:rPr lang="it-IT" altLang="it-IT" sz="1000" dirty="0"/>
              <a:t> presente negli integratori alimentari il solo effetto sulla salute che può essere rivendicato in etichetta è quello consentito dal predetto Regolamento (UE) 432/2012 alle condizioni stabilite</a:t>
            </a:r>
          </a:p>
          <a:p>
            <a:r>
              <a:rPr lang="it-IT" altLang="it-IT" sz="1000" dirty="0"/>
              <a:t> </a:t>
            </a:r>
          </a:p>
          <a:p>
            <a:r>
              <a:rPr lang="it-IT" altLang="it-IT" sz="100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A garanzia</a:t>
            </a:r>
            <a:r>
              <a:rPr lang="it-IT" altLang="it-IT" baseline="0" dirty="0" smtClean="0"/>
              <a:t> di </a:t>
            </a:r>
            <a:r>
              <a:rPr lang="it-IT" altLang="it-IT" dirty="0" smtClean="0"/>
              <a:t>1 salute e benessere dei cittadini e degli 2 interessi sociali ed economici e che è garantita</a:t>
            </a:r>
            <a:r>
              <a:rPr lang="it-IT" altLang="it-IT" baseline="0" dirty="0" smtClean="0"/>
              <a:t> da </a:t>
            </a:r>
            <a:r>
              <a:rPr lang="it-IT" altLang="it-IT" dirty="0" smtClean="0"/>
              <a:t>2 libera circolazione di alimenti sani</a:t>
            </a:r>
            <a:r>
              <a:rPr lang="it-IT" altLang="it-IT" baseline="0" dirty="0" smtClean="0"/>
              <a:t> e sicuri.</a:t>
            </a:r>
            <a:r>
              <a:rPr lang="it-IT" altLang="it-IT" dirty="0" smtClean="0"/>
              <a:t> L’attuale impianto</a:t>
            </a:r>
            <a:r>
              <a:rPr lang="it-IT" altLang="it-IT" baseline="0" dirty="0" smtClean="0"/>
              <a:t> </a:t>
            </a:r>
            <a:r>
              <a:rPr lang="it-IT" altLang="it-IT" dirty="0" smtClean="0"/>
              <a:t>normativo è caratterizzato dal concetto di «protezione anticipata» dei consumatori attraverso</a:t>
            </a:r>
            <a:r>
              <a:rPr lang="it-IT" altLang="it-IT" baseline="0" dirty="0" smtClean="0"/>
              <a:t> la prevenzione dei rischi sui processi alimentari, questa tipologia di controllo può definirsi ordinaria e si pone accanto alla tradizionale repressioni dei fenomeni criminosi (sofisticazioni, frodi, vendita alimenti inadatti al consumo umano </a:t>
            </a:r>
            <a:r>
              <a:rPr lang="it-IT" altLang="it-IT" baseline="0" dirty="0" err="1" smtClean="0"/>
              <a:t>ecc</a:t>
            </a:r>
            <a:r>
              <a:rPr lang="it-IT" altLang="it-IT" baseline="0" dirty="0" smtClean="0"/>
              <a:t>) ossia quella straordinaria affidata in estrema ratio al controllo pubblico sugli alimenti. Il nuovo approccio comunitario «preventivo» ha determinato una maggiore responsabilità dei soggetti coinvolti imponendo sistemi di autocontrollo e di rintracciabilità, ossia procedure specifiche che non riguardano solo il prodotti finito ma incidono primariamente sull’attività dell’impresa alimentare e poi sulla filiera in tutte le sue parti (</a:t>
            </a:r>
            <a:r>
              <a:rPr lang="it-IT" altLang="it-IT" baseline="0" dirty="0" err="1" smtClean="0"/>
              <a:t>food</a:t>
            </a:r>
            <a:r>
              <a:rPr lang="it-IT" altLang="it-IT" baseline="0" dirty="0" smtClean="0"/>
              <a:t> </a:t>
            </a:r>
            <a:r>
              <a:rPr lang="it-IT" altLang="it-IT" baseline="0" dirty="0" err="1" smtClean="0"/>
              <a:t>safety</a:t>
            </a:r>
            <a:r>
              <a:rPr lang="it-IT" altLang="it-IT" baseline="0" dirty="0" smtClean="0"/>
              <a:t> from farm to </a:t>
            </a:r>
            <a:r>
              <a:rPr lang="it-IT" altLang="it-IT" baseline="0" dirty="0" err="1" smtClean="0"/>
              <a:t>fork</a:t>
            </a:r>
            <a:r>
              <a:rPr lang="it-IT" altLang="it-IT" baseline="0" dirty="0" smtClean="0"/>
              <a:t>). Tradotto in norma questo significa che per garantire realmente la sicurezza degli alimenti occorre considerare tutti gli aspetti della produzione fino alla vendita al consumatore finale, in quanto ciascun passaggio può impattare sulla sicurezza alimentare.</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Obblighi: spetta agli operatori del settore alimentare e dei mangimi garantire la soddisfazione delle disposizioni normative inerenti le attività di produzione e vendita, mentre gli stati applicano la legislazione ed attuano i controlli e la comunicazione ai cittadini in materia di sicurezza e rischio su tutte le fasi e determinano le </a:t>
            </a:r>
            <a:r>
              <a:rPr lang="it-IT" altLang="it-IT" baseline="0" dirty="0" err="1" smtClean="0"/>
              <a:t>miscure</a:t>
            </a:r>
            <a:r>
              <a:rPr lang="it-IT" altLang="it-IT" baseline="0" dirty="0" smtClean="0"/>
              <a:t> e le sanzioni che dovranno essere effettive, dissuasive, proporzionate.  Responsabilità</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it-IT"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Precauzione misure provvisorie per garantire tutela prima dell’accertamento </a:t>
            </a:r>
            <a:r>
              <a:rPr lang="it-IT" altLang="it-IT" baseline="0" dirty="0" err="1" smtClean="0"/>
              <a:t>scientfico</a:t>
            </a:r>
            <a:r>
              <a:rPr lang="it-IT" altLang="it-IT" baseline="0" dirty="0" smtClean="0"/>
              <a:t> del problema, </a:t>
            </a:r>
          </a:p>
        </p:txBody>
      </p:sp>
    </p:spTree>
    <p:extLst>
      <p:ext uri="{BB962C8B-B14F-4D97-AF65-F5344CB8AC3E}">
        <p14:creationId xmlns:p14="http://schemas.microsoft.com/office/powerpoint/2010/main" val="13171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z="10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it-IT" b="0" dirty="0" err="1" smtClean="0"/>
              <a:t>distinti</a:t>
            </a:r>
            <a:r>
              <a:rPr lang="en-US" altLang="it-IT" b="0" dirty="0" smtClean="0"/>
              <a:t>, </a:t>
            </a:r>
            <a:r>
              <a:rPr lang="en-US" altLang="it-IT" b="0" dirty="0" err="1" smtClean="0"/>
              <a:t>separati</a:t>
            </a:r>
            <a:r>
              <a:rPr lang="en-US" altLang="it-IT" b="0" dirty="0" smtClean="0"/>
              <a:t> e </a:t>
            </a:r>
            <a:r>
              <a:rPr lang="en-US" altLang="it-IT" b="0" dirty="0" err="1" smtClean="0"/>
              <a:t>destinati</a:t>
            </a:r>
            <a:r>
              <a:rPr lang="en-US" altLang="it-IT" b="0" dirty="0" smtClean="0"/>
              <a:t> </a:t>
            </a:r>
            <a:r>
              <a:rPr lang="en-US" altLang="it-IT" b="0" dirty="0" err="1" smtClean="0"/>
              <a:t>esclusivamente</a:t>
            </a:r>
            <a:r>
              <a:rPr lang="en-US" altLang="it-IT" b="0" dirty="0" smtClean="0"/>
              <a:t> </a:t>
            </a:r>
            <a:r>
              <a:rPr lang="en-US" altLang="it-IT" b="0" dirty="0" err="1" smtClean="0"/>
              <a:t>alldistinti</a:t>
            </a:r>
            <a:r>
              <a:rPr lang="en-US" altLang="it-IT" b="0" dirty="0" smtClean="0"/>
              <a:t>, </a:t>
            </a:r>
            <a:r>
              <a:rPr lang="en-US" altLang="it-IT" b="0" dirty="0" err="1" smtClean="0"/>
              <a:t>separati</a:t>
            </a:r>
            <a:r>
              <a:rPr lang="en-US" altLang="it-IT" b="0" dirty="0" smtClean="0"/>
              <a:t> e </a:t>
            </a:r>
            <a:r>
              <a:rPr lang="en-US" altLang="it-IT" b="0" dirty="0" err="1" smtClean="0"/>
              <a:t>destinati</a:t>
            </a:r>
            <a:r>
              <a:rPr lang="en-US" altLang="it-IT" b="0" dirty="0" smtClean="0"/>
              <a:t> </a:t>
            </a:r>
            <a:r>
              <a:rPr lang="en-US" altLang="it-IT" b="0" dirty="0" err="1" smtClean="0"/>
              <a:t>esclusivamente</a:t>
            </a:r>
            <a:r>
              <a:rPr lang="en-US" altLang="it-IT" b="0" dirty="0" smtClean="0"/>
              <a:t> </a:t>
            </a:r>
            <a:r>
              <a:rPr lang="en-US" altLang="it-IT" b="0" dirty="0" err="1" smtClean="0"/>
              <a:t>allo</a:t>
            </a:r>
            <a:r>
              <a:rPr lang="en-US" altLang="it-IT" b="0" dirty="0" smtClean="0"/>
              <a:t> o </a:t>
            </a:r>
            <a:r>
              <a:rPr lang="en-US" altLang="it-IT" b="0" dirty="0" err="1" smtClean="0"/>
              <a:t>scopo</a:t>
            </a:r>
            <a:r>
              <a:rPr lang="en-US" altLang="it-IT" b="0" dirty="0" smtClean="0"/>
              <a:t> per </a:t>
            </a:r>
            <a:r>
              <a:rPr lang="en-US" altLang="it-IT" b="0" dirty="0" err="1" smtClean="0"/>
              <a:t>il</a:t>
            </a:r>
            <a:r>
              <a:rPr lang="en-US" altLang="it-IT" b="0" dirty="0" smtClean="0"/>
              <a:t> quale </a:t>
            </a:r>
            <a:r>
              <a:rPr lang="en-US" altLang="it-IT" b="0" dirty="0" err="1" smtClean="0"/>
              <a:t>sono</a:t>
            </a:r>
            <a:r>
              <a:rPr lang="en-US" altLang="it-IT" b="0" dirty="0" smtClean="0"/>
              <a:t> </a:t>
            </a:r>
            <a:r>
              <a:rPr lang="en-US" altLang="it-IT" b="0" dirty="0" err="1" smtClean="0"/>
              <a:t>stati</a:t>
            </a:r>
            <a:r>
              <a:rPr lang="en-US" altLang="it-IT" b="0" dirty="0" smtClean="0"/>
              <a:t> </a:t>
            </a:r>
            <a:r>
              <a:rPr lang="en-US" altLang="it-IT" b="0" dirty="0" err="1" smtClean="0"/>
              <a:t>progettati</a:t>
            </a:r>
            <a:r>
              <a:rPr lang="en-US" altLang="it-IT" b="0" dirty="0" smtClean="0"/>
              <a:t>. I </a:t>
            </a:r>
            <a:r>
              <a:rPr lang="en-US" altLang="it-IT" b="0" dirty="0" err="1" smtClean="0"/>
              <a:t>locali</a:t>
            </a:r>
            <a:r>
              <a:rPr lang="en-US" altLang="it-IT" b="0" dirty="0" smtClean="0"/>
              <a:t> </a:t>
            </a:r>
            <a:r>
              <a:rPr lang="en-US" altLang="it-IT" b="0" dirty="0" err="1" smtClean="0"/>
              <a:t>devono</a:t>
            </a:r>
            <a:r>
              <a:rPr lang="en-US" altLang="it-IT" b="0" dirty="0" smtClean="0"/>
              <a:t> </a:t>
            </a:r>
            <a:r>
              <a:rPr lang="en-US" altLang="it-IT" b="0" dirty="0" err="1" smtClean="0"/>
              <a:t>scopo</a:t>
            </a:r>
            <a:r>
              <a:rPr lang="en-US" altLang="it-IT" b="0" dirty="0" smtClean="0"/>
              <a:t> per </a:t>
            </a:r>
            <a:r>
              <a:rPr lang="en-US" altLang="it-IT" b="0" dirty="0" err="1" smtClean="0"/>
              <a:t>il</a:t>
            </a:r>
            <a:r>
              <a:rPr lang="en-US" altLang="it-IT" b="0" dirty="0" smtClean="0"/>
              <a:t> quale </a:t>
            </a:r>
            <a:r>
              <a:rPr lang="en-US" altLang="it-IT" b="0" dirty="0" err="1" smtClean="0"/>
              <a:t>sono</a:t>
            </a:r>
            <a:r>
              <a:rPr lang="en-US" altLang="it-IT" b="0" dirty="0" smtClean="0"/>
              <a:t> </a:t>
            </a:r>
            <a:r>
              <a:rPr lang="en-US" altLang="it-IT" b="0" dirty="0" err="1" smtClean="0"/>
              <a:t>stati</a:t>
            </a:r>
            <a:r>
              <a:rPr lang="en-US" altLang="it-IT" b="0" dirty="0" smtClean="0"/>
              <a:t> </a:t>
            </a:r>
            <a:r>
              <a:rPr lang="en-US" altLang="it-IT" b="0" dirty="0" err="1" smtClean="0"/>
              <a:t>progettati</a:t>
            </a:r>
            <a:r>
              <a:rPr lang="en-US" altLang="it-IT" b="0" dirty="0" smtClean="0"/>
              <a:t>. I </a:t>
            </a:r>
            <a:r>
              <a:rPr lang="en-US" altLang="it-IT" b="0" dirty="0" err="1" smtClean="0"/>
              <a:t>locali</a:t>
            </a:r>
            <a:r>
              <a:rPr lang="en-US" altLang="it-IT" b="0" dirty="0" smtClean="0"/>
              <a:t> </a:t>
            </a:r>
            <a:r>
              <a:rPr lang="en-US" altLang="it-IT" b="0" dirty="0" err="1" smtClean="0"/>
              <a:t>devono</a:t>
            </a:r>
            <a:r>
              <a:rPr lang="en-US" altLang="it-IT" b="0" dirty="0" smtClean="0"/>
              <a:t> </a:t>
            </a:r>
            <a:r>
              <a:rPr lang="en-US" altLang="it-IT" b="0" dirty="0" err="1" smtClean="0"/>
              <a:t>essere</a:t>
            </a:r>
            <a:r>
              <a:rPr lang="en-US" altLang="it-IT" b="0" dirty="0" smtClean="0"/>
              <a:t> </a:t>
            </a:r>
            <a:r>
              <a:rPr lang="en-US" altLang="it-IT" b="0" dirty="0" err="1" smtClean="0"/>
              <a:t>ampi</a:t>
            </a:r>
            <a:r>
              <a:rPr lang="en-US" altLang="it-IT" b="0" dirty="0" smtClean="0"/>
              <a:t> e </a:t>
            </a:r>
            <a:r>
              <a:rPr lang="en-US" altLang="it-IT" b="0" dirty="0" err="1" smtClean="0"/>
              <a:t>facili</a:t>
            </a:r>
            <a:r>
              <a:rPr lang="en-US" altLang="it-IT" b="0" dirty="0" smtClean="0"/>
              <a:t> da </a:t>
            </a:r>
            <a:r>
              <a:rPr lang="en-US" altLang="it-IT" b="0" dirty="0" err="1" smtClean="0"/>
              <a:t>pulire.essere</a:t>
            </a:r>
            <a:r>
              <a:rPr lang="en-US" altLang="it-IT" b="0" dirty="0" smtClean="0"/>
              <a:t> </a:t>
            </a:r>
            <a:r>
              <a:rPr lang="en-US" altLang="it-IT" b="0" dirty="0" err="1" smtClean="0"/>
              <a:t>ampi</a:t>
            </a:r>
            <a:r>
              <a:rPr lang="en-US" altLang="it-IT" b="0" dirty="0" smtClean="0"/>
              <a:t> e </a:t>
            </a:r>
            <a:r>
              <a:rPr lang="en-US" altLang="it-IT" b="0" dirty="0" err="1" smtClean="0"/>
              <a:t>facili</a:t>
            </a:r>
            <a:r>
              <a:rPr lang="en-US" altLang="it-IT" b="0" dirty="0" smtClean="0"/>
              <a:t> da </a:t>
            </a:r>
            <a:r>
              <a:rPr lang="en-US" altLang="it-IT" b="0" dirty="0" err="1" smtClean="0"/>
              <a:t>pulire</a:t>
            </a:r>
            <a:r>
              <a:rPr lang="en-US" altLang="it-IT" b="0" dirty="0" smtClean="0"/>
              <a:t>. RESPONSABILE CONTROLLO RESPONSABILE QUALITA’ </a:t>
            </a:r>
            <a:r>
              <a:rPr lang="en-US" altLang="it-IT" b="0" dirty="0" err="1" smtClean="0"/>
              <a:t>Elabora</a:t>
            </a:r>
            <a:r>
              <a:rPr lang="en-US" altLang="it-IT" b="0" dirty="0" smtClean="0"/>
              <a:t> e </a:t>
            </a:r>
            <a:r>
              <a:rPr lang="en-US" altLang="it-IT" b="0" dirty="0" err="1" smtClean="0"/>
              <a:t>aggiorna</a:t>
            </a:r>
            <a:r>
              <a:rPr lang="en-US" altLang="it-IT" b="0" dirty="0" smtClean="0"/>
              <a:t> </a:t>
            </a:r>
            <a:r>
              <a:rPr lang="en-US" altLang="it-IT" b="0" dirty="0" err="1" smtClean="0"/>
              <a:t>i</a:t>
            </a:r>
            <a:r>
              <a:rPr lang="en-US" altLang="it-IT" b="0" dirty="0" smtClean="0"/>
              <a:t> </a:t>
            </a:r>
            <a:r>
              <a:rPr lang="en-US" altLang="it-IT" b="0" dirty="0" err="1" smtClean="0"/>
              <a:t>piani</a:t>
            </a:r>
            <a:r>
              <a:rPr lang="en-US" altLang="it-IT" b="0" dirty="0" smtClean="0"/>
              <a:t> di </a:t>
            </a:r>
            <a:r>
              <a:rPr lang="en-US" altLang="it-IT" b="0" dirty="0" err="1" smtClean="0"/>
              <a:t>Elabora</a:t>
            </a:r>
            <a:r>
              <a:rPr lang="en-US" altLang="it-IT" b="0" dirty="0" smtClean="0"/>
              <a:t> e </a:t>
            </a:r>
            <a:r>
              <a:rPr lang="en-US" altLang="it-IT" b="0" dirty="0" err="1" smtClean="0"/>
              <a:t>aggiorna</a:t>
            </a:r>
            <a:r>
              <a:rPr lang="en-US" altLang="it-IT" b="0" dirty="0" smtClean="0"/>
              <a:t> </a:t>
            </a:r>
            <a:r>
              <a:rPr lang="en-US" altLang="it-IT" b="0" dirty="0" err="1" smtClean="0"/>
              <a:t>i</a:t>
            </a:r>
            <a:r>
              <a:rPr lang="en-US" altLang="it-IT" b="0" dirty="0" smtClean="0"/>
              <a:t> </a:t>
            </a:r>
            <a:r>
              <a:rPr lang="en-US" altLang="it-IT" b="0" dirty="0" err="1" smtClean="0"/>
              <a:t>piani</a:t>
            </a:r>
            <a:r>
              <a:rPr lang="en-US" altLang="it-IT" b="0" dirty="0" smtClean="0"/>
              <a:t> di </a:t>
            </a:r>
            <a:r>
              <a:rPr lang="en-US" altLang="it-IT" b="0" dirty="0" err="1" smtClean="0"/>
              <a:t>autocontrollo</a:t>
            </a:r>
            <a:r>
              <a:rPr lang="en-US" altLang="it-IT" b="0" dirty="0" smtClean="0"/>
              <a:t>; </a:t>
            </a:r>
            <a:r>
              <a:rPr lang="en-US" altLang="it-IT" b="0" dirty="0" err="1" smtClean="0"/>
              <a:t>vigila</a:t>
            </a:r>
            <a:r>
              <a:rPr lang="en-US" altLang="it-IT" b="0" dirty="0" smtClean="0"/>
              <a:t> </a:t>
            </a:r>
            <a:r>
              <a:rPr lang="en-US" altLang="it-IT" b="0" dirty="0" err="1" smtClean="0"/>
              <a:t>sulla</a:t>
            </a:r>
            <a:r>
              <a:rPr lang="en-US" altLang="it-IT" b="0" dirty="0" smtClean="0"/>
              <a:t> </a:t>
            </a:r>
            <a:r>
              <a:rPr lang="en-US" altLang="it-IT" b="0" dirty="0" err="1" smtClean="0"/>
              <a:t>autocontrollo</a:t>
            </a:r>
            <a:r>
              <a:rPr lang="en-US" altLang="it-IT" b="0" dirty="0" smtClean="0"/>
              <a:t>; </a:t>
            </a:r>
            <a:r>
              <a:rPr lang="en-US" altLang="it-IT" b="0" dirty="0" err="1" smtClean="0"/>
              <a:t>vigila</a:t>
            </a:r>
            <a:r>
              <a:rPr lang="en-US" altLang="it-IT" b="0" dirty="0" smtClean="0"/>
              <a:t> </a:t>
            </a:r>
            <a:r>
              <a:rPr lang="en-US" altLang="it-IT" b="0" dirty="0" err="1" smtClean="0"/>
              <a:t>sulla</a:t>
            </a:r>
            <a:r>
              <a:rPr lang="en-US" altLang="it-IT" b="0" dirty="0" smtClean="0"/>
              <a:t> </a:t>
            </a:r>
            <a:r>
              <a:rPr lang="en-US" altLang="it-IT" b="0" dirty="0" err="1" smtClean="0"/>
              <a:t>produzione</a:t>
            </a:r>
            <a:r>
              <a:rPr lang="en-US" altLang="it-IT" b="0" dirty="0" smtClean="0"/>
              <a:t> </a:t>
            </a:r>
            <a:r>
              <a:rPr lang="en-US" altLang="it-IT" b="0" dirty="0" err="1" smtClean="0"/>
              <a:t>ed</a:t>
            </a:r>
            <a:r>
              <a:rPr lang="en-US" altLang="it-IT" b="0" dirty="0" smtClean="0"/>
              <a:t> </a:t>
            </a:r>
            <a:r>
              <a:rPr lang="en-US" altLang="it-IT" b="0" dirty="0" err="1" smtClean="0"/>
              <a:t>il</a:t>
            </a:r>
            <a:r>
              <a:rPr lang="en-US" altLang="it-IT" b="0" dirty="0" smtClean="0"/>
              <a:t> </a:t>
            </a:r>
            <a:r>
              <a:rPr lang="en-US" altLang="it-IT" b="0" dirty="0" err="1" smtClean="0"/>
              <a:t>produzione</a:t>
            </a:r>
            <a:r>
              <a:rPr lang="en-US" altLang="it-IT" b="0" dirty="0" smtClean="0"/>
              <a:t> </a:t>
            </a:r>
            <a:r>
              <a:rPr lang="en-US" altLang="it-IT" b="0" dirty="0" err="1" smtClean="0"/>
              <a:t>ed</a:t>
            </a:r>
            <a:r>
              <a:rPr lang="en-US" altLang="it-IT" b="0" dirty="0" smtClean="0"/>
              <a:t> </a:t>
            </a:r>
            <a:r>
              <a:rPr lang="en-US" altLang="it-IT" b="0" dirty="0" err="1" smtClean="0"/>
              <a:t>il</a:t>
            </a:r>
            <a:r>
              <a:rPr lang="en-US" altLang="it-IT" b="0" dirty="0" smtClean="0"/>
              <a:t> </a:t>
            </a:r>
            <a:r>
              <a:rPr lang="en-US" altLang="it-IT" b="0" dirty="0" err="1" smtClean="0"/>
              <a:t>confezionamento</a:t>
            </a:r>
            <a:r>
              <a:rPr lang="en-US" altLang="it-IT" b="0" dirty="0" smtClean="0"/>
              <a:t> </a:t>
            </a:r>
            <a:r>
              <a:rPr lang="en-US" altLang="it-IT" b="0" dirty="0" err="1" smtClean="0"/>
              <a:t>confezionamento</a:t>
            </a:r>
            <a:r>
              <a:rPr lang="en-US" altLang="it-IT" b="0" dirty="0" smtClean="0"/>
              <a:t>, </a:t>
            </a:r>
            <a:r>
              <a:rPr lang="en-US" altLang="it-IT" b="0" dirty="0" err="1" smtClean="0"/>
              <a:t>definisce</a:t>
            </a:r>
            <a:r>
              <a:rPr lang="en-US" altLang="it-IT" b="0" dirty="0" smtClean="0"/>
              <a:t> le procedure, </a:t>
            </a:r>
            <a:r>
              <a:rPr lang="en-US" altLang="it-IT" b="0" dirty="0" err="1" smtClean="0"/>
              <a:t>comunica</a:t>
            </a:r>
            <a:r>
              <a:rPr lang="en-US" altLang="it-IT" b="0" dirty="0" smtClean="0"/>
              <a:t> </a:t>
            </a:r>
            <a:r>
              <a:rPr lang="en-US" altLang="it-IT" b="0" dirty="0" err="1" smtClean="0"/>
              <a:t>definisce</a:t>
            </a:r>
            <a:r>
              <a:rPr lang="en-US" altLang="it-IT" b="0" dirty="0" smtClean="0"/>
              <a:t> le procedure, </a:t>
            </a:r>
            <a:r>
              <a:rPr lang="en-US" altLang="it-IT" b="0" dirty="0" err="1" smtClean="0"/>
              <a:t>comunica</a:t>
            </a:r>
            <a:r>
              <a:rPr lang="en-US" altLang="it-IT" b="0" dirty="0" smtClean="0"/>
              <a:t> con </a:t>
            </a:r>
            <a:r>
              <a:rPr lang="en-US" altLang="it-IT" b="0" dirty="0" err="1" smtClean="0"/>
              <a:t>il</a:t>
            </a:r>
            <a:r>
              <a:rPr lang="en-US" altLang="it-IT" b="0" dirty="0" smtClean="0"/>
              <a:t> </a:t>
            </a:r>
            <a:r>
              <a:rPr lang="en-US" altLang="it-IT" b="0" dirty="0" err="1" smtClean="0"/>
              <a:t>Ministero</a:t>
            </a:r>
            <a:r>
              <a:rPr lang="en-US" altLang="it-IT" b="0" dirty="0" smtClean="0"/>
              <a:t> e con l con </a:t>
            </a:r>
            <a:r>
              <a:rPr lang="en-US" altLang="it-IT" b="0" dirty="0" err="1" smtClean="0"/>
              <a:t>il</a:t>
            </a:r>
            <a:r>
              <a:rPr lang="en-US" altLang="it-IT" b="0" dirty="0" smtClean="0"/>
              <a:t> </a:t>
            </a:r>
            <a:r>
              <a:rPr lang="en-US" altLang="it-IT" b="0" dirty="0" err="1" smtClean="0"/>
              <a:t>Ministero</a:t>
            </a:r>
            <a:r>
              <a:rPr lang="en-US" altLang="it-IT" b="0" dirty="0" smtClean="0"/>
              <a:t> e con </a:t>
            </a:r>
            <a:r>
              <a:rPr lang="en-US" altLang="it-IT" b="0" dirty="0" err="1" smtClean="0"/>
              <a:t>l’Asl</a:t>
            </a:r>
            <a:endParaRPr lang="en-US" altLang="it-IT" b="0" dirty="0" smtClean="0"/>
          </a:p>
          <a:p>
            <a:pPr>
              <a:lnSpc>
                <a:spcPct val="90000"/>
              </a:lnSpc>
            </a:pPr>
            <a:r>
              <a:rPr lang="en-US" altLang="it-IT" b="0" dirty="0" smtClean="0"/>
              <a:t>ANALISI CHIMICO-FISICHE </a:t>
            </a:r>
            <a:r>
              <a:rPr lang="en-US" altLang="it-IT" b="0" dirty="0" err="1" smtClean="0"/>
              <a:t>Locali</a:t>
            </a:r>
            <a:r>
              <a:rPr lang="en-US" altLang="it-IT" b="0" dirty="0" smtClean="0"/>
              <a:t> </a:t>
            </a:r>
            <a:r>
              <a:rPr lang="en-US" altLang="it-IT" b="0" dirty="0" err="1" smtClean="0"/>
              <a:t>separati</a:t>
            </a:r>
            <a:r>
              <a:rPr lang="en-US" altLang="it-IT" b="0" dirty="0" smtClean="0"/>
              <a:t>, </a:t>
            </a:r>
            <a:r>
              <a:rPr lang="en-US" altLang="it-IT" b="0" dirty="0" err="1" smtClean="0"/>
              <a:t>laboratorio</a:t>
            </a:r>
            <a:r>
              <a:rPr lang="en-US" altLang="it-IT" b="0" dirty="0" smtClean="0"/>
              <a:t> </a:t>
            </a:r>
            <a:r>
              <a:rPr lang="en-US" altLang="it-IT" b="0" dirty="0" err="1" smtClean="0"/>
              <a:t>attrezzato</a:t>
            </a:r>
            <a:r>
              <a:rPr lang="en-US" altLang="it-IT" b="0" dirty="0" smtClean="0"/>
              <a:t>, </a:t>
            </a:r>
            <a:r>
              <a:rPr lang="en-US" altLang="it-IT" b="0" dirty="0" err="1" smtClean="0"/>
              <a:t>metodi</a:t>
            </a:r>
            <a:r>
              <a:rPr lang="en-US" altLang="it-IT" b="0" dirty="0" smtClean="0"/>
              <a:t> di </a:t>
            </a:r>
            <a:r>
              <a:rPr lang="en-US" altLang="it-IT" b="0" dirty="0" err="1" smtClean="0"/>
              <a:t>analisi</a:t>
            </a:r>
            <a:r>
              <a:rPr lang="en-US" altLang="it-IT" b="0" dirty="0" smtClean="0"/>
              <a:t> </a:t>
            </a:r>
            <a:r>
              <a:rPr lang="en-US" altLang="it-IT" b="0" dirty="0" err="1" smtClean="0"/>
              <a:t>codificati</a:t>
            </a:r>
            <a:r>
              <a:rPr lang="en-US" altLang="it-IT" b="0" dirty="0" smtClean="0"/>
              <a:t> (</a:t>
            </a:r>
            <a:r>
              <a:rPr lang="en-US" altLang="it-IT" b="0" dirty="0" err="1" smtClean="0"/>
              <a:t>i</a:t>
            </a:r>
            <a:r>
              <a:rPr lang="en-US" altLang="it-IT" b="0" dirty="0" smtClean="0"/>
              <a:t> </a:t>
            </a:r>
            <a:r>
              <a:rPr lang="en-US" altLang="it-IT" b="0" dirty="0" err="1" smtClean="0"/>
              <a:t>laboratori</a:t>
            </a:r>
            <a:r>
              <a:rPr lang="en-US" altLang="it-IT" b="0" dirty="0" smtClean="0"/>
              <a:t> </a:t>
            </a:r>
            <a:r>
              <a:rPr lang="en-US" altLang="it-IT" b="0" dirty="0" err="1" smtClean="0"/>
              <a:t>metodi</a:t>
            </a:r>
            <a:r>
              <a:rPr lang="en-US" altLang="it-IT" b="0" dirty="0" smtClean="0"/>
              <a:t> di </a:t>
            </a:r>
            <a:r>
              <a:rPr lang="en-US" altLang="it-IT" b="0" dirty="0" err="1" smtClean="0"/>
              <a:t>analisi</a:t>
            </a:r>
            <a:r>
              <a:rPr lang="en-US" altLang="it-IT" b="0" dirty="0" smtClean="0"/>
              <a:t> </a:t>
            </a:r>
            <a:r>
              <a:rPr lang="en-US" altLang="it-IT" b="0" dirty="0" err="1" smtClean="0"/>
              <a:t>codificati</a:t>
            </a:r>
            <a:r>
              <a:rPr lang="en-US" altLang="it-IT" b="0" dirty="0" smtClean="0"/>
              <a:t> (</a:t>
            </a:r>
            <a:r>
              <a:rPr lang="en-US" altLang="it-IT" b="0" dirty="0" err="1" smtClean="0"/>
              <a:t>i</a:t>
            </a:r>
            <a:r>
              <a:rPr lang="en-US" altLang="it-IT" b="0" dirty="0" smtClean="0"/>
              <a:t> </a:t>
            </a:r>
            <a:r>
              <a:rPr lang="en-US" altLang="it-IT" b="0" dirty="0" err="1" smtClean="0"/>
              <a:t>laboratori</a:t>
            </a:r>
            <a:r>
              <a:rPr lang="en-US" altLang="it-IT" b="0" dirty="0" smtClean="0"/>
              <a:t> non </a:t>
            </a:r>
            <a:r>
              <a:rPr lang="en-US" altLang="it-IT" b="0" dirty="0" err="1" smtClean="0"/>
              <a:t>annessi</a:t>
            </a:r>
            <a:r>
              <a:rPr lang="en-US" altLang="it-IT" b="0" dirty="0" smtClean="0"/>
              <a:t> </a:t>
            </a:r>
            <a:r>
              <a:rPr lang="en-US" altLang="it-IT" b="0" dirty="0" err="1" smtClean="0"/>
              <a:t>devono</a:t>
            </a:r>
            <a:r>
              <a:rPr lang="en-US" altLang="it-IT" b="0" dirty="0" smtClean="0"/>
              <a:t> </a:t>
            </a:r>
            <a:r>
              <a:rPr lang="en-US" altLang="it-IT" b="0" dirty="0" err="1" smtClean="0"/>
              <a:t>fornire</a:t>
            </a:r>
            <a:r>
              <a:rPr lang="en-US" altLang="it-IT" b="0" dirty="0" smtClean="0"/>
              <a:t>, ENTRO 6 MESI </a:t>
            </a:r>
            <a:r>
              <a:rPr lang="en-US" altLang="it-IT" b="0" dirty="0" err="1" smtClean="0"/>
              <a:t>dalla</a:t>
            </a:r>
            <a:r>
              <a:rPr lang="en-US" altLang="it-IT" b="0" dirty="0" smtClean="0"/>
              <a:t> </a:t>
            </a:r>
            <a:r>
              <a:rPr lang="en-US" altLang="it-IT" b="0" dirty="0" err="1" smtClean="0"/>
              <a:t>pubblicazione</a:t>
            </a:r>
            <a:r>
              <a:rPr lang="en-US" altLang="it-IT" b="0" dirty="0" smtClean="0"/>
              <a:t> del </a:t>
            </a:r>
            <a:r>
              <a:rPr lang="en-US" altLang="it-IT" b="0" dirty="0" err="1" smtClean="0"/>
              <a:t>decreto</a:t>
            </a:r>
            <a:r>
              <a:rPr lang="en-US" altLang="it-IT" b="0" dirty="0" smtClean="0"/>
              <a:t> (a </a:t>
            </a:r>
            <a:r>
              <a:rPr lang="en-US" altLang="it-IT" b="0" dirty="0" err="1" smtClean="0"/>
              <a:t>pena</a:t>
            </a:r>
            <a:r>
              <a:rPr lang="en-US" altLang="it-IT" b="0" dirty="0" smtClean="0"/>
              <a:t> di </a:t>
            </a:r>
            <a:r>
              <a:rPr lang="en-US" altLang="it-IT" b="0" dirty="0" err="1" smtClean="0"/>
              <a:t>decadenza</a:t>
            </a:r>
            <a:r>
              <a:rPr lang="en-US" altLang="it-IT" b="0" dirty="0" smtClean="0"/>
              <a:t>) </a:t>
            </a:r>
            <a:r>
              <a:rPr lang="en-US" altLang="it-IT" b="0" dirty="0" err="1" smtClean="0"/>
              <a:t>pubblicazione</a:t>
            </a:r>
            <a:r>
              <a:rPr lang="en-US" altLang="it-IT" b="0" dirty="0" smtClean="0"/>
              <a:t> del </a:t>
            </a:r>
            <a:r>
              <a:rPr lang="en-US" altLang="it-IT" b="0" dirty="0" err="1" smtClean="0"/>
              <a:t>decreto</a:t>
            </a:r>
            <a:r>
              <a:rPr lang="en-US" altLang="it-IT" b="0" dirty="0" smtClean="0"/>
              <a:t> (a </a:t>
            </a:r>
            <a:r>
              <a:rPr lang="en-US" altLang="it-IT" b="0" dirty="0" err="1" smtClean="0"/>
              <a:t>pena</a:t>
            </a:r>
            <a:r>
              <a:rPr lang="en-US" altLang="it-IT" b="0" dirty="0" smtClean="0"/>
              <a:t> di </a:t>
            </a:r>
            <a:r>
              <a:rPr lang="en-US" altLang="it-IT" b="0" dirty="0" err="1" smtClean="0"/>
              <a:t>decadenza</a:t>
            </a:r>
            <a:r>
              <a:rPr lang="en-US" altLang="it-IT" b="0" dirty="0" smtClean="0"/>
              <a:t>) al </a:t>
            </a:r>
            <a:r>
              <a:rPr lang="en-US" altLang="it-IT" b="0" dirty="0" err="1" smtClean="0"/>
              <a:t>Ministero</a:t>
            </a:r>
            <a:r>
              <a:rPr lang="en-US" altLang="it-IT" b="0" dirty="0" smtClean="0"/>
              <a:t> </a:t>
            </a:r>
            <a:r>
              <a:rPr lang="en-US" altLang="it-IT" b="0" dirty="0" err="1" smtClean="0"/>
              <a:t>della,tramite</a:t>
            </a:r>
            <a:r>
              <a:rPr lang="en-US" altLang="it-IT" b="0" dirty="0" smtClean="0"/>
              <a:t> </a:t>
            </a:r>
            <a:r>
              <a:rPr lang="en-US" altLang="it-IT" b="0" dirty="0" err="1" smtClean="0"/>
              <a:t>ltramite</a:t>
            </a:r>
            <a:r>
              <a:rPr lang="en-US" altLang="it-IT" b="0" dirty="0" smtClean="0"/>
              <a:t> l’’</a:t>
            </a:r>
            <a:r>
              <a:rPr lang="en-US" altLang="it-IT" b="0" dirty="0" err="1" smtClean="0"/>
              <a:t>AslAslterritorialmente</a:t>
            </a:r>
            <a:r>
              <a:rPr lang="en-US" altLang="it-IT" b="0" dirty="0" smtClean="0"/>
              <a:t> </a:t>
            </a:r>
            <a:r>
              <a:rPr lang="en-US" altLang="it-IT" b="0" dirty="0" err="1" smtClean="0"/>
              <a:t>competente:territorialmente</a:t>
            </a:r>
            <a:r>
              <a:rPr lang="en-US" altLang="it-IT" b="0" dirty="0" smtClean="0"/>
              <a:t> </a:t>
            </a:r>
            <a:r>
              <a:rPr lang="en-US" altLang="it-IT" b="0" dirty="0" err="1" smtClean="0"/>
              <a:t>competente</a:t>
            </a:r>
            <a:r>
              <a:rPr lang="en-US" altLang="it-IT" b="0" dirty="0" smtClean="0"/>
              <a:t>:</a:t>
            </a:r>
          </a:p>
          <a:p>
            <a:pPr eaLnBrk="1" hangingPunct="1">
              <a:lnSpc>
                <a:spcPct val="90000"/>
              </a:lnSpc>
              <a:spcBef>
                <a:spcPct val="0"/>
              </a:spcBef>
            </a:pPr>
            <a:r>
              <a:rPr lang="en-US" altLang="it-IT" dirty="0" smtClean="0"/>
              <a:t>􀂙</a:t>
            </a:r>
            <a:r>
              <a:rPr lang="en-US" altLang="it-IT" dirty="0" err="1" smtClean="0"/>
              <a:t>Indicazione</a:t>
            </a:r>
            <a:r>
              <a:rPr lang="en-US" altLang="it-IT" dirty="0" smtClean="0"/>
              <a:t> del </a:t>
            </a:r>
            <a:r>
              <a:rPr lang="en-US" altLang="it-IT" dirty="0" err="1" smtClean="0"/>
              <a:t>nome</a:t>
            </a:r>
            <a:r>
              <a:rPr lang="en-US" altLang="it-IT" dirty="0" smtClean="0"/>
              <a:t> e </a:t>
            </a:r>
            <a:r>
              <a:rPr lang="en-US" altLang="it-IT" dirty="0" err="1" smtClean="0"/>
              <a:t>della</a:t>
            </a:r>
            <a:r>
              <a:rPr lang="en-US" altLang="it-IT" dirty="0" smtClean="0"/>
              <a:t> </a:t>
            </a:r>
            <a:r>
              <a:rPr lang="en-US" altLang="it-IT" dirty="0" err="1" smtClean="0"/>
              <a:t>sede</a:t>
            </a:r>
            <a:r>
              <a:rPr lang="en-US" altLang="it-IT" dirty="0" smtClean="0"/>
              <a:t> </a:t>
            </a:r>
            <a:r>
              <a:rPr lang="en-US" altLang="it-IT" dirty="0" err="1" smtClean="0"/>
              <a:t>dello</a:t>
            </a:r>
            <a:r>
              <a:rPr lang="en-US" altLang="it-IT" dirty="0" smtClean="0"/>
              <a:t> </a:t>
            </a:r>
            <a:r>
              <a:rPr lang="en-US" altLang="it-IT" dirty="0" err="1" smtClean="0"/>
              <a:t>stabilimento</a:t>
            </a:r>
            <a:r>
              <a:rPr lang="en-US" altLang="it-IT" dirty="0" smtClean="0"/>
              <a:t>,􀂙</a:t>
            </a:r>
            <a:r>
              <a:rPr lang="en-US" altLang="it-IT" dirty="0" err="1" smtClean="0"/>
              <a:t>planimetria</a:t>
            </a:r>
            <a:r>
              <a:rPr lang="en-US" altLang="it-IT" dirty="0" smtClean="0"/>
              <a:t>, 􀂙</a:t>
            </a:r>
            <a:r>
              <a:rPr lang="en-US" altLang="it-IT" dirty="0" err="1" smtClean="0"/>
              <a:t>caratteristiche</a:t>
            </a:r>
            <a:r>
              <a:rPr lang="en-US" altLang="it-IT" dirty="0" smtClean="0"/>
              <a:t> </a:t>
            </a:r>
            <a:r>
              <a:rPr lang="en-US" altLang="it-IT" dirty="0" err="1" smtClean="0"/>
              <a:t>tecnico-costruttive</a:t>
            </a:r>
            <a:r>
              <a:rPr lang="en-US" altLang="it-IT" dirty="0" smtClean="0"/>
              <a:t>,􀂙</a:t>
            </a:r>
            <a:r>
              <a:rPr lang="en-US" altLang="it-IT" dirty="0" err="1" smtClean="0"/>
              <a:t>indicazione</a:t>
            </a:r>
            <a:r>
              <a:rPr lang="en-US" altLang="it-IT" dirty="0" smtClean="0"/>
              <a:t>, </a:t>
            </a:r>
            <a:r>
              <a:rPr lang="en-US" altLang="it-IT" dirty="0" err="1" smtClean="0"/>
              <a:t>ove</a:t>
            </a:r>
            <a:r>
              <a:rPr lang="en-US" altLang="it-IT" dirty="0" smtClean="0"/>
              <a:t> </a:t>
            </a:r>
            <a:r>
              <a:rPr lang="en-US" altLang="it-IT" dirty="0" err="1" smtClean="0"/>
              <a:t>presente</a:t>
            </a:r>
            <a:r>
              <a:rPr lang="en-US" altLang="it-IT" dirty="0" smtClean="0"/>
              <a:t>, di un </a:t>
            </a:r>
            <a:r>
              <a:rPr lang="en-US" altLang="it-IT" dirty="0" err="1" smtClean="0"/>
              <a:t>laboratorio</a:t>
            </a:r>
            <a:r>
              <a:rPr lang="en-US" altLang="it-IT" dirty="0" smtClean="0"/>
              <a:t> di </a:t>
            </a:r>
            <a:r>
              <a:rPr lang="en-US" altLang="it-IT" dirty="0" err="1" smtClean="0"/>
              <a:t>analisi</a:t>
            </a:r>
            <a:r>
              <a:rPr lang="en-US" altLang="it-IT" dirty="0" smtClean="0"/>
              <a:t>,􀂙</a:t>
            </a:r>
            <a:r>
              <a:rPr lang="en-US" altLang="it-IT" dirty="0" err="1" smtClean="0"/>
              <a:t>accettazione</a:t>
            </a:r>
            <a:r>
              <a:rPr lang="en-US" altLang="it-IT" dirty="0" smtClean="0"/>
              <a:t> di </a:t>
            </a:r>
            <a:r>
              <a:rPr lang="en-US" altLang="it-IT" dirty="0" err="1" smtClean="0"/>
              <a:t>incarico</a:t>
            </a:r>
            <a:r>
              <a:rPr lang="en-US" altLang="it-IT" dirty="0" smtClean="0"/>
              <a:t> del </a:t>
            </a:r>
            <a:r>
              <a:rPr lang="en-US" altLang="it-IT" dirty="0" err="1" smtClean="0"/>
              <a:t>responsabile</a:t>
            </a:r>
            <a:r>
              <a:rPr lang="en-US" altLang="it-IT" dirty="0" smtClean="0"/>
              <a:t> </a:t>
            </a:r>
            <a:r>
              <a:rPr lang="en-US" altLang="it-IT" dirty="0" err="1" smtClean="0"/>
              <a:t>della</a:t>
            </a:r>
            <a:r>
              <a:rPr lang="en-US" altLang="it-IT" dirty="0" smtClean="0"/>
              <a:t> </a:t>
            </a:r>
            <a:r>
              <a:rPr lang="en-US" altLang="it-IT" dirty="0" err="1" smtClean="0"/>
              <a:t>qualità</a:t>
            </a:r>
            <a:r>
              <a:rPr lang="en-US" altLang="it-IT" dirty="0" smtClean="0"/>
              <a:t>(con </a:t>
            </a:r>
            <a:r>
              <a:rPr lang="en-US" altLang="it-IT" dirty="0" err="1" smtClean="0"/>
              <a:t>l’indicazione</a:t>
            </a:r>
            <a:r>
              <a:rPr lang="en-US" altLang="it-IT" dirty="0" smtClean="0"/>
              <a:t> </a:t>
            </a:r>
            <a:r>
              <a:rPr lang="en-US" altLang="it-IT" dirty="0" err="1" smtClean="0"/>
              <a:t>della</a:t>
            </a:r>
            <a:r>
              <a:rPr lang="en-US" altLang="it-IT" dirty="0" smtClean="0"/>
              <a:t> </a:t>
            </a:r>
            <a:r>
              <a:rPr lang="en-US" altLang="it-IT" dirty="0" err="1" smtClean="0"/>
              <a:t>qualifica</a:t>
            </a:r>
            <a:r>
              <a:rPr lang="en-US" altLang="it-IT" dirty="0" smtClean="0"/>
              <a:t> </a:t>
            </a:r>
            <a:r>
              <a:rPr lang="en-US" altLang="it-IT" dirty="0" err="1" smtClean="0"/>
              <a:t>professionale</a:t>
            </a:r>
            <a:r>
              <a:rPr lang="en-US" altLang="it-IT" dirty="0" smtClean="0"/>
              <a:t>; come </a:t>
            </a:r>
            <a:r>
              <a:rPr lang="en-US" altLang="it-IT" dirty="0" err="1" smtClean="0"/>
              <a:t>titolo</a:t>
            </a:r>
            <a:r>
              <a:rPr lang="en-US" altLang="it-IT" dirty="0" smtClean="0"/>
              <a:t> di </a:t>
            </a:r>
            <a:r>
              <a:rPr lang="en-US" altLang="it-IT" dirty="0" err="1" smtClean="0"/>
              <a:t>studiovale</a:t>
            </a:r>
            <a:r>
              <a:rPr lang="en-US" altLang="it-IT" dirty="0" smtClean="0"/>
              <a:t> </a:t>
            </a:r>
            <a:r>
              <a:rPr lang="en-US" altLang="it-IT" dirty="0" err="1" smtClean="0"/>
              <a:t>anche</a:t>
            </a:r>
            <a:r>
              <a:rPr lang="en-US" altLang="it-IT" dirty="0" smtClean="0"/>
              <a:t> </a:t>
            </a:r>
            <a:r>
              <a:rPr lang="en-US" altLang="it-IT" dirty="0" err="1" smtClean="0"/>
              <a:t>il</a:t>
            </a:r>
            <a:r>
              <a:rPr lang="en-US" altLang="it-IT" dirty="0" smtClean="0"/>
              <a:t> diploma di </a:t>
            </a:r>
            <a:r>
              <a:rPr lang="en-US" altLang="it-IT" dirty="0" err="1" smtClean="0"/>
              <a:t>laurea</a:t>
            </a:r>
            <a:r>
              <a:rPr lang="en-US" altLang="it-IT" dirty="0" smtClean="0"/>
              <a:t> in </a:t>
            </a:r>
            <a:r>
              <a:rPr lang="en-US" altLang="it-IT" dirty="0" err="1" smtClean="0"/>
              <a:t>scienze</a:t>
            </a:r>
            <a:r>
              <a:rPr lang="en-US" altLang="it-IT" dirty="0" smtClean="0"/>
              <a:t> o </a:t>
            </a:r>
            <a:r>
              <a:rPr lang="en-US" altLang="it-IT" dirty="0" err="1" smtClean="0"/>
              <a:t>tecniche</a:t>
            </a:r>
            <a:r>
              <a:rPr lang="en-US" altLang="it-IT" dirty="0" smtClean="0"/>
              <a:t> </a:t>
            </a:r>
            <a:r>
              <a:rPr lang="en-US" altLang="it-IT" dirty="0" err="1" smtClean="0"/>
              <a:t>erboristiche</a:t>
            </a:r>
            <a:r>
              <a:rPr lang="en-US" altLang="it-IT" dirty="0" smtClean="0"/>
              <a:t>), 􀂙</a:t>
            </a:r>
            <a:r>
              <a:rPr lang="en-US" altLang="it-IT" dirty="0" err="1" smtClean="0"/>
              <a:t>copia</a:t>
            </a:r>
            <a:r>
              <a:rPr lang="en-US" altLang="it-IT" dirty="0" smtClean="0"/>
              <a:t> </a:t>
            </a:r>
            <a:r>
              <a:rPr lang="en-US" altLang="it-IT" dirty="0" err="1" smtClean="0"/>
              <a:t>dell’autorizzazione</a:t>
            </a:r>
            <a:r>
              <a:rPr lang="en-US" altLang="it-IT" dirty="0" smtClean="0"/>
              <a:t> del </a:t>
            </a:r>
            <a:r>
              <a:rPr lang="en-US" altLang="it-IT" dirty="0" err="1" smtClean="0"/>
              <a:t>Sindaco</a:t>
            </a:r>
            <a:r>
              <a:rPr lang="en-US" altLang="it-IT" dirty="0" smtClean="0"/>
              <a:t> per lo </a:t>
            </a:r>
            <a:r>
              <a:rPr lang="en-US" altLang="it-IT" dirty="0" err="1" smtClean="0"/>
              <a:t>smaltimento</a:t>
            </a:r>
            <a:r>
              <a:rPr lang="en-US" altLang="it-IT" dirty="0" smtClean="0"/>
              <a:t> </a:t>
            </a:r>
            <a:r>
              <a:rPr lang="en-US" altLang="it-IT" dirty="0" err="1" smtClean="0"/>
              <a:t>delle</a:t>
            </a:r>
            <a:r>
              <a:rPr lang="en-US" altLang="it-IT" dirty="0" smtClean="0"/>
              <a:t> </a:t>
            </a:r>
            <a:r>
              <a:rPr lang="en-US" altLang="it-IT" dirty="0" err="1" smtClean="0"/>
              <a:t>acque</a:t>
            </a:r>
            <a:r>
              <a:rPr lang="en-US" altLang="it-IT" dirty="0" smtClean="0"/>
              <a:t> 􀂙</a:t>
            </a:r>
            <a:r>
              <a:rPr lang="en-US" altLang="it-IT" dirty="0" err="1" smtClean="0"/>
              <a:t>copia</a:t>
            </a:r>
            <a:r>
              <a:rPr lang="en-US" altLang="it-IT" dirty="0" smtClean="0"/>
              <a:t> </a:t>
            </a:r>
            <a:r>
              <a:rPr lang="en-US" altLang="it-IT" dirty="0" err="1" smtClean="0"/>
              <a:t>autorizzazione</a:t>
            </a:r>
            <a:r>
              <a:rPr lang="en-US" altLang="it-IT" dirty="0" smtClean="0"/>
              <a:t> sanitaria ex art. 2 l. 282/62 con </a:t>
            </a:r>
            <a:r>
              <a:rPr lang="en-US" altLang="it-IT" dirty="0" err="1" smtClean="0"/>
              <a:t>relazioneispettiva</a:t>
            </a:r>
            <a:r>
              <a:rPr lang="en-US" altLang="it-IT" dirty="0" smtClean="0"/>
              <a:t> </a:t>
            </a:r>
            <a:r>
              <a:rPr lang="en-US" altLang="it-IT" dirty="0" err="1" smtClean="0"/>
              <a:t>dell’Aslcompetente</a:t>
            </a:r>
            <a:endParaRPr lang="en-US" altLang="it-IT" dirty="0" smtClean="0"/>
          </a:p>
          <a:p>
            <a:pPr eaLnBrk="1" hangingPunct="1">
              <a:lnSpc>
                <a:spcPct val="90000"/>
              </a:lnSpc>
              <a:spcBef>
                <a:spcPct val="0"/>
              </a:spcBef>
            </a:pPr>
            <a:endParaRPr lang="en-US" altLang="it-IT" dirty="0" smtClean="0"/>
          </a:p>
          <a:p>
            <a:pPr eaLnBrk="1" hangingPunct="1">
              <a:lnSpc>
                <a:spcPct val="90000"/>
              </a:lnSpc>
              <a:spcBef>
                <a:spcPct val="0"/>
              </a:spcBef>
            </a:pPr>
            <a:endParaRPr lang="en-US" altLang="it-IT" dirty="0" smtClean="0"/>
          </a:p>
          <a:p>
            <a:pPr eaLnBrk="1" hangingPunct="1">
              <a:lnSpc>
                <a:spcPct val="90000"/>
              </a:lnSpc>
              <a:spcBef>
                <a:spcPct val="0"/>
              </a:spcBef>
            </a:pPr>
            <a:endParaRPr lang="en-US" altLang="it-IT"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227889" indent="-227889">
              <a:defRPr/>
            </a:pPr>
            <a:r>
              <a:rPr lang="it-IT" altLang="it-IT" b="0" dirty="0" smtClean="0">
                <a:solidFill>
                  <a:srgbClr val="4D4D4D"/>
                </a:solidFill>
                <a:effectLst/>
              </a:rPr>
              <a:t>La produzione e la commercializzazione degli alimenti devono essere sottoposte a vigilanza per la tutela della salute pubblica, assicurandone </a:t>
            </a:r>
          </a:p>
          <a:p>
            <a:pPr marL="227889" indent="-227889">
              <a:defRPr/>
            </a:pPr>
            <a:r>
              <a:rPr lang="it-IT" altLang="it-IT" b="0" dirty="0" smtClean="0">
                <a:solidFill>
                  <a:srgbClr val="4D4D4D"/>
                </a:solidFill>
                <a:effectLst/>
              </a:rPr>
              <a:t>la conformità a standard di sicurezza tale da prevenire rischi per il cittadino. Alimenti a rischio (dannosi (contenenti piante</a:t>
            </a:r>
            <a:r>
              <a:rPr lang="it-IT" altLang="it-IT" b="0" baseline="0" dirty="0" smtClean="0">
                <a:solidFill>
                  <a:srgbClr val="4D4D4D"/>
                </a:solidFill>
                <a:effectLst/>
              </a:rPr>
              <a:t> o parti non ammesse che </a:t>
            </a:r>
            <a:r>
              <a:rPr lang="it-IT" altLang="it-IT" b="0" baseline="0" dirty="0" err="1" smtClean="0">
                <a:solidFill>
                  <a:srgbClr val="4D4D4D"/>
                </a:solidFill>
                <a:effectLst/>
              </a:rPr>
              <a:t>possoo</a:t>
            </a:r>
            <a:r>
              <a:rPr lang="it-IT" altLang="it-IT" b="0" baseline="0" dirty="0" smtClean="0">
                <a:solidFill>
                  <a:srgbClr val="4D4D4D"/>
                </a:solidFill>
                <a:effectLst/>
              </a:rPr>
              <a:t> arrecare danno) </a:t>
            </a:r>
            <a:r>
              <a:rPr lang="it-IT" altLang="it-IT" b="0" dirty="0" smtClean="0">
                <a:solidFill>
                  <a:srgbClr val="4D4D4D"/>
                </a:solidFill>
                <a:effectLst/>
              </a:rPr>
              <a:t>o inadatti (alterazioni,</a:t>
            </a:r>
            <a:r>
              <a:rPr lang="it-IT" altLang="it-IT" b="0" baseline="0" dirty="0" smtClean="0">
                <a:solidFill>
                  <a:srgbClr val="4D4D4D"/>
                </a:solidFill>
                <a:effectLst/>
              </a:rPr>
              <a:t> contaminazioni adulterazioni)</a:t>
            </a:r>
            <a:r>
              <a:rPr lang="it-IT" altLang="it-IT" b="0" dirty="0" smtClean="0">
                <a:solidFill>
                  <a:srgbClr val="4D4D4D"/>
                </a:solidFill>
                <a:effectLst/>
              </a:rPr>
              <a:t>) non possono essere commercializzati.</a:t>
            </a:r>
          </a:p>
          <a:p>
            <a:pPr marL="227889" indent="-227889">
              <a:defRPr/>
            </a:pPr>
            <a:r>
              <a:rPr lang="it-IT" altLang="it-IT" b="0" dirty="0" smtClean="0">
                <a:solidFill>
                  <a:srgbClr val="4D4D4D"/>
                </a:solidFill>
                <a:effectLst/>
              </a:rPr>
              <a:t>La farmacia che tratta prodotti alimentari di qualsiasi tipologia art 178/2002 è considerata a tutti gli effetti impresa alimentare ed il titolare quale operatore del settore alimentare sarà quindi soggetto alle regole generali di sicurezza</a:t>
            </a:r>
            <a:r>
              <a:rPr lang="it-IT" altLang="it-IT" b="0" baseline="0" dirty="0" smtClean="0">
                <a:solidFill>
                  <a:srgbClr val="4D4D4D"/>
                </a:solidFill>
                <a:effectLst/>
              </a:rPr>
              <a:t> alimentare e in caso di trasgressione alle relative sanzioni.</a:t>
            </a:r>
          </a:p>
          <a:p>
            <a:pPr marL="227889" indent="-227889">
              <a:defRPr/>
            </a:pPr>
            <a:r>
              <a:rPr lang="it-IT" altLang="it-IT" b="0" baseline="0" dirty="0" smtClean="0">
                <a:solidFill>
                  <a:srgbClr val="4D4D4D"/>
                </a:solidFill>
                <a:effectLst/>
              </a:rPr>
              <a:t>Illeciti: alterazione spontanea es superamento data scadenza, adulterazione: modifica attraverso aggiunta o sottrazione di elementi costitutivi, contraffazione: uso indebito di nomi, marchi, lede l’identità sostanziale e formale dell’alimento; sofisticazione: volontaria aggiunta di sostanze a </a:t>
            </a:r>
            <a:r>
              <a:rPr lang="it-IT" altLang="it-IT" b="0" baseline="0" dirty="0" err="1" smtClean="0">
                <a:solidFill>
                  <a:srgbClr val="4D4D4D"/>
                </a:solidFill>
                <a:effectLst/>
              </a:rPr>
              <a:t>macìscherare</a:t>
            </a:r>
            <a:r>
              <a:rPr lang="it-IT" altLang="it-IT" b="0" baseline="0" dirty="0" smtClean="0">
                <a:solidFill>
                  <a:srgbClr val="4D4D4D"/>
                </a:solidFill>
                <a:effectLst/>
              </a:rPr>
              <a:t> la realtà del prodotto.</a:t>
            </a:r>
          </a:p>
          <a:p>
            <a:pPr marL="227889" indent="-227889">
              <a:defRPr/>
            </a:pPr>
            <a:r>
              <a:rPr lang="it-IT" altLang="it-IT" b="0" baseline="0" dirty="0" smtClean="0">
                <a:solidFill>
                  <a:srgbClr val="4D4D4D"/>
                </a:solidFill>
                <a:effectLst/>
              </a:rPr>
              <a:t>Il farmacista non potrà </a:t>
            </a:r>
            <a:r>
              <a:rPr lang="it-IT" altLang="it-IT" b="0" baseline="0" dirty="0" err="1" smtClean="0">
                <a:solidFill>
                  <a:srgbClr val="4D4D4D"/>
                </a:solidFill>
                <a:effectLst/>
              </a:rPr>
              <a:t>rispondera</a:t>
            </a:r>
            <a:r>
              <a:rPr lang="it-IT" altLang="it-IT" b="0" baseline="0" dirty="0" smtClean="0">
                <a:solidFill>
                  <a:srgbClr val="4D4D4D"/>
                </a:solidFill>
                <a:effectLst/>
              </a:rPr>
              <a:t> all’assenza dei requisiti sostanziali intrinseci degli alimenti presenti in farmacia venduti nelle confezioni originali sempre che la confezione risulti integra.</a:t>
            </a:r>
          </a:p>
          <a:p>
            <a:pPr marL="227889" indent="-227889">
              <a:defRPr/>
            </a:pPr>
            <a:r>
              <a:rPr lang="it-IT" altLang="it-IT" b="0" baseline="0" dirty="0" smtClean="0">
                <a:solidFill>
                  <a:srgbClr val="4D4D4D"/>
                </a:solidFill>
                <a:effectLst/>
              </a:rPr>
              <a:t>Le </a:t>
            </a:r>
            <a:r>
              <a:rPr lang="it-IT" altLang="it-IT" b="0" baseline="0" dirty="0" err="1" smtClean="0">
                <a:solidFill>
                  <a:srgbClr val="4D4D4D"/>
                </a:solidFill>
                <a:effectLst/>
              </a:rPr>
              <a:t>repsonsabilità</a:t>
            </a:r>
            <a:r>
              <a:rPr lang="it-IT" altLang="it-IT" b="0" baseline="0" dirty="0" smtClean="0">
                <a:solidFill>
                  <a:srgbClr val="4D4D4D"/>
                </a:solidFill>
                <a:effectLst/>
              </a:rPr>
              <a:t> amministrative e penali possono riguardare la negligenza, imprudenza</a:t>
            </a:r>
          </a:p>
          <a:p>
            <a:pPr marL="227889" indent="-227889">
              <a:defRPr/>
            </a:pPr>
            <a:r>
              <a:rPr lang="it-IT" altLang="it-IT" b="0" baseline="0" dirty="0" smtClean="0">
                <a:solidFill>
                  <a:srgbClr val="4D4D4D"/>
                </a:solidFill>
                <a:effectLst/>
              </a:rPr>
              <a:t>1 adempimenti igienico sanitari del personale addetto, locali deposito, banco vendita</a:t>
            </a:r>
          </a:p>
          <a:p>
            <a:pPr marL="227889" indent="-227889">
              <a:defRPr/>
            </a:pPr>
            <a:r>
              <a:rPr lang="it-IT" altLang="it-IT" b="0" baseline="0" dirty="0" smtClean="0">
                <a:solidFill>
                  <a:srgbClr val="4D4D4D"/>
                </a:solidFill>
                <a:effectLst/>
              </a:rPr>
              <a:t>2.Scorretta conservazione rispetto a quelle indicate e/o previste dalla legge</a:t>
            </a:r>
          </a:p>
          <a:p>
            <a:pPr marL="227889" indent="-227889">
              <a:defRPr/>
            </a:pPr>
            <a:r>
              <a:rPr lang="it-IT" altLang="it-IT" b="0" baseline="0" dirty="0" smtClean="0">
                <a:solidFill>
                  <a:srgbClr val="4D4D4D"/>
                </a:solidFill>
                <a:effectLst/>
              </a:rPr>
              <a:t>3. Superamento scadenze</a:t>
            </a:r>
          </a:p>
          <a:p>
            <a:pPr marL="227889" indent="-227889">
              <a:defRPr/>
            </a:pPr>
            <a:r>
              <a:rPr lang="it-IT" altLang="it-IT" b="0" baseline="0" dirty="0" smtClean="0">
                <a:solidFill>
                  <a:srgbClr val="4D4D4D"/>
                </a:solidFill>
                <a:effectLst/>
              </a:rPr>
              <a:t>4. Mancato accertamento dei requisiti formali di vendita</a:t>
            </a:r>
          </a:p>
          <a:p>
            <a:pPr marL="227889" indent="-227889">
              <a:defRPr/>
            </a:pPr>
            <a:r>
              <a:rPr lang="it-IT" altLang="it-IT" b="0" baseline="0" dirty="0" smtClean="0">
                <a:solidFill>
                  <a:srgbClr val="4D4D4D"/>
                </a:solidFill>
                <a:effectLst/>
              </a:rPr>
              <a:t>Deroghe al farmacista che semplificano l’osservanza del pacchetto igiene rispetto alla formazione autonoma ma registrata del </a:t>
            </a:r>
            <a:r>
              <a:rPr lang="it-IT" altLang="it-IT" b="0" baseline="0" dirty="0" err="1" smtClean="0">
                <a:solidFill>
                  <a:srgbClr val="4D4D4D"/>
                </a:solidFill>
                <a:effectLst/>
              </a:rPr>
              <a:t>personale,DIA</a:t>
            </a:r>
            <a:r>
              <a:rPr lang="it-IT" altLang="it-IT" b="0" baseline="0" dirty="0" smtClean="0">
                <a:solidFill>
                  <a:srgbClr val="4D4D4D"/>
                </a:solidFill>
                <a:effectLst/>
              </a:rPr>
              <a:t>, superata da manuali buona prassi igienica e HACCP</a:t>
            </a:r>
          </a:p>
          <a:p>
            <a:pPr marL="227889" indent="-227889">
              <a:defRPr/>
            </a:pPr>
            <a:endParaRPr lang="it-IT" altLang="it-IT" b="1" dirty="0" smtClean="0">
              <a:solidFill>
                <a:srgbClr val="4D4D4D"/>
              </a:solidFill>
              <a:effectLst>
                <a:outerShdw blurRad="38100" dist="38100" dir="2700000" algn="tl">
                  <a:srgbClr val="C0C0C0"/>
                </a:outerShdw>
              </a:effectLst>
            </a:endParaRPr>
          </a:p>
          <a:p>
            <a:pPr marL="227889" indent="-227889">
              <a:defRPr/>
            </a:pPr>
            <a:endParaRPr lang="it-IT" altLang="it-IT" b="1" dirty="0" smtClean="0">
              <a:solidFill>
                <a:srgbClr val="4D4D4D"/>
              </a:solidFill>
              <a:effectLst>
                <a:outerShdw blurRad="38100" dist="38100" dir="2700000" algn="tl">
                  <a:srgbClr val="C0C0C0"/>
                </a:outerShdw>
              </a:effectLst>
            </a:endParaRPr>
          </a:p>
          <a:p>
            <a:pPr marL="227889" indent="-227889">
              <a:defRPr/>
            </a:pPr>
            <a:endParaRPr lang="en-GB" altLang="it-IT"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it-IT" baseline="0" dirty="0" smtClean="0"/>
              <a:t>Il nostro impianto normativo s’incentra su una legge 283/1962 evoluta in parte nel pacchetto igiene, produzione e </a:t>
            </a:r>
            <a:r>
              <a:rPr lang="it-IT" altLang="it-IT" baseline="0" dirty="0" err="1" smtClean="0"/>
              <a:t>vendita,il</a:t>
            </a:r>
            <a:r>
              <a:rPr lang="it-IT" altLang="it-IT" baseline="0" dirty="0" smtClean="0"/>
              <a:t> controllo ufficiale ecc. non affiancamento dei codici </a:t>
            </a:r>
            <a:endParaRPr lang="it-IT" altLang="it-IT" dirty="0" smtClean="0"/>
          </a:p>
          <a:p>
            <a:pPr>
              <a:defRPr/>
            </a:pPr>
            <a:r>
              <a:rPr lang="it-IT" altLang="it-IT" dirty="0" smtClean="0"/>
              <a:t>Responsabilità e sanzioni sono difficili da</a:t>
            </a:r>
            <a:r>
              <a:rPr lang="it-IT" altLang="it-IT" baseline="0" dirty="0" smtClean="0"/>
              <a:t> determinare in quanto sono gestiti da mondi giuridici ed ordinamenti differenti la responsabilità è giudicata giuridicamente dal codice penale, civile ed amministrativo</a:t>
            </a:r>
          </a:p>
          <a:p>
            <a:r>
              <a:rPr lang="it-IT" sz="1200" b="0" i="0" u="none" strike="noStrike" kern="1200" baseline="0" dirty="0" smtClean="0">
                <a:solidFill>
                  <a:schemeClr val="tx1"/>
                </a:solidFill>
                <a:latin typeface="+mn-lt"/>
                <a:ea typeface="+mn-ea"/>
                <a:cs typeface="+mn-cs"/>
              </a:rPr>
              <a:t>I differenti piani di tutela In materia di alimenti (come in molti altri casi) il sistema sanzionatorio è incentrato, principalmente, sulla interazione di un duplice ordine di </a:t>
            </a:r>
            <a:r>
              <a:rPr lang="it-IT" sz="1200" b="0" i="0" u="none" strike="noStrike" kern="1200" baseline="0" dirty="0" err="1" smtClean="0">
                <a:solidFill>
                  <a:schemeClr val="tx1"/>
                </a:solidFill>
                <a:latin typeface="+mn-lt"/>
                <a:ea typeface="+mn-ea"/>
                <a:cs typeface="+mn-cs"/>
              </a:rPr>
              <a:t>tutela:RESPONSABILITA</a:t>
            </a:r>
            <a:r>
              <a:rPr lang="it-IT" sz="1200" b="0" i="0" u="none" strike="noStrike" kern="1200" baseline="0" dirty="0" smtClean="0">
                <a:solidFill>
                  <a:schemeClr val="tx1"/>
                </a:solidFill>
                <a:latin typeface="+mn-lt"/>
                <a:ea typeface="+mn-ea"/>
                <a:cs typeface="+mn-cs"/>
              </a:rPr>
              <a:t>’ nei confronti dello STATO (sanzione penale/ amministrativa) RESPONSABILITA’ nei confronti del privato (civile, Sanzioni </a:t>
            </a:r>
            <a:r>
              <a:rPr lang="it-IT" sz="1200" b="0" i="0" u="none" strike="noStrike" kern="1200" baseline="0" dirty="0" err="1" smtClean="0">
                <a:solidFill>
                  <a:schemeClr val="tx1"/>
                </a:solidFill>
                <a:latin typeface="+mn-lt"/>
                <a:ea typeface="+mn-ea"/>
                <a:cs typeface="+mn-cs"/>
              </a:rPr>
              <a:t>civili:risarcimento</a:t>
            </a:r>
            <a:r>
              <a:rPr lang="it-IT" sz="1200" b="0" i="0" u="none" strike="noStrike" kern="1200" baseline="0" dirty="0" smtClean="0">
                <a:solidFill>
                  <a:schemeClr val="tx1"/>
                </a:solidFill>
                <a:latin typeface="+mn-lt"/>
                <a:ea typeface="+mn-ea"/>
                <a:cs typeface="+mn-cs"/>
              </a:rPr>
              <a:t> del danno)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it-IT" alt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FAABAE4-8468-4489-8567-E6FA2F437C4F}" type="datetimeFigureOut">
              <a:rPr lang="it-IT"/>
              <a:pPr>
                <a:defRPr/>
              </a:pPr>
              <a:t>28/05/2018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F6304E-3B3D-4A94-B368-881A3F25B70D}" type="slidenum">
              <a:rPr lang="it-IT"/>
              <a:pPr>
                <a:defRPr/>
              </a:pPr>
              <a:t>‹N›</a:t>
            </a:fld>
            <a:endParaRPr lang="it-IT"/>
          </a:p>
        </p:txBody>
      </p:sp>
    </p:spTree>
    <p:extLst>
      <p:ext uri="{BB962C8B-B14F-4D97-AF65-F5344CB8AC3E}">
        <p14:creationId xmlns:p14="http://schemas.microsoft.com/office/powerpoint/2010/main" val="72696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E2CA76-05F1-4A66-9C68-5AA82C834CEA}" type="datetimeFigureOut">
              <a:rPr lang="it-IT"/>
              <a:pPr>
                <a:defRPr/>
              </a:pPr>
              <a:t>28/05/2018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915EA6-2278-451A-9931-10F71BD505F3}" type="slidenum">
              <a:rPr lang="it-IT"/>
              <a:pPr>
                <a:defRPr/>
              </a:pPr>
              <a:t>‹N›</a:t>
            </a:fld>
            <a:endParaRPr lang="it-IT"/>
          </a:p>
        </p:txBody>
      </p:sp>
    </p:spTree>
    <p:extLst>
      <p:ext uri="{BB962C8B-B14F-4D97-AF65-F5344CB8AC3E}">
        <p14:creationId xmlns:p14="http://schemas.microsoft.com/office/powerpoint/2010/main" val="20606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E11037-E5C1-4350-9797-2CBAE52C8217}" type="datetimeFigureOut">
              <a:rPr lang="it-IT"/>
              <a:pPr>
                <a:defRPr/>
              </a:pPr>
              <a:t>28/05/2018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6C147C8-4502-4718-9140-E9B4A7F62E0B}" type="slidenum">
              <a:rPr lang="it-IT"/>
              <a:pPr>
                <a:defRPr/>
              </a:pPr>
              <a:t>‹N›</a:t>
            </a:fld>
            <a:endParaRPr lang="it-IT"/>
          </a:p>
        </p:txBody>
      </p:sp>
    </p:spTree>
    <p:extLst>
      <p:ext uri="{BB962C8B-B14F-4D97-AF65-F5344CB8AC3E}">
        <p14:creationId xmlns:p14="http://schemas.microsoft.com/office/powerpoint/2010/main" val="5030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4B0772-CCB0-45F2-8B4F-33D4A929C530}" type="datetimeFigureOut">
              <a:rPr lang="it-IT"/>
              <a:pPr>
                <a:defRPr/>
              </a:pPr>
              <a:t>28/05/2018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2FB40D2-EC61-4A08-81CB-92E7185FBA9D}" type="slidenum">
              <a:rPr lang="it-IT"/>
              <a:pPr>
                <a:defRPr/>
              </a:pPr>
              <a:t>‹N›</a:t>
            </a:fld>
            <a:endParaRPr lang="it-IT"/>
          </a:p>
        </p:txBody>
      </p:sp>
    </p:spTree>
    <p:extLst>
      <p:ext uri="{BB962C8B-B14F-4D97-AF65-F5344CB8AC3E}">
        <p14:creationId xmlns:p14="http://schemas.microsoft.com/office/powerpoint/2010/main" val="132490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0DA4713-359D-4D0D-BC7A-7340C1EC64DF}" type="datetimeFigureOut">
              <a:rPr lang="it-IT"/>
              <a:pPr>
                <a:defRPr/>
              </a:pPr>
              <a:t>28/05/2018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7BB633-7455-4DE3-A9B1-11AD3DAE1C0F}" type="slidenum">
              <a:rPr lang="it-IT"/>
              <a:pPr>
                <a:defRPr/>
              </a:pPr>
              <a:t>‹N›</a:t>
            </a:fld>
            <a:endParaRPr lang="it-IT"/>
          </a:p>
        </p:txBody>
      </p:sp>
    </p:spTree>
    <p:extLst>
      <p:ext uri="{BB962C8B-B14F-4D97-AF65-F5344CB8AC3E}">
        <p14:creationId xmlns:p14="http://schemas.microsoft.com/office/powerpoint/2010/main" val="411049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4F6D6D9-5FDF-4247-9933-6A32E0E7A9DA}" type="datetimeFigureOut">
              <a:rPr lang="it-IT"/>
              <a:pPr>
                <a:defRPr/>
              </a:pPr>
              <a:t>28/05/2018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BCB0B63-AC17-4EA3-A96C-E5C4FC1C5B9A}" type="slidenum">
              <a:rPr lang="it-IT"/>
              <a:pPr>
                <a:defRPr/>
              </a:pPr>
              <a:t>‹N›</a:t>
            </a:fld>
            <a:endParaRPr lang="it-IT"/>
          </a:p>
        </p:txBody>
      </p:sp>
    </p:spTree>
    <p:extLst>
      <p:ext uri="{BB962C8B-B14F-4D97-AF65-F5344CB8AC3E}">
        <p14:creationId xmlns:p14="http://schemas.microsoft.com/office/powerpoint/2010/main" val="20353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B1B4152-85E4-4D2E-96D3-3B6252D7E946}" type="datetimeFigureOut">
              <a:rPr lang="it-IT"/>
              <a:pPr>
                <a:defRPr/>
              </a:pPr>
              <a:t>28/05/2018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D1CEA10-3D95-4930-9AC2-0F7827BFCF9E}" type="slidenum">
              <a:rPr lang="it-IT"/>
              <a:pPr>
                <a:defRPr/>
              </a:pPr>
              <a:t>‹N›</a:t>
            </a:fld>
            <a:endParaRPr lang="it-IT"/>
          </a:p>
        </p:txBody>
      </p:sp>
    </p:spTree>
    <p:extLst>
      <p:ext uri="{BB962C8B-B14F-4D97-AF65-F5344CB8AC3E}">
        <p14:creationId xmlns:p14="http://schemas.microsoft.com/office/powerpoint/2010/main" val="350209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14D6EFE-591A-4D79-A48A-D69570576838}" type="datetimeFigureOut">
              <a:rPr lang="it-IT"/>
              <a:pPr>
                <a:defRPr/>
              </a:pPr>
              <a:t>28/05/2018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E301526-D718-4C2D-8A62-EEA840188613}" type="slidenum">
              <a:rPr lang="it-IT"/>
              <a:pPr>
                <a:defRPr/>
              </a:pPr>
              <a:t>‹N›</a:t>
            </a:fld>
            <a:endParaRPr lang="it-IT"/>
          </a:p>
        </p:txBody>
      </p:sp>
    </p:spTree>
    <p:extLst>
      <p:ext uri="{BB962C8B-B14F-4D97-AF65-F5344CB8AC3E}">
        <p14:creationId xmlns:p14="http://schemas.microsoft.com/office/powerpoint/2010/main" val="70697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4D7045B-1CF6-460D-9D18-529B0E33BBC1}" type="datetimeFigureOut">
              <a:rPr lang="it-IT"/>
              <a:pPr>
                <a:defRPr/>
              </a:pPr>
              <a:t>28/05/2018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77DCBCE-E397-4A65-BFF7-D4C3B36425F6}" type="slidenum">
              <a:rPr lang="it-IT"/>
              <a:pPr>
                <a:defRPr/>
              </a:pPr>
              <a:t>‹N›</a:t>
            </a:fld>
            <a:endParaRPr lang="it-IT"/>
          </a:p>
        </p:txBody>
      </p:sp>
    </p:spTree>
    <p:extLst>
      <p:ext uri="{BB962C8B-B14F-4D97-AF65-F5344CB8AC3E}">
        <p14:creationId xmlns:p14="http://schemas.microsoft.com/office/powerpoint/2010/main" val="75442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87D8948-2DF7-403B-9D1D-92EE85521FF5}" type="datetimeFigureOut">
              <a:rPr lang="it-IT"/>
              <a:pPr>
                <a:defRPr/>
              </a:pPr>
              <a:t>28/05/2018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C20330F-6D13-43EC-BDBC-86DA4E3B7554}" type="slidenum">
              <a:rPr lang="it-IT"/>
              <a:pPr>
                <a:defRPr/>
              </a:pPr>
              <a:t>‹N›</a:t>
            </a:fld>
            <a:endParaRPr lang="it-IT"/>
          </a:p>
        </p:txBody>
      </p:sp>
    </p:spTree>
    <p:extLst>
      <p:ext uri="{BB962C8B-B14F-4D97-AF65-F5344CB8AC3E}">
        <p14:creationId xmlns:p14="http://schemas.microsoft.com/office/powerpoint/2010/main" val="115480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8FA9F6E-F91B-47FE-9796-41CBE8E34ECE}" type="datetimeFigureOut">
              <a:rPr lang="it-IT"/>
              <a:pPr>
                <a:defRPr/>
              </a:pPr>
              <a:t>28/05/2018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6D4DEE4-B80E-4097-8C34-56039E6E55D5}" type="slidenum">
              <a:rPr lang="it-IT"/>
              <a:pPr>
                <a:defRPr/>
              </a:pPr>
              <a:t>‹N›</a:t>
            </a:fld>
            <a:endParaRPr lang="it-IT"/>
          </a:p>
        </p:txBody>
      </p:sp>
    </p:spTree>
    <p:extLst>
      <p:ext uri="{BB962C8B-B14F-4D97-AF65-F5344CB8AC3E}">
        <p14:creationId xmlns:p14="http://schemas.microsoft.com/office/powerpoint/2010/main" val="43837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CC2C779F-73EE-4EEA-99DD-1F32FDDB7997}" type="datetimeFigureOut">
              <a:rPr lang="it-IT"/>
              <a:pPr>
                <a:defRPr/>
              </a:pPr>
              <a:t>28/05/2018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278CA10F-AEBE-451B-AB5B-860644D84F2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0.emf"/><Relationship Id="rId7" Type="http://schemas.openxmlformats.org/officeDocument/2006/relationships/diagramQuickStyle" Target="../diagrams/quickStyle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1.emf"/><Relationship Id="rId9"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5.png"/><Relationship Id="rId7"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9.jp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hyperlink" Target="RASFF2017.pp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3.png"/><Relationship Id="rId7" Type="http://schemas.openxmlformats.org/officeDocument/2006/relationships/diagramColors" Target="../diagrams/colors10.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61.pn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REGOLAMENTO%20%201170_2009_vit%20e%20minerali%20integratori.pdf"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video" Target="https://www.youtube.com/embed/XL5YqWDqj5U" TargetMode="Externa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grpSp>
        <p:nvGrpSpPr>
          <p:cNvPr id="3077" name="Group 12"/>
          <p:cNvGrpSpPr>
            <a:grpSpLocks/>
          </p:cNvGrpSpPr>
          <p:nvPr/>
        </p:nvGrpSpPr>
        <p:grpSpPr bwMode="auto">
          <a:xfrm>
            <a:off x="468313" y="620713"/>
            <a:ext cx="8351837" cy="215900"/>
            <a:chOff x="295" y="391"/>
            <a:chExt cx="5261" cy="136"/>
          </a:xfrm>
        </p:grpSpPr>
        <p:sp>
          <p:nvSpPr>
            <p:cNvPr id="307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7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08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0" name="Rectangle 17"/>
          <p:cNvSpPr>
            <a:spLocks noChangeArrowheads="1"/>
          </p:cNvSpPr>
          <p:nvPr/>
        </p:nvSpPr>
        <p:spPr bwMode="auto">
          <a:xfrm>
            <a:off x="1737889" y="2564904"/>
            <a:ext cx="54665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sz="3200" b="1" i="1" dirty="0">
                <a:solidFill>
                  <a:srgbClr val="990099"/>
                </a:solidFill>
                <a:effectLst>
                  <a:outerShdw blurRad="38100" dist="38100" dir="2700000" algn="tl">
                    <a:srgbClr val="C0C0C0"/>
                  </a:outerShdw>
                </a:effectLst>
              </a:rPr>
              <a:t>La normativa sugli </a:t>
            </a:r>
            <a:r>
              <a:rPr lang="it-IT" altLang="it-IT" sz="3200" b="1" i="1" dirty="0" smtClean="0">
                <a:solidFill>
                  <a:srgbClr val="990099"/>
                </a:solidFill>
                <a:effectLst>
                  <a:outerShdw blurRad="38100" dist="38100" dir="2700000" algn="tl">
                    <a:srgbClr val="C0C0C0"/>
                  </a:outerShdw>
                </a:effectLst>
              </a:rPr>
              <a:t>alimenti</a:t>
            </a:r>
          </a:p>
          <a:p>
            <a:pPr algn="ctr">
              <a:defRPr/>
            </a:pPr>
            <a:endParaRPr lang="it-IT" altLang="it-IT" sz="3200" b="1" i="1" dirty="0">
              <a:solidFill>
                <a:srgbClr val="990099"/>
              </a:solidFill>
              <a:effectLst>
                <a:outerShdw blurRad="38100" dist="38100" dir="2700000" algn="tl">
                  <a:srgbClr val="C0C0C0"/>
                </a:outerShdw>
              </a:effectLst>
            </a:endParaRPr>
          </a:p>
          <a:p>
            <a:pPr algn="ctr">
              <a:defRPr/>
            </a:pPr>
            <a:r>
              <a:rPr lang="it-IT" altLang="it-IT" i="1" dirty="0">
                <a:solidFill>
                  <a:srgbClr val="990099"/>
                </a:solidFill>
                <a:effectLst>
                  <a:outerShdw blurRad="38100" dist="38100" dir="2700000" algn="tl">
                    <a:srgbClr val="C0C0C0"/>
                  </a:outerShdw>
                </a:effectLst>
              </a:rPr>
              <a:t>Dott.sa Erica Liberto</a:t>
            </a:r>
          </a:p>
        </p:txBody>
      </p:sp>
    </p:spTree>
    <p:extLst>
      <p:ext uri="{BB962C8B-B14F-4D97-AF65-F5344CB8AC3E}">
        <p14:creationId xmlns:p14="http://schemas.microsoft.com/office/powerpoint/2010/main" val="340024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930237" y="-986021"/>
            <a:ext cx="3050758" cy="6696224"/>
            <a:chOff x="2666310" y="130658"/>
            <a:chExt cx="2931120" cy="6764767"/>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5" name="Figura a mano libera 4"/>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6" name="Figura a mano libera 5"/>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89092" name="Picture 4"/>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563888" y="3861048"/>
            <a:ext cx="5605194" cy="3005375"/>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asellaDiTesto 23"/>
          <p:cNvSpPr txBox="1"/>
          <p:nvPr/>
        </p:nvSpPr>
        <p:spPr>
          <a:xfrm>
            <a:off x="437140" y="4973106"/>
            <a:ext cx="1847750"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smtClean="0">
                <a:effectLst>
                  <a:outerShdw blurRad="38100" dist="38100" dir="2700000" algn="tl">
                    <a:srgbClr val="000000">
                      <a:alpha val="43137"/>
                    </a:srgbClr>
                  </a:outerShdw>
                </a:effectLst>
              </a:rPr>
              <a:t>CHI SANZIONA?</a:t>
            </a:r>
            <a:endParaRPr lang="it-IT" b="1" dirty="0">
              <a:effectLst>
                <a:outerShdw blurRad="38100" dist="38100" dir="2700000" algn="tl">
                  <a:srgbClr val="000000">
                    <a:alpha val="43137"/>
                  </a:srgbClr>
                </a:outerShdw>
              </a:effectLst>
            </a:endParaRPr>
          </a:p>
        </p:txBody>
      </p:sp>
      <p:sp>
        <p:nvSpPr>
          <p:cNvPr id="25" name="Freccia a destra 24"/>
          <p:cNvSpPr/>
          <p:nvPr/>
        </p:nvSpPr>
        <p:spPr>
          <a:xfrm>
            <a:off x="2699792" y="5022452"/>
            <a:ext cx="576064" cy="3014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33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092"/>
                                        </p:tgtEl>
                                        <p:attrNameLst>
                                          <p:attrName>style.visibility</p:attrName>
                                        </p:attrNameLst>
                                      </p:cBhvr>
                                      <p:to>
                                        <p:strVal val="visible"/>
                                      </p:to>
                                    </p:set>
                                    <p:anim calcmode="lin" valueType="num">
                                      <p:cBhvr additive="base">
                                        <p:cTn id="15" dur="500" fill="hold"/>
                                        <p:tgtEl>
                                          <p:spTgt spid="89092"/>
                                        </p:tgtEl>
                                        <p:attrNameLst>
                                          <p:attrName>ppt_x</p:attrName>
                                        </p:attrNameLst>
                                      </p:cBhvr>
                                      <p:tavLst>
                                        <p:tav tm="0">
                                          <p:val>
                                            <p:strVal val="#ppt_x"/>
                                          </p:val>
                                        </p:tav>
                                        <p:tav tm="100000">
                                          <p:val>
                                            <p:strVal val="#ppt_x"/>
                                          </p:val>
                                        </p:tav>
                                      </p:tavLst>
                                    </p:anim>
                                    <p:anim calcmode="lin" valueType="num">
                                      <p:cBhvr additive="base">
                                        <p:cTn id="16"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2749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ALCUNI ESEMPI</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307" y="-211091"/>
            <a:ext cx="1927216" cy="4022822"/>
            <a:chOff x="2666310" y="1397000"/>
            <a:chExt cx="1851639" cy="4064000"/>
          </a:xfrm>
        </p:grpSpPr>
        <p:sp>
          <p:nvSpPr>
            <p:cNvPr id="5" name="Figura a mano libera 4"/>
            <p:cNvSpPr/>
            <p:nvPr/>
          </p:nvSpPr>
          <p:spPr>
            <a:xfrm>
              <a:off x="3438469" y="3383281"/>
              <a:ext cx="1079480" cy="46187"/>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2865526" y="3029259"/>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611560" y="2996952"/>
            <a:ext cx="82085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latin typeface="+mn-lt"/>
              </a:rPr>
              <a:t>Art. 2043 c.c. – Risarcimento per fatto illecito</a:t>
            </a:r>
          </a:p>
          <a:p>
            <a:r>
              <a:rPr lang="it-IT" sz="1800" dirty="0">
                <a:latin typeface="+mn-lt"/>
              </a:rPr>
              <a:t>Qualunque fatto doloso o colposo, che cagiona ad altri un danno ingiusto, obbliga colui che ha commesso il fatto a risarcire il danno.</a:t>
            </a:r>
          </a:p>
        </p:txBody>
      </p:sp>
      <p:sp>
        <p:nvSpPr>
          <p:cNvPr id="20" name="Rettangolo 19"/>
          <p:cNvSpPr/>
          <p:nvPr/>
        </p:nvSpPr>
        <p:spPr>
          <a:xfrm>
            <a:off x="611560" y="4077072"/>
            <a:ext cx="820859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1218 c.c. – Responsabilità del debitore</a:t>
            </a:r>
          </a:p>
          <a:p>
            <a:r>
              <a:rPr lang="it-IT" sz="1800" dirty="0"/>
              <a:t>Il debitore che non esegue esattamente la prestazione dovuta è tenuto al risarcimento del danno, se non prova che l’inadempimento o il ritardo è stato determinato da impossibilità della prestazione derivante da causa a lui non imputabile</a:t>
            </a:r>
          </a:p>
        </p:txBody>
      </p:sp>
      <p:sp>
        <p:nvSpPr>
          <p:cNvPr id="12" name="Rettangolo 11"/>
          <p:cNvSpPr/>
          <p:nvPr/>
        </p:nvSpPr>
        <p:spPr>
          <a:xfrm>
            <a:off x="4320381" y="1024834"/>
            <a:ext cx="4572000" cy="1231106"/>
          </a:xfrm>
          <a:prstGeom prst="rect">
            <a:avLst/>
          </a:prstGeom>
        </p:spPr>
        <p:txBody>
          <a:bodyPr>
            <a:spAutoFit/>
          </a:bodyPr>
          <a:lstStyle/>
          <a:p>
            <a:r>
              <a:rPr lang="it-IT" sz="1600" b="1" dirty="0" smtClean="0">
                <a:effectLst>
                  <a:outerShdw blurRad="38100" dist="38100" dir="2700000" algn="tl">
                    <a:srgbClr val="000000">
                      <a:alpha val="43137"/>
                    </a:srgbClr>
                  </a:outerShdw>
                </a:effectLst>
              </a:rPr>
              <a:t>Produttore/detentore marchio che fa realizzare da un terzo (farmacia/terzi)</a:t>
            </a:r>
          </a:p>
          <a:p>
            <a:r>
              <a:rPr lang="it-IT" sz="1400" dirty="0" smtClean="0"/>
              <a:t>Esiste un contratto in essere tra le parti il produttore da la ricetta ma se questa non viene applicata dal terzo non rispetta il contratto </a:t>
            </a:r>
            <a:endParaRPr lang="it-IT" sz="1400" dirty="0"/>
          </a:p>
        </p:txBody>
      </p:sp>
      <p:sp>
        <p:nvSpPr>
          <p:cNvPr id="23" name="Rettangolo 22"/>
          <p:cNvSpPr/>
          <p:nvPr/>
        </p:nvSpPr>
        <p:spPr>
          <a:xfrm>
            <a:off x="611560" y="5445224"/>
            <a:ext cx="820859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 1497 c.c. Mancanza di qualità</a:t>
            </a:r>
          </a:p>
          <a:p>
            <a:r>
              <a:rPr lang="it-IT" sz="1800" dirty="0"/>
              <a:t>Quando la cosa venduta non ha le </a:t>
            </a:r>
            <a:r>
              <a:rPr lang="it-IT" sz="1800" dirty="0" smtClean="0"/>
              <a:t>qualità promesse </a:t>
            </a:r>
            <a:r>
              <a:rPr lang="it-IT" sz="1800" dirty="0"/>
              <a:t>ovvero quelle essenziali per l’uso </a:t>
            </a:r>
            <a:r>
              <a:rPr lang="it-IT" sz="1800" dirty="0" smtClean="0"/>
              <a:t>a cui </a:t>
            </a:r>
            <a:r>
              <a:rPr lang="it-IT" sz="1800" dirty="0"/>
              <a:t>è destinata il compratore ha diritto </a:t>
            </a:r>
            <a:r>
              <a:rPr lang="it-IT" sz="1800" dirty="0" smtClean="0"/>
              <a:t>di ottenere </a:t>
            </a:r>
            <a:r>
              <a:rPr lang="it-IT" sz="1800" dirty="0"/>
              <a:t>la risoluzione del contratto …</a:t>
            </a:r>
          </a:p>
        </p:txBody>
      </p:sp>
    </p:spTree>
    <p:extLst>
      <p:ext uri="{BB962C8B-B14F-4D97-AF65-F5344CB8AC3E}">
        <p14:creationId xmlns:p14="http://schemas.microsoft.com/office/powerpoint/2010/main" val="421880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2749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ALCUNI ESEMPI</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307" y="-211091"/>
            <a:ext cx="1927216" cy="4022822"/>
            <a:chOff x="2666310" y="1397000"/>
            <a:chExt cx="1851639" cy="4064000"/>
          </a:xfrm>
        </p:grpSpPr>
        <p:sp>
          <p:nvSpPr>
            <p:cNvPr id="5" name="Figura a mano libera 4"/>
            <p:cNvSpPr/>
            <p:nvPr/>
          </p:nvSpPr>
          <p:spPr>
            <a:xfrm>
              <a:off x="3438469" y="3383281"/>
              <a:ext cx="1079480" cy="46187"/>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2865526" y="3029259"/>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323527" y="2996952"/>
            <a:ext cx="8568853" cy="38472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800" b="1" dirty="0">
                <a:effectLst>
                  <a:outerShdw blurRad="38100" dist="38100" dir="2700000" algn="tl">
                    <a:srgbClr val="000000">
                      <a:alpha val="43137"/>
                    </a:srgbClr>
                  </a:outerShdw>
                </a:effectLst>
              </a:rPr>
              <a:t>Art. 118 Cod. </a:t>
            </a:r>
            <a:r>
              <a:rPr lang="it-IT" sz="1800" b="1" dirty="0" err="1">
                <a:effectLst>
                  <a:outerShdw blurRad="38100" dist="38100" dir="2700000" algn="tl">
                    <a:srgbClr val="000000">
                      <a:alpha val="43137"/>
                    </a:srgbClr>
                  </a:outerShdw>
                </a:effectLst>
              </a:rPr>
              <a:t>Cons</a:t>
            </a:r>
            <a:r>
              <a:rPr lang="it-IT" sz="1800" b="1" dirty="0">
                <a:effectLst>
                  <a:outerShdw blurRad="38100" dist="38100" dir="2700000" algn="tl">
                    <a:srgbClr val="000000">
                      <a:alpha val="43137"/>
                    </a:srgbClr>
                  </a:outerShdw>
                </a:effectLst>
              </a:rPr>
              <a:t>. Esclusione della responsabilità </a:t>
            </a:r>
          </a:p>
          <a:p>
            <a:r>
              <a:rPr lang="it-IT" sz="1800" dirty="0"/>
              <a:t>1. La responsabilità è esclusa: </a:t>
            </a:r>
          </a:p>
          <a:p>
            <a:r>
              <a:rPr lang="it-IT" sz="1600" dirty="0"/>
              <a:t>a) se il produttore non ha messo il prodotto in circolazione; </a:t>
            </a:r>
          </a:p>
          <a:p>
            <a:r>
              <a:rPr lang="it-IT" sz="1600" dirty="0"/>
              <a:t>b) se il difetto che ha cagionato il danno non esisteva quando il produttore ha messo il prodotto in circolazione; </a:t>
            </a:r>
          </a:p>
          <a:p>
            <a:r>
              <a:rPr lang="it-IT" sz="1600" dirty="0"/>
              <a:t>c) se il produttore non ha fabbricato il prodotto per la vendita o per qualsiasi altra forma di distribuzione a titolo oneroso, né lo ha fabbricato o distribuito nell'esercizio della sua attività professionale; </a:t>
            </a:r>
          </a:p>
          <a:p>
            <a:r>
              <a:rPr lang="it-IT" sz="1600" dirty="0"/>
              <a:t>d) se il difetto è dovuto alla conformità del prodotto a una norma giuridica imperativa o a un provvedimento vincolante; </a:t>
            </a:r>
          </a:p>
          <a:p>
            <a:r>
              <a:rPr lang="it-IT" sz="1600" dirty="0"/>
              <a:t>e) se lo stato delle conoscenze scientifiche e tecniche, al momento in cui il produttore ha messo in circolazione il prodotto, non permetteva ancora di considerare il prodotto come difettoso; </a:t>
            </a:r>
          </a:p>
          <a:p>
            <a:r>
              <a:rPr lang="it-IT" sz="1600" dirty="0"/>
              <a:t>f) nel caso del produttore o fornitore di una parte componente o di una materia prima, se il difetto è interamente dovuto alla concezione del prodotto in cui è stata incorporata la parte o materia prima o alla conformità di questa alle istruzioni date dal produttore che la ha utilizzata. </a:t>
            </a:r>
          </a:p>
        </p:txBody>
      </p:sp>
      <p:sp>
        <p:nvSpPr>
          <p:cNvPr id="12" name="Rettangolo 11"/>
          <p:cNvSpPr/>
          <p:nvPr/>
        </p:nvSpPr>
        <p:spPr>
          <a:xfrm>
            <a:off x="4320381" y="1024834"/>
            <a:ext cx="4572000" cy="1231106"/>
          </a:xfrm>
          <a:prstGeom prst="rect">
            <a:avLst/>
          </a:prstGeom>
        </p:spPr>
        <p:txBody>
          <a:bodyPr>
            <a:spAutoFit/>
          </a:bodyPr>
          <a:lstStyle/>
          <a:p>
            <a:r>
              <a:rPr lang="it-IT" sz="1600" b="1" dirty="0" smtClean="0">
                <a:effectLst>
                  <a:outerShdw blurRad="38100" dist="38100" dir="2700000" algn="tl">
                    <a:srgbClr val="000000">
                      <a:alpha val="43137"/>
                    </a:srgbClr>
                  </a:outerShdw>
                </a:effectLst>
              </a:rPr>
              <a:t>Produttore/detentore marchio che fa realizzare da un terzo (farmacia/terzi)</a:t>
            </a:r>
          </a:p>
          <a:p>
            <a:r>
              <a:rPr lang="it-IT" sz="1400" dirty="0" smtClean="0"/>
              <a:t>Esiste un contratto in essere tra le parti il produttore da la ricetta ma se questa non viene applicata dal terzo non rispetta il contratto </a:t>
            </a:r>
            <a:endParaRPr lang="it-IT" sz="1400" dirty="0"/>
          </a:p>
        </p:txBody>
      </p:sp>
    </p:spTree>
    <p:extLst>
      <p:ext uri="{BB962C8B-B14F-4D97-AF65-F5344CB8AC3E}">
        <p14:creationId xmlns:p14="http://schemas.microsoft.com/office/powerpoint/2010/main" val="2726971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155663" y="-330537"/>
            <a:ext cx="1891012" cy="4202332"/>
            <a:chOff x="2647041" y="2644031"/>
            <a:chExt cx="1816855" cy="4245348"/>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01121" y="4289951"/>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2811474" y="5236957"/>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468635" y="2734181"/>
            <a:ext cx="8351837"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Art</a:t>
            </a:r>
            <a:r>
              <a:rPr lang="it-IT" sz="1600" b="1" dirty="0">
                <a:effectLst>
                  <a:outerShdw blurRad="38100" dist="38100" dir="2700000" algn="tl">
                    <a:srgbClr val="000000">
                      <a:alpha val="43137"/>
                    </a:srgbClr>
                  </a:outerShdw>
                </a:effectLst>
              </a:rPr>
              <a:t>. 452 c.p. – Delitti colposi contro la salute pubblica </a:t>
            </a:r>
            <a:endParaRPr lang="it-IT" sz="1600" dirty="0">
              <a:effectLst>
                <a:outerShdw blurRad="38100" dist="38100" dir="2700000" algn="tl">
                  <a:srgbClr val="000000">
                    <a:alpha val="43137"/>
                  </a:srgbClr>
                </a:outerShdw>
              </a:effectLst>
            </a:endParaRPr>
          </a:p>
          <a:p>
            <a:r>
              <a:rPr lang="it-IT" sz="1600" dirty="0"/>
              <a:t>Chiunque commette, per colpa, alcuno dei fatti preveduti dagli articoli 438 e 439 è punito: </a:t>
            </a:r>
          </a:p>
          <a:p>
            <a:r>
              <a:rPr lang="it-IT" sz="1600" dirty="0"/>
              <a:t>1. con la reclusione da tre a dodici anni, nei casi per i quali le dette disposizioni stabiliscono la pena di morte; </a:t>
            </a:r>
          </a:p>
          <a:p>
            <a:r>
              <a:rPr lang="it-IT" sz="1600" dirty="0"/>
              <a:t>2. con la reclusione da uno a cinque anni, nei casi per i quali esse stabiliscono l'ergastolo </a:t>
            </a:r>
          </a:p>
          <a:p>
            <a:r>
              <a:rPr lang="it-IT" sz="1600" dirty="0"/>
              <a:t>3. con la reclusione da sei mesi a tre anni, nel caso in cui </a:t>
            </a:r>
            <a:r>
              <a:rPr lang="it-IT" sz="1600" i="1" dirty="0"/>
              <a:t>l'articolo 439 </a:t>
            </a:r>
            <a:r>
              <a:rPr lang="it-IT" sz="1600" dirty="0"/>
              <a:t>stabilisce la pena della reclusione. </a:t>
            </a:r>
          </a:p>
          <a:p>
            <a:r>
              <a:rPr lang="it-IT" sz="1600" dirty="0"/>
              <a:t>Quando sia commesso per colpa alcuno dei fatti preveduti dagli articoli 440, 441, 442, 443, 444 e 445 si applicano le pene ivi rispettivamente stabilite ridotte da un terzo a un sesto. </a:t>
            </a:r>
            <a:endParaRPr lang="it-IT" sz="1600" dirty="0">
              <a:latin typeface="+mn-lt"/>
            </a:endParaRPr>
          </a:p>
        </p:txBody>
      </p:sp>
      <p:sp>
        <p:nvSpPr>
          <p:cNvPr id="20" name="Rettangolo 19"/>
          <p:cNvSpPr/>
          <p:nvPr/>
        </p:nvSpPr>
        <p:spPr>
          <a:xfrm>
            <a:off x="482005" y="5288340"/>
            <a:ext cx="835183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Art</a:t>
            </a:r>
            <a:r>
              <a:rPr lang="it-IT" sz="1600" b="1" dirty="0">
                <a:effectLst>
                  <a:outerShdw blurRad="38100" dist="38100" dir="2700000" algn="tl">
                    <a:srgbClr val="000000">
                      <a:alpha val="43137"/>
                    </a:srgbClr>
                  </a:outerShdw>
                </a:effectLst>
              </a:rPr>
              <a:t>. 515 c.p. – Frode nell’esercizio del commercio </a:t>
            </a:r>
            <a:endParaRPr lang="it-IT" sz="1600" dirty="0">
              <a:effectLst>
                <a:outerShdw blurRad="38100" dist="38100" dir="2700000" algn="tl">
                  <a:srgbClr val="000000">
                    <a:alpha val="43137"/>
                  </a:srgbClr>
                </a:outerShdw>
              </a:effectLst>
            </a:endParaRPr>
          </a:p>
          <a:p>
            <a:r>
              <a:rPr lang="it-IT" sz="1600" dirty="0"/>
              <a:t>Chiunque, nell'esercizio di un'attività commerciale, ovvero in uno spaccio aperto al pubblico, consegna all'acquirente una cosa mobile per un'altra, ovvero una cosa mobile, per origine, provenienza, qualità o quantità, diversa da quella dichiarata o pattuita, è punito, qualora il fatto non costituisca un più grave delitto, con la reclusione fino a due anni o con la multa fino a euro 2.065. </a:t>
            </a:r>
            <a:endParaRPr lang="it-IT" sz="1600" dirty="0">
              <a:latin typeface="+mn-lt"/>
            </a:endParaRPr>
          </a:p>
        </p:txBody>
      </p:sp>
      <p:sp>
        <p:nvSpPr>
          <p:cNvPr id="21" name="Rettangolo 20"/>
          <p:cNvSpPr/>
          <p:nvPr/>
        </p:nvSpPr>
        <p:spPr>
          <a:xfrm>
            <a:off x="6130156" y="2564904"/>
            <a:ext cx="273630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600" b="1" dirty="0" smtClean="0">
                <a:effectLst>
                  <a:outerShdw blurRad="38100" dist="38100" dir="2700000" algn="tl">
                    <a:srgbClr val="000000">
                      <a:alpha val="43137"/>
                    </a:srgbClr>
                  </a:outerShdw>
                </a:effectLst>
              </a:rPr>
              <a:t>Gravidanza/flavonoidi</a:t>
            </a:r>
            <a:endParaRPr lang="it-IT" sz="1400" dirty="0"/>
          </a:p>
        </p:txBody>
      </p:sp>
      <p:sp>
        <p:nvSpPr>
          <p:cNvPr id="22" name="Rettangolo 21"/>
          <p:cNvSpPr/>
          <p:nvPr/>
        </p:nvSpPr>
        <p:spPr>
          <a:xfrm>
            <a:off x="6130156" y="4995952"/>
            <a:ext cx="273630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600" b="1" dirty="0" smtClean="0">
                <a:effectLst>
                  <a:outerShdw blurRad="38100" dist="38100" dir="2700000" algn="tl">
                    <a:srgbClr val="000000">
                      <a:alpha val="43137"/>
                    </a:srgbClr>
                  </a:outerShdw>
                </a:effectLst>
              </a:rPr>
              <a:t>Composizione dichiarata diversa per ingredienti</a:t>
            </a:r>
            <a:endParaRPr lang="it-IT" sz="1400" dirty="0"/>
          </a:p>
        </p:txBody>
      </p:sp>
    </p:spTree>
    <p:extLst>
      <p:ext uri="{BB962C8B-B14F-4D97-AF65-F5344CB8AC3E}">
        <p14:creationId xmlns:p14="http://schemas.microsoft.com/office/powerpoint/2010/main" val="394721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039023" y="-239484"/>
            <a:ext cx="2087115" cy="4095492"/>
            <a:chOff x="2666310" y="1397000"/>
            <a:chExt cx="2005268" cy="4137414"/>
          </a:xfrm>
        </p:grpSpPr>
        <p:sp>
          <p:nvSpPr>
            <p:cNvPr id="6" name="Figura a mano libera 5"/>
            <p:cNvSpPr/>
            <p:nvPr/>
          </p:nvSpPr>
          <p:spPr>
            <a:xfrm flipV="1">
              <a:off x="3438469" y="3428999"/>
              <a:ext cx="460951" cy="5771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19156" y="3881992"/>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2736304" y="1340768"/>
            <a:ext cx="6372200" cy="54784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it-IT" sz="1400" b="1" dirty="0">
                <a:effectLst>
                  <a:outerShdw blurRad="38100" dist="38100" dir="2700000" algn="tl">
                    <a:srgbClr val="000000">
                      <a:alpha val="43137"/>
                    </a:srgbClr>
                  </a:outerShdw>
                </a:effectLst>
                <a:latin typeface="+mn-lt"/>
              </a:rPr>
              <a:t>Articolo 8 Reg UE 1169 DEL 2011 Responsabilità</a:t>
            </a:r>
          </a:p>
          <a:p>
            <a:r>
              <a:rPr lang="it-IT" sz="1400" dirty="0">
                <a:latin typeface="+mn-lt"/>
              </a:rPr>
              <a:t>•1. L'operatore del settore alimentare responsabile delle informazioni sugli alimenti è </a:t>
            </a:r>
            <a:r>
              <a:rPr lang="it-IT" sz="1400" u="sng" dirty="0">
                <a:effectLst>
                  <a:outerShdw blurRad="38100" dist="38100" dir="2700000" algn="tl">
                    <a:srgbClr val="000000">
                      <a:alpha val="43137"/>
                    </a:srgbClr>
                  </a:outerShdw>
                </a:effectLst>
                <a:latin typeface="+mn-lt"/>
              </a:rPr>
              <a:t>l'operatore con il cui nome o con la cui ragione sociale è commercializzato il prodotto </a:t>
            </a:r>
            <a:r>
              <a:rPr lang="it-IT" sz="1400" dirty="0">
                <a:latin typeface="+mn-lt"/>
              </a:rPr>
              <a:t>o, se tale operatore non è stabilito nell'Unione, l'importatore nel mercato dell'Unione.</a:t>
            </a:r>
          </a:p>
          <a:p>
            <a:r>
              <a:rPr lang="it-IT" sz="1400" dirty="0">
                <a:latin typeface="+mn-lt"/>
              </a:rPr>
              <a:t>•2. L'operatore del settore alimentare </a:t>
            </a:r>
            <a:r>
              <a:rPr lang="it-IT" sz="1400" u="sng" dirty="0">
                <a:effectLst>
                  <a:outerShdw blurRad="38100" dist="38100" dir="2700000" algn="tl">
                    <a:srgbClr val="000000">
                      <a:alpha val="43137"/>
                    </a:srgbClr>
                  </a:outerShdw>
                </a:effectLst>
                <a:latin typeface="+mn-lt"/>
              </a:rPr>
              <a:t>responsabile delle informazioni sugli alimenti assicura la presenza e l'esattezza delle informazioni sugli alimenti</a:t>
            </a:r>
            <a:r>
              <a:rPr lang="it-IT" sz="1400" dirty="0">
                <a:latin typeface="+mn-lt"/>
              </a:rPr>
              <a:t>, conformemente alla normativa applicabile in materia di informazioni sugli alimenti e ai requisiti delle pertinenti disposizioni nazionali.</a:t>
            </a:r>
          </a:p>
          <a:p>
            <a:r>
              <a:rPr lang="it-IT" sz="1400" dirty="0">
                <a:latin typeface="+mn-lt"/>
              </a:rPr>
              <a:t>•3. </a:t>
            </a:r>
            <a:r>
              <a:rPr lang="it-IT" sz="1400" u="sng" dirty="0">
                <a:latin typeface="+mn-lt"/>
              </a:rPr>
              <a:t>Gli operatori del settore alimentare che non influiscono sulle informazioni relative agli alimenti non forniscono alimenti di cui conoscono o presumono, in base alle informazioni in loro possesso in qualità di professionisti, la non conformità alla normativa in materia di informazioni sugli alimenti applicabile e ai requisiti delle pertinenti disposizioni nazionali.</a:t>
            </a:r>
          </a:p>
          <a:p>
            <a:r>
              <a:rPr lang="it-IT" sz="1400" dirty="0">
                <a:latin typeface="+mn-lt"/>
              </a:rPr>
              <a:t>•4. Gli operatori del settore alimentare, nell'ambito delle imprese che controllano, non modificano le informazioni che accompagnano un alimento se tale modifica può indurre in errore il consumatore finale o ridurre in qualunque altro modo il livello di protezione dei consumatori e le possibilità del consumatore finale di effettuare scelte consapevoli. Gli operatori del settore alimentare sono responsabili delle eventuali modifiche da essi apportate alle informazioni sugli alimenti che accompagnano il prodotto stesso.</a:t>
            </a:r>
          </a:p>
          <a:p>
            <a:r>
              <a:rPr lang="it-IT" sz="1400" dirty="0">
                <a:latin typeface="+mn-lt"/>
              </a:rPr>
              <a:t>•5. Fatti salvi i paragrafi da 2 a 4, gli operatori del settore alimentare, nell'ambito delle imprese che controllano, </a:t>
            </a:r>
            <a:r>
              <a:rPr lang="it-IT" sz="1400" u="sng" dirty="0">
                <a:effectLst>
                  <a:outerShdw blurRad="38100" dist="38100" dir="2700000" algn="tl">
                    <a:srgbClr val="000000">
                      <a:alpha val="43137"/>
                    </a:srgbClr>
                  </a:outerShdw>
                </a:effectLst>
                <a:latin typeface="+mn-lt"/>
              </a:rPr>
              <a:t>assicurano e verificano la conformità ai requisiti previsti dalla normativa in materia di informazioni sugli alimenti e dalle pertinenti disposizioni nazionali attinenti alle loro attività.</a:t>
            </a:r>
          </a:p>
        </p:txBody>
      </p:sp>
    </p:spTree>
    <p:extLst>
      <p:ext uri="{BB962C8B-B14F-4D97-AF65-F5344CB8AC3E}">
        <p14:creationId xmlns:p14="http://schemas.microsoft.com/office/powerpoint/2010/main" val="282261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039023" y="-239484"/>
            <a:ext cx="2087115" cy="4095492"/>
            <a:chOff x="2666310" y="1397000"/>
            <a:chExt cx="2005268" cy="4137414"/>
          </a:xfrm>
        </p:grpSpPr>
        <p:sp>
          <p:nvSpPr>
            <p:cNvPr id="6" name="Figura a mano libera 5"/>
            <p:cNvSpPr/>
            <p:nvPr/>
          </p:nvSpPr>
          <p:spPr>
            <a:xfrm flipV="1">
              <a:off x="3438469" y="3428999"/>
              <a:ext cx="460951" cy="5771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19156" y="3881992"/>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Rettangolo 1"/>
          <p:cNvSpPr/>
          <p:nvPr/>
        </p:nvSpPr>
        <p:spPr>
          <a:xfrm>
            <a:off x="2736304" y="1545173"/>
            <a:ext cx="6372200" cy="46166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it-IT" sz="1400" b="1" dirty="0" smtClean="0">
                <a:effectLst>
                  <a:outerShdw blurRad="38100" dist="38100" dir="2700000" algn="tl">
                    <a:srgbClr val="000000">
                      <a:alpha val="43137"/>
                    </a:srgbClr>
                  </a:outerShdw>
                </a:effectLst>
              </a:rPr>
              <a:t>Art</a:t>
            </a:r>
            <a:r>
              <a:rPr lang="it-IT" sz="1400" b="1" dirty="0">
                <a:effectLst>
                  <a:outerShdw blurRad="38100" dist="38100" dir="2700000" algn="tl">
                    <a:srgbClr val="000000">
                      <a:alpha val="43137"/>
                    </a:srgbClr>
                  </a:outerShdw>
                </a:effectLst>
              </a:rPr>
              <a:t>. 7 Reg. UE 1169/11 </a:t>
            </a:r>
          </a:p>
          <a:p>
            <a:pPr algn="r"/>
            <a:r>
              <a:rPr lang="it-IT" sz="1400" b="1" i="1" dirty="0">
                <a:effectLst>
                  <a:outerShdw blurRad="38100" dist="38100" dir="2700000" algn="tl">
                    <a:srgbClr val="000000">
                      <a:alpha val="43137"/>
                    </a:srgbClr>
                  </a:outerShdw>
                </a:effectLst>
              </a:rPr>
              <a:t>Pratiche leali </a:t>
            </a:r>
            <a:r>
              <a:rPr lang="it-IT" sz="1400" b="1" i="1" dirty="0" smtClean="0">
                <a:effectLst>
                  <a:outerShdw blurRad="38100" dist="38100" dir="2700000" algn="tl">
                    <a:srgbClr val="000000">
                      <a:alpha val="43137"/>
                    </a:srgbClr>
                  </a:outerShdw>
                </a:effectLst>
              </a:rPr>
              <a:t>d'informazione</a:t>
            </a:r>
          </a:p>
          <a:p>
            <a:pPr algn="r"/>
            <a:r>
              <a:rPr lang="it-IT" sz="1400" i="1" dirty="0" smtClean="0">
                <a:effectLst>
                  <a:outerShdw blurRad="38100" dist="38100" dir="2700000" algn="tl">
                    <a:srgbClr val="000000">
                      <a:alpha val="43137"/>
                    </a:srgbClr>
                  </a:outerShdw>
                </a:effectLst>
              </a:rPr>
              <a:t> </a:t>
            </a:r>
            <a:endParaRPr lang="it-IT" sz="1400" dirty="0">
              <a:effectLst>
                <a:outerShdw blurRad="38100" dist="38100" dir="2700000" algn="tl">
                  <a:srgbClr val="000000">
                    <a:alpha val="43137"/>
                  </a:srgbClr>
                </a:outerShdw>
              </a:effectLst>
            </a:endParaRPr>
          </a:p>
          <a:p>
            <a:pPr marL="342900" indent="-342900">
              <a:buAutoNum type="arabicParenR"/>
            </a:pPr>
            <a:r>
              <a:rPr lang="it-IT" sz="1400" dirty="0" smtClean="0"/>
              <a:t>Le </a:t>
            </a:r>
            <a:r>
              <a:rPr lang="it-IT" sz="1400" dirty="0"/>
              <a:t>informazioni sugli alimenti non inducono in errore, in particolare: </a:t>
            </a:r>
            <a:endParaRPr lang="it-IT" sz="1400" dirty="0" smtClean="0"/>
          </a:p>
          <a:p>
            <a:endParaRPr lang="it-IT" sz="1400" dirty="0"/>
          </a:p>
          <a:p>
            <a:pPr marL="342900" indent="-342900">
              <a:buAutoNum type="alphaLcParenR"/>
            </a:pPr>
            <a:r>
              <a:rPr lang="it-IT" sz="1400" dirty="0" smtClean="0"/>
              <a:t>per </a:t>
            </a:r>
            <a:r>
              <a:rPr lang="it-IT" sz="1400" dirty="0"/>
              <a:t>quanto riguarda le caratteristiche dell'alimento e, in particolare, </a:t>
            </a:r>
            <a:r>
              <a:rPr lang="it-IT" sz="1400" u="sng" dirty="0"/>
              <a:t>la natura, l'identità, le proprietà, la composizione, la quantità, la durata di conservazione</a:t>
            </a:r>
            <a:r>
              <a:rPr lang="it-IT" sz="1400" dirty="0"/>
              <a:t>, il paese d'origine o il luogo di provenienza, il metodo di fabbricazione o di produzione; </a:t>
            </a:r>
            <a:endParaRPr lang="it-IT" sz="1400" dirty="0" smtClean="0"/>
          </a:p>
          <a:p>
            <a:pPr marL="342900" indent="-342900">
              <a:buAutoNum type="alphaLcParenR"/>
            </a:pPr>
            <a:endParaRPr lang="it-IT" sz="1400" dirty="0"/>
          </a:p>
          <a:p>
            <a:r>
              <a:rPr lang="it-IT" sz="1400" dirty="0"/>
              <a:t>b) </a:t>
            </a:r>
            <a:r>
              <a:rPr lang="it-IT" sz="1400" u="sng" dirty="0"/>
              <a:t>attribuendo al prodotto alimentare effetti o proprietà che non possiede</a:t>
            </a:r>
            <a:r>
              <a:rPr lang="it-IT" sz="1400" dirty="0"/>
              <a:t>; </a:t>
            </a:r>
            <a:endParaRPr lang="it-IT" sz="1400" dirty="0" smtClean="0"/>
          </a:p>
          <a:p>
            <a:endParaRPr lang="it-IT" sz="1400" dirty="0"/>
          </a:p>
          <a:p>
            <a:r>
              <a:rPr lang="it-IT" sz="1400" dirty="0"/>
              <a:t>c) </a:t>
            </a:r>
            <a:r>
              <a:rPr lang="it-IT" sz="1400" u="sng" dirty="0"/>
              <a:t>suggerendo che l'alimento possiede caratteristiche particolari</a:t>
            </a:r>
            <a:r>
              <a:rPr lang="it-IT" sz="1400" dirty="0"/>
              <a:t>, quando in realtà tutti gli alimenti analoghi possiedono le stesse caratteristiche, in particolare evidenziando in modo esplicito la presenza o l'assenza di determinati ingredienti e/o sostanze nutritive; </a:t>
            </a:r>
            <a:endParaRPr lang="it-IT" sz="1400" dirty="0" smtClean="0"/>
          </a:p>
          <a:p>
            <a:endParaRPr lang="it-IT" sz="1400" dirty="0"/>
          </a:p>
          <a:p>
            <a:r>
              <a:rPr lang="it-IT" sz="1400" dirty="0"/>
              <a:t>d) </a:t>
            </a:r>
            <a:r>
              <a:rPr lang="it-IT" sz="1400" u="sng" dirty="0"/>
              <a:t>suggerendo, tramite l'aspetto, la descrizione o le illustrazioni, la presenza di un particolare alimento o di un ingrediente, mentre di fatto un componente </a:t>
            </a:r>
            <a:r>
              <a:rPr lang="it-IT" sz="1400" dirty="0"/>
              <a:t>naturalmente presente o un ingrediente normalmente utilizzato in tale alimento è stato sostituito con un diverso componente o un diverso ingrediente. </a:t>
            </a:r>
            <a:endParaRPr lang="it-IT" sz="1400" dirty="0">
              <a:latin typeface="+mn-lt"/>
            </a:endParaRPr>
          </a:p>
        </p:txBody>
      </p:sp>
    </p:spTree>
    <p:extLst>
      <p:ext uri="{BB962C8B-B14F-4D97-AF65-F5344CB8AC3E}">
        <p14:creationId xmlns:p14="http://schemas.microsoft.com/office/powerpoint/2010/main" val="2460804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615434" name="Rectangle 10"/>
          <p:cNvSpPr>
            <a:spLocks noGrp="1" noChangeArrowheads="1"/>
          </p:cNvSpPr>
          <p:nvPr/>
        </p:nvSpPr>
        <p:spPr bwMode="auto">
          <a:xfrm>
            <a:off x="-1785392" y="1412776"/>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3 LIVELLI DI SICUREZZA</a:t>
            </a:r>
          </a:p>
        </p:txBody>
      </p:sp>
      <p:grpSp>
        <p:nvGrpSpPr>
          <p:cNvPr id="7" name="Gruppo 6"/>
          <p:cNvGrpSpPr/>
          <p:nvPr/>
        </p:nvGrpSpPr>
        <p:grpSpPr>
          <a:xfrm>
            <a:off x="2051671" y="1829048"/>
            <a:ext cx="6480769" cy="4480272"/>
            <a:chOff x="1451992" y="1829048"/>
            <a:chExt cx="6480769" cy="4480272"/>
          </a:xfrm>
        </p:grpSpPr>
        <p:sp>
          <p:nvSpPr>
            <p:cNvPr id="22" name="Ovale 21"/>
            <p:cNvSpPr/>
            <p:nvPr/>
          </p:nvSpPr>
          <p:spPr>
            <a:xfrm>
              <a:off x="1451992" y="2400102"/>
              <a:ext cx="4104456" cy="3909218"/>
            </a:xfrm>
            <a:prstGeom prst="ellipse">
              <a:avLst/>
            </a:prstGeom>
            <a:solidFill>
              <a:srgbClr val="00CC00"/>
            </a:solidFill>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aphicFrame>
          <p:nvGraphicFramePr>
            <p:cNvPr id="4" name="Diagramma 3"/>
            <p:cNvGraphicFramePr/>
            <p:nvPr>
              <p:extLst>
                <p:ext uri="{D42A27DB-BD31-4B8C-83A1-F6EECF244321}">
                  <p14:modId xmlns:p14="http://schemas.microsoft.com/office/powerpoint/2010/main" val="3380341731"/>
                </p:ext>
              </p:extLst>
            </p:nvPr>
          </p:nvGraphicFramePr>
          <p:xfrm>
            <a:off x="1500336" y="18290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o 5"/>
            <p:cNvGrpSpPr/>
            <p:nvPr/>
          </p:nvGrpSpPr>
          <p:grpSpPr>
            <a:xfrm>
              <a:off x="4856848" y="5085184"/>
              <a:ext cx="751632" cy="399422"/>
              <a:chOff x="7884368" y="5651499"/>
              <a:chExt cx="751632" cy="399422"/>
            </a:xfrm>
          </p:grpSpPr>
          <p:sp>
            <p:nvSpPr>
              <p:cNvPr id="24" name="Connettore 1 23"/>
              <p:cNvSpPr/>
              <p:nvPr/>
            </p:nvSpPr>
            <p:spPr>
              <a:xfrm>
                <a:off x="8255000" y="5651499"/>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5" name="Connettore 1 24"/>
              <p:cNvSpPr/>
              <p:nvPr/>
            </p:nvSpPr>
            <p:spPr>
              <a:xfrm rot="5400000">
                <a:off x="7866867" y="5669000"/>
                <a:ext cx="399422" cy="36442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sp>
          <p:nvSpPr>
            <p:cNvPr id="27" name="Ovale 26"/>
            <p:cNvSpPr/>
            <p:nvPr/>
          </p:nvSpPr>
          <p:spPr>
            <a:xfrm>
              <a:off x="7323161"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28" name="Gruppo 27"/>
            <p:cNvGrpSpPr/>
            <p:nvPr/>
          </p:nvGrpSpPr>
          <p:grpSpPr>
            <a:xfrm>
              <a:off x="5611513" y="4640684"/>
              <a:ext cx="2016448" cy="889000"/>
              <a:chOff x="4064000" y="1777999"/>
              <a:chExt cx="1524000" cy="889000"/>
            </a:xfrm>
          </p:grpSpPr>
          <p:sp>
            <p:nvSpPr>
              <p:cNvPr id="29" name="Rettangolo 28"/>
              <p:cNvSpPr/>
              <p:nvPr/>
            </p:nvSpPr>
            <p:spPr>
              <a:xfrm>
                <a:off x="4064000" y="1777999"/>
                <a:ext cx="1524000" cy="889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ttangolo 29"/>
              <p:cNvSpPr/>
              <p:nvPr/>
            </p:nvSpPr>
            <p:spPr>
              <a:xfrm>
                <a:off x="4064000" y="1777999"/>
                <a:ext cx="1524000" cy="889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rgbClr val="00CC00"/>
                    </a:solidFill>
                    <a:effectLst>
                      <a:outerShdw blurRad="38100" dist="38100" dir="2700000" algn="tl">
                        <a:srgbClr val="000000">
                          <a:alpha val="43137"/>
                        </a:srgbClr>
                      </a:outerShdw>
                    </a:effectLst>
                    <a:latin typeface="Comic Sans MS" panose="030F0702030302020204" pitchFamily="66" charset="0"/>
                  </a:rPr>
                  <a:t>EDUCAZIONE AL CONSUMATORE</a:t>
                </a:r>
                <a:endParaRPr lang="it-IT" sz="1600" b="1" kern="1200" dirty="0">
                  <a:solidFill>
                    <a:srgbClr val="00CC00"/>
                  </a:solidFill>
                  <a:effectLst>
                    <a:outerShdw blurRad="38100" dist="38100" dir="2700000" algn="tl">
                      <a:srgbClr val="000000">
                        <a:alpha val="43137"/>
                      </a:srgbClr>
                    </a:outerShdw>
                  </a:effectLst>
                  <a:latin typeface="Comic Sans MS" panose="030F0702030302020204" pitchFamily="66" charset="0"/>
                </a:endParaRPr>
              </a:p>
            </p:txBody>
          </p:sp>
        </p:grpSp>
      </p:grpSp>
      <p:sp>
        <p:nvSpPr>
          <p:cNvPr id="23"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spTree>
    <p:extLst>
      <p:ext uri="{BB962C8B-B14F-4D97-AF65-F5344CB8AC3E}">
        <p14:creationId xmlns:p14="http://schemas.microsoft.com/office/powerpoint/2010/main" val="53521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pic>
        <p:nvPicPr>
          <p:cNvPr id="191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27878"/>
            <a:ext cx="5256584" cy="27986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4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805884"/>
            <a:ext cx="4104456" cy="3663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a:spLocks noChangeArrowheads="1"/>
          </p:cNvSpPr>
          <p:nvPr/>
        </p:nvSpPr>
        <p:spPr bwMode="auto">
          <a:xfrm>
            <a:off x="2841733" y="5334506"/>
            <a:ext cx="2023715"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it-IT" sz="1400" dirty="0">
                <a:solidFill>
                  <a:srgbClr val="00D000"/>
                </a:solidFill>
                <a:effectLst>
                  <a:outerShdw blurRad="38100" dist="38100" dir="2700000" algn="tl">
                    <a:srgbClr val="C0C0C0"/>
                  </a:outerShdw>
                </a:effectLst>
                <a:latin typeface="Comic Sans MS" pitchFamily="66" charset="0"/>
              </a:rPr>
              <a:t>PRINCIPI GENERALI</a:t>
            </a:r>
          </a:p>
          <a:p>
            <a:pPr>
              <a:defRPr/>
            </a:pPr>
            <a:endParaRPr lang="it-IT" altLang="it-IT" sz="900" dirty="0">
              <a:solidFill>
                <a:srgbClr val="00D000"/>
              </a:solidFill>
              <a:effectLst>
                <a:outerShdw blurRad="38100" dist="38100" dir="2700000" algn="tl">
                  <a:srgbClr val="C0C0C0"/>
                </a:outerShdw>
              </a:effectLst>
              <a:latin typeface="Comic Sans MS" pitchFamily="66" charset="0"/>
            </a:endParaRP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Chiarezza</a:t>
            </a: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Leggibilità</a:t>
            </a: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Facilità di lettura </a:t>
            </a:r>
          </a:p>
          <a:p>
            <a:pPr>
              <a:buFont typeface="Wingdings" pitchFamily="2" charset="2"/>
              <a:buChar char="Ø"/>
              <a:defRPr/>
            </a:pPr>
            <a:r>
              <a:rPr lang="it-IT" altLang="it-IT" sz="1400" dirty="0" err="1">
                <a:solidFill>
                  <a:srgbClr val="660066"/>
                </a:solidFill>
                <a:effectLst>
                  <a:outerShdw blurRad="38100" dist="38100" dir="2700000" algn="tl">
                    <a:srgbClr val="C0C0C0"/>
                  </a:outerShdw>
                </a:effectLst>
                <a:latin typeface="Comic Sans MS" pitchFamily="66" charset="0"/>
              </a:rPr>
              <a:t>Indelebilità</a:t>
            </a:r>
            <a:endParaRPr lang="it-IT" altLang="it-IT" sz="1400" dirty="0">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Ø"/>
              <a:defRPr/>
            </a:pPr>
            <a:r>
              <a:rPr lang="it-IT" altLang="it-IT" sz="1400" dirty="0">
                <a:solidFill>
                  <a:srgbClr val="660066"/>
                </a:solidFill>
                <a:effectLst>
                  <a:outerShdw blurRad="38100" dist="38100" dir="2700000" algn="tl">
                    <a:srgbClr val="C0C0C0"/>
                  </a:outerShdw>
                </a:effectLst>
                <a:latin typeface="Comic Sans MS" pitchFamily="66" charset="0"/>
              </a:rPr>
              <a:t>Campo visivo</a:t>
            </a:r>
          </a:p>
        </p:txBody>
      </p:sp>
      <p:pic>
        <p:nvPicPr>
          <p:cNvPr id="2" name="Immagine 1"/>
          <p:cNvPicPr>
            <a:picLocks noChangeAspect="1"/>
          </p:cNvPicPr>
          <p:nvPr/>
        </p:nvPicPr>
        <p:blipFill>
          <a:blip r:embed="rId5"/>
          <a:stretch>
            <a:fillRect/>
          </a:stretch>
        </p:blipFill>
        <p:spPr>
          <a:xfrm>
            <a:off x="0" y="1014225"/>
            <a:ext cx="7185826" cy="1595000"/>
          </a:xfrm>
          <a:prstGeom prst="rect">
            <a:avLst/>
          </a:prstGeom>
        </p:spPr>
      </p:pic>
      <p:pic>
        <p:nvPicPr>
          <p:cNvPr id="1914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352" y="1078834"/>
            <a:ext cx="1991596" cy="8784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681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2" name="Rectangle 13"/>
          <p:cNvSpPr>
            <a:spLocks noChangeArrowheads="1"/>
          </p:cNvSpPr>
          <p:nvPr/>
        </p:nvSpPr>
        <p:spPr bwMode="auto">
          <a:xfrm>
            <a:off x="406570" y="1113058"/>
            <a:ext cx="8388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u="sng" dirty="0">
                <a:solidFill>
                  <a:schemeClr val="accent2"/>
                </a:solidFill>
                <a:latin typeface="Comic Sans MS" pitchFamily="66" charset="0"/>
              </a:rPr>
              <a:t>REQUISITI OBBLIGATORI PER L’ETICHETTATURA DEI PRODOTTI</a:t>
            </a:r>
          </a:p>
          <a:p>
            <a:pPr eaLnBrk="1" hangingPunct="1">
              <a:defRPr/>
            </a:pPr>
            <a:r>
              <a:rPr lang="it-IT" altLang="it-IT" sz="1800" b="1" u="sng" dirty="0">
                <a:solidFill>
                  <a:schemeClr val="accent2"/>
                </a:solidFill>
                <a:latin typeface="Comic Sans MS" pitchFamily="66" charset="0"/>
              </a:rPr>
              <a:t>ALIMENTARI </a:t>
            </a:r>
            <a:r>
              <a:rPr lang="it-IT" altLang="it-IT" sz="1800" b="1" u="sng" dirty="0" smtClean="0">
                <a:solidFill>
                  <a:schemeClr val="accent2"/>
                </a:solidFill>
                <a:latin typeface="Comic Sans MS" pitchFamily="66" charset="0"/>
              </a:rPr>
              <a:t>PRECONFEZIONATI</a:t>
            </a:r>
          </a:p>
        </p:txBody>
      </p:sp>
      <p:grpSp>
        <p:nvGrpSpPr>
          <p:cNvPr id="3" name="Gruppo 2"/>
          <p:cNvGrpSpPr/>
          <p:nvPr/>
        </p:nvGrpSpPr>
        <p:grpSpPr>
          <a:xfrm>
            <a:off x="322570" y="1759389"/>
            <a:ext cx="8788667" cy="4718747"/>
            <a:chOff x="322570" y="1759389"/>
            <a:chExt cx="8788667" cy="4718747"/>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70" y="1759389"/>
              <a:ext cx="8788667" cy="471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817091" y="6165304"/>
              <a:ext cx="421940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spTree>
    <p:extLst>
      <p:ext uri="{BB962C8B-B14F-4D97-AF65-F5344CB8AC3E}">
        <p14:creationId xmlns:p14="http://schemas.microsoft.com/office/powerpoint/2010/main" val="80777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2" name="Rectangle 13"/>
          <p:cNvSpPr>
            <a:spLocks noChangeArrowheads="1"/>
          </p:cNvSpPr>
          <p:nvPr/>
        </p:nvSpPr>
        <p:spPr bwMode="auto">
          <a:xfrm>
            <a:off x="720154" y="1021959"/>
            <a:ext cx="8388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b="1" dirty="0" smtClean="0">
                <a:solidFill>
                  <a:srgbClr val="FF0000"/>
                </a:solidFill>
                <a:latin typeface="Comic Sans MS" pitchFamily="66" charset="0"/>
              </a:rPr>
              <a:t>Tabella nutrizionale</a:t>
            </a:r>
            <a:endParaRPr lang="it-IT" altLang="it-IT" b="1" dirty="0">
              <a:solidFill>
                <a:srgbClr val="FF0000"/>
              </a:solidFill>
              <a:effectLst>
                <a:outerShdw blurRad="38100" dist="38100" dir="2700000" algn="tl">
                  <a:srgbClr val="000000">
                    <a:alpha val="43137"/>
                  </a:srgbClr>
                </a:outerShdw>
              </a:effectLst>
              <a:latin typeface="Comic Sans MS" pitchFamily="66" charset="0"/>
            </a:endParaRPr>
          </a:p>
          <a:p>
            <a:pPr eaLnBrk="1" hangingPunct="1">
              <a:buFontTx/>
              <a:buAutoNum type="alphaLcParenR"/>
              <a:defRPr/>
            </a:pPr>
            <a:endParaRPr lang="it-IT" altLang="it-IT" dirty="0" smtClean="0">
              <a:solidFill>
                <a:srgbClr val="FF0000"/>
              </a:solidFill>
              <a:latin typeface="Comic Sans MS" pitchFamily="66" charset="0"/>
            </a:endParaRPr>
          </a:p>
        </p:txBody>
      </p:sp>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5620251" cy="411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5996604" y="1844824"/>
            <a:ext cx="311190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dirty="0" smtClean="0"/>
              <a:t>Sono obbligatorie indicazioni su:</a:t>
            </a:r>
          </a:p>
          <a:p>
            <a:endParaRPr lang="it-IT" sz="1400" dirty="0" smtClean="0"/>
          </a:p>
          <a:p>
            <a:r>
              <a:rPr lang="it-IT" sz="1400" dirty="0" smtClean="0"/>
              <a:t>• valore energetico</a:t>
            </a:r>
          </a:p>
          <a:p>
            <a:r>
              <a:rPr lang="it-IT" sz="1400" dirty="0" smtClean="0"/>
              <a:t>• grassi</a:t>
            </a:r>
          </a:p>
          <a:p>
            <a:r>
              <a:rPr lang="it-IT" sz="1400" dirty="0" smtClean="0"/>
              <a:t>• acidi grassi saturi</a:t>
            </a:r>
          </a:p>
          <a:p>
            <a:r>
              <a:rPr lang="it-IT" sz="1400" dirty="0" smtClean="0"/>
              <a:t>• carboidrati</a:t>
            </a:r>
          </a:p>
          <a:p>
            <a:r>
              <a:rPr lang="it-IT" sz="1400" dirty="0" smtClean="0"/>
              <a:t>• zuccheri</a:t>
            </a:r>
          </a:p>
          <a:p>
            <a:r>
              <a:rPr lang="it-IT" sz="1400" dirty="0" smtClean="0"/>
              <a:t>• proteine</a:t>
            </a:r>
          </a:p>
          <a:p>
            <a:r>
              <a:rPr lang="it-IT" sz="1400" dirty="0" smtClean="0"/>
              <a:t>• sale</a:t>
            </a:r>
          </a:p>
          <a:p>
            <a:endParaRPr lang="it-IT" sz="1400" dirty="0" smtClean="0"/>
          </a:p>
          <a:p>
            <a:r>
              <a:rPr lang="it-IT" sz="1400" dirty="0" smtClean="0"/>
              <a:t>La dichiarazione nutrizionale può</a:t>
            </a:r>
          </a:p>
          <a:p>
            <a:r>
              <a:rPr lang="it-IT" sz="1400" dirty="0" smtClean="0"/>
              <a:t>essere integrata con l’indicazione su</a:t>
            </a:r>
          </a:p>
          <a:p>
            <a:r>
              <a:rPr lang="it-IT" sz="1400" dirty="0" smtClean="0"/>
              <a:t>acidi grassi monoinsaturi, acidi grassi polinsaturi, </a:t>
            </a:r>
            <a:r>
              <a:rPr lang="it-IT" sz="1400" dirty="0" err="1" smtClean="0"/>
              <a:t>polioli</a:t>
            </a:r>
            <a:r>
              <a:rPr lang="it-IT" sz="1400" dirty="0" smtClean="0"/>
              <a:t>, amido, fibre.</a:t>
            </a:r>
          </a:p>
          <a:p>
            <a:endParaRPr lang="it-IT" sz="1400" dirty="0" smtClean="0"/>
          </a:p>
        </p:txBody>
      </p:sp>
      <p:sp>
        <p:nvSpPr>
          <p:cNvPr id="4" name="Rettangolo 3"/>
          <p:cNvSpPr/>
          <p:nvPr/>
        </p:nvSpPr>
        <p:spPr>
          <a:xfrm>
            <a:off x="1127137" y="5930696"/>
            <a:ext cx="7860052" cy="73866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t-IT" sz="1400" dirty="0" smtClean="0"/>
              <a:t>L’indicazione del valore energetico è riferita a 100 g/100 ml dell’alimento, oppure alla singola porzione. Il valore energetico è espresso come percentuale delle assunzioni di riferimento per un adulto medio ossia circa 2000 kcal al giorno</a:t>
            </a:r>
            <a:endParaRPr lang="it-IT" sz="1400" dirty="0"/>
          </a:p>
        </p:txBody>
      </p:sp>
    </p:spTree>
    <p:extLst>
      <p:ext uri="{BB962C8B-B14F-4D97-AF65-F5344CB8AC3E}">
        <p14:creationId xmlns:p14="http://schemas.microsoft.com/office/powerpoint/2010/main" val="375440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
          <p:cNvGrpSpPr>
            <a:grpSpLocks/>
          </p:cNvGrpSpPr>
          <p:nvPr/>
        </p:nvGrpSpPr>
        <p:grpSpPr bwMode="auto">
          <a:xfrm>
            <a:off x="468313" y="620713"/>
            <a:ext cx="8351837" cy="215900"/>
            <a:chOff x="295" y="391"/>
            <a:chExt cx="5261" cy="136"/>
          </a:xfrm>
        </p:grpSpPr>
        <p:sp>
          <p:nvSpPr>
            <p:cNvPr id="4104"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5"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6"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107"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4" name="Rectangle 3"/>
          <p:cNvSpPr>
            <a:spLocks noChangeArrowheads="1"/>
          </p:cNvSpPr>
          <p:nvPr/>
        </p:nvSpPr>
        <p:spPr bwMode="auto">
          <a:xfrm>
            <a:off x="974725" y="115888"/>
            <a:ext cx="6691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ALIMENTI IN FARMACIA</a:t>
            </a:r>
          </a:p>
        </p:txBody>
      </p:sp>
      <p:pic>
        <p:nvPicPr>
          <p:cNvPr id="86022" name="Picture 6" descr="Alimenti_chartf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29" y="836712"/>
            <a:ext cx="4114800" cy="2851785"/>
          </a:xfrm>
          <a:prstGeom prst="rect">
            <a:avLst/>
          </a:prstGeom>
          <a:noFill/>
          <a:extLst>
            <a:ext uri="{909E8E84-426E-40DD-AFC4-6F175D3DCCD1}">
              <a14:hiddenFill xmlns:a14="http://schemas.microsoft.com/office/drawing/2010/main">
                <a:solidFill>
                  <a:srgbClr val="FFFFFF"/>
                </a:solidFill>
              </a14:hiddenFill>
            </a:ext>
          </a:extLst>
        </p:spPr>
      </p:pic>
      <p:pic>
        <p:nvPicPr>
          <p:cNvPr id="86025" name="Picture 9" descr="Alimenti_chartv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82" y="3933056"/>
            <a:ext cx="4137660" cy="286893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4860354" y="908720"/>
            <a:ext cx="4032126" cy="5832366"/>
          </a:xfrm>
          <a:prstGeom prst="rect">
            <a:avLst/>
          </a:prstGeom>
        </p:spPr>
        <p:txBody>
          <a:bodyPr wrap="square">
            <a:spAutoFit/>
          </a:bodyPr>
          <a:lstStyle/>
          <a:p>
            <a:pPr algn="just"/>
            <a:r>
              <a:rPr lang="it-IT" sz="1400" dirty="0" smtClean="0"/>
              <a:t>Ogni </a:t>
            </a:r>
            <a:r>
              <a:rPr lang="it-IT" sz="1400" dirty="0"/>
              <a:t>farmacia ha le proprie peculiarità e quindi occorre fare un’attenta analisi di quanto segue</a:t>
            </a:r>
            <a:r>
              <a:rPr lang="it-IT" sz="1400" dirty="0" smtClean="0"/>
              <a:t>:</a:t>
            </a:r>
          </a:p>
          <a:p>
            <a:pPr algn="just"/>
            <a:endParaRPr lang="it-IT" sz="900" dirty="0"/>
          </a:p>
          <a:p>
            <a:pPr algn="just"/>
            <a:r>
              <a:rPr lang="it-IT" sz="1400" dirty="0"/>
              <a:t>• </a:t>
            </a:r>
            <a:r>
              <a:rPr lang="it-IT" sz="1400" dirty="0">
                <a:effectLst>
                  <a:outerShdw blurRad="38100" dist="38100" dir="2700000" algn="tl">
                    <a:srgbClr val="000000">
                      <a:alpha val="43137"/>
                    </a:srgbClr>
                  </a:outerShdw>
                </a:effectLst>
              </a:rPr>
              <a:t>bacino d’utenza </a:t>
            </a:r>
            <a:r>
              <a:rPr lang="it-IT" sz="1400" dirty="0"/>
              <a:t>(ossia le caratteristiche della clientela potenziale della farmacia e dei suoi competitors): ad es. la presenza di alimenti bimbo può essere un’importante generatore di traffico e di fidelizzazione se nella zona in cui è ubicata la farmacia c’è un’elevata presenza di </a:t>
            </a:r>
            <a:r>
              <a:rPr lang="it-IT" sz="1400" dirty="0" smtClean="0"/>
              <a:t>bambini</a:t>
            </a:r>
          </a:p>
          <a:p>
            <a:pPr algn="just"/>
            <a:endParaRPr lang="it-IT" sz="900" dirty="0"/>
          </a:p>
          <a:p>
            <a:pPr algn="just"/>
            <a:r>
              <a:rPr lang="it-IT" sz="1400" dirty="0"/>
              <a:t>• </a:t>
            </a:r>
            <a:r>
              <a:rPr lang="it-IT" sz="1400" dirty="0">
                <a:effectLst>
                  <a:outerShdw blurRad="38100" dist="38100" dir="2700000" algn="tl">
                    <a:srgbClr val="000000">
                      <a:alpha val="43137"/>
                    </a:srgbClr>
                  </a:outerShdw>
                </a:effectLst>
              </a:rPr>
              <a:t>spazi espositivi</a:t>
            </a:r>
            <a:r>
              <a:rPr lang="it-IT" sz="1400" dirty="0"/>
              <a:t>: la creazione di un reparto di alimenti può anche aiutare ad ottimizzare le zone “fredde” della farmacia in quanto, trattandosi di acquisti programmati, non richiedono necessariamente un posizionamento in zone di grande </a:t>
            </a:r>
            <a:r>
              <a:rPr lang="it-IT" sz="1400" dirty="0" smtClean="0"/>
              <a:t>visibilità</a:t>
            </a:r>
          </a:p>
          <a:p>
            <a:pPr algn="just"/>
            <a:endParaRPr lang="it-IT" sz="1400" dirty="0" smtClean="0"/>
          </a:p>
          <a:p>
            <a:pPr algn="just">
              <a:lnSpc>
                <a:spcPct val="150000"/>
              </a:lnSpc>
            </a:pPr>
            <a:r>
              <a:rPr lang="it-IT" sz="1400" b="1" dirty="0"/>
              <a:t>Le principali criticità della </a:t>
            </a:r>
            <a:r>
              <a:rPr lang="it-IT" sz="1400" b="1" dirty="0" smtClean="0"/>
              <a:t>categoria</a:t>
            </a:r>
          </a:p>
          <a:p>
            <a:pPr algn="just">
              <a:lnSpc>
                <a:spcPct val="150000"/>
              </a:lnSpc>
            </a:pPr>
            <a:r>
              <a:rPr lang="it-IT" sz="1400" dirty="0" smtClean="0"/>
              <a:t>• </a:t>
            </a:r>
            <a:r>
              <a:rPr lang="it-IT" sz="1400" dirty="0"/>
              <a:t>ampio spazio da dedicare al </a:t>
            </a:r>
            <a:r>
              <a:rPr lang="it-IT" sz="1400" dirty="0" smtClean="0"/>
              <a:t>reparto</a:t>
            </a:r>
          </a:p>
          <a:p>
            <a:pPr algn="just">
              <a:lnSpc>
                <a:spcPct val="150000"/>
              </a:lnSpc>
            </a:pPr>
            <a:r>
              <a:rPr lang="it-IT" sz="1400" dirty="0" smtClean="0"/>
              <a:t>• </a:t>
            </a:r>
            <a:r>
              <a:rPr lang="it-IT" sz="1400" dirty="0"/>
              <a:t>ridotta </a:t>
            </a:r>
            <a:r>
              <a:rPr lang="it-IT" sz="1400" dirty="0" err="1"/>
              <a:t>shelf</a:t>
            </a:r>
            <a:r>
              <a:rPr lang="it-IT" sz="1400" dirty="0"/>
              <a:t>-life di alcuni prodotti (come ad es. il pane ed i surgelati</a:t>
            </a:r>
            <a:r>
              <a:rPr lang="it-IT" sz="1400" dirty="0" smtClean="0"/>
              <a:t>)</a:t>
            </a:r>
          </a:p>
          <a:p>
            <a:pPr algn="just">
              <a:lnSpc>
                <a:spcPct val="150000"/>
              </a:lnSpc>
            </a:pPr>
            <a:r>
              <a:rPr lang="it-IT" sz="1400" dirty="0" smtClean="0"/>
              <a:t>• </a:t>
            </a:r>
            <a:r>
              <a:rPr lang="it-IT" sz="1400" dirty="0"/>
              <a:t>tempistiche di rimborso delle ASL </a:t>
            </a:r>
            <a:endParaRPr lang="it-IT" sz="1400" dirty="0" smtClean="0"/>
          </a:p>
          <a:p>
            <a:pPr algn="just">
              <a:lnSpc>
                <a:spcPct val="150000"/>
              </a:lnSpc>
            </a:pPr>
            <a:r>
              <a:rPr lang="it-IT" sz="1400" dirty="0" smtClean="0"/>
              <a:t>• </a:t>
            </a:r>
            <a:r>
              <a:rPr lang="it-IT" sz="1400" dirty="0"/>
              <a:t>costi del </a:t>
            </a:r>
            <a:r>
              <a:rPr lang="it-IT" sz="1400" dirty="0" smtClean="0"/>
              <a:t>personale</a:t>
            </a:r>
            <a:endParaRPr lang="it-IT" sz="1400" dirty="0"/>
          </a:p>
        </p:txBody>
      </p:sp>
      <p:sp>
        <p:nvSpPr>
          <p:cNvPr id="18" name="Rectangle 232"/>
          <p:cNvSpPr>
            <a:spLocks noChangeArrowheads="1"/>
          </p:cNvSpPr>
          <p:nvPr/>
        </p:nvSpPr>
        <p:spPr bwMode="auto">
          <a:xfrm>
            <a:off x="5724128" y="6550223"/>
            <a:ext cx="31245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400" dirty="0">
                <a:solidFill>
                  <a:srgbClr val="00CC00"/>
                </a:solidFill>
                <a:effectLst>
                  <a:outerShdw blurRad="38100" dist="38100" dir="2700000" algn="tl">
                    <a:srgbClr val="C0C0C0"/>
                  </a:outerShdw>
                </a:effectLst>
                <a:latin typeface="Comic Sans MS" pitchFamily="66" charset="0"/>
              </a:rPr>
              <a:t>(Fonti: </a:t>
            </a:r>
            <a:r>
              <a:rPr lang="it-IT" altLang="it-IT" sz="1400" dirty="0" smtClean="0">
                <a:solidFill>
                  <a:srgbClr val="00CC00"/>
                </a:solidFill>
                <a:effectLst>
                  <a:outerShdw blurRad="38100" dist="38100" dir="2700000" algn="tl">
                    <a:srgbClr val="C0C0C0"/>
                  </a:outerShdw>
                </a:effectLst>
                <a:latin typeface="Comic Sans MS" pitchFamily="66" charset="0"/>
              </a:rPr>
              <a:t>http</a:t>
            </a:r>
            <a:r>
              <a:rPr lang="it-IT" altLang="it-IT" sz="1400" dirty="0">
                <a:solidFill>
                  <a:srgbClr val="00CC00"/>
                </a:solidFill>
                <a:effectLst>
                  <a:outerShdw blurRad="38100" dist="38100" dir="2700000" algn="tl">
                    <a:srgbClr val="C0C0C0"/>
                  </a:outerShdw>
                </a:effectLst>
                <a:latin typeface="Comic Sans MS" pitchFamily="66" charset="0"/>
              </a:rPr>
              <a:t>://www.pharmaretail.it)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4" name="Group 6"/>
          <p:cNvGrpSpPr>
            <a:grpSpLocks/>
          </p:cNvGrpSpPr>
          <p:nvPr/>
        </p:nvGrpSpPr>
        <p:grpSpPr bwMode="auto">
          <a:xfrm>
            <a:off x="468313" y="836836"/>
            <a:ext cx="8351837" cy="215900"/>
            <a:chOff x="295" y="391"/>
            <a:chExt cx="5261" cy="136"/>
          </a:xfrm>
        </p:grpSpPr>
        <p:sp>
          <p:nvSpPr>
            <p:cNvPr id="37896"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7"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8"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7899"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94219" name="Rectangle 11"/>
          <p:cNvSpPr>
            <a:spLocks noChangeArrowheads="1"/>
          </p:cNvSpPr>
          <p:nvPr/>
        </p:nvSpPr>
        <p:spPr bwMode="auto">
          <a:xfrm>
            <a:off x="921175" y="44624"/>
            <a:ext cx="38411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ETICHETTATURA</a:t>
            </a:r>
          </a:p>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NORMA 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2" name="Rectangle 13"/>
          <p:cNvSpPr>
            <a:spLocks noChangeArrowheads="1"/>
          </p:cNvSpPr>
          <p:nvPr/>
        </p:nvSpPr>
        <p:spPr bwMode="auto">
          <a:xfrm>
            <a:off x="406570" y="1113058"/>
            <a:ext cx="8388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57200" indent="-457200" eaLnBrk="0" hangingPunct="0">
              <a:defRPr>
                <a:solidFill>
                  <a:schemeClr val="tx1"/>
                </a:solidFill>
                <a:latin typeface="Arial" pitchFamily="34" charset="0"/>
                <a:cs typeface="Arial" pitchFamily="34" charset="0"/>
              </a:defRPr>
            </a:lvl1pPr>
            <a:lvl2pPr marL="914400" indent="-457200" eaLnBrk="0" hangingPunct="0">
              <a:defRPr>
                <a:solidFill>
                  <a:schemeClr val="tx1"/>
                </a:solidFill>
                <a:latin typeface="Arial" pitchFamily="34" charset="0"/>
                <a:cs typeface="Arial" pitchFamily="34" charset="0"/>
              </a:defRPr>
            </a:lvl2pPr>
            <a:lvl3pPr marL="1371600" indent="-457200" eaLnBrk="0" hangingPunct="0">
              <a:defRPr>
                <a:solidFill>
                  <a:schemeClr val="tx1"/>
                </a:solidFill>
                <a:latin typeface="Arial" pitchFamily="34" charset="0"/>
                <a:cs typeface="Arial" pitchFamily="34" charset="0"/>
              </a:defRPr>
            </a:lvl3pPr>
            <a:lvl4pPr marL="1828800" indent="-457200" eaLnBrk="0" hangingPunct="0">
              <a:defRPr>
                <a:solidFill>
                  <a:schemeClr val="tx1"/>
                </a:solidFill>
                <a:latin typeface="Arial" pitchFamily="34" charset="0"/>
                <a:cs typeface="Arial" pitchFamily="34" charset="0"/>
              </a:defRPr>
            </a:lvl4pPr>
            <a:lvl5pPr marL="2286000" indent="-457200" eaLnBrk="0" hangingPunct="0">
              <a:defRPr>
                <a:solidFill>
                  <a:schemeClr val="tx1"/>
                </a:solidFill>
                <a:latin typeface="Arial" pitchFamily="34" charset="0"/>
                <a:cs typeface="Arial" pitchFamily="34" charset="0"/>
              </a:defRPr>
            </a:lvl5pPr>
            <a:lvl6pPr marL="2743200" indent="-457200" eaLnBrk="0" fontAlgn="base" hangingPunct="0">
              <a:spcBef>
                <a:spcPct val="0"/>
              </a:spcBef>
              <a:spcAft>
                <a:spcPct val="0"/>
              </a:spcAft>
              <a:defRPr>
                <a:solidFill>
                  <a:schemeClr val="tx1"/>
                </a:solidFill>
                <a:latin typeface="Arial" pitchFamily="34" charset="0"/>
                <a:cs typeface="Arial" pitchFamily="34" charset="0"/>
              </a:defRPr>
            </a:lvl6pPr>
            <a:lvl7pPr marL="3200400" indent="-457200" eaLnBrk="0" fontAlgn="base" hangingPunct="0">
              <a:spcBef>
                <a:spcPct val="0"/>
              </a:spcBef>
              <a:spcAft>
                <a:spcPct val="0"/>
              </a:spcAft>
              <a:defRPr>
                <a:solidFill>
                  <a:schemeClr val="tx1"/>
                </a:solidFill>
                <a:latin typeface="Arial" pitchFamily="34" charset="0"/>
                <a:cs typeface="Arial" pitchFamily="34" charset="0"/>
              </a:defRPr>
            </a:lvl7pPr>
            <a:lvl8pPr marL="3657600" indent="-457200" eaLnBrk="0" fontAlgn="base" hangingPunct="0">
              <a:spcBef>
                <a:spcPct val="0"/>
              </a:spcBef>
              <a:spcAft>
                <a:spcPct val="0"/>
              </a:spcAft>
              <a:defRPr>
                <a:solidFill>
                  <a:schemeClr val="tx1"/>
                </a:solidFill>
                <a:latin typeface="Arial" pitchFamily="34" charset="0"/>
                <a:cs typeface="Arial" pitchFamily="34" charset="0"/>
              </a:defRPr>
            </a:lvl8pPr>
            <a:lvl9pPr marL="4114800" indent="-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b="1" u="sng" dirty="0">
                <a:solidFill>
                  <a:schemeClr val="accent2"/>
                </a:solidFill>
                <a:latin typeface="Comic Sans MS" pitchFamily="66" charset="0"/>
              </a:rPr>
              <a:t>REQUISITI OBBLIGATORI PER L’ETICHETTATURA DEI PRODOTTI</a:t>
            </a:r>
          </a:p>
          <a:p>
            <a:pPr eaLnBrk="1" hangingPunct="1">
              <a:defRPr/>
            </a:pPr>
            <a:r>
              <a:rPr lang="it-IT" altLang="it-IT" sz="1800" b="1" u="sng" dirty="0">
                <a:solidFill>
                  <a:schemeClr val="accent2"/>
                </a:solidFill>
                <a:latin typeface="Comic Sans MS" pitchFamily="66" charset="0"/>
              </a:rPr>
              <a:t>ALIMENTARI </a:t>
            </a:r>
            <a:r>
              <a:rPr lang="it-IT" altLang="it-IT" sz="1800" b="1" u="sng" dirty="0" smtClean="0">
                <a:solidFill>
                  <a:schemeClr val="accent2"/>
                </a:solidFill>
                <a:latin typeface="Comic Sans MS" pitchFamily="66" charset="0"/>
              </a:rPr>
              <a:t>PRECONFEZIONATI</a:t>
            </a:r>
          </a:p>
        </p:txBody>
      </p:sp>
      <p:sp>
        <p:nvSpPr>
          <p:cNvPr id="10" name="Rectangle 5"/>
          <p:cNvSpPr>
            <a:spLocks noChangeArrowheads="1"/>
          </p:cNvSpPr>
          <p:nvPr/>
        </p:nvSpPr>
        <p:spPr bwMode="auto">
          <a:xfrm>
            <a:off x="6800463" y="116632"/>
            <a:ext cx="1994457"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CE 169/2011</a:t>
            </a:r>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824767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281" y="1484784"/>
            <a:ext cx="2910177" cy="550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780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1" name="Group 3"/>
          <p:cNvGrpSpPr>
            <a:grpSpLocks/>
          </p:cNvGrpSpPr>
          <p:nvPr/>
        </p:nvGrpSpPr>
        <p:grpSpPr bwMode="auto">
          <a:xfrm>
            <a:off x="468313" y="836836"/>
            <a:ext cx="8351837" cy="215900"/>
            <a:chOff x="295" y="391"/>
            <a:chExt cx="5261" cy="136"/>
          </a:xfrm>
        </p:grpSpPr>
        <p:sp>
          <p:nvSpPr>
            <p:cNvPr id="78870"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1"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2"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8873"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6" name="Rectangle 11"/>
          <p:cNvSpPr>
            <a:spLocks noChangeArrowheads="1"/>
          </p:cNvSpPr>
          <p:nvPr/>
        </p:nvSpPr>
        <p:spPr bwMode="auto">
          <a:xfrm>
            <a:off x="993183" y="44624"/>
            <a:ext cx="85473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Etichettatura integratori alimentari (</a:t>
            </a:r>
            <a:r>
              <a:rPr lang="it-IT" altLang="it-IT" sz="2400" b="1" dirty="0" smtClean="0">
                <a:solidFill>
                  <a:srgbClr val="7ABC32"/>
                </a:solidFill>
                <a:effectLst>
                  <a:outerShdw blurRad="38100" dist="38100" dir="2700000" algn="tl">
                    <a:srgbClr val="C0C0C0"/>
                  </a:outerShdw>
                </a:effectLst>
                <a:latin typeface="Comic Sans MS" pitchFamily="66" charset="0"/>
              </a:rPr>
              <a:t>D.lgs.169/2004): </a:t>
            </a:r>
            <a:r>
              <a:rPr lang="it-IT" altLang="it-IT" sz="2400" b="1" dirty="0">
                <a:solidFill>
                  <a:srgbClr val="7ABC32"/>
                </a:solidFill>
                <a:effectLst>
                  <a:outerShdw blurRad="38100" dist="38100" dir="2700000" algn="tl">
                    <a:srgbClr val="C0C0C0"/>
                  </a:outerShdw>
                </a:effectLst>
                <a:latin typeface="Comic Sans MS" pitchFamily="66" charset="0"/>
              </a:rPr>
              <a:t>norme </a:t>
            </a:r>
            <a:r>
              <a:rPr lang="it-IT" altLang="it-IT" sz="2400" b="1" dirty="0" smtClean="0">
                <a:solidFill>
                  <a:srgbClr val="7ABC32"/>
                </a:solidFill>
                <a:effectLst>
                  <a:outerShdw blurRad="38100" dist="38100" dir="2700000" algn="tl">
                    <a:srgbClr val="C0C0C0"/>
                  </a:outerShdw>
                </a:effectLst>
                <a:latin typeface="Comic Sans MS" pitchFamily="66" charset="0"/>
              </a:rPr>
              <a:t>specifiche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2" name="Rettangolo 1"/>
          <p:cNvSpPr/>
          <p:nvPr/>
        </p:nvSpPr>
        <p:spPr>
          <a:xfrm>
            <a:off x="608809" y="1199654"/>
            <a:ext cx="835183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Nome </a:t>
            </a:r>
            <a:r>
              <a:rPr lang="it-IT" sz="1600" dirty="0">
                <a:effectLst>
                  <a:outerShdw blurRad="38100" dist="38100" dir="2700000" algn="tl">
                    <a:srgbClr val="000000">
                      <a:alpha val="43137"/>
                    </a:srgbClr>
                  </a:outerShdw>
                </a:effectLst>
                <a:latin typeface="Comic Sans MS" panose="030F0702030302020204" pitchFamily="66" charset="0"/>
              </a:rPr>
              <a:t>categoria di sostanze nutritive o altre sostanze </a:t>
            </a:r>
            <a:r>
              <a:rPr lang="it-IT" sz="1600" dirty="0" smtClean="0">
                <a:effectLst>
                  <a:outerShdw blurRad="38100" dist="38100" dir="2700000" algn="tl">
                    <a:srgbClr val="000000">
                      <a:alpha val="43137"/>
                    </a:srgbClr>
                  </a:outerShdw>
                </a:effectLst>
                <a:latin typeface="Comic Sans MS" panose="030F0702030302020204" pitchFamily="66" charset="0"/>
              </a:rPr>
              <a:t>che ne caratterizzano </a:t>
            </a:r>
            <a:r>
              <a:rPr lang="it-IT" sz="1600" dirty="0">
                <a:effectLst>
                  <a:outerShdw blurRad="38100" dist="38100" dir="2700000" algn="tl">
                    <a:srgbClr val="000000">
                      <a:alpha val="43137"/>
                    </a:srgbClr>
                  </a:outerShdw>
                </a:effectLst>
                <a:latin typeface="Comic Sans MS" panose="030F0702030302020204" pitchFamily="66" charset="0"/>
              </a:rPr>
              <a:t>l’integratore (</a:t>
            </a:r>
            <a:r>
              <a:rPr lang="it-IT" sz="1600" i="1" dirty="0">
                <a:effectLst>
                  <a:outerShdw blurRad="38100" dist="38100" dir="2700000" algn="tl">
                    <a:srgbClr val="000000">
                      <a:alpha val="43137"/>
                    </a:srgbClr>
                  </a:outerShdw>
                </a:effectLst>
                <a:latin typeface="Comic Sans MS" panose="030F0702030302020204" pitchFamily="66" charset="0"/>
              </a:rPr>
              <a:t>vitamine, minerali, probiotici </a:t>
            </a:r>
            <a:r>
              <a:rPr lang="it-IT" sz="1600" i="1" dirty="0" err="1">
                <a:effectLst>
                  <a:outerShdw blurRad="38100" dist="38100" dir="2700000" algn="tl">
                    <a:srgbClr val="000000">
                      <a:alpha val="43137"/>
                    </a:srgbClr>
                  </a:outerShdw>
                </a:effectLst>
                <a:latin typeface="Comic Sans MS" panose="030F0702030302020204" pitchFamily="66" charset="0"/>
              </a:rPr>
              <a:t>ecc</a:t>
            </a:r>
            <a:r>
              <a:rPr lang="it-IT" sz="1600" dirty="0">
                <a:effectLst>
                  <a:outerShdw blurRad="38100" dist="38100" dir="2700000" algn="tl">
                    <a:srgbClr val="000000">
                      <a:alpha val="43137"/>
                    </a:srgbClr>
                  </a:outerShdw>
                </a:effectLst>
                <a:latin typeface="Comic Sans MS" panose="030F0702030302020204" pitchFamily="66" charset="0"/>
              </a:rPr>
              <a:t>)</a:t>
            </a:r>
          </a:p>
          <a:p>
            <a:r>
              <a:rPr lang="it-IT" sz="1600" dirty="0">
                <a:effectLst>
                  <a:outerShdw blurRad="38100" dist="38100" dir="2700000" algn="tl">
                    <a:srgbClr val="000000">
                      <a:alpha val="43137"/>
                    </a:srgbClr>
                  </a:outerShdw>
                </a:effectLst>
                <a:latin typeface="Comic Sans MS" panose="030F0702030302020204" pitchFamily="66" charset="0"/>
              </a:rPr>
              <a:t>NOTA: </a:t>
            </a:r>
            <a:r>
              <a:rPr lang="it-IT" sz="1600" i="1" dirty="0">
                <a:effectLst>
                  <a:outerShdw blurRad="38100" dist="38100" dir="2700000" algn="tl">
                    <a:srgbClr val="000000">
                      <a:alpha val="43137"/>
                    </a:srgbClr>
                  </a:outerShdw>
                </a:effectLst>
                <a:latin typeface="Comic Sans MS" panose="030F0702030302020204" pitchFamily="66" charset="0"/>
              </a:rPr>
              <a:t>nome comune, nome scientifico e parte pianta per </a:t>
            </a:r>
            <a:r>
              <a:rPr lang="it-IT" sz="1600" i="1" dirty="0" smtClean="0">
                <a:effectLst>
                  <a:outerShdw blurRad="38100" dist="38100" dir="2700000" algn="tl">
                    <a:srgbClr val="000000">
                      <a:alpha val="43137"/>
                    </a:srgbClr>
                  </a:outerShdw>
                </a:effectLst>
                <a:latin typeface="Comic Sans MS" panose="030F0702030302020204" pitchFamily="66" charset="0"/>
              </a:rPr>
              <a:t>sostanze ne </a:t>
            </a:r>
            <a:r>
              <a:rPr lang="it-IT" sz="1600" i="1" dirty="0">
                <a:effectLst>
                  <a:outerShdw blurRad="38100" dist="38100" dir="2700000" algn="tl">
                    <a:srgbClr val="000000">
                      <a:alpha val="43137"/>
                    </a:srgbClr>
                  </a:outerShdw>
                </a:effectLst>
                <a:latin typeface="Comic Sans MS" panose="030F0702030302020204" pitchFamily="66" charset="0"/>
              </a:rPr>
              <a:t>preparati </a:t>
            </a:r>
            <a:r>
              <a:rPr lang="it-IT" sz="1600" i="1" dirty="0" smtClean="0">
                <a:effectLst>
                  <a:outerShdw blurRad="38100" dist="38100" dir="2700000" algn="tl">
                    <a:srgbClr val="000000">
                      <a:alpha val="43137"/>
                    </a:srgbClr>
                  </a:outerShdw>
                </a:effectLst>
                <a:latin typeface="Comic Sans MS" panose="030F0702030302020204" pitchFamily="66" charset="0"/>
              </a:rPr>
              <a:t>vegetali</a:t>
            </a:r>
            <a:endParaRPr lang="it-IT" sz="1600" i="1" dirty="0">
              <a:effectLst>
                <a:outerShdw blurRad="38100" dist="38100" dir="2700000" algn="tl">
                  <a:srgbClr val="000000">
                    <a:alpha val="43137"/>
                  </a:srgbClr>
                </a:outerShdw>
              </a:effectLst>
              <a:latin typeface="Comic Sans MS" panose="030F0702030302020204" pitchFamily="66" charset="0"/>
            </a:endParaRPr>
          </a:p>
        </p:txBody>
      </p:sp>
      <p:sp>
        <p:nvSpPr>
          <p:cNvPr id="3" name="Rettangolo 2"/>
          <p:cNvSpPr/>
          <p:nvPr/>
        </p:nvSpPr>
        <p:spPr>
          <a:xfrm>
            <a:off x="608810" y="5877272"/>
            <a:ext cx="835183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Integratori </a:t>
            </a:r>
            <a:r>
              <a:rPr lang="it-IT" sz="1600" dirty="0">
                <a:effectLst>
                  <a:outerShdw blurRad="38100" dist="38100" dir="2700000" algn="tl">
                    <a:srgbClr val="000000">
                      <a:alpha val="43137"/>
                    </a:srgbClr>
                  </a:outerShdw>
                </a:effectLst>
                <a:latin typeface="Comic Sans MS" panose="030F0702030302020204" pitchFamily="66" charset="0"/>
              </a:rPr>
              <a:t>coadiuvanti regimi dietetici ipocalorici:</a:t>
            </a:r>
          </a:p>
          <a:p>
            <a:r>
              <a:rPr lang="it-IT" sz="1600" dirty="0">
                <a:effectLst>
                  <a:outerShdw blurRad="38100" dist="38100" dir="2700000" algn="tl">
                    <a:srgbClr val="000000">
                      <a:alpha val="43137"/>
                    </a:srgbClr>
                  </a:outerShdw>
                </a:effectLst>
                <a:latin typeface="Comic Sans MS" panose="030F0702030302020204" pitchFamily="66" charset="0"/>
              </a:rPr>
              <a:t>-vietato riferirsi a tempi e quantità di perdita di peso</a:t>
            </a:r>
          </a:p>
          <a:p>
            <a:r>
              <a:rPr lang="it-IT" sz="1600" dirty="0">
                <a:effectLst>
                  <a:outerShdw blurRad="38100" dist="38100" dir="2700000" algn="tl">
                    <a:srgbClr val="000000">
                      <a:alpha val="43137"/>
                    </a:srgbClr>
                  </a:outerShdw>
                </a:effectLst>
                <a:latin typeface="Comic Sans MS" panose="030F0702030302020204" pitchFamily="66" charset="0"/>
              </a:rPr>
              <a:t>- obbligo richiamo a dieta ipocalorica e a stili di vita non sedentari</a:t>
            </a:r>
          </a:p>
        </p:txBody>
      </p:sp>
      <p:sp>
        <p:nvSpPr>
          <p:cNvPr id="4" name="Rettangolo 3"/>
          <p:cNvSpPr/>
          <p:nvPr/>
        </p:nvSpPr>
        <p:spPr>
          <a:xfrm>
            <a:off x="604843" y="2738391"/>
            <a:ext cx="835977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dirty="0">
                <a:effectLst>
                  <a:outerShdw blurRad="38100" dist="38100" dir="2700000" algn="tl">
                    <a:srgbClr val="000000">
                      <a:alpha val="43137"/>
                    </a:srgbClr>
                  </a:outerShdw>
                </a:effectLst>
                <a:latin typeface="Comic Sans MS" panose="030F0702030302020204" pitchFamily="66" charset="0"/>
              </a:rPr>
              <a:t>Dose giornaliera di prodotto raccomandata (capsula, fiala </a:t>
            </a:r>
            <a:r>
              <a:rPr lang="it-IT" sz="1600" dirty="0" err="1">
                <a:effectLst>
                  <a:outerShdw blurRad="38100" dist="38100" dir="2700000" algn="tl">
                    <a:srgbClr val="000000">
                      <a:alpha val="43137"/>
                    </a:srgbClr>
                  </a:outerShdw>
                </a:effectLst>
                <a:latin typeface="Comic Sans MS" panose="030F0702030302020204" pitchFamily="66" charset="0"/>
              </a:rPr>
              <a:t>ecc</a:t>
            </a:r>
            <a:r>
              <a:rPr lang="it-IT" sz="1600" dirty="0">
                <a:effectLst>
                  <a:outerShdw blurRad="38100" dist="38100" dir="2700000" algn="tl">
                    <a:srgbClr val="000000">
                      <a:alpha val="43137"/>
                    </a:srgbClr>
                  </a:outerShdw>
                </a:effectLst>
                <a:latin typeface="Comic Sans MS" panose="030F0702030302020204" pitchFamily="66" charset="0"/>
              </a:rPr>
              <a:t>)</a:t>
            </a:r>
          </a:p>
        </p:txBody>
      </p:sp>
      <p:sp>
        <p:nvSpPr>
          <p:cNvPr id="5" name="Rettangolo 4"/>
          <p:cNvSpPr/>
          <p:nvPr/>
        </p:nvSpPr>
        <p:spPr>
          <a:xfrm>
            <a:off x="604843" y="3538463"/>
            <a:ext cx="835977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600" dirty="0">
                <a:effectLst>
                  <a:outerShdw blurRad="38100" dist="38100" dir="2700000" algn="tl">
                    <a:srgbClr val="000000">
                      <a:alpha val="43137"/>
                    </a:srgbClr>
                  </a:outerShdw>
                </a:effectLst>
                <a:latin typeface="Comic Sans MS" panose="030F0702030302020204" pitchFamily="66" charset="0"/>
              </a:rPr>
              <a:t>Quantità sostanza nutritiva o sostanze con effetto nutritivo o fisiologico contenute nel prodotto riferite alla dose giornaliera di prodotto raccomandata</a:t>
            </a:r>
          </a:p>
        </p:txBody>
      </p:sp>
      <p:sp>
        <p:nvSpPr>
          <p:cNvPr id="6" name="Rettangolo 5"/>
          <p:cNvSpPr/>
          <p:nvPr/>
        </p:nvSpPr>
        <p:spPr>
          <a:xfrm>
            <a:off x="604843" y="4584756"/>
            <a:ext cx="83597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1600" dirty="0" smtClean="0">
                <a:effectLst>
                  <a:outerShdw blurRad="38100" dist="38100" dir="2700000" algn="tl">
                    <a:srgbClr val="000000">
                      <a:alpha val="43137"/>
                    </a:srgbClr>
                  </a:outerShdw>
                </a:effectLst>
                <a:latin typeface="Comic Sans MS" panose="030F0702030302020204" pitchFamily="66" charset="0"/>
              </a:rPr>
              <a:t>Avvertenze/Indicazioni</a:t>
            </a:r>
            <a:r>
              <a:rPr lang="it-IT" sz="1600" dirty="0">
                <a:effectLst>
                  <a:outerShdw blurRad="38100" dist="38100" dir="2700000" algn="tl">
                    <a:srgbClr val="000000">
                      <a:alpha val="43137"/>
                    </a:srgbClr>
                  </a:outerShdw>
                </a:effectLst>
                <a:latin typeface="Comic Sans MS" panose="030F0702030302020204" pitchFamily="66" charset="0"/>
              </a:rPr>
              <a:t>: non eccedere le dosi </a:t>
            </a:r>
            <a:r>
              <a:rPr lang="it-IT" sz="1600" dirty="0" err="1">
                <a:effectLst>
                  <a:outerShdw blurRad="38100" dist="38100" dir="2700000" algn="tl">
                    <a:srgbClr val="000000">
                      <a:alpha val="43137"/>
                    </a:srgbClr>
                  </a:outerShdw>
                </a:effectLst>
                <a:latin typeface="Comic Sans MS" panose="030F0702030302020204" pitchFamily="66" charset="0"/>
              </a:rPr>
              <a:t>giornaliere,integratori</a:t>
            </a:r>
            <a:r>
              <a:rPr lang="it-IT" sz="1600" dirty="0">
                <a:effectLst>
                  <a:outerShdw blurRad="38100" dist="38100" dir="2700000" algn="tl">
                    <a:srgbClr val="000000">
                      <a:alpha val="43137"/>
                    </a:srgbClr>
                  </a:outerShdw>
                </a:effectLst>
                <a:latin typeface="Comic Sans MS" panose="030F0702030302020204" pitchFamily="66" charset="0"/>
              </a:rPr>
              <a:t> alimentari non sostituiscono dieta variata, no diciture che sottovalutino dieta equilibrata e variata, fuori portata bambini </a:t>
            </a:r>
          </a:p>
        </p:txBody>
      </p:sp>
    </p:spTree>
    <p:extLst>
      <p:ext uri="{BB962C8B-B14F-4D97-AF65-F5344CB8AC3E}">
        <p14:creationId xmlns:p14="http://schemas.microsoft.com/office/powerpoint/2010/main" val="109474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799480" y="302859"/>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075" y="464155"/>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4"/>
          <a:stretch>
            <a:fillRect/>
          </a:stretch>
        </p:blipFill>
        <p:spPr>
          <a:xfrm>
            <a:off x="746030" y="1060732"/>
            <a:ext cx="6702376" cy="775500"/>
          </a:xfrm>
          <a:prstGeom prst="rect">
            <a:avLst/>
          </a:prstGeom>
        </p:spPr>
      </p:pic>
      <p:graphicFrame>
        <p:nvGraphicFramePr>
          <p:cNvPr id="17" name="Diagramma 16"/>
          <p:cNvGraphicFramePr/>
          <p:nvPr>
            <p:extLst>
              <p:ext uri="{D42A27DB-BD31-4B8C-83A1-F6EECF244321}">
                <p14:modId xmlns:p14="http://schemas.microsoft.com/office/powerpoint/2010/main" val="2760342240"/>
              </p:ext>
            </p:extLst>
          </p:nvPr>
        </p:nvGraphicFramePr>
        <p:xfrm>
          <a:off x="710736" y="2276872"/>
          <a:ext cx="7459488"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4528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799480" y="302859"/>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4" name="Rectangle 2"/>
          <p:cNvSpPr>
            <a:spLocks noChangeArrowheads="1"/>
          </p:cNvSpPr>
          <p:nvPr/>
        </p:nvSpPr>
        <p:spPr bwMode="auto">
          <a:xfrm>
            <a:off x="-191650" y="1045983"/>
            <a:ext cx="824388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FF0000"/>
                </a:solidFill>
                <a:effectLst>
                  <a:outerShdw blurRad="38100" dist="38100" dir="2700000" algn="tl">
                    <a:srgbClr val="C0C0C0"/>
                  </a:outerShdw>
                </a:effectLst>
                <a:latin typeface="Comic Sans MS" pitchFamily="66" charset="0"/>
              </a:rPr>
              <a:t>relativo alle indicazioni nutrizionali e sulla salute fornite sui prodotti alimentari</a:t>
            </a:r>
          </a:p>
          <a:p>
            <a:pPr algn="ctr" eaLnBrk="1" hangingPunct="1">
              <a:defRPr/>
            </a:pPr>
            <a:endParaRPr lang="it-IT" altLang="it-IT" sz="2800" b="1" dirty="0" smtClean="0">
              <a:solidFill>
                <a:srgbClr val="FF0000"/>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1187">
            <a:off x="1677" y="2103733"/>
            <a:ext cx="7984865" cy="39858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075" y="464155"/>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7508629" y="2681049"/>
            <a:ext cx="1588897"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it-IT" sz="4000" b="1" i="1" dirty="0" err="1" smtClean="0">
                <a:ln w="11430"/>
                <a:solidFill>
                  <a:srgbClr val="35DB49"/>
                </a:solidFill>
                <a:effectLst>
                  <a:outerShdw blurRad="80000" dist="40000" dir="5040000" algn="tl">
                    <a:srgbClr val="000000">
                      <a:alpha val="30000"/>
                    </a:srgbClr>
                  </a:outerShdw>
                </a:effectLst>
              </a:rPr>
              <a:t>Claims</a:t>
            </a:r>
            <a:endParaRPr lang="it-IT" sz="4000" b="1" i="1" dirty="0">
              <a:ln w="11430"/>
              <a:solidFill>
                <a:srgbClr val="35DB49"/>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2112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pic>
        <p:nvPicPr>
          <p:cNvPr id="1935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0" t="1149" r="6298" b="16524"/>
          <a:stretch/>
        </p:blipFill>
        <p:spPr bwMode="auto">
          <a:xfrm>
            <a:off x="7820807" y="1103427"/>
            <a:ext cx="1277962" cy="121392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30" r="2974"/>
          <a:stretch/>
        </p:blipFill>
        <p:spPr bwMode="auto">
          <a:xfrm>
            <a:off x="564258" y="1205220"/>
            <a:ext cx="3166281" cy="127409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92" y="2708920"/>
            <a:ext cx="3166282" cy="161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57" y="4665938"/>
            <a:ext cx="3166282" cy="66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3750" r="557" b="7428"/>
          <a:stretch/>
        </p:blipFill>
        <p:spPr bwMode="auto">
          <a:xfrm>
            <a:off x="3139634" y="5390229"/>
            <a:ext cx="3052651" cy="1317956"/>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5"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2973"/>
          <a:stretch/>
        </p:blipFill>
        <p:spPr bwMode="auto">
          <a:xfrm>
            <a:off x="4088798" y="1764800"/>
            <a:ext cx="3363309" cy="3118198"/>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5393" y="804997"/>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o 16"/>
          <p:cNvGrpSpPr/>
          <p:nvPr/>
        </p:nvGrpSpPr>
        <p:grpSpPr>
          <a:xfrm>
            <a:off x="6578904" y="4077072"/>
            <a:ext cx="2457592" cy="2708570"/>
            <a:chOff x="6705811" y="4060059"/>
            <a:chExt cx="2457592" cy="2708570"/>
          </a:xfrm>
        </p:grpSpPr>
        <p:pic>
          <p:nvPicPr>
            <p:cNvPr id="1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811" y="5373216"/>
              <a:ext cx="1924050"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0197" y="4060059"/>
              <a:ext cx="1573206" cy="2013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15479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sp>
        <p:nvSpPr>
          <p:cNvPr id="345093" name="Rectangle 5"/>
          <p:cNvSpPr>
            <a:spLocks noChangeArrowheads="1"/>
          </p:cNvSpPr>
          <p:nvPr/>
        </p:nvSpPr>
        <p:spPr bwMode="auto">
          <a:xfrm>
            <a:off x="6728430" y="404664"/>
            <a:ext cx="2140330"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CE1924/2006</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840760" cy="428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403648" y="5301208"/>
            <a:ext cx="7560790" cy="1569660"/>
          </a:xfrm>
          <a:prstGeom prst="rect">
            <a:avLst/>
          </a:prstGeom>
        </p:spPr>
        <p:txBody>
          <a:bodyPr wrap="square">
            <a:spAutoFit/>
          </a:bodyPr>
          <a:lstStyle/>
          <a:p>
            <a:r>
              <a:rPr lang="it-IT" sz="1600" dirty="0" smtClean="0">
                <a:solidFill>
                  <a:schemeClr val="bg2">
                    <a:lumMod val="10000"/>
                  </a:schemeClr>
                </a:solidFill>
                <a:effectLst>
                  <a:outerShdw blurRad="38100" dist="38100" dir="2700000" algn="tl">
                    <a:srgbClr val="000000">
                      <a:alpha val="43137"/>
                    </a:srgbClr>
                  </a:outerShdw>
                </a:effectLst>
              </a:rPr>
              <a:t>Le indicazioni sulla salute sono consentite solo se sull’etichetta sono comprese le seguenti informazioni: </a:t>
            </a:r>
          </a:p>
          <a:p>
            <a:r>
              <a:rPr lang="it-IT" sz="1600" dirty="0" smtClean="0">
                <a:solidFill>
                  <a:schemeClr val="bg2">
                    <a:lumMod val="10000"/>
                  </a:schemeClr>
                </a:solidFill>
                <a:effectLst>
                  <a:outerShdw blurRad="38100" dist="38100" dir="2700000" algn="tl">
                    <a:srgbClr val="000000">
                      <a:alpha val="43137"/>
                    </a:srgbClr>
                  </a:outerShdw>
                </a:effectLst>
              </a:rPr>
              <a:t>• una dicitura relativa all’importanza di una dieta varia ed equilibrata e di uno stile di vita sano; </a:t>
            </a:r>
          </a:p>
          <a:p>
            <a:r>
              <a:rPr lang="it-IT" sz="1600" dirty="0" smtClean="0">
                <a:solidFill>
                  <a:schemeClr val="bg2">
                    <a:lumMod val="10000"/>
                  </a:schemeClr>
                </a:solidFill>
                <a:effectLst>
                  <a:outerShdw blurRad="38100" dist="38100" dir="2700000" algn="tl">
                    <a:srgbClr val="000000">
                      <a:alpha val="43137"/>
                    </a:srgbClr>
                  </a:outerShdw>
                </a:effectLst>
              </a:rPr>
              <a:t>• la quantità dell’alimento e le modalità di consumo necessarie per ottenere l’effetto benefico indicato</a:t>
            </a:r>
            <a:endParaRPr lang="it-IT" sz="1600" dirty="0">
              <a:solidFill>
                <a:schemeClr val="bg2">
                  <a:lumMod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091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1"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4" name="Group 6"/>
          <p:cNvGrpSpPr>
            <a:grpSpLocks/>
          </p:cNvGrpSpPr>
          <p:nvPr/>
        </p:nvGrpSpPr>
        <p:grpSpPr bwMode="auto">
          <a:xfrm>
            <a:off x="468313" y="764828"/>
            <a:ext cx="8351837" cy="215900"/>
            <a:chOff x="295" y="391"/>
            <a:chExt cx="5261" cy="136"/>
          </a:xfrm>
        </p:grpSpPr>
        <p:sp>
          <p:nvSpPr>
            <p:cNvPr id="15"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6"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7"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24" y="2184437"/>
            <a:ext cx="5969998" cy="4582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634" y="577386"/>
            <a:ext cx="1562100" cy="623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ccia circolare in su 22"/>
          <p:cNvSpPr/>
          <p:nvPr/>
        </p:nvSpPr>
        <p:spPr>
          <a:xfrm>
            <a:off x="4427984" y="6453336"/>
            <a:ext cx="2164961" cy="375620"/>
          </a:xfrm>
          <a:prstGeom prst="curved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solidFill>
                <a:schemeClr val="tx1"/>
              </a:solidFill>
            </a:endParaRPr>
          </a:p>
        </p:txBody>
      </p:sp>
      <p:pic>
        <p:nvPicPr>
          <p:cNvPr id="2" name="Immagine 1"/>
          <p:cNvPicPr>
            <a:picLocks noChangeAspect="1"/>
          </p:cNvPicPr>
          <p:nvPr/>
        </p:nvPicPr>
        <p:blipFill>
          <a:blip r:embed="rId5"/>
          <a:stretch>
            <a:fillRect/>
          </a:stretch>
        </p:blipFill>
        <p:spPr>
          <a:xfrm>
            <a:off x="114519" y="1051169"/>
            <a:ext cx="6613911" cy="1247965"/>
          </a:xfrm>
          <a:prstGeom prst="rect">
            <a:avLst/>
          </a:prstGeom>
        </p:spPr>
      </p:pic>
    </p:spTree>
    <p:extLst>
      <p:ext uri="{BB962C8B-B14F-4D97-AF65-F5344CB8AC3E}">
        <p14:creationId xmlns:p14="http://schemas.microsoft.com/office/powerpoint/2010/main" val="2614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5366" name="Group 6"/>
          <p:cNvGrpSpPr>
            <a:grpSpLocks/>
          </p:cNvGrpSpPr>
          <p:nvPr/>
        </p:nvGrpSpPr>
        <p:grpSpPr bwMode="auto">
          <a:xfrm>
            <a:off x="468313" y="764828"/>
            <a:ext cx="8351837" cy="215900"/>
            <a:chOff x="295" y="391"/>
            <a:chExt cx="5261" cy="136"/>
          </a:xfrm>
        </p:grpSpPr>
        <p:sp>
          <p:nvSpPr>
            <p:cNvPr id="15368"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69"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0"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5371"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 name="Rectangle 3"/>
          <p:cNvSpPr>
            <a:spLocks noChangeArrowheads="1"/>
          </p:cNvSpPr>
          <p:nvPr/>
        </p:nvSpPr>
        <p:spPr bwMode="auto">
          <a:xfrm>
            <a:off x="1015504" y="-52536"/>
            <a:ext cx="730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RIVENDICAZIONE PROPRIETA’ ALIMENTI</a:t>
            </a:r>
          </a:p>
        </p:txBody>
      </p:sp>
      <p:sp>
        <p:nvSpPr>
          <p:cNvPr id="11" name="Rectangle 4"/>
          <p:cNvSpPr>
            <a:spLocks noChangeArrowheads="1"/>
          </p:cNvSpPr>
          <p:nvPr/>
        </p:nvSpPr>
        <p:spPr bwMode="auto">
          <a:xfrm>
            <a:off x="1054794" y="379512"/>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4" name="Group 6"/>
          <p:cNvGrpSpPr>
            <a:grpSpLocks/>
          </p:cNvGrpSpPr>
          <p:nvPr/>
        </p:nvGrpSpPr>
        <p:grpSpPr bwMode="auto">
          <a:xfrm>
            <a:off x="468313" y="764828"/>
            <a:ext cx="8351837" cy="215900"/>
            <a:chOff x="295" y="391"/>
            <a:chExt cx="5261" cy="136"/>
          </a:xfrm>
        </p:grpSpPr>
        <p:sp>
          <p:nvSpPr>
            <p:cNvPr id="15"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6"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7"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8"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48" y="1842181"/>
            <a:ext cx="5343977" cy="409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1" name="Gruppo 20"/>
          <p:cNvGrpSpPr/>
          <p:nvPr/>
        </p:nvGrpSpPr>
        <p:grpSpPr>
          <a:xfrm>
            <a:off x="919824" y="5545654"/>
            <a:ext cx="8154394" cy="1296144"/>
            <a:chOff x="919824" y="5545654"/>
            <a:chExt cx="8154394" cy="1296144"/>
          </a:xfrm>
        </p:grpSpPr>
        <p:grpSp>
          <p:nvGrpSpPr>
            <p:cNvPr id="24" name="Gruppo 23"/>
            <p:cNvGrpSpPr/>
            <p:nvPr/>
          </p:nvGrpSpPr>
          <p:grpSpPr>
            <a:xfrm>
              <a:off x="919824" y="5545654"/>
              <a:ext cx="8154394" cy="1296144"/>
              <a:chOff x="919824" y="5545654"/>
              <a:chExt cx="8154394" cy="1296144"/>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91" y="5545654"/>
                <a:ext cx="815052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50"/>
                        </a14:imgEffect>
                        <a14:imgEffect>
                          <a14:saturation sat="400000"/>
                        </a14:imgEffect>
                        <a14:imgEffect>
                          <a14:brightnessContrast bright="45000" contrast="-37000"/>
                        </a14:imgEffect>
                      </a14:imgLayer>
                    </a14:imgProps>
                  </a:ext>
                  <a:ext uri="{28A0092B-C50C-407E-A947-70E740481C1C}">
                    <a14:useLocalDpi xmlns:a14="http://schemas.microsoft.com/office/drawing/2010/main" val="0"/>
                  </a:ext>
                </a:extLst>
              </a:blip>
              <a:srcRect l="76021" t="79359" r="11442" b="6116"/>
              <a:stretch/>
            </p:blipFill>
            <p:spPr bwMode="auto">
              <a:xfrm>
                <a:off x="919824" y="6054842"/>
                <a:ext cx="794448" cy="706582"/>
              </a:xfrm>
              <a:prstGeom prst="rect">
                <a:avLst/>
              </a:prstGeom>
              <a:ln>
                <a:noFill/>
              </a:ln>
              <a:effectLst>
                <a:softEdge rad="112500"/>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5" name="Rettangolo 24"/>
            <p:cNvSpPr/>
            <p:nvPr/>
          </p:nvSpPr>
          <p:spPr>
            <a:xfrm>
              <a:off x="2915816" y="5681304"/>
              <a:ext cx="1872208" cy="1160494"/>
            </a:xfrm>
            <a:prstGeom prst="rect">
              <a:avLst/>
            </a:prstGeom>
            <a:solidFill>
              <a:srgbClr val="35DB49">
                <a:alpha val="23000"/>
              </a:srgbClr>
            </a:solidFill>
            <a:ln>
              <a:solidFill>
                <a:srgbClr val="35D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6468" y="1180819"/>
            <a:ext cx="1441451" cy="207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Immagine 28"/>
          <p:cNvPicPr>
            <a:picLocks noChangeAspect="1"/>
          </p:cNvPicPr>
          <p:nvPr/>
        </p:nvPicPr>
        <p:blipFill>
          <a:blip r:embed="rId8"/>
          <a:stretch>
            <a:fillRect/>
          </a:stretch>
        </p:blipFill>
        <p:spPr>
          <a:xfrm>
            <a:off x="121521" y="836713"/>
            <a:ext cx="6485854" cy="1223802"/>
          </a:xfrm>
          <a:prstGeom prst="rect">
            <a:avLst/>
          </a:prstGeom>
        </p:spPr>
      </p:pic>
    </p:spTree>
    <p:extLst>
      <p:ext uri="{BB962C8B-B14F-4D97-AF65-F5344CB8AC3E}">
        <p14:creationId xmlns:p14="http://schemas.microsoft.com/office/powerpoint/2010/main" val="25342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905639" y="182563"/>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615434" name="Rectangle 10"/>
          <p:cNvSpPr>
            <a:spLocks noGrp="1" noChangeArrowheads="1"/>
          </p:cNvSpPr>
          <p:nvPr/>
        </p:nvSpPr>
        <p:spPr bwMode="auto">
          <a:xfrm>
            <a:off x="-1785392" y="1412776"/>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2 LIVELLI DI SICUREZZA</a:t>
            </a:r>
          </a:p>
        </p:txBody>
      </p:sp>
      <p:grpSp>
        <p:nvGrpSpPr>
          <p:cNvPr id="3" name="Gruppo 2"/>
          <p:cNvGrpSpPr/>
          <p:nvPr/>
        </p:nvGrpSpPr>
        <p:grpSpPr>
          <a:xfrm>
            <a:off x="2100015" y="1829048"/>
            <a:ext cx="6432425" cy="4064000"/>
            <a:chOff x="2100015" y="1829048"/>
            <a:chExt cx="6432425" cy="4064000"/>
          </a:xfrm>
        </p:grpSpPr>
        <p:graphicFrame>
          <p:nvGraphicFramePr>
            <p:cNvPr id="4" name="Diagramma 3"/>
            <p:cNvGraphicFramePr/>
            <p:nvPr>
              <p:extLst>
                <p:ext uri="{D42A27DB-BD31-4B8C-83A1-F6EECF244321}">
                  <p14:modId xmlns:p14="http://schemas.microsoft.com/office/powerpoint/2010/main" val="883198246"/>
                </p:ext>
              </p:extLst>
            </p:nvPr>
          </p:nvGraphicFramePr>
          <p:xfrm>
            <a:off x="2100015" y="18290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Ovale 26"/>
            <p:cNvSpPr/>
            <p:nvPr/>
          </p:nvSpPr>
          <p:spPr>
            <a:xfrm>
              <a:off x="7922840"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3262469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33"/>
          <p:cNvGrpSpPr>
            <a:grpSpLocks/>
          </p:cNvGrpSpPr>
          <p:nvPr/>
        </p:nvGrpSpPr>
        <p:grpSpPr bwMode="auto">
          <a:xfrm>
            <a:off x="5219700" y="908050"/>
            <a:ext cx="3683000" cy="4032250"/>
            <a:chOff x="3120" y="73"/>
            <a:chExt cx="2016" cy="2471"/>
          </a:xfrm>
        </p:grpSpPr>
        <p:graphicFrame>
          <p:nvGraphicFramePr>
            <p:cNvPr id="82960" name="Object 34"/>
            <p:cNvGraphicFramePr>
              <a:graphicFrameLocks noChangeAspect="1"/>
            </p:cNvGraphicFramePr>
            <p:nvPr/>
          </p:nvGraphicFramePr>
          <p:xfrm>
            <a:off x="3120" y="73"/>
            <a:ext cx="2016" cy="2423"/>
          </p:xfrm>
          <a:graphic>
            <a:graphicData uri="http://schemas.openxmlformats.org/presentationml/2006/ole">
              <mc:AlternateContent xmlns:mc="http://schemas.openxmlformats.org/markup-compatibility/2006">
                <mc:Choice xmlns:v="urn:schemas-microsoft-com:vml" Requires="v">
                  <p:oleObj spid="_x0000_s84136" name="Picture" r:id="rId4" imgW="6278361" imgH="8862851" progId="PhotoDraw.Document.2">
                    <p:embed/>
                  </p:oleObj>
                </mc:Choice>
                <mc:Fallback>
                  <p:oleObj name="Picture" r:id="rId4" imgW="6278361" imgH="8862851" progId="PhotoDraw.Document.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73"/>
                          <a:ext cx="2016" cy="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61" name="Rectangle 35"/>
            <p:cNvSpPr>
              <a:spLocks noChangeArrowheads="1"/>
            </p:cNvSpPr>
            <p:nvPr/>
          </p:nvSpPr>
          <p:spPr bwMode="auto">
            <a:xfrm>
              <a:off x="3216" y="96"/>
              <a:ext cx="1872" cy="2448"/>
            </a:xfrm>
            <a:prstGeom prst="rect">
              <a:avLst/>
            </a:prstGeom>
            <a:noFill/>
            <a:ln w="25400">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15074" name="Rectangle 2"/>
          <p:cNvSpPr>
            <a:spLocks noChangeArrowheads="1"/>
          </p:cNvSpPr>
          <p:nvPr/>
        </p:nvSpPr>
        <p:spPr bwMode="auto">
          <a:xfrm>
            <a:off x="-1476672" y="765175"/>
            <a:ext cx="8604251"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CONTROLLO UFFICIALE</a:t>
            </a:r>
          </a:p>
        </p:txBody>
      </p:sp>
      <p:grpSp>
        <p:nvGrpSpPr>
          <p:cNvPr id="82948" name="Group 3"/>
          <p:cNvGrpSpPr>
            <a:grpSpLocks/>
          </p:cNvGrpSpPr>
          <p:nvPr/>
        </p:nvGrpSpPr>
        <p:grpSpPr bwMode="auto">
          <a:xfrm>
            <a:off x="468313" y="620713"/>
            <a:ext cx="8351837" cy="215900"/>
            <a:chOff x="295" y="391"/>
            <a:chExt cx="5261" cy="136"/>
          </a:xfrm>
        </p:grpSpPr>
        <p:sp>
          <p:nvSpPr>
            <p:cNvPr id="8295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95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02760"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681141" y="-25643"/>
            <a:ext cx="2234907"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CE178/2002</a:t>
            </a:r>
          </a:p>
          <a:p>
            <a:pPr algn="ct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Reg CE 852-854…</a:t>
            </a:r>
          </a:p>
        </p:txBody>
      </p:sp>
      <p:sp>
        <p:nvSpPr>
          <p:cNvPr id="202781" name="Text Box 29"/>
          <p:cNvSpPr txBox="1">
            <a:spLocks noChangeArrowheads="1"/>
          </p:cNvSpPr>
          <p:nvPr/>
        </p:nvSpPr>
        <p:spPr bwMode="auto">
          <a:xfrm>
            <a:off x="468313" y="1316038"/>
            <a:ext cx="176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00CC00"/>
                </a:solidFill>
                <a:effectLst>
                  <a:outerShdw blurRad="38100" dist="38100" dir="2700000" algn="tl">
                    <a:srgbClr val="C0C0C0"/>
                  </a:outerShdw>
                </a:effectLst>
                <a:latin typeface="Comic Sans MS" pitchFamily="66" charset="0"/>
              </a:rPr>
              <a:t>Attuazione</a:t>
            </a:r>
          </a:p>
        </p:txBody>
      </p:sp>
      <p:sp>
        <p:nvSpPr>
          <p:cNvPr id="202782" name="Text Box 30"/>
          <p:cNvSpPr txBox="1">
            <a:spLocks noChangeArrowheads="1"/>
          </p:cNvSpPr>
          <p:nvPr/>
        </p:nvSpPr>
        <p:spPr bwMode="auto">
          <a:xfrm>
            <a:off x="539750" y="1773238"/>
            <a:ext cx="4078288"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a:solidFill>
                  <a:srgbClr val="660066"/>
                </a:solidFill>
                <a:effectLst>
                  <a:outerShdw blurRad="38100" dist="38100" dir="2700000" algn="tl">
                    <a:srgbClr val="C0C0C0"/>
                  </a:outerShdw>
                </a:effectLst>
                <a:latin typeface="Comic Sans MS" pitchFamily="66" charset="0"/>
              </a:rPr>
              <a:t>1.Ispezioni</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2.Prelievo campioni e analisi</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3.Controlli: igienici sul personale</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	    sulla documentazione</a:t>
            </a:r>
          </a:p>
          <a:p>
            <a:pPr>
              <a:defRPr/>
            </a:pPr>
            <a:endParaRPr lang="it-IT" altLang="it-IT" sz="800" b="1">
              <a:solidFill>
                <a:srgbClr val="660066"/>
              </a:solidFill>
              <a:effectLst>
                <a:outerShdw blurRad="38100" dist="38100" dir="2700000" algn="tl">
                  <a:srgbClr val="C0C0C0"/>
                </a:outerShdw>
              </a:effectLst>
              <a:latin typeface="Comic Sans MS" pitchFamily="66" charset="0"/>
            </a:endParaRPr>
          </a:p>
          <a:p>
            <a:pPr>
              <a:defRPr/>
            </a:pPr>
            <a:r>
              <a:rPr lang="it-IT" altLang="it-IT" sz="1800" b="1">
                <a:solidFill>
                  <a:srgbClr val="660066"/>
                </a:solidFill>
                <a:effectLst>
                  <a:outerShdw blurRad="38100" dist="38100" dir="2700000" algn="tl">
                    <a:srgbClr val="C0C0C0"/>
                  </a:outerShdw>
                </a:effectLst>
                <a:latin typeface="Comic Sans MS" pitchFamily="66" charset="0"/>
              </a:rPr>
              <a:t>	    verifica sistema qualità</a:t>
            </a:r>
          </a:p>
        </p:txBody>
      </p:sp>
      <p:sp>
        <p:nvSpPr>
          <p:cNvPr id="202783" name="Text Box 31"/>
          <p:cNvSpPr txBox="1">
            <a:spLocks noChangeArrowheads="1"/>
          </p:cNvSpPr>
          <p:nvPr/>
        </p:nvSpPr>
        <p:spPr bwMode="auto">
          <a:xfrm>
            <a:off x="1692275" y="4398963"/>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00CC00"/>
                </a:solidFill>
                <a:effectLst>
                  <a:outerShdw blurRad="38100" dist="38100" dir="2700000" algn="tl">
                    <a:srgbClr val="C0C0C0"/>
                  </a:outerShdw>
                </a:effectLst>
                <a:latin typeface="Comic Sans MS" pitchFamily="66" charset="0"/>
              </a:rPr>
              <a:t>Finalità</a:t>
            </a:r>
          </a:p>
        </p:txBody>
      </p:sp>
      <p:sp>
        <p:nvSpPr>
          <p:cNvPr id="202784" name="Text Box 32"/>
          <p:cNvSpPr txBox="1">
            <a:spLocks noChangeArrowheads="1"/>
          </p:cNvSpPr>
          <p:nvPr/>
        </p:nvSpPr>
        <p:spPr bwMode="auto">
          <a:xfrm>
            <a:off x="1692275" y="4903788"/>
            <a:ext cx="7231063" cy="195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Assicurare conformità alle norme legislative</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prevenire i rischi riducendo/eliminando i contaminanti</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tutelare interessi consumatori evitando sofisticazioni e frodi</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promuovere comportamenti corretti attraverso l’informazione</a:t>
            </a:r>
          </a:p>
          <a:p>
            <a:pPr>
              <a:buFont typeface="Wingdings" pitchFamily="2" charset="2"/>
              <a:buChar char="ü"/>
              <a:defRPr/>
            </a:pPr>
            <a:endParaRPr lang="it-IT" altLang="it-IT" sz="800" b="1">
              <a:solidFill>
                <a:srgbClr val="660066"/>
              </a:solidFill>
              <a:effectLst>
                <a:outerShdw blurRad="38100" dist="38100" dir="2700000" algn="tl">
                  <a:srgbClr val="C0C0C0"/>
                </a:outerShdw>
              </a:effectLst>
              <a:latin typeface="Comic Sans MS" pitchFamily="66" charset="0"/>
            </a:endParaRPr>
          </a:p>
          <a:p>
            <a:pPr>
              <a:buFont typeface="Wingdings" pitchFamily="2" charset="2"/>
              <a:buChar char="ü"/>
              <a:defRPr/>
            </a:pPr>
            <a:r>
              <a:rPr lang="it-IT" altLang="it-IT" sz="1800" b="1">
                <a:solidFill>
                  <a:srgbClr val="660066"/>
                </a:solidFill>
                <a:effectLst>
                  <a:outerShdw blurRad="38100" dist="38100" dir="2700000" algn="tl">
                    <a:srgbClr val="C0C0C0"/>
                  </a:outerShdw>
                </a:effectLst>
                <a:latin typeface="Comic Sans MS" pitchFamily="66" charset="0"/>
              </a:rPr>
              <a:t> assicurare regolarità delle transizioni commerciali</a:t>
            </a:r>
          </a:p>
        </p:txBody>
      </p:sp>
    </p:spTree>
    <p:extLst>
      <p:ext uri="{BB962C8B-B14F-4D97-AF65-F5344CB8AC3E}">
        <p14:creationId xmlns:p14="http://schemas.microsoft.com/office/powerpoint/2010/main" val="282878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971550" y="92075"/>
            <a:ext cx="4200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IL QUADRO NORMATIVO</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graphicFrame>
        <p:nvGraphicFramePr>
          <p:cNvPr id="3" name="Diagramma 2"/>
          <p:cNvGraphicFramePr/>
          <p:nvPr>
            <p:extLst>
              <p:ext uri="{D42A27DB-BD31-4B8C-83A1-F6EECF244321}">
                <p14:modId xmlns:p14="http://schemas.microsoft.com/office/powerpoint/2010/main" val="1302136509"/>
              </p:ext>
            </p:extLst>
          </p:nvPr>
        </p:nvGraphicFramePr>
        <p:xfrm>
          <a:off x="683568" y="1268760"/>
          <a:ext cx="763284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4994"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4214183"/>
            <a:ext cx="1008112" cy="1040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
          <p:cNvGrpSpPr>
            <a:grpSpLocks/>
          </p:cNvGrpSpPr>
          <p:nvPr/>
        </p:nvGrpSpPr>
        <p:grpSpPr bwMode="auto">
          <a:xfrm>
            <a:off x="468313" y="620713"/>
            <a:ext cx="8351837" cy="215900"/>
            <a:chOff x="295" y="391"/>
            <a:chExt cx="5261" cy="136"/>
          </a:xfrm>
        </p:grpSpPr>
        <p:sp>
          <p:nvSpPr>
            <p:cNvPr id="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Tree>
    <p:extLst>
      <p:ext uri="{BB962C8B-B14F-4D97-AF65-F5344CB8AC3E}">
        <p14:creationId xmlns:p14="http://schemas.microsoft.com/office/powerpoint/2010/main" val="3298441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1058863"/>
            <a:ext cx="860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ETICHETTATURA ALIMENTARE</a:t>
            </a:r>
          </a:p>
          <a:p>
            <a:pPr algn="ctr" eaLnBrk="1" hangingPunct="1">
              <a:defRPr/>
            </a:pPr>
            <a:endParaRPr lang="it-IT" altLang="it-IT" sz="1200" b="1" smtClean="0">
              <a:solidFill>
                <a:srgbClr val="FF0000"/>
              </a:solidFill>
              <a:effectLst>
                <a:outerShdw blurRad="38100" dist="38100" dir="2700000" algn="tl">
                  <a:srgbClr val="C0C0C0"/>
                </a:outerShdw>
              </a:effectLst>
              <a:latin typeface="Comic Sans MS" pitchFamily="66" charset="0"/>
            </a:endParaRPr>
          </a:p>
          <a:p>
            <a:pPr algn="ctr" eaLnBrk="1" hangingPunct="1">
              <a:defRPr/>
            </a:pPr>
            <a:r>
              <a:rPr lang="it-IT" altLang="it-IT" b="1" smtClean="0">
                <a:solidFill>
                  <a:srgbClr val="00CC00"/>
                </a:solidFill>
                <a:effectLst>
                  <a:outerShdw blurRad="38100" dist="38100" dir="2700000" algn="tl">
                    <a:srgbClr val="C0C0C0"/>
                  </a:outerShdw>
                </a:effectLst>
                <a:latin typeface="Comic Sans MS" pitchFamily="66" charset="0"/>
              </a:rPr>
              <a:t>CONTROLLI E REGIME SANZIONATORIO</a:t>
            </a:r>
          </a:p>
        </p:txBody>
      </p:sp>
      <p:grpSp>
        <p:nvGrpSpPr>
          <p:cNvPr id="79875" name="Group 3"/>
          <p:cNvGrpSpPr>
            <a:grpSpLocks/>
          </p:cNvGrpSpPr>
          <p:nvPr/>
        </p:nvGrpSpPr>
        <p:grpSpPr bwMode="auto">
          <a:xfrm>
            <a:off x="468313" y="620713"/>
            <a:ext cx="8351837" cy="215900"/>
            <a:chOff x="295" y="391"/>
            <a:chExt cx="5261" cy="136"/>
          </a:xfrm>
        </p:grpSpPr>
        <p:sp>
          <p:nvSpPr>
            <p:cNvPr id="79882"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3"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4"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9885"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3450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34521" name="Rectangle 25"/>
          <p:cNvSpPr>
            <a:spLocks noChangeArrowheads="1"/>
          </p:cNvSpPr>
          <p:nvPr/>
        </p:nvSpPr>
        <p:spPr bwMode="auto">
          <a:xfrm>
            <a:off x="611188" y="22225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it-IT" altLang="it-IT" sz="2000" smtClean="0">
                <a:solidFill>
                  <a:srgbClr val="660066"/>
                </a:solidFill>
                <a:effectLst>
                  <a:outerShdw blurRad="38100" dist="38100" dir="2700000" algn="tl">
                    <a:srgbClr val="C0C0C0"/>
                  </a:outerShdw>
                </a:effectLst>
                <a:latin typeface="Comic Sans MS" pitchFamily="66" charset="0"/>
              </a:rPr>
              <a:t>Autorità competenti in materia di controlli e applicazione delle sanzioni</a:t>
            </a:r>
          </a:p>
        </p:txBody>
      </p:sp>
      <p:sp>
        <p:nvSpPr>
          <p:cNvPr id="234522" name="Rectangle 26"/>
          <p:cNvSpPr>
            <a:spLocks noChangeArrowheads="1"/>
          </p:cNvSpPr>
          <p:nvPr/>
        </p:nvSpPr>
        <p:spPr bwMode="auto">
          <a:xfrm>
            <a:off x="1109663" y="3290888"/>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buFont typeface="Arial" pitchFamily="34" charset="0"/>
              <a:buNone/>
              <a:defRPr/>
            </a:pPr>
            <a:r>
              <a:rPr lang="it-IT" altLang="it-IT" sz="1800" smtClean="0">
                <a:solidFill>
                  <a:srgbClr val="00D000"/>
                </a:solidFill>
                <a:effectLst>
                  <a:outerShdw blurRad="38100" dist="38100" dir="2700000" algn="tl">
                    <a:srgbClr val="C0C0C0"/>
                  </a:outerShdw>
                </a:effectLst>
                <a:latin typeface="Comic Sans MS" pitchFamily="66" charset="0"/>
              </a:rPr>
              <a:t>CONTROLLI</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Aziende Sanitarie Locali </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Agenzie Ambientali delle Regioni </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Nucleo Antisofisticazioni</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Ispettorato Controllo Qualità</a:t>
            </a:r>
          </a:p>
          <a:p>
            <a:pPr>
              <a:defRPr/>
            </a:pPr>
            <a:r>
              <a:rPr lang="it-IT" altLang="it-IT" sz="1800" smtClean="0">
                <a:solidFill>
                  <a:srgbClr val="00D000"/>
                </a:solidFill>
                <a:effectLst>
                  <a:outerShdw blurRad="38100" dist="38100" dir="2700000" algn="tl">
                    <a:srgbClr val="C0C0C0"/>
                  </a:outerShdw>
                </a:effectLst>
                <a:latin typeface="Comic Sans MS" pitchFamily="66" charset="0"/>
              </a:rPr>
              <a:t>Autorità Garante della Concorrenza del Mercato</a:t>
            </a:r>
          </a:p>
        </p:txBody>
      </p:sp>
      <p:sp>
        <p:nvSpPr>
          <p:cNvPr id="234523" name="Rectangle 27"/>
          <p:cNvSpPr>
            <a:spLocks noChangeArrowheads="1"/>
          </p:cNvSpPr>
          <p:nvPr/>
        </p:nvSpPr>
        <p:spPr bwMode="auto">
          <a:xfrm>
            <a:off x="5070475" y="3290888"/>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buFont typeface="Arial" pitchFamily="34" charset="0"/>
              <a:buNone/>
              <a:defRPr/>
            </a:pPr>
            <a:r>
              <a:rPr lang="it-IT" altLang="it-IT" sz="1800" smtClean="0">
                <a:solidFill>
                  <a:srgbClr val="FF0000"/>
                </a:solidFill>
                <a:effectLst>
                  <a:outerShdw blurRad="38100" dist="38100" dir="2700000" algn="tl">
                    <a:srgbClr val="C0C0C0"/>
                  </a:outerShdw>
                </a:effectLst>
                <a:latin typeface="Comic Sans MS" pitchFamily="66" charset="0"/>
              </a:rPr>
              <a:t>SANZIONI</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Regioni</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Province e Province Autonome competenti sul territorio.</a:t>
            </a:r>
          </a:p>
          <a:p>
            <a:pPr>
              <a:defRPr/>
            </a:pPr>
            <a:r>
              <a:rPr lang="it-IT" altLang="it-IT" sz="1800" smtClean="0">
                <a:solidFill>
                  <a:srgbClr val="FF0000"/>
                </a:solidFill>
                <a:effectLst>
                  <a:outerShdw blurRad="38100" dist="38100" dir="2700000" algn="tl">
                    <a:srgbClr val="C0C0C0"/>
                  </a:outerShdw>
                </a:effectLst>
                <a:latin typeface="Comic Sans MS" pitchFamily="66" charset="0"/>
              </a:rPr>
              <a:t>Tribunale civile/penale</a:t>
            </a:r>
          </a:p>
        </p:txBody>
      </p:sp>
      <p:sp>
        <p:nvSpPr>
          <p:cNvPr id="14" name="Rectangle 5"/>
          <p:cNvSpPr>
            <a:spLocks noChangeArrowheads="1"/>
          </p:cNvSpPr>
          <p:nvPr/>
        </p:nvSpPr>
        <p:spPr bwMode="auto">
          <a:xfrm>
            <a:off x="6516216" y="-27384"/>
            <a:ext cx="2661306"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852-854…2004</a:t>
            </a:r>
          </a:p>
        </p:txBody>
      </p:sp>
    </p:spTree>
    <p:extLst>
      <p:ext uri="{BB962C8B-B14F-4D97-AF65-F5344CB8AC3E}">
        <p14:creationId xmlns:p14="http://schemas.microsoft.com/office/powerpoint/2010/main" val="181453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908720"/>
            <a:ext cx="860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ETICHETTATURA ALIMENTARE</a:t>
            </a:r>
          </a:p>
          <a:p>
            <a:pPr algn="ctr" eaLnBrk="1" hangingPunct="1">
              <a:defRPr/>
            </a:pPr>
            <a:endParaRPr lang="it-IT" altLang="it-IT" sz="1200" b="1" dirty="0" smtClean="0">
              <a:solidFill>
                <a:srgbClr val="FF0000"/>
              </a:solidFill>
              <a:effectLst>
                <a:outerShdw blurRad="38100" dist="38100" dir="2700000" algn="tl">
                  <a:srgbClr val="C0C0C0"/>
                </a:outerShdw>
              </a:effectLst>
              <a:latin typeface="Comic Sans MS" pitchFamily="66" charset="0"/>
            </a:endParaRPr>
          </a:p>
          <a:p>
            <a:pPr algn="ctr" eaLnBrk="1" hangingPunct="1">
              <a:defRPr/>
            </a:pPr>
            <a:r>
              <a:rPr lang="it-IT" altLang="it-IT" b="1" dirty="0" smtClean="0">
                <a:solidFill>
                  <a:srgbClr val="00CC00"/>
                </a:solidFill>
                <a:effectLst>
                  <a:outerShdw blurRad="38100" dist="38100" dir="2700000" algn="tl">
                    <a:srgbClr val="C0C0C0"/>
                  </a:outerShdw>
                </a:effectLst>
                <a:latin typeface="Comic Sans MS" pitchFamily="66" charset="0"/>
              </a:rPr>
              <a:t>SANZIONI</a:t>
            </a:r>
          </a:p>
        </p:txBody>
      </p:sp>
      <p:grpSp>
        <p:nvGrpSpPr>
          <p:cNvPr id="80899" name="Group 3"/>
          <p:cNvGrpSpPr>
            <a:grpSpLocks/>
          </p:cNvGrpSpPr>
          <p:nvPr/>
        </p:nvGrpSpPr>
        <p:grpSpPr bwMode="auto">
          <a:xfrm>
            <a:off x="468313" y="620713"/>
            <a:ext cx="8351837" cy="215900"/>
            <a:chOff x="295" y="391"/>
            <a:chExt cx="5261" cy="136"/>
          </a:xfrm>
        </p:grpSpPr>
        <p:sp>
          <p:nvSpPr>
            <p:cNvPr id="8107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7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7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08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36552"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905639" y="182563"/>
            <a:ext cx="2098651"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1169/2011</a:t>
            </a:r>
          </a:p>
        </p:txBody>
      </p:sp>
      <p:sp>
        <p:nvSpPr>
          <p:cNvPr id="80903" name="Rectangle 15"/>
          <p:cNvSpPr>
            <a:spLocks noChangeArrowheads="1"/>
          </p:cNvSpPr>
          <p:nvPr/>
        </p:nvSpPr>
        <p:spPr bwMode="auto">
          <a:xfrm>
            <a:off x="1403350" y="5300663"/>
            <a:ext cx="756126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500"/>
              </a:spcBef>
            </a:pPr>
            <a:r>
              <a:rPr lang="it-IT" altLang="it-IT" sz="1600">
                <a:latin typeface="Comic Sans MS" pitchFamily="66" charset="0"/>
              </a:rPr>
              <a:t>D. Lgs. 109/1992</a:t>
            </a:r>
          </a:p>
          <a:p>
            <a:pPr eaLnBrk="1" hangingPunct="1">
              <a:spcBef>
                <a:spcPts val="500"/>
              </a:spcBef>
            </a:pPr>
            <a:r>
              <a:rPr lang="it-IT" altLang="it-IT" sz="1600">
                <a:latin typeface="Comic Sans MS" pitchFamily="66" charset="0"/>
              </a:rPr>
              <a:t>D. Lgs. 146/2007 (Codice al consumo)</a:t>
            </a:r>
          </a:p>
          <a:p>
            <a:pPr eaLnBrk="1" hangingPunct="1">
              <a:spcBef>
                <a:spcPts val="500"/>
              </a:spcBef>
            </a:pPr>
            <a:r>
              <a:rPr lang="it-IT" altLang="it-IT" sz="1600">
                <a:latin typeface="Comic Sans MS" pitchFamily="66" charset="0"/>
              </a:rPr>
              <a:t>C.p. artt. 515 (Frode in commercio) e 517 (Vendita di prodotti industriali con segni mendaci) </a:t>
            </a:r>
          </a:p>
          <a:p>
            <a:pPr eaLnBrk="1" hangingPunct="1">
              <a:spcBef>
                <a:spcPts val="500"/>
              </a:spcBef>
            </a:pPr>
            <a:r>
              <a:rPr lang="it-IT" altLang="it-IT" sz="1600">
                <a:latin typeface="Comic Sans MS" pitchFamily="66" charset="0"/>
              </a:rPr>
              <a:t>C.c.  Artt. 1218 e 2043 (Risarcimento per fatto illecito)</a:t>
            </a:r>
          </a:p>
        </p:txBody>
      </p:sp>
      <p:grpSp>
        <p:nvGrpSpPr>
          <p:cNvPr id="80904" name="Gruppo 2"/>
          <p:cNvGrpSpPr>
            <a:grpSpLocks/>
          </p:cNvGrpSpPr>
          <p:nvPr/>
        </p:nvGrpSpPr>
        <p:grpSpPr bwMode="auto">
          <a:xfrm>
            <a:off x="1619673" y="2060848"/>
            <a:ext cx="5616624" cy="3221163"/>
            <a:chOff x="1763713" y="2205037"/>
            <a:chExt cx="5329237" cy="3005139"/>
          </a:xfrm>
          <a:solidFill>
            <a:srgbClr val="92D050"/>
          </a:solidFill>
        </p:grpSpPr>
        <p:sp>
          <p:nvSpPr>
            <p:cNvPr id="80909" name="AutoShape 16"/>
            <p:cNvSpPr>
              <a:spLocks noChangeAspect="1" noChangeArrowheads="1" noTextEdit="1"/>
            </p:cNvSpPr>
            <p:nvPr/>
          </p:nvSpPr>
          <p:spPr bwMode="auto">
            <a:xfrm>
              <a:off x="1763713" y="2205037"/>
              <a:ext cx="5329237" cy="30003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schemeClr val="bg1"/>
                </a:solidFill>
              </a:endParaRPr>
            </a:p>
          </p:txBody>
        </p:sp>
        <p:sp>
          <p:nvSpPr>
            <p:cNvPr id="80910" name="Rectangle 18"/>
            <p:cNvSpPr>
              <a:spLocks noChangeArrowheads="1"/>
            </p:cNvSpPr>
            <p:nvPr/>
          </p:nvSpPr>
          <p:spPr bwMode="auto">
            <a:xfrm>
              <a:off x="1893888" y="2232025"/>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1" name="Rectangle 19"/>
            <p:cNvSpPr>
              <a:spLocks noChangeArrowheads="1"/>
            </p:cNvSpPr>
            <p:nvPr/>
          </p:nvSpPr>
          <p:spPr bwMode="auto">
            <a:xfrm>
              <a:off x="3119438"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2" name="Rectangle 20"/>
            <p:cNvSpPr>
              <a:spLocks noChangeArrowheads="1"/>
            </p:cNvSpPr>
            <p:nvPr/>
          </p:nvSpPr>
          <p:spPr bwMode="auto">
            <a:xfrm>
              <a:off x="1893888" y="2393950"/>
              <a:ext cx="12874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3" name="Rectangle 21"/>
            <p:cNvSpPr>
              <a:spLocks noChangeArrowheads="1"/>
            </p:cNvSpPr>
            <p:nvPr/>
          </p:nvSpPr>
          <p:spPr bwMode="auto">
            <a:xfrm>
              <a:off x="1946276" y="2232025"/>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4" name="Rectangle 22"/>
            <p:cNvSpPr>
              <a:spLocks noChangeArrowheads="1"/>
            </p:cNvSpPr>
            <p:nvPr/>
          </p:nvSpPr>
          <p:spPr bwMode="auto">
            <a:xfrm>
              <a:off x="2044701" y="2232025"/>
              <a:ext cx="844783"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Importo sanzione</a:t>
              </a:r>
              <a:endParaRPr lang="it-IT" altLang="it-IT">
                <a:solidFill>
                  <a:schemeClr val="bg1"/>
                </a:solidFill>
                <a:latin typeface="Calibri" pitchFamily="34" charset="0"/>
              </a:endParaRPr>
            </a:p>
          </p:txBody>
        </p:sp>
        <p:sp>
          <p:nvSpPr>
            <p:cNvPr id="80915" name="Rectangle 23"/>
            <p:cNvSpPr>
              <a:spLocks noChangeArrowheads="1"/>
            </p:cNvSpPr>
            <p:nvPr/>
          </p:nvSpPr>
          <p:spPr bwMode="auto">
            <a:xfrm>
              <a:off x="3021013"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16" name="Rectangle 24"/>
            <p:cNvSpPr>
              <a:spLocks noChangeArrowheads="1"/>
            </p:cNvSpPr>
            <p:nvPr/>
          </p:nvSpPr>
          <p:spPr bwMode="auto">
            <a:xfrm>
              <a:off x="3189288"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7" name="Rectangle 25"/>
            <p:cNvSpPr>
              <a:spLocks noChangeArrowheads="1"/>
            </p:cNvSpPr>
            <p:nvPr/>
          </p:nvSpPr>
          <p:spPr bwMode="auto">
            <a:xfrm>
              <a:off x="5614987" y="2232025"/>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8" name="Rectangle 26"/>
            <p:cNvSpPr>
              <a:spLocks noChangeArrowheads="1"/>
            </p:cNvSpPr>
            <p:nvPr/>
          </p:nvSpPr>
          <p:spPr bwMode="auto">
            <a:xfrm>
              <a:off x="3189288" y="2393950"/>
              <a:ext cx="24876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19" name="Rectangle 27"/>
            <p:cNvSpPr>
              <a:spLocks noChangeArrowheads="1"/>
            </p:cNvSpPr>
            <p:nvPr/>
          </p:nvSpPr>
          <p:spPr bwMode="auto">
            <a:xfrm>
              <a:off x="3251201" y="223202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0" name="Rectangle 28"/>
            <p:cNvSpPr>
              <a:spLocks noChangeArrowheads="1"/>
            </p:cNvSpPr>
            <p:nvPr/>
          </p:nvSpPr>
          <p:spPr bwMode="auto">
            <a:xfrm>
              <a:off x="4135438" y="2232025"/>
              <a:ext cx="52097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Fattispecie</a:t>
              </a:r>
              <a:endParaRPr lang="it-IT" altLang="it-IT">
                <a:solidFill>
                  <a:schemeClr val="bg1"/>
                </a:solidFill>
                <a:latin typeface="Calibri" pitchFamily="34" charset="0"/>
              </a:endParaRPr>
            </a:p>
          </p:txBody>
        </p:sp>
        <p:sp>
          <p:nvSpPr>
            <p:cNvPr id="80921" name="Rectangle 29"/>
            <p:cNvSpPr>
              <a:spLocks noChangeArrowheads="1"/>
            </p:cNvSpPr>
            <p:nvPr/>
          </p:nvSpPr>
          <p:spPr bwMode="auto">
            <a:xfrm>
              <a:off x="4730750"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22" name="Rectangle 30"/>
            <p:cNvSpPr>
              <a:spLocks noChangeArrowheads="1"/>
            </p:cNvSpPr>
            <p:nvPr/>
          </p:nvSpPr>
          <p:spPr bwMode="auto">
            <a:xfrm>
              <a:off x="5684837" y="2232025"/>
              <a:ext cx="619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3" name="Rectangle 31"/>
            <p:cNvSpPr>
              <a:spLocks noChangeArrowheads="1"/>
            </p:cNvSpPr>
            <p:nvPr/>
          </p:nvSpPr>
          <p:spPr bwMode="auto">
            <a:xfrm>
              <a:off x="6918325" y="2232025"/>
              <a:ext cx="52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4" name="Rectangle 32"/>
            <p:cNvSpPr>
              <a:spLocks noChangeArrowheads="1"/>
            </p:cNvSpPr>
            <p:nvPr/>
          </p:nvSpPr>
          <p:spPr bwMode="auto">
            <a:xfrm>
              <a:off x="5746750" y="2232025"/>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5" name="Rectangle 33"/>
            <p:cNvSpPr>
              <a:spLocks noChangeArrowheads="1"/>
            </p:cNvSpPr>
            <p:nvPr/>
          </p:nvSpPr>
          <p:spPr bwMode="auto">
            <a:xfrm>
              <a:off x="5942012" y="2232025"/>
              <a:ext cx="68127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Riferimenti al </a:t>
              </a:r>
              <a:endParaRPr lang="it-IT" altLang="it-IT">
                <a:solidFill>
                  <a:schemeClr val="bg1"/>
                </a:solidFill>
                <a:latin typeface="Calibri" pitchFamily="34" charset="0"/>
              </a:endParaRPr>
            </a:p>
          </p:txBody>
        </p:sp>
        <p:sp>
          <p:nvSpPr>
            <p:cNvPr id="80926" name="Rectangle 34"/>
            <p:cNvSpPr>
              <a:spLocks noChangeArrowheads="1"/>
            </p:cNvSpPr>
            <p:nvPr/>
          </p:nvSpPr>
          <p:spPr bwMode="auto">
            <a:xfrm>
              <a:off x="6754812" y="2232025"/>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27" name="Rectangle 35"/>
            <p:cNvSpPr>
              <a:spLocks noChangeArrowheads="1"/>
            </p:cNvSpPr>
            <p:nvPr/>
          </p:nvSpPr>
          <p:spPr bwMode="auto">
            <a:xfrm>
              <a:off x="5746750" y="2393950"/>
              <a:ext cx="11715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28" name="Rectangle 36"/>
            <p:cNvSpPr>
              <a:spLocks noChangeArrowheads="1"/>
            </p:cNvSpPr>
            <p:nvPr/>
          </p:nvSpPr>
          <p:spPr bwMode="auto">
            <a:xfrm>
              <a:off x="5953125" y="2393950"/>
              <a:ext cx="671659"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D. Lgs. 109/92</a:t>
              </a:r>
              <a:endParaRPr lang="it-IT" altLang="it-IT">
                <a:solidFill>
                  <a:schemeClr val="bg1"/>
                </a:solidFill>
                <a:latin typeface="Calibri" pitchFamily="34" charset="0"/>
              </a:endParaRPr>
            </a:p>
          </p:txBody>
        </p:sp>
        <p:sp>
          <p:nvSpPr>
            <p:cNvPr id="80929" name="Rectangle 37"/>
            <p:cNvSpPr>
              <a:spLocks noChangeArrowheads="1"/>
            </p:cNvSpPr>
            <p:nvPr/>
          </p:nvSpPr>
          <p:spPr bwMode="auto">
            <a:xfrm>
              <a:off x="6711950" y="2393950"/>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b="1">
                  <a:solidFill>
                    <a:schemeClr val="bg1"/>
                  </a:solidFill>
                  <a:latin typeface="Calibri" pitchFamily="34" charset="0"/>
                </a:rPr>
                <a:t> </a:t>
              </a:r>
              <a:endParaRPr lang="it-IT" altLang="it-IT">
                <a:solidFill>
                  <a:schemeClr val="bg1"/>
                </a:solidFill>
                <a:latin typeface="Calibri" pitchFamily="34" charset="0"/>
              </a:endParaRPr>
            </a:p>
          </p:txBody>
        </p:sp>
        <p:sp>
          <p:nvSpPr>
            <p:cNvPr id="80930" name="Rectangle 38"/>
            <p:cNvSpPr>
              <a:spLocks noChangeArrowheads="1"/>
            </p:cNvSpPr>
            <p:nvPr/>
          </p:nvSpPr>
          <p:spPr bwMode="auto">
            <a:xfrm>
              <a:off x="1866901" y="22050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1" name="Rectangle 39"/>
            <p:cNvSpPr>
              <a:spLocks noChangeArrowheads="1"/>
            </p:cNvSpPr>
            <p:nvPr/>
          </p:nvSpPr>
          <p:spPr bwMode="auto">
            <a:xfrm>
              <a:off x="1866901" y="2205037"/>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2" name="Rectangle 40"/>
            <p:cNvSpPr>
              <a:spLocks noChangeArrowheads="1"/>
            </p:cNvSpPr>
            <p:nvPr/>
          </p:nvSpPr>
          <p:spPr bwMode="auto">
            <a:xfrm>
              <a:off x="1893888" y="2205037"/>
              <a:ext cx="12874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3" name="Rectangle 41"/>
            <p:cNvSpPr>
              <a:spLocks noChangeArrowheads="1"/>
            </p:cNvSpPr>
            <p:nvPr/>
          </p:nvSpPr>
          <p:spPr bwMode="auto">
            <a:xfrm>
              <a:off x="1893888" y="2230437"/>
              <a:ext cx="128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4" name="Rectangle 42"/>
            <p:cNvSpPr>
              <a:spLocks noChangeArrowheads="1"/>
            </p:cNvSpPr>
            <p:nvPr/>
          </p:nvSpPr>
          <p:spPr bwMode="auto">
            <a:xfrm>
              <a:off x="3189288" y="2230437"/>
              <a:ext cx="1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5" name="Rectangle 43"/>
            <p:cNvSpPr>
              <a:spLocks noChangeArrowheads="1"/>
            </p:cNvSpPr>
            <p:nvPr/>
          </p:nvSpPr>
          <p:spPr bwMode="auto">
            <a:xfrm>
              <a:off x="3181351" y="2230437"/>
              <a:ext cx="793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6" name="Rectangle 44"/>
            <p:cNvSpPr>
              <a:spLocks noChangeArrowheads="1"/>
            </p:cNvSpPr>
            <p:nvPr/>
          </p:nvSpPr>
          <p:spPr bwMode="auto">
            <a:xfrm>
              <a:off x="3181351" y="2205037"/>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7" name="Rectangle 45"/>
            <p:cNvSpPr>
              <a:spLocks noChangeArrowheads="1"/>
            </p:cNvSpPr>
            <p:nvPr/>
          </p:nvSpPr>
          <p:spPr bwMode="auto">
            <a:xfrm>
              <a:off x="3206751" y="2205037"/>
              <a:ext cx="24701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8" name="Rectangle 46"/>
            <p:cNvSpPr>
              <a:spLocks noChangeArrowheads="1"/>
            </p:cNvSpPr>
            <p:nvPr/>
          </p:nvSpPr>
          <p:spPr bwMode="auto">
            <a:xfrm>
              <a:off x="3206751" y="2230437"/>
              <a:ext cx="24701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39" name="Rectangle 47"/>
            <p:cNvSpPr>
              <a:spLocks noChangeArrowheads="1"/>
            </p:cNvSpPr>
            <p:nvPr/>
          </p:nvSpPr>
          <p:spPr bwMode="auto">
            <a:xfrm>
              <a:off x="5684837" y="2230437"/>
              <a:ext cx="1746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0" name="Rectangle 48"/>
            <p:cNvSpPr>
              <a:spLocks noChangeArrowheads="1"/>
            </p:cNvSpPr>
            <p:nvPr/>
          </p:nvSpPr>
          <p:spPr bwMode="auto">
            <a:xfrm>
              <a:off x="5676900" y="2230437"/>
              <a:ext cx="793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1" name="Rectangle 49"/>
            <p:cNvSpPr>
              <a:spLocks noChangeArrowheads="1"/>
            </p:cNvSpPr>
            <p:nvPr/>
          </p:nvSpPr>
          <p:spPr bwMode="auto">
            <a:xfrm>
              <a:off x="5676900" y="2205037"/>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2" name="Rectangle 50"/>
            <p:cNvSpPr>
              <a:spLocks noChangeArrowheads="1"/>
            </p:cNvSpPr>
            <p:nvPr/>
          </p:nvSpPr>
          <p:spPr bwMode="auto">
            <a:xfrm>
              <a:off x="5702300" y="2205037"/>
              <a:ext cx="12684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3" name="Rectangle 51"/>
            <p:cNvSpPr>
              <a:spLocks noChangeArrowheads="1"/>
            </p:cNvSpPr>
            <p:nvPr/>
          </p:nvSpPr>
          <p:spPr bwMode="auto">
            <a:xfrm>
              <a:off x="5702300" y="2230437"/>
              <a:ext cx="12684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4" name="Rectangle 52"/>
            <p:cNvSpPr>
              <a:spLocks noChangeArrowheads="1"/>
            </p:cNvSpPr>
            <p:nvPr/>
          </p:nvSpPr>
          <p:spPr bwMode="auto">
            <a:xfrm>
              <a:off x="6970712" y="2205037"/>
              <a:ext cx="2698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5" name="Rectangle 53"/>
            <p:cNvSpPr>
              <a:spLocks noChangeArrowheads="1"/>
            </p:cNvSpPr>
            <p:nvPr/>
          </p:nvSpPr>
          <p:spPr bwMode="auto">
            <a:xfrm>
              <a:off x="6970712" y="2205037"/>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6" name="Rectangle 54"/>
            <p:cNvSpPr>
              <a:spLocks noChangeArrowheads="1"/>
            </p:cNvSpPr>
            <p:nvPr/>
          </p:nvSpPr>
          <p:spPr bwMode="auto">
            <a:xfrm>
              <a:off x="1866901" y="2232025"/>
              <a:ext cx="269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7" name="Rectangle 55"/>
            <p:cNvSpPr>
              <a:spLocks noChangeArrowheads="1"/>
            </p:cNvSpPr>
            <p:nvPr/>
          </p:nvSpPr>
          <p:spPr bwMode="auto">
            <a:xfrm>
              <a:off x="3181351" y="2232025"/>
              <a:ext cx="793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8" name="Rectangle 56"/>
            <p:cNvSpPr>
              <a:spLocks noChangeArrowheads="1"/>
            </p:cNvSpPr>
            <p:nvPr/>
          </p:nvSpPr>
          <p:spPr bwMode="auto">
            <a:xfrm>
              <a:off x="5676900" y="2232025"/>
              <a:ext cx="793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49" name="Rectangle 57"/>
            <p:cNvSpPr>
              <a:spLocks noChangeArrowheads="1"/>
            </p:cNvSpPr>
            <p:nvPr/>
          </p:nvSpPr>
          <p:spPr bwMode="auto">
            <a:xfrm>
              <a:off x="6970712" y="2232025"/>
              <a:ext cx="269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0" name="Rectangle 58"/>
            <p:cNvSpPr>
              <a:spLocks noChangeArrowheads="1"/>
            </p:cNvSpPr>
            <p:nvPr/>
          </p:nvSpPr>
          <p:spPr bwMode="auto">
            <a:xfrm>
              <a:off x="1893888" y="2563812"/>
              <a:ext cx="523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1" name="Rectangle 59"/>
            <p:cNvSpPr>
              <a:spLocks noChangeArrowheads="1"/>
            </p:cNvSpPr>
            <p:nvPr/>
          </p:nvSpPr>
          <p:spPr bwMode="auto">
            <a:xfrm>
              <a:off x="3119438" y="2563812"/>
              <a:ext cx="6191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2" name="Rectangle 60"/>
            <p:cNvSpPr>
              <a:spLocks noChangeArrowheads="1"/>
            </p:cNvSpPr>
            <p:nvPr/>
          </p:nvSpPr>
          <p:spPr bwMode="auto">
            <a:xfrm>
              <a:off x="1893888" y="2727325"/>
              <a:ext cx="128746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3" name="Rectangle 61"/>
            <p:cNvSpPr>
              <a:spLocks noChangeArrowheads="1"/>
            </p:cNvSpPr>
            <p:nvPr/>
          </p:nvSpPr>
          <p:spPr bwMode="auto">
            <a:xfrm>
              <a:off x="1946276" y="2563812"/>
              <a:ext cx="1173163"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4" name="Rectangle 62"/>
            <p:cNvSpPr>
              <a:spLocks noChangeArrowheads="1"/>
            </p:cNvSpPr>
            <p:nvPr/>
          </p:nvSpPr>
          <p:spPr bwMode="auto">
            <a:xfrm>
              <a:off x="1946276" y="2565400"/>
              <a:ext cx="85600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€ 600 a € 3.500</a:t>
              </a:r>
              <a:endParaRPr lang="it-IT" altLang="it-IT">
                <a:solidFill>
                  <a:schemeClr val="bg1"/>
                </a:solidFill>
                <a:latin typeface="Calibri" pitchFamily="34" charset="0"/>
              </a:endParaRPr>
            </a:p>
          </p:txBody>
        </p:sp>
        <p:sp>
          <p:nvSpPr>
            <p:cNvPr id="80955" name="Rectangle 63"/>
            <p:cNvSpPr>
              <a:spLocks noChangeArrowheads="1"/>
            </p:cNvSpPr>
            <p:nvPr/>
          </p:nvSpPr>
          <p:spPr bwMode="auto">
            <a:xfrm>
              <a:off x="2894013" y="2565400"/>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56" name="Rectangle 64"/>
            <p:cNvSpPr>
              <a:spLocks noChangeArrowheads="1"/>
            </p:cNvSpPr>
            <p:nvPr/>
          </p:nvSpPr>
          <p:spPr bwMode="auto">
            <a:xfrm>
              <a:off x="3189288" y="2563812"/>
              <a:ext cx="61913" cy="809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7" name="Rectangle 65"/>
            <p:cNvSpPr>
              <a:spLocks noChangeArrowheads="1"/>
            </p:cNvSpPr>
            <p:nvPr/>
          </p:nvSpPr>
          <p:spPr bwMode="auto">
            <a:xfrm>
              <a:off x="5614987" y="2563812"/>
              <a:ext cx="61913" cy="809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8" name="Rectangle 66"/>
            <p:cNvSpPr>
              <a:spLocks noChangeArrowheads="1"/>
            </p:cNvSpPr>
            <p:nvPr/>
          </p:nvSpPr>
          <p:spPr bwMode="auto">
            <a:xfrm>
              <a:off x="3189288" y="3373437"/>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59" name="Rectangle 67"/>
            <p:cNvSpPr>
              <a:spLocks noChangeArrowheads="1"/>
            </p:cNvSpPr>
            <p:nvPr/>
          </p:nvSpPr>
          <p:spPr bwMode="auto">
            <a:xfrm>
              <a:off x="3251201" y="2563812"/>
              <a:ext cx="23637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0" name="Rectangle 68"/>
            <p:cNvSpPr>
              <a:spLocks noChangeArrowheads="1"/>
            </p:cNvSpPr>
            <p:nvPr/>
          </p:nvSpPr>
          <p:spPr bwMode="auto">
            <a:xfrm>
              <a:off x="3251201" y="2565400"/>
              <a:ext cx="198291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Irregolarità nei contenuti delle indicazioni </a:t>
              </a:r>
              <a:endParaRPr lang="it-IT" altLang="it-IT">
                <a:solidFill>
                  <a:schemeClr val="bg1"/>
                </a:solidFill>
                <a:latin typeface="Calibri" pitchFamily="34" charset="0"/>
              </a:endParaRPr>
            </a:p>
          </p:txBody>
        </p:sp>
        <p:sp>
          <p:nvSpPr>
            <p:cNvPr id="80961" name="Rectangle 69"/>
            <p:cNvSpPr>
              <a:spLocks noChangeArrowheads="1"/>
            </p:cNvSpPr>
            <p:nvPr/>
          </p:nvSpPr>
          <p:spPr bwMode="auto">
            <a:xfrm>
              <a:off x="3251201" y="2727325"/>
              <a:ext cx="2363788"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2" name="Rectangle 70"/>
            <p:cNvSpPr>
              <a:spLocks noChangeArrowheads="1"/>
            </p:cNvSpPr>
            <p:nvPr/>
          </p:nvSpPr>
          <p:spPr bwMode="auto">
            <a:xfrm>
              <a:off x="3251201" y="2728912"/>
              <a:ext cx="190917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riportate in etichetta per una o più delle </a:t>
              </a:r>
              <a:endParaRPr lang="it-IT" altLang="it-IT">
                <a:solidFill>
                  <a:schemeClr val="bg1"/>
                </a:solidFill>
                <a:latin typeface="Calibri" pitchFamily="34" charset="0"/>
              </a:endParaRPr>
            </a:p>
          </p:txBody>
        </p:sp>
        <p:sp>
          <p:nvSpPr>
            <p:cNvPr id="80963" name="Rectangle 71"/>
            <p:cNvSpPr>
              <a:spLocks noChangeArrowheads="1"/>
            </p:cNvSpPr>
            <p:nvPr/>
          </p:nvSpPr>
          <p:spPr bwMode="auto">
            <a:xfrm>
              <a:off x="3251201" y="2887662"/>
              <a:ext cx="2363788"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4" name="Rectangle 72"/>
            <p:cNvSpPr>
              <a:spLocks noChangeArrowheads="1"/>
            </p:cNvSpPr>
            <p:nvPr/>
          </p:nvSpPr>
          <p:spPr bwMode="auto">
            <a:xfrm>
              <a:off x="3251201" y="2889250"/>
              <a:ext cx="1816203"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indicazioni previste ed errori di natura </a:t>
              </a:r>
              <a:endParaRPr lang="it-IT" altLang="it-IT">
                <a:solidFill>
                  <a:schemeClr val="bg1"/>
                </a:solidFill>
                <a:latin typeface="Calibri" pitchFamily="34" charset="0"/>
              </a:endParaRPr>
            </a:p>
          </p:txBody>
        </p:sp>
        <p:sp>
          <p:nvSpPr>
            <p:cNvPr id="80965" name="Rectangle 73"/>
            <p:cNvSpPr>
              <a:spLocks noChangeArrowheads="1"/>
            </p:cNvSpPr>
            <p:nvPr/>
          </p:nvSpPr>
          <p:spPr bwMode="auto">
            <a:xfrm>
              <a:off x="3251201" y="305117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6" name="Rectangle 74"/>
            <p:cNvSpPr>
              <a:spLocks noChangeArrowheads="1"/>
            </p:cNvSpPr>
            <p:nvPr/>
          </p:nvSpPr>
          <p:spPr bwMode="auto">
            <a:xfrm>
              <a:off x="3251201" y="3052762"/>
              <a:ext cx="39754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formale.</a:t>
              </a:r>
              <a:endParaRPr lang="it-IT" altLang="it-IT" dirty="0">
                <a:solidFill>
                  <a:schemeClr val="bg1"/>
                </a:solidFill>
                <a:latin typeface="Calibri" pitchFamily="34" charset="0"/>
              </a:endParaRPr>
            </a:p>
          </p:txBody>
        </p:sp>
        <p:sp>
          <p:nvSpPr>
            <p:cNvPr id="80967" name="Rectangle 75"/>
            <p:cNvSpPr>
              <a:spLocks noChangeArrowheads="1"/>
            </p:cNvSpPr>
            <p:nvPr/>
          </p:nvSpPr>
          <p:spPr bwMode="auto">
            <a:xfrm>
              <a:off x="3698876" y="3052762"/>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68" name="Rectangle 76"/>
            <p:cNvSpPr>
              <a:spLocks noChangeArrowheads="1"/>
            </p:cNvSpPr>
            <p:nvPr/>
          </p:nvSpPr>
          <p:spPr bwMode="auto">
            <a:xfrm>
              <a:off x="3251201" y="3213100"/>
              <a:ext cx="2363788"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69" name="Rectangle 77"/>
            <p:cNvSpPr>
              <a:spLocks noChangeArrowheads="1"/>
            </p:cNvSpPr>
            <p:nvPr/>
          </p:nvSpPr>
          <p:spPr bwMode="auto">
            <a:xfrm>
              <a:off x="3251201" y="321468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70" name="Rectangle 78"/>
            <p:cNvSpPr>
              <a:spLocks noChangeArrowheads="1"/>
            </p:cNvSpPr>
            <p:nvPr/>
          </p:nvSpPr>
          <p:spPr bwMode="auto">
            <a:xfrm>
              <a:off x="5684837" y="2563812"/>
              <a:ext cx="619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1" name="Rectangle 79"/>
            <p:cNvSpPr>
              <a:spLocks noChangeArrowheads="1"/>
            </p:cNvSpPr>
            <p:nvPr/>
          </p:nvSpPr>
          <p:spPr bwMode="auto">
            <a:xfrm>
              <a:off x="6918325" y="2563812"/>
              <a:ext cx="52388"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2" name="Rectangle 80"/>
            <p:cNvSpPr>
              <a:spLocks noChangeArrowheads="1"/>
            </p:cNvSpPr>
            <p:nvPr/>
          </p:nvSpPr>
          <p:spPr bwMode="auto">
            <a:xfrm>
              <a:off x="5684837" y="2887662"/>
              <a:ext cx="1285875"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3" name="Rectangle 81"/>
            <p:cNvSpPr>
              <a:spLocks noChangeArrowheads="1"/>
            </p:cNvSpPr>
            <p:nvPr/>
          </p:nvSpPr>
          <p:spPr bwMode="auto">
            <a:xfrm>
              <a:off x="5746750" y="2563812"/>
              <a:ext cx="11715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4" name="Rectangle 82"/>
            <p:cNvSpPr>
              <a:spLocks noChangeArrowheads="1"/>
            </p:cNvSpPr>
            <p:nvPr/>
          </p:nvSpPr>
          <p:spPr bwMode="auto">
            <a:xfrm>
              <a:off x="5746750" y="2565400"/>
              <a:ext cx="96981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Artt. 4, 5, 6, 8, 9, 10, </a:t>
              </a:r>
              <a:endParaRPr lang="it-IT" altLang="it-IT" dirty="0">
                <a:solidFill>
                  <a:schemeClr val="bg1"/>
                </a:solidFill>
                <a:latin typeface="Calibri" pitchFamily="34" charset="0"/>
              </a:endParaRPr>
            </a:p>
          </p:txBody>
        </p:sp>
        <p:sp>
          <p:nvSpPr>
            <p:cNvPr id="80975" name="Rectangle 83"/>
            <p:cNvSpPr>
              <a:spLocks noChangeArrowheads="1"/>
            </p:cNvSpPr>
            <p:nvPr/>
          </p:nvSpPr>
          <p:spPr bwMode="auto">
            <a:xfrm>
              <a:off x="5746750" y="2727325"/>
              <a:ext cx="1171575"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6" name="Rectangle 84"/>
            <p:cNvSpPr>
              <a:spLocks noChangeArrowheads="1"/>
            </p:cNvSpPr>
            <p:nvPr/>
          </p:nvSpPr>
          <p:spPr bwMode="auto">
            <a:xfrm>
              <a:off x="5746750" y="2728912"/>
              <a:ext cx="1019510"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11, 12, 13, 15, 16 e 17</a:t>
              </a:r>
              <a:endParaRPr lang="it-IT" altLang="it-IT" dirty="0">
                <a:solidFill>
                  <a:schemeClr val="bg1"/>
                </a:solidFill>
                <a:latin typeface="Calibri" pitchFamily="34" charset="0"/>
              </a:endParaRPr>
            </a:p>
          </p:txBody>
        </p:sp>
        <p:sp>
          <p:nvSpPr>
            <p:cNvPr id="80977" name="Rectangle 85"/>
            <p:cNvSpPr>
              <a:spLocks noChangeArrowheads="1"/>
            </p:cNvSpPr>
            <p:nvPr/>
          </p:nvSpPr>
          <p:spPr bwMode="auto">
            <a:xfrm>
              <a:off x="6840537" y="2728912"/>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78" name="Rectangle 86"/>
            <p:cNvSpPr>
              <a:spLocks noChangeArrowheads="1"/>
            </p:cNvSpPr>
            <p:nvPr/>
          </p:nvSpPr>
          <p:spPr bwMode="auto">
            <a:xfrm>
              <a:off x="1866901" y="2555875"/>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79" name="Rectangle 87"/>
            <p:cNvSpPr>
              <a:spLocks noChangeArrowheads="1"/>
            </p:cNvSpPr>
            <p:nvPr/>
          </p:nvSpPr>
          <p:spPr bwMode="auto">
            <a:xfrm>
              <a:off x="1893888" y="2555875"/>
              <a:ext cx="12874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0" name="Rectangle 88"/>
            <p:cNvSpPr>
              <a:spLocks noChangeArrowheads="1"/>
            </p:cNvSpPr>
            <p:nvPr/>
          </p:nvSpPr>
          <p:spPr bwMode="auto">
            <a:xfrm>
              <a:off x="3181351" y="2555875"/>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1" name="Rectangle 89"/>
            <p:cNvSpPr>
              <a:spLocks noChangeArrowheads="1"/>
            </p:cNvSpPr>
            <p:nvPr/>
          </p:nvSpPr>
          <p:spPr bwMode="auto">
            <a:xfrm>
              <a:off x="3189288" y="2555875"/>
              <a:ext cx="24876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2" name="Rectangle 90"/>
            <p:cNvSpPr>
              <a:spLocks noChangeArrowheads="1"/>
            </p:cNvSpPr>
            <p:nvPr/>
          </p:nvSpPr>
          <p:spPr bwMode="auto">
            <a:xfrm>
              <a:off x="5676900" y="2555875"/>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3" name="Rectangle 91"/>
            <p:cNvSpPr>
              <a:spLocks noChangeArrowheads="1"/>
            </p:cNvSpPr>
            <p:nvPr/>
          </p:nvSpPr>
          <p:spPr bwMode="auto">
            <a:xfrm>
              <a:off x="5684837" y="2555875"/>
              <a:ext cx="12858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4" name="Rectangle 92"/>
            <p:cNvSpPr>
              <a:spLocks noChangeArrowheads="1"/>
            </p:cNvSpPr>
            <p:nvPr/>
          </p:nvSpPr>
          <p:spPr bwMode="auto">
            <a:xfrm>
              <a:off x="6970712" y="2555875"/>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5" name="Rectangle 93"/>
            <p:cNvSpPr>
              <a:spLocks noChangeArrowheads="1"/>
            </p:cNvSpPr>
            <p:nvPr/>
          </p:nvSpPr>
          <p:spPr bwMode="auto">
            <a:xfrm>
              <a:off x="1866901" y="2563812"/>
              <a:ext cx="2698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6" name="Rectangle 94"/>
            <p:cNvSpPr>
              <a:spLocks noChangeArrowheads="1"/>
            </p:cNvSpPr>
            <p:nvPr/>
          </p:nvSpPr>
          <p:spPr bwMode="auto">
            <a:xfrm>
              <a:off x="3181351" y="2563812"/>
              <a:ext cx="793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7" name="Rectangle 95"/>
            <p:cNvSpPr>
              <a:spLocks noChangeArrowheads="1"/>
            </p:cNvSpPr>
            <p:nvPr/>
          </p:nvSpPr>
          <p:spPr bwMode="auto">
            <a:xfrm>
              <a:off x="5676900" y="2563812"/>
              <a:ext cx="793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8" name="Rectangle 96"/>
            <p:cNvSpPr>
              <a:spLocks noChangeArrowheads="1"/>
            </p:cNvSpPr>
            <p:nvPr/>
          </p:nvSpPr>
          <p:spPr bwMode="auto">
            <a:xfrm>
              <a:off x="6970712" y="2563812"/>
              <a:ext cx="26988"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89" name="Rectangle 97"/>
            <p:cNvSpPr>
              <a:spLocks noChangeArrowheads="1"/>
            </p:cNvSpPr>
            <p:nvPr/>
          </p:nvSpPr>
          <p:spPr bwMode="auto">
            <a:xfrm>
              <a:off x="1893888" y="3384550"/>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0" name="Rectangle 98"/>
            <p:cNvSpPr>
              <a:spLocks noChangeArrowheads="1"/>
            </p:cNvSpPr>
            <p:nvPr/>
          </p:nvSpPr>
          <p:spPr bwMode="auto">
            <a:xfrm>
              <a:off x="3119438" y="3384550"/>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1" name="Rectangle 99"/>
            <p:cNvSpPr>
              <a:spLocks noChangeArrowheads="1"/>
            </p:cNvSpPr>
            <p:nvPr/>
          </p:nvSpPr>
          <p:spPr bwMode="auto">
            <a:xfrm>
              <a:off x="1893888" y="3546475"/>
              <a:ext cx="1287463"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2" name="Rectangle 100"/>
            <p:cNvSpPr>
              <a:spLocks noChangeArrowheads="1"/>
            </p:cNvSpPr>
            <p:nvPr/>
          </p:nvSpPr>
          <p:spPr bwMode="auto">
            <a:xfrm>
              <a:off x="1946276" y="3384550"/>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3" name="Rectangle 101"/>
            <p:cNvSpPr>
              <a:spLocks noChangeArrowheads="1"/>
            </p:cNvSpPr>
            <p:nvPr/>
          </p:nvSpPr>
          <p:spPr bwMode="auto">
            <a:xfrm>
              <a:off x="1946276" y="3386137"/>
              <a:ext cx="94256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€ 1.600 a € 9.500</a:t>
              </a:r>
              <a:endParaRPr lang="it-IT" altLang="it-IT">
                <a:solidFill>
                  <a:schemeClr val="bg1"/>
                </a:solidFill>
                <a:latin typeface="Calibri" pitchFamily="34" charset="0"/>
              </a:endParaRPr>
            </a:p>
          </p:txBody>
        </p:sp>
        <p:sp>
          <p:nvSpPr>
            <p:cNvPr id="80994" name="Rectangle 102"/>
            <p:cNvSpPr>
              <a:spLocks noChangeArrowheads="1"/>
            </p:cNvSpPr>
            <p:nvPr/>
          </p:nvSpPr>
          <p:spPr bwMode="auto">
            <a:xfrm>
              <a:off x="2984501" y="338613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0995" name="Rectangle 103"/>
            <p:cNvSpPr>
              <a:spLocks noChangeArrowheads="1"/>
            </p:cNvSpPr>
            <p:nvPr/>
          </p:nvSpPr>
          <p:spPr bwMode="auto">
            <a:xfrm>
              <a:off x="3189288" y="3384550"/>
              <a:ext cx="61913" cy="971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6" name="Rectangle 104"/>
            <p:cNvSpPr>
              <a:spLocks noChangeArrowheads="1"/>
            </p:cNvSpPr>
            <p:nvPr/>
          </p:nvSpPr>
          <p:spPr bwMode="auto">
            <a:xfrm>
              <a:off x="5614987" y="3384550"/>
              <a:ext cx="61913" cy="971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7" name="Rectangle 105"/>
            <p:cNvSpPr>
              <a:spLocks noChangeArrowheads="1"/>
            </p:cNvSpPr>
            <p:nvPr/>
          </p:nvSpPr>
          <p:spPr bwMode="auto">
            <a:xfrm>
              <a:off x="3189288" y="4356099"/>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8" name="Rectangle 106"/>
            <p:cNvSpPr>
              <a:spLocks noChangeArrowheads="1"/>
            </p:cNvSpPr>
            <p:nvPr/>
          </p:nvSpPr>
          <p:spPr bwMode="auto">
            <a:xfrm>
              <a:off x="3251201" y="3384550"/>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0999" name="Rectangle 107"/>
            <p:cNvSpPr>
              <a:spLocks noChangeArrowheads="1"/>
            </p:cNvSpPr>
            <p:nvPr/>
          </p:nvSpPr>
          <p:spPr bwMode="auto">
            <a:xfrm>
              <a:off x="3251201" y="3386137"/>
              <a:ext cx="1223092"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Irregolarità nelle informaz</a:t>
              </a:r>
              <a:endParaRPr lang="it-IT" altLang="it-IT">
                <a:solidFill>
                  <a:schemeClr val="bg1"/>
                </a:solidFill>
                <a:latin typeface="Calibri" pitchFamily="34" charset="0"/>
              </a:endParaRPr>
            </a:p>
          </p:txBody>
        </p:sp>
        <p:sp>
          <p:nvSpPr>
            <p:cNvPr id="81000" name="Rectangle 108"/>
            <p:cNvSpPr>
              <a:spLocks noChangeArrowheads="1"/>
            </p:cNvSpPr>
            <p:nvPr/>
          </p:nvSpPr>
          <p:spPr bwMode="auto">
            <a:xfrm>
              <a:off x="4443412" y="3386137"/>
              <a:ext cx="783869"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dirty="0">
                  <a:solidFill>
                    <a:schemeClr val="bg1"/>
                  </a:solidFill>
                  <a:latin typeface="Calibri" pitchFamily="34" charset="0"/>
                </a:rPr>
                <a:t>ioni di maggiore </a:t>
              </a:r>
              <a:endParaRPr lang="it-IT" altLang="it-IT" dirty="0">
                <a:solidFill>
                  <a:schemeClr val="bg1"/>
                </a:solidFill>
                <a:latin typeface="Calibri" pitchFamily="34" charset="0"/>
              </a:endParaRPr>
            </a:p>
          </p:txBody>
        </p:sp>
        <p:sp>
          <p:nvSpPr>
            <p:cNvPr id="81001" name="Rectangle 109"/>
            <p:cNvSpPr>
              <a:spLocks noChangeArrowheads="1"/>
            </p:cNvSpPr>
            <p:nvPr/>
          </p:nvSpPr>
          <p:spPr bwMode="auto">
            <a:xfrm>
              <a:off x="3251201" y="3546475"/>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2" name="Rectangle 110"/>
            <p:cNvSpPr>
              <a:spLocks noChangeArrowheads="1"/>
            </p:cNvSpPr>
            <p:nvPr/>
          </p:nvSpPr>
          <p:spPr bwMode="auto">
            <a:xfrm>
              <a:off x="3251201" y="3546475"/>
              <a:ext cx="1986121"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rilievo che devono essere contenute nelle </a:t>
              </a:r>
              <a:endParaRPr lang="it-IT" altLang="it-IT">
                <a:solidFill>
                  <a:schemeClr val="bg1"/>
                </a:solidFill>
                <a:latin typeface="Calibri" pitchFamily="34" charset="0"/>
              </a:endParaRPr>
            </a:p>
          </p:txBody>
        </p:sp>
        <p:sp>
          <p:nvSpPr>
            <p:cNvPr id="81003" name="Rectangle 111"/>
            <p:cNvSpPr>
              <a:spLocks noChangeArrowheads="1"/>
            </p:cNvSpPr>
            <p:nvPr/>
          </p:nvSpPr>
          <p:spPr bwMode="auto">
            <a:xfrm>
              <a:off x="3251201" y="370839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4" name="Rectangle 112"/>
            <p:cNvSpPr>
              <a:spLocks noChangeArrowheads="1"/>
            </p:cNvSpPr>
            <p:nvPr/>
          </p:nvSpPr>
          <p:spPr bwMode="auto">
            <a:xfrm>
              <a:off x="3251201" y="3709986"/>
              <a:ext cx="147155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etichette (es. data di scadenza, </a:t>
              </a:r>
              <a:endParaRPr lang="it-IT" altLang="it-IT">
                <a:solidFill>
                  <a:schemeClr val="bg1"/>
                </a:solidFill>
                <a:latin typeface="Calibri" pitchFamily="34" charset="0"/>
              </a:endParaRPr>
            </a:p>
          </p:txBody>
        </p:sp>
        <p:sp>
          <p:nvSpPr>
            <p:cNvPr id="81005" name="Rectangle 113"/>
            <p:cNvSpPr>
              <a:spLocks noChangeArrowheads="1"/>
            </p:cNvSpPr>
            <p:nvPr/>
          </p:nvSpPr>
          <p:spPr bwMode="auto">
            <a:xfrm>
              <a:off x="3251201" y="387032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6" name="Rectangle 114"/>
            <p:cNvSpPr>
              <a:spLocks noChangeArrowheads="1"/>
            </p:cNvSpPr>
            <p:nvPr/>
          </p:nvSpPr>
          <p:spPr bwMode="auto">
            <a:xfrm>
              <a:off x="3251201" y="3871911"/>
              <a:ext cx="1869101"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denominazione di vendita) o assenza di </a:t>
              </a:r>
              <a:endParaRPr lang="it-IT" altLang="it-IT">
                <a:solidFill>
                  <a:schemeClr val="bg1"/>
                </a:solidFill>
                <a:latin typeface="Calibri" pitchFamily="34" charset="0"/>
              </a:endParaRPr>
            </a:p>
          </p:txBody>
        </p:sp>
        <p:sp>
          <p:nvSpPr>
            <p:cNvPr id="81007" name="Rectangle 115"/>
            <p:cNvSpPr>
              <a:spLocks noChangeArrowheads="1"/>
            </p:cNvSpPr>
            <p:nvPr/>
          </p:nvSpPr>
          <p:spPr bwMode="auto">
            <a:xfrm>
              <a:off x="3251201" y="403224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08" name="Rectangle 116"/>
            <p:cNvSpPr>
              <a:spLocks noChangeArrowheads="1"/>
            </p:cNvSpPr>
            <p:nvPr/>
          </p:nvSpPr>
          <p:spPr bwMode="auto">
            <a:xfrm>
              <a:off x="3251201" y="4032249"/>
              <a:ext cx="1845057"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una o più delle indicazioni obbligatorie.</a:t>
              </a:r>
              <a:endParaRPr lang="it-IT" altLang="it-IT">
                <a:solidFill>
                  <a:schemeClr val="bg1"/>
                </a:solidFill>
                <a:latin typeface="Calibri" pitchFamily="34" charset="0"/>
              </a:endParaRPr>
            </a:p>
          </p:txBody>
        </p:sp>
        <p:sp>
          <p:nvSpPr>
            <p:cNvPr id="81009" name="Rectangle 117"/>
            <p:cNvSpPr>
              <a:spLocks noChangeArrowheads="1"/>
            </p:cNvSpPr>
            <p:nvPr/>
          </p:nvSpPr>
          <p:spPr bwMode="auto">
            <a:xfrm>
              <a:off x="5400675" y="4032249"/>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10" name="Rectangle 118"/>
            <p:cNvSpPr>
              <a:spLocks noChangeArrowheads="1"/>
            </p:cNvSpPr>
            <p:nvPr/>
          </p:nvSpPr>
          <p:spPr bwMode="auto">
            <a:xfrm>
              <a:off x="3251201" y="419417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1" name="Rectangle 119"/>
            <p:cNvSpPr>
              <a:spLocks noChangeArrowheads="1"/>
            </p:cNvSpPr>
            <p:nvPr/>
          </p:nvSpPr>
          <p:spPr bwMode="auto">
            <a:xfrm>
              <a:off x="3251201" y="419576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12" name="Rectangle 120"/>
            <p:cNvSpPr>
              <a:spLocks noChangeArrowheads="1"/>
            </p:cNvSpPr>
            <p:nvPr/>
          </p:nvSpPr>
          <p:spPr bwMode="auto">
            <a:xfrm>
              <a:off x="5684837" y="3384550"/>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3" name="Rectangle 121"/>
            <p:cNvSpPr>
              <a:spLocks noChangeArrowheads="1"/>
            </p:cNvSpPr>
            <p:nvPr/>
          </p:nvSpPr>
          <p:spPr bwMode="auto">
            <a:xfrm>
              <a:off x="6918325" y="3384550"/>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4" name="Rectangle 122"/>
            <p:cNvSpPr>
              <a:spLocks noChangeArrowheads="1"/>
            </p:cNvSpPr>
            <p:nvPr/>
          </p:nvSpPr>
          <p:spPr bwMode="auto">
            <a:xfrm>
              <a:off x="5684837" y="3546475"/>
              <a:ext cx="1285875" cy="811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5" name="Rectangle 123"/>
            <p:cNvSpPr>
              <a:spLocks noChangeArrowheads="1"/>
            </p:cNvSpPr>
            <p:nvPr/>
          </p:nvSpPr>
          <p:spPr bwMode="auto">
            <a:xfrm>
              <a:off x="5746750" y="3384550"/>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16" name="Rectangle 124"/>
            <p:cNvSpPr>
              <a:spLocks noChangeArrowheads="1"/>
            </p:cNvSpPr>
            <p:nvPr/>
          </p:nvSpPr>
          <p:spPr bwMode="auto">
            <a:xfrm>
              <a:off x="5746750" y="3386137"/>
              <a:ext cx="46647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Artt. 3, 10</a:t>
              </a:r>
              <a:endParaRPr lang="it-IT" altLang="it-IT">
                <a:solidFill>
                  <a:schemeClr val="bg1"/>
                </a:solidFill>
                <a:latin typeface="Calibri" pitchFamily="34" charset="0"/>
              </a:endParaRPr>
            </a:p>
          </p:txBody>
        </p:sp>
        <p:sp>
          <p:nvSpPr>
            <p:cNvPr id="81017" name="Rectangle 125"/>
            <p:cNvSpPr>
              <a:spLocks noChangeArrowheads="1"/>
            </p:cNvSpPr>
            <p:nvPr/>
          </p:nvSpPr>
          <p:spPr bwMode="auto">
            <a:xfrm>
              <a:off x="6273800" y="3386137"/>
              <a:ext cx="35266"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t>
              </a:r>
              <a:endParaRPr lang="it-IT" altLang="it-IT">
                <a:solidFill>
                  <a:schemeClr val="bg1"/>
                </a:solidFill>
                <a:latin typeface="Calibri" pitchFamily="34" charset="0"/>
              </a:endParaRPr>
            </a:p>
          </p:txBody>
        </p:sp>
        <p:sp>
          <p:nvSpPr>
            <p:cNvPr id="81018" name="Rectangle 126"/>
            <p:cNvSpPr>
              <a:spLocks noChangeArrowheads="1"/>
            </p:cNvSpPr>
            <p:nvPr/>
          </p:nvSpPr>
          <p:spPr bwMode="auto">
            <a:xfrm>
              <a:off x="6315075" y="3386137"/>
              <a:ext cx="52738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bis, 14 e 18</a:t>
              </a:r>
              <a:endParaRPr lang="it-IT" altLang="it-IT">
                <a:solidFill>
                  <a:schemeClr val="bg1"/>
                </a:solidFill>
                <a:latin typeface="Calibri" pitchFamily="34" charset="0"/>
              </a:endParaRPr>
            </a:p>
          </p:txBody>
        </p:sp>
        <p:sp>
          <p:nvSpPr>
            <p:cNvPr id="81019" name="Rectangle 127"/>
            <p:cNvSpPr>
              <a:spLocks noChangeArrowheads="1"/>
            </p:cNvSpPr>
            <p:nvPr/>
          </p:nvSpPr>
          <p:spPr bwMode="auto">
            <a:xfrm>
              <a:off x="6892925" y="3386137"/>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20" name="Rectangle 128"/>
            <p:cNvSpPr>
              <a:spLocks noChangeArrowheads="1"/>
            </p:cNvSpPr>
            <p:nvPr/>
          </p:nvSpPr>
          <p:spPr bwMode="auto">
            <a:xfrm>
              <a:off x="1866901" y="3375025"/>
              <a:ext cx="2698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1" name="Rectangle 129"/>
            <p:cNvSpPr>
              <a:spLocks noChangeArrowheads="1"/>
            </p:cNvSpPr>
            <p:nvPr/>
          </p:nvSpPr>
          <p:spPr bwMode="auto">
            <a:xfrm>
              <a:off x="1893888" y="3375025"/>
              <a:ext cx="1287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2" name="Rectangle 130"/>
            <p:cNvSpPr>
              <a:spLocks noChangeArrowheads="1"/>
            </p:cNvSpPr>
            <p:nvPr/>
          </p:nvSpPr>
          <p:spPr bwMode="auto">
            <a:xfrm>
              <a:off x="3181351" y="3375025"/>
              <a:ext cx="793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3" name="Rectangle 131"/>
            <p:cNvSpPr>
              <a:spLocks noChangeArrowheads="1"/>
            </p:cNvSpPr>
            <p:nvPr/>
          </p:nvSpPr>
          <p:spPr bwMode="auto">
            <a:xfrm>
              <a:off x="3189288" y="3375025"/>
              <a:ext cx="24876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4" name="Rectangle 132"/>
            <p:cNvSpPr>
              <a:spLocks noChangeArrowheads="1"/>
            </p:cNvSpPr>
            <p:nvPr/>
          </p:nvSpPr>
          <p:spPr bwMode="auto">
            <a:xfrm>
              <a:off x="5676900" y="3375025"/>
              <a:ext cx="793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5" name="Rectangle 133"/>
            <p:cNvSpPr>
              <a:spLocks noChangeArrowheads="1"/>
            </p:cNvSpPr>
            <p:nvPr/>
          </p:nvSpPr>
          <p:spPr bwMode="auto">
            <a:xfrm>
              <a:off x="5684837" y="3375025"/>
              <a:ext cx="128587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6" name="Rectangle 134"/>
            <p:cNvSpPr>
              <a:spLocks noChangeArrowheads="1"/>
            </p:cNvSpPr>
            <p:nvPr/>
          </p:nvSpPr>
          <p:spPr bwMode="auto">
            <a:xfrm>
              <a:off x="6970712" y="3375025"/>
              <a:ext cx="2698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7" name="Rectangle 135"/>
            <p:cNvSpPr>
              <a:spLocks noChangeArrowheads="1"/>
            </p:cNvSpPr>
            <p:nvPr/>
          </p:nvSpPr>
          <p:spPr bwMode="auto">
            <a:xfrm>
              <a:off x="1866901" y="3384550"/>
              <a:ext cx="2698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8" name="Rectangle 136"/>
            <p:cNvSpPr>
              <a:spLocks noChangeArrowheads="1"/>
            </p:cNvSpPr>
            <p:nvPr/>
          </p:nvSpPr>
          <p:spPr bwMode="auto">
            <a:xfrm>
              <a:off x="3181351" y="3384550"/>
              <a:ext cx="793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29" name="Rectangle 137"/>
            <p:cNvSpPr>
              <a:spLocks noChangeArrowheads="1"/>
            </p:cNvSpPr>
            <p:nvPr/>
          </p:nvSpPr>
          <p:spPr bwMode="auto">
            <a:xfrm>
              <a:off x="5676900" y="3384550"/>
              <a:ext cx="793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0" name="Rectangle 138"/>
            <p:cNvSpPr>
              <a:spLocks noChangeArrowheads="1"/>
            </p:cNvSpPr>
            <p:nvPr/>
          </p:nvSpPr>
          <p:spPr bwMode="auto">
            <a:xfrm>
              <a:off x="6970712" y="3384550"/>
              <a:ext cx="26988" cy="973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1" name="Rectangle 139"/>
            <p:cNvSpPr>
              <a:spLocks noChangeArrowheads="1"/>
            </p:cNvSpPr>
            <p:nvPr/>
          </p:nvSpPr>
          <p:spPr bwMode="auto">
            <a:xfrm>
              <a:off x="1893888" y="4365624"/>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2" name="Rectangle 140"/>
            <p:cNvSpPr>
              <a:spLocks noChangeArrowheads="1"/>
            </p:cNvSpPr>
            <p:nvPr/>
          </p:nvSpPr>
          <p:spPr bwMode="auto">
            <a:xfrm>
              <a:off x="3119438" y="4365624"/>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3" name="Rectangle 141"/>
            <p:cNvSpPr>
              <a:spLocks noChangeArrowheads="1"/>
            </p:cNvSpPr>
            <p:nvPr/>
          </p:nvSpPr>
          <p:spPr bwMode="auto">
            <a:xfrm>
              <a:off x="1893888" y="4527549"/>
              <a:ext cx="1287463"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4" name="Rectangle 142"/>
            <p:cNvSpPr>
              <a:spLocks noChangeArrowheads="1"/>
            </p:cNvSpPr>
            <p:nvPr/>
          </p:nvSpPr>
          <p:spPr bwMode="auto">
            <a:xfrm>
              <a:off x="1946276" y="4365624"/>
              <a:ext cx="117316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5" name="Rectangle 143"/>
            <p:cNvSpPr>
              <a:spLocks noChangeArrowheads="1"/>
            </p:cNvSpPr>
            <p:nvPr/>
          </p:nvSpPr>
          <p:spPr bwMode="auto">
            <a:xfrm>
              <a:off x="1946276" y="4367211"/>
              <a:ext cx="100027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Da € 3.500 a € 18.000</a:t>
              </a:r>
              <a:endParaRPr lang="it-IT" altLang="it-IT">
                <a:solidFill>
                  <a:schemeClr val="bg1"/>
                </a:solidFill>
                <a:latin typeface="Calibri" pitchFamily="34" charset="0"/>
              </a:endParaRPr>
            </a:p>
          </p:txBody>
        </p:sp>
        <p:sp>
          <p:nvSpPr>
            <p:cNvPr id="81036" name="Rectangle 144"/>
            <p:cNvSpPr>
              <a:spLocks noChangeArrowheads="1"/>
            </p:cNvSpPr>
            <p:nvPr/>
          </p:nvSpPr>
          <p:spPr bwMode="auto">
            <a:xfrm>
              <a:off x="3046413" y="436721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37" name="Rectangle 145"/>
            <p:cNvSpPr>
              <a:spLocks noChangeArrowheads="1"/>
            </p:cNvSpPr>
            <p:nvPr/>
          </p:nvSpPr>
          <p:spPr bwMode="auto">
            <a:xfrm>
              <a:off x="3189288" y="4365624"/>
              <a:ext cx="6191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8" name="Rectangle 146"/>
            <p:cNvSpPr>
              <a:spLocks noChangeArrowheads="1"/>
            </p:cNvSpPr>
            <p:nvPr/>
          </p:nvSpPr>
          <p:spPr bwMode="auto">
            <a:xfrm>
              <a:off x="5614987" y="4365624"/>
              <a:ext cx="61913"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39" name="Rectangle 147"/>
            <p:cNvSpPr>
              <a:spLocks noChangeArrowheads="1"/>
            </p:cNvSpPr>
            <p:nvPr/>
          </p:nvSpPr>
          <p:spPr bwMode="auto">
            <a:xfrm>
              <a:off x="3189288" y="5013324"/>
              <a:ext cx="2487613"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0" name="Rectangle 148"/>
            <p:cNvSpPr>
              <a:spLocks noChangeArrowheads="1"/>
            </p:cNvSpPr>
            <p:nvPr/>
          </p:nvSpPr>
          <p:spPr bwMode="auto">
            <a:xfrm>
              <a:off x="3251201" y="436562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1" name="Rectangle 149"/>
            <p:cNvSpPr>
              <a:spLocks noChangeArrowheads="1"/>
            </p:cNvSpPr>
            <p:nvPr/>
          </p:nvSpPr>
          <p:spPr bwMode="auto">
            <a:xfrm>
              <a:off x="3251201" y="4367211"/>
              <a:ext cx="14667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Violazioni dei principi dell’etich</a:t>
              </a:r>
              <a:endParaRPr lang="it-IT" altLang="it-IT">
                <a:solidFill>
                  <a:schemeClr val="bg1"/>
                </a:solidFill>
                <a:latin typeface="Calibri" pitchFamily="34" charset="0"/>
              </a:endParaRPr>
            </a:p>
          </p:txBody>
        </p:sp>
        <p:sp>
          <p:nvSpPr>
            <p:cNvPr id="81042" name="Rectangle 150"/>
            <p:cNvSpPr>
              <a:spLocks noChangeArrowheads="1"/>
            </p:cNvSpPr>
            <p:nvPr/>
          </p:nvSpPr>
          <p:spPr bwMode="auto">
            <a:xfrm>
              <a:off x="4716462" y="4367211"/>
              <a:ext cx="437620"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ettatura, </a:t>
              </a:r>
              <a:endParaRPr lang="it-IT" altLang="it-IT">
                <a:solidFill>
                  <a:schemeClr val="bg1"/>
                </a:solidFill>
                <a:latin typeface="Calibri" pitchFamily="34" charset="0"/>
              </a:endParaRPr>
            </a:p>
          </p:txBody>
        </p:sp>
        <p:sp>
          <p:nvSpPr>
            <p:cNvPr id="81043" name="Rectangle 151"/>
            <p:cNvSpPr>
              <a:spLocks noChangeArrowheads="1"/>
            </p:cNvSpPr>
            <p:nvPr/>
          </p:nvSpPr>
          <p:spPr bwMode="auto">
            <a:xfrm>
              <a:off x="3251201" y="452754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4" name="Rectangle 152"/>
            <p:cNvSpPr>
              <a:spLocks noChangeArrowheads="1"/>
            </p:cNvSpPr>
            <p:nvPr/>
          </p:nvSpPr>
          <p:spPr bwMode="auto">
            <a:xfrm>
              <a:off x="3251201" y="4529136"/>
              <a:ext cx="162544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informazioni false e ingannevoli al </a:t>
              </a:r>
              <a:endParaRPr lang="it-IT" altLang="it-IT">
                <a:solidFill>
                  <a:schemeClr val="bg1"/>
                </a:solidFill>
                <a:latin typeface="Calibri" pitchFamily="34" charset="0"/>
              </a:endParaRPr>
            </a:p>
          </p:txBody>
        </p:sp>
        <p:sp>
          <p:nvSpPr>
            <p:cNvPr id="81045" name="Rectangle 153"/>
            <p:cNvSpPr>
              <a:spLocks noChangeArrowheads="1"/>
            </p:cNvSpPr>
            <p:nvPr/>
          </p:nvSpPr>
          <p:spPr bwMode="auto">
            <a:xfrm>
              <a:off x="3251201" y="4689474"/>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6" name="Rectangle 154"/>
            <p:cNvSpPr>
              <a:spLocks noChangeArrowheads="1"/>
            </p:cNvSpPr>
            <p:nvPr/>
          </p:nvSpPr>
          <p:spPr bwMode="auto">
            <a:xfrm>
              <a:off x="3251201" y="4691061"/>
              <a:ext cx="1758495"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consumatore, infrazioni in materia di </a:t>
              </a:r>
              <a:endParaRPr lang="it-IT" altLang="it-IT">
                <a:solidFill>
                  <a:schemeClr val="bg1"/>
                </a:solidFill>
                <a:latin typeface="Calibri" pitchFamily="34" charset="0"/>
              </a:endParaRPr>
            </a:p>
          </p:txBody>
        </p:sp>
        <p:sp>
          <p:nvSpPr>
            <p:cNvPr id="81047" name="Rectangle 155"/>
            <p:cNvSpPr>
              <a:spLocks noChangeArrowheads="1"/>
            </p:cNvSpPr>
            <p:nvPr/>
          </p:nvSpPr>
          <p:spPr bwMode="auto">
            <a:xfrm>
              <a:off x="3251201" y="4851399"/>
              <a:ext cx="23637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48" name="Rectangle 156"/>
            <p:cNvSpPr>
              <a:spLocks noChangeArrowheads="1"/>
            </p:cNvSpPr>
            <p:nvPr/>
          </p:nvSpPr>
          <p:spPr bwMode="auto">
            <a:xfrm>
              <a:off x="3251201" y="4852986"/>
              <a:ext cx="460062"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messaggi.</a:t>
              </a:r>
              <a:endParaRPr lang="it-IT" altLang="it-IT">
                <a:solidFill>
                  <a:schemeClr val="bg1"/>
                </a:solidFill>
                <a:latin typeface="Calibri" pitchFamily="34" charset="0"/>
              </a:endParaRPr>
            </a:p>
          </p:txBody>
        </p:sp>
        <p:sp>
          <p:nvSpPr>
            <p:cNvPr id="81049" name="Rectangle 157"/>
            <p:cNvSpPr>
              <a:spLocks noChangeArrowheads="1"/>
            </p:cNvSpPr>
            <p:nvPr/>
          </p:nvSpPr>
          <p:spPr bwMode="auto">
            <a:xfrm>
              <a:off x="3783013" y="4852986"/>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50" name="Rectangle 158"/>
            <p:cNvSpPr>
              <a:spLocks noChangeArrowheads="1"/>
            </p:cNvSpPr>
            <p:nvPr/>
          </p:nvSpPr>
          <p:spPr bwMode="auto">
            <a:xfrm>
              <a:off x="5684837" y="4365624"/>
              <a:ext cx="61913"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1" name="Rectangle 159"/>
            <p:cNvSpPr>
              <a:spLocks noChangeArrowheads="1"/>
            </p:cNvSpPr>
            <p:nvPr/>
          </p:nvSpPr>
          <p:spPr bwMode="auto">
            <a:xfrm>
              <a:off x="6918325" y="4365624"/>
              <a:ext cx="52388"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2" name="Rectangle 160"/>
            <p:cNvSpPr>
              <a:spLocks noChangeArrowheads="1"/>
            </p:cNvSpPr>
            <p:nvPr/>
          </p:nvSpPr>
          <p:spPr bwMode="auto">
            <a:xfrm>
              <a:off x="5684837" y="4527549"/>
              <a:ext cx="1285875" cy="487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3" name="Rectangle 161"/>
            <p:cNvSpPr>
              <a:spLocks noChangeArrowheads="1"/>
            </p:cNvSpPr>
            <p:nvPr/>
          </p:nvSpPr>
          <p:spPr bwMode="auto">
            <a:xfrm>
              <a:off x="5746750" y="4365624"/>
              <a:ext cx="1171575"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4" name="Rectangle 162"/>
            <p:cNvSpPr>
              <a:spLocks noChangeArrowheads="1"/>
            </p:cNvSpPr>
            <p:nvPr/>
          </p:nvSpPr>
          <p:spPr bwMode="auto">
            <a:xfrm>
              <a:off x="5746750" y="4367211"/>
              <a:ext cx="258084"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Art. 2</a:t>
              </a:r>
              <a:endParaRPr lang="it-IT" altLang="it-IT">
                <a:solidFill>
                  <a:schemeClr val="bg1"/>
                </a:solidFill>
                <a:latin typeface="Calibri" pitchFamily="34" charset="0"/>
              </a:endParaRPr>
            </a:p>
          </p:txBody>
        </p:sp>
        <p:sp>
          <p:nvSpPr>
            <p:cNvPr id="81055" name="Rectangle 163"/>
            <p:cNvSpPr>
              <a:spLocks noChangeArrowheads="1"/>
            </p:cNvSpPr>
            <p:nvPr/>
          </p:nvSpPr>
          <p:spPr bwMode="auto">
            <a:xfrm>
              <a:off x="6051550" y="4367211"/>
              <a:ext cx="25648"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900">
                  <a:solidFill>
                    <a:schemeClr val="bg1"/>
                  </a:solidFill>
                  <a:latin typeface="Calibri" pitchFamily="34" charset="0"/>
                </a:rPr>
                <a:t> </a:t>
              </a:r>
              <a:endParaRPr lang="it-IT" altLang="it-IT">
                <a:solidFill>
                  <a:schemeClr val="bg1"/>
                </a:solidFill>
                <a:latin typeface="Calibri" pitchFamily="34" charset="0"/>
              </a:endParaRPr>
            </a:p>
          </p:txBody>
        </p:sp>
        <p:sp>
          <p:nvSpPr>
            <p:cNvPr id="81056" name="Rectangle 164"/>
            <p:cNvSpPr>
              <a:spLocks noChangeArrowheads="1"/>
            </p:cNvSpPr>
            <p:nvPr/>
          </p:nvSpPr>
          <p:spPr bwMode="auto">
            <a:xfrm>
              <a:off x="1866901" y="4357686"/>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7" name="Rectangle 165"/>
            <p:cNvSpPr>
              <a:spLocks noChangeArrowheads="1"/>
            </p:cNvSpPr>
            <p:nvPr/>
          </p:nvSpPr>
          <p:spPr bwMode="auto">
            <a:xfrm>
              <a:off x="1893888" y="4357686"/>
              <a:ext cx="128746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8" name="Rectangle 166"/>
            <p:cNvSpPr>
              <a:spLocks noChangeArrowheads="1"/>
            </p:cNvSpPr>
            <p:nvPr/>
          </p:nvSpPr>
          <p:spPr bwMode="auto">
            <a:xfrm>
              <a:off x="3181351" y="4357686"/>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59" name="Rectangle 167"/>
            <p:cNvSpPr>
              <a:spLocks noChangeArrowheads="1"/>
            </p:cNvSpPr>
            <p:nvPr/>
          </p:nvSpPr>
          <p:spPr bwMode="auto">
            <a:xfrm>
              <a:off x="3189288" y="4357686"/>
              <a:ext cx="2487613"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0" name="Rectangle 168"/>
            <p:cNvSpPr>
              <a:spLocks noChangeArrowheads="1"/>
            </p:cNvSpPr>
            <p:nvPr/>
          </p:nvSpPr>
          <p:spPr bwMode="auto">
            <a:xfrm>
              <a:off x="5676900" y="4357686"/>
              <a:ext cx="793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1" name="Rectangle 169"/>
            <p:cNvSpPr>
              <a:spLocks noChangeArrowheads="1"/>
            </p:cNvSpPr>
            <p:nvPr/>
          </p:nvSpPr>
          <p:spPr bwMode="auto">
            <a:xfrm>
              <a:off x="5684837" y="4357686"/>
              <a:ext cx="12858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2" name="Rectangle 170"/>
            <p:cNvSpPr>
              <a:spLocks noChangeArrowheads="1"/>
            </p:cNvSpPr>
            <p:nvPr/>
          </p:nvSpPr>
          <p:spPr bwMode="auto">
            <a:xfrm>
              <a:off x="6970712" y="4357686"/>
              <a:ext cx="26988"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3" name="Rectangle 171"/>
            <p:cNvSpPr>
              <a:spLocks noChangeArrowheads="1"/>
            </p:cNvSpPr>
            <p:nvPr/>
          </p:nvSpPr>
          <p:spPr bwMode="auto">
            <a:xfrm>
              <a:off x="1866901" y="4365624"/>
              <a:ext cx="2698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4" name="Rectangle 172"/>
            <p:cNvSpPr>
              <a:spLocks noChangeArrowheads="1"/>
            </p:cNvSpPr>
            <p:nvPr/>
          </p:nvSpPr>
          <p:spPr bwMode="auto">
            <a:xfrm>
              <a:off x="1866901"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5" name="Rectangle 173"/>
            <p:cNvSpPr>
              <a:spLocks noChangeArrowheads="1"/>
            </p:cNvSpPr>
            <p:nvPr/>
          </p:nvSpPr>
          <p:spPr bwMode="auto">
            <a:xfrm>
              <a:off x="1866901"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6" name="Rectangle 174"/>
            <p:cNvSpPr>
              <a:spLocks noChangeArrowheads="1"/>
            </p:cNvSpPr>
            <p:nvPr/>
          </p:nvSpPr>
          <p:spPr bwMode="auto">
            <a:xfrm>
              <a:off x="1893888" y="5013324"/>
              <a:ext cx="128746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7" name="Rectangle 175"/>
            <p:cNvSpPr>
              <a:spLocks noChangeArrowheads="1"/>
            </p:cNvSpPr>
            <p:nvPr/>
          </p:nvSpPr>
          <p:spPr bwMode="auto">
            <a:xfrm>
              <a:off x="3181351" y="4365624"/>
              <a:ext cx="793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8" name="Rectangle 176"/>
            <p:cNvSpPr>
              <a:spLocks noChangeArrowheads="1"/>
            </p:cNvSpPr>
            <p:nvPr/>
          </p:nvSpPr>
          <p:spPr bwMode="auto">
            <a:xfrm>
              <a:off x="3181351" y="5013324"/>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69" name="Rectangle 177"/>
            <p:cNvSpPr>
              <a:spLocks noChangeArrowheads="1"/>
            </p:cNvSpPr>
            <p:nvPr/>
          </p:nvSpPr>
          <p:spPr bwMode="auto">
            <a:xfrm>
              <a:off x="3206751" y="5013324"/>
              <a:ext cx="24701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0" name="Rectangle 178"/>
            <p:cNvSpPr>
              <a:spLocks noChangeArrowheads="1"/>
            </p:cNvSpPr>
            <p:nvPr/>
          </p:nvSpPr>
          <p:spPr bwMode="auto">
            <a:xfrm>
              <a:off x="5676900" y="4365624"/>
              <a:ext cx="793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1" name="Rectangle 179"/>
            <p:cNvSpPr>
              <a:spLocks noChangeArrowheads="1"/>
            </p:cNvSpPr>
            <p:nvPr/>
          </p:nvSpPr>
          <p:spPr bwMode="auto">
            <a:xfrm>
              <a:off x="5676900" y="5013324"/>
              <a:ext cx="2540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2" name="Rectangle 180"/>
            <p:cNvSpPr>
              <a:spLocks noChangeArrowheads="1"/>
            </p:cNvSpPr>
            <p:nvPr/>
          </p:nvSpPr>
          <p:spPr bwMode="auto">
            <a:xfrm>
              <a:off x="5702300" y="5013324"/>
              <a:ext cx="1268413"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3" name="Rectangle 181"/>
            <p:cNvSpPr>
              <a:spLocks noChangeArrowheads="1"/>
            </p:cNvSpPr>
            <p:nvPr/>
          </p:nvSpPr>
          <p:spPr bwMode="auto">
            <a:xfrm>
              <a:off x="6970712" y="4365624"/>
              <a:ext cx="26988"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4" name="Rectangle 182"/>
            <p:cNvSpPr>
              <a:spLocks noChangeArrowheads="1"/>
            </p:cNvSpPr>
            <p:nvPr/>
          </p:nvSpPr>
          <p:spPr bwMode="auto">
            <a:xfrm>
              <a:off x="6970712"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5" name="Rectangle 183"/>
            <p:cNvSpPr>
              <a:spLocks noChangeArrowheads="1"/>
            </p:cNvSpPr>
            <p:nvPr/>
          </p:nvSpPr>
          <p:spPr bwMode="auto">
            <a:xfrm>
              <a:off x="6970712" y="5013324"/>
              <a:ext cx="269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solidFill>
                  <a:schemeClr val="bg1"/>
                </a:solidFill>
              </a:endParaRPr>
            </a:p>
          </p:txBody>
        </p:sp>
        <p:sp>
          <p:nvSpPr>
            <p:cNvPr id="81076" name="Rectangle 184"/>
            <p:cNvSpPr>
              <a:spLocks noChangeArrowheads="1"/>
            </p:cNvSpPr>
            <p:nvPr/>
          </p:nvSpPr>
          <p:spPr bwMode="auto">
            <a:xfrm>
              <a:off x="1844676" y="5041901"/>
              <a:ext cx="317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it-IT" altLang="it-IT" sz="1100">
                  <a:solidFill>
                    <a:schemeClr val="bg1"/>
                  </a:solidFill>
                  <a:latin typeface="Calibri" pitchFamily="34" charset="0"/>
                </a:rPr>
                <a:t> </a:t>
              </a:r>
              <a:endParaRPr lang="it-IT" altLang="it-IT">
                <a:solidFill>
                  <a:schemeClr val="bg1"/>
                </a:solidFill>
                <a:latin typeface="Calibri" pitchFamily="34" charset="0"/>
              </a:endParaRPr>
            </a:p>
          </p:txBody>
        </p:sp>
      </p:grpSp>
      <p:sp>
        <p:nvSpPr>
          <p:cNvPr id="80905" name="Rectangle 188"/>
          <p:cNvSpPr>
            <a:spLocks noChangeArrowheads="1"/>
          </p:cNvSpPr>
          <p:nvPr/>
        </p:nvSpPr>
        <p:spPr bwMode="auto">
          <a:xfrm>
            <a:off x="7758113" y="1471613"/>
            <a:ext cx="6350"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6" name="Rectangle 189"/>
          <p:cNvSpPr>
            <a:spLocks noChangeArrowheads="1"/>
          </p:cNvSpPr>
          <p:nvPr/>
        </p:nvSpPr>
        <p:spPr bwMode="auto">
          <a:xfrm>
            <a:off x="7758113" y="1471613"/>
            <a:ext cx="6350" cy="4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7" name="Rectangle 195"/>
          <p:cNvSpPr>
            <a:spLocks noChangeArrowheads="1"/>
          </p:cNvSpPr>
          <p:nvPr/>
        </p:nvSpPr>
        <p:spPr bwMode="auto">
          <a:xfrm>
            <a:off x="7758113" y="11002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0908" name="Rectangle 196"/>
          <p:cNvSpPr>
            <a:spLocks noChangeArrowheads="1"/>
          </p:cNvSpPr>
          <p:nvPr/>
        </p:nvSpPr>
        <p:spPr bwMode="auto">
          <a:xfrm>
            <a:off x="7758113" y="11002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Tree>
    <p:extLst>
      <p:ext uri="{BB962C8B-B14F-4D97-AF65-F5344CB8AC3E}">
        <p14:creationId xmlns:p14="http://schemas.microsoft.com/office/powerpoint/2010/main" val="2367456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AUTOCONTROLLO</a:t>
            </a:r>
          </a:p>
        </p:txBody>
      </p:sp>
      <p:grpSp>
        <p:nvGrpSpPr>
          <p:cNvPr id="74755" name="Group 3"/>
          <p:cNvGrpSpPr>
            <a:grpSpLocks/>
          </p:cNvGrpSpPr>
          <p:nvPr/>
        </p:nvGrpSpPr>
        <p:grpSpPr bwMode="auto">
          <a:xfrm>
            <a:off x="468313" y="620713"/>
            <a:ext cx="8351837" cy="215900"/>
            <a:chOff x="295" y="391"/>
            <a:chExt cx="5261" cy="136"/>
          </a:xfrm>
        </p:grpSpPr>
        <p:sp>
          <p:nvSpPr>
            <p:cNvPr id="7476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6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477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9144"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615434" name="Rectangle 10"/>
          <p:cNvSpPr>
            <a:spLocks noGrp="1" noChangeArrowheads="1"/>
          </p:cNvSpPr>
          <p:nvPr/>
        </p:nvSpPr>
        <p:spPr bwMode="auto">
          <a:xfrm>
            <a:off x="-1620688" y="1285397"/>
            <a:ext cx="8229600" cy="762000"/>
          </a:xfrm>
          <a:prstGeom prst="rect">
            <a:avLst/>
          </a:prstGeom>
          <a:noFill/>
          <a:ln w="9525">
            <a:noFill/>
            <a:miter lim="800000"/>
            <a:headEnd/>
            <a:tailEnd/>
          </a:ln>
          <a:effec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b="1" dirty="0" smtClean="0">
                <a:solidFill>
                  <a:srgbClr val="00CC00"/>
                </a:solidFill>
                <a:effectLst>
                  <a:outerShdw blurRad="38100" dist="38100" dir="2700000" algn="tl">
                    <a:srgbClr val="C0C0C0"/>
                  </a:outerShdw>
                </a:effectLst>
                <a:latin typeface="Comic Sans MS" pitchFamily="66" charset="0"/>
              </a:rPr>
              <a:t>1 LIVELLI DI SICUREZZA</a:t>
            </a:r>
          </a:p>
        </p:txBody>
      </p:sp>
      <p:grpSp>
        <p:nvGrpSpPr>
          <p:cNvPr id="19" name="Gruppo 18"/>
          <p:cNvGrpSpPr/>
          <p:nvPr/>
        </p:nvGrpSpPr>
        <p:grpSpPr>
          <a:xfrm>
            <a:off x="2123728" y="1196752"/>
            <a:ext cx="5314825" cy="3454399"/>
            <a:chOff x="3217615" y="1829048"/>
            <a:chExt cx="5314825" cy="3454399"/>
          </a:xfrm>
        </p:grpSpPr>
        <p:sp>
          <p:nvSpPr>
            <p:cNvPr id="7" name="Ovale 6"/>
            <p:cNvSpPr/>
            <p:nvPr/>
          </p:nvSpPr>
          <p:spPr>
            <a:xfrm>
              <a:off x="3217615" y="3454647"/>
              <a:ext cx="1828800" cy="18288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Ovale 7"/>
            <p:cNvSpPr/>
            <p:nvPr/>
          </p:nvSpPr>
          <p:spPr>
            <a:xfrm>
              <a:off x="3827215" y="4064248"/>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Figura a mano libera 8"/>
            <p:cNvSpPr/>
            <p:nvPr/>
          </p:nvSpPr>
          <p:spPr>
            <a:xfrm>
              <a:off x="6164015" y="1829048"/>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b="1" kern="1200" dirty="0" smtClean="0">
                  <a:solidFill>
                    <a:srgbClr val="C00000"/>
                  </a:solidFill>
                  <a:effectLst>
                    <a:outerShdw blurRad="38100" dist="38100" dir="2700000" algn="tl">
                      <a:srgbClr val="000000">
                        <a:alpha val="43137"/>
                      </a:srgbClr>
                    </a:outerShdw>
                  </a:effectLst>
                  <a:latin typeface="Comic Sans MS" panose="030F0702030302020204" pitchFamily="66" charset="0"/>
                </a:rPr>
                <a:t>ALIMENTO SICURO</a:t>
              </a:r>
              <a:endParaRPr lang="it-IT" sz="1800" b="1" kern="12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0" name="Connettore 1 9"/>
            <p:cNvSpPr/>
            <p:nvPr/>
          </p:nvSpPr>
          <p:spPr>
            <a:xfrm>
              <a:off x="5783015" y="2273547"/>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1" name="Connettore 1 10"/>
            <p:cNvSpPr/>
            <p:nvPr/>
          </p:nvSpPr>
          <p:spPr>
            <a:xfrm rot="5400000">
              <a:off x="3909257" y="2496814"/>
              <a:ext cx="2094991" cy="1649476"/>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Figura a mano libera 11"/>
            <p:cNvSpPr/>
            <p:nvPr/>
          </p:nvSpPr>
          <p:spPr>
            <a:xfrm>
              <a:off x="6164015" y="2718047"/>
              <a:ext cx="1524000" cy="8890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it-IT" sz="1600" b="1" kern="1200" dirty="0" smtClean="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HACCP</a:t>
              </a:r>
              <a:endParaRPr lang="it-IT" sz="1600" b="1" kern="1200"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3" name="Connettore 1 12"/>
            <p:cNvSpPr/>
            <p:nvPr/>
          </p:nvSpPr>
          <p:spPr>
            <a:xfrm>
              <a:off x="5783015" y="3162547"/>
              <a:ext cx="381000" cy="0"/>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Connettore 1 13"/>
            <p:cNvSpPr/>
            <p:nvPr/>
          </p:nvSpPr>
          <p:spPr>
            <a:xfrm rot="5400000">
              <a:off x="4358938" y="3371945"/>
              <a:ext cx="1632508" cy="1212596"/>
            </a:xfrm>
            <a:prstGeom prst="line">
              <a:avLst/>
            </a:prstGeom>
            <a:scene3d>
              <a:camera prst="orthographicFront"/>
              <a:lightRig rig="threePt" dir="t">
                <a:rot lat="0" lon="0" rev="7500000"/>
              </a:lightRig>
            </a:scene3d>
            <a:sp3d z="127000" prstMaterial="matte"/>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7" name="Ovale 26"/>
            <p:cNvSpPr/>
            <p:nvPr/>
          </p:nvSpPr>
          <p:spPr>
            <a:xfrm>
              <a:off x="7922840" y="1916832"/>
              <a:ext cx="609600" cy="609600"/>
            </a:xfrm>
            <a:prstGeom prst="ellipse">
              <a:avLst/>
            </a:prstGeom>
            <a:scene3d>
              <a:camera prst="orthographicFront"/>
              <a:lightRig rig="threePt" dir="t">
                <a:rot lat="0" lon="0" rev="7500000"/>
              </a:lightRig>
            </a:scene3d>
            <a:sp3d prstMaterial="plastic">
              <a:bevelT w="127000" h="25400" prst="relaxedInset"/>
            </a:sp3d>
          </p:spPr>
          <p:style>
            <a:lnRef idx="1">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sp>
        <p:nvSpPr>
          <p:cNvPr id="18" name="Rettangolo 17"/>
          <p:cNvSpPr/>
          <p:nvPr/>
        </p:nvSpPr>
        <p:spPr>
          <a:xfrm>
            <a:off x="971600" y="4725144"/>
            <a:ext cx="7888535" cy="21441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ts val="2000"/>
              </a:lnSpc>
            </a:pPr>
            <a:r>
              <a:rPr lang="it-IT" sz="1400" dirty="0">
                <a:solidFill>
                  <a:srgbClr val="003300"/>
                </a:solidFill>
                <a:effectLst>
                  <a:outerShdw blurRad="38100" dist="38100" dir="2700000" algn="tl">
                    <a:srgbClr val="000000">
                      <a:alpha val="43137"/>
                    </a:srgbClr>
                  </a:outerShdw>
                </a:effectLst>
                <a:latin typeface="+mn-lt"/>
              </a:rPr>
              <a:t>I principi sui quali si basa l'elaborazione di un piano HACCP sono</a:t>
            </a:r>
            <a:r>
              <a:rPr lang="it-IT" sz="1400" dirty="0" smtClean="0">
                <a:solidFill>
                  <a:srgbClr val="003300"/>
                </a:solidFill>
                <a:effectLst>
                  <a:outerShdw blurRad="38100" dist="38100" dir="2700000" algn="tl">
                    <a:srgbClr val="000000">
                      <a:alpha val="43137"/>
                    </a:srgbClr>
                  </a:outerShdw>
                </a:effectLst>
                <a:latin typeface="+mn-lt"/>
              </a:rPr>
              <a:t>:</a:t>
            </a:r>
            <a:endParaRPr lang="it-IT" sz="1400" dirty="0">
              <a:solidFill>
                <a:srgbClr val="003300"/>
              </a:solidFill>
              <a:effectLst>
                <a:outerShdw blurRad="38100" dist="38100" dir="2700000" algn="tl">
                  <a:srgbClr val="000000">
                    <a:alpha val="43137"/>
                  </a:srgbClr>
                </a:outerShdw>
              </a:effectLst>
              <a:latin typeface="+mn-lt"/>
            </a:endParaRPr>
          </a:p>
          <a:p>
            <a:pPr>
              <a:lnSpc>
                <a:spcPts val="2000"/>
              </a:lnSpc>
            </a:pPr>
            <a:r>
              <a:rPr lang="it-IT" sz="1400" dirty="0" smtClean="0">
                <a:solidFill>
                  <a:srgbClr val="003300"/>
                </a:solidFill>
                <a:effectLst>
                  <a:outerShdw blurRad="38100" dist="38100" dir="2700000" algn="tl">
                    <a:srgbClr val="000000">
                      <a:alpha val="43137"/>
                    </a:srgbClr>
                  </a:outerShdw>
                </a:effectLst>
                <a:latin typeface="+mn-lt"/>
              </a:rPr>
              <a:t>a</a:t>
            </a:r>
            <a:r>
              <a:rPr lang="it-IT" sz="1400" dirty="0">
                <a:solidFill>
                  <a:srgbClr val="003300"/>
                </a:solidFill>
                <a:effectLst>
                  <a:outerShdw blurRad="38100" dist="38100" dir="2700000" algn="tl">
                    <a:srgbClr val="000000">
                      <a:alpha val="43137"/>
                    </a:srgbClr>
                  </a:outerShdw>
                </a:effectLst>
                <a:latin typeface="+mn-lt"/>
              </a:rPr>
              <a:t>) </a:t>
            </a:r>
            <a:r>
              <a:rPr lang="it-IT" sz="1400" dirty="0">
                <a:solidFill>
                  <a:srgbClr val="C00000"/>
                </a:solidFill>
                <a:effectLst>
                  <a:outerShdw blurRad="38100" dist="38100" dir="2700000" algn="tl">
                    <a:srgbClr val="000000">
                      <a:alpha val="43137"/>
                    </a:srgbClr>
                  </a:outerShdw>
                </a:effectLst>
                <a:latin typeface="+mn-lt"/>
              </a:rPr>
              <a:t>analisi dei potenziali rischi </a:t>
            </a:r>
            <a:r>
              <a:rPr lang="it-IT" sz="1400" dirty="0">
                <a:solidFill>
                  <a:srgbClr val="003300"/>
                </a:solidFill>
                <a:effectLst>
                  <a:outerShdw blurRad="38100" dist="38100" dir="2700000" algn="tl">
                    <a:srgbClr val="000000">
                      <a:alpha val="43137"/>
                    </a:srgbClr>
                  </a:outerShdw>
                </a:effectLst>
                <a:latin typeface="+mn-lt"/>
              </a:rPr>
              <a:t>per gli alimenti;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b) </a:t>
            </a:r>
            <a:r>
              <a:rPr lang="it-IT" sz="1400" dirty="0">
                <a:solidFill>
                  <a:srgbClr val="C00000"/>
                </a:solidFill>
                <a:effectLst>
                  <a:outerShdw blurRad="38100" dist="38100" dir="2700000" algn="tl">
                    <a:srgbClr val="000000">
                      <a:alpha val="43137"/>
                    </a:srgbClr>
                  </a:outerShdw>
                </a:effectLst>
                <a:latin typeface="+mn-lt"/>
              </a:rPr>
              <a:t>individuazione </a:t>
            </a:r>
            <a:r>
              <a:rPr lang="it-IT" sz="1400" dirty="0">
                <a:solidFill>
                  <a:srgbClr val="003300"/>
                </a:solidFill>
                <a:effectLst>
                  <a:outerShdw blurRad="38100" dist="38100" dir="2700000" algn="tl">
                    <a:srgbClr val="000000">
                      <a:alpha val="43137"/>
                    </a:srgbClr>
                  </a:outerShdw>
                </a:effectLst>
                <a:latin typeface="+mn-lt"/>
              </a:rPr>
              <a:t>dei punti in cui possono verificarsi dei rischi per gli alimenti;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c) </a:t>
            </a:r>
            <a:r>
              <a:rPr lang="it-IT" sz="1400" dirty="0">
                <a:solidFill>
                  <a:srgbClr val="C00000"/>
                </a:solidFill>
                <a:effectLst>
                  <a:outerShdw blurRad="38100" dist="38100" dir="2700000" algn="tl">
                    <a:srgbClr val="000000">
                      <a:alpha val="43137"/>
                    </a:srgbClr>
                  </a:outerShdw>
                </a:effectLst>
                <a:latin typeface="+mn-lt"/>
              </a:rPr>
              <a:t>decisioni </a:t>
            </a:r>
            <a:r>
              <a:rPr lang="it-IT" sz="1400" dirty="0">
                <a:solidFill>
                  <a:srgbClr val="003300"/>
                </a:solidFill>
                <a:effectLst>
                  <a:outerShdw blurRad="38100" dist="38100" dir="2700000" algn="tl">
                    <a:srgbClr val="000000">
                      <a:alpha val="43137"/>
                    </a:srgbClr>
                  </a:outerShdw>
                </a:effectLst>
                <a:latin typeface="+mn-lt"/>
              </a:rPr>
              <a:t>da adottare riguardo ai punti critici individuati, </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d) </a:t>
            </a:r>
            <a:r>
              <a:rPr lang="it-IT" sz="1400" dirty="0">
                <a:solidFill>
                  <a:srgbClr val="C00000"/>
                </a:solidFill>
                <a:effectLst>
                  <a:outerShdw blurRad="38100" dist="38100" dir="2700000" algn="tl">
                    <a:srgbClr val="000000">
                      <a:alpha val="43137"/>
                    </a:srgbClr>
                  </a:outerShdw>
                </a:effectLst>
                <a:latin typeface="+mn-lt"/>
              </a:rPr>
              <a:t>individuazione ed applicazione </a:t>
            </a:r>
            <a:r>
              <a:rPr lang="it-IT" sz="1400" dirty="0">
                <a:solidFill>
                  <a:srgbClr val="003300"/>
                </a:solidFill>
                <a:effectLst>
                  <a:outerShdw blurRad="38100" dist="38100" dir="2700000" algn="tl">
                    <a:srgbClr val="000000">
                      <a:alpha val="43137"/>
                    </a:srgbClr>
                  </a:outerShdw>
                </a:effectLst>
                <a:latin typeface="+mn-lt"/>
              </a:rPr>
              <a:t>di procedure di controllo e di sorveglianza dei punti critici;</a:t>
            </a:r>
          </a:p>
          <a:p>
            <a:pPr>
              <a:lnSpc>
                <a:spcPts val="2000"/>
              </a:lnSpc>
            </a:pPr>
            <a:r>
              <a:rPr lang="it-IT" sz="1400" dirty="0">
                <a:solidFill>
                  <a:srgbClr val="003300"/>
                </a:solidFill>
                <a:effectLst>
                  <a:outerShdw blurRad="38100" dist="38100" dir="2700000" algn="tl">
                    <a:srgbClr val="000000">
                      <a:alpha val="43137"/>
                    </a:srgbClr>
                  </a:outerShdw>
                </a:effectLst>
                <a:latin typeface="+mn-lt"/>
              </a:rPr>
              <a:t>e) </a:t>
            </a:r>
            <a:r>
              <a:rPr lang="it-IT" sz="1400" dirty="0">
                <a:solidFill>
                  <a:srgbClr val="C00000"/>
                </a:solidFill>
                <a:effectLst>
                  <a:outerShdw blurRad="38100" dist="38100" dir="2700000" algn="tl">
                    <a:srgbClr val="000000">
                      <a:alpha val="43137"/>
                    </a:srgbClr>
                  </a:outerShdw>
                </a:effectLst>
                <a:latin typeface="+mn-lt"/>
              </a:rPr>
              <a:t>riesame periodico</a:t>
            </a:r>
            <a:r>
              <a:rPr lang="it-IT" sz="1400" dirty="0">
                <a:solidFill>
                  <a:srgbClr val="003300"/>
                </a:solidFill>
                <a:effectLst>
                  <a:outerShdw blurRad="38100" dist="38100" dir="2700000" algn="tl">
                    <a:srgbClr val="000000">
                      <a:alpha val="43137"/>
                    </a:srgbClr>
                  </a:outerShdw>
                </a:effectLst>
                <a:latin typeface="+mn-lt"/>
              </a:rPr>
              <a:t>, ed in occasione di variazioni di ogni processo e della tipologia d'attività, dell'analisi dei rischi, dei punti critici e delle procedure di controllo e di </a:t>
            </a:r>
            <a:r>
              <a:rPr lang="it-IT" sz="1400" dirty="0" smtClean="0">
                <a:solidFill>
                  <a:srgbClr val="003300"/>
                </a:solidFill>
                <a:effectLst>
                  <a:outerShdw blurRad="38100" dist="38100" dir="2700000" algn="tl">
                    <a:srgbClr val="000000">
                      <a:alpha val="43137"/>
                    </a:srgbClr>
                  </a:outerShdw>
                </a:effectLst>
                <a:latin typeface="+mn-lt"/>
              </a:rPr>
              <a:t>sorveglianza</a:t>
            </a:r>
          </a:p>
          <a:p>
            <a:pPr>
              <a:lnSpc>
                <a:spcPts val="2000"/>
              </a:lnSpc>
            </a:pPr>
            <a:r>
              <a:rPr lang="it-IT" sz="1400" dirty="0" smtClean="0">
                <a:solidFill>
                  <a:srgbClr val="003300"/>
                </a:solidFill>
                <a:effectLst>
                  <a:outerShdw blurRad="38100" dist="38100" dir="2700000" algn="tl">
                    <a:srgbClr val="000000">
                      <a:alpha val="43137"/>
                    </a:srgbClr>
                  </a:outerShdw>
                </a:effectLst>
                <a:latin typeface="+mn-lt"/>
              </a:rPr>
              <a:t>f) Documentare il sistema</a:t>
            </a:r>
            <a:endParaRPr lang="it-IT" sz="1400" dirty="0">
              <a:solidFill>
                <a:srgbClr val="003300"/>
              </a:solidFill>
              <a:effectLst>
                <a:outerShdw blurRad="38100" dist="38100" dir="2700000" algn="tl">
                  <a:srgbClr val="000000">
                    <a:alpha val="43137"/>
                  </a:srgbClr>
                </a:outerShdw>
              </a:effectLst>
              <a:latin typeface="+mn-lt"/>
            </a:endParaRPr>
          </a:p>
        </p:txBody>
      </p:sp>
      <p:pic>
        <p:nvPicPr>
          <p:cNvPr id="30" name="Immagin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382993"/>
            <a:ext cx="2453166" cy="24861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0275921" lon="21528002" rev="20431894"/>
            </a:camera>
            <a:lightRig rig="threePt" dir="t"/>
          </a:scene3d>
          <a:sp3d contourW="6350" prstMaterial="matte">
            <a:bevelT w="101600" h="101600"/>
            <a:contourClr>
              <a:srgbClr val="969696"/>
            </a:contourClr>
          </a:sp3d>
        </p:spPr>
      </p:pic>
      <p:sp>
        <p:nvSpPr>
          <p:cNvPr id="24" name="Rectangle 5"/>
          <p:cNvSpPr>
            <a:spLocks noChangeArrowheads="1"/>
          </p:cNvSpPr>
          <p:nvPr/>
        </p:nvSpPr>
        <p:spPr bwMode="auto">
          <a:xfrm>
            <a:off x="7040309" y="-27384"/>
            <a:ext cx="2068195"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a:t>
            </a:r>
          </a:p>
        </p:txBody>
      </p:sp>
    </p:spTree>
    <p:extLst>
      <p:ext uri="{BB962C8B-B14F-4D97-AF65-F5344CB8AC3E}">
        <p14:creationId xmlns:p14="http://schemas.microsoft.com/office/powerpoint/2010/main" val="696725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a:solidFill>
                  <a:srgbClr val="FF0000"/>
                </a:solidFill>
                <a:effectLst>
                  <a:outerShdw blurRad="38100" dist="38100" dir="2700000" algn="tl">
                    <a:srgbClr val="C0C0C0"/>
                  </a:outerShdw>
                </a:effectLst>
                <a:latin typeface="Comic Sans MS" pitchFamily="66" charset="0"/>
              </a:rPr>
              <a:t>AUTOCONTROLLO</a:t>
            </a:r>
          </a:p>
        </p:txBody>
      </p:sp>
      <p:grpSp>
        <p:nvGrpSpPr>
          <p:cNvPr id="86019" name="Group 3"/>
          <p:cNvGrpSpPr>
            <a:grpSpLocks/>
          </p:cNvGrpSpPr>
          <p:nvPr/>
        </p:nvGrpSpPr>
        <p:grpSpPr bwMode="auto">
          <a:xfrm>
            <a:off x="468313" y="620713"/>
            <a:ext cx="8351837" cy="215900"/>
            <a:chOff x="295" y="391"/>
            <a:chExt cx="5261" cy="136"/>
          </a:xfrm>
        </p:grpSpPr>
        <p:sp>
          <p:nvSpPr>
            <p:cNvPr id="8602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3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7096"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27384"/>
            <a:ext cx="2068195"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a:t>
            </a:r>
          </a:p>
        </p:txBody>
      </p:sp>
      <p:sp>
        <p:nvSpPr>
          <p:cNvPr id="217102" name="Rectangle 14"/>
          <p:cNvSpPr>
            <a:spLocks noChangeArrowheads="1"/>
          </p:cNvSpPr>
          <p:nvPr/>
        </p:nvSpPr>
        <p:spPr bwMode="auto">
          <a:xfrm>
            <a:off x="1763713" y="1341438"/>
            <a:ext cx="540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dirty="0">
                <a:solidFill>
                  <a:srgbClr val="00CC00"/>
                </a:solidFill>
                <a:effectLst>
                  <a:outerShdw blurRad="38100" dist="38100" dir="2700000" algn="tl">
                    <a:srgbClr val="C0C0C0"/>
                  </a:outerShdw>
                </a:effectLst>
                <a:latin typeface="Comic Sans MS" pitchFamily="66" charset="0"/>
                <a:cs typeface="Times New Roman" pitchFamily="18" charset="0"/>
              </a:rPr>
              <a:t>GESTIONE AUTOCONTROLLO IN FARMACIA</a:t>
            </a: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560" y="2204864"/>
            <a:ext cx="1028302" cy="1042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0275921" lon="21528002" rev="20431894"/>
            </a:camera>
            <a:lightRig rig="threePt" dir="t"/>
          </a:scene3d>
          <a:sp3d contourW="6350" prstMaterial="matte">
            <a:bevelT w="101600" h="101600"/>
            <a:contourClr>
              <a:srgbClr val="969696"/>
            </a:contourClr>
          </a:sp3d>
        </p:spPr>
      </p:pic>
      <p:graphicFrame>
        <p:nvGraphicFramePr>
          <p:cNvPr id="16" name="Diagramma 15"/>
          <p:cNvGraphicFramePr/>
          <p:nvPr>
            <p:extLst>
              <p:ext uri="{D42A27DB-BD31-4B8C-83A1-F6EECF244321}">
                <p14:modId xmlns:p14="http://schemas.microsoft.com/office/powerpoint/2010/main" val="3881358214"/>
              </p:ext>
            </p:extLst>
          </p:nvPr>
        </p:nvGraphicFramePr>
        <p:xfrm>
          <a:off x="683568" y="1340768"/>
          <a:ext cx="8280920" cy="5916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8288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a:solidFill>
                  <a:srgbClr val="FF0000"/>
                </a:solidFill>
                <a:effectLst>
                  <a:outerShdw blurRad="38100" dist="38100" dir="2700000" algn="tl">
                    <a:srgbClr val="C0C0C0"/>
                  </a:outerShdw>
                </a:effectLst>
                <a:latin typeface="Comic Sans MS" pitchFamily="66" charset="0"/>
              </a:rPr>
              <a:t>AUTOCONTROLLO</a:t>
            </a:r>
          </a:p>
        </p:txBody>
      </p:sp>
      <p:grpSp>
        <p:nvGrpSpPr>
          <p:cNvPr id="86019" name="Group 3"/>
          <p:cNvGrpSpPr>
            <a:grpSpLocks/>
          </p:cNvGrpSpPr>
          <p:nvPr/>
        </p:nvGrpSpPr>
        <p:grpSpPr bwMode="auto">
          <a:xfrm>
            <a:off x="468313" y="620713"/>
            <a:ext cx="8351837" cy="215900"/>
            <a:chOff x="295" y="391"/>
            <a:chExt cx="5261" cy="136"/>
          </a:xfrm>
        </p:grpSpPr>
        <p:sp>
          <p:nvSpPr>
            <p:cNvPr id="86027"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8"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29"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6030"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7096"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27384"/>
            <a:ext cx="2068195"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852</a:t>
            </a:r>
          </a:p>
        </p:txBody>
      </p:sp>
      <p:pic>
        <p:nvPicPr>
          <p:cNvPr id="8602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388" y="1846777"/>
            <a:ext cx="5166844" cy="497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102" name="Rectangle 14"/>
          <p:cNvSpPr>
            <a:spLocks noChangeArrowheads="1"/>
          </p:cNvSpPr>
          <p:nvPr/>
        </p:nvSpPr>
        <p:spPr bwMode="auto">
          <a:xfrm>
            <a:off x="1763713" y="1341438"/>
            <a:ext cx="5402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b="1" dirty="0">
                <a:solidFill>
                  <a:srgbClr val="00CC00"/>
                </a:solidFill>
                <a:effectLst>
                  <a:outerShdw blurRad="38100" dist="38100" dir="2700000" algn="tl">
                    <a:srgbClr val="C0C0C0"/>
                  </a:outerShdw>
                </a:effectLst>
                <a:latin typeface="Comic Sans MS" pitchFamily="66" charset="0"/>
                <a:cs typeface="Times New Roman" pitchFamily="18" charset="0"/>
              </a:rPr>
              <a:t>GESTIONE AUTOCONTROLLO IN FARMACIA</a:t>
            </a: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299" y="2492896"/>
            <a:ext cx="1028302" cy="10421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0275921" lon="21528002" rev="20431894"/>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78817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3" name="Group 5"/>
          <p:cNvGrpSpPr>
            <a:grpSpLocks/>
          </p:cNvGrpSpPr>
          <p:nvPr/>
        </p:nvGrpSpPr>
        <p:grpSpPr bwMode="auto">
          <a:xfrm>
            <a:off x="468313" y="620713"/>
            <a:ext cx="8351837" cy="215900"/>
            <a:chOff x="295" y="391"/>
            <a:chExt cx="5261" cy="136"/>
          </a:xfrm>
        </p:grpSpPr>
        <p:sp>
          <p:nvSpPr>
            <p:cNvPr id="71702"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3"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4"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5"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8666" name="Rectangle 10"/>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graphicFrame>
        <p:nvGraphicFramePr>
          <p:cNvPr id="16" name="Diagramma 15"/>
          <p:cNvGraphicFramePr/>
          <p:nvPr>
            <p:extLst>
              <p:ext uri="{D42A27DB-BD31-4B8C-83A1-F6EECF244321}">
                <p14:modId xmlns:p14="http://schemas.microsoft.com/office/powerpoint/2010/main" val="2859688616"/>
              </p:ext>
            </p:extLst>
          </p:nvPr>
        </p:nvGraphicFramePr>
        <p:xfrm>
          <a:off x="754808" y="1628800"/>
          <a:ext cx="792088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70" y="1412206"/>
            <a:ext cx="2866965" cy="12961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SICUREZZA ALIMENTARE</a:t>
            </a:r>
          </a:p>
        </p:txBody>
      </p:sp>
    </p:spTree>
    <p:extLst>
      <p:ext uri="{BB962C8B-B14F-4D97-AF65-F5344CB8AC3E}">
        <p14:creationId xmlns:p14="http://schemas.microsoft.com/office/powerpoint/2010/main" val="60999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SICUREZZA ALIMENTARE</a:t>
            </a:r>
          </a:p>
        </p:txBody>
      </p:sp>
      <p:grpSp>
        <p:nvGrpSpPr>
          <p:cNvPr id="88067" name="Group 3"/>
          <p:cNvGrpSpPr>
            <a:grpSpLocks/>
          </p:cNvGrpSpPr>
          <p:nvPr/>
        </p:nvGrpSpPr>
        <p:grpSpPr bwMode="auto">
          <a:xfrm>
            <a:off x="468313" y="620713"/>
            <a:ext cx="8351837" cy="215900"/>
            <a:chOff x="295" y="391"/>
            <a:chExt cx="5261" cy="136"/>
          </a:xfrm>
        </p:grpSpPr>
        <p:sp>
          <p:nvSpPr>
            <p:cNvPr id="8807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5048"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sp>
        <p:nvSpPr>
          <p:cNvPr id="215051" name="Text Box 11"/>
          <p:cNvSpPr txBox="1">
            <a:spLocks noChangeArrowheads="1"/>
          </p:cNvSpPr>
          <p:nvPr/>
        </p:nvSpPr>
        <p:spPr bwMode="auto">
          <a:xfrm>
            <a:off x="430213" y="1341438"/>
            <a:ext cx="8534400" cy="5478423"/>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FFFF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647700" eaLnBrk="0" hangingPunct="0">
              <a:defRPr>
                <a:solidFill>
                  <a:schemeClr val="tx1"/>
                </a:solidFill>
                <a:latin typeface="Arial" pitchFamily="34" charset="0"/>
                <a:cs typeface="Arial" pitchFamily="34" charset="0"/>
              </a:defRPr>
            </a:lvl2pPr>
            <a:lvl3pPr marL="1562100" indent="-457200" eaLnBrk="0" hangingPunct="0">
              <a:defRPr>
                <a:solidFill>
                  <a:schemeClr val="tx1"/>
                </a:solidFill>
                <a:latin typeface="Arial" pitchFamily="34" charset="0"/>
                <a:cs typeface="Arial" pitchFamily="34" charset="0"/>
              </a:defRPr>
            </a:lvl3pPr>
            <a:lvl4pPr marL="2209800" indent="-457200" eaLnBrk="0" hangingPunct="0">
              <a:defRPr>
                <a:solidFill>
                  <a:schemeClr val="tx1"/>
                </a:solidFill>
                <a:latin typeface="Arial" pitchFamily="34" charset="0"/>
                <a:cs typeface="Arial" pitchFamily="34" charset="0"/>
              </a:defRPr>
            </a:lvl4pPr>
            <a:lvl5pPr marL="2857500" indent="-457200" eaLnBrk="0" hangingPunct="0">
              <a:defRPr>
                <a:solidFill>
                  <a:schemeClr val="tx1"/>
                </a:solidFill>
                <a:latin typeface="Arial" pitchFamily="34" charset="0"/>
                <a:cs typeface="Arial" pitchFamily="34" charset="0"/>
              </a:defRPr>
            </a:lvl5pPr>
            <a:lvl6pPr marL="3314700" indent="-457200" eaLnBrk="0" fontAlgn="base" hangingPunct="0">
              <a:spcBef>
                <a:spcPct val="0"/>
              </a:spcBef>
              <a:spcAft>
                <a:spcPct val="0"/>
              </a:spcAft>
              <a:defRPr>
                <a:solidFill>
                  <a:schemeClr val="tx1"/>
                </a:solidFill>
                <a:latin typeface="Arial" pitchFamily="34" charset="0"/>
                <a:cs typeface="Arial" pitchFamily="34" charset="0"/>
              </a:defRPr>
            </a:lvl6pPr>
            <a:lvl7pPr marL="3771900" indent="-457200" eaLnBrk="0" fontAlgn="base" hangingPunct="0">
              <a:spcBef>
                <a:spcPct val="0"/>
              </a:spcBef>
              <a:spcAft>
                <a:spcPct val="0"/>
              </a:spcAft>
              <a:defRPr>
                <a:solidFill>
                  <a:schemeClr val="tx1"/>
                </a:solidFill>
                <a:latin typeface="Arial" pitchFamily="34" charset="0"/>
                <a:cs typeface="Arial" pitchFamily="34" charset="0"/>
              </a:defRPr>
            </a:lvl7pPr>
            <a:lvl8pPr marL="4229100" indent="-457200" eaLnBrk="0" fontAlgn="base" hangingPunct="0">
              <a:spcBef>
                <a:spcPct val="0"/>
              </a:spcBef>
              <a:spcAft>
                <a:spcPct val="0"/>
              </a:spcAft>
              <a:defRPr>
                <a:solidFill>
                  <a:schemeClr val="tx1"/>
                </a:solidFill>
                <a:latin typeface="Arial" pitchFamily="34" charset="0"/>
                <a:cs typeface="Arial" pitchFamily="34" charset="0"/>
              </a:defRPr>
            </a:lvl8pPr>
            <a:lvl9pPr marL="4686300" indent="-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None/>
              <a:defRPr/>
            </a:pPr>
            <a:endParaRPr lang="it-IT" altLang="it-IT" sz="1000" b="1" dirty="0" smtClean="0">
              <a:solidFill>
                <a:srgbClr val="00CC00"/>
              </a:solidFill>
              <a:effectLst>
                <a:outerShdw blurRad="38100" dist="38100" dir="2700000" algn="tl">
                  <a:srgbClr val="C0C0C0"/>
                </a:outerShdw>
              </a:effectLst>
              <a:latin typeface="Comic Sans MS" pitchFamily="66" charset="0"/>
              <a:cs typeface="Times New Roman" pitchFamily="18" charset="0"/>
            </a:endParaRPr>
          </a:p>
          <a:p>
            <a:pPr algn="just" eaLnBrk="1" hangingPunct="1">
              <a:buFont typeface="Wingdings" pitchFamily="2" charset="2"/>
              <a:buNone/>
              <a:defRPr/>
            </a:pPr>
            <a:r>
              <a:rPr lang="it-IT" altLang="it-IT" sz="2800" b="1" dirty="0" smtClean="0">
                <a:solidFill>
                  <a:srgbClr val="660066"/>
                </a:solidFill>
                <a:effectLst>
                  <a:outerShdw blurRad="38100" dist="38100" dir="2700000" algn="tl">
                    <a:srgbClr val="C0C0C0"/>
                  </a:outerShdw>
                </a:effectLst>
                <a:latin typeface="Comic Sans MS" pitchFamily="66" charset="0"/>
                <a:cs typeface="Times New Roman" pitchFamily="18" charset="0"/>
              </a:rPr>
              <a:t>Sistema di allerta</a:t>
            </a:r>
          </a:p>
          <a:p>
            <a:pPr algn="just" eaLnBrk="1" hangingPunct="1">
              <a:buFont typeface="Wingdings" pitchFamily="2" charset="2"/>
              <a:buNone/>
              <a:defRPr/>
            </a:pPr>
            <a:endParaRPr lang="it-IT" altLang="it-IT" sz="1000" b="1"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Per notificare in tempo reale i rischi diretti o indiretti per la salute pubblica connessi al consumo di alimenti o mangimi è stato istituito il sistema rapido di allerta comunitario, a cui partecipano la Commissione Europea e gli Stati membri dell'Unione.</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L'Ufficio VI della Direzione Generale della Sanità Veterinaria e degli Alimenti del Ministero della Salute è il punto di contatto italiano per il sistema di allerta comunitario. </a:t>
            </a:r>
          </a:p>
          <a:p>
            <a:pPr algn="just" eaLnBrk="1" hangingPunct="1">
              <a:buFont typeface="Wingdings" pitchFamily="2" charset="2"/>
              <a:buNone/>
              <a:defRPr/>
            </a:pPr>
            <a:endParaRPr lang="it-IT" altLang="it-IT" sz="16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Il flusso delle "allerte" deve garantire sia la completezza delle informazioni che la tempestività della comunicazione. Ciò si realizza con apposite procedure operative che prevedono: </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    * schede di notifica standard (completezza delle informazioni); </a:t>
            </a: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    * uso della posta elettronica (tempestività della comunicazione).</a:t>
            </a:r>
          </a:p>
          <a:p>
            <a:pPr algn="just" eaLnBrk="1" hangingPunct="1">
              <a:buFont typeface="Wingdings" pitchFamily="2" charset="2"/>
              <a:buNone/>
              <a:defRPr/>
            </a:pPr>
            <a:endParaRPr lang="it-IT" altLang="it-IT" sz="1000" dirty="0" smtClean="0">
              <a:solidFill>
                <a:srgbClr val="660066"/>
              </a:solidFill>
              <a:latin typeface="Comic Sans MS" pitchFamily="66" charset="0"/>
              <a:cs typeface="Times New Roman" pitchFamily="18" charset="0"/>
            </a:endParaRPr>
          </a:p>
          <a:p>
            <a:pPr algn="just" eaLnBrk="1" hangingPunct="1">
              <a:buFont typeface="Wingdings" pitchFamily="2" charset="2"/>
              <a:buNone/>
              <a:defRPr/>
            </a:pPr>
            <a:r>
              <a:rPr lang="it-IT" altLang="it-IT" sz="1600" dirty="0" smtClean="0">
                <a:solidFill>
                  <a:srgbClr val="660066"/>
                </a:solidFill>
                <a:latin typeface="Comic Sans MS" pitchFamily="66" charset="0"/>
                <a:cs typeface="Times New Roman" pitchFamily="18" charset="0"/>
              </a:rPr>
              <a:t>L’attività del sistema di allerta prevede il </a:t>
            </a:r>
            <a:r>
              <a:rPr lang="it-IT" altLang="it-IT" sz="1600" b="1" dirty="0" smtClean="0">
                <a:solidFill>
                  <a:srgbClr val="660066"/>
                </a:solidFill>
                <a:effectLst>
                  <a:outerShdw blurRad="38100" dist="38100" dir="2700000" algn="tl">
                    <a:srgbClr val="C0C0C0"/>
                  </a:outerShdw>
                </a:effectLst>
                <a:latin typeface="Comic Sans MS" pitchFamily="66" charset="0"/>
                <a:cs typeface="Times New Roman" pitchFamily="18" charset="0"/>
              </a:rPr>
              <a:t>ritiro di prodotti pericolosi</a:t>
            </a:r>
            <a:r>
              <a:rPr lang="it-IT" altLang="it-IT" sz="1600" dirty="0" smtClean="0">
                <a:solidFill>
                  <a:srgbClr val="660066"/>
                </a:solidFill>
                <a:latin typeface="Comic Sans MS" pitchFamily="66" charset="0"/>
                <a:cs typeface="Times New Roman" pitchFamily="18" charset="0"/>
              </a:rPr>
              <a:t> per la salute umana o animale. Nel caso di rischio grave ed immediato (esempio tossina botulinica), oltre a disporre immediatamente il sequestro dei prodotti tramite l’intervento del Comando Carabinieri della Sanità e degli Assessorati Regionali, la procedura di emergenza può essere integrata con comunicati stampa.</a:t>
            </a:r>
          </a:p>
        </p:txBody>
      </p:sp>
      <p:pic>
        <p:nvPicPr>
          <p:cNvPr id="83971" name="Picture 3">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389" y="4653136"/>
            <a:ext cx="1224855" cy="489942"/>
          </a:xfrm>
          <a:prstGeom prst="rect">
            <a:avLst/>
          </a:prstGeom>
          <a:noFill/>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732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15900"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SICUREZZA ALIMENTARE</a:t>
            </a:r>
          </a:p>
        </p:txBody>
      </p:sp>
      <p:grpSp>
        <p:nvGrpSpPr>
          <p:cNvPr id="88067" name="Group 3"/>
          <p:cNvGrpSpPr>
            <a:grpSpLocks/>
          </p:cNvGrpSpPr>
          <p:nvPr/>
        </p:nvGrpSpPr>
        <p:grpSpPr bwMode="auto">
          <a:xfrm>
            <a:off x="468313" y="620713"/>
            <a:ext cx="8351837" cy="215900"/>
            <a:chOff x="295" y="391"/>
            <a:chExt cx="5261" cy="136"/>
          </a:xfrm>
        </p:grpSpPr>
        <p:sp>
          <p:nvSpPr>
            <p:cNvPr id="88073"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4"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5"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8076"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15048" name="Rectangle 8"/>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sp>
        <p:nvSpPr>
          <p:cNvPr id="2" name="Rectangle 5"/>
          <p:cNvSpPr>
            <a:spLocks noChangeArrowheads="1"/>
          </p:cNvSpPr>
          <p:nvPr/>
        </p:nvSpPr>
        <p:spPr bwMode="auto">
          <a:xfrm>
            <a:off x="6764497" y="182563"/>
            <a:ext cx="2068195" cy="36933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178/2002</a:t>
            </a:r>
          </a:p>
        </p:txBody>
      </p:sp>
      <p:sp>
        <p:nvSpPr>
          <p:cNvPr id="215051" name="Text Box 11"/>
          <p:cNvSpPr txBox="1">
            <a:spLocks noChangeArrowheads="1"/>
          </p:cNvSpPr>
          <p:nvPr/>
        </p:nvSpPr>
        <p:spPr bwMode="auto">
          <a:xfrm>
            <a:off x="430213" y="1341438"/>
            <a:ext cx="8534400" cy="1846659"/>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647700" eaLnBrk="0" hangingPunct="0">
              <a:defRPr>
                <a:solidFill>
                  <a:schemeClr val="tx1"/>
                </a:solidFill>
                <a:latin typeface="Arial" pitchFamily="34" charset="0"/>
                <a:cs typeface="Arial" pitchFamily="34" charset="0"/>
              </a:defRPr>
            </a:lvl2pPr>
            <a:lvl3pPr marL="1562100" indent="-457200" eaLnBrk="0" hangingPunct="0">
              <a:defRPr>
                <a:solidFill>
                  <a:schemeClr val="tx1"/>
                </a:solidFill>
                <a:latin typeface="Arial" pitchFamily="34" charset="0"/>
                <a:cs typeface="Arial" pitchFamily="34" charset="0"/>
              </a:defRPr>
            </a:lvl3pPr>
            <a:lvl4pPr marL="2209800" indent="-457200" eaLnBrk="0" hangingPunct="0">
              <a:defRPr>
                <a:solidFill>
                  <a:schemeClr val="tx1"/>
                </a:solidFill>
                <a:latin typeface="Arial" pitchFamily="34" charset="0"/>
                <a:cs typeface="Arial" pitchFamily="34" charset="0"/>
              </a:defRPr>
            </a:lvl4pPr>
            <a:lvl5pPr marL="2857500" indent="-457200" eaLnBrk="0" hangingPunct="0">
              <a:defRPr>
                <a:solidFill>
                  <a:schemeClr val="tx1"/>
                </a:solidFill>
                <a:latin typeface="Arial" pitchFamily="34" charset="0"/>
                <a:cs typeface="Arial" pitchFamily="34" charset="0"/>
              </a:defRPr>
            </a:lvl5pPr>
            <a:lvl6pPr marL="3314700" indent="-457200" eaLnBrk="0" fontAlgn="base" hangingPunct="0">
              <a:spcBef>
                <a:spcPct val="0"/>
              </a:spcBef>
              <a:spcAft>
                <a:spcPct val="0"/>
              </a:spcAft>
              <a:defRPr>
                <a:solidFill>
                  <a:schemeClr val="tx1"/>
                </a:solidFill>
                <a:latin typeface="Arial" pitchFamily="34" charset="0"/>
                <a:cs typeface="Arial" pitchFamily="34" charset="0"/>
              </a:defRPr>
            </a:lvl6pPr>
            <a:lvl7pPr marL="3771900" indent="-457200" eaLnBrk="0" fontAlgn="base" hangingPunct="0">
              <a:spcBef>
                <a:spcPct val="0"/>
              </a:spcBef>
              <a:spcAft>
                <a:spcPct val="0"/>
              </a:spcAft>
              <a:defRPr>
                <a:solidFill>
                  <a:schemeClr val="tx1"/>
                </a:solidFill>
                <a:latin typeface="Arial" pitchFamily="34" charset="0"/>
                <a:cs typeface="Arial" pitchFamily="34" charset="0"/>
              </a:defRPr>
            </a:lvl7pPr>
            <a:lvl8pPr marL="4229100" indent="-457200" eaLnBrk="0" fontAlgn="base" hangingPunct="0">
              <a:spcBef>
                <a:spcPct val="0"/>
              </a:spcBef>
              <a:spcAft>
                <a:spcPct val="0"/>
              </a:spcAft>
              <a:defRPr>
                <a:solidFill>
                  <a:schemeClr val="tx1"/>
                </a:solidFill>
                <a:latin typeface="Arial" pitchFamily="34" charset="0"/>
                <a:cs typeface="Arial" pitchFamily="34" charset="0"/>
              </a:defRPr>
            </a:lvl8pPr>
            <a:lvl9pPr marL="4686300" indent="-4572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it-IT" sz="1600" b="1" dirty="0" smtClean="0">
                <a:latin typeface="+mn-lt"/>
              </a:rPr>
              <a:t>Ritiro </a:t>
            </a:r>
            <a:r>
              <a:rPr lang="it-IT" sz="1600" b="1" dirty="0">
                <a:latin typeface="+mn-lt"/>
              </a:rPr>
              <a:t>alimenti, anche in farmacia c’è l’obbligo di </a:t>
            </a:r>
            <a:r>
              <a:rPr lang="it-IT" sz="1600" b="1" dirty="0" smtClean="0">
                <a:latin typeface="+mn-lt"/>
              </a:rPr>
              <a:t>avviso</a:t>
            </a:r>
          </a:p>
          <a:p>
            <a:pPr algn="just"/>
            <a:endParaRPr lang="it-IT" sz="1400" b="1" dirty="0">
              <a:latin typeface="+mn-lt"/>
            </a:endParaRPr>
          </a:p>
          <a:p>
            <a:pPr algn="just"/>
            <a:r>
              <a:rPr lang="it-IT" sz="1400" dirty="0">
                <a:latin typeface="+mn-lt"/>
              </a:rPr>
              <a:t>In caso di </a:t>
            </a:r>
            <a:r>
              <a:rPr lang="it-IT" sz="1400" b="1" dirty="0">
                <a:latin typeface="+mn-lt"/>
              </a:rPr>
              <a:t>ritiro dal commercio</a:t>
            </a:r>
            <a:r>
              <a:rPr lang="it-IT" sz="1400" dirty="0">
                <a:latin typeface="+mn-lt"/>
              </a:rPr>
              <a:t> di un integratore o altro prodotto alimentare per motivi legati alla sicurezza, le farmacie sono tenute a esporre un </a:t>
            </a:r>
            <a:r>
              <a:rPr lang="it-IT" sz="1400" b="1" dirty="0">
                <a:latin typeface="+mn-lt"/>
              </a:rPr>
              <a:t>avviso al pubblico</a:t>
            </a:r>
            <a:r>
              <a:rPr lang="it-IT" sz="1400" dirty="0">
                <a:latin typeface="+mn-lt"/>
              </a:rPr>
              <a:t>. E’ quanto ricorda </a:t>
            </a:r>
            <a:r>
              <a:rPr lang="it-IT" sz="1400" b="1" dirty="0" err="1">
                <a:latin typeface="+mn-lt"/>
              </a:rPr>
              <a:t>Federfarma</a:t>
            </a:r>
            <a:r>
              <a:rPr lang="it-IT" sz="1400" dirty="0">
                <a:latin typeface="+mn-lt"/>
              </a:rPr>
              <a:t> in una circolare diffusa </a:t>
            </a:r>
            <a:r>
              <a:rPr lang="it-IT" sz="1400" dirty="0" smtClean="0">
                <a:latin typeface="+mn-lt"/>
              </a:rPr>
              <a:t>dopo </a:t>
            </a:r>
            <a:r>
              <a:rPr lang="it-IT" sz="1400" dirty="0">
                <a:latin typeface="+mn-lt"/>
              </a:rPr>
              <a:t>alcune verifiche sul territorio. La norma di riferimento è il Regolamento 178/2002 dell’Unione europea sull’obbligo di “tracciatura” dei </a:t>
            </a:r>
            <a:r>
              <a:rPr lang="it-IT" sz="1400" b="1" dirty="0">
                <a:latin typeface="+mn-lt"/>
              </a:rPr>
              <a:t>prodotti alimentari</a:t>
            </a:r>
            <a:r>
              <a:rPr lang="it-IT" sz="1400" dirty="0">
                <a:latin typeface="+mn-lt"/>
              </a:rPr>
              <a:t> nella filiera distributiva. In sostanza, ogni segmento della catena è tenuto a registrare il soggetto dal quale sono stati acquistati i prodotti e di quello cui sono stati ceduti, escluso il consumatore finale</a:t>
            </a:r>
            <a:r>
              <a:rPr lang="it-IT" sz="1400" dirty="0" smtClean="0">
                <a:latin typeface="+mn-lt"/>
              </a:rPr>
              <a:t>.</a:t>
            </a:r>
            <a:endParaRPr lang="it-IT" altLang="it-IT" sz="1400" dirty="0" smtClean="0">
              <a:latin typeface="+mn-lt"/>
              <a:cs typeface="Times New Roman" pitchFamily="18" charset="0"/>
            </a:endParaRPr>
          </a:p>
        </p:txBody>
      </p:sp>
      <p:sp>
        <p:nvSpPr>
          <p:cNvPr id="3" name="Rettangolo 2"/>
          <p:cNvSpPr/>
          <p:nvPr/>
        </p:nvSpPr>
        <p:spPr>
          <a:xfrm>
            <a:off x="468635" y="3429000"/>
            <a:ext cx="8495978" cy="116955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it-IT" sz="1400" dirty="0" smtClean="0"/>
              <a:t>All’articolo </a:t>
            </a:r>
            <a:r>
              <a:rPr lang="it-IT" sz="1400" dirty="0"/>
              <a:t>19, il Regolamento fissa gli interventi cui è tenuta la filiera in caso di ritiro di «alimenti non conformi ai requisiti di sicurezza». Nel caso in cui il prodotto possa essere arrivato alla commercializzazione (e quindi al consumatore) la norma impone ai dettaglianti non soltanto il ritiro e la notifica alle autorità competenti (ossia l’Asl), ma anche </a:t>
            </a:r>
            <a:r>
              <a:rPr lang="it-IT" sz="1400" b="1" dirty="0"/>
              <a:t>l’informazione efficace e tempestiva ai clienti</a:t>
            </a:r>
            <a:r>
              <a:rPr lang="it-IT" sz="1400" dirty="0"/>
              <a:t>. L’opzione più comune è quella di </a:t>
            </a:r>
            <a:r>
              <a:rPr lang="it-IT" sz="1400" b="1" dirty="0"/>
              <a:t>affiggere un cartello al pubblico in cui si avverte che il tal prodotto è stato tolto dal commercio</a:t>
            </a:r>
            <a:r>
              <a:rPr lang="it-IT" sz="1400" b="1" dirty="0" smtClean="0"/>
              <a:t>.</a:t>
            </a:r>
            <a:endParaRPr lang="it-IT" sz="1400" b="1" dirty="0"/>
          </a:p>
        </p:txBody>
      </p:sp>
      <p:sp>
        <p:nvSpPr>
          <p:cNvPr id="4" name="Rettangolo 3"/>
          <p:cNvSpPr/>
          <p:nvPr/>
        </p:nvSpPr>
        <p:spPr>
          <a:xfrm>
            <a:off x="467544" y="4852317"/>
            <a:ext cx="8528415"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it-IT" sz="1400" dirty="0" err="1" smtClean="0"/>
              <a:t>Federfarma</a:t>
            </a:r>
            <a:r>
              <a:rPr lang="it-IT" sz="1400" dirty="0"/>
              <a:t>, infine, fornisce anche alcuni consigli su durata e “archiviazione” degli avvisi. Anche se il Regolamento Ue non dice per quanto tempo il cartello deve rimanere affisso, è consigliabile che il farmacista lo lasci bene in vista per almeno </a:t>
            </a:r>
            <a:r>
              <a:rPr lang="it-IT" sz="1400" b="1" dirty="0"/>
              <a:t>30 giorni</a:t>
            </a:r>
            <a:r>
              <a:rPr lang="it-IT" sz="1400" dirty="0"/>
              <a:t> o comunque finché perdurano le </a:t>
            </a:r>
            <a:r>
              <a:rPr lang="it-IT" sz="1400" b="1" dirty="0"/>
              <a:t>condizioni di rischio</a:t>
            </a:r>
            <a:r>
              <a:rPr lang="it-IT" sz="1400" dirty="0"/>
              <a:t>, salvo diversa indicazione comunicata per iscritto. Per tutelarsi in caso di possibili ispezioni, solitamente delle Asl o dei </a:t>
            </a:r>
            <a:r>
              <a:rPr lang="it-IT" sz="1400" dirty="0" err="1"/>
              <a:t>Nas</a:t>
            </a:r>
            <a:r>
              <a:rPr lang="it-IT" sz="1400" dirty="0"/>
              <a:t>, è anche consigliabile </a:t>
            </a:r>
            <a:r>
              <a:rPr lang="it-IT" sz="1400" b="1" dirty="0"/>
              <a:t>conservare</a:t>
            </a:r>
            <a:r>
              <a:rPr lang="it-IT" sz="1400" dirty="0"/>
              <a:t> il cartello insieme alla comunicazione del ritiro. La violazione dell’obbligo di informazione al consumatore è punita con una </a:t>
            </a:r>
            <a:r>
              <a:rPr lang="it-IT" sz="1400" b="1" dirty="0"/>
              <a:t>sanzione pecuniaria</a:t>
            </a:r>
            <a:r>
              <a:rPr lang="it-IT" sz="1400" dirty="0"/>
              <a:t> compresa tra i duemila e i 12mila euro.</a:t>
            </a:r>
          </a:p>
        </p:txBody>
      </p:sp>
    </p:spTree>
    <p:extLst>
      <p:ext uri="{BB962C8B-B14F-4D97-AF65-F5344CB8AC3E}">
        <p14:creationId xmlns:p14="http://schemas.microsoft.com/office/powerpoint/2010/main" val="3234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grpSp>
        <p:nvGrpSpPr>
          <p:cNvPr id="22535" name="Group 6"/>
          <p:cNvGrpSpPr>
            <a:grpSpLocks/>
          </p:cNvGrpSpPr>
          <p:nvPr/>
        </p:nvGrpSpPr>
        <p:grpSpPr bwMode="auto">
          <a:xfrm>
            <a:off x="468313" y="620713"/>
            <a:ext cx="8351837" cy="215900"/>
            <a:chOff x="295" y="391"/>
            <a:chExt cx="5261" cy="136"/>
          </a:xfrm>
        </p:grpSpPr>
        <p:sp>
          <p:nvSpPr>
            <p:cNvPr id="22537"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8"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9"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40"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0" t="31079" r="27633" b="53214"/>
          <a:stretch/>
        </p:blipFill>
        <p:spPr bwMode="auto">
          <a:xfrm>
            <a:off x="497590" y="1085426"/>
            <a:ext cx="631334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6722211" y="1412776"/>
            <a:ext cx="191953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a:t>Consolidated version of Regulation (EC) No 1925/2006 </a:t>
            </a:r>
            <a:endParaRPr lang="en-US" sz="1600" dirty="0" smtClean="0"/>
          </a:p>
          <a:p>
            <a:pPr algn="ctr"/>
            <a:r>
              <a:rPr lang="en-US" sz="1600" dirty="0" smtClean="0"/>
              <a:t>( </a:t>
            </a:r>
            <a:r>
              <a:rPr lang="en-US" sz="1600" dirty="0"/>
              <a:t>as at 1 April 2015)</a:t>
            </a:r>
            <a:endParaRPr lang="it-IT" sz="1600" dirty="0"/>
          </a:p>
        </p:txBody>
      </p:sp>
      <p:sp>
        <p:nvSpPr>
          <p:cNvPr id="15" name="Rettangolo 14"/>
          <p:cNvSpPr/>
          <p:nvPr/>
        </p:nvSpPr>
        <p:spPr>
          <a:xfrm>
            <a:off x="1205990" y="1805506"/>
            <a:ext cx="4896544" cy="216024"/>
          </a:xfrm>
          <a:prstGeom prst="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568273" y="5321896"/>
            <a:ext cx="8251877"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i="1" dirty="0" smtClean="0"/>
              <a:t>Art 2</a:t>
            </a:r>
          </a:p>
          <a:p>
            <a:r>
              <a:rPr lang="en-US" sz="1600" dirty="0" smtClean="0"/>
              <a:t>‘other </a:t>
            </a:r>
            <a:r>
              <a:rPr lang="en-US" sz="1600" dirty="0"/>
              <a:t>substance’ means a substance other than a vitamin or a mineral that has a nutritional or physiological effect.</a:t>
            </a:r>
            <a:endParaRPr lang="it-IT" sz="1600" dirty="0"/>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0" t="52303" r="27633" b="17208"/>
          <a:stretch/>
        </p:blipFill>
        <p:spPr bwMode="auto">
          <a:xfrm>
            <a:off x="497589" y="2309562"/>
            <a:ext cx="631334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grpSp>
        <p:nvGrpSpPr>
          <p:cNvPr id="22535" name="Group 6"/>
          <p:cNvGrpSpPr>
            <a:grpSpLocks/>
          </p:cNvGrpSpPr>
          <p:nvPr/>
        </p:nvGrpSpPr>
        <p:grpSpPr bwMode="auto">
          <a:xfrm>
            <a:off x="468313" y="620713"/>
            <a:ext cx="8351837" cy="215900"/>
            <a:chOff x="295" y="391"/>
            <a:chExt cx="5261" cy="136"/>
          </a:xfrm>
        </p:grpSpPr>
        <p:sp>
          <p:nvSpPr>
            <p:cNvPr id="22537"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8"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9"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40"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0" t="31079" r="27633" b="53214"/>
          <a:stretch/>
        </p:blipFill>
        <p:spPr bwMode="auto">
          <a:xfrm>
            <a:off x="497590" y="1085426"/>
            <a:ext cx="631334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6722211" y="1412776"/>
            <a:ext cx="191953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a:t>Consolidated version of Regulation (EC) No 1925/2006 </a:t>
            </a:r>
            <a:endParaRPr lang="en-US" sz="1600" dirty="0" smtClean="0"/>
          </a:p>
          <a:p>
            <a:pPr algn="ctr"/>
            <a:r>
              <a:rPr lang="en-US" sz="1600" dirty="0" smtClean="0"/>
              <a:t>( </a:t>
            </a:r>
            <a:r>
              <a:rPr lang="en-US" sz="1600" dirty="0"/>
              <a:t>as at 1 April 2015)</a:t>
            </a:r>
            <a:endParaRPr lang="it-IT" sz="1600" dirty="0"/>
          </a:p>
        </p:txBody>
      </p:sp>
      <p:sp>
        <p:nvSpPr>
          <p:cNvPr id="15" name="Rettangolo 14"/>
          <p:cNvSpPr/>
          <p:nvPr/>
        </p:nvSpPr>
        <p:spPr>
          <a:xfrm>
            <a:off x="1205990" y="1805506"/>
            <a:ext cx="4896544" cy="216024"/>
          </a:xfrm>
          <a:prstGeom prst="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729575" y="2423093"/>
            <a:ext cx="8280919" cy="4278094"/>
          </a:xfrm>
          <a:prstGeom prst="rect">
            <a:avLst/>
          </a:prstGeom>
        </p:spPr>
        <p:txBody>
          <a:bodyPr wrap="square">
            <a:spAutoFit/>
          </a:bodyPr>
          <a:lstStyle/>
          <a:p>
            <a:pPr fontAlgn="auto">
              <a:spcBef>
                <a:spcPts val="0"/>
              </a:spcBef>
              <a:spcAft>
                <a:spcPts val="0"/>
              </a:spcAft>
            </a:pPr>
            <a:r>
              <a:rPr lang="en-US" sz="1600" b="1" dirty="0">
                <a:solidFill>
                  <a:prstClr val="black"/>
                </a:solidFill>
                <a:effectLst>
                  <a:outerShdw blurRad="38100" dist="38100" dir="2700000" algn="tl">
                    <a:srgbClr val="000000">
                      <a:alpha val="43137"/>
                    </a:srgbClr>
                  </a:outerShdw>
                </a:effectLst>
                <a:latin typeface="Calibri"/>
                <a:cs typeface="+mn-cs"/>
              </a:rPr>
              <a:t>ADDITION OF VITAMINS AND </a:t>
            </a:r>
            <a:r>
              <a:rPr lang="en-US" sz="1600" b="1" dirty="0" smtClean="0">
                <a:solidFill>
                  <a:prstClr val="black"/>
                </a:solidFill>
                <a:effectLst>
                  <a:outerShdw blurRad="38100" dist="38100" dir="2700000" algn="tl">
                    <a:srgbClr val="000000">
                      <a:alpha val="43137"/>
                    </a:srgbClr>
                  </a:outerShdw>
                </a:effectLst>
                <a:latin typeface="Calibri"/>
                <a:cs typeface="+mn-cs"/>
              </a:rPr>
              <a:t>MINERALS</a:t>
            </a:r>
          </a:p>
          <a:p>
            <a:pPr fontAlgn="auto">
              <a:spcBef>
                <a:spcPts val="0"/>
              </a:spcBef>
              <a:spcAft>
                <a:spcPts val="0"/>
              </a:spcAft>
            </a:pPr>
            <a:endParaRPr lang="en-US" sz="1600" b="1" dirty="0">
              <a:solidFill>
                <a:prstClr val="black"/>
              </a:solidFill>
              <a:effectLst>
                <a:outerShdw blurRad="38100" dist="38100" dir="2700000" algn="tl">
                  <a:srgbClr val="000000">
                    <a:alpha val="43137"/>
                  </a:srgbClr>
                </a:outerShdw>
              </a:effectLst>
              <a:latin typeface="Calibri"/>
              <a:cs typeface="+mn-cs"/>
            </a:endParaRPr>
          </a:p>
          <a:p>
            <a:pPr fontAlgn="auto">
              <a:spcBef>
                <a:spcPts val="0"/>
              </a:spcBef>
              <a:spcAft>
                <a:spcPts val="0"/>
              </a:spcAft>
            </a:pPr>
            <a:r>
              <a:rPr lang="en-US" sz="1600" i="1" dirty="0">
                <a:solidFill>
                  <a:prstClr val="black"/>
                </a:solidFill>
                <a:latin typeface="Calibri"/>
                <a:cs typeface="+mn-cs"/>
              </a:rPr>
              <a:t>Article </a:t>
            </a:r>
            <a:r>
              <a:rPr lang="en-US" sz="1600" i="1" dirty="0" smtClean="0">
                <a:solidFill>
                  <a:prstClr val="black"/>
                </a:solidFill>
                <a:latin typeface="Calibri"/>
                <a:cs typeface="+mn-cs"/>
              </a:rPr>
              <a:t>3 </a:t>
            </a:r>
            <a:r>
              <a:rPr lang="en-US" sz="1600" dirty="0" smtClean="0">
                <a:solidFill>
                  <a:prstClr val="black"/>
                </a:solidFill>
                <a:effectLst>
                  <a:outerShdw blurRad="38100" dist="38100" dir="2700000" algn="tl">
                    <a:srgbClr val="000000">
                      <a:alpha val="43137"/>
                    </a:srgbClr>
                  </a:outerShdw>
                </a:effectLst>
                <a:latin typeface="Calibri"/>
                <a:cs typeface="+mn-cs"/>
              </a:rPr>
              <a:t>Requirements </a:t>
            </a:r>
            <a:r>
              <a:rPr lang="en-US" sz="1600" dirty="0">
                <a:solidFill>
                  <a:prstClr val="black"/>
                </a:solidFill>
                <a:effectLst>
                  <a:outerShdw blurRad="38100" dist="38100" dir="2700000" algn="tl">
                    <a:srgbClr val="000000">
                      <a:alpha val="43137"/>
                    </a:srgbClr>
                  </a:outerShdw>
                </a:effectLst>
                <a:latin typeface="Calibri"/>
                <a:cs typeface="+mn-cs"/>
              </a:rPr>
              <a:t>for the addition of vitamins and </a:t>
            </a:r>
            <a:r>
              <a:rPr lang="en-US" sz="1600" dirty="0" smtClean="0">
                <a:solidFill>
                  <a:prstClr val="black"/>
                </a:solidFill>
                <a:effectLst>
                  <a:outerShdw blurRad="38100" dist="38100" dir="2700000" algn="tl">
                    <a:srgbClr val="000000">
                      <a:alpha val="43137"/>
                    </a:srgbClr>
                  </a:outerShdw>
                </a:effectLst>
                <a:latin typeface="Calibri"/>
                <a:cs typeface="+mn-cs"/>
              </a:rPr>
              <a:t>minerals </a:t>
            </a:r>
          </a:p>
          <a:p>
            <a:pPr fontAlgn="auto">
              <a:spcBef>
                <a:spcPts val="0"/>
              </a:spcBef>
              <a:spcAft>
                <a:spcPts val="0"/>
              </a:spcAft>
            </a:pPr>
            <a:endParaRPr lang="en-US" sz="1600" dirty="0" smtClean="0">
              <a:solidFill>
                <a:prstClr val="black"/>
              </a:solidFill>
              <a:latin typeface="Calibri"/>
              <a:cs typeface="+mn-cs"/>
            </a:endParaRPr>
          </a:p>
          <a:p>
            <a:pPr marL="342900" indent="-342900" fontAlgn="auto">
              <a:spcBef>
                <a:spcPts val="0"/>
              </a:spcBef>
              <a:spcAft>
                <a:spcPts val="0"/>
              </a:spcAft>
              <a:buFontTx/>
              <a:buAutoNum type="arabicPeriod"/>
            </a:pPr>
            <a:r>
              <a:rPr lang="en-US" sz="1600" u="sng" dirty="0" smtClean="0">
                <a:solidFill>
                  <a:prstClr val="black"/>
                </a:solidFill>
                <a:effectLst>
                  <a:outerShdw blurRad="38100" dist="38100" dir="2700000" algn="tl">
                    <a:srgbClr val="000000">
                      <a:alpha val="43137"/>
                    </a:srgbClr>
                  </a:outerShdw>
                </a:effectLst>
                <a:latin typeface="Calibri"/>
                <a:cs typeface="+mn-cs"/>
              </a:rPr>
              <a:t>Only </a:t>
            </a:r>
            <a:r>
              <a:rPr lang="en-US" sz="1600" u="sng" dirty="0">
                <a:solidFill>
                  <a:prstClr val="black"/>
                </a:solidFill>
                <a:effectLst>
                  <a:outerShdw blurRad="38100" dist="38100" dir="2700000" algn="tl">
                    <a:srgbClr val="000000">
                      <a:alpha val="43137"/>
                    </a:srgbClr>
                  </a:outerShdw>
                </a:effectLst>
                <a:latin typeface="Calibri"/>
                <a:cs typeface="+mn-cs"/>
              </a:rPr>
              <a:t>vitamins and/or minerals listed in Annex I, in the </a:t>
            </a:r>
            <a:r>
              <a:rPr lang="en-US" sz="1600" u="sng" dirty="0" smtClean="0">
                <a:solidFill>
                  <a:prstClr val="black"/>
                </a:solidFill>
                <a:effectLst>
                  <a:outerShdw blurRad="38100" dist="38100" dir="2700000" algn="tl">
                    <a:srgbClr val="000000">
                      <a:alpha val="43137"/>
                    </a:srgbClr>
                  </a:outerShdw>
                </a:effectLst>
                <a:latin typeface="Calibri"/>
                <a:cs typeface="+mn-cs"/>
              </a:rPr>
              <a:t>forms listed </a:t>
            </a:r>
            <a:r>
              <a:rPr lang="en-US" sz="1600" u="sng" dirty="0">
                <a:solidFill>
                  <a:prstClr val="black"/>
                </a:solidFill>
                <a:effectLst>
                  <a:outerShdw blurRad="38100" dist="38100" dir="2700000" algn="tl">
                    <a:srgbClr val="000000">
                      <a:alpha val="43137"/>
                    </a:srgbClr>
                  </a:outerShdw>
                </a:effectLst>
                <a:latin typeface="Calibri"/>
                <a:cs typeface="+mn-cs"/>
              </a:rPr>
              <a:t>in Annex II</a:t>
            </a:r>
            <a:r>
              <a:rPr lang="en-US" sz="1600" dirty="0">
                <a:solidFill>
                  <a:prstClr val="black"/>
                </a:solidFill>
                <a:latin typeface="Calibri"/>
                <a:cs typeface="+mn-cs"/>
              </a:rPr>
              <a:t>, may be added to foods, subject to the rules </a:t>
            </a:r>
            <a:r>
              <a:rPr lang="en-US" sz="1600" dirty="0" smtClean="0">
                <a:solidFill>
                  <a:prstClr val="black"/>
                </a:solidFill>
                <a:latin typeface="Calibri"/>
                <a:cs typeface="+mn-cs"/>
              </a:rPr>
              <a:t>laid down </a:t>
            </a:r>
            <a:r>
              <a:rPr lang="en-US" sz="1600" dirty="0">
                <a:solidFill>
                  <a:prstClr val="black"/>
                </a:solidFill>
                <a:latin typeface="Calibri"/>
                <a:cs typeface="+mn-cs"/>
              </a:rPr>
              <a:t>in this Regulation</a:t>
            </a:r>
            <a:r>
              <a:rPr lang="en-US" sz="1600" dirty="0" smtClean="0">
                <a:solidFill>
                  <a:prstClr val="black"/>
                </a:solidFill>
                <a:latin typeface="Calibri"/>
                <a:cs typeface="+mn-cs"/>
              </a:rPr>
              <a:t>.</a:t>
            </a:r>
          </a:p>
          <a:p>
            <a:pPr marL="342900" indent="-342900" fontAlgn="auto">
              <a:spcBef>
                <a:spcPts val="0"/>
              </a:spcBef>
              <a:spcAft>
                <a:spcPts val="0"/>
              </a:spcAft>
              <a:buFontTx/>
              <a:buAutoNum type="arabicPeriod"/>
            </a:pPr>
            <a:endParaRPr lang="en-US" sz="1600" dirty="0">
              <a:solidFill>
                <a:prstClr val="black"/>
              </a:solidFill>
              <a:latin typeface="Calibri"/>
              <a:cs typeface="+mn-cs"/>
            </a:endParaRPr>
          </a:p>
          <a:p>
            <a:pPr fontAlgn="auto">
              <a:spcBef>
                <a:spcPts val="0"/>
              </a:spcBef>
              <a:spcAft>
                <a:spcPts val="0"/>
              </a:spcAft>
            </a:pPr>
            <a:r>
              <a:rPr lang="en-US" sz="1600" dirty="0">
                <a:solidFill>
                  <a:prstClr val="black"/>
                </a:solidFill>
                <a:latin typeface="Calibri"/>
                <a:cs typeface="+mn-cs"/>
              </a:rPr>
              <a:t>2. </a:t>
            </a:r>
            <a:r>
              <a:rPr lang="en-US" sz="1600" dirty="0">
                <a:solidFill>
                  <a:prstClr val="black"/>
                </a:solidFill>
                <a:effectLst>
                  <a:outerShdw blurRad="38100" dist="38100" dir="2700000" algn="tl">
                    <a:srgbClr val="000000">
                      <a:alpha val="43137"/>
                    </a:srgbClr>
                  </a:outerShdw>
                </a:effectLst>
                <a:latin typeface="Calibri"/>
                <a:cs typeface="+mn-cs"/>
              </a:rPr>
              <a:t>Vitamins and minerals in a form that is bio-available to the </a:t>
            </a:r>
            <a:r>
              <a:rPr lang="en-US" sz="1600" dirty="0" smtClean="0">
                <a:solidFill>
                  <a:prstClr val="black"/>
                </a:solidFill>
                <a:effectLst>
                  <a:outerShdw blurRad="38100" dist="38100" dir="2700000" algn="tl">
                    <a:srgbClr val="000000">
                      <a:alpha val="43137"/>
                    </a:srgbClr>
                  </a:outerShdw>
                </a:effectLst>
                <a:latin typeface="Calibri"/>
                <a:cs typeface="+mn-cs"/>
              </a:rPr>
              <a:t>human body</a:t>
            </a:r>
            <a:r>
              <a:rPr lang="en-US" sz="1600" dirty="0" smtClean="0">
                <a:solidFill>
                  <a:prstClr val="black"/>
                </a:solidFill>
                <a:latin typeface="Calibri"/>
                <a:cs typeface="+mn-cs"/>
              </a:rPr>
              <a:t> </a:t>
            </a:r>
            <a:r>
              <a:rPr lang="en-US" sz="1600" dirty="0">
                <a:solidFill>
                  <a:prstClr val="black"/>
                </a:solidFill>
                <a:latin typeface="Calibri"/>
                <a:cs typeface="+mn-cs"/>
              </a:rPr>
              <a:t>may be added to foods, whether or not they are usually </a:t>
            </a:r>
            <a:r>
              <a:rPr lang="en-US" sz="1600" dirty="0" smtClean="0">
                <a:solidFill>
                  <a:prstClr val="black"/>
                </a:solidFill>
                <a:latin typeface="Calibri"/>
                <a:cs typeface="+mn-cs"/>
              </a:rPr>
              <a:t>contained therein</a:t>
            </a:r>
            <a:r>
              <a:rPr lang="en-US" sz="1600" dirty="0">
                <a:solidFill>
                  <a:prstClr val="black"/>
                </a:solidFill>
                <a:latin typeface="Calibri"/>
                <a:cs typeface="+mn-cs"/>
              </a:rPr>
              <a:t>, in order to take into account, in particular:</a:t>
            </a:r>
          </a:p>
          <a:p>
            <a:pPr fontAlgn="auto">
              <a:spcBef>
                <a:spcPts val="0"/>
              </a:spcBef>
              <a:spcAft>
                <a:spcPts val="0"/>
              </a:spcAft>
            </a:pPr>
            <a:r>
              <a:rPr lang="en-US" sz="1600" dirty="0">
                <a:solidFill>
                  <a:prstClr val="black"/>
                </a:solidFill>
                <a:latin typeface="Calibri"/>
                <a:cs typeface="+mn-cs"/>
              </a:rPr>
              <a:t>(a) a </a:t>
            </a:r>
            <a:r>
              <a:rPr lang="en-US" sz="1600" u="sng" dirty="0">
                <a:solidFill>
                  <a:prstClr val="black"/>
                </a:solidFill>
                <a:effectLst>
                  <a:outerShdw blurRad="38100" dist="38100" dir="2700000" algn="tl">
                    <a:srgbClr val="000000">
                      <a:alpha val="43137"/>
                    </a:srgbClr>
                  </a:outerShdw>
                </a:effectLst>
                <a:latin typeface="Calibri"/>
                <a:cs typeface="+mn-cs"/>
              </a:rPr>
              <a:t>deficiency of one or more vitamins and/or minerals in the </a:t>
            </a:r>
            <a:r>
              <a:rPr lang="en-US" sz="1600" u="sng" dirty="0" smtClean="0">
                <a:solidFill>
                  <a:prstClr val="black"/>
                </a:solidFill>
                <a:effectLst>
                  <a:outerShdw blurRad="38100" dist="38100" dir="2700000" algn="tl">
                    <a:srgbClr val="000000">
                      <a:alpha val="43137"/>
                    </a:srgbClr>
                  </a:outerShdw>
                </a:effectLst>
                <a:latin typeface="Calibri"/>
                <a:cs typeface="+mn-cs"/>
              </a:rPr>
              <a:t>population or </a:t>
            </a:r>
            <a:r>
              <a:rPr lang="en-US" sz="1600" u="sng" dirty="0">
                <a:solidFill>
                  <a:prstClr val="black"/>
                </a:solidFill>
                <a:effectLst>
                  <a:outerShdw blurRad="38100" dist="38100" dir="2700000" algn="tl">
                    <a:srgbClr val="000000">
                      <a:alpha val="43137"/>
                    </a:srgbClr>
                  </a:outerShdw>
                </a:effectLst>
                <a:latin typeface="Calibri"/>
                <a:cs typeface="+mn-cs"/>
              </a:rPr>
              <a:t>specific population </a:t>
            </a:r>
            <a:r>
              <a:rPr lang="en-US" sz="1600" dirty="0">
                <a:solidFill>
                  <a:prstClr val="black"/>
                </a:solidFill>
                <a:latin typeface="Calibri"/>
                <a:cs typeface="+mn-cs"/>
              </a:rPr>
              <a:t>groups that can be demonstrated </a:t>
            </a:r>
            <a:r>
              <a:rPr lang="en-US" sz="1600" dirty="0" smtClean="0">
                <a:solidFill>
                  <a:prstClr val="black"/>
                </a:solidFill>
                <a:latin typeface="Calibri"/>
                <a:cs typeface="+mn-cs"/>
              </a:rPr>
              <a:t>by clinical </a:t>
            </a:r>
            <a:r>
              <a:rPr lang="en-US" sz="1600" dirty="0">
                <a:solidFill>
                  <a:prstClr val="black"/>
                </a:solidFill>
                <a:latin typeface="Calibri"/>
                <a:cs typeface="+mn-cs"/>
              </a:rPr>
              <a:t>or sub-clinical evidence of deficiency or indicated by</a:t>
            </a:r>
          </a:p>
          <a:p>
            <a:pPr fontAlgn="auto">
              <a:spcBef>
                <a:spcPts val="0"/>
              </a:spcBef>
              <a:spcAft>
                <a:spcPts val="0"/>
              </a:spcAft>
            </a:pPr>
            <a:r>
              <a:rPr lang="en-US" sz="1600" dirty="0">
                <a:solidFill>
                  <a:prstClr val="black"/>
                </a:solidFill>
                <a:latin typeface="Calibri"/>
                <a:cs typeface="+mn-cs"/>
              </a:rPr>
              <a:t>estimated low levels of intake of nutrients; or</a:t>
            </a:r>
          </a:p>
          <a:p>
            <a:pPr fontAlgn="auto">
              <a:spcBef>
                <a:spcPts val="0"/>
              </a:spcBef>
              <a:spcAft>
                <a:spcPts val="0"/>
              </a:spcAft>
            </a:pPr>
            <a:r>
              <a:rPr lang="en-US" sz="1600" dirty="0">
                <a:solidFill>
                  <a:prstClr val="black"/>
                </a:solidFill>
                <a:latin typeface="Calibri"/>
                <a:cs typeface="+mn-cs"/>
              </a:rPr>
              <a:t>(b) </a:t>
            </a:r>
            <a:r>
              <a:rPr lang="en-US" sz="1600" u="sng" dirty="0">
                <a:solidFill>
                  <a:prstClr val="black"/>
                </a:solidFill>
                <a:effectLst>
                  <a:outerShdw blurRad="38100" dist="38100" dir="2700000" algn="tl">
                    <a:srgbClr val="000000">
                      <a:alpha val="43137"/>
                    </a:srgbClr>
                  </a:outerShdw>
                </a:effectLst>
                <a:latin typeface="Calibri"/>
                <a:cs typeface="+mn-cs"/>
              </a:rPr>
              <a:t>the potential to improve the nutritional status </a:t>
            </a:r>
            <a:r>
              <a:rPr lang="en-US" sz="1600" dirty="0">
                <a:solidFill>
                  <a:prstClr val="black"/>
                </a:solidFill>
                <a:latin typeface="Calibri"/>
                <a:cs typeface="+mn-cs"/>
              </a:rPr>
              <a:t>of the population </a:t>
            </a:r>
            <a:r>
              <a:rPr lang="en-US" sz="1600" dirty="0" smtClean="0">
                <a:solidFill>
                  <a:prstClr val="black"/>
                </a:solidFill>
                <a:latin typeface="Calibri"/>
                <a:cs typeface="+mn-cs"/>
              </a:rPr>
              <a:t>or specific </a:t>
            </a:r>
            <a:r>
              <a:rPr lang="en-US" sz="1600" dirty="0">
                <a:solidFill>
                  <a:prstClr val="black"/>
                </a:solidFill>
                <a:latin typeface="Calibri"/>
                <a:cs typeface="+mn-cs"/>
              </a:rPr>
              <a:t>population groups and/or correct possible deficiencies </a:t>
            </a:r>
            <a:r>
              <a:rPr lang="en-US" sz="1600" dirty="0" smtClean="0">
                <a:solidFill>
                  <a:prstClr val="black"/>
                </a:solidFill>
                <a:latin typeface="Calibri"/>
                <a:cs typeface="+mn-cs"/>
              </a:rPr>
              <a:t>in dietary </a:t>
            </a:r>
            <a:r>
              <a:rPr lang="en-US" sz="1600" dirty="0">
                <a:solidFill>
                  <a:prstClr val="black"/>
                </a:solidFill>
                <a:latin typeface="Calibri"/>
                <a:cs typeface="+mn-cs"/>
              </a:rPr>
              <a:t>intakes of vitamins or minerals due to changes in </a:t>
            </a:r>
            <a:r>
              <a:rPr lang="en-US" sz="1600" dirty="0" smtClean="0">
                <a:solidFill>
                  <a:prstClr val="black"/>
                </a:solidFill>
                <a:latin typeface="Calibri"/>
                <a:cs typeface="+mn-cs"/>
              </a:rPr>
              <a:t>dietary habits</a:t>
            </a:r>
            <a:r>
              <a:rPr lang="en-US" sz="1600" dirty="0">
                <a:solidFill>
                  <a:prstClr val="black"/>
                </a:solidFill>
                <a:latin typeface="Calibri"/>
                <a:cs typeface="+mn-cs"/>
              </a:rPr>
              <a:t>; or</a:t>
            </a:r>
          </a:p>
          <a:p>
            <a:pPr fontAlgn="auto">
              <a:spcBef>
                <a:spcPts val="0"/>
              </a:spcBef>
              <a:spcAft>
                <a:spcPts val="0"/>
              </a:spcAft>
            </a:pPr>
            <a:r>
              <a:rPr lang="en-US" sz="1600" dirty="0">
                <a:solidFill>
                  <a:prstClr val="black"/>
                </a:solidFill>
                <a:latin typeface="Calibri"/>
                <a:cs typeface="+mn-cs"/>
              </a:rPr>
              <a:t>(c) </a:t>
            </a:r>
            <a:r>
              <a:rPr lang="en-US" sz="1600" u="sng" dirty="0">
                <a:solidFill>
                  <a:prstClr val="black"/>
                </a:solidFill>
                <a:effectLst>
                  <a:outerShdw blurRad="38100" dist="38100" dir="2700000" algn="tl">
                    <a:srgbClr val="000000">
                      <a:alpha val="43137"/>
                    </a:srgbClr>
                  </a:outerShdw>
                </a:effectLst>
                <a:latin typeface="Calibri"/>
                <a:cs typeface="+mn-cs"/>
              </a:rPr>
              <a:t>evolving generally acceptable scientific knowledge </a:t>
            </a:r>
            <a:r>
              <a:rPr lang="en-US" sz="1600" dirty="0">
                <a:solidFill>
                  <a:prstClr val="black"/>
                </a:solidFill>
                <a:latin typeface="Calibri"/>
                <a:cs typeface="+mn-cs"/>
              </a:rPr>
              <a:t>on the role </a:t>
            </a:r>
            <a:r>
              <a:rPr lang="en-US" sz="1600" dirty="0" smtClean="0">
                <a:solidFill>
                  <a:prstClr val="black"/>
                </a:solidFill>
                <a:latin typeface="Calibri"/>
                <a:cs typeface="+mn-cs"/>
              </a:rPr>
              <a:t>of vitamins </a:t>
            </a:r>
            <a:r>
              <a:rPr lang="en-US" sz="1600" dirty="0">
                <a:solidFill>
                  <a:prstClr val="black"/>
                </a:solidFill>
                <a:latin typeface="Calibri"/>
                <a:cs typeface="+mn-cs"/>
              </a:rPr>
              <a:t>and minerals in nutrition and consequent effects on health.</a:t>
            </a:r>
            <a:endParaRPr lang="it-IT" sz="1600" dirty="0">
              <a:solidFill>
                <a:prstClr val="black"/>
              </a:solidFill>
              <a:latin typeface="Calibri"/>
              <a:cs typeface="+mn-cs"/>
            </a:endParaRPr>
          </a:p>
        </p:txBody>
      </p:sp>
    </p:spTree>
    <p:extLst>
      <p:ext uri="{BB962C8B-B14F-4D97-AF65-F5344CB8AC3E}">
        <p14:creationId xmlns:p14="http://schemas.microsoft.com/office/powerpoint/2010/main" val="169009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043543052"/>
              </p:ext>
            </p:extLst>
          </p:nvPr>
        </p:nvGraphicFramePr>
        <p:xfrm>
          <a:off x="251520" y="-531440"/>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a 12"/>
          <p:cNvGraphicFramePr/>
          <p:nvPr>
            <p:extLst>
              <p:ext uri="{D42A27DB-BD31-4B8C-83A1-F6EECF244321}">
                <p14:modId xmlns:p14="http://schemas.microsoft.com/office/powerpoint/2010/main" val="4235727682"/>
              </p:ext>
            </p:extLst>
          </p:nvPr>
        </p:nvGraphicFramePr>
        <p:xfrm>
          <a:off x="924272" y="27089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2"/>
          <p:cNvSpPr>
            <a:spLocks noChangeArrowheads="1"/>
          </p:cNvSpPr>
          <p:nvPr/>
        </p:nvSpPr>
        <p:spPr bwMode="auto">
          <a:xfrm>
            <a:off x="971550" y="92075"/>
            <a:ext cx="4200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smtClean="0">
                <a:solidFill>
                  <a:srgbClr val="7ABC32"/>
                </a:solidFill>
                <a:effectLst>
                  <a:outerShdw blurRad="38100" dist="38100" dir="2700000" algn="tl">
                    <a:srgbClr val="C0C0C0"/>
                  </a:outerShdw>
                </a:effectLst>
                <a:latin typeface="Comic Sans MS" pitchFamily="66" charset="0"/>
              </a:rPr>
              <a:t>IL QUADRO NORMATIVO</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pic>
        <p:nvPicPr>
          <p:cNvPr id="86018"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12465" r="63901"/>
          <a:stretch/>
        </p:blipFill>
        <p:spPr bwMode="auto">
          <a:xfrm>
            <a:off x="8028384" y="4621937"/>
            <a:ext cx="921508" cy="156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164288" y="4221827"/>
            <a:ext cx="1890582"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it-IT" b="1" dirty="0" smtClean="0"/>
              <a:t>Regole cautelari</a:t>
            </a:r>
            <a:endParaRPr lang="it-IT" b="1" dirty="0"/>
          </a:p>
        </p:txBody>
      </p:sp>
    </p:spTree>
    <p:extLst>
      <p:ext uri="{BB962C8B-B14F-4D97-AF65-F5344CB8AC3E}">
        <p14:creationId xmlns:p14="http://schemas.microsoft.com/office/powerpoint/2010/main" val="10240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018"/>
                                        </p:tgtEl>
                                        <p:attrNameLst>
                                          <p:attrName>style.visibility</p:attrName>
                                        </p:attrNameLst>
                                      </p:cBhvr>
                                      <p:to>
                                        <p:strVal val="visible"/>
                                      </p:to>
                                    </p:set>
                                    <p:anim calcmode="lin" valueType="num">
                                      <p:cBhvr additive="base">
                                        <p:cTn id="17" dur="500" fill="hold"/>
                                        <p:tgtEl>
                                          <p:spTgt spid="86018"/>
                                        </p:tgtEl>
                                        <p:attrNameLst>
                                          <p:attrName>ppt_x</p:attrName>
                                        </p:attrNameLst>
                                      </p:cBhvr>
                                      <p:tavLst>
                                        <p:tav tm="0">
                                          <p:val>
                                            <p:strVal val="#ppt_x"/>
                                          </p:val>
                                        </p:tav>
                                        <p:tav tm="100000">
                                          <p:val>
                                            <p:strVal val="#ppt_x"/>
                                          </p:val>
                                        </p:tav>
                                      </p:tavLst>
                                    </p:anim>
                                    <p:anim calcmode="lin" valueType="num">
                                      <p:cBhvr additive="base">
                                        <p:cTn id="18" dur="500" fill="hold"/>
                                        <p:tgtEl>
                                          <p:spTgt spid="860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3" grpId="0">
        <p:bldAsOne/>
      </p:bldGraphic>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p>
        </p:txBody>
      </p:sp>
      <p:grpSp>
        <p:nvGrpSpPr>
          <p:cNvPr id="22535" name="Group 6"/>
          <p:cNvGrpSpPr>
            <a:grpSpLocks/>
          </p:cNvGrpSpPr>
          <p:nvPr/>
        </p:nvGrpSpPr>
        <p:grpSpPr bwMode="auto">
          <a:xfrm>
            <a:off x="468313" y="620713"/>
            <a:ext cx="8351837" cy="215900"/>
            <a:chOff x="295" y="391"/>
            <a:chExt cx="5261" cy="136"/>
          </a:xfrm>
        </p:grpSpPr>
        <p:sp>
          <p:nvSpPr>
            <p:cNvPr id="22537"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8"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39"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2540"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0" t="31079" r="27633" b="53214"/>
          <a:stretch/>
        </p:blipFill>
        <p:spPr bwMode="auto">
          <a:xfrm>
            <a:off x="497590" y="1085426"/>
            <a:ext cx="631334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6722211" y="1412776"/>
            <a:ext cx="191953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a:t>Consolidated version of Regulation (EC) No 1925/2006 </a:t>
            </a:r>
            <a:endParaRPr lang="en-US" sz="1600" dirty="0" smtClean="0"/>
          </a:p>
          <a:p>
            <a:pPr algn="ctr"/>
            <a:r>
              <a:rPr lang="en-US" sz="1600" dirty="0" smtClean="0"/>
              <a:t>( </a:t>
            </a:r>
            <a:r>
              <a:rPr lang="en-US" sz="1600" dirty="0"/>
              <a:t>as at 1 April 2015)</a:t>
            </a:r>
            <a:endParaRPr lang="it-IT" sz="1600" dirty="0"/>
          </a:p>
        </p:txBody>
      </p:sp>
      <p:sp>
        <p:nvSpPr>
          <p:cNvPr id="15" name="Rettangolo 14"/>
          <p:cNvSpPr/>
          <p:nvPr/>
        </p:nvSpPr>
        <p:spPr>
          <a:xfrm>
            <a:off x="1205990" y="1805506"/>
            <a:ext cx="4896544" cy="216024"/>
          </a:xfrm>
          <a:prstGeom prst="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36328" y="2282111"/>
            <a:ext cx="8280919" cy="2554545"/>
          </a:xfrm>
          <a:prstGeom prst="rect">
            <a:avLst/>
          </a:prstGeom>
        </p:spPr>
        <p:txBody>
          <a:bodyPr wrap="square">
            <a:spAutoFit/>
          </a:bodyPr>
          <a:lstStyle/>
          <a:p>
            <a:pPr fontAlgn="auto">
              <a:spcBef>
                <a:spcPts val="0"/>
              </a:spcBef>
              <a:spcAft>
                <a:spcPts val="0"/>
              </a:spcAft>
            </a:pPr>
            <a:r>
              <a:rPr lang="en-US" sz="1600" i="1" dirty="0">
                <a:solidFill>
                  <a:prstClr val="black"/>
                </a:solidFill>
                <a:latin typeface="Calibri"/>
                <a:cs typeface="+mn-cs"/>
              </a:rPr>
              <a:t>Article </a:t>
            </a:r>
            <a:r>
              <a:rPr lang="en-US" sz="1600" i="1" dirty="0" smtClean="0">
                <a:solidFill>
                  <a:prstClr val="black"/>
                </a:solidFill>
                <a:latin typeface="Calibri"/>
                <a:cs typeface="+mn-cs"/>
              </a:rPr>
              <a:t>7 </a:t>
            </a:r>
            <a:r>
              <a:rPr lang="en-US" sz="1600" dirty="0">
                <a:solidFill>
                  <a:prstClr val="black"/>
                </a:solidFill>
                <a:effectLst>
                  <a:outerShdw blurRad="38100" dist="38100" dir="2700000" algn="tl">
                    <a:srgbClr val="000000">
                      <a:alpha val="43137"/>
                    </a:srgbClr>
                  </a:outerShdw>
                </a:effectLst>
                <a:latin typeface="Calibri"/>
                <a:cs typeface="+mn-cs"/>
              </a:rPr>
              <a:t>Labelling, presentation and advertising </a:t>
            </a:r>
            <a:endParaRPr lang="en-US" sz="1600" dirty="0" smtClean="0">
              <a:solidFill>
                <a:prstClr val="black"/>
              </a:solidFill>
              <a:effectLst>
                <a:outerShdw blurRad="38100" dist="38100" dir="2700000" algn="tl">
                  <a:srgbClr val="000000">
                    <a:alpha val="43137"/>
                  </a:srgbClr>
                </a:outerShdw>
              </a:effectLst>
              <a:latin typeface="Calibri"/>
              <a:cs typeface="+mn-cs"/>
            </a:endParaRPr>
          </a:p>
          <a:p>
            <a:pPr fontAlgn="auto">
              <a:spcBef>
                <a:spcPts val="0"/>
              </a:spcBef>
              <a:spcAft>
                <a:spcPts val="0"/>
              </a:spcAft>
            </a:pPr>
            <a:endParaRPr lang="en-US" sz="1600" dirty="0" smtClean="0">
              <a:solidFill>
                <a:prstClr val="black"/>
              </a:solidFill>
              <a:effectLst>
                <a:outerShdw blurRad="38100" dist="38100" dir="2700000" algn="tl">
                  <a:srgbClr val="000000">
                    <a:alpha val="43137"/>
                  </a:srgbClr>
                </a:outerShdw>
              </a:effectLst>
              <a:latin typeface="Calibri"/>
              <a:cs typeface="+mn-cs"/>
            </a:endParaRPr>
          </a:p>
          <a:p>
            <a:pPr fontAlgn="auto">
              <a:spcBef>
                <a:spcPts val="0"/>
              </a:spcBef>
              <a:spcAft>
                <a:spcPts val="0"/>
              </a:spcAft>
            </a:pPr>
            <a:r>
              <a:rPr lang="en-US" sz="1600" dirty="0" smtClean="0">
                <a:solidFill>
                  <a:prstClr val="black"/>
                </a:solidFill>
                <a:latin typeface="Calibri"/>
                <a:cs typeface="+mn-cs"/>
              </a:rPr>
              <a:t>1</a:t>
            </a:r>
            <a:r>
              <a:rPr lang="en-US" sz="1600" u="sng" dirty="0" smtClean="0">
                <a:solidFill>
                  <a:prstClr val="black"/>
                </a:solidFill>
                <a:effectLst>
                  <a:outerShdw blurRad="38100" dist="38100" dir="2700000" algn="tl">
                    <a:srgbClr val="000000">
                      <a:alpha val="43137"/>
                    </a:srgbClr>
                  </a:outerShdw>
                </a:effectLst>
                <a:latin typeface="Calibri"/>
                <a:cs typeface="+mn-cs"/>
              </a:rPr>
              <a:t>. The </a:t>
            </a:r>
            <a:r>
              <a:rPr lang="en-US" sz="1600" u="sng" dirty="0">
                <a:solidFill>
                  <a:prstClr val="black"/>
                </a:solidFill>
                <a:effectLst>
                  <a:outerShdw blurRad="38100" dist="38100" dir="2700000" algn="tl">
                    <a:srgbClr val="000000">
                      <a:alpha val="43137"/>
                    </a:srgbClr>
                  </a:outerShdw>
                </a:effectLst>
                <a:latin typeface="Calibri"/>
                <a:cs typeface="+mn-cs"/>
              </a:rPr>
              <a:t>labelling</a:t>
            </a:r>
            <a:r>
              <a:rPr lang="en-US" sz="1600" dirty="0">
                <a:solidFill>
                  <a:prstClr val="black"/>
                </a:solidFill>
                <a:latin typeface="Calibri"/>
                <a:cs typeface="+mn-cs"/>
              </a:rPr>
              <a:t>, presentation and advertising of foods to which vitamins and minerals have been added </a:t>
            </a:r>
            <a:r>
              <a:rPr lang="en-US" sz="1600" u="sng" dirty="0">
                <a:solidFill>
                  <a:prstClr val="black"/>
                </a:solidFill>
                <a:effectLst>
                  <a:outerShdw blurRad="38100" dist="38100" dir="2700000" algn="tl">
                    <a:srgbClr val="000000">
                      <a:alpha val="43137"/>
                    </a:srgbClr>
                  </a:outerShdw>
                </a:effectLst>
                <a:latin typeface="Calibri"/>
                <a:cs typeface="+mn-cs"/>
              </a:rPr>
              <a:t>shall not include any mention stating or implying that a balanced and varied diet cannot provide appropriate quantities of nutrients</a:t>
            </a:r>
            <a:r>
              <a:rPr lang="en-US" sz="1600" dirty="0">
                <a:solidFill>
                  <a:prstClr val="black"/>
                </a:solidFill>
                <a:latin typeface="Calibri"/>
                <a:cs typeface="+mn-cs"/>
              </a:rPr>
              <a:t>. </a:t>
            </a:r>
            <a:endParaRPr lang="en-US" sz="1600" dirty="0" smtClean="0">
              <a:solidFill>
                <a:prstClr val="black"/>
              </a:solidFill>
              <a:latin typeface="Calibri"/>
              <a:cs typeface="+mn-cs"/>
            </a:endParaRPr>
          </a:p>
          <a:p>
            <a:pPr fontAlgn="auto">
              <a:spcBef>
                <a:spcPts val="0"/>
              </a:spcBef>
              <a:spcAft>
                <a:spcPts val="0"/>
              </a:spcAft>
            </a:pPr>
            <a:r>
              <a:rPr lang="en-US" sz="1600" dirty="0" smtClean="0">
                <a:solidFill>
                  <a:prstClr val="black"/>
                </a:solidFill>
                <a:latin typeface="Calibri"/>
                <a:cs typeface="+mn-cs"/>
              </a:rPr>
              <a:t>2</a:t>
            </a:r>
            <a:r>
              <a:rPr lang="en-US" sz="1600" dirty="0">
                <a:solidFill>
                  <a:prstClr val="black"/>
                </a:solidFill>
                <a:latin typeface="Calibri"/>
                <a:cs typeface="+mn-cs"/>
              </a:rPr>
              <a:t>. </a:t>
            </a:r>
            <a:r>
              <a:rPr lang="en-US" sz="1600" u="sng" dirty="0">
                <a:solidFill>
                  <a:prstClr val="black"/>
                </a:solidFill>
                <a:effectLst>
                  <a:outerShdw blurRad="38100" dist="38100" dir="2700000" algn="tl">
                    <a:srgbClr val="000000">
                      <a:alpha val="43137"/>
                    </a:srgbClr>
                  </a:outerShdw>
                </a:effectLst>
                <a:latin typeface="Calibri"/>
                <a:cs typeface="+mn-cs"/>
              </a:rPr>
              <a:t>The labelling</a:t>
            </a:r>
            <a:r>
              <a:rPr lang="en-US" sz="1600" dirty="0">
                <a:solidFill>
                  <a:prstClr val="black"/>
                </a:solidFill>
                <a:latin typeface="Calibri"/>
                <a:cs typeface="+mn-cs"/>
              </a:rPr>
              <a:t>, presentation and advertising of foods to which vitamins and minerals have been added </a:t>
            </a:r>
            <a:r>
              <a:rPr lang="en-US" sz="1600" u="sng" dirty="0">
                <a:solidFill>
                  <a:prstClr val="black"/>
                </a:solidFill>
                <a:effectLst>
                  <a:outerShdw blurRad="38100" dist="38100" dir="2700000" algn="tl">
                    <a:srgbClr val="000000">
                      <a:alpha val="43137"/>
                    </a:srgbClr>
                  </a:outerShdw>
                </a:effectLst>
                <a:latin typeface="Calibri"/>
                <a:cs typeface="+mn-cs"/>
              </a:rPr>
              <a:t>shall not mislead or deceive the consumer as to the nutritional merit of a food that may result from the addition of these nutrients</a:t>
            </a:r>
            <a:r>
              <a:rPr lang="en-US" sz="1600" dirty="0">
                <a:solidFill>
                  <a:prstClr val="black"/>
                </a:solidFill>
                <a:latin typeface="Calibri"/>
                <a:cs typeface="+mn-cs"/>
              </a:rPr>
              <a:t>. </a:t>
            </a:r>
            <a:endParaRPr lang="en-US" sz="1600" dirty="0" smtClean="0">
              <a:solidFill>
                <a:prstClr val="black"/>
              </a:solidFill>
              <a:latin typeface="Calibri"/>
              <a:cs typeface="+mn-cs"/>
            </a:endParaRPr>
          </a:p>
          <a:p>
            <a:pPr fontAlgn="auto">
              <a:spcBef>
                <a:spcPts val="0"/>
              </a:spcBef>
              <a:spcAft>
                <a:spcPts val="0"/>
              </a:spcAft>
            </a:pPr>
            <a:r>
              <a:rPr lang="en-US" sz="1600" dirty="0" smtClean="0">
                <a:solidFill>
                  <a:prstClr val="black"/>
                </a:solidFill>
                <a:latin typeface="Calibri"/>
                <a:cs typeface="+mn-cs"/>
              </a:rPr>
              <a:t>3. </a:t>
            </a:r>
            <a:r>
              <a:rPr lang="en-US" sz="1600" dirty="0" smtClean="0">
                <a:solidFill>
                  <a:prstClr val="black"/>
                </a:solidFill>
                <a:effectLst>
                  <a:outerShdw blurRad="38100" dist="38100" dir="2700000" algn="tl">
                    <a:srgbClr val="000000">
                      <a:alpha val="43137"/>
                    </a:srgbClr>
                  </a:outerShdw>
                </a:effectLst>
                <a:latin typeface="Calibri"/>
                <a:cs typeface="+mn-cs"/>
              </a:rPr>
              <a:t>Nutrition </a:t>
            </a:r>
            <a:r>
              <a:rPr lang="en-US" sz="1600" dirty="0">
                <a:solidFill>
                  <a:prstClr val="black"/>
                </a:solidFill>
                <a:effectLst>
                  <a:outerShdw blurRad="38100" dist="38100" dir="2700000" algn="tl">
                    <a:srgbClr val="000000">
                      <a:alpha val="43137"/>
                    </a:srgbClr>
                  </a:outerShdw>
                </a:effectLst>
                <a:latin typeface="Calibri"/>
                <a:cs typeface="+mn-cs"/>
              </a:rPr>
              <a:t>labelling </a:t>
            </a:r>
            <a:r>
              <a:rPr lang="en-US" sz="1600" dirty="0">
                <a:solidFill>
                  <a:prstClr val="black"/>
                </a:solidFill>
                <a:latin typeface="Calibri"/>
                <a:cs typeface="+mn-cs"/>
              </a:rPr>
              <a:t>of products to which vitamins and minerals have been added and which are covered by this Regulation </a:t>
            </a:r>
            <a:r>
              <a:rPr lang="en-US" sz="1600" u="sng" dirty="0">
                <a:solidFill>
                  <a:prstClr val="black"/>
                </a:solidFill>
                <a:effectLst>
                  <a:outerShdw blurRad="38100" dist="38100" dir="2700000" algn="tl">
                    <a:srgbClr val="000000">
                      <a:alpha val="43137"/>
                    </a:srgbClr>
                  </a:outerShdw>
                </a:effectLst>
                <a:latin typeface="Calibri"/>
                <a:cs typeface="+mn-cs"/>
              </a:rPr>
              <a:t>shall be compulsory</a:t>
            </a:r>
            <a:r>
              <a:rPr lang="en-US" sz="1600" dirty="0">
                <a:solidFill>
                  <a:prstClr val="black"/>
                </a:solidFill>
                <a:latin typeface="Calibri"/>
                <a:cs typeface="+mn-cs"/>
              </a:rPr>
              <a:t>. </a:t>
            </a:r>
            <a:endParaRPr lang="it-IT" sz="1600" dirty="0">
              <a:solidFill>
                <a:prstClr val="black"/>
              </a:solidFill>
              <a:latin typeface="Calibri"/>
              <a:cs typeface="+mn-cs"/>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59" y="4831466"/>
            <a:ext cx="4299028" cy="272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asellaDiTesto 21"/>
          <p:cNvSpPr txBox="1"/>
          <p:nvPr/>
        </p:nvSpPr>
        <p:spPr>
          <a:xfrm>
            <a:off x="4956807" y="5290492"/>
            <a:ext cx="3960440" cy="830997"/>
          </a:xfrm>
          <a:prstGeom prst="rect">
            <a:avLst/>
          </a:prstGeom>
          <a:noFill/>
        </p:spPr>
        <p:txBody>
          <a:bodyPr wrap="square" rtlCol="0">
            <a:spAutoFit/>
          </a:bodyPr>
          <a:lstStyle/>
          <a:p>
            <a:pPr algn="ctr" fontAlgn="auto">
              <a:spcBef>
                <a:spcPts val="0"/>
              </a:spcBef>
              <a:spcAft>
                <a:spcPts val="0"/>
              </a:spcAft>
            </a:pPr>
            <a:r>
              <a:rPr lang="it-IT" sz="1600" dirty="0" err="1" smtClean="0">
                <a:solidFill>
                  <a:prstClr val="black"/>
                </a:solidFill>
                <a:latin typeface="Calibri"/>
                <a:cs typeface="+mn-cs"/>
              </a:rPr>
              <a:t>Significant</a:t>
            </a:r>
            <a:r>
              <a:rPr lang="it-IT" sz="1600" dirty="0" smtClean="0">
                <a:solidFill>
                  <a:prstClr val="black"/>
                </a:solidFill>
                <a:latin typeface="Calibri"/>
                <a:cs typeface="+mn-cs"/>
              </a:rPr>
              <a:t> </a:t>
            </a:r>
            <a:r>
              <a:rPr lang="it-IT" sz="1600" dirty="0" err="1" smtClean="0">
                <a:solidFill>
                  <a:prstClr val="black"/>
                </a:solidFill>
                <a:latin typeface="Calibri"/>
                <a:cs typeface="+mn-cs"/>
              </a:rPr>
              <a:t>amounts</a:t>
            </a:r>
            <a:r>
              <a:rPr lang="it-IT" sz="1600" dirty="0" smtClean="0">
                <a:solidFill>
                  <a:prstClr val="black"/>
                </a:solidFill>
                <a:latin typeface="Calibri"/>
                <a:cs typeface="+mn-cs"/>
              </a:rPr>
              <a:t> of </a:t>
            </a:r>
            <a:r>
              <a:rPr lang="it-IT" sz="1600" dirty="0" err="1" smtClean="0">
                <a:solidFill>
                  <a:prstClr val="black"/>
                </a:solidFill>
                <a:latin typeface="Calibri"/>
                <a:cs typeface="+mn-cs"/>
              </a:rPr>
              <a:t>Vitamins</a:t>
            </a:r>
            <a:r>
              <a:rPr lang="it-IT" sz="1600" dirty="0" smtClean="0">
                <a:solidFill>
                  <a:prstClr val="black"/>
                </a:solidFill>
                <a:latin typeface="Calibri"/>
                <a:cs typeface="+mn-cs"/>
              </a:rPr>
              <a:t> &amp; </a:t>
            </a:r>
            <a:r>
              <a:rPr lang="it-IT" sz="1600" dirty="0" err="1" smtClean="0">
                <a:solidFill>
                  <a:prstClr val="black"/>
                </a:solidFill>
                <a:latin typeface="Calibri"/>
                <a:cs typeface="+mn-cs"/>
              </a:rPr>
              <a:t>Minerals</a:t>
            </a:r>
            <a:endParaRPr lang="it-IT" sz="1600" dirty="0" smtClean="0">
              <a:solidFill>
                <a:prstClr val="black"/>
              </a:solidFill>
              <a:latin typeface="Calibri"/>
              <a:cs typeface="+mn-cs"/>
            </a:endParaRPr>
          </a:p>
          <a:p>
            <a:pPr algn="ctr" fontAlgn="auto">
              <a:spcBef>
                <a:spcPts val="0"/>
              </a:spcBef>
              <a:spcAft>
                <a:spcPts val="0"/>
              </a:spcAft>
            </a:pPr>
            <a:endParaRPr lang="it-IT" sz="1600" dirty="0">
              <a:solidFill>
                <a:prstClr val="black"/>
              </a:solidFill>
              <a:latin typeface="Calibri"/>
              <a:cs typeface="+mn-cs"/>
            </a:endParaRPr>
          </a:p>
          <a:p>
            <a:pPr algn="ctr" fontAlgn="auto">
              <a:spcBef>
                <a:spcPts val="0"/>
              </a:spcBef>
              <a:spcAft>
                <a:spcPts val="0"/>
              </a:spcAft>
            </a:pPr>
            <a:r>
              <a:rPr lang="it-IT" sz="1600" dirty="0" smtClean="0">
                <a:solidFill>
                  <a:prstClr val="black"/>
                </a:solidFill>
                <a:latin typeface="Calibri"/>
                <a:cs typeface="+mn-cs"/>
              </a:rPr>
              <a:t> 15% RNI </a:t>
            </a:r>
            <a:r>
              <a:rPr lang="it-IT" sz="1600" dirty="0">
                <a:solidFill>
                  <a:prstClr val="black"/>
                </a:solidFill>
                <a:latin typeface="Calibri"/>
                <a:cs typeface="+mn-cs"/>
              </a:rPr>
              <a:t>(or </a:t>
            </a:r>
            <a:r>
              <a:rPr lang="it-IT" sz="1600" dirty="0" smtClean="0">
                <a:solidFill>
                  <a:prstClr val="black"/>
                </a:solidFill>
                <a:latin typeface="Calibri"/>
                <a:cs typeface="+mn-cs"/>
              </a:rPr>
              <a:t>RNV) o RDA par 100g</a:t>
            </a:r>
            <a:endParaRPr lang="it-IT" sz="1600" dirty="0">
              <a:solidFill>
                <a:prstClr val="black"/>
              </a:solidFill>
              <a:latin typeface="Calibri"/>
              <a:cs typeface="+mn-cs"/>
            </a:endParaRPr>
          </a:p>
        </p:txBody>
      </p:sp>
    </p:spTree>
    <p:extLst>
      <p:ext uri="{BB962C8B-B14F-4D97-AF65-F5344CB8AC3E}">
        <p14:creationId xmlns:p14="http://schemas.microsoft.com/office/powerpoint/2010/main" val="2714323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467544" y="1052736"/>
            <a:ext cx="77041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dirty="0" smtClean="0">
                <a:solidFill>
                  <a:srgbClr val="FF0000"/>
                </a:solidFill>
                <a:effectLst>
                  <a:outerShdw blurRad="38100" dist="38100" dir="2700000" algn="tl">
                    <a:srgbClr val="C0C0C0"/>
                  </a:outerShdw>
                </a:effectLst>
                <a:latin typeface="Comic Sans MS" pitchFamily="66" charset="0"/>
              </a:rPr>
              <a:t>ALIMENTO</a:t>
            </a:r>
          </a:p>
          <a:p>
            <a:pPr algn="ctr" eaLnBrk="1" hangingPunct="1">
              <a:defRPr/>
            </a:pPr>
            <a:r>
              <a:rPr lang="it-IT" altLang="it-IT" sz="2800" b="1" dirty="0" smtClean="0">
                <a:solidFill>
                  <a:srgbClr val="990099"/>
                </a:solidFill>
                <a:effectLst>
                  <a:outerShdw blurRad="38100" dist="38100" dir="2700000" algn="tl">
                    <a:srgbClr val="C0C0C0"/>
                  </a:outerShdw>
                </a:effectLst>
                <a:latin typeface="Comic Sans MS" pitchFamily="66" charset="0"/>
              </a:rPr>
              <a:t>In assenza di storia di consumo</a:t>
            </a:r>
          </a:p>
          <a:p>
            <a:pPr algn="ctr" eaLnBrk="1" hangingPunct="1">
              <a:defRPr/>
            </a:pPr>
            <a:r>
              <a:rPr lang="it-IT" altLang="it-IT" sz="2800" b="1" dirty="0" smtClean="0">
                <a:solidFill>
                  <a:srgbClr val="990099"/>
                </a:solidFill>
                <a:effectLst>
                  <a:outerShdw blurRad="38100" dist="38100" dir="2700000" algn="tl">
                    <a:srgbClr val="C0C0C0"/>
                  </a:outerShdw>
                </a:effectLst>
                <a:latin typeface="Comic Sans MS" pitchFamily="66" charset="0"/>
              </a:rPr>
              <a:t>significativo a livello comunitario una</a:t>
            </a:r>
          </a:p>
          <a:p>
            <a:pPr algn="ctr" eaLnBrk="1" hangingPunct="1">
              <a:defRPr/>
            </a:pPr>
            <a:r>
              <a:rPr lang="it-IT" altLang="it-IT" sz="2800" b="1" dirty="0" smtClean="0">
                <a:solidFill>
                  <a:srgbClr val="990099"/>
                </a:solidFill>
                <a:effectLst>
                  <a:outerShdw blurRad="38100" dist="38100" dir="2700000" algn="tl">
                    <a:srgbClr val="C0C0C0"/>
                  </a:outerShdw>
                </a:effectLst>
                <a:latin typeface="Comic Sans MS" pitchFamily="66" charset="0"/>
              </a:rPr>
              <a:t>sostanza o un prodotto non possono</a:t>
            </a:r>
          </a:p>
          <a:p>
            <a:pPr algn="ctr" eaLnBrk="1" hangingPunct="1">
              <a:defRPr/>
            </a:pPr>
            <a:r>
              <a:rPr lang="it-IT" altLang="it-IT" sz="2800" b="1" dirty="0" smtClean="0">
                <a:solidFill>
                  <a:srgbClr val="990099"/>
                </a:solidFill>
                <a:effectLst>
                  <a:outerShdw blurRad="38100" dist="38100" dir="2700000" algn="tl">
                    <a:srgbClr val="C0C0C0"/>
                  </a:outerShdw>
                </a:effectLst>
                <a:latin typeface="Comic Sans MS" pitchFamily="66" charset="0"/>
              </a:rPr>
              <a:t>essere commercializzati come alimenti o</a:t>
            </a:r>
          </a:p>
          <a:p>
            <a:pPr algn="ctr" eaLnBrk="1" hangingPunct="1">
              <a:defRPr/>
            </a:pPr>
            <a:r>
              <a:rPr lang="it-IT" altLang="it-IT" sz="2800" b="1" dirty="0" smtClean="0">
                <a:solidFill>
                  <a:srgbClr val="990099"/>
                </a:solidFill>
                <a:effectLst>
                  <a:outerShdw blurRad="38100" dist="38100" dir="2700000" algn="tl">
                    <a:srgbClr val="C0C0C0"/>
                  </a:outerShdw>
                </a:effectLst>
                <a:latin typeface="Comic Sans MS" pitchFamily="66" charset="0"/>
              </a:rPr>
              <a:t>come ingredienti alimentari</a:t>
            </a:r>
          </a:p>
        </p:txBody>
      </p:sp>
      <p:sp>
        <p:nvSpPr>
          <p:cNvPr id="25603" name="AutoShape 5"/>
          <p:cNvSpPr>
            <a:spLocks noChangeArrowheads="1"/>
          </p:cNvSpPr>
          <p:nvPr/>
        </p:nvSpPr>
        <p:spPr bwMode="auto">
          <a:xfrm>
            <a:off x="3764782" y="4005486"/>
            <a:ext cx="720725" cy="792162"/>
          </a:xfrm>
          <a:prstGeom prst="downArrow">
            <a:avLst>
              <a:gd name="adj1" fmla="val 50000"/>
              <a:gd name="adj2" fmla="val 27478"/>
            </a:avLst>
          </a:prstGeom>
          <a:solidFill>
            <a:srgbClr val="00FF00"/>
          </a:solidFill>
          <a:ln w="254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9158" name="Rectangle 6"/>
          <p:cNvSpPr>
            <a:spLocks noChangeArrowheads="1"/>
          </p:cNvSpPr>
          <p:nvPr/>
        </p:nvSpPr>
        <p:spPr bwMode="auto">
          <a:xfrm>
            <a:off x="1484846" y="5042123"/>
            <a:ext cx="52790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it-IT" altLang="it-IT" sz="2800" b="1" dirty="0" err="1">
                <a:solidFill>
                  <a:srgbClr val="FF0000"/>
                </a:solidFill>
                <a:effectLst>
                  <a:outerShdw blurRad="38100" dist="38100" dir="2700000" algn="tl">
                    <a:srgbClr val="C0C0C0"/>
                  </a:outerShdw>
                </a:effectLst>
                <a:latin typeface="Comic Sans MS" pitchFamily="66" charset="0"/>
              </a:rPr>
              <a:t>Novel</a:t>
            </a:r>
            <a:r>
              <a:rPr lang="it-IT" altLang="it-IT" sz="2800" b="1" dirty="0">
                <a:solidFill>
                  <a:srgbClr val="FF0000"/>
                </a:solidFill>
                <a:effectLst>
                  <a:outerShdw blurRad="38100" dist="38100" dir="2700000" algn="tl">
                    <a:srgbClr val="C0C0C0"/>
                  </a:outerShdw>
                </a:effectLst>
                <a:latin typeface="Comic Sans MS" pitchFamily="66" charset="0"/>
              </a:rPr>
              <a:t> </a:t>
            </a:r>
            <a:r>
              <a:rPr lang="it-IT" altLang="it-IT" sz="2800" b="1" dirty="0" err="1">
                <a:solidFill>
                  <a:srgbClr val="FF0000"/>
                </a:solidFill>
                <a:effectLst>
                  <a:outerShdw blurRad="38100" dist="38100" dir="2700000" algn="tl">
                    <a:srgbClr val="C0C0C0"/>
                  </a:outerShdw>
                </a:effectLst>
                <a:latin typeface="Comic Sans MS" pitchFamily="66" charset="0"/>
              </a:rPr>
              <a:t>food</a:t>
            </a:r>
            <a:endParaRPr lang="it-IT" altLang="it-IT" sz="2800" b="1" dirty="0">
              <a:solidFill>
                <a:srgbClr val="FF0000"/>
              </a:solidFill>
              <a:effectLst>
                <a:outerShdw blurRad="38100" dist="38100" dir="2700000" algn="tl">
                  <a:srgbClr val="C0C0C0"/>
                </a:outerShdw>
              </a:effectLst>
              <a:latin typeface="Comic Sans MS" pitchFamily="66" charset="0"/>
            </a:endParaRPr>
          </a:p>
          <a:p>
            <a:pPr algn="ctr">
              <a:defRPr/>
            </a:pPr>
            <a:r>
              <a:rPr lang="it-IT" altLang="it-IT" sz="2800" b="1" dirty="0">
                <a:solidFill>
                  <a:srgbClr val="990099"/>
                </a:solidFill>
                <a:effectLst>
                  <a:outerShdw blurRad="38100" dist="38100" dir="2700000" algn="tl">
                    <a:srgbClr val="C0C0C0"/>
                  </a:outerShdw>
                </a:effectLst>
                <a:latin typeface="Comic Sans MS" pitchFamily="66" charset="0"/>
              </a:rPr>
              <a:t>Regolamento (CE) </a:t>
            </a:r>
            <a:r>
              <a:rPr lang="it-IT" altLang="it-IT" sz="2800" b="1" dirty="0" smtClean="0">
                <a:solidFill>
                  <a:srgbClr val="990099"/>
                </a:solidFill>
                <a:effectLst>
                  <a:outerShdw blurRad="38100" dist="38100" dir="2700000" algn="tl">
                    <a:srgbClr val="C0C0C0"/>
                  </a:outerShdw>
                </a:effectLst>
                <a:latin typeface="Comic Sans MS" pitchFamily="66" charset="0"/>
              </a:rPr>
              <a:t>2283/2015</a:t>
            </a:r>
            <a:endParaRPr lang="it-IT" altLang="it-IT" sz="2800" b="1" dirty="0">
              <a:solidFill>
                <a:srgbClr val="990099"/>
              </a:solidFill>
              <a:effectLst>
                <a:outerShdw blurRad="38100" dist="38100" dir="2700000" algn="tl">
                  <a:srgbClr val="C0C0C0"/>
                </a:outerShdw>
              </a:effectLst>
              <a:latin typeface="Comic Sans MS" pitchFamily="66" charset="0"/>
            </a:endParaRPr>
          </a:p>
        </p:txBody>
      </p:sp>
      <p:sp>
        <p:nvSpPr>
          <p:cNvPr id="49159" name="Rectangle 7"/>
          <p:cNvSpPr>
            <a:spLocks noChangeArrowheads="1"/>
          </p:cNvSpPr>
          <p:nvPr/>
        </p:nvSpPr>
        <p:spPr bwMode="auto">
          <a:xfrm>
            <a:off x="971550" y="92075"/>
            <a:ext cx="3841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a:t>
            </a:r>
            <a:r>
              <a:rPr lang="it-IT" altLang="it-IT" sz="2400" b="1" dirty="0" smtClean="0">
                <a:solidFill>
                  <a:srgbClr val="7ABC32"/>
                </a:solidFill>
                <a:effectLst>
                  <a:outerShdw blurRad="38100" dist="38100" dir="2700000" algn="tl">
                    <a:srgbClr val="C0C0C0"/>
                  </a:outerShdw>
                </a:effectLst>
                <a:latin typeface="Comic Sans MS" pitchFamily="66" charset="0"/>
              </a:rPr>
              <a:t>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345093" name="Rectangle 5"/>
          <p:cNvSpPr>
            <a:spLocks noChangeArrowheads="1"/>
          </p:cNvSpPr>
          <p:nvPr/>
        </p:nvSpPr>
        <p:spPr bwMode="auto">
          <a:xfrm>
            <a:off x="6971253" y="-27384"/>
            <a:ext cx="2209259"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CE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2283/2015</a:t>
            </a:r>
          </a:p>
        </p:txBody>
      </p:sp>
      <p:grpSp>
        <p:nvGrpSpPr>
          <p:cNvPr id="25607" name="Group 9"/>
          <p:cNvGrpSpPr>
            <a:grpSpLocks/>
          </p:cNvGrpSpPr>
          <p:nvPr/>
        </p:nvGrpSpPr>
        <p:grpSpPr bwMode="auto">
          <a:xfrm>
            <a:off x="468313" y="620713"/>
            <a:ext cx="8351837" cy="215900"/>
            <a:chOff x="295" y="391"/>
            <a:chExt cx="5261" cy="136"/>
          </a:xfrm>
        </p:grpSpPr>
        <p:sp>
          <p:nvSpPr>
            <p:cNvPr id="25608" name="Rectangle 10"/>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09" name="Rectangle 11"/>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0" name="Rectangle 12"/>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1" name="Rectangle 13"/>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AutoShape 2" descr="Risultati immagini per what's news timb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49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1041">
            <a:off x="6695327" y="376546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539552" y="5996230"/>
            <a:ext cx="7632327"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1400" dirty="0">
                <a:latin typeface="+mn-lt"/>
              </a:rPr>
              <a:t>relativo ai nuovi alimenti e che modifica il regolamento (UE) n. 1169/2011 del Parlamento europeo e del Consiglio e abroga il regolamento (CE) n. 258/97 del Parlamento europeo e del Consiglio e il regolamento (CE) n. 1852/2001 della Commissione</a:t>
            </a:r>
          </a:p>
        </p:txBody>
      </p:sp>
      <p:pic>
        <p:nvPicPr>
          <p:cNvPr id="8499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6084" y="836712"/>
            <a:ext cx="1495607" cy="99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58"/>
                                        </p:tgtEl>
                                        <p:attrNameLst>
                                          <p:attrName>style.visibility</p:attrName>
                                        </p:attrNameLst>
                                      </p:cBhvr>
                                      <p:to>
                                        <p:strVal val="visible"/>
                                      </p:to>
                                    </p:set>
                                    <p:anim calcmode="lin" valueType="num">
                                      <p:cBhvr additive="base">
                                        <p:cTn id="11" dur="500" fill="hold"/>
                                        <p:tgtEl>
                                          <p:spTgt spid="49158"/>
                                        </p:tgtEl>
                                        <p:attrNameLst>
                                          <p:attrName>ppt_x</p:attrName>
                                        </p:attrNameLst>
                                      </p:cBhvr>
                                      <p:tavLst>
                                        <p:tav tm="0">
                                          <p:val>
                                            <p:strVal val="#ppt_x"/>
                                          </p:val>
                                        </p:tav>
                                        <p:tav tm="100000">
                                          <p:val>
                                            <p:strVal val="#ppt_x"/>
                                          </p:val>
                                        </p:tav>
                                      </p:tavLst>
                                    </p:anim>
                                    <p:anim calcmode="lin" valueType="num">
                                      <p:cBhvr additive="base">
                                        <p:cTn id="12" dur="500" fill="hold"/>
                                        <p:tgtEl>
                                          <p:spTgt spid="49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4995"/>
                                        </p:tgtEl>
                                        <p:attrNameLst>
                                          <p:attrName>style.visibility</p:attrName>
                                        </p:attrNameLst>
                                      </p:cBhvr>
                                      <p:to>
                                        <p:strVal val="visible"/>
                                      </p:to>
                                    </p:set>
                                    <p:anim calcmode="lin" valueType="num">
                                      <p:cBhvr additive="base">
                                        <p:cTn id="19" dur="500" fill="hold"/>
                                        <p:tgtEl>
                                          <p:spTgt spid="84995"/>
                                        </p:tgtEl>
                                        <p:attrNameLst>
                                          <p:attrName>ppt_x</p:attrName>
                                        </p:attrNameLst>
                                      </p:cBhvr>
                                      <p:tavLst>
                                        <p:tav tm="0">
                                          <p:val>
                                            <p:strVal val="#ppt_x"/>
                                          </p:val>
                                        </p:tav>
                                        <p:tav tm="100000">
                                          <p:val>
                                            <p:strVal val="#ppt_x"/>
                                          </p:val>
                                        </p:tav>
                                      </p:tavLst>
                                    </p:anim>
                                    <p:anim calcmode="lin" valueType="num">
                                      <p:cBhvr additive="base">
                                        <p:cTn id="20"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49158"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ChangeArrowheads="1"/>
          </p:cNvSpPr>
          <p:nvPr/>
        </p:nvSpPr>
        <p:spPr bwMode="auto">
          <a:xfrm>
            <a:off x="971550" y="92075"/>
            <a:ext cx="3841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a:t>
            </a:r>
            <a:r>
              <a:rPr lang="it-IT" altLang="it-IT" sz="2400" b="1" dirty="0" smtClean="0">
                <a:solidFill>
                  <a:srgbClr val="7ABC32"/>
                </a:solidFill>
                <a:effectLst>
                  <a:outerShdw blurRad="38100" dist="38100" dir="2700000" algn="tl">
                    <a:srgbClr val="C0C0C0"/>
                  </a:outerShdw>
                </a:effectLst>
                <a:latin typeface="Comic Sans MS" pitchFamily="66" charset="0"/>
              </a:rPr>
              <a:t>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345093" name="Rectangle 5"/>
          <p:cNvSpPr>
            <a:spLocks noChangeArrowheads="1"/>
          </p:cNvSpPr>
          <p:nvPr/>
        </p:nvSpPr>
        <p:spPr bwMode="auto">
          <a:xfrm>
            <a:off x="6971253" y="-27384"/>
            <a:ext cx="2209259"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CE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2283/2015</a:t>
            </a:r>
          </a:p>
        </p:txBody>
      </p:sp>
      <p:grpSp>
        <p:nvGrpSpPr>
          <p:cNvPr id="25607" name="Group 9"/>
          <p:cNvGrpSpPr>
            <a:grpSpLocks/>
          </p:cNvGrpSpPr>
          <p:nvPr/>
        </p:nvGrpSpPr>
        <p:grpSpPr bwMode="auto">
          <a:xfrm>
            <a:off x="468313" y="620713"/>
            <a:ext cx="8351837" cy="215900"/>
            <a:chOff x="295" y="391"/>
            <a:chExt cx="5261" cy="136"/>
          </a:xfrm>
        </p:grpSpPr>
        <p:sp>
          <p:nvSpPr>
            <p:cNvPr id="25608" name="Rectangle 10"/>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09" name="Rectangle 11"/>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0" name="Rectangle 12"/>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5611" name="Rectangle 13"/>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AutoShape 2" descr="Risultati immagini per what's news timb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49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1041">
            <a:off x="7004319" y="269978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074" name="Rectangle 2"/>
          <p:cNvSpPr>
            <a:spLocks noChangeArrowheads="1"/>
          </p:cNvSpPr>
          <p:nvPr/>
        </p:nvSpPr>
        <p:spPr bwMode="auto">
          <a:xfrm>
            <a:off x="467544" y="869225"/>
            <a:ext cx="8424936"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it-IT" altLang="it-IT" sz="2800" b="1" dirty="0" smtClean="0">
                <a:solidFill>
                  <a:srgbClr val="FF0000"/>
                </a:solidFill>
                <a:effectLst>
                  <a:outerShdw blurRad="38100" dist="38100" dir="2700000" algn="tl">
                    <a:srgbClr val="C0C0C0"/>
                  </a:outerShdw>
                </a:effectLst>
                <a:latin typeface="Comic Sans MS" pitchFamily="66" charset="0"/>
              </a:rPr>
              <a:t>Categorie per </a:t>
            </a:r>
            <a:r>
              <a:rPr lang="it-IT" altLang="it-IT" sz="2800" b="1" dirty="0" err="1" smtClean="0">
                <a:solidFill>
                  <a:srgbClr val="FF0000"/>
                </a:solidFill>
                <a:effectLst>
                  <a:outerShdw blurRad="38100" dist="38100" dir="2700000" algn="tl">
                    <a:srgbClr val="C0C0C0"/>
                  </a:outerShdw>
                </a:effectLst>
                <a:latin typeface="Comic Sans MS" pitchFamily="66" charset="0"/>
              </a:rPr>
              <a:t>novel</a:t>
            </a:r>
            <a:r>
              <a:rPr lang="it-IT" altLang="it-IT" sz="2800" b="1" dirty="0" smtClean="0">
                <a:solidFill>
                  <a:srgbClr val="FF0000"/>
                </a:solidFill>
                <a:effectLst>
                  <a:outerShdw blurRad="38100" dist="38100" dir="2700000" algn="tl">
                    <a:srgbClr val="C0C0C0"/>
                  </a:outerShdw>
                </a:effectLst>
                <a:latin typeface="Comic Sans MS" pitchFamily="66" charset="0"/>
              </a:rPr>
              <a:t> </a:t>
            </a:r>
            <a:r>
              <a:rPr lang="it-IT" altLang="it-IT" sz="2800" b="1" dirty="0" err="1" smtClean="0">
                <a:solidFill>
                  <a:srgbClr val="FF0000"/>
                </a:solidFill>
                <a:effectLst>
                  <a:outerShdw blurRad="38100" dist="38100" dir="2700000" algn="tl">
                    <a:srgbClr val="C0C0C0"/>
                  </a:outerShdw>
                </a:effectLst>
                <a:latin typeface="Comic Sans MS" pitchFamily="66" charset="0"/>
              </a:rPr>
              <a:t>food</a:t>
            </a:r>
            <a:r>
              <a:rPr lang="it-IT" altLang="it-IT" sz="2800" b="1" dirty="0" smtClean="0">
                <a:solidFill>
                  <a:srgbClr val="FF0000"/>
                </a:solidFill>
                <a:effectLst>
                  <a:outerShdw blurRad="38100" dist="38100" dir="2700000" algn="tl">
                    <a:srgbClr val="C0C0C0"/>
                  </a:outerShdw>
                </a:effectLst>
                <a:latin typeface="Comic Sans MS" pitchFamily="66" charset="0"/>
              </a:rPr>
              <a:t>?</a:t>
            </a:r>
          </a:p>
          <a:p>
            <a:pPr algn="just" eaLnBrk="1" hangingPunct="1">
              <a:defRPr/>
            </a:pPr>
            <a:endParaRPr lang="it-IT" altLang="it-IT" sz="1600" b="1" dirty="0" smtClean="0">
              <a:solidFill>
                <a:srgbClr val="FF0000"/>
              </a:solidFill>
              <a:effectLst>
                <a:outerShdw blurRad="38100" dist="38100" dir="2700000" algn="tl">
                  <a:srgbClr val="C0C0C0"/>
                </a:outerShdw>
              </a:effectLst>
              <a:latin typeface="Comic Sans MS" pitchFamily="66" charset="0"/>
            </a:endParaRPr>
          </a:p>
          <a:p>
            <a:pPr marL="285750" indent="-285750" algn="just" eaLnBrk="1" hangingPunct="1">
              <a:buFont typeface="Wingdings" panose="05000000000000000000" pitchFamily="2" charset="2"/>
              <a:buChar char="ü"/>
              <a:defRPr/>
            </a:pPr>
            <a:r>
              <a:rPr lang="it-IT" altLang="it-IT" sz="1400" b="1" dirty="0">
                <a:solidFill>
                  <a:srgbClr val="660066"/>
                </a:solidFill>
                <a:latin typeface="+mn-lt"/>
              </a:rPr>
              <a:t> prodotti ed ingredienti alimentari con una struttura molecolare primaria nuova o volutamente modificata </a:t>
            </a:r>
          </a:p>
          <a:p>
            <a:pPr marL="285750" indent="-285750" algn="just" eaLnBrk="1" hangingPunct="1">
              <a:buFont typeface="Wingdings" panose="05000000000000000000" pitchFamily="2" charset="2"/>
              <a:buChar char="ü"/>
              <a:defRPr/>
            </a:pPr>
            <a:endParaRPr lang="it-IT" altLang="it-IT" sz="1400" b="1" dirty="0">
              <a:solidFill>
                <a:srgbClr val="660066"/>
              </a:solidFill>
              <a:latin typeface="+mn-lt"/>
            </a:endParaRPr>
          </a:p>
          <a:p>
            <a:pPr marL="285750" indent="-285750" algn="just" eaLnBrk="1" hangingPunct="1">
              <a:buFont typeface="Wingdings" panose="05000000000000000000" pitchFamily="2" charset="2"/>
              <a:buChar char="ü"/>
              <a:defRPr/>
            </a:pPr>
            <a:r>
              <a:rPr lang="it-IT" altLang="it-IT" sz="1400" b="1" dirty="0">
                <a:solidFill>
                  <a:srgbClr val="660066"/>
                </a:solidFill>
                <a:latin typeface="+mn-lt"/>
              </a:rPr>
              <a:t> prodotti ed ingredienti alimentari costituiti o isolati a partire da microrganismi, funghi o alghe, vegetali e/o animali</a:t>
            </a:r>
          </a:p>
          <a:p>
            <a:pPr marL="285750" indent="-285750" algn="just" eaLnBrk="1" hangingPunct="1">
              <a:buFont typeface="Wingdings" panose="05000000000000000000" pitchFamily="2" charset="2"/>
              <a:buChar char="ü"/>
              <a:defRPr/>
            </a:pPr>
            <a:endParaRPr lang="it-IT" altLang="it-IT" sz="1400" b="1" dirty="0">
              <a:solidFill>
                <a:srgbClr val="660066"/>
              </a:solidFill>
              <a:latin typeface="+mn-lt"/>
            </a:endParaRPr>
          </a:p>
          <a:p>
            <a:pPr marL="285750" indent="-285750" algn="just" eaLnBrk="1" hangingPunct="1">
              <a:buFont typeface="Wingdings" panose="05000000000000000000" pitchFamily="2" charset="2"/>
              <a:buChar char="ü"/>
              <a:defRPr/>
            </a:pPr>
            <a:r>
              <a:rPr lang="it-IT" altLang="it-IT" sz="1400" b="1" dirty="0">
                <a:solidFill>
                  <a:srgbClr val="660066"/>
                </a:solidFill>
                <a:latin typeface="+mn-lt"/>
              </a:rPr>
              <a:t> prodotti ed ingredienti alimentari sottoposti ad un processo di produzione non generalmente utilizzato, per il quale vi sia nella composizione o nella struttura dei prodotti o degli ingredienti una modificazione significativa del valore nutritivo, del loro metabolismo o del tenore di </a:t>
            </a:r>
            <a:r>
              <a:rPr lang="it-IT" altLang="it-IT" sz="1400" b="1" dirty="0" smtClean="0">
                <a:solidFill>
                  <a:srgbClr val="660066"/>
                </a:solidFill>
                <a:latin typeface="+mn-lt"/>
              </a:rPr>
              <a:t>sostanze</a:t>
            </a:r>
          </a:p>
          <a:p>
            <a:pPr marL="285750" indent="-285750" algn="just" eaLnBrk="1" hangingPunct="1">
              <a:buFont typeface="Wingdings" panose="05000000000000000000" pitchFamily="2" charset="2"/>
              <a:buChar char="ü"/>
              <a:defRPr/>
            </a:pPr>
            <a:endParaRPr lang="it-IT" altLang="it-IT" sz="1400" b="1" dirty="0" smtClean="0">
              <a:solidFill>
                <a:srgbClr val="660066"/>
              </a:solidFill>
              <a:latin typeface="+mn-lt"/>
            </a:endParaRPr>
          </a:p>
          <a:p>
            <a:pPr marL="285750" indent="-285750" algn="just" eaLnBrk="1" hangingPunct="1">
              <a:buFont typeface="Wingdings" panose="05000000000000000000" pitchFamily="2" charset="2"/>
              <a:buChar char="ü"/>
              <a:defRPr/>
            </a:pPr>
            <a:r>
              <a:rPr lang="it-IT" sz="1400" b="1" dirty="0">
                <a:solidFill>
                  <a:srgbClr val="660066"/>
                </a:solidFill>
                <a:latin typeface="+mn-lt"/>
              </a:rPr>
              <a:t>gli insetti interi e le loro </a:t>
            </a:r>
            <a:r>
              <a:rPr lang="it-IT" sz="1400" b="1" dirty="0" smtClean="0">
                <a:solidFill>
                  <a:srgbClr val="660066"/>
                </a:solidFill>
                <a:latin typeface="+mn-lt"/>
              </a:rPr>
              <a:t>parti</a:t>
            </a:r>
          </a:p>
          <a:p>
            <a:pPr marL="285750" indent="-285750" algn="just" eaLnBrk="1" hangingPunct="1">
              <a:buFont typeface="Wingdings" panose="05000000000000000000" pitchFamily="2" charset="2"/>
              <a:buChar char="ü"/>
              <a:defRPr/>
            </a:pPr>
            <a:endParaRPr lang="it-IT" sz="1400" b="1" dirty="0" smtClean="0">
              <a:solidFill>
                <a:srgbClr val="660066"/>
              </a:solidFill>
              <a:latin typeface="+mn-lt"/>
            </a:endParaRPr>
          </a:p>
          <a:p>
            <a:pPr marL="285750" indent="-285750" algn="just" eaLnBrk="1" hangingPunct="1">
              <a:buFont typeface="Wingdings" panose="05000000000000000000" pitchFamily="2" charset="2"/>
              <a:buChar char="ü"/>
              <a:defRPr/>
            </a:pPr>
            <a:r>
              <a:rPr lang="it-IT" sz="1400" b="1" dirty="0">
                <a:solidFill>
                  <a:srgbClr val="660066"/>
                </a:solidFill>
                <a:latin typeface="+mn-lt"/>
              </a:rPr>
              <a:t>colture di cellule o di tessuti ottenute da animali, vegetali, microorganismi, funghi o </a:t>
            </a:r>
            <a:r>
              <a:rPr lang="it-IT" sz="1400" b="1" dirty="0" smtClean="0">
                <a:solidFill>
                  <a:srgbClr val="660066"/>
                </a:solidFill>
                <a:latin typeface="+mn-lt"/>
              </a:rPr>
              <a:t>alghe</a:t>
            </a:r>
          </a:p>
          <a:p>
            <a:pPr marL="285750" indent="-285750" algn="just" eaLnBrk="1" hangingPunct="1">
              <a:buFont typeface="Wingdings" panose="05000000000000000000" pitchFamily="2" charset="2"/>
              <a:buChar char="ü"/>
              <a:defRPr/>
            </a:pPr>
            <a:endParaRPr lang="it-IT" altLang="it-IT" sz="1400" b="1" dirty="0">
              <a:solidFill>
                <a:srgbClr val="660066"/>
              </a:solidFill>
              <a:latin typeface="+mn-lt"/>
            </a:endParaRPr>
          </a:p>
          <a:p>
            <a:pPr marL="285750" indent="-285750" algn="just" eaLnBrk="1" hangingPunct="1">
              <a:buFont typeface="Wingdings" panose="05000000000000000000" pitchFamily="2" charset="2"/>
              <a:buChar char="ü"/>
              <a:defRPr/>
            </a:pPr>
            <a:r>
              <a:rPr lang="it-IT" sz="1400" b="1" dirty="0">
                <a:solidFill>
                  <a:srgbClr val="660066"/>
                </a:solidFill>
                <a:latin typeface="+mn-lt"/>
              </a:rPr>
              <a:t>La definizione di nuovo alimento potrebbe altresì includere gli alimenti costituiti da micelle o liposomi</a:t>
            </a:r>
            <a:r>
              <a:rPr lang="it-IT" sz="1400" b="1" dirty="0" smtClean="0">
                <a:solidFill>
                  <a:srgbClr val="660066"/>
                </a:solidFill>
                <a:latin typeface="+mn-lt"/>
              </a:rPr>
              <a:t>.</a:t>
            </a:r>
          </a:p>
          <a:p>
            <a:pPr marL="285750" indent="-285750" algn="just" eaLnBrk="1" hangingPunct="1">
              <a:buFont typeface="Wingdings" panose="05000000000000000000" pitchFamily="2" charset="2"/>
              <a:buChar char="ü"/>
              <a:defRPr/>
            </a:pPr>
            <a:endParaRPr lang="it-IT" sz="1400" b="1" dirty="0" smtClean="0">
              <a:solidFill>
                <a:srgbClr val="660066"/>
              </a:solidFill>
              <a:latin typeface="+mn-lt"/>
            </a:endParaRPr>
          </a:p>
          <a:p>
            <a:pPr marL="285750" indent="-285750" algn="just" eaLnBrk="1" hangingPunct="1">
              <a:buFont typeface="Wingdings" panose="05000000000000000000" pitchFamily="2" charset="2"/>
              <a:buChar char="ü"/>
              <a:defRPr/>
            </a:pPr>
            <a:r>
              <a:rPr lang="it-IT" sz="1400" b="1" dirty="0" err="1" smtClean="0">
                <a:solidFill>
                  <a:srgbClr val="660066"/>
                </a:solidFill>
                <a:latin typeface="+mn-lt"/>
              </a:rPr>
              <a:t>Nanomateriali</a:t>
            </a:r>
            <a:r>
              <a:rPr lang="it-IT" sz="1400" b="1" dirty="0" smtClean="0">
                <a:solidFill>
                  <a:srgbClr val="660066"/>
                </a:solidFill>
                <a:latin typeface="+mn-lt"/>
              </a:rPr>
              <a:t> ingegnerizzati (dimensioni ≤100nm</a:t>
            </a:r>
            <a:endParaRPr lang="it-IT" altLang="it-IT" sz="1400" b="1" dirty="0">
              <a:solidFill>
                <a:srgbClr val="660066"/>
              </a:solidFill>
              <a:latin typeface="+mn-lt"/>
            </a:endParaRPr>
          </a:p>
          <a:p>
            <a:pPr marL="285750" indent="-285750" algn="just" eaLnBrk="1" hangingPunct="1">
              <a:buFont typeface="Wingdings" panose="05000000000000000000" pitchFamily="2" charset="2"/>
              <a:buChar char="ü"/>
              <a:defRPr/>
            </a:pPr>
            <a:endParaRPr lang="it-IT" altLang="it-IT" sz="1400" b="1" dirty="0" smtClean="0">
              <a:solidFill>
                <a:srgbClr val="990099"/>
              </a:solidFill>
              <a:latin typeface="+mn-lt"/>
            </a:endParaRPr>
          </a:p>
        </p:txBody>
      </p:sp>
      <p:pic>
        <p:nvPicPr>
          <p:cNvPr id="8601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5584327"/>
            <a:ext cx="2363142" cy="79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847664" y="5719999"/>
            <a:ext cx="457200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r>
              <a:rPr lang="it-IT" sz="1400" b="1" dirty="0" smtClean="0">
                <a:latin typeface="+mn-lt"/>
              </a:rPr>
              <a:t>Monitoraggio successivo all’immissione in commercio</a:t>
            </a:r>
          </a:p>
          <a:p>
            <a:r>
              <a:rPr lang="it-IT" sz="1400" b="1" dirty="0" smtClean="0">
                <a:latin typeface="+mn-lt"/>
              </a:rPr>
              <a:t>Informazioni aggiuntive</a:t>
            </a:r>
            <a:endParaRPr lang="it-IT" sz="1400" b="1" dirty="0">
              <a:latin typeface="+mn-lt"/>
            </a:endParaRPr>
          </a:p>
        </p:txBody>
      </p:sp>
    </p:spTree>
    <p:extLst>
      <p:ext uri="{BB962C8B-B14F-4D97-AF65-F5344CB8AC3E}">
        <p14:creationId xmlns:p14="http://schemas.microsoft.com/office/powerpoint/2010/main" val="374726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6" name="Group 6"/>
          <p:cNvGrpSpPr>
            <a:grpSpLocks/>
          </p:cNvGrpSpPr>
          <p:nvPr/>
        </p:nvGrpSpPr>
        <p:grpSpPr bwMode="auto">
          <a:xfrm>
            <a:off x="468313" y="620713"/>
            <a:ext cx="8351837" cy="215900"/>
            <a:chOff x="295" y="391"/>
            <a:chExt cx="5261" cy="136"/>
          </a:xfrm>
        </p:grpSpPr>
        <p:sp>
          <p:nvSpPr>
            <p:cNvPr id="28684"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5"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6"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28687"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5745" name="Text Box 33"/>
          <p:cNvSpPr txBox="1">
            <a:spLocks noChangeArrowheads="1"/>
          </p:cNvSpPr>
          <p:nvPr/>
        </p:nvSpPr>
        <p:spPr bwMode="auto">
          <a:xfrm>
            <a:off x="494574" y="774597"/>
            <a:ext cx="8497888" cy="525401"/>
          </a:xfrm>
          <a:prstGeom prst="rect">
            <a:avLst/>
          </a:prstGeom>
          <a:noFill/>
          <a:ln>
            <a:noFill/>
          </a:ln>
          <a:effectLst/>
          <a:extLst>
            <a:ext uri="{909E8E84-426E-40DD-AFC4-6F175D3DCCD1}">
              <a14:hiddenFill xmlns:a14="http://schemas.microsoft.com/office/drawing/2010/main">
                <a:gradFill rotWithShape="0">
                  <a:gsLst>
                    <a:gs pos="0">
                      <a:srgbClr val="AFDB83"/>
                    </a:gs>
                    <a:gs pos="50000">
                      <a:srgbClr val="CCFF99"/>
                    </a:gs>
                    <a:gs pos="100000">
                      <a:srgbClr val="AFDB83"/>
                    </a:gs>
                  </a:gsLst>
                  <a:lin ang="5400000" scaled="1"/>
                </a:gra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defTabSz="449263" eaLnBrk="0" hangingPunct="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eaLnBrk="1" hangingPunct="1">
              <a:spcBef>
                <a:spcPts val="1500"/>
              </a:spcBef>
              <a:buClr>
                <a:srgbClr val="006600"/>
              </a:buClr>
              <a:buFont typeface="Times New Roman" pitchFamily="18" charset="0"/>
              <a:buNone/>
            </a:pPr>
            <a:r>
              <a:rPr lang="en-GB" altLang="it-IT" sz="2800" b="1" dirty="0" err="1">
                <a:solidFill>
                  <a:srgbClr val="F2002E"/>
                </a:solidFill>
                <a:effectLst>
                  <a:outerShdw blurRad="38100" dist="38100" dir="2700000" algn="tl">
                    <a:srgbClr val="C0C0C0"/>
                  </a:outerShdw>
                </a:effectLst>
                <a:latin typeface="Comic Sans MS" pitchFamily="66" charset="0"/>
                <a:cs typeface="Lucida Sans Unicode" pitchFamily="34" charset="0"/>
              </a:rPr>
              <a:t>Catalogo</a:t>
            </a:r>
            <a:r>
              <a:rPr lang="en-GB" altLang="it-IT" sz="2800" b="1" dirty="0">
                <a:solidFill>
                  <a:srgbClr val="F2002E"/>
                </a:solidFill>
                <a:effectLst>
                  <a:outerShdw blurRad="38100" dist="38100" dir="2700000" algn="tl">
                    <a:srgbClr val="C0C0C0"/>
                  </a:outerShdw>
                </a:effectLst>
                <a:latin typeface="Comic Sans MS" pitchFamily="66" charset="0"/>
                <a:cs typeface="Lucida Sans Unicode" pitchFamily="34" charset="0"/>
              </a:rPr>
              <a:t> Novel food                     </a:t>
            </a:r>
          </a:p>
        </p:txBody>
      </p:sp>
      <p:sp>
        <p:nvSpPr>
          <p:cNvPr id="17" name="Rectangle 7"/>
          <p:cNvSpPr>
            <a:spLocks noChangeArrowheads="1"/>
          </p:cNvSpPr>
          <p:nvPr/>
        </p:nvSpPr>
        <p:spPr bwMode="auto">
          <a:xfrm>
            <a:off x="971550" y="92075"/>
            <a:ext cx="3841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a:t>
            </a:r>
            <a:r>
              <a:rPr lang="it-IT" altLang="it-IT" sz="2400" b="1" dirty="0" smtClean="0">
                <a:solidFill>
                  <a:srgbClr val="7ABC32"/>
                </a:solidFill>
                <a:effectLst>
                  <a:outerShdw blurRad="38100" dist="38100" dir="2700000" algn="tl">
                    <a:srgbClr val="C0C0C0"/>
                  </a:outerShdw>
                </a:effectLst>
                <a:latin typeface="Comic Sans MS" pitchFamily="66" charset="0"/>
              </a:rPr>
              <a:t>ORIZZONTALE</a:t>
            </a:r>
            <a:endParaRPr lang="it-IT" altLang="it-IT" sz="2400" b="1" dirty="0">
              <a:solidFill>
                <a:srgbClr val="7ABC32"/>
              </a:solidFill>
              <a:effectLst>
                <a:outerShdw blurRad="38100" dist="38100" dir="2700000" algn="tl">
                  <a:srgbClr val="C0C0C0"/>
                </a:outerShdw>
              </a:effectLst>
              <a:latin typeface="Comic Sans MS" pitchFamily="66" charset="0"/>
            </a:endParaRPr>
          </a:p>
        </p:txBody>
      </p:sp>
      <p:sp>
        <p:nvSpPr>
          <p:cNvPr id="18" name="Rectangle 5"/>
          <p:cNvSpPr>
            <a:spLocks noChangeArrowheads="1"/>
          </p:cNvSpPr>
          <p:nvPr/>
        </p:nvSpPr>
        <p:spPr bwMode="auto">
          <a:xfrm>
            <a:off x="6971253" y="-27384"/>
            <a:ext cx="2209259"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258/97</a:t>
            </a:r>
          </a:p>
          <a:p>
            <a:pPr eaLnBrk="1" hangingPunct="1">
              <a:defRPr/>
            </a:pPr>
            <a:r>
              <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rPr>
              <a:t>Reg CE </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2283/2015</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3" t="12186" r="9472" b="13983"/>
          <a:stretch/>
        </p:blipFill>
        <p:spPr bwMode="auto">
          <a:xfrm>
            <a:off x="131441" y="1916832"/>
            <a:ext cx="8812950" cy="433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083" t="17107" r="28916" b="31622"/>
          <a:stretch/>
        </p:blipFill>
        <p:spPr bwMode="auto">
          <a:xfrm>
            <a:off x="107504" y="3615331"/>
            <a:ext cx="4110993" cy="275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PRODOTTI DESTINATI AD UNA</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ALIMENTAZIONE PARTICOLARE</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(ADAP)</a:t>
            </a:r>
          </a:p>
        </p:txBody>
      </p:sp>
      <p:grpSp>
        <p:nvGrpSpPr>
          <p:cNvPr id="51203" name="Group 10"/>
          <p:cNvGrpSpPr>
            <a:grpSpLocks/>
          </p:cNvGrpSpPr>
          <p:nvPr/>
        </p:nvGrpSpPr>
        <p:grpSpPr bwMode="auto">
          <a:xfrm>
            <a:off x="468313" y="620713"/>
            <a:ext cx="8351837" cy="215900"/>
            <a:chOff x="295" y="391"/>
            <a:chExt cx="5261" cy="136"/>
          </a:xfrm>
        </p:grpSpPr>
        <p:sp>
          <p:nvSpPr>
            <p:cNvPr id="51209" name="Rectangle 11"/>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0" name="Rectangle 12"/>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1" name="Rectangle 13"/>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2" name="Rectangle 14"/>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3264" name="Rectangle 16"/>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53268" name="Rectangle 20"/>
          <p:cNvSpPr>
            <a:spLocks noChangeArrowheads="1"/>
          </p:cNvSpPr>
          <p:nvPr/>
        </p:nvSpPr>
        <p:spPr bwMode="auto">
          <a:xfrm>
            <a:off x="1081088" y="2432050"/>
            <a:ext cx="8459787"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DIETETICI e tra le tipologie di PD</a:t>
            </a:r>
            <a:endParaRPr lang="it-IT" altLang="it-IT" sz="1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endParaRPr lang="it-IT" altLang="it-IT" sz="800" b="1" dirty="0" smtClean="0">
              <a:solidFill>
                <a:schemeClr val="folHlink"/>
              </a:solidFill>
              <a:effectLst>
                <a:outerShdw blurRad="38100" dist="38100" dir="2700000" algn="tl">
                  <a:srgbClr val="C0C0C0"/>
                </a:outerShdw>
              </a:effectLst>
              <a:latin typeface="Comic Sans MS" pitchFamily="66" charset="0"/>
            </a:endParaRP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1.  alimenti dietetici a fini medici speciali</a:t>
            </a: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2. prodotti dietetici per il controllo e la riduzione del peso</a:t>
            </a: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3. alimenti senza glutine</a:t>
            </a: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4. sali iposodici</a:t>
            </a: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5. prodotti per sportivi</a:t>
            </a:r>
          </a:p>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		6. prodotti per diabetici</a:t>
            </a:r>
          </a:p>
        </p:txBody>
      </p:sp>
      <p:sp>
        <p:nvSpPr>
          <p:cNvPr id="53269" name="Rectangle 21"/>
          <p:cNvSpPr>
            <a:spLocks noChangeArrowheads="1"/>
          </p:cNvSpPr>
          <p:nvPr/>
        </p:nvSpPr>
        <p:spPr bwMode="auto">
          <a:xfrm>
            <a:off x="2017713" y="4868863"/>
            <a:ext cx="766762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800" dirty="0" smtClean="0">
                <a:solidFill>
                  <a:schemeClr val="folHlink"/>
                </a:solidFill>
                <a:effectLst>
                  <a:outerShdw blurRad="38100" dist="38100" dir="2700000" algn="tl">
                    <a:srgbClr val="C0C0C0"/>
                  </a:outerShdw>
                </a:effectLst>
                <a:latin typeface="Comic Sans MS" pitchFamily="66" charset="0"/>
              </a:rPr>
              <a:t>PRODOTTI PER LA PRIMA INFANZIA</a:t>
            </a:r>
          </a:p>
          <a:p>
            <a:pPr eaLnBrk="1" hangingPunct="1">
              <a:defRPr/>
            </a:pPr>
            <a:endParaRPr lang="it-IT" altLang="it-IT" sz="1000" dirty="0" smtClean="0">
              <a:solidFill>
                <a:schemeClr val="folHlink"/>
              </a:solidFill>
              <a:effectLst>
                <a:outerShdw blurRad="38100" dist="38100" dir="2700000" algn="tl">
                  <a:srgbClr val="C0C0C0"/>
                </a:outerShdw>
              </a:effectLst>
              <a:latin typeface="Comic Sans MS" pitchFamily="66" charset="0"/>
            </a:endParaRPr>
          </a:p>
          <a:p>
            <a:pPr eaLnBrk="1" hangingPunct="1">
              <a:buFontTx/>
              <a:buAutoNum type="arabicPeriod"/>
              <a:defRPr/>
            </a:pPr>
            <a:r>
              <a:rPr lang="en-US" altLang="it-IT" sz="1800" dirty="0" err="1" smtClean="0">
                <a:solidFill>
                  <a:schemeClr val="folHlink"/>
                </a:solidFill>
                <a:effectLst>
                  <a:outerShdw blurRad="38100" dist="38100" dir="2700000" algn="tl">
                    <a:srgbClr val="C0C0C0"/>
                  </a:outerShdw>
                </a:effectLst>
                <a:latin typeface="Comic Sans MS" pitchFamily="66" charset="0"/>
              </a:rPr>
              <a:t>Espressamente</a:t>
            </a:r>
            <a:r>
              <a:rPr lang="en-US" altLang="it-IT" sz="1800" dirty="0" smtClean="0">
                <a:solidFill>
                  <a:schemeClr val="folHlink"/>
                </a:solidFill>
                <a:effectLst>
                  <a:outerShdw blurRad="38100" dist="38100" dir="2700000" algn="tl">
                    <a:srgbClr val="C0C0C0"/>
                  </a:outerShdw>
                </a:effectLst>
                <a:latin typeface="Comic Sans MS" pitchFamily="66" charset="0"/>
              </a:rPr>
              <a:t> </a:t>
            </a:r>
            <a:r>
              <a:rPr lang="en-US" altLang="it-IT" sz="1800" dirty="0" err="1" smtClean="0">
                <a:solidFill>
                  <a:schemeClr val="folHlink"/>
                </a:solidFill>
                <a:effectLst>
                  <a:outerShdw blurRad="38100" dist="38100" dir="2700000" algn="tl">
                    <a:srgbClr val="C0C0C0"/>
                  </a:outerShdw>
                </a:effectLst>
                <a:latin typeface="Comic Sans MS" pitchFamily="66" charset="0"/>
              </a:rPr>
              <a:t>dedicati</a:t>
            </a:r>
            <a:r>
              <a:rPr lang="en-US" altLang="it-IT" sz="1800" dirty="0" smtClean="0">
                <a:solidFill>
                  <a:schemeClr val="folHlink"/>
                </a:solidFill>
                <a:effectLst>
                  <a:outerShdw blurRad="38100" dist="38100" dir="2700000" algn="tl">
                    <a:srgbClr val="C0C0C0"/>
                  </a:outerShdw>
                </a:effectLst>
                <a:latin typeface="Comic Sans MS" pitchFamily="66" charset="0"/>
              </a:rPr>
              <a:t> </a:t>
            </a:r>
            <a:r>
              <a:rPr lang="en-US" altLang="it-IT" sz="1800" dirty="0" err="1" smtClean="0">
                <a:solidFill>
                  <a:schemeClr val="folHlink"/>
                </a:solidFill>
                <a:effectLst>
                  <a:outerShdw blurRad="38100" dist="38100" dir="2700000" algn="tl">
                    <a:srgbClr val="C0C0C0"/>
                  </a:outerShdw>
                </a:effectLst>
                <a:latin typeface="Comic Sans MS" pitchFamily="66" charset="0"/>
              </a:rPr>
              <a:t>ai</a:t>
            </a:r>
            <a:r>
              <a:rPr lang="en-US" altLang="it-IT" sz="1800" dirty="0" smtClean="0">
                <a:solidFill>
                  <a:schemeClr val="folHlink"/>
                </a:solidFill>
                <a:effectLst>
                  <a:outerShdw blurRad="38100" dist="38100" dir="2700000" algn="tl">
                    <a:srgbClr val="C0C0C0"/>
                  </a:outerShdw>
                </a:effectLst>
                <a:latin typeface="Comic Sans MS" pitchFamily="66" charset="0"/>
              </a:rPr>
              <a:t> </a:t>
            </a:r>
            <a:r>
              <a:rPr lang="en-US" altLang="it-IT" sz="1800" dirty="0" err="1" smtClean="0">
                <a:solidFill>
                  <a:schemeClr val="folHlink"/>
                </a:solidFill>
                <a:effectLst>
                  <a:outerShdw blurRad="38100" dist="38100" dir="2700000" algn="tl">
                    <a:srgbClr val="C0C0C0"/>
                  </a:outerShdw>
                </a:effectLst>
                <a:latin typeface="Comic Sans MS" pitchFamily="66" charset="0"/>
              </a:rPr>
              <a:t>lattanti</a:t>
            </a:r>
            <a:r>
              <a:rPr lang="en-US" altLang="it-IT" sz="1800" dirty="0" smtClean="0">
                <a:solidFill>
                  <a:schemeClr val="folHlink"/>
                </a:solidFill>
                <a:effectLst>
                  <a:outerShdw blurRad="38100" dist="38100" dir="2700000" algn="tl">
                    <a:srgbClr val="C0C0C0"/>
                  </a:outerShdw>
                </a:effectLst>
                <a:latin typeface="Comic Sans MS" pitchFamily="66" charset="0"/>
              </a:rPr>
              <a:t> (0-12 </a:t>
            </a:r>
            <a:r>
              <a:rPr lang="en-US" altLang="it-IT" sz="1800" dirty="0" err="1" smtClean="0">
                <a:solidFill>
                  <a:schemeClr val="folHlink"/>
                </a:solidFill>
                <a:effectLst>
                  <a:outerShdw blurRad="38100" dist="38100" dir="2700000" algn="tl">
                    <a:srgbClr val="C0C0C0"/>
                  </a:outerShdw>
                </a:effectLst>
                <a:latin typeface="Comic Sans MS" pitchFamily="66" charset="0"/>
              </a:rPr>
              <a:t>mesi</a:t>
            </a:r>
            <a:r>
              <a:rPr lang="en-US" altLang="it-IT" sz="1800" dirty="0" smtClean="0">
                <a:solidFill>
                  <a:schemeClr val="folHlink"/>
                </a:solidFill>
                <a:effectLst>
                  <a:outerShdw blurRad="38100" dist="38100" dir="2700000" algn="tl">
                    <a:srgbClr val="C0C0C0"/>
                  </a:outerShdw>
                </a:effectLst>
                <a:latin typeface="Comic Sans MS" pitchFamily="66" charset="0"/>
              </a:rPr>
              <a:t>)</a:t>
            </a:r>
          </a:p>
          <a:p>
            <a:pPr eaLnBrk="1" hangingPunct="1">
              <a:buFontTx/>
              <a:buAutoNum type="arabicPeriod"/>
              <a:defRPr/>
            </a:pPr>
            <a:r>
              <a:rPr lang="it-IT" altLang="it-IT" sz="1800" dirty="0" smtClean="0">
                <a:solidFill>
                  <a:schemeClr val="folHlink"/>
                </a:solidFill>
                <a:effectLst>
                  <a:outerShdw blurRad="38100" dist="38100" dir="2700000" algn="tl">
                    <a:srgbClr val="C0C0C0"/>
                  </a:outerShdw>
                </a:effectLst>
                <a:latin typeface="Comic Sans MS" pitchFamily="66" charset="0"/>
              </a:rPr>
              <a:t>Alimenti a base di cereali e i baby </a:t>
            </a:r>
            <a:r>
              <a:rPr lang="it-IT" altLang="it-IT" sz="1800" dirty="0" err="1" smtClean="0">
                <a:solidFill>
                  <a:schemeClr val="folHlink"/>
                </a:solidFill>
                <a:effectLst>
                  <a:outerShdw blurRad="38100" dist="38100" dir="2700000" algn="tl">
                    <a:srgbClr val="C0C0C0"/>
                  </a:outerShdw>
                </a:effectLst>
                <a:latin typeface="Comic Sans MS" pitchFamily="66" charset="0"/>
              </a:rPr>
              <a:t>foods</a:t>
            </a:r>
            <a:endParaRPr lang="en-US" altLang="it-IT" sz="1800" dirty="0" smtClean="0">
              <a:solidFill>
                <a:schemeClr val="folHlink"/>
              </a:solidFill>
              <a:effectLst>
                <a:outerShdw blurRad="38100" dist="38100" dir="2700000" algn="tl">
                  <a:srgbClr val="C0C0C0"/>
                </a:outerShdw>
              </a:effectLst>
              <a:latin typeface="Comic Sans MS" pitchFamily="66" charset="0"/>
            </a:endParaRPr>
          </a:p>
        </p:txBody>
      </p:sp>
      <p:pic>
        <p:nvPicPr>
          <p:cNvPr id="870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634" y="1340768"/>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72" name="Rectangle 24"/>
          <p:cNvSpPr>
            <a:spLocks noChangeArrowheads="1"/>
          </p:cNvSpPr>
          <p:nvPr/>
        </p:nvSpPr>
        <p:spPr bwMode="auto">
          <a:xfrm>
            <a:off x="2267744" y="6093296"/>
            <a:ext cx="45664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it-IT" altLang="it-IT" sz="2400" b="1" dirty="0">
                <a:solidFill>
                  <a:srgbClr val="00FF00"/>
                </a:solidFill>
                <a:effectLst>
                  <a:outerShdw blurRad="38100" dist="38100" dir="2700000" algn="tl">
                    <a:srgbClr val="C0C0C0"/>
                  </a:outerShdw>
                </a:effectLst>
                <a:latin typeface="Comic Sans MS" pitchFamily="66" charset="0"/>
              </a:rPr>
              <a:t>DIRETTIVA </a:t>
            </a:r>
            <a:r>
              <a:rPr lang="it-IT" altLang="it-IT" sz="2400" b="1" dirty="0" smtClean="0">
                <a:solidFill>
                  <a:srgbClr val="00FF00"/>
                </a:solidFill>
                <a:effectLst>
                  <a:outerShdw blurRad="38100" dist="38100" dir="2700000" algn="tl">
                    <a:srgbClr val="C0C0C0"/>
                  </a:outerShdw>
                </a:effectLst>
                <a:latin typeface="Comic Sans MS" pitchFamily="66" charset="0"/>
              </a:rPr>
              <a:t>2009/39/CE </a:t>
            </a:r>
          </a:p>
          <a:p>
            <a:pPr algn="ctr">
              <a:defRPr/>
            </a:pPr>
            <a:r>
              <a:rPr lang="it-IT" altLang="it-IT" sz="2400" b="1" dirty="0" err="1" smtClean="0">
                <a:solidFill>
                  <a:srgbClr val="00FF00"/>
                </a:solidFill>
                <a:effectLst>
                  <a:outerShdw blurRad="38100" dist="38100" dir="2700000" algn="tl">
                    <a:srgbClr val="C0C0C0"/>
                  </a:outerShdw>
                </a:effectLst>
                <a:latin typeface="Comic Sans MS" pitchFamily="66" charset="0"/>
              </a:rPr>
              <a:t>rev</a:t>
            </a:r>
            <a:r>
              <a:rPr lang="it-IT" altLang="it-IT" sz="2400" b="1" dirty="0" smtClean="0">
                <a:solidFill>
                  <a:srgbClr val="00FF00"/>
                </a:solidFill>
                <a:effectLst>
                  <a:outerShdw blurRad="38100" dist="38100" dir="2700000" algn="tl">
                    <a:srgbClr val="C0C0C0"/>
                  </a:outerShdw>
                </a:effectLst>
                <a:latin typeface="Comic Sans MS" pitchFamily="66" charset="0"/>
              </a:rPr>
              <a:t> Reg CE 609/2013</a:t>
            </a:r>
            <a:endParaRPr lang="it-IT" altLang="it-IT" sz="2400" b="1" dirty="0">
              <a:solidFill>
                <a:srgbClr val="00FF00"/>
              </a:solidFill>
              <a:effectLst>
                <a:outerShdw blurRad="38100" dist="38100" dir="2700000" algn="tl">
                  <a:srgbClr val="C0C0C0"/>
                </a:outerShdw>
              </a:effectLst>
              <a:latin typeface="Comic Sans MS" pitchFamily="66" charset="0"/>
            </a:endParaRPr>
          </a:p>
        </p:txBody>
      </p:sp>
      <p:sp>
        <p:nvSpPr>
          <p:cNvPr id="14"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111/1992 </a:t>
            </a:r>
          </a:p>
        </p:txBody>
      </p:sp>
      <p:sp>
        <p:nvSpPr>
          <p:cNvPr id="15" name="Rettangolo 14"/>
          <p:cNvSpPr/>
          <p:nvPr/>
        </p:nvSpPr>
        <p:spPr>
          <a:xfrm>
            <a:off x="682388" y="2852936"/>
            <a:ext cx="7921862" cy="575493"/>
          </a:xfrm>
          <a:prstGeom prst="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Rettangolo 15"/>
          <p:cNvSpPr/>
          <p:nvPr/>
        </p:nvSpPr>
        <p:spPr>
          <a:xfrm>
            <a:off x="659992" y="3428429"/>
            <a:ext cx="7966653" cy="1068387"/>
          </a:xfrm>
          <a:prstGeom prst="rect">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07504" y="1975416"/>
            <a:ext cx="5632291" cy="2257264"/>
          </a:xfrm>
          <a:prstGeom prst="rect">
            <a:avLst/>
          </a:prstGeom>
        </p:spPr>
      </p:pic>
      <p:sp>
        <p:nvSpPr>
          <p:cNvPr id="515074" name="Rectangle 2"/>
          <p:cNvSpPr>
            <a:spLocks noChangeArrowheads="1"/>
          </p:cNvSpPr>
          <p:nvPr/>
        </p:nvSpPr>
        <p:spPr bwMode="auto">
          <a:xfrm>
            <a:off x="250825" y="765175"/>
            <a:ext cx="86042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PRODOTTI DESTINATI AD UNA</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ALIMENTAZIONE PARTICOLARE</a:t>
            </a:r>
          </a:p>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(ADAP)</a:t>
            </a:r>
          </a:p>
        </p:txBody>
      </p:sp>
      <p:grpSp>
        <p:nvGrpSpPr>
          <p:cNvPr id="51203" name="Group 10"/>
          <p:cNvGrpSpPr>
            <a:grpSpLocks/>
          </p:cNvGrpSpPr>
          <p:nvPr/>
        </p:nvGrpSpPr>
        <p:grpSpPr bwMode="auto">
          <a:xfrm>
            <a:off x="468313" y="620713"/>
            <a:ext cx="8351837" cy="215900"/>
            <a:chOff x="295" y="391"/>
            <a:chExt cx="5261" cy="136"/>
          </a:xfrm>
        </p:grpSpPr>
        <p:sp>
          <p:nvSpPr>
            <p:cNvPr id="51209" name="Rectangle 11"/>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0" name="Rectangle 12"/>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1" name="Rectangle 13"/>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2" name="Rectangle 14"/>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3264" name="Rectangle 16"/>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pic>
        <p:nvPicPr>
          <p:cNvPr id="87042"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634" y="1340768"/>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398/89/CE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111/1992 </a:t>
            </a:r>
          </a:p>
        </p:txBody>
      </p:sp>
      <p:pic>
        <p:nvPicPr>
          <p:cNvPr id="3" name="Immagine 2"/>
          <p:cNvPicPr>
            <a:picLocks noChangeAspect="1"/>
          </p:cNvPicPr>
          <p:nvPr/>
        </p:nvPicPr>
        <p:blipFill>
          <a:blip r:embed="rId5"/>
          <a:stretch>
            <a:fillRect/>
          </a:stretch>
        </p:blipFill>
        <p:spPr>
          <a:xfrm>
            <a:off x="523804" y="4221088"/>
            <a:ext cx="8108776" cy="2568500"/>
          </a:xfrm>
          <a:prstGeom prst="rect">
            <a:avLst/>
          </a:prstGeom>
        </p:spPr>
      </p:pic>
    </p:spTree>
    <p:extLst>
      <p:ext uri="{BB962C8B-B14F-4D97-AF65-F5344CB8AC3E}">
        <p14:creationId xmlns:p14="http://schemas.microsoft.com/office/powerpoint/2010/main" val="3290458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10"/>
          <p:cNvGrpSpPr>
            <a:grpSpLocks/>
          </p:cNvGrpSpPr>
          <p:nvPr/>
        </p:nvGrpSpPr>
        <p:grpSpPr bwMode="auto">
          <a:xfrm>
            <a:off x="468313" y="620713"/>
            <a:ext cx="8351837" cy="215900"/>
            <a:chOff x="295" y="391"/>
            <a:chExt cx="5261" cy="136"/>
          </a:xfrm>
        </p:grpSpPr>
        <p:sp>
          <p:nvSpPr>
            <p:cNvPr id="51209" name="Rectangle 11"/>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0" name="Rectangle 12"/>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1" name="Rectangle 13"/>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2" name="Rectangle 14"/>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3264" name="Rectangle 16"/>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67" t="24490" r="21690" b="46429"/>
          <a:stretch/>
        </p:blipFill>
        <p:spPr bwMode="auto">
          <a:xfrm>
            <a:off x="35497" y="722611"/>
            <a:ext cx="6912768" cy="195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ttangolo 17"/>
          <p:cNvSpPr/>
          <p:nvPr/>
        </p:nvSpPr>
        <p:spPr>
          <a:xfrm>
            <a:off x="2411760" y="2841898"/>
            <a:ext cx="6624736" cy="3539430"/>
          </a:xfrm>
          <a:prstGeom prst="rect">
            <a:avLst/>
          </a:prstGeom>
        </p:spPr>
        <p:txBody>
          <a:bodyPr wrap="square">
            <a:spAutoFit/>
          </a:bodyPr>
          <a:lstStyle/>
          <a:p>
            <a:pPr algn="just"/>
            <a:r>
              <a:rPr lang="en-US" sz="1400" dirty="0"/>
              <a:t>The field of </a:t>
            </a:r>
            <a:r>
              <a:rPr lang="en-US" sz="1400" b="1" dirty="0">
                <a:effectLst>
                  <a:outerShdw blurRad="38100" dist="38100" dir="2700000" algn="tl">
                    <a:srgbClr val="000000">
                      <a:alpha val="43137"/>
                    </a:srgbClr>
                  </a:outerShdw>
                </a:effectLst>
              </a:rPr>
              <a:t>products intended for particular nutritional uses</a:t>
            </a:r>
            <a:r>
              <a:rPr lang="en-US" sz="1400" dirty="0"/>
              <a:t>, where </a:t>
            </a:r>
            <a:r>
              <a:rPr lang="en-US" sz="1400" b="1" dirty="0">
                <a:effectLst>
                  <a:outerShdw blurRad="38100" dist="38100" dir="2700000" algn="tl">
                    <a:srgbClr val="000000">
                      <a:alpha val="43137"/>
                    </a:srgbClr>
                  </a:outerShdw>
                </a:effectLst>
              </a:rPr>
              <a:t>there are foods for infants and dietary products, is currently governed by Directive </a:t>
            </a:r>
            <a:r>
              <a:rPr lang="en-US" sz="1400" b="1" dirty="0" smtClean="0">
                <a:effectLst>
                  <a:outerShdw blurRad="38100" dist="38100" dir="2700000" algn="tl">
                    <a:srgbClr val="000000">
                      <a:alpha val="43137"/>
                    </a:srgbClr>
                  </a:outerShdw>
                </a:effectLst>
              </a:rPr>
              <a:t>2009/39/EC</a:t>
            </a:r>
            <a:r>
              <a:rPr lang="en-US" sz="1400" dirty="0"/>
              <a:t>, which codified Directive 89/398 / EEC. It shall be adopted in Italy under the current Legislative Decree 27 January 1992 n. 111.</a:t>
            </a:r>
          </a:p>
          <a:p>
            <a:pPr algn="just"/>
            <a:endParaRPr lang="en-US" sz="1400" dirty="0"/>
          </a:p>
          <a:p>
            <a:pPr algn="just"/>
            <a:r>
              <a:rPr lang="en-US" sz="1400" dirty="0"/>
              <a:t>Since </a:t>
            </a:r>
            <a:r>
              <a:rPr lang="en-US" sz="1400" u="sng" dirty="0">
                <a:effectLst>
                  <a:outerShdw blurRad="38100" dist="38100" dir="2700000" algn="tl">
                    <a:srgbClr val="000000">
                      <a:alpha val="43137"/>
                    </a:srgbClr>
                  </a:outerShdw>
                </a:effectLst>
              </a:rPr>
              <a:t>July 20, 2016, Directive </a:t>
            </a:r>
            <a:r>
              <a:rPr lang="en-US" sz="1400" u="sng" dirty="0" smtClean="0">
                <a:effectLst>
                  <a:outerShdw blurRad="38100" dist="38100" dir="2700000" algn="tl">
                    <a:srgbClr val="000000">
                      <a:alpha val="43137"/>
                    </a:srgbClr>
                  </a:outerShdw>
                </a:effectLst>
              </a:rPr>
              <a:t>2009/39/EC </a:t>
            </a:r>
            <a:r>
              <a:rPr lang="en-US" sz="1400" u="sng" dirty="0">
                <a:effectLst>
                  <a:outerShdw blurRad="38100" dist="38100" dir="2700000" algn="tl">
                    <a:srgbClr val="000000">
                      <a:alpha val="43137"/>
                    </a:srgbClr>
                  </a:outerShdw>
                </a:effectLst>
              </a:rPr>
              <a:t>will be repealed for regulatory simplification by Regulation (EU requirements) 609/2013</a:t>
            </a:r>
            <a:r>
              <a:rPr lang="en-US" sz="1400" dirty="0"/>
              <a:t>, commonly referred to by the acronym </a:t>
            </a:r>
            <a:r>
              <a:rPr lang="en-US" sz="1400" b="1" u="sng" dirty="0">
                <a:effectLst>
                  <a:outerShdw blurRad="38100" dist="38100" dir="2700000" algn="tl">
                    <a:srgbClr val="000000">
                      <a:alpha val="43137"/>
                    </a:srgbClr>
                  </a:outerShdw>
                </a:effectLst>
              </a:rPr>
              <a:t>FSG (Food for Specific Group).</a:t>
            </a:r>
          </a:p>
          <a:p>
            <a:pPr algn="just"/>
            <a:endParaRPr lang="en-US" sz="1400" dirty="0"/>
          </a:p>
          <a:p>
            <a:pPr algn="just"/>
            <a:r>
              <a:rPr lang="en-US" sz="1400" dirty="0" smtClean="0"/>
              <a:t>The </a:t>
            </a:r>
            <a:r>
              <a:rPr lang="en-US" sz="1400" dirty="0"/>
              <a:t>three above-mentioned categories of products, such as exclusive or partial food sources, are intended for specific groups of the population with special nutritional needs, such as infants and young children, subjects rendered nutritionally vulnerable to certain disorders, diseases or medical conditions, persons with excess weight and for reducing body weight should fully satisfy requirements for essential nutrients with a reduced energy intake, or much reduced.</a:t>
            </a:r>
          </a:p>
          <a:p>
            <a:pPr algn="just"/>
            <a:endParaRPr lang="en-US" sz="1400" dirty="0"/>
          </a:p>
        </p:txBody>
      </p:sp>
      <p:graphicFrame>
        <p:nvGraphicFramePr>
          <p:cNvPr id="19" name="Diagramma 18"/>
          <p:cNvGraphicFramePr/>
          <p:nvPr>
            <p:extLst>
              <p:ext uri="{D42A27DB-BD31-4B8C-83A1-F6EECF244321}">
                <p14:modId xmlns:p14="http://schemas.microsoft.com/office/powerpoint/2010/main" val="673944391"/>
              </p:ext>
            </p:extLst>
          </p:nvPr>
        </p:nvGraphicFramePr>
        <p:xfrm>
          <a:off x="-1836712" y="260536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ttangolo 19"/>
          <p:cNvSpPr/>
          <p:nvPr/>
        </p:nvSpPr>
        <p:spPr>
          <a:xfrm rot="821998">
            <a:off x="6402494" y="1808927"/>
            <a:ext cx="218463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From </a:t>
            </a:r>
            <a:r>
              <a:rPr lang="it-IT"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July</a:t>
            </a:r>
            <a:r>
              <a:rPr lang="it-IT"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2016</a:t>
            </a:r>
            <a:endPar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93191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4"/>
          <p:cNvGrpSpPr>
            <a:grpSpLocks/>
          </p:cNvGrpSpPr>
          <p:nvPr/>
        </p:nvGrpSpPr>
        <p:grpSpPr bwMode="auto">
          <a:xfrm>
            <a:off x="468313" y="836836"/>
            <a:ext cx="8351837" cy="215900"/>
            <a:chOff x="295" y="391"/>
            <a:chExt cx="5261" cy="136"/>
          </a:xfrm>
        </p:grpSpPr>
        <p:sp>
          <p:nvSpPr>
            <p:cNvPr id="56332"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3"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4"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5"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2521" name="Rectangle 9"/>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82/2009</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56327" name="Rectangle 16"/>
          <p:cNvSpPr>
            <a:spLocks noChangeArrowheads="1"/>
          </p:cNvSpPr>
          <p:nvPr/>
        </p:nvSpPr>
        <p:spPr bwMode="auto">
          <a:xfrm>
            <a:off x="1187624" y="2060848"/>
            <a:ext cx="7956550" cy="431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scoraggiare l’allattamento al seno</a:t>
            </a:r>
          </a:p>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usare termini “umanizzato”, “maternizzato</a:t>
            </a:r>
            <a:r>
              <a:rPr lang="it-IT" altLang="it-IT" sz="1800" b="1" dirty="0" smtClean="0">
                <a:solidFill>
                  <a:srgbClr val="660066"/>
                </a:solidFill>
                <a:latin typeface="Comic Sans MS" pitchFamily="66" charset="0"/>
                <a:sym typeface="Euclid Symbol" pitchFamily="18" charset="2"/>
              </a:rPr>
              <a:t>” consentito </a:t>
            </a:r>
            <a:r>
              <a:rPr lang="it-IT" altLang="it-IT" sz="1800" b="1" dirty="0">
                <a:solidFill>
                  <a:srgbClr val="660066"/>
                </a:solidFill>
                <a:latin typeface="Comic Sans MS" pitchFamily="66" charset="0"/>
                <a:sym typeface="Euclid Symbol" pitchFamily="18" charset="2"/>
              </a:rPr>
              <a:t>“adattato”</a:t>
            </a:r>
          </a:p>
          <a:p>
            <a:pPr eaLnBrk="1" hangingPunct="1">
              <a:spcBef>
                <a:spcPts val="1000"/>
              </a:spcBef>
              <a:buClr>
                <a:srgbClr val="FF0000"/>
              </a:buClr>
              <a:buFont typeface="Wingdings" pitchFamily="2" charset="2"/>
              <a:buChar char="q"/>
            </a:pPr>
            <a:r>
              <a:rPr lang="it-IT" altLang="it-IT" sz="1800" b="1" dirty="0">
                <a:solidFill>
                  <a:srgbClr val="660066"/>
                </a:solidFill>
                <a:latin typeface="Comic Sans MS" pitchFamily="66" charset="0"/>
                <a:sym typeface="Euclid Symbol" pitchFamily="18" charset="2"/>
              </a:rPr>
              <a:t>è vietato includere in etichetta immagini di lattanti o idealizzanti il prodotto</a:t>
            </a:r>
          </a:p>
          <a:p>
            <a:pPr eaLnBrk="1" hangingPunct="1">
              <a:spcBef>
                <a:spcPts val="1000"/>
              </a:spcBef>
              <a:buClr>
                <a:srgbClr val="FF0000"/>
              </a:buClr>
              <a:buFont typeface="Wingdings" pitchFamily="2" charset="2"/>
              <a:buChar char="q"/>
            </a:pPr>
            <a:r>
              <a:rPr lang="en-US" altLang="it-IT" sz="1800" b="1" dirty="0">
                <a:solidFill>
                  <a:srgbClr val="660066"/>
                </a:solidFill>
                <a:latin typeface="Comic Sans MS" pitchFamily="66" charset="0"/>
              </a:rPr>
              <a:t>eta’ cui </a:t>
            </a:r>
            <a:r>
              <a:rPr lang="en-US" altLang="it-IT" sz="1800" b="1" dirty="0" err="1">
                <a:solidFill>
                  <a:srgbClr val="660066"/>
                </a:solidFill>
                <a:latin typeface="Comic Sans MS" pitchFamily="66" charset="0"/>
              </a:rPr>
              <a:t>sono</a:t>
            </a:r>
            <a:r>
              <a:rPr lang="en-US" altLang="it-IT" sz="1800" b="1" dirty="0">
                <a:solidFill>
                  <a:srgbClr val="660066"/>
                </a:solidFill>
                <a:latin typeface="Comic Sans MS" pitchFamily="66" charset="0"/>
              </a:rPr>
              <a:t> </a:t>
            </a:r>
            <a:r>
              <a:rPr lang="en-US" altLang="it-IT" sz="1800" b="1" dirty="0" err="1" smtClean="0">
                <a:solidFill>
                  <a:srgbClr val="660066"/>
                </a:solidFill>
                <a:latin typeface="Comic Sans MS" pitchFamily="66" charset="0"/>
              </a:rPr>
              <a:t>destinati</a:t>
            </a:r>
            <a:r>
              <a:rPr lang="en-US" altLang="it-IT" sz="1800" b="1" dirty="0" smtClean="0">
                <a:solidFill>
                  <a:srgbClr val="660066"/>
                </a:solidFill>
                <a:latin typeface="Comic Sans MS" pitchFamily="66" charset="0"/>
              </a:rPr>
              <a:t> </a:t>
            </a:r>
            <a:r>
              <a:rPr lang="en-US" altLang="it-IT" sz="1800" b="1" dirty="0">
                <a:solidFill>
                  <a:srgbClr val="660066"/>
                </a:solidFill>
                <a:latin typeface="Comic Sans MS" pitchFamily="66" charset="0"/>
              </a:rPr>
              <a:t>in </a:t>
            </a:r>
            <a:r>
              <a:rPr lang="en-US" altLang="it-IT" sz="1800" b="1" dirty="0" err="1">
                <a:solidFill>
                  <a:srgbClr val="660066"/>
                </a:solidFill>
                <a:latin typeface="Comic Sans MS" pitchFamily="66" charset="0"/>
              </a:rPr>
              <a:t>nessun</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caso</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può</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essere</a:t>
            </a:r>
            <a:r>
              <a:rPr lang="en-US" altLang="it-IT" sz="1800" b="1" dirty="0">
                <a:solidFill>
                  <a:srgbClr val="660066"/>
                </a:solidFill>
                <a:latin typeface="Comic Sans MS" pitchFamily="66" charset="0"/>
              </a:rPr>
              <a:t> &lt; a 4 </a:t>
            </a:r>
            <a:r>
              <a:rPr lang="en-US" altLang="it-IT" sz="1800" b="1" dirty="0" err="1">
                <a:solidFill>
                  <a:srgbClr val="660066"/>
                </a:solidFill>
                <a:latin typeface="Comic Sans MS" pitchFamily="66" charset="0"/>
              </a:rPr>
              <a:t>mesi</a:t>
            </a:r>
            <a:r>
              <a:rPr lang="en-US" altLang="it-IT" sz="1800" b="1" dirty="0">
                <a:solidFill>
                  <a:srgbClr val="660066"/>
                </a:solidFill>
                <a:latin typeface="Comic Sans MS" pitchFamily="66" charset="0"/>
              </a:rPr>
              <a:t>. </a:t>
            </a: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obbligatoria</a:t>
            </a:r>
            <a:r>
              <a:rPr lang="en-US" altLang="it-IT" sz="1800" b="1" dirty="0">
                <a:solidFill>
                  <a:srgbClr val="660066"/>
                </a:solidFill>
                <a:latin typeface="Comic Sans MS" pitchFamily="66" charset="0"/>
              </a:rPr>
              <a:t> la </a:t>
            </a:r>
            <a:r>
              <a:rPr lang="en-US" altLang="it-IT" sz="1800" b="1" dirty="0" err="1">
                <a:solidFill>
                  <a:srgbClr val="660066"/>
                </a:solidFill>
                <a:latin typeface="Comic Sans MS" pitchFamily="66" charset="0"/>
              </a:rPr>
              <a:t>dicitura</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indicati</a:t>
            </a:r>
            <a:r>
              <a:rPr lang="en-US" altLang="it-IT" sz="1800" b="1" dirty="0">
                <a:solidFill>
                  <a:srgbClr val="660066"/>
                </a:solidFill>
                <a:latin typeface="Comic Sans MS" pitchFamily="66" charset="0"/>
              </a:rPr>
              <a:t> a </a:t>
            </a:r>
            <a:r>
              <a:rPr lang="en-US" altLang="it-IT" sz="1800" b="1" dirty="0" err="1">
                <a:solidFill>
                  <a:srgbClr val="660066"/>
                </a:solidFill>
                <a:latin typeface="Comic Sans MS" pitchFamily="66" charset="0"/>
              </a:rPr>
              <a:t>partire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dall’età</a:t>
            </a:r>
            <a:r>
              <a:rPr lang="en-US" altLang="it-IT" sz="1800" b="1" dirty="0">
                <a:solidFill>
                  <a:srgbClr val="660066"/>
                </a:solidFill>
                <a:latin typeface="Comic Sans MS" pitchFamily="66" charset="0"/>
              </a:rPr>
              <a:t> di</a:t>
            </a:r>
            <a:r>
              <a:rPr lang="en-US" altLang="it-IT" sz="1800" b="1" dirty="0" smtClean="0">
                <a:solidFill>
                  <a:srgbClr val="660066"/>
                </a:solidFill>
                <a:latin typeface="Comic Sans MS" pitchFamily="66" charset="0"/>
              </a:rPr>
              <a:t>…..”</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presenza</a:t>
            </a:r>
            <a:r>
              <a:rPr lang="en-US" altLang="it-IT" sz="1800" b="1" dirty="0">
                <a:solidFill>
                  <a:srgbClr val="660066"/>
                </a:solidFill>
                <a:latin typeface="Comic Sans MS" pitchFamily="66" charset="0"/>
              </a:rPr>
              <a:t>/</a:t>
            </a:r>
            <a:r>
              <a:rPr lang="en-US" altLang="it-IT" sz="1800" b="1" dirty="0" err="1">
                <a:solidFill>
                  <a:srgbClr val="660066"/>
                </a:solidFill>
                <a:latin typeface="Comic Sans MS" pitchFamily="66" charset="0"/>
              </a:rPr>
              <a:t>assenza</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glutine</a:t>
            </a:r>
            <a:r>
              <a:rPr lang="en-US" altLang="it-IT" sz="1800" b="1" dirty="0">
                <a:solidFill>
                  <a:srgbClr val="660066"/>
                </a:solidFill>
                <a:latin typeface="Comic Sans MS" pitchFamily="66" charset="0"/>
              </a:rPr>
              <a:t>, se </a:t>
            </a:r>
            <a:r>
              <a:rPr lang="en-US" altLang="it-IT" sz="1800" b="1" dirty="0" err="1">
                <a:solidFill>
                  <a:srgbClr val="660066"/>
                </a:solidFill>
                <a:latin typeface="Comic Sans MS" pitchFamily="66" charset="0"/>
              </a:rPr>
              <a:t>il</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prodotto</a:t>
            </a:r>
            <a:r>
              <a:rPr lang="en-US" altLang="it-IT" sz="1800" b="1" dirty="0">
                <a:solidFill>
                  <a:srgbClr val="660066"/>
                </a:solidFill>
                <a:latin typeface="Comic Sans MS" pitchFamily="66" charset="0"/>
              </a:rPr>
              <a:t> è </a:t>
            </a:r>
            <a:r>
              <a:rPr lang="en-US" altLang="it-IT" sz="1800" b="1" dirty="0" err="1">
                <a:solidFill>
                  <a:srgbClr val="660066"/>
                </a:solidFill>
                <a:latin typeface="Comic Sans MS" pitchFamily="66" charset="0"/>
              </a:rPr>
              <a:t>indicato</a:t>
            </a:r>
            <a:r>
              <a:rPr lang="en-US" altLang="it-IT" sz="1800" b="1" dirty="0">
                <a:solidFill>
                  <a:srgbClr val="660066"/>
                </a:solidFill>
                <a:latin typeface="Comic Sans MS" pitchFamily="66" charset="0"/>
              </a:rPr>
              <a:t> da </a:t>
            </a:r>
            <a:r>
              <a:rPr lang="en-US" altLang="it-IT" sz="1800" b="1" dirty="0" err="1">
                <a:solidFill>
                  <a:srgbClr val="660066"/>
                </a:solidFill>
                <a:latin typeface="Comic Sans MS" pitchFamily="66" charset="0"/>
              </a:rPr>
              <a:t>un’età</a:t>
            </a:r>
            <a:r>
              <a:rPr lang="en-US" altLang="it-IT" sz="1800" b="1" dirty="0">
                <a:solidFill>
                  <a:srgbClr val="660066"/>
                </a:solidFill>
                <a:latin typeface="Comic Sans MS" pitchFamily="66" charset="0"/>
              </a:rPr>
              <a:t> &lt; 6 </a:t>
            </a:r>
            <a:r>
              <a:rPr lang="en-US" altLang="it-IT" sz="1800" b="1" dirty="0" err="1">
                <a:solidFill>
                  <a:srgbClr val="660066"/>
                </a:solidFill>
                <a:latin typeface="Comic Sans MS" pitchFamily="66" charset="0"/>
              </a:rPr>
              <a:t>mesi</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smtClean="0">
                <a:solidFill>
                  <a:srgbClr val="660066"/>
                </a:solidFill>
                <a:latin typeface="Comic Sans MS" pitchFamily="66" charset="0"/>
              </a:rPr>
              <a:t>contenuto</a:t>
            </a:r>
            <a:r>
              <a:rPr lang="en-US" altLang="it-IT" sz="1800" b="1" dirty="0" smtClean="0">
                <a:solidFill>
                  <a:srgbClr val="660066"/>
                </a:solidFill>
                <a:latin typeface="Comic Sans MS" pitchFamily="66" charset="0"/>
              </a:rPr>
              <a:t> </a:t>
            </a:r>
            <a:r>
              <a:rPr lang="en-US" altLang="it-IT" sz="1800" b="1" dirty="0">
                <a:solidFill>
                  <a:srgbClr val="660066"/>
                </a:solidFill>
                <a:latin typeface="Comic Sans MS" pitchFamily="66" charset="0"/>
              </a:rPr>
              <a:t>di </a:t>
            </a:r>
            <a:r>
              <a:rPr lang="en-US" altLang="it-IT" sz="1800" b="1" dirty="0" err="1">
                <a:solidFill>
                  <a:srgbClr val="660066"/>
                </a:solidFill>
                <a:latin typeface="Comic Sans MS" pitchFamily="66" charset="0"/>
              </a:rPr>
              <a:t>minerali</a:t>
            </a:r>
            <a:r>
              <a:rPr lang="en-US" altLang="it-IT" sz="1800" b="1" dirty="0">
                <a:solidFill>
                  <a:srgbClr val="660066"/>
                </a:solidFill>
                <a:latin typeface="Comic Sans MS" pitchFamily="66" charset="0"/>
              </a:rPr>
              <a:t> e </a:t>
            </a:r>
            <a:r>
              <a:rPr lang="en-US" altLang="it-IT" sz="1800" b="1" dirty="0" err="1">
                <a:solidFill>
                  <a:srgbClr val="660066"/>
                </a:solidFill>
                <a:latin typeface="Comic Sans MS" pitchFamily="66" charset="0"/>
              </a:rPr>
              <a:t>vitamine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fissati</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limiti</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specifici</a:t>
            </a:r>
            <a:endParaRPr lang="en-US" altLang="it-IT" sz="1800" b="1" dirty="0">
              <a:solidFill>
                <a:srgbClr val="660066"/>
              </a:solidFill>
              <a:latin typeface="Comic Sans MS" pitchFamily="66" charset="0"/>
            </a:endParaRPr>
          </a:p>
          <a:p>
            <a:pPr eaLnBrk="1" hangingPunct="1">
              <a:spcBef>
                <a:spcPts val="1000"/>
              </a:spcBef>
              <a:buClr>
                <a:srgbClr val="FF0000"/>
              </a:buClr>
              <a:buFont typeface="Wingdings" pitchFamily="2" charset="2"/>
              <a:buChar char="q"/>
            </a:pPr>
            <a:r>
              <a:rPr lang="en-US" altLang="it-IT" sz="1800" b="1" dirty="0" err="1">
                <a:solidFill>
                  <a:srgbClr val="660066"/>
                </a:solidFill>
                <a:latin typeface="Comic Sans MS" pitchFamily="66" charset="0"/>
              </a:rPr>
              <a:t>istruzioni</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preparazione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ove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necessario</a:t>
            </a:r>
            <a:r>
              <a:rPr lang="en-US" altLang="it-IT" sz="1800" b="1" dirty="0">
                <a:solidFill>
                  <a:srgbClr val="660066"/>
                </a:solidFill>
                <a:latin typeface="Comic Sans MS" pitchFamily="66" charset="0"/>
              </a:rPr>
              <a:t>, con </a:t>
            </a:r>
            <a:r>
              <a:rPr lang="en-US" altLang="it-IT" sz="1800" b="1" dirty="0" err="1">
                <a:solidFill>
                  <a:srgbClr val="660066"/>
                </a:solidFill>
                <a:latin typeface="Comic Sans MS" pitchFamily="66" charset="0"/>
              </a:rPr>
              <a:t>indicazione</a:t>
            </a:r>
            <a:r>
              <a:rPr lang="en-US" altLang="it-IT" sz="1800" b="1" dirty="0">
                <a:solidFill>
                  <a:srgbClr val="660066"/>
                </a:solidFill>
                <a:latin typeface="Comic Sans MS" pitchFamily="66" charset="0"/>
              </a:rPr>
              <a:t> </a:t>
            </a:r>
            <a:r>
              <a:rPr lang="en-US" altLang="it-IT" sz="1800" b="1" dirty="0" err="1">
                <a:solidFill>
                  <a:srgbClr val="660066"/>
                </a:solidFill>
                <a:latin typeface="Comic Sans MS" pitchFamily="66" charset="0"/>
              </a:rPr>
              <a:t>dell’importanza</a:t>
            </a:r>
            <a:r>
              <a:rPr lang="en-US" altLang="it-IT" sz="1800" b="1" dirty="0">
                <a:solidFill>
                  <a:srgbClr val="660066"/>
                </a:solidFill>
                <a:latin typeface="Comic Sans MS" pitchFamily="66" charset="0"/>
              </a:rPr>
              <a:t> di </a:t>
            </a:r>
            <a:r>
              <a:rPr lang="en-US" altLang="it-IT" sz="1800" b="1" dirty="0" err="1">
                <a:solidFill>
                  <a:srgbClr val="660066"/>
                </a:solidFill>
                <a:latin typeface="Comic Sans MS" pitchFamily="66" charset="0"/>
              </a:rPr>
              <a:t>seguire</a:t>
            </a:r>
            <a:r>
              <a:rPr lang="en-US" altLang="it-IT" sz="1800" b="1" dirty="0">
                <a:solidFill>
                  <a:srgbClr val="660066"/>
                </a:solidFill>
                <a:latin typeface="Comic Sans MS" pitchFamily="66" charset="0"/>
              </a:rPr>
              <a:t> le </a:t>
            </a:r>
            <a:r>
              <a:rPr lang="en-US" altLang="it-IT" sz="1800" b="1" dirty="0" err="1">
                <a:solidFill>
                  <a:srgbClr val="660066"/>
                </a:solidFill>
                <a:latin typeface="Comic Sans MS" pitchFamily="66" charset="0"/>
              </a:rPr>
              <a:t>istruzioni</a:t>
            </a:r>
            <a:r>
              <a:rPr lang="en-US" altLang="it-IT" sz="1800" b="1" dirty="0">
                <a:solidFill>
                  <a:srgbClr val="660066"/>
                </a:solidFill>
                <a:latin typeface="Comic Sans MS" pitchFamily="66" charset="0"/>
              </a:rPr>
              <a:t>.</a:t>
            </a:r>
            <a:endParaRPr lang="it-IT" altLang="it-IT" sz="1800" b="1" dirty="0">
              <a:solidFill>
                <a:srgbClr val="660066"/>
              </a:solidFill>
              <a:latin typeface="Comic Sans MS" pitchFamily="66" charset="0"/>
              <a:sym typeface="Euclid Symbol" pitchFamily="18" charset="2"/>
            </a:endParaRPr>
          </a:p>
        </p:txBody>
      </p:sp>
      <p:sp>
        <p:nvSpPr>
          <p:cNvPr id="192523" name="Rectangle 11"/>
          <p:cNvSpPr>
            <a:spLocks noChangeArrowheads="1"/>
          </p:cNvSpPr>
          <p:nvPr/>
        </p:nvSpPr>
        <p:spPr bwMode="auto">
          <a:xfrm>
            <a:off x="611560" y="1196752"/>
            <a:ext cx="845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Peculiarità nella presentazione</a:t>
            </a:r>
          </a:p>
        </p:txBody>
      </p:sp>
      <p:grpSp>
        <p:nvGrpSpPr>
          <p:cNvPr id="16" name="Group 17"/>
          <p:cNvGrpSpPr>
            <a:grpSpLocks/>
          </p:cNvGrpSpPr>
          <p:nvPr/>
        </p:nvGrpSpPr>
        <p:grpSpPr bwMode="auto">
          <a:xfrm rot="-978158">
            <a:off x="633706" y="980571"/>
            <a:ext cx="1219686" cy="1074709"/>
            <a:chOff x="3515" y="3413"/>
            <a:chExt cx="854" cy="924"/>
          </a:xfrm>
        </p:grpSpPr>
        <p:pic>
          <p:nvPicPr>
            <p:cNvPr id="17" name="Picture 15"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imagesCAVTOY5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81" r="5984"/>
          <a:stretch/>
        </p:blipFill>
        <p:spPr bwMode="auto">
          <a:xfrm>
            <a:off x="667863" y="1628801"/>
            <a:ext cx="5992369" cy="20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6323" name="Group 4"/>
          <p:cNvGrpSpPr>
            <a:grpSpLocks/>
          </p:cNvGrpSpPr>
          <p:nvPr/>
        </p:nvGrpSpPr>
        <p:grpSpPr bwMode="auto">
          <a:xfrm>
            <a:off x="468313" y="836836"/>
            <a:ext cx="8351837" cy="215900"/>
            <a:chOff x="295" y="391"/>
            <a:chExt cx="5261" cy="136"/>
          </a:xfrm>
        </p:grpSpPr>
        <p:sp>
          <p:nvSpPr>
            <p:cNvPr id="56332"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3"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4"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6335"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2521" name="Rectangle 9"/>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65938" y="-26988"/>
            <a:ext cx="2152650" cy="91598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141/2006/CE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82/2009</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125/2006/CE</a:t>
            </a:r>
          </a:p>
        </p:txBody>
      </p:sp>
      <p:sp>
        <p:nvSpPr>
          <p:cNvPr id="192523" name="Rectangle 11"/>
          <p:cNvSpPr>
            <a:spLocks noChangeArrowheads="1"/>
          </p:cNvSpPr>
          <p:nvPr/>
        </p:nvSpPr>
        <p:spPr bwMode="auto">
          <a:xfrm>
            <a:off x="1224780" y="1052736"/>
            <a:ext cx="845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800" b="1" dirty="0" smtClean="0">
                <a:solidFill>
                  <a:srgbClr val="00CC00"/>
                </a:solidFill>
                <a:effectLst>
                  <a:outerShdw blurRad="38100" dist="38100" dir="2700000" algn="tl">
                    <a:srgbClr val="C0C0C0"/>
                  </a:outerShdw>
                </a:effectLst>
                <a:latin typeface="Comic Sans MS" pitchFamily="66" charset="0"/>
              </a:rPr>
              <a:t>Peculiarità nella presentazione e sanzioni</a:t>
            </a:r>
          </a:p>
        </p:txBody>
      </p:sp>
      <p:grpSp>
        <p:nvGrpSpPr>
          <p:cNvPr id="16" name="Group 17"/>
          <p:cNvGrpSpPr>
            <a:grpSpLocks/>
          </p:cNvGrpSpPr>
          <p:nvPr/>
        </p:nvGrpSpPr>
        <p:grpSpPr bwMode="auto">
          <a:xfrm rot="-978158">
            <a:off x="633706" y="980571"/>
            <a:ext cx="1219686" cy="1074709"/>
            <a:chOff x="3515" y="3413"/>
            <a:chExt cx="854" cy="924"/>
          </a:xfrm>
        </p:grpSpPr>
        <p:pic>
          <p:nvPicPr>
            <p:cNvPr id="17" name="Picture 15" descr="imagesCAVTOY5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imagesCAVTOY5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3413"/>
              <a:ext cx="446" cy="9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Tabella 2"/>
          <p:cNvGraphicFramePr>
            <a:graphicFrameLocks noGrp="1"/>
          </p:cNvGraphicFramePr>
          <p:nvPr>
            <p:extLst>
              <p:ext uri="{D42A27DB-BD31-4B8C-83A1-F6EECF244321}">
                <p14:modId xmlns:p14="http://schemas.microsoft.com/office/powerpoint/2010/main" val="2313851014"/>
              </p:ext>
            </p:extLst>
          </p:nvPr>
        </p:nvGraphicFramePr>
        <p:xfrm>
          <a:off x="671114" y="3717032"/>
          <a:ext cx="7933136" cy="3027680"/>
        </p:xfrm>
        <a:graphic>
          <a:graphicData uri="http://schemas.openxmlformats.org/drawingml/2006/table">
            <a:tbl>
              <a:tblPr firstRow="1" bandRow="1">
                <a:tableStyleId>{775DCB02-9BB8-47FD-8907-85C794F793BA}</a:tableStyleId>
              </a:tblPr>
              <a:tblGrid>
                <a:gridCol w="1534118">
                  <a:extLst>
                    <a:ext uri="{9D8B030D-6E8A-4147-A177-3AD203B41FA5}">
                      <a16:colId xmlns:a16="http://schemas.microsoft.com/office/drawing/2014/main" val="20000"/>
                    </a:ext>
                  </a:extLst>
                </a:gridCol>
                <a:gridCol w="6399018">
                  <a:extLst>
                    <a:ext uri="{9D8B030D-6E8A-4147-A177-3AD203B41FA5}">
                      <a16:colId xmlns:a16="http://schemas.microsoft.com/office/drawing/2014/main" val="20001"/>
                    </a:ext>
                  </a:extLst>
                </a:gridCol>
              </a:tblGrid>
              <a:tr h="370840">
                <a:tc>
                  <a:txBody>
                    <a:bodyPr/>
                    <a:lstStyle/>
                    <a:p>
                      <a:pPr algn="ctr"/>
                      <a:r>
                        <a:rPr lang="it-IT" sz="1400" dirty="0" smtClean="0"/>
                        <a:t>Sanzioni pecuniarie in euro</a:t>
                      </a:r>
                      <a:endParaRPr lang="it-IT" sz="1400" dirty="0"/>
                    </a:p>
                  </a:txBody>
                  <a:tcPr/>
                </a:tc>
                <a:tc>
                  <a:txBody>
                    <a:bodyPr/>
                    <a:lstStyle/>
                    <a:p>
                      <a:pPr algn="ctr"/>
                      <a:r>
                        <a:rPr lang="it-IT" sz="1400" dirty="0" smtClean="0"/>
                        <a:t>Violazioni</a:t>
                      </a:r>
                      <a:endParaRPr lang="it-IT" sz="1400" dirty="0"/>
                    </a:p>
                  </a:txBody>
                  <a:tcPr/>
                </a:tc>
                <a:extLst>
                  <a:ext uri="{0D108BD9-81ED-4DB2-BD59-A6C34878D82A}">
                    <a16:rowId xmlns:a16="http://schemas.microsoft.com/office/drawing/2014/main" val="10000"/>
                  </a:ext>
                </a:extLst>
              </a:tr>
              <a:tr h="370840">
                <a:tc>
                  <a:txBody>
                    <a:bodyPr/>
                    <a:lstStyle/>
                    <a:p>
                      <a:pPr algn="ctr"/>
                      <a:r>
                        <a:rPr lang="it-IT" sz="1400" dirty="0" smtClean="0"/>
                        <a:t>10.000-150.000</a:t>
                      </a:r>
                      <a:endParaRPr lang="it-IT" sz="1400" dirty="0"/>
                    </a:p>
                  </a:txBody>
                  <a:tcPr/>
                </a:tc>
                <a:tc>
                  <a:txBody>
                    <a:bodyPr/>
                    <a:lstStyle/>
                    <a:p>
                      <a:r>
                        <a:rPr lang="it-IT" sz="1400" dirty="0" smtClean="0"/>
                        <a:t>violazione degli obblighi in materia di sicurezza nella fabbricazione e immissione in commercio</a:t>
                      </a:r>
                      <a:endParaRPr lang="it-IT" sz="1400" dirty="0"/>
                    </a:p>
                  </a:txBody>
                  <a:tcPr/>
                </a:tc>
                <a:extLst>
                  <a:ext uri="{0D108BD9-81ED-4DB2-BD59-A6C34878D82A}">
                    <a16:rowId xmlns:a16="http://schemas.microsoft.com/office/drawing/2014/main" val="10001"/>
                  </a:ext>
                </a:extLst>
              </a:tr>
              <a:tr h="370840">
                <a:tc>
                  <a:txBody>
                    <a:bodyPr/>
                    <a:lstStyle/>
                    <a:p>
                      <a:pPr algn="ctr"/>
                      <a:r>
                        <a:rPr lang="it-IT" sz="1400" dirty="0" smtClean="0"/>
                        <a:t>3.000-72.000</a:t>
                      </a:r>
                      <a:endParaRPr lang="it-IT" sz="1400" dirty="0"/>
                    </a:p>
                  </a:txBody>
                  <a:tcPr/>
                </a:tc>
                <a:tc>
                  <a:txBody>
                    <a:bodyPr/>
                    <a:lstStyle/>
                    <a:p>
                      <a:r>
                        <a:rPr lang="it-IT" sz="1400" dirty="0" smtClean="0"/>
                        <a:t>violazione degli obblighi in materia di etichettatura e presentazione</a:t>
                      </a:r>
                      <a:endParaRPr lang="it-IT" sz="1400" dirty="0"/>
                    </a:p>
                  </a:txBody>
                  <a:tcPr/>
                </a:tc>
                <a:extLst>
                  <a:ext uri="{0D108BD9-81ED-4DB2-BD59-A6C34878D82A}">
                    <a16:rowId xmlns:a16="http://schemas.microsoft.com/office/drawing/2014/main" val="10002"/>
                  </a:ext>
                </a:extLst>
              </a:tr>
              <a:tr h="370840">
                <a:tc>
                  <a:txBody>
                    <a:bodyPr/>
                    <a:lstStyle/>
                    <a:p>
                      <a:pPr algn="ctr"/>
                      <a:r>
                        <a:rPr lang="it-IT" sz="1400" dirty="0" smtClean="0"/>
                        <a:t>10.000-90.000</a:t>
                      </a:r>
                      <a:endParaRPr lang="it-IT" sz="1400" dirty="0"/>
                    </a:p>
                  </a:txBody>
                  <a:tcPr/>
                </a:tc>
                <a:tc>
                  <a:txBody>
                    <a:bodyPr/>
                    <a:lstStyle/>
                    <a:p>
                      <a:r>
                        <a:rPr lang="it-IT" sz="1400" dirty="0" smtClean="0"/>
                        <a:t>violazione degli obblighi in materia di pubblicità</a:t>
                      </a:r>
                      <a:endParaRPr lang="it-IT" sz="1400" dirty="0"/>
                    </a:p>
                  </a:txBody>
                  <a:tcPr/>
                </a:tc>
                <a:extLst>
                  <a:ext uri="{0D108BD9-81ED-4DB2-BD59-A6C34878D82A}">
                    <a16:rowId xmlns:a16="http://schemas.microsoft.com/office/drawing/2014/main" val="10003"/>
                  </a:ext>
                </a:extLst>
              </a:tr>
              <a:tr h="370840">
                <a:tc>
                  <a:txBody>
                    <a:bodyPr/>
                    <a:lstStyle/>
                    <a:p>
                      <a:pPr algn="ctr"/>
                      <a:r>
                        <a:rPr lang="it-IT" sz="1400" dirty="0" smtClean="0"/>
                        <a:t>12.000-90.000</a:t>
                      </a:r>
                      <a:endParaRPr lang="it-IT" sz="1400" dirty="0"/>
                    </a:p>
                  </a:txBody>
                  <a:tcPr/>
                </a:tc>
                <a:tc>
                  <a:txBody>
                    <a:bodyPr/>
                    <a:lstStyle/>
                    <a:p>
                      <a:r>
                        <a:rPr lang="it-IT" sz="1400" dirty="0" smtClean="0"/>
                        <a:t>violazione degli obblighi in materia di modalità di commercializzazione, di distribuzione di campioni e forniture</a:t>
                      </a:r>
                      <a:endParaRPr lang="it-IT" sz="1400" dirty="0"/>
                    </a:p>
                  </a:txBody>
                  <a:tcPr/>
                </a:tc>
                <a:extLst>
                  <a:ext uri="{0D108BD9-81ED-4DB2-BD59-A6C34878D82A}">
                    <a16:rowId xmlns:a16="http://schemas.microsoft.com/office/drawing/2014/main" val="10004"/>
                  </a:ext>
                </a:extLst>
              </a:tr>
              <a:tr h="370840">
                <a:tc>
                  <a:txBody>
                    <a:bodyPr/>
                    <a:lstStyle/>
                    <a:p>
                      <a:pPr algn="ctr"/>
                      <a:r>
                        <a:rPr lang="it-IT" sz="1400" dirty="0" smtClean="0"/>
                        <a:t>12.000-72.000</a:t>
                      </a:r>
                      <a:endParaRPr lang="it-IT" sz="1400" dirty="0"/>
                    </a:p>
                  </a:txBody>
                  <a:tcPr/>
                </a:tc>
                <a:tc>
                  <a:txBody>
                    <a:bodyPr/>
                    <a:lstStyle/>
                    <a:p>
                      <a:r>
                        <a:rPr lang="it-IT" sz="1400" dirty="0" smtClean="0"/>
                        <a:t>violazione degli obblighi in materia di predisposizione e diffusione di materiale informativo e didattico nel settore dell’alimentazione dei lattanti e della prima infanzia</a:t>
                      </a:r>
                      <a:endParaRPr lang="it-IT" sz="1400" dirty="0"/>
                    </a:p>
                  </a:txBody>
                  <a:tcPr/>
                </a:tc>
                <a:extLst>
                  <a:ext uri="{0D108BD9-81ED-4DB2-BD59-A6C34878D82A}">
                    <a16:rowId xmlns:a16="http://schemas.microsoft.com/office/drawing/2014/main" val="10005"/>
                  </a:ext>
                </a:extLst>
              </a:tr>
            </a:tbl>
          </a:graphicData>
        </a:graphic>
      </p:graphicFrame>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46" y="5805264"/>
            <a:ext cx="971565" cy="8986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344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Group 3"/>
          <p:cNvGrpSpPr>
            <a:grpSpLocks/>
          </p:cNvGrpSpPr>
          <p:nvPr/>
        </p:nvGrpSpPr>
        <p:grpSpPr bwMode="auto">
          <a:xfrm>
            <a:off x="468313" y="620713"/>
            <a:ext cx="8351837" cy="215900"/>
            <a:chOff x="295" y="391"/>
            <a:chExt cx="5261" cy="136"/>
          </a:xfrm>
        </p:grpSpPr>
        <p:sp>
          <p:nvSpPr>
            <p:cNvPr id="6144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4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5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145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6487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5292080" y="179348"/>
            <a:ext cx="4968552" cy="369332"/>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609/2013 </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92696"/>
            <a:ext cx="4103687" cy="110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39177"/>
            <a:ext cx="6276460" cy="12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61810" y="3212976"/>
            <a:ext cx="8496175"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it-IT" sz="1400" dirty="0">
                <a:latin typeface="+mn-lt"/>
              </a:rPr>
              <a:t>Ai fini della distinzione con gli IA va anche evidenziato che mentre questi ultimi </a:t>
            </a:r>
            <a:r>
              <a:rPr lang="it-IT" sz="1400" dirty="0" smtClean="0">
                <a:latin typeface="+mn-lt"/>
              </a:rPr>
              <a:t>prodotti risultano </a:t>
            </a:r>
            <a:r>
              <a:rPr lang="it-IT" sz="1400" dirty="0">
                <a:latin typeface="+mn-lt"/>
              </a:rPr>
              <a:t>conformi alla definizione normativa della direttiva 2002/46/CE anche se svolgono </a:t>
            </a:r>
            <a:r>
              <a:rPr lang="it-IT" sz="1400" dirty="0" smtClean="0">
                <a:latin typeface="+mn-lt"/>
              </a:rPr>
              <a:t>solo effetti </a:t>
            </a:r>
            <a:r>
              <a:rPr lang="it-IT" sz="1400" dirty="0">
                <a:latin typeface="+mn-lt"/>
              </a:rPr>
              <a:t>“fisiologici” benefici per l’apporto di sostanze diverse dai nutrienti senza </a:t>
            </a:r>
            <a:r>
              <a:rPr lang="it-IT" sz="1400" dirty="0" smtClean="0">
                <a:latin typeface="+mn-lt"/>
              </a:rPr>
              <a:t>alcuna compartecipazione </a:t>
            </a:r>
            <a:r>
              <a:rPr lang="it-IT" sz="1400" dirty="0">
                <a:latin typeface="+mn-lt"/>
              </a:rPr>
              <a:t>alla costituzione della razione alimentare (ad esempio prodotti a base di </a:t>
            </a:r>
            <a:r>
              <a:rPr lang="it-IT" sz="1400" dirty="0" smtClean="0">
                <a:latin typeface="+mn-lt"/>
              </a:rPr>
              <a:t>estratti vegetali</a:t>
            </a:r>
            <a:r>
              <a:rPr lang="it-IT" sz="1400" dirty="0">
                <a:latin typeface="+mn-lt"/>
              </a:rPr>
              <a:t>), </a:t>
            </a:r>
            <a:r>
              <a:rPr lang="it-IT" sz="1400" b="1" dirty="0">
                <a:latin typeface="+mn-lt"/>
              </a:rPr>
              <a:t>gli AFMS devono avere necessariamente un ruolo “nutritivo”, come costituenti di </a:t>
            </a:r>
            <a:r>
              <a:rPr lang="it-IT" sz="1400" b="1" dirty="0" smtClean="0">
                <a:latin typeface="+mn-lt"/>
              </a:rPr>
              <a:t>una razione </a:t>
            </a:r>
            <a:r>
              <a:rPr lang="it-IT" sz="1400" b="1" dirty="0">
                <a:latin typeface="+mn-lt"/>
              </a:rPr>
              <a:t>alimentare volta a soddisfare il fabbisogno nutritivo di pazienti in specifiche condizioni </a:t>
            </a:r>
            <a:r>
              <a:rPr lang="it-IT" sz="1400" b="1" dirty="0" smtClean="0">
                <a:latin typeface="+mn-lt"/>
              </a:rPr>
              <a:t>di vulnerabilità </a:t>
            </a:r>
            <a:r>
              <a:rPr lang="it-IT" sz="1400" b="1" dirty="0">
                <a:latin typeface="+mn-lt"/>
              </a:rPr>
              <a:t>nutrizionale.</a:t>
            </a:r>
          </a:p>
        </p:txBody>
      </p:sp>
      <p:sp>
        <p:nvSpPr>
          <p:cNvPr id="6" name="Rettangolo 5"/>
          <p:cNvSpPr/>
          <p:nvPr/>
        </p:nvSpPr>
        <p:spPr>
          <a:xfrm>
            <a:off x="468313" y="4637258"/>
            <a:ext cx="8489672"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1400" dirty="0">
                <a:latin typeface="+mn-lt"/>
              </a:rPr>
              <a:t>Per favorire la corretta classificazione di un prodotto come AFMS sono da tempo state messe </a:t>
            </a:r>
            <a:r>
              <a:rPr lang="it-IT" sz="1400" dirty="0" smtClean="0">
                <a:latin typeface="+mn-lt"/>
              </a:rPr>
              <a:t>a punto </a:t>
            </a:r>
            <a:r>
              <a:rPr lang="it-IT" sz="1400" dirty="0">
                <a:latin typeface="+mn-lt"/>
              </a:rPr>
              <a:t>specifiche linee guida ministeriali pubblicate sul portale (www.salute.gov.it), che, </a:t>
            </a:r>
            <a:r>
              <a:rPr lang="it-IT" sz="1400" dirty="0" smtClean="0">
                <a:latin typeface="+mn-lt"/>
              </a:rPr>
              <a:t>nella versione </a:t>
            </a:r>
            <a:r>
              <a:rPr lang="it-IT" sz="1400" dirty="0">
                <a:latin typeface="+mn-lt"/>
              </a:rPr>
              <a:t>aggiornata (dicembre 2015) riprendono anche i punti salienti della “</a:t>
            </a:r>
            <a:r>
              <a:rPr lang="it-IT" sz="1400" dirty="0" err="1">
                <a:latin typeface="+mn-lt"/>
              </a:rPr>
              <a:t>Guidance</a:t>
            </a:r>
            <a:r>
              <a:rPr lang="it-IT" sz="1400" dirty="0">
                <a:latin typeface="+mn-lt"/>
              </a:rPr>
              <a:t>” </a:t>
            </a:r>
            <a:r>
              <a:rPr lang="it-IT" sz="1400" dirty="0" smtClean="0">
                <a:latin typeface="+mn-lt"/>
              </a:rPr>
              <a:t>sopra indicata</a:t>
            </a:r>
            <a:r>
              <a:rPr lang="it-IT" sz="1400" dirty="0">
                <a:latin typeface="+mn-lt"/>
              </a:rPr>
              <a:t>.</a:t>
            </a:r>
          </a:p>
        </p:txBody>
      </p:sp>
    </p:spTree>
    <p:extLst>
      <p:ext uri="{BB962C8B-B14F-4D97-AF65-F5344CB8AC3E}">
        <p14:creationId xmlns:p14="http://schemas.microsoft.com/office/powerpoint/2010/main" val="96326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0246" name="Group 38"/>
          <p:cNvGrpSpPr>
            <a:grpSpLocks/>
          </p:cNvGrpSpPr>
          <p:nvPr/>
        </p:nvGrpSpPr>
        <p:grpSpPr bwMode="auto">
          <a:xfrm>
            <a:off x="468313" y="620713"/>
            <a:ext cx="8351837" cy="215900"/>
            <a:chOff x="295" y="391"/>
            <a:chExt cx="5261" cy="136"/>
          </a:xfrm>
        </p:grpSpPr>
        <p:sp>
          <p:nvSpPr>
            <p:cNvPr id="10247" name="Rectangle 39"/>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8" name="Rectangle 40"/>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9" name="Rectangle 41"/>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50" name="Rectangle 42"/>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3" name="Rectangle 8"/>
          <p:cNvSpPr txBox="1">
            <a:spLocks noChangeArrowheads="1"/>
          </p:cNvSpPr>
          <p:nvPr/>
        </p:nvSpPr>
        <p:spPr>
          <a:xfrm>
            <a:off x="240928" y="2961528"/>
            <a:ext cx="8291512" cy="1260140"/>
          </a:xfrm>
          <a:prstGeom prst="rect">
            <a:avLst/>
          </a:prstGeom>
        </p:spPr>
        <p:style>
          <a:lnRef idx="1">
            <a:schemeClr val="accent4"/>
          </a:lnRef>
          <a:fillRef idx="3">
            <a:schemeClr val="accent4"/>
          </a:fillRef>
          <a:effectRef idx="2">
            <a:schemeClr val="accent4"/>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altLang="zh-CN" sz="1600" b="1" dirty="0" smtClean="0">
                <a:solidFill>
                  <a:schemeClr val="bg1"/>
                </a:solidFill>
                <a:ea typeface="宋体" pitchFamily="2" charset="-122"/>
              </a:rPr>
              <a:t>«</a:t>
            </a:r>
            <a:r>
              <a:rPr lang="it-IT" altLang="zh-CN" sz="1600" b="1" i="1" dirty="0" smtClean="0">
                <a:solidFill>
                  <a:schemeClr val="bg1"/>
                </a:solidFill>
                <a:ea typeface="宋体" pitchFamily="2" charset="-122"/>
              </a:rPr>
              <a:t>…</a:t>
            </a:r>
            <a:r>
              <a:rPr lang="it-IT" sz="1600" b="1" dirty="0" err="1" smtClean="0">
                <a:solidFill>
                  <a:schemeClr val="bg1"/>
                </a:solidFill>
              </a:rPr>
              <a:t>food</a:t>
            </a:r>
            <a:r>
              <a:rPr lang="it-IT" sz="1600" b="1" dirty="0">
                <a:solidFill>
                  <a:schemeClr val="bg1"/>
                </a:solidFill>
              </a:rPr>
              <a:t> </a:t>
            </a:r>
            <a:r>
              <a:rPr lang="it-IT" sz="1600" b="1" dirty="0" smtClean="0">
                <a:solidFill>
                  <a:schemeClr val="bg1"/>
                </a:solidFill>
              </a:rPr>
              <a:t> </a:t>
            </a:r>
            <a:r>
              <a:rPr lang="it-IT" sz="1600" b="1" dirty="0">
                <a:solidFill>
                  <a:schemeClr val="bg1"/>
                </a:solidFill>
              </a:rPr>
              <a:t>(or ‘</a:t>
            </a:r>
            <a:r>
              <a:rPr lang="it-IT" sz="1600" b="1" dirty="0" err="1">
                <a:solidFill>
                  <a:schemeClr val="bg1"/>
                </a:solidFill>
              </a:rPr>
              <a:t>foodstuff</a:t>
            </a:r>
            <a:r>
              <a:rPr lang="it-IT" sz="1600" b="1" dirty="0">
                <a:solidFill>
                  <a:schemeClr val="bg1"/>
                </a:solidFill>
              </a:rPr>
              <a:t>’) </a:t>
            </a:r>
            <a:r>
              <a:rPr lang="it-IT" sz="1600" b="1" dirty="0" err="1" smtClean="0">
                <a:solidFill>
                  <a:schemeClr val="bg1"/>
                </a:solidFill>
              </a:rPr>
              <a:t>means</a:t>
            </a:r>
            <a:r>
              <a:rPr lang="it-IT" sz="1600" b="1" dirty="0" smtClean="0">
                <a:solidFill>
                  <a:schemeClr val="bg1"/>
                </a:solidFill>
              </a:rPr>
              <a:t> </a:t>
            </a:r>
            <a:r>
              <a:rPr lang="en-US" sz="1600" b="1" dirty="0" smtClean="0">
                <a:solidFill>
                  <a:schemeClr val="bg1"/>
                </a:solidFill>
              </a:rPr>
              <a:t>any </a:t>
            </a:r>
            <a:r>
              <a:rPr lang="en-US" sz="1600" b="1" dirty="0">
                <a:solidFill>
                  <a:schemeClr val="bg1"/>
                </a:solidFill>
              </a:rPr>
              <a:t>substance or product, whether processed, </a:t>
            </a:r>
            <a:r>
              <a:rPr lang="en-US" sz="1600" b="1" dirty="0" smtClean="0">
                <a:solidFill>
                  <a:schemeClr val="bg1"/>
                </a:solidFill>
              </a:rPr>
              <a:t>partially processed </a:t>
            </a:r>
            <a:r>
              <a:rPr lang="en-US" sz="1600" b="1" dirty="0">
                <a:solidFill>
                  <a:schemeClr val="bg1"/>
                </a:solidFill>
              </a:rPr>
              <a:t>or unprocessed, intended to be, or </a:t>
            </a:r>
            <a:r>
              <a:rPr lang="en-US" sz="1600" b="1" dirty="0" smtClean="0">
                <a:solidFill>
                  <a:schemeClr val="bg1"/>
                </a:solidFill>
              </a:rPr>
              <a:t>reasonably expected </a:t>
            </a:r>
            <a:r>
              <a:rPr lang="en-US" sz="1600" b="1" dirty="0">
                <a:solidFill>
                  <a:schemeClr val="bg1"/>
                </a:solidFill>
              </a:rPr>
              <a:t>to be ingested by humans.</a:t>
            </a:r>
          </a:p>
          <a:p>
            <a:pPr marL="0" indent="0">
              <a:buNone/>
            </a:pPr>
            <a:r>
              <a:rPr lang="en-US" sz="1600" b="1" dirty="0">
                <a:solidFill>
                  <a:schemeClr val="bg1"/>
                </a:solidFill>
              </a:rPr>
              <a:t>‘Food’ includes drink, chewing gum and any </a:t>
            </a:r>
            <a:r>
              <a:rPr lang="en-US" sz="1600" b="1" dirty="0" smtClean="0">
                <a:solidFill>
                  <a:schemeClr val="bg1"/>
                </a:solidFill>
              </a:rPr>
              <a:t>substance, including </a:t>
            </a:r>
            <a:r>
              <a:rPr lang="en-US" sz="1600" b="1" dirty="0">
                <a:solidFill>
                  <a:schemeClr val="bg1"/>
                </a:solidFill>
              </a:rPr>
              <a:t>water, intentionally incorporated into the </a:t>
            </a:r>
            <a:r>
              <a:rPr lang="en-US" sz="1600" b="1" dirty="0" smtClean="0">
                <a:solidFill>
                  <a:schemeClr val="bg1"/>
                </a:solidFill>
              </a:rPr>
              <a:t>food during </a:t>
            </a:r>
            <a:r>
              <a:rPr lang="en-US" sz="1600" b="1" dirty="0">
                <a:solidFill>
                  <a:schemeClr val="bg1"/>
                </a:solidFill>
              </a:rPr>
              <a:t>its manufacture, preparation or treatment. It </a:t>
            </a:r>
            <a:r>
              <a:rPr lang="en-US" sz="1600" b="1" dirty="0" smtClean="0">
                <a:solidFill>
                  <a:schemeClr val="bg1"/>
                </a:solidFill>
              </a:rPr>
              <a:t>includes </a:t>
            </a:r>
            <a:r>
              <a:rPr lang="it-IT" sz="1600" b="1" dirty="0" smtClean="0">
                <a:solidFill>
                  <a:schemeClr val="bg1"/>
                </a:solidFill>
              </a:rPr>
              <a:t>water…..»</a:t>
            </a:r>
            <a:endParaRPr lang="it-IT" sz="1600" b="1" dirty="0">
              <a:solidFill>
                <a:schemeClr val="bg1"/>
              </a:solidFill>
            </a:endParaRPr>
          </a:p>
        </p:txBody>
      </p:sp>
      <p:sp>
        <p:nvSpPr>
          <p:cNvPr id="14" name="Rectangle 12"/>
          <p:cNvSpPr>
            <a:spLocks noChangeArrowheads="1"/>
          </p:cNvSpPr>
          <p:nvPr/>
        </p:nvSpPr>
        <p:spPr bwMode="auto">
          <a:xfrm>
            <a:off x="1629271" y="4365684"/>
            <a:ext cx="80579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it-IT" sz="2000" b="1" i="0" dirty="0">
                <a:solidFill>
                  <a:srgbClr val="7030A0"/>
                </a:solidFill>
                <a:effectLst>
                  <a:outerShdw blurRad="38100" dist="38100" dir="2700000" algn="tl">
                    <a:srgbClr val="C0C0C0"/>
                  </a:outerShdw>
                </a:effectLst>
                <a:ea typeface="宋体" pitchFamily="2" charset="-122"/>
              </a:rPr>
              <a:t> </a:t>
            </a:r>
            <a:endParaRPr lang="it-IT" sz="2000" b="1" i="0" dirty="0">
              <a:solidFill>
                <a:srgbClr val="7030A0"/>
              </a:solidFill>
              <a:effectLst>
                <a:outerShdw blurRad="38100" dist="38100" dir="2700000" algn="tl">
                  <a:srgbClr val="C0C0C0"/>
                </a:outerShdw>
              </a:effectLst>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78475"/>
            <a:ext cx="7432968" cy="112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tangolo 15"/>
          <p:cNvSpPr/>
          <p:nvPr/>
        </p:nvSpPr>
        <p:spPr>
          <a:xfrm>
            <a:off x="1305253" y="4221668"/>
            <a:ext cx="7528453" cy="2677656"/>
          </a:xfrm>
          <a:prstGeom prst="rect">
            <a:avLst/>
          </a:prstGeom>
        </p:spPr>
        <p:txBody>
          <a:bodyPr wrap="square">
            <a:spAutoFit/>
          </a:bodyPr>
          <a:lstStyle/>
          <a:p>
            <a:r>
              <a:rPr lang="it-IT" sz="1400" dirty="0"/>
              <a:t>‘</a:t>
            </a:r>
            <a:r>
              <a:rPr lang="it-IT" sz="1400" dirty="0" err="1"/>
              <a:t>Food</a:t>
            </a:r>
            <a:r>
              <a:rPr lang="it-IT" sz="1400" dirty="0"/>
              <a:t>’ </a:t>
            </a:r>
            <a:r>
              <a:rPr lang="it-IT" sz="1400" dirty="0" err="1"/>
              <a:t>shall</a:t>
            </a:r>
            <a:r>
              <a:rPr lang="it-IT" sz="1400" dirty="0"/>
              <a:t> </a:t>
            </a:r>
            <a:r>
              <a:rPr lang="it-IT" sz="1400" dirty="0" err="1"/>
              <a:t>not</a:t>
            </a:r>
            <a:r>
              <a:rPr lang="it-IT" sz="1400" dirty="0"/>
              <a:t> include:</a:t>
            </a:r>
          </a:p>
          <a:p>
            <a:r>
              <a:rPr lang="it-IT" sz="1400" dirty="0"/>
              <a:t>(a) </a:t>
            </a:r>
            <a:r>
              <a:rPr lang="it-IT" sz="1400" dirty="0" err="1"/>
              <a:t>feed</a:t>
            </a:r>
            <a:r>
              <a:rPr lang="it-IT" sz="1400" dirty="0"/>
              <a:t>;</a:t>
            </a:r>
          </a:p>
          <a:p>
            <a:r>
              <a:rPr lang="en-US" sz="1400" dirty="0"/>
              <a:t>(b) live animals unless they are prepared for placing on </a:t>
            </a:r>
            <a:r>
              <a:rPr lang="en-US" sz="1400" dirty="0" smtClean="0"/>
              <a:t>the </a:t>
            </a:r>
            <a:r>
              <a:rPr lang="it-IT" sz="1400" dirty="0" smtClean="0"/>
              <a:t>market </a:t>
            </a:r>
            <a:r>
              <a:rPr lang="it-IT" sz="1400" dirty="0"/>
              <a:t>for human </a:t>
            </a:r>
            <a:r>
              <a:rPr lang="it-IT" sz="1400" dirty="0" err="1"/>
              <a:t>consumption</a:t>
            </a:r>
            <a:r>
              <a:rPr lang="it-IT" sz="1400" dirty="0"/>
              <a:t>;</a:t>
            </a:r>
          </a:p>
          <a:p>
            <a:r>
              <a:rPr lang="en-US" sz="1400" dirty="0"/>
              <a:t>(c) plants prior to harvesting;</a:t>
            </a:r>
          </a:p>
          <a:p>
            <a:r>
              <a:rPr lang="en-US" sz="1400" dirty="0"/>
              <a:t>(d) medicinal products within the meaning of Council </a:t>
            </a:r>
            <a:r>
              <a:rPr lang="en-US" sz="1400" dirty="0" smtClean="0"/>
              <a:t>Directives </a:t>
            </a:r>
            <a:r>
              <a:rPr lang="nn-NO" sz="1400" dirty="0" smtClean="0"/>
              <a:t>65/65/EEC </a:t>
            </a:r>
            <a:r>
              <a:rPr lang="nn-NO" sz="1400" dirty="0"/>
              <a:t>(1) and 92/73/EEC (2);</a:t>
            </a:r>
          </a:p>
          <a:p>
            <a:r>
              <a:rPr lang="en-US" sz="1400" dirty="0"/>
              <a:t>(e) cosmetics within the meaning of Council Directive </a:t>
            </a:r>
            <a:r>
              <a:rPr lang="en-US" sz="1400" dirty="0" smtClean="0"/>
              <a:t>76/ </a:t>
            </a:r>
            <a:r>
              <a:rPr lang="it-IT" sz="1400" dirty="0" smtClean="0"/>
              <a:t>768/EEC </a:t>
            </a:r>
            <a:r>
              <a:rPr lang="it-IT" sz="1400" dirty="0"/>
              <a:t>(3);</a:t>
            </a:r>
          </a:p>
          <a:p>
            <a:r>
              <a:rPr lang="en-US" sz="1400" dirty="0"/>
              <a:t>(f) tobacco and tobacco products within the meaning </a:t>
            </a:r>
            <a:r>
              <a:rPr lang="en-US" sz="1400" dirty="0" smtClean="0"/>
              <a:t>of </a:t>
            </a:r>
            <a:r>
              <a:rPr lang="it-IT" sz="1400" dirty="0" err="1" smtClean="0"/>
              <a:t>Council</a:t>
            </a:r>
            <a:r>
              <a:rPr lang="it-IT" sz="1400" dirty="0" smtClean="0"/>
              <a:t> </a:t>
            </a:r>
            <a:r>
              <a:rPr lang="it-IT" sz="1400" dirty="0"/>
              <a:t>Directive 89/622/EEC (4);</a:t>
            </a:r>
          </a:p>
          <a:p>
            <a:r>
              <a:rPr lang="en-US" sz="1400" dirty="0"/>
              <a:t>(g) narcotic or psychotropic substances within the meaning </a:t>
            </a:r>
            <a:r>
              <a:rPr lang="en-US" sz="1400" dirty="0" smtClean="0"/>
              <a:t>of the </a:t>
            </a:r>
            <a:r>
              <a:rPr lang="en-US" sz="1400" dirty="0"/>
              <a:t>United Nations Single Convention on Narcotic </a:t>
            </a:r>
            <a:r>
              <a:rPr lang="en-US" sz="1400" dirty="0" smtClean="0"/>
              <a:t>Drugs, 1961</a:t>
            </a:r>
            <a:r>
              <a:rPr lang="en-US" sz="1400" dirty="0"/>
              <a:t>, and the United Nations Convention on </a:t>
            </a:r>
            <a:r>
              <a:rPr lang="en-US" sz="1400" dirty="0" smtClean="0"/>
              <a:t>Psychotropic </a:t>
            </a:r>
            <a:r>
              <a:rPr lang="it-IT" sz="1400" dirty="0" err="1" smtClean="0"/>
              <a:t>Substances</a:t>
            </a:r>
            <a:r>
              <a:rPr lang="it-IT" sz="1400" dirty="0"/>
              <a:t>, 1971;</a:t>
            </a:r>
          </a:p>
          <a:p>
            <a:r>
              <a:rPr lang="it-IT" sz="1400" dirty="0"/>
              <a:t>(h) </a:t>
            </a:r>
            <a:r>
              <a:rPr lang="it-IT" sz="1400" dirty="0" err="1"/>
              <a:t>residues</a:t>
            </a:r>
            <a:r>
              <a:rPr lang="it-IT" sz="1400" dirty="0"/>
              <a:t> and </a:t>
            </a:r>
            <a:r>
              <a:rPr lang="it-IT" sz="1400" dirty="0" err="1"/>
              <a:t>contaminants</a:t>
            </a:r>
            <a:endParaRPr lang="it-IT" sz="1400" dirty="0"/>
          </a:p>
        </p:txBody>
      </p:sp>
      <p:sp>
        <p:nvSpPr>
          <p:cNvPr id="17" name="Rettangolo 16"/>
          <p:cNvSpPr/>
          <p:nvPr/>
        </p:nvSpPr>
        <p:spPr>
          <a:xfrm>
            <a:off x="3195876" y="725795"/>
            <a:ext cx="319670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800" b="1" dirty="0" smtClean="0">
                <a:ln w="11430"/>
                <a:solidFill>
                  <a:srgbClr val="FF0000"/>
                </a:solidFill>
                <a:effectLst>
                  <a:outerShdw blurRad="50800" dist="39000" dir="5460000" algn="tl">
                    <a:srgbClr val="000000">
                      <a:alpha val="38000"/>
                    </a:srgbClr>
                  </a:outerShdw>
                </a:effectLst>
              </a:rPr>
              <a:t>Alimento?</a:t>
            </a:r>
            <a:endParaRPr lang="it-IT" sz="48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159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Right)">
                                      <p:cBhvr>
                                        <p:cTn id="7" dur="500"/>
                                        <p:tgtEl>
                                          <p:spTgt spid="1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strips(downRight)">
                                      <p:cBhvr>
                                        <p:cTn id="10" dur="500"/>
                                        <p:tgtEl>
                                          <p:spTgt spid="13">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1" name="Group 3"/>
          <p:cNvGrpSpPr>
            <a:grpSpLocks/>
          </p:cNvGrpSpPr>
          <p:nvPr/>
        </p:nvGrpSpPr>
        <p:grpSpPr bwMode="auto">
          <a:xfrm>
            <a:off x="468313" y="620713"/>
            <a:ext cx="8351837" cy="215900"/>
            <a:chOff x="295" y="391"/>
            <a:chExt cx="5261" cy="136"/>
          </a:xfrm>
        </p:grpSpPr>
        <p:sp>
          <p:nvSpPr>
            <p:cNvPr id="6349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49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50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350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6999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34188" y="-26988"/>
            <a:ext cx="2214562"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398/89/C</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111/1992 </a:t>
            </a:r>
          </a:p>
        </p:txBody>
      </p:sp>
      <p:sp>
        <p:nvSpPr>
          <p:cNvPr id="169997" name="Rectangle 13"/>
          <p:cNvSpPr>
            <a:spLocks noChangeArrowheads="1"/>
          </p:cNvSpPr>
          <p:nvPr/>
        </p:nvSpPr>
        <p:spPr bwMode="auto">
          <a:xfrm>
            <a:off x="551515" y="844320"/>
            <a:ext cx="8280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it-IT" altLang="it-IT" sz="1400" dirty="0">
                <a:solidFill>
                  <a:srgbClr val="660066"/>
                </a:solidFill>
                <a:latin typeface="+mn-lt"/>
              </a:rPr>
              <a:t>Con nota </a:t>
            </a:r>
            <a:r>
              <a:rPr lang="it-IT" altLang="it-IT" sz="1400" dirty="0" err="1">
                <a:solidFill>
                  <a:srgbClr val="660066"/>
                </a:solidFill>
                <a:latin typeface="+mn-lt"/>
              </a:rPr>
              <a:t>prot</a:t>
            </a:r>
            <a:r>
              <a:rPr lang="it-IT" altLang="it-IT" sz="1400" dirty="0">
                <a:solidFill>
                  <a:srgbClr val="660066"/>
                </a:solidFill>
                <a:latin typeface="+mn-lt"/>
              </a:rPr>
              <a:t>. 600.12/AG44/</a:t>
            </a:r>
            <a:r>
              <a:rPr lang="it-IT" altLang="it-IT" sz="1400" dirty="0" err="1">
                <a:solidFill>
                  <a:srgbClr val="660066"/>
                </a:solidFill>
                <a:latin typeface="+mn-lt"/>
              </a:rPr>
              <a:t>I.s.c.h</a:t>
            </a:r>
            <a:r>
              <a:rPr lang="it-IT" altLang="it-IT" sz="1400" dirty="0">
                <a:solidFill>
                  <a:srgbClr val="660066"/>
                </a:solidFill>
                <a:latin typeface="+mn-lt"/>
              </a:rPr>
              <a:t>./28329 del 2 agosto 2005, avente per oggetto: </a:t>
            </a:r>
            <a:r>
              <a:rPr lang="it-IT" altLang="it-IT" sz="1400" dirty="0" smtClean="0">
                <a:solidFill>
                  <a:srgbClr val="660066"/>
                </a:solidFill>
                <a:latin typeface="+mn-lt"/>
              </a:rPr>
              <a:t>Registro Nazionale </a:t>
            </a:r>
            <a:r>
              <a:rPr lang="it-IT" altLang="it-IT" sz="1400" dirty="0">
                <a:solidFill>
                  <a:srgbClr val="660066"/>
                </a:solidFill>
                <a:latin typeface="+mn-lt"/>
              </a:rPr>
              <a:t>di cui all’art. 7 del DM 8 giugno 2001 “</a:t>
            </a:r>
            <a:r>
              <a:rPr lang="it-IT" altLang="it-IT" sz="1400" b="1" dirty="0">
                <a:solidFill>
                  <a:srgbClr val="660066"/>
                </a:solidFill>
                <a:latin typeface="+mn-lt"/>
              </a:rPr>
              <a:t>Assistenza sanitaria integrativa relativa </a:t>
            </a:r>
            <a:r>
              <a:rPr lang="it-IT" altLang="it-IT" sz="1400" b="1" dirty="0" smtClean="0">
                <a:solidFill>
                  <a:srgbClr val="660066"/>
                </a:solidFill>
                <a:latin typeface="+mn-lt"/>
              </a:rPr>
              <a:t>ai prodotti </a:t>
            </a:r>
            <a:r>
              <a:rPr lang="it-IT" altLang="it-IT" sz="1400" b="1" dirty="0">
                <a:solidFill>
                  <a:srgbClr val="660066"/>
                </a:solidFill>
                <a:latin typeface="+mn-lt"/>
              </a:rPr>
              <a:t>destinati ad una alimentazione particolare</a:t>
            </a:r>
            <a:r>
              <a:rPr lang="it-IT" altLang="it-IT" sz="1400" dirty="0">
                <a:solidFill>
                  <a:srgbClr val="660066"/>
                </a:solidFill>
                <a:latin typeface="+mn-lt"/>
              </a:rPr>
              <a:t>” è stata data facoltà alle imprese di </a:t>
            </a:r>
            <a:r>
              <a:rPr lang="it-IT" altLang="it-IT" sz="1400" dirty="0" smtClean="0">
                <a:solidFill>
                  <a:srgbClr val="660066"/>
                </a:solidFill>
                <a:latin typeface="+mn-lt"/>
              </a:rPr>
              <a:t>apporre sull’involucro </a:t>
            </a:r>
            <a:r>
              <a:rPr lang="it-IT" altLang="it-IT" sz="1400" dirty="0">
                <a:solidFill>
                  <a:srgbClr val="660066"/>
                </a:solidFill>
                <a:latin typeface="+mn-lt"/>
              </a:rPr>
              <a:t>esterno degli alimenti senza glutine e degli AFMS inclusi nel registro un </a:t>
            </a:r>
            <a:r>
              <a:rPr lang="it-IT" altLang="it-IT" sz="1400" dirty="0" smtClean="0">
                <a:solidFill>
                  <a:srgbClr val="660066"/>
                </a:solidFill>
                <a:latin typeface="+mn-lt"/>
              </a:rPr>
              <a:t>logo comprendente </a:t>
            </a:r>
            <a:r>
              <a:rPr lang="it-IT" altLang="it-IT" sz="1400" dirty="0">
                <a:solidFill>
                  <a:srgbClr val="660066"/>
                </a:solidFill>
                <a:latin typeface="+mn-lt"/>
              </a:rPr>
              <a:t>la dizione “</a:t>
            </a:r>
            <a:r>
              <a:rPr lang="it-IT" altLang="it-IT" sz="1400" b="1" dirty="0">
                <a:solidFill>
                  <a:srgbClr val="660066"/>
                </a:solidFill>
                <a:latin typeface="+mn-lt"/>
              </a:rPr>
              <a:t>Prodotto erogabile</a:t>
            </a:r>
            <a:r>
              <a:rPr lang="it-IT" altLang="it-IT" sz="1400" dirty="0">
                <a:solidFill>
                  <a:srgbClr val="660066"/>
                </a:solidFill>
                <a:latin typeface="+mn-lt"/>
              </a:rPr>
              <a:t>”, al fine di una più agevole individuazione da </a:t>
            </a:r>
            <a:r>
              <a:rPr lang="it-IT" altLang="it-IT" sz="1400" dirty="0" smtClean="0">
                <a:solidFill>
                  <a:srgbClr val="660066"/>
                </a:solidFill>
                <a:latin typeface="+mn-lt"/>
              </a:rPr>
              <a:t>parte dei </a:t>
            </a:r>
            <a:r>
              <a:rPr lang="it-IT" altLang="it-IT" sz="1400" dirty="0">
                <a:solidFill>
                  <a:srgbClr val="660066"/>
                </a:solidFill>
                <a:latin typeface="+mn-lt"/>
              </a:rPr>
              <a:t>consumatori dei prodotti </a:t>
            </a:r>
            <a:r>
              <a:rPr lang="it-IT" altLang="it-IT" sz="1400" dirty="0" smtClean="0">
                <a:solidFill>
                  <a:srgbClr val="660066"/>
                </a:solidFill>
                <a:latin typeface="+mn-lt"/>
              </a:rPr>
              <a:t>erogabili.11</a:t>
            </a:r>
            <a:endParaRPr lang="it-IT" altLang="it-IT" sz="1400" dirty="0">
              <a:solidFill>
                <a:srgbClr val="660066"/>
              </a:solidFill>
              <a:effectLst>
                <a:outerShdw blurRad="38100" dist="38100" dir="2700000" algn="tl">
                  <a:srgbClr val="C0C0C0"/>
                </a:outerShdw>
              </a:effectLst>
              <a:latin typeface="+mn-lt"/>
            </a:endParaRPr>
          </a:p>
        </p:txBody>
      </p:sp>
      <p:pic>
        <p:nvPicPr>
          <p:cNvPr id="63495" name="Immagine 3" descr="bl-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250738"/>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Immagine 17" descr="C_17_primopiano_308_approfondimenti_approfondimento_3_paragrafi_paragrafo_1_imma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250738"/>
            <a:ext cx="2038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00" name="Rectangle 16"/>
          <p:cNvSpPr>
            <a:spLocks noChangeArrowheads="1"/>
          </p:cNvSpPr>
          <p:nvPr/>
        </p:nvSpPr>
        <p:spPr bwMode="auto">
          <a:xfrm>
            <a:off x="3077547" y="6488509"/>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dirty="0">
                <a:solidFill>
                  <a:srgbClr val="00CC00"/>
                </a:solidFill>
                <a:effectLst>
                  <a:outerShdw blurRad="38100" dist="38100" dir="2700000" algn="tl">
                    <a:srgbClr val="C0C0C0"/>
                  </a:outerShdw>
                </a:effectLst>
                <a:latin typeface="Comic Sans MS" pitchFamily="66" charset="0"/>
              </a:rPr>
              <a:t>Fonte: www.salute.gov.it </a:t>
            </a:r>
          </a:p>
        </p:txBody>
      </p:sp>
      <p:sp>
        <p:nvSpPr>
          <p:cNvPr id="14" name="Rectangle 13"/>
          <p:cNvSpPr>
            <a:spLocks noChangeArrowheads="1"/>
          </p:cNvSpPr>
          <p:nvPr/>
        </p:nvSpPr>
        <p:spPr bwMode="auto">
          <a:xfrm>
            <a:off x="539750" y="4482986"/>
            <a:ext cx="8280400" cy="1754326"/>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r>
              <a:rPr lang="it-IT" sz="1400" b="1" dirty="0" smtClean="0">
                <a:effectLst>
                  <a:outerShdw blurRad="38100" dist="38100" dir="2700000" algn="tl">
                    <a:srgbClr val="000000">
                      <a:alpha val="43137"/>
                    </a:srgbClr>
                  </a:outerShdw>
                </a:effectLst>
                <a:latin typeface="+mn-lt"/>
              </a:rPr>
              <a:t>PRECISAZIONI SULL’USO DEL LOGO MINISTERIALE PER GLI AFMS EROGABILI A CARICO DEL SSN</a:t>
            </a:r>
          </a:p>
          <a:p>
            <a:r>
              <a:rPr lang="it-IT" sz="1400" dirty="0" smtClean="0">
                <a:latin typeface="+mn-lt"/>
              </a:rPr>
              <a:t>Per </a:t>
            </a:r>
            <a:r>
              <a:rPr lang="it-IT" sz="1400" dirty="0">
                <a:latin typeface="+mn-lt"/>
              </a:rPr>
              <a:t>quanto riguarda gli AFMS, va considerato che nella relativa sezione del Registro </a:t>
            </a:r>
            <a:r>
              <a:rPr lang="it-IT" sz="1400" dirty="0" smtClean="0">
                <a:latin typeface="+mn-lt"/>
              </a:rPr>
              <a:t>vengono inclusi </a:t>
            </a:r>
            <a:r>
              <a:rPr lang="it-IT" sz="1400" dirty="0">
                <a:latin typeface="+mn-lt"/>
              </a:rPr>
              <a:t>al termine dell’iter istruttorio tutti i prodotti notificati come tali e non solo quelli erogabili </a:t>
            </a:r>
            <a:r>
              <a:rPr lang="it-IT" sz="1400" dirty="0" smtClean="0">
                <a:latin typeface="+mn-lt"/>
              </a:rPr>
              <a:t>a carico </a:t>
            </a:r>
            <a:r>
              <a:rPr lang="it-IT" sz="1400" dirty="0">
                <a:latin typeface="+mn-lt"/>
              </a:rPr>
              <a:t>del SSN ai sensi del DM 8 giugno </a:t>
            </a:r>
            <a:r>
              <a:rPr lang="it-IT" sz="1400" dirty="0" smtClean="0">
                <a:latin typeface="+mn-lt"/>
              </a:rPr>
              <a:t>2001.</a:t>
            </a:r>
          </a:p>
          <a:p>
            <a:endParaRPr lang="it-IT" sz="1000" dirty="0">
              <a:latin typeface="+mn-lt"/>
            </a:endParaRPr>
          </a:p>
          <a:p>
            <a:r>
              <a:rPr lang="it-IT" sz="1400" b="1" dirty="0">
                <a:latin typeface="+mn-lt"/>
              </a:rPr>
              <a:t>Appare quindi opportuno precisare che, per non indurre in errore circa i prodotti </a:t>
            </a:r>
            <a:r>
              <a:rPr lang="it-IT" sz="1400" b="1" dirty="0" smtClean="0">
                <a:latin typeface="+mn-lt"/>
              </a:rPr>
              <a:t>effettivamente erogabili</a:t>
            </a:r>
            <a:r>
              <a:rPr lang="it-IT" sz="1400" b="1" dirty="0">
                <a:latin typeface="+mn-lt"/>
              </a:rPr>
              <a:t>, la facoltà alle imprese di utilizzare il logo in questione nel caso degli AFMS è </a:t>
            </a:r>
            <a:r>
              <a:rPr lang="it-IT" sz="1400" b="1" dirty="0" smtClean="0">
                <a:latin typeface="+mn-lt"/>
              </a:rPr>
              <a:t>data esclusivamente </a:t>
            </a:r>
            <a:r>
              <a:rPr lang="it-IT" sz="1400" b="1" dirty="0">
                <a:latin typeface="+mn-lt"/>
              </a:rPr>
              <a:t>per quelli adatti al trattamento dietetico della fibrosi cistica e delle </a:t>
            </a:r>
            <a:r>
              <a:rPr lang="it-IT" sz="1400" b="1" dirty="0" smtClean="0">
                <a:latin typeface="+mn-lt"/>
              </a:rPr>
              <a:t>malattie metaboliche </a:t>
            </a:r>
            <a:r>
              <a:rPr lang="it-IT" sz="1400" b="1" dirty="0">
                <a:latin typeface="+mn-lt"/>
              </a:rPr>
              <a:t>congenite.</a:t>
            </a:r>
            <a:endParaRPr lang="it-IT" altLang="it-IT" sz="1400" b="1" dirty="0">
              <a:solidFill>
                <a:srgbClr val="660066"/>
              </a:solidFill>
              <a:effectLst>
                <a:outerShdw blurRad="38100" dist="38100" dir="2700000" algn="tl">
                  <a:srgbClr val="C0C0C0"/>
                </a:outerShdw>
              </a:effectLst>
              <a:latin typeface="+mn-lt"/>
            </a:endParaRPr>
          </a:p>
        </p:txBody>
      </p:sp>
      <p:pic>
        <p:nvPicPr>
          <p:cNvPr id="3" name="Immagine 2"/>
          <p:cNvPicPr>
            <a:picLocks noChangeAspect="1"/>
          </p:cNvPicPr>
          <p:nvPr/>
        </p:nvPicPr>
        <p:blipFill rotWithShape="1">
          <a:blip r:embed="rId5">
            <a:clrChange>
              <a:clrFrom>
                <a:srgbClr val="FFFFFF"/>
              </a:clrFrom>
              <a:clrTo>
                <a:srgbClr val="FFFFFF">
                  <a:alpha val="0"/>
                </a:srgbClr>
              </a:clrTo>
            </a:clrChange>
          </a:blip>
          <a:srcRect l="54388"/>
          <a:stretch/>
        </p:blipFill>
        <p:spPr>
          <a:xfrm>
            <a:off x="2264123" y="1700243"/>
            <a:ext cx="1917352" cy="2736869"/>
          </a:xfrm>
          <a:prstGeom prst="rect">
            <a:avLst/>
          </a:prstGeom>
        </p:spPr>
      </p:pic>
      <p:pic>
        <p:nvPicPr>
          <p:cNvPr id="16" name="Immagine 15"/>
          <p:cNvPicPr>
            <a:picLocks noChangeAspect="1"/>
          </p:cNvPicPr>
          <p:nvPr/>
        </p:nvPicPr>
        <p:blipFill>
          <a:blip r:embed="rId6"/>
          <a:stretch>
            <a:fillRect/>
          </a:stretch>
        </p:blipFill>
        <p:spPr>
          <a:xfrm>
            <a:off x="285727" y="5360149"/>
            <a:ext cx="8811976" cy="110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64" y="1349604"/>
            <a:ext cx="1575340" cy="157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203" name="Group 10"/>
          <p:cNvGrpSpPr>
            <a:grpSpLocks/>
          </p:cNvGrpSpPr>
          <p:nvPr/>
        </p:nvGrpSpPr>
        <p:grpSpPr bwMode="auto">
          <a:xfrm>
            <a:off x="468313" y="620713"/>
            <a:ext cx="8351837" cy="215900"/>
            <a:chOff x="295" y="391"/>
            <a:chExt cx="5261" cy="136"/>
          </a:xfrm>
        </p:grpSpPr>
        <p:sp>
          <p:nvSpPr>
            <p:cNvPr id="51209" name="Rectangle 11"/>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0" name="Rectangle 12"/>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1" name="Rectangle 13"/>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51212" name="Rectangle 14"/>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53264" name="Rectangle 16"/>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907375" y="-27384"/>
            <a:ext cx="2068195" cy="64633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609/2013</a:t>
            </a:r>
            <a:endParaRPr lang="it-IT" altLang="it-IT" sz="1800" dirty="0">
              <a:solidFill>
                <a:srgbClr val="7ABC32"/>
              </a:solidFill>
              <a:effectLst>
                <a:outerShdw blurRad="38100" dist="38100" dir="2700000" algn="tl">
                  <a:srgbClr val="C0C0C0"/>
                </a:outerShdw>
              </a:effectLst>
              <a:latin typeface="Comic Sans MS" pitchFamily="66" charset="0"/>
              <a:cs typeface="Times New Roman" pitchFamily="18" charset="0"/>
            </a:endParaRP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828/2014</a:t>
            </a:r>
          </a:p>
        </p:txBody>
      </p:sp>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5327823" cy="143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o 8"/>
          <p:cNvGrpSpPr/>
          <p:nvPr/>
        </p:nvGrpSpPr>
        <p:grpSpPr>
          <a:xfrm>
            <a:off x="360309" y="2124577"/>
            <a:ext cx="5863855" cy="1808479"/>
            <a:chOff x="323528" y="2276872"/>
            <a:chExt cx="5863855" cy="1808479"/>
          </a:xfrm>
        </p:grpSpPr>
        <p:pic>
          <p:nvPicPr>
            <p:cNvPr id="880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276872"/>
              <a:ext cx="5863855" cy="180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3707904" y="3068960"/>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3719664" y="3429000"/>
              <a:ext cx="23762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323528" y="3581400"/>
              <a:ext cx="57606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323528" y="3733800"/>
              <a:ext cx="5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V="1">
              <a:off x="323528" y="3916907"/>
              <a:ext cx="5817965" cy="161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323528" y="3933056"/>
            <a:ext cx="8652042" cy="30008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it-IT" sz="1400" b="1" dirty="0" smtClean="0">
                <a:latin typeface="+mn-lt"/>
              </a:rPr>
              <a:t>Applicazione del regolamento (UE) 828/2014 sulle prescrizioni </a:t>
            </a:r>
            <a:r>
              <a:rPr lang="it-IT" sz="1400" b="1" dirty="0">
                <a:latin typeface="+mn-lt"/>
              </a:rPr>
              <a:t>riguardanti l’informazione dei consumatori </a:t>
            </a:r>
            <a:r>
              <a:rPr lang="it-IT" sz="1400" b="1" dirty="0" smtClean="0">
                <a:latin typeface="+mn-lt"/>
              </a:rPr>
              <a:t> sull’assenza </a:t>
            </a:r>
            <a:r>
              <a:rPr lang="it-IT" sz="1400" b="1" dirty="0">
                <a:latin typeface="+mn-lt"/>
              </a:rPr>
              <a:t>di glutine o sulla sua presenza in misura ridotta negli alimenti</a:t>
            </a:r>
          </a:p>
          <a:p>
            <a:pPr algn="just"/>
            <a:r>
              <a:rPr lang="it-IT" sz="1400" dirty="0" smtClean="0">
                <a:latin typeface="+mn-lt"/>
              </a:rPr>
              <a:t>…le </a:t>
            </a:r>
            <a:r>
              <a:rPr lang="it-IT" sz="1400" dirty="0">
                <a:latin typeface="+mn-lt"/>
              </a:rPr>
              <a:t>informazioni sull’assenza di glutine o sulla sua presenza in misura ridotta negli alimenti possono essere corredate dalle diciture “</a:t>
            </a:r>
            <a:r>
              <a:rPr lang="it-IT" sz="1400" b="1" i="1" dirty="0">
                <a:latin typeface="+mn-lt"/>
              </a:rPr>
              <a:t>specificamente formulato per persone intolleranti al glutine</a:t>
            </a:r>
            <a:r>
              <a:rPr lang="it-IT" sz="1400" dirty="0">
                <a:latin typeface="+mn-lt"/>
              </a:rPr>
              <a:t>” o “</a:t>
            </a:r>
            <a:r>
              <a:rPr lang="it-IT" sz="1400" b="1" i="1" dirty="0">
                <a:latin typeface="+mn-lt"/>
              </a:rPr>
              <a:t>specificamente formulato per celiaci</a:t>
            </a:r>
            <a:r>
              <a:rPr lang="it-IT" sz="1400" dirty="0">
                <a:latin typeface="+mn-lt"/>
              </a:rPr>
              <a:t>” quando l’alimento è stato espressamente prodotto, preparato e/o lavorato al fine di</a:t>
            </a:r>
            <a:r>
              <a:rPr lang="it-IT" sz="1400" dirty="0" smtClean="0">
                <a:latin typeface="+mn-lt"/>
              </a:rPr>
              <a:t>:</a:t>
            </a:r>
          </a:p>
          <a:p>
            <a:pPr algn="just"/>
            <a:endParaRPr lang="it-IT" sz="1000" dirty="0">
              <a:latin typeface="+mn-lt"/>
            </a:endParaRPr>
          </a:p>
          <a:p>
            <a:pPr algn="just"/>
            <a:r>
              <a:rPr lang="it-IT" sz="1400" dirty="0">
                <a:latin typeface="+mn-lt"/>
              </a:rPr>
              <a:t>a) ridurre il tenore di glutine di uno o più ingredienti contenenti glutine; oppure</a:t>
            </a:r>
          </a:p>
          <a:p>
            <a:pPr algn="just"/>
            <a:r>
              <a:rPr lang="it-IT" sz="1400" dirty="0">
                <a:latin typeface="+mn-lt"/>
              </a:rPr>
              <a:t>b) sostituire gli ingredienti contenenti glutine con altri ingredienti che ne sono naturalmente privi</a:t>
            </a:r>
            <a:r>
              <a:rPr lang="it-IT" sz="1400" dirty="0" smtClean="0">
                <a:latin typeface="+mn-lt"/>
              </a:rPr>
              <a:t>.</a:t>
            </a:r>
          </a:p>
          <a:p>
            <a:pPr algn="just"/>
            <a:endParaRPr lang="it-IT" sz="900" dirty="0">
              <a:latin typeface="+mn-lt"/>
            </a:endParaRPr>
          </a:p>
          <a:p>
            <a:pPr algn="just"/>
            <a:r>
              <a:rPr lang="it-IT" sz="1200" dirty="0">
                <a:latin typeface="+mn-lt"/>
              </a:rPr>
              <a:t>Dal 20 luglio 2016, pertanto, i prodotti senza glutine oggi classificati come ADAP saranno comuni alimenti, nella cui etichetta </a:t>
            </a:r>
            <a:r>
              <a:rPr lang="it-IT" sz="1200" dirty="0" smtClean="0">
                <a:latin typeface="+mn-lt"/>
              </a:rPr>
              <a:t> l’indicazione </a:t>
            </a:r>
            <a:r>
              <a:rPr lang="it-IT" sz="1200" dirty="0">
                <a:latin typeface="+mn-lt"/>
              </a:rPr>
              <a:t>“</a:t>
            </a:r>
            <a:r>
              <a:rPr lang="it-IT" sz="1200" b="1" i="1" dirty="0">
                <a:latin typeface="+mn-lt"/>
              </a:rPr>
              <a:t>senza glutine</a:t>
            </a:r>
            <a:r>
              <a:rPr lang="it-IT" sz="1200" dirty="0">
                <a:latin typeface="+mn-lt"/>
              </a:rPr>
              <a:t>” potrà essere seguita da una delle due suddette </a:t>
            </a:r>
            <a:r>
              <a:rPr lang="it-IT" sz="1200" dirty="0" smtClean="0">
                <a:latin typeface="+mn-lt"/>
              </a:rPr>
              <a:t>diciture….che </a:t>
            </a:r>
            <a:r>
              <a:rPr lang="it-IT" sz="1200" dirty="0">
                <a:latin typeface="+mn-lt"/>
              </a:rPr>
              <a:t>possono </a:t>
            </a:r>
            <a:r>
              <a:rPr lang="it-IT" sz="1200" dirty="0" smtClean="0">
                <a:latin typeface="+mn-lt"/>
              </a:rPr>
              <a:t>altresì seguire </a:t>
            </a:r>
            <a:r>
              <a:rPr lang="it-IT" sz="1200" dirty="0">
                <a:latin typeface="+mn-lt"/>
              </a:rPr>
              <a:t>anche l’indicazione “</a:t>
            </a:r>
            <a:r>
              <a:rPr lang="it-IT" sz="1200" b="1" i="1" dirty="0">
                <a:latin typeface="+mn-lt"/>
              </a:rPr>
              <a:t>con contenuto di glutine molto basso</a:t>
            </a:r>
            <a:r>
              <a:rPr lang="it-IT" sz="1200" dirty="0">
                <a:latin typeface="+mn-lt"/>
              </a:rPr>
              <a:t>”, che è utilizzabile solo per alimenti contenenti nella composizione ingredienti </a:t>
            </a:r>
            <a:r>
              <a:rPr lang="it-IT" sz="1200" dirty="0" err="1">
                <a:latin typeface="+mn-lt"/>
              </a:rPr>
              <a:t>degluteinizzati</a:t>
            </a:r>
            <a:r>
              <a:rPr lang="it-IT" sz="1200" dirty="0">
                <a:latin typeface="+mn-lt"/>
              </a:rPr>
              <a:t> (alimenti di questo tipo oggi sono a loro volta ADAP</a:t>
            </a:r>
            <a:r>
              <a:rPr lang="it-IT" sz="1200" dirty="0" smtClean="0">
                <a:latin typeface="+mn-lt"/>
              </a:rPr>
              <a:t>). </a:t>
            </a:r>
            <a:r>
              <a:rPr lang="it-IT" sz="1200" dirty="0">
                <a:solidFill>
                  <a:schemeClr val="tx1"/>
                </a:solidFill>
              </a:rPr>
              <a:t>gli alimenti naturalmente privi di glutine ma non formulati specificamente per i celiaci potranno già riportare in etichetta, dopo l’indicazione “</a:t>
            </a:r>
            <a:r>
              <a:rPr lang="it-IT" sz="1200" b="1" i="1" dirty="0">
                <a:solidFill>
                  <a:schemeClr val="tx1"/>
                </a:solidFill>
              </a:rPr>
              <a:t>senza glutine</a:t>
            </a:r>
            <a:r>
              <a:rPr lang="it-IT" sz="1200" dirty="0">
                <a:solidFill>
                  <a:schemeClr val="tx1"/>
                </a:solidFill>
              </a:rPr>
              <a:t>” la dicitura “</a:t>
            </a:r>
            <a:r>
              <a:rPr lang="it-IT" sz="1200" b="1" i="1" dirty="0">
                <a:solidFill>
                  <a:schemeClr val="tx1"/>
                </a:solidFill>
              </a:rPr>
              <a:t>adatto alle  persone intolleranti al glutine</a:t>
            </a:r>
            <a:r>
              <a:rPr lang="it-IT" sz="1200" b="1" dirty="0">
                <a:solidFill>
                  <a:schemeClr val="tx1"/>
                </a:solidFill>
              </a:rPr>
              <a:t>” o “</a:t>
            </a:r>
            <a:r>
              <a:rPr lang="it-IT" sz="1200" b="1" i="1" dirty="0">
                <a:solidFill>
                  <a:schemeClr val="tx1"/>
                </a:solidFill>
              </a:rPr>
              <a:t>adatto per i celiaci</a:t>
            </a:r>
            <a:r>
              <a:rPr lang="it-IT" sz="1200" b="1" dirty="0">
                <a:solidFill>
                  <a:schemeClr val="tx1"/>
                </a:solidFill>
              </a:rPr>
              <a:t>” </a:t>
            </a:r>
            <a:endParaRPr lang="it-IT" sz="1200" b="1" dirty="0"/>
          </a:p>
        </p:txBody>
      </p:sp>
      <p:sp>
        <p:nvSpPr>
          <p:cNvPr id="11" name="CasellaDiTesto 10"/>
          <p:cNvSpPr txBox="1"/>
          <p:nvPr/>
        </p:nvSpPr>
        <p:spPr>
          <a:xfrm>
            <a:off x="6806869" y="1933696"/>
            <a:ext cx="1838965" cy="400110"/>
          </a:xfrm>
          <a:prstGeom prst="rect">
            <a:avLst/>
          </a:prstGeom>
          <a:noFill/>
        </p:spPr>
        <p:txBody>
          <a:bodyPr wrap="none" rtlCol="0">
            <a:spAutoFit/>
          </a:bodyPr>
          <a:lstStyle/>
          <a:p>
            <a:r>
              <a:rPr lang="it-IT" b="1" dirty="0" smtClean="0">
                <a:ln w="31550" cmpd="sng">
                  <a:solidFill>
                    <a:schemeClr val="accent3">
                      <a:lumMod val="50000"/>
                    </a:schemeClr>
                  </a:solidFill>
                  <a:prstDash val="solid"/>
                </a:ln>
                <a:solidFill>
                  <a:srgbClr val="FFFFFF"/>
                </a:solidFill>
                <a:effectLst>
                  <a:outerShdw blurRad="41275" dist="12700" dir="12000000" algn="tl" rotWithShape="0">
                    <a:srgbClr val="000000">
                      <a:alpha val="40000"/>
                    </a:srgbClr>
                  </a:outerShdw>
                </a:effectLst>
              </a:rPr>
              <a:t>«DIETETICO»</a:t>
            </a:r>
            <a:endParaRPr lang="it-IT" b="1" dirty="0">
              <a:ln w="31550" cmpd="sng">
                <a:solidFill>
                  <a:schemeClr val="accent3">
                    <a:lumMod val="50000"/>
                  </a:schemeClr>
                </a:solidFill>
                <a:prstDash val="solid"/>
              </a:ln>
              <a:solidFill>
                <a:srgbClr val="FFFFFF"/>
              </a:solidFill>
              <a:effectLst>
                <a:outerShdw blurRad="41275" dist="12700" dir="12000000" algn="tl" rotWithShape="0">
                  <a:srgbClr val="000000">
                    <a:alpha val="40000"/>
                  </a:srgbClr>
                </a:outerShdw>
              </a:effectLst>
            </a:endParaRPr>
          </a:p>
        </p:txBody>
      </p:sp>
      <p:pic>
        <p:nvPicPr>
          <p:cNvPr id="26" name="Immagine 25" descr="Celiachia_spiga.jpg"/>
          <p:cNvPicPr>
            <a:picLocks noChangeAspect="1"/>
          </p:cNvPicPr>
          <p:nvPr/>
        </p:nvPicPr>
        <p:blipFill>
          <a:blip r:embed="rId6"/>
          <a:stretch>
            <a:fillRect/>
          </a:stretch>
        </p:blipFill>
        <p:spPr>
          <a:xfrm>
            <a:off x="7308304" y="2924944"/>
            <a:ext cx="864096" cy="8640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09284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ChangeArrowheads="1"/>
          </p:cNvSpPr>
          <p:nvPr/>
        </p:nvSpPr>
        <p:spPr bwMode="auto">
          <a:xfrm>
            <a:off x="250825"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senza glutine</a:t>
            </a:r>
          </a:p>
        </p:txBody>
      </p:sp>
      <p:grpSp>
        <p:nvGrpSpPr>
          <p:cNvPr id="68611" name="Group 3"/>
          <p:cNvGrpSpPr>
            <a:grpSpLocks/>
          </p:cNvGrpSpPr>
          <p:nvPr/>
        </p:nvGrpSpPr>
        <p:grpSpPr bwMode="auto">
          <a:xfrm>
            <a:off x="468313" y="620713"/>
            <a:ext cx="8351837" cy="215900"/>
            <a:chOff x="295" y="391"/>
            <a:chExt cx="5261" cy="136"/>
          </a:xfrm>
        </p:grpSpPr>
        <p:sp>
          <p:nvSpPr>
            <p:cNvPr id="6869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69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023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pic>
        <p:nvPicPr>
          <p:cNvPr id="686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1628775"/>
            <a:ext cx="1939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0333" name="Group 109"/>
          <p:cNvGraphicFramePr>
            <a:graphicFrameLocks noGrp="1"/>
          </p:cNvGraphicFramePr>
          <p:nvPr/>
        </p:nvGraphicFramePr>
        <p:xfrm>
          <a:off x="3025775" y="5013325"/>
          <a:ext cx="5218113" cy="1373190"/>
        </p:xfrm>
        <a:graphic>
          <a:graphicData uri="http://schemas.openxmlformats.org/drawingml/2006/table">
            <a:tbl>
              <a:tblPr/>
              <a:tblGrid>
                <a:gridCol w="1347788">
                  <a:extLst>
                    <a:ext uri="{9D8B030D-6E8A-4147-A177-3AD203B41FA5}">
                      <a16:colId xmlns:a16="http://schemas.microsoft.com/office/drawing/2014/main" val="20000"/>
                    </a:ext>
                  </a:extLst>
                </a:gridCol>
                <a:gridCol w="1990725">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tblGrid>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Fascia d'età</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mensile 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mensile 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6 mesi - 1anno</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3,5 anni</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390525" algn="l"/>
                          <a:tab pos="711200" algn="l"/>
                          <a:tab pos="738188" algn="ctr"/>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62,00 €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62,00 €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10 anni</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94,00 €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94,00 €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274638">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eta' adulta</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Calibri" pitchFamily="34" charset="0"/>
                        </a:defRPr>
                      </a:lvl1pPr>
                      <a:lvl2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Calibri" pitchFamily="34" charset="0"/>
                        </a:defRPr>
                      </a:lvl2pPr>
                      <a:lvl3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Calibri" pitchFamily="34" charset="0"/>
                        </a:defRPr>
                      </a:lvl3pPr>
                      <a:lvl4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4pPr>
                      <a:lvl5pPr eaLnBrk="0" hangingPunct="0">
                        <a:spcBef>
                          <a:spcPct val="20000"/>
                        </a:spcBef>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5pPr>
                      <a:lvl6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6pPr>
                      <a:lvl7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7pPr>
                      <a:lvl8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8pPr>
                      <a:lvl9pPr eaLnBrk="0" fontAlgn="base" hangingPunct="0">
                        <a:spcBef>
                          <a:spcPct val="20000"/>
                        </a:spcBef>
                        <a:spcAft>
                          <a:spcPct val="0"/>
                        </a:spcAft>
                        <a:buFont typeface="Arial" pitchFamily="34" charse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99,00 €</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graphicFrame>
        <p:nvGraphicFramePr>
          <p:cNvPr id="180608" name="Group 384"/>
          <p:cNvGraphicFramePr>
            <a:graphicFrameLocks noGrp="1"/>
          </p:cNvGraphicFramePr>
          <p:nvPr/>
        </p:nvGraphicFramePr>
        <p:xfrm>
          <a:off x="2916238" y="1916113"/>
          <a:ext cx="5472112" cy="2195724"/>
        </p:xfrm>
        <a:graphic>
          <a:graphicData uri="http://schemas.openxmlformats.org/drawingml/2006/table">
            <a:tbl>
              <a:tblPr/>
              <a:tblGrid>
                <a:gridCol w="1439862">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19138">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576262">
                  <a:extLst>
                    <a:ext uri="{9D8B030D-6E8A-4147-A177-3AD203B41FA5}">
                      <a16:colId xmlns:a16="http://schemas.microsoft.com/office/drawing/2014/main" val="20006"/>
                    </a:ext>
                  </a:extLst>
                </a:gridCol>
              </a:tblGrid>
              <a:tr h="822721">
                <a:tc gridSpan="3">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Fabbisogno calorico totale K/Cal</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tc hMerge="1">
                  <a:txBody>
                    <a:bodyPr/>
                    <a:lstStyle/>
                    <a:p>
                      <a:endParaRPr lang="it-IT"/>
                    </a:p>
                  </a:txBody>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Fabbisogno calorie 35% in prodotti senza glutine</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 </a:t>
                      </a: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Tetto di spesa in migliaia di lire /mese</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it-IT"/>
                    </a:p>
                  </a:txBody>
                  <a:tcPr/>
                </a:tc>
                <a:extLst>
                  <a:ext uri="{0D108BD9-81ED-4DB2-BD59-A6C34878D82A}">
                    <a16:rowId xmlns:a16="http://schemas.microsoft.com/office/drawing/2014/main" val="10000"/>
                  </a:ext>
                </a:extLst>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Età</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M</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F</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6mesi-1anno</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900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315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315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86</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86</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3,5 an.</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1300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1300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455</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120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Fino a 10 an.</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182</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182</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274558">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chemeClr val="tx1"/>
                          </a:solidFill>
                          <a:effectLst/>
                          <a:latin typeface="Calibri" pitchFamily="34" charset="0"/>
                          <a:cs typeface="Times New Roman" pitchFamily="18" charset="0"/>
                        </a:rPr>
                        <a:t>Età adulta</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3000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2200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1050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770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270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eaLnBrk="0" hangingPunct="0">
                        <a:spcBef>
                          <a:spcPct val="20000"/>
                        </a:spcBef>
                        <a:buFont typeface="Arial" pitchFamily="34" charset="0"/>
                        <a:defRPr sz="2400">
                          <a:solidFill>
                            <a:schemeClr val="tx1"/>
                          </a:solidFill>
                          <a:latin typeface="Calibri" pitchFamily="34" charset="0"/>
                        </a:defRPr>
                      </a:lvl2pPr>
                      <a:lvl3pPr eaLnBrk="0" hangingPunct="0">
                        <a:spcBef>
                          <a:spcPct val="20000"/>
                        </a:spcBef>
                        <a:buFont typeface="Arial" pitchFamily="34" charset="0"/>
                        <a:defRPr sz="2000">
                          <a:solidFill>
                            <a:schemeClr val="tx1"/>
                          </a:solidFill>
                          <a:latin typeface="Calibri" pitchFamily="34" charset="0"/>
                        </a:defRPr>
                      </a:lvl3pPr>
                      <a:lvl4pPr eaLnBrk="0" hangingPunct="0">
                        <a:spcBef>
                          <a:spcPct val="20000"/>
                        </a:spcBef>
                        <a:buFont typeface="Arial" pitchFamily="34" charset="0"/>
                        <a:defRPr>
                          <a:solidFill>
                            <a:schemeClr val="tx1"/>
                          </a:solidFill>
                          <a:latin typeface="Calibri" pitchFamily="34" charset="0"/>
                        </a:defRPr>
                      </a:lvl4pPr>
                      <a:lvl5pPr eaLnBrk="0" hangingPunct="0">
                        <a:spcBef>
                          <a:spcPct val="20000"/>
                        </a:spcBef>
                        <a:buFont typeface="Arial" pitchFamily="34" charset="0"/>
                        <a:defRPr>
                          <a:solidFill>
                            <a:schemeClr val="tx1"/>
                          </a:solidFill>
                          <a:latin typeface="Calibri" pitchFamily="34" charset="0"/>
                        </a:defRPr>
                      </a:lvl5pPr>
                      <a:lvl6pPr eaLnBrk="0" fontAlgn="base" hangingPunct="0">
                        <a:spcBef>
                          <a:spcPct val="20000"/>
                        </a:spcBef>
                        <a:spcAft>
                          <a:spcPct val="0"/>
                        </a:spcAft>
                        <a:buFont typeface="Arial" pitchFamily="34" charset="0"/>
                        <a:defRPr>
                          <a:solidFill>
                            <a:schemeClr val="tx1"/>
                          </a:solidFill>
                          <a:latin typeface="Calibri" pitchFamily="34" charset="0"/>
                        </a:defRPr>
                      </a:lvl6pPr>
                      <a:lvl7pPr eaLnBrk="0" fontAlgn="base" hangingPunct="0">
                        <a:spcBef>
                          <a:spcPct val="20000"/>
                        </a:spcBef>
                        <a:spcAft>
                          <a:spcPct val="0"/>
                        </a:spcAft>
                        <a:buFont typeface="Arial" pitchFamily="34" charset="0"/>
                        <a:defRPr>
                          <a:solidFill>
                            <a:schemeClr val="tx1"/>
                          </a:solidFill>
                          <a:latin typeface="Calibri" pitchFamily="34" charset="0"/>
                        </a:defRPr>
                      </a:lvl7pPr>
                      <a:lvl8pPr eaLnBrk="0" fontAlgn="base" hangingPunct="0">
                        <a:spcBef>
                          <a:spcPct val="20000"/>
                        </a:spcBef>
                        <a:spcAft>
                          <a:spcPct val="0"/>
                        </a:spcAft>
                        <a:buFont typeface="Arial" pitchFamily="34" charset="0"/>
                        <a:defRPr>
                          <a:solidFill>
                            <a:schemeClr val="tx1"/>
                          </a:solidFill>
                          <a:latin typeface="Calibri" pitchFamily="34" charset="0"/>
                        </a:defRPr>
                      </a:lvl8pPr>
                      <a:lvl9pPr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itchFamily="34" charset="0"/>
                          <a:cs typeface="Times New Roman" pitchFamily="18" charset="0"/>
                        </a:rPr>
                        <a:t>190</a:t>
                      </a:r>
                      <a:endParaRPr kumimoji="0" lang="it-IT" altLang="it-IT" sz="1800" b="0" i="0" u="none" strike="noStrike" cap="none" normalizeH="0" baseline="0" smtClean="0">
                        <a:ln>
                          <a:noFill/>
                        </a:ln>
                        <a:solidFill>
                          <a:schemeClr val="tx1"/>
                        </a:solidFill>
                        <a:effectLst/>
                        <a:latin typeface="Calibri" pitchFamily="34" charset="0"/>
                        <a:cs typeface="Arial"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bl>
          </a:graphicData>
        </a:graphic>
      </p:graphicFrame>
      <p:sp>
        <p:nvSpPr>
          <p:cNvPr id="68695" name="Rectangle 385"/>
          <p:cNvSpPr>
            <a:spLocks noChangeArrowheads="1"/>
          </p:cNvSpPr>
          <p:nvPr/>
        </p:nvSpPr>
        <p:spPr bwMode="auto">
          <a:xfrm>
            <a:off x="2771775" y="1611313"/>
            <a:ext cx="4137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it-IT" altLang="it-IT" sz="1400">
                <a:solidFill>
                  <a:srgbClr val="660066"/>
                </a:solidFill>
                <a:latin typeface="Comic Sans MS" pitchFamily="66" charset="0"/>
              </a:rPr>
              <a:t> </a:t>
            </a:r>
            <a:r>
              <a:rPr lang="it-IT" altLang="it-IT" sz="1400" b="1">
                <a:solidFill>
                  <a:srgbClr val="660066"/>
                </a:solidFill>
                <a:latin typeface="Comic Sans MS" pitchFamily="66" charset="0"/>
              </a:rPr>
              <a:t>Allegato I  del Decreto legge 8 giugno 2001</a:t>
            </a:r>
            <a:r>
              <a:rPr lang="it-IT" altLang="it-IT" sz="1400">
                <a:solidFill>
                  <a:srgbClr val="660066"/>
                </a:solidFill>
                <a:latin typeface="Comic Sans MS" pitchFamily="66" charset="0"/>
              </a:rPr>
              <a:t> </a:t>
            </a:r>
          </a:p>
        </p:txBody>
      </p:sp>
      <p:sp>
        <p:nvSpPr>
          <p:cNvPr id="68696" name="Rectangle 386"/>
          <p:cNvSpPr>
            <a:spLocks noChangeArrowheads="1"/>
          </p:cNvSpPr>
          <p:nvPr/>
        </p:nvSpPr>
        <p:spPr bwMode="auto">
          <a:xfrm>
            <a:off x="2987675" y="4708525"/>
            <a:ext cx="330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it-IT" altLang="it-IT" sz="1400" b="1">
                <a:solidFill>
                  <a:srgbClr val="660066"/>
                </a:solidFill>
                <a:latin typeface="Comic Sans MS" pitchFamily="66" charset="0"/>
              </a:rPr>
              <a:t>Allegato I (Decreto 4 Maggio 2006)</a:t>
            </a:r>
          </a:p>
        </p:txBody>
      </p:sp>
      <p:sp>
        <p:nvSpPr>
          <p:cNvPr id="180611" name="Rectangle 387"/>
          <p:cNvSpPr>
            <a:spLocks noChangeArrowheads="1"/>
          </p:cNvSpPr>
          <p:nvPr/>
        </p:nvSpPr>
        <p:spPr bwMode="auto">
          <a:xfrm>
            <a:off x="3492500" y="6461125"/>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defRPr/>
            </a:pPr>
            <a:r>
              <a:rPr lang="it-IT" altLang="it-IT">
                <a:solidFill>
                  <a:srgbClr val="00CC00"/>
                </a:solidFill>
                <a:effectLst>
                  <a:outerShdw blurRad="38100" dist="38100" dir="2700000" algn="tl">
                    <a:srgbClr val="C0C0C0"/>
                  </a:outerShdw>
                </a:effectLst>
                <a:latin typeface="Comic Sans MS" pitchFamily="66" charset="0"/>
              </a:rPr>
              <a:t>Fonte: www.salute.gov.it </a:t>
            </a: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40" y="1488475"/>
            <a:ext cx="8403432" cy="3092653"/>
          </a:xfrm>
          <a:prstGeom prst="rect">
            <a:avLst/>
          </a:prstGeom>
          <a:noFill/>
          <a:ln>
            <a:noFill/>
          </a:ln>
          <a:effectLst>
            <a:glow rad="228600">
              <a:schemeClr val="accent3">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004" y="5013325"/>
            <a:ext cx="1376709" cy="13767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5" y="4600178"/>
            <a:ext cx="13906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848" y="1304575"/>
            <a:ext cx="5141937" cy="537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5074" name="Rectangle 2"/>
          <p:cNvSpPr>
            <a:spLocks noChangeArrowheads="1"/>
          </p:cNvSpPr>
          <p:nvPr/>
        </p:nvSpPr>
        <p:spPr bwMode="auto">
          <a:xfrm>
            <a:off x="250825" y="765175"/>
            <a:ext cx="860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3200" b="1" smtClean="0">
                <a:solidFill>
                  <a:srgbClr val="FF0000"/>
                </a:solidFill>
                <a:effectLst>
                  <a:outerShdw blurRad="38100" dist="38100" dir="2700000" algn="tl">
                    <a:srgbClr val="C0C0C0"/>
                  </a:outerShdw>
                </a:effectLst>
                <a:latin typeface="Comic Sans MS" pitchFamily="66" charset="0"/>
              </a:rPr>
              <a:t>Alimenti senza glutine</a:t>
            </a:r>
          </a:p>
        </p:txBody>
      </p:sp>
      <p:grpSp>
        <p:nvGrpSpPr>
          <p:cNvPr id="68611" name="Group 3"/>
          <p:cNvGrpSpPr>
            <a:grpSpLocks/>
          </p:cNvGrpSpPr>
          <p:nvPr/>
        </p:nvGrpSpPr>
        <p:grpSpPr bwMode="auto">
          <a:xfrm>
            <a:off x="468313" y="620713"/>
            <a:ext cx="8351837" cy="215900"/>
            <a:chOff x="295" y="391"/>
            <a:chExt cx="5261" cy="136"/>
          </a:xfrm>
        </p:grpSpPr>
        <p:sp>
          <p:nvSpPr>
            <p:cNvPr id="68698"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699"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0"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68701"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0232" name="Rectangle 8"/>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pic>
        <p:nvPicPr>
          <p:cNvPr id="68614"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1114911"/>
            <a:ext cx="1939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Risultati immagini per timbro novit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6023"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25960">
            <a:off x="6256970" y="3084309"/>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8160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02405" name="Rectangle 5"/>
          <p:cNvSpPr>
            <a:spLocks noChangeArrowheads="1"/>
          </p:cNvSpPr>
          <p:nvPr/>
        </p:nvSpPr>
        <p:spPr bwMode="auto">
          <a:xfrm>
            <a:off x="755650" y="2636838"/>
            <a:ext cx="842486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a:t>
            </a:r>
            <a:r>
              <a:rPr lang="it-IT" altLang="it-IT" sz="2400" u="sng">
                <a:solidFill>
                  <a:srgbClr val="990099"/>
                </a:solidFill>
                <a:effectLst>
                  <a:outerShdw blurRad="38100" dist="38100" dir="2700000" algn="tl">
                    <a:srgbClr val="C0C0C0"/>
                  </a:outerShdw>
                </a:effectLst>
                <a:latin typeface="Comic Sans MS" pitchFamily="66" charset="0"/>
              </a:rPr>
              <a:t>Gli integratori o complementi</a:t>
            </a:r>
            <a:r>
              <a:rPr lang="it-IT" altLang="it-IT" sz="2400">
                <a:solidFill>
                  <a:srgbClr val="990099"/>
                </a:solidFill>
                <a:effectLst>
                  <a:outerShdw blurRad="38100" dist="38100" dir="2700000" algn="tl">
                    <a:srgbClr val="C0C0C0"/>
                  </a:outerShdw>
                </a:effectLst>
                <a:latin typeface="Comic Sans MS" pitchFamily="66" charset="0"/>
              </a:rPr>
              <a:t> alimentari sono prodotti che costituiscono una </a:t>
            </a:r>
            <a:r>
              <a:rPr lang="it-IT" altLang="it-IT" sz="2400" b="1" u="sng">
                <a:solidFill>
                  <a:srgbClr val="990099"/>
                </a:solidFill>
                <a:effectLst>
                  <a:outerShdw blurRad="38100" dist="38100" dir="2700000" algn="tl">
                    <a:srgbClr val="C0C0C0"/>
                  </a:outerShdw>
                </a:effectLst>
                <a:latin typeface="Comic Sans MS" pitchFamily="66" charset="0"/>
              </a:rPr>
              <a:t>fonte concentrata di nutrienti</a:t>
            </a:r>
            <a:r>
              <a:rPr lang="it-IT" altLang="it-IT" sz="2400">
                <a:solidFill>
                  <a:srgbClr val="990099"/>
                </a:solidFill>
                <a:effectLst>
                  <a:outerShdw blurRad="38100" dist="38100" dir="2700000" algn="tl">
                    <a:srgbClr val="C0C0C0"/>
                  </a:outerShdw>
                </a:effectLst>
                <a:latin typeface="Comic Sans MS" pitchFamily="66" charset="0"/>
              </a:rPr>
              <a:t>, </a:t>
            </a:r>
          </a:p>
          <a:p>
            <a:pPr>
              <a:buClr>
                <a:srgbClr val="00CC00"/>
              </a:buClr>
              <a:buFont typeface="Wingdings" pitchFamily="2" charset="2"/>
              <a:buNone/>
              <a:defRPr/>
            </a:pPr>
            <a:r>
              <a:rPr lang="it-IT" altLang="it-IT" sz="2400">
                <a:solidFill>
                  <a:srgbClr val="990099"/>
                </a:solidFill>
                <a:effectLst>
                  <a:outerShdw blurRad="38100" dist="38100" dir="2700000" algn="tl">
                    <a:srgbClr val="C0C0C0"/>
                  </a:outerShdw>
                </a:effectLst>
                <a:latin typeface="Comic Sans MS" pitchFamily="66" charset="0"/>
              </a:rPr>
              <a:t>quali vitamine e minerali, </a:t>
            </a:r>
            <a:r>
              <a:rPr lang="it-IT" altLang="it-IT" sz="2400" b="1" u="sng">
                <a:solidFill>
                  <a:srgbClr val="990099"/>
                </a:solidFill>
                <a:effectLst>
                  <a:outerShdw blurRad="38100" dist="38100" dir="2700000" algn="tl">
                    <a:srgbClr val="C0C0C0"/>
                  </a:outerShdw>
                </a:effectLst>
                <a:latin typeface="Comic Sans MS" pitchFamily="66" charset="0"/>
              </a:rPr>
              <a:t>o di altre sostanze ad effetto fisiologico</a:t>
            </a:r>
            <a:r>
              <a:rPr lang="it-IT" altLang="it-IT" sz="2400">
                <a:solidFill>
                  <a:srgbClr val="990099"/>
                </a:solidFill>
                <a:effectLst>
                  <a:outerShdw blurRad="38100" dist="38100" dir="2700000" algn="tl">
                    <a:srgbClr val="C0C0C0"/>
                  </a:outerShdw>
                </a:effectLst>
                <a:latin typeface="Comic Sans MS" pitchFamily="66" charset="0"/>
              </a:rPr>
              <a:t>, in particolare ma non in via esclusiva, aminoacidi, acidi grassi essenziali, fibre ed estratti vegetali,  sia mono che pluricomposti,  </a:t>
            </a:r>
            <a:r>
              <a:rPr lang="it-IT" altLang="it-IT" sz="2400" b="1" u="sng">
                <a:solidFill>
                  <a:srgbClr val="990099"/>
                </a:solidFill>
                <a:effectLst>
                  <a:outerShdw blurRad="38100" dist="38100" dir="2700000" algn="tl">
                    <a:srgbClr val="C0C0C0"/>
                  </a:outerShdw>
                </a:effectLst>
                <a:latin typeface="Comic Sans MS" pitchFamily="66" charset="0"/>
              </a:rPr>
              <a:t>destinati ad integrare o a  complementare la dieta.”</a:t>
            </a:r>
          </a:p>
          <a:p>
            <a:pPr>
              <a:buClr>
                <a:srgbClr val="00CC00"/>
              </a:buClr>
              <a:buFont typeface="Wingdings" pitchFamily="2" charset="2"/>
              <a:buNone/>
              <a:defRPr/>
            </a:pPr>
            <a:endParaRPr lang="it-IT" altLang="it-IT" sz="2400">
              <a:solidFill>
                <a:srgbClr val="990099"/>
              </a:solidFill>
              <a:effectLst>
                <a:outerShdw blurRad="38100" dist="38100" dir="2700000" algn="tl">
                  <a:srgbClr val="C0C0C0"/>
                </a:outerShdw>
              </a:effectLst>
              <a:latin typeface="Comic Sans MS" pitchFamily="66" charset="0"/>
            </a:endParaRPr>
          </a:p>
        </p:txBody>
      </p:sp>
      <p:grpSp>
        <p:nvGrpSpPr>
          <p:cNvPr id="31749" name="Group 6"/>
          <p:cNvGrpSpPr>
            <a:grpSpLocks/>
          </p:cNvGrpSpPr>
          <p:nvPr/>
        </p:nvGrpSpPr>
        <p:grpSpPr bwMode="auto">
          <a:xfrm>
            <a:off x="468313" y="620713"/>
            <a:ext cx="8351837" cy="215900"/>
            <a:chOff x="295" y="391"/>
            <a:chExt cx="5261" cy="136"/>
          </a:xfrm>
        </p:grpSpPr>
        <p:sp>
          <p:nvSpPr>
            <p:cNvPr id="31754" name="Rectangle 7"/>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5" name="Rectangle 8"/>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6" name="Rectangle 9"/>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1757" name="Rectangle 10"/>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1750" name="Rectangle 12"/>
          <p:cNvSpPr>
            <a:spLocks noChangeArrowheads="1"/>
          </p:cNvSpPr>
          <p:nvPr/>
        </p:nvSpPr>
        <p:spPr bwMode="auto">
          <a:xfrm>
            <a:off x="1187450" y="981075"/>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13" name="Rectangle 13"/>
          <p:cNvSpPr>
            <a:spLocks noChangeArrowheads="1"/>
          </p:cNvSpPr>
          <p:nvPr/>
        </p:nvSpPr>
        <p:spPr bwMode="auto">
          <a:xfrm>
            <a:off x="2005013" y="1412875"/>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a:solidFill>
                  <a:srgbClr val="003300"/>
                </a:solidFill>
                <a:effectLst>
                  <a:outerShdw blurRad="38100" dist="38100" dir="2700000" algn="tl">
                    <a:srgbClr val="C0C0C0"/>
                  </a:outerShdw>
                </a:effectLst>
                <a:latin typeface="Comic Sans MS" pitchFamily="66" charset="0"/>
              </a:rPr>
              <a:t>INTEGRATORI ALIMENTARI</a:t>
            </a:r>
          </a:p>
        </p:txBody>
      </p:sp>
      <p:sp>
        <p:nvSpPr>
          <p:cNvPr id="102415" name="Rectangle 15"/>
          <p:cNvSpPr>
            <a:spLocks noChangeArrowheads="1"/>
          </p:cNvSpPr>
          <p:nvPr/>
        </p:nvSpPr>
        <p:spPr bwMode="auto">
          <a:xfrm>
            <a:off x="292100" y="5589588"/>
            <a:ext cx="885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None/>
              <a:defRPr/>
            </a:pPr>
            <a:r>
              <a:rPr lang="it-IT" altLang="it-IT" sz="1800" b="1" u="sng">
                <a:solidFill>
                  <a:srgbClr val="003300"/>
                </a:solidFill>
                <a:effectLst>
                  <a:outerShdw blurRad="38100" dist="38100" dir="2700000" algn="tl">
                    <a:srgbClr val="C0C0C0"/>
                  </a:outerShdw>
                </a:effectLst>
                <a:latin typeface="Arial Narrow" pitchFamily="34" charset="0"/>
              </a:rPr>
              <a:t>Non</a:t>
            </a:r>
            <a:r>
              <a:rPr lang="it-IT" altLang="it-IT" sz="1800" b="1">
                <a:solidFill>
                  <a:srgbClr val="003300"/>
                </a:solidFill>
                <a:effectLst>
                  <a:outerShdw blurRad="38100" dist="38100" dir="2700000" algn="tl">
                    <a:srgbClr val="C0C0C0"/>
                  </a:outerShdw>
                </a:effectLst>
                <a:latin typeface="Arial Narrow" pitchFamily="34" charset="0"/>
              </a:rPr>
              <a:t> </a:t>
            </a:r>
            <a:r>
              <a:rPr lang="it-IT" altLang="it-IT" sz="1800">
                <a:solidFill>
                  <a:srgbClr val="003300"/>
                </a:solidFill>
                <a:latin typeface="Arial Narrow" pitchFamily="34" charset="0"/>
              </a:rPr>
              <a:t>è possibile attribuire loro </a:t>
            </a:r>
            <a:r>
              <a:rPr lang="it-IT" altLang="it-IT" sz="1800" b="1" u="sng">
                <a:solidFill>
                  <a:srgbClr val="003300"/>
                </a:solidFill>
                <a:effectLst>
                  <a:outerShdw blurRad="38100" dist="38100" dir="2700000" algn="tl">
                    <a:srgbClr val="C0C0C0"/>
                  </a:outerShdw>
                </a:effectLst>
                <a:latin typeface="Arial Narrow" pitchFamily="34" charset="0"/>
              </a:rPr>
              <a:t>proprietà terapeutiche</a:t>
            </a:r>
            <a:r>
              <a:rPr lang="it-IT" altLang="it-IT" sz="1800">
                <a:solidFill>
                  <a:srgbClr val="003300"/>
                </a:solidFill>
                <a:latin typeface="Arial Narrow" pitchFamily="34" charset="0"/>
              </a:rPr>
              <a:t> ed hanno solo funzione di integrazione della dieta</a:t>
            </a:r>
            <a:endParaRPr lang="en-US" altLang="it-IT" sz="1800">
              <a:solidFill>
                <a:srgbClr val="003300"/>
              </a:solidFill>
              <a:latin typeface="Arial Narrow" pitchFamily="34" charset="0"/>
            </a:endParaRPr>
          </a:p>
        </p:txBody>
      </p:sp>
      <p:sp>
        <p:nvSpPr>
          <p:cNvPr id="102416" name="Rectangle 16"/>
          <p:cNvSpPr>
            <a:spLocks noChangeArrowheads="1"/>
          </p:cNvSpPr>
          <p:nvPr/>
        </p:nvSpPr>
        <p:spPr bwMode="auto">
          <a:xfrm>
            <a:off x="371475" y="6027738"/>
            <a:ext cx="8521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1800">
                <a:solidFill>
                  <a:srgbClr val="003300"/>
                </a:solidFill>
                <a:latin typeface="Arial Narrow" pitchFamily="34" charset="0"/>
              </a:rPr>
              <a:t>Tali prodotti </a:t>
            </a:r>
            <a:r>
              <a:rPr lang="it-IT" altLang="it-IT" sz="1800" u="sng">
                <a:solidFill>
                  <a:srgbClr val="003300"/>
                </a:solidFill>
                <a:latin typeface="Arial Narrow" pitchFamily="34" charset="0"/>
              </a:rPr>
              <a:t>non possono essere</a:t>
            </a:r>
            <a:r>
              <a:rPr lang="it-IT" altLang="it-IT" sz="1800">
                <a:solidFill>
                  <a:srgbClr val="003300"/>
                </a:solidFill>
                <a:latin typeface="Arial Narrow" pitchFamily="34" charset="0"/>
              </a:rPr>
              <a:t> considerati “</a:t>
            </a:r>
            <a:r>
              <a:rPr lang="it-IT" altLang="it-IT" sz="1800" b="1">
                <a:solidFill>
                  <a:srgbClr val="003300"/>
                </a:solidFill>
                <a:effectLst>
                  <a:outerShdw blurRad="38100" dist="38100" dir="2700000" algn="tl">
                    <a:srgbClr val="C0C0C0"/>
                  </a:outerShdw>
                </a:effectLst>
                <a:latin typeface="Arial Narrow" pitchFamily="34" charset="0"/>
              </a:rPr>
              <a:t>dietetici</a:t>
            </a:r>
            <a:r>
              <a:rPr lang="it-IT" altLang="it-IT" sz="1800">
                <a:solidFill>
                  <a:srgbClr val="003300"/>
                </a:solidFill>
                <a:latin typeface="Arial Narrow" pitchFamily="34" charset="0"/>
              </a:rPr>
              <a:t>” in quanto non sono concepiti per rispondere </a:t>
            </a:r>
          </a:p>
          <a:p>
            <a:pPr>
              <a:defRPr/>
            </a:pPr>
            <a:r>
              <a:rPr lang="it-IT" altLang="it-IT" sz="1800">
                <a:solidFill>
                  <a:srgbClr val="003300"/>
                </a:solidFill>
                <a:latin typeface="Arial Narrow" pitchFamily="34" charset="0"/>
              </a:rPr>
              <a:t>ad esigenze nutrizionali o condizioni fisiologiche particolari.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971550" y="-26988"/>
            <a:ext cx="8132763" cy="641351"/>
            <a:chOff x="971550" y="-26988"/>
            <a:chExt cx="8132763" cy="641351"/>
          </a:xfrm>
        </p:grpSpPr>
        <p:sp>
          <p:nvSpPr>
            <p:cNvPr id="123906"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grpSp>
        <p:nvGrpSpPr>
          <p:cNvPr id="32772" name="Group 5"/>
          <p:cNvGrpSpPr>
            <a:grpSpLocks/>
          </p:cNvGrpSpPr>
          <p:nvPr/>
        </p:nvGrpSpPr>
        <p:grpSpPr bwMode="auto">
          <a:xfrm>
            <a:off x="468313" y="620713"/>
            <a:ext cx="8351837" cy="215900"/>
            <a:chOff x="295" y="391"/>
            <a:chExt cx="5261" cy="136"/>
          </a:xfrm>
        </p:grpSpPr>
        <p:sp>
          <p:nvSpPr>
            <p:cNvPr id="32776"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7"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8"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9"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2773" name="Rectangle 10"/>
          <p:cNvSpPr>
            <a:spLocks noChangeArrowheads="1"/>
          </p:cNvSpPr>
          <p:nvPr/>
        </p:nvSpPr>
        <p:spPr bwMode="auto">
          <a:xfrm>
            <a:off x="1187450" y="981075"/>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23915" name="Rectangle 11"/>
          <p:cNvSpPr>
            <a:spLocks noChangeArrowheads="1"/>
          </p:cNvSpPr>
          <p:nvPr/>
        </p:nvSpPr>
        <p:spPr bwMode="auto">
          <a:xfrm>
            <a:off x="2005013" y="1412875"/>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a:solidFill>
                  <a:srgbClr val="003300"/>
                </a:solidFill>
                <a:effectLst>
                  <a:outerShdw blurRad="38100" dist="38100" dir="2700000" algn="tl">
                    <a:srgbClr val="C0C0C0"/>
                  </a:outerShdw>
                </a:effectLst>
                <a:latin typeface="Comic Sans MS" pitchFamily="66" charset="0"/>
              </a:rPr>
              <a:t>INTEGRATORI ALIMENTARI</a:t>
            </a:r>
          </a:p>
        </p:txBody>
      </p:sp>
      <p:sp>
        <p:nvSpPr>
          <p:cNvPr id="123918" name="Rectangle 14"/>
          <p:cNvSpPr>
            <a:spLocks noChangeArrowheads="1"/>
          </p:cNvSpPr>
          <p:nvPr/>
        </p:nvSpPr>
        <p:spPr bwMode="auto">
          <a:xfrm>
            <a:off x="1260475" y="2511425"/>
            <a:ext cx="7272338" cy="417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it-IT" sz="2400" b="1" dirty="0">
                <a:solidFill>
                  <a:srgbClr val="660066"/>
                </a:solidFill>
                <a:effectLst>
                  <a:outerShdw blurRad="38100" dist="38100" dir="2700000" algn="tl">
                    <a:srgbClr val="C0C0C0"/>
                  </a:outerShdw>
                </a:effectLst>
                <a:latin typeface="Comic Sans MS" pitchFamily="66" charset="0"/>
              </a:rPr>
              <a:t>Linee Guida del </a:t>
            </a:r>
            <a:r>
              <a:rPr lang="it-IT" altLang="it-IT" sz="2400" b="1" dirty="0" err="1">
                <a:solidFill>
                  <a:srgbClr val="660066"/>
                </a:solidFill>
                <a:effectLst>
                  <a:outerShdw blurRad="38100" dist="38100" dir="2700000" algn="tl">
                    <a:srgbClr val="C0C0C0"/>
                  </a:outerShdw>
                </a:effectLst>
                <a:latin typeface="Comic Sans MS" pitchFamily="66" charset="0"/>
              </a:rPr>
              <a:t>Minisetro</a:t>
            </a:r>
            <a:r>
              <a:rPr lang="it-IT" altLang="it-IT" sz="2400" b="1" dirty="0">
                <a:solidFill>
                  <a:srgbClr val="660066"/>
                </a:solidFill>
                <a:effectLst>
                  <a:outerShdw blurRad="38100" dist="38100" dir="2700000" algn="tl">
                    <a:srgbClr val="C0C0C0"/>
                  </a:outerShdw>
                </a:effectLst>
                <a:latin typeface="Comic Sans MS" pitchFamily="66" charset="0"/>
              </a:rPr>
              <a:t> della Salute su integratori alimentari </a:t>
            </a:r>
            <a:r>
              <a:rPr lang="it-IT" altLang="it-IT" sz="2400" dirty="0">
                <a:solidFill>
                  <a:srgbClr val="660066"/>
                </a:solidFill>
                <a:effectLst>
                  <a:outerShdw blurRad="38100" dist="38100" dir="2700000" algn="tl">
                    <a:srgbClr val="C0C0C0"/>
                  </a:outerShdw>
                </a:effectLst>
                <a:latin typeface="Comic Sans MS" pitchFamily="66" charset="0"/>
              </a:rPr>
              <a:t>i</a:t>
            </a:r>
            <a:r>
              <a:rPr lang="it-IT" altLang="it-IT" dirty="0">
                <a:solidFill>
                  <a:srgbClr val="660066"/>
                </a:solidFill>
                <a:latin typeface="Comic Sans MS" pitchFamily="66" charset="0"/>
              </a:rPr>
              <a:t>ndicano le varie categorie di integratori :</a:t>
            </a:r>
          </a:p>
          <a:p>
            <a:pPr>
              <a:defRPr/>
            </a:pPr>
            <a:endParaRPr lang="it-IT" altLang="it-IT" sz="1400" dirty="0">
              <a:solidFill>
                <a:srgbClr val="660066"/>
              </a:solidFill>
              <a:latin typeface="Comic Sans MS" pitchFamily="66" charset="0"/>
            </a:endParaRPr>
          </a:p>
          <a:p>
            <a:pPr>
              <a:lnSpc>
                <a:spcPts val="2000"/>
              </a:lnSpc>
              <a:buFontTx/>
              <a:buChar char="•"/>
              <a:defRPr/>
            </a:pPr>
            <a:r>
              <a:rPr lang="it-IT" altLang="it-IT" dirty="0">
                <a:solidFill>
                  <a:srgbClr val="660066"/>
                </a:solidFill>
                <a:latin typeface="Comic Sans MS" pitchFamily="66" charset="0"/>
              </a:rPr>
              <a:t> Integratori </a:t>
            </a:r>
            <a:r>
              <a:rPr lang="it-IT" altLang="it-IT" dirty="0">
                <a:solidFill>
                  <a:srgbClr val="660066"/>
                </a:solidFill>
                <a:latin typeface="Comic Sans MS" pitchFamily="66" charset="0"/>
                <a:hlinkClick r:id="rId3" action="ppaction://hlinkfile"/>
              </a:rPr>
              <a:t>di vitamine e/o di minerali </a:t>
            </a:r>
            <a:r>
              <a:rPr lang="it-IT" altLang="it-IT" sz="1400" dirty="0">
                <a:solidFill>
                  <a:srgbClr val="660066"/>
                </a:solidFill>
                <a:latin typeface="Comic Sans MS" pitchFamily="66" charset="0"/>
              </a:rPr>
              <a:t>ELENCO POSITIVO DELLE FONTI AMMESSE Regolamento (CE) 1170/2009 </a:t>
            </a:r>
            <a:r>
              <a:rPr lang="it-IT" altLang="it-IT" sz="1400" dirty="0" smtClean="0">
                <a:solidFill>
                  <a:srgbClr val="660066"/>
                </a:solidFill>
                <a:latin typeface="Comic Sans MS" pitchFamily="66" charset="0"/>
              </a:rPr>
              <a:t>– Allegato</a:t>
            </a:r>
          </a:p>
          <a:p>
            <a:pPr>
              <a:lnSpc>
                <a:spcPts val="2000"/>
              </a:lnSpc>
              <a:buFontTx/>
              <a:buChar char="•"/>
              <a:defRPr/>
            </a:pPr>
            <a:endParaRPr lang="it-IT" altLang="it-IT" dirty="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Altre </a:t>
            </a:r>
            <a:r>
              <a:rPr lang="it-IT" altLang="it-IT" dirty="0">
                <a:solidFill>
                  <a:srgbClr val="660066"/>
                </a:solidFill>
                <a:latin typeface="Comic Sans MS" pitchFamily="66" charset="0"/>
              </a:rPr>
              <a:t>sostanze ad effetto nutritivo o </a:t>
            </a:r>
            <a:r>
              <a:rPr lang="it-IT" altLang="it-IT" dirty="0" smtClean="0">
                <a:solidFill>
                  <a:srgbClr val="660066"/>
                </a:solidFill>
                <a:latin typeface="Comic Sans MS" pitchFamily="66" charset="0"/>
              </a:rPr>
              <a:t>fisiologico</a:t>
            </a:r>
          </a:p>
          <a:p>
            <a:pPr>
              <a:lnSpc>
                <a:spcPts val="2000"/>
              </a:lnSpc>
              <a:buFontTx/>
              <a:buChar char="•"/>
              <a:defRPr/>
            </a:pPr>
            <a:endParaRPr lang="it-IT" altLang="it-IT" dirty="0" smtClean="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Probiotici </a:t>
            </a:r>
            <a:r>
              <a:rPr lang="it-IT" altLang="it-IT" dirty="0">
                <a:solidFill>
                  <a:srgbClr val="660066"/>
                </a:solidFill>
                <a:latin typeface="Comic Sans MS" pitchFamily="66" charset="0"/>
              </a:rPr>
              <a:t>e </a:t>
            </a:r>
            <a:r>
              <a:rPr lang="it-IT" altLang="it-IT" dirty="0" smtClean="0">
                <a:solidFill>
                  <a:srgbClr val="660066"/>
                </a:solidFill>
                <a:latin typeface="Comic Sans MS" pitchFamily="66" charset="0"/>
              </a:rPr>
              <a:t>prebiotici</a:t>
            </a:r>
          </a:p>
          <a:p>
            <a:pPr>
              <a:lnSpc>
                <a:spcPts val="2000"/>
              </a:lnSpc>
              <a:buFontTx/>
              <a:buChar char="•"/>
              <a:defRPr/>
            </a:pPr>
            <a:endParaRPr lang="it-IT" altLang="it-IT" dirty="0" smtClean="0">
              <a:solidFill>
                <a:srgbClr val="660066"/>
              </a:solidFill>
              <a:latin typeface="Comic Sans MS" pitchFamily="66" charset="0"/>
            </a:endParaRPr>
          </a:p>
          <a:p>
            <a:pPr>
              <a:lnSpc>
                <a:spcPts val="2000"/>
              </a:lnSpc>
              <a:buFontTx/>
              <a:buChar char="•"/>
              <a:defRPr/>
            </a:pPr>
            <a:r>
              <a:rPr lang="it-IT" altLang="it-IT" dirty="0" smtClean="0">
                <a:solidFill>
                  <a:srgbClr val="660066"/>
                </a:solidFill>
                <a:latin typeface="Comic Sans MS" pitchFamily="66" charset="0"/>
              </a:rPr>
              <a:t> </a:t>
            </a:r>
            <a:r>
              <a:rPr lang="it-IT" altLang="it-IT" dirty="0">
                <a:solidFill>
                  <a:srgbClr val="660066"/>
                </a:solidFill>
                <a:latin typeface="Comic Sans MS" pitchFamily="66" charset="0"/>
              </a:rPr>
              <a:t>Integratori coadiuvanti di diete </a:t>
            </a:r>
            <a:r>
              <a:rPr lang="it-IT" altLang="it-IT" dirty="0" smtClean="0">
                <a:solidFill>
                  <a:srgbClr val="660066"/>
                </a:solidFill>
                <a:latin typeface="Comic Sans MS" pitchFamily="66" charset="0"/>
              </a:rPr>
              <a:t>ipocaloriche</a:t>
            </a:r>
          </a:p>
          <a:p>
            <a:pPr>
              <a:lnSpc>
                <a:spcPts val="2000"/>
              </a:lnSpc>
              <a:buFontTx/>
              <a:buChar char="•"/>
              <a:defRPr/>
            </a:pPr>
            <a:endParaRPr lang="it-IT" altLang="it-IT" dirty="0">
              <a:solidFill>
                <a:srgbClr val="660066"/>
              </a:solidFill>
              <a:latin typeface="Comic Sans MS" pitchFamily="66" charset="0"/>
            </a:endParaRPr>
          </a:p>
          <a:p>
            <a:pPr>
              <a:lnSpc>
                <a:spcPts val="2000"/>
              </a:lnSpc>
              <a:buFontTx/>
              <a:buChar char="•"/>
              <a:defRPr/>
            </a:pPr>
            <a:r>
              <a:rPr lang="it-IT" altLang="it-IT" dirty="0">
                <a:solidFill>
                  <a:srgbClr val="660066"/>
                </a:solidFill>
                <a:latin typeface="Comic Sans MS" pitchFamily="66" charset="0"/>
              </a:rPr>
              <a:t> Integratori con </a:t>
            </a:r>
            <a:r>
              <a:rPr lang="it-IT" altLang="it-IT" dirty="0" smtClean="0">
                <a:solidFill>
                  <a:srgbClr val="660066"/>
                </a:solidFill>
                <a:latin typeface="Comic Sans MS" pitchFamily="66" charset="0"/>
              </a:rPr>
              <a:t>sostanze e preparati </a:t>
            </a:r>
            <a:r>
              <a:rPr lang="it-IT" altLang="it-IT" dirty="0">
                <a:solidFill>
                  <a:srgbClr val="660066"/>
                </a:solidFill>
                <a:latin typeface="Comic Sans MS" pitchFamily="66" charset="0"/>
              </a:rPr>
              <a:t>vegetali </a:t>
            </a:r>
            <a:r>
              <a:rPr lang="it-IT" altLang="it-IT" sz="1400" dirty="0" smtClean="0">
                <a:solidFill>
                  <a:srgbClr val="660066"/>
                </a:solidFill>
                <a:latin typeface="Comic Sans MS" pitchFamily="66" charset="0"/>
              </a:rPr>
              <a:t>(DM </a:t>
            </a:r>
            <a:r>
              <a:rPr lang="it-IT" altLang="it-IT" sz="1400" dirty="0">
                <a:solidFill>
                  <a:srgbClr val="660066"/>
                </a:solidFill>
                <a:latin typeface="Comic Sans MS" pitchFamily="66" charset="0"/>
              </a:rPr>
              <a:t>9 luglio 2012, </a:t>
            </a:r>
            <a:r>
              <a:rPr lang="it-IT" altLang="it-IT" sz="1400" dirty="0" smtClean="0">
                <a:solidFill>
                  <a:srgbClr val="660066"/>
                </a:solidFill>
                <a:latin typeface="Comic Sans MS" pitchFamily="66" charset="0"/>
              </a:rPr>
              <a:t>DM </a:t>
            </a:r>
            <a:r>
              <a:rPr lang="it-IT" altLang="it-IT" sz="1400" dirty="0">
                <a:solidFill>
                  <a:srgbClr val="660066"/>
                </a:solidFill>
                <a:latin typeface="Comic Sans MS" pitchFamily="66" charset="0"/>
              </a:rPr>
              <a:t>27 marzo </a:t>
            </a:r>
            <a:r>
              <a:rPr lang="it-IT" altLang="it-IT" sz="1400" dirty="0" smtClean="0">
                <a:solidFill>
                  <a:srgbClr val="660066"/>
                </a:solidFill>
                <a:latin typeface="Comic Sans MS" pitchFamily="66" charset="0"/>
              </a:rPr>
              <a:t>2014)</a:t>
            </a:r>
            <a:endParaRPr lang="it-IT" altLang="it-IT" sz="1400" dirty="0">
              <a:solidFill>
                <a:srgbClr val="660066"/>
              </a:solidFill>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909" r="17537" b="43683"/>
          <a:stretch/>
        </p:blipFill>
        <p:spPr bwMode="auto">
          <a:xfrm>
            <a:off x="7521767" y="3805436"/>
            <a:ext cx="1622233" cy="137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o 1"/>
          <p:cNvGrpSpPr/>
          <p:nvPr/>
        </p:nvGrpSpPr>
        <p:grpSpPr>
          <a:xfrm>
            <a:off x="971550" y="-26988"/>
            <a:ext cx="8109005" cy="1200329"/>
            <a:chOff x="971550" y="-26988"/>
            <a:chExt cx="8109005" cy="1200329"/>
          </a:xfrm>
        </p:grpSpPr>
        <p:sp>
          <p:nvSpPr>
            <p:cNvPr id="123906"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803970" y="-26988"/>
              <a:ext cx="2276585" cy="1200329"/>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a:t>
              </a: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a:t>
              </a:r>
            </a:p>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Reg CE 609/2013</a:t>
              </a:r>
            </a:p>
          </p:txBody>
        </p:sp>
      </p:grpSp>
      <p:grpSp>
        <p:nvGrpSpPr>
          <p:cNvPr id="32772" name="Group 5"/>
          <p:cNvGrpSpPr>
            <a:grpSpLocks/>
          </p:cNvGrpSpPr>
          <p:nvPr/>
        </p:nvGrpSpPr>
        <p:grpSpPr bwMode="auto">
          <a:xfrm>
            <a:off x="468313" y="620713"/>
            <a:ext cx="8351837" cy="215900"/>
            <a:chOff x="295" y="391"/>
            <a:chExt cx="5261" cy="136"/>
          </a:xfrm>
        </p:grpSpPr>
        <p:sp>
          <p:nvSpPr>
            <p:cNvPr id="32776"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7"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8"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2779"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32773" name="Rectangle 10"/>
          <p:cNvSpPr>
            <a:spLocks noChangeArrowheads="1"/>
          </p:cNvSpPr>
          <p:nvPr/>
        </p:nvSpPr>
        <p:spPr bwMode="auto">
          <a:xfrm>
            <a:off x="462562" y="1124471"/>
            <a:ext cx="6913563" cy="1368425"/>
          </a:xfrm>
          <a:prstGeom prst="rect">
            <a:avLst/>
          </a:prstGeom>
          <a:gradFill rotWithShape="1">
            <a:gsLst>
              <a:gs pos="0">
                <a:srgbClr val="7CC032"/>
              </a:gs>
              <a:gs pos="50000">
                <a:srgbClr val="66FF66"/>
              </a:gs>
              <a:gs pos="100000">
                <a:srgbClr val="7CC03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23915" name="Rectangle 11"/>
          <p:cNvSpPr>
            <a:spLocks noChangeArrowheads="1"/>
          </p:cNvSpPr>
          <p:nvPr/>
        </p:nvSpPr>
        <p:spPr bwMode="auto">
          <a:xfrm>
            <a:off x="971550" y="1562465"/>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CC00"/>
              </a:buClr>
              <a:buFont typeface="Wingdings" pitchFamily="2" charset="2"/>
              <a:buNone/>
              <a:defRPr/>
            </a:pPr>
            <a:r>
              <a:rPr lang="it-IT" altLang="it-IT" sz="2800" b="1" dirty="0">
                <a:solidFill>
                  <a:srgbClr val="003300"/>
                </a:solidFill>
                <a:effectLst>
                  <a:outerShdw blurRad="38100" dist="38100" dir="2700000" algn="tl">
                    <a:srgbClr val="C0C0C0"/>
                  </a:outerShdw>
                </a:effectLst>
                <a:latin typeface="Comic Sans MS" pitchFamily="66" charset="0"/>
              </a:rPr>
              <a:t>INTEGRATORI ALIMENTARI</a:t>
            </a:r>
          </a:p>
        </p:txBody>
      </p:sp>
      <p:sp>
        <p:nvSpPr>
          <p:cNvPr id="123918" name="Rectangle 14"/>
          <p:cNvSpPr>
            <a:spLocks noChangeArrowheads="1"/>
          </p:cNvSpPr>
          <p:nvPr/>
        </p:nvSpPr>
        <p:spPr bwMode="auto">
          <a:xfrm>
            <a:off x="462562" y="2636912"/>
            <a:ext cx="7272338" cy="3754874"/>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p>
            <a:pPr algn="just"/>
            <a:r>
              <a:rPr lang="it-IT" sz="1400" b="1" dirty="0">
                <a:latin typeface="+mn-lt"/>
              </a:rPr>
              <a:t>Inammissibilità del richiamo al diabete nella denominazione degli integratori </a:t>
            </a:r>
            <a:endParaRPr lang="it-IT" sz="1400" b="1" dirty="0" smtClean="0">
              <a:latin typeface="+mn-lt"/>
            </a:endParaRPr>
          </a:p>
          <a:p>
            <a:pPr algn="just"/>
            <a:endParaRPr lang="it-IT" sz="1400" dirty="0">
              <a:latin typeface="+mn-lt"/>
            </a:endParaRPr>
          </a:p>
          <a:p>
            <a:pPr algn="just"/>
            <a:r>
              <a:rPr lang="it-IT" sz="1400" dirty="0">
                <a:latin typeface="+mn-lt"/>
              </a:rPr>
              <a:t>Si rileva che nella </a:t>
            </a:r>
            <a:r>
              <a:rPr lang="it-IT" sz="1400" b="1" dirty="0">
                <a:latin typeface="+mn-lt"/>
              </a:rPr>
              <a:t>denominazione di vari integratori alimentari si è fatto spesso esplicito richiamo al diabete</a:t>
            </a:r>
            <a:r>
              <a:rPr lang="it-IT" sz="1400" dirty="0">
                <a:latin typeface="+mn-lt"/>
              </a:rPr>
              <a:t>. Si riportano a titolo di esempio le denominazioni seguenti: </a:t>
            </a:r>
            <a:r>
              <a:rPr lang="it-IT" sz="1400" dirty="0" err="1">
                <a:latin typeface="+mn-lt"/>
              </a:rPr>
              <a:t>Diabeten</a:t>
            </a:r>
            <a:r>
              <a:rPr lang="it-IT" sz="1400" dirty="0">
                <a:latin typeface="+mn-lt"/>
              </a:rPr>
              <a:t>, Ayurveda tisane diabetica, </a:t>
            </a:r>
            <a:r>
              <a:rPr lang="it-IT" sz="1400" dirty="0" err="1">
                <a:latin typeface="+mn-lt"/>
              </a:rPr>
              <a:t>Diabetus</a:t>
            </a:r>
            <a:r>
              <a:rPr lang="it-IT" sz="1400" dirty="0">
                <a:latin typeface="+mn-lt"/>
              </a:rPr>
              <a:t> sciroppo, </a:t>
            </a:r>
            <a:r>
              <a:rPr lang="it-IT" sz="1400" dirty="0" err="1">
                <a:latin typeface="+mn-lt"/>
              </a:rPr>
              <a:t>Diabe</a:t>
            </a:r>
            <a:r>
              <a:rPr lang="it-IT" sz="1400" dirty="0">
                <a:latin typeface="+mn-lt"/>
              </a:rPr>
              <a:t>-stop capsule, </a:t>
            </a:r>
            <a:r>
              <a:rPr lang="it-IT" sz="1400" dirty="0" err="1">
                <a:latin typeface="+mn-lt"/>
              </a:rPr>
              <a:t>Diabeguard</a:t>
            </a:r>
            <a:r>
              <a:rPr lang="it-IT" sz="1400" dirty="0">
                <a:latin typeface="+mn-lt"/>
              </a:rPr>
              <a:t>, </a:t>
            </a:r>
            <a:r>
              <a:rPr lang="it-IT" sz="1400" dirty="0" err="1">
                <a:latin typeface="+mn-lt"/>
              </a:rPr>
              <a:t>Diabe</a:t>
            </a:r>
            <a:r>
              <a:rPr lang="it-IT" sz="1400" dirty="0">
                <a:latin typeface="+mn-lt"/>
              </a:rPr>
              <a:t> 1 capsule, </a:t>
            </a:r>
            <a:r>
              <a:rPr lang="it-IT" sz="1400" dirty="0" err="1">
                <a:latin typeface="+mn-lt"/>
              </a:rPr>
              <a:t>Diabecin</a:t>
            </a:r>
            <a:r>
              <a:rPr lang="it-IT" sz="1400" dirty="0">
                <a:latin typeface="+mn-lt"/>
              </a:rPr>
              <a:t> capsule. </a:t>
            </a:r>
            <a:endParaRPr lang="it-IT" sz="1400" dirty="0" smtClean="0">
              <a:latin typeface="+mn-lt"/>
            </a:endParaRPr>
          </a:p>
          <a:p>
            <a:pPr algn="just"/>
            <a:endParaRPr lang="it-IT" sz="1400" dirty="0">
              <a:latin typeface="+mn-lt"/>
            </a:endParaRPr>
          </a:p>
          <a:p>
            <a:pPr algn="just"/>
            <a:r>
              <a:rPr lang="it-IT" sz="1400" b="1" dirty="0">
                <a:latin typeface="+mn-lt"/>
              </a:rPr>
              <a:t>Non risultando più ammissibili per gli alimenti indicazioni del tipo “</a:t>
            </a:r>
            <a:r>
              <a:rPr lang="it-IT" sz="1400" b="1" i="1" dirty="0">
                <a:latin typeface="+mn-lt"/>
              </a:rPr>
              <a:t>prodotto per diabetici</a:t>
            </a:r>
            <a:r>
              <a:rPr lang="it-IT" sz="1400" dirty="0">
                <a:latin typeface="+mn-lt"/>
              </a:rPr>
              <a:t>”, l’uso in prodotti alimentari come gli integratori delle suddette denominazioni tenderebbe comunque a convalidare una indicazione analoga, prospettando peraltro benefici diversi da quelli salutistici verso una malattia come il diabete. </a:t>
            </a:r>
            <a:r>
              <a:rPr lang="it-IT" sz="1400" dirty="0" smtClean="0">
                <a:latin typeface="+mn-lt"/>
              </a:rPr>
              <a:t> </a:t>
            </a:r>
            <a:endParaRPr lang="it-IT" sz="1400" dirty="0">
              <a:latin typeface="+mn-lt"/>
            </a:endParaRPr>
          </a:p>
          <a:p>
            <a:pPr algn="just"/>
            <a:endParaRPr lang="it-IT" sz="1400" dirty="0">
              <a:latin typeface="+mn-lt"/>
            </a:endParaRPr>
          </a:p>
          <a:p>
            <a:pPr algn="just"/>
            <a:r>
              <a:rPr lang="it-IT" sz="1400" dirty="0">
                <a:latin typeface="+mn-lt"/>
              </a:rPr>
              <a:t>Da quanto sopra discende </a:t>
            </a:r>
            <a:r>
              <a:rPr lang="it-IT" sz="1400" b="1" dirty="0">
                <a:latin typeface="+mn-lt"/>
              </a:rPr>
              <a:t>che non è da ritenersi ammissibile l’impiego negli integratori alimentari di denominazioni come quelle portate ad esempio</a:t>
            </a:r>
            <a:r>
              <a:rPr lang="it-IT" sz="1400" b="1" dirty="0" smtClean="0">
                <a:latin typeface="+mn-lt"/>
              </a:rPr>
              <a:t>.</a:t>
            </a:r>
          </a:p>
          <a:p>
            <a:pPr algn="just"/>
            <a:r>
              <a:rPr lang="it-IT" sz="1400" b="1" dirty="0" smtClean="0">
                <a:latin typeface="+mn-lt"/>
              </a:rPr>
              <a:t> </a:t>
            </a:r>
            <a:endParaRPr lang="it-IT" sz="1400" b="1" dirty="0">
              <a:latin typeface="+mn-lt"/>
            </a:endParaRPr>
          </a:p>
          <a:p>
            <a:pPr algn="just"/>
            <a:r>
              <a:rPr lang="it-IT" sz="1400" dirty="0">
                <a:latin typeface="+mn-lt"/>
              </a:rPr>
              <a:t>Si invitano pertanto le imprese interessate a modificare le denominazioni di prodotti che richiamano il diabete partire dalle prossime produzioni. </a:t>
            </a:r>
            <a:endParaRPr lang="it-IT" altLang="it-IT" sz="1400" dirty="0">
              <a:solidFill>
                <a:srgbClr val="660066"/>
              </a:solidFill>
              <a:latin typeface="+mn-lt"/>
            </a:endParaRPr>
          </a:p>
        </p:txBody>
      </p:sp>
      <p:pic>
        <p:nvPicPr>
          <p:cNvPr id="880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547" t="222" r="21343" b="-222"/>
          <a:stretch/>
        </p:blipFill>
        <p:spPr bwMode="auto">
          <a:xfrm>
            <a:off x="7956376" y="5178135"/>
            <a:ext cx="992972" cy="167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9" name="Picture 5"/>
          <p:cNvPicPr>
            <a:picLocks noChangeAspect="1" noChangeArrowheads="1"/>
          </p:cNvPicPr>
          <p:nvPr/>
        </p:nvPicPr>
        <p:blipFill rotWithShape="1">
          <a:blip r:embed="rId5">
            <a:clrChange>
              <a:clrFrom>
                <a:srgbClr val="E6E4E7"/>
              </a:clrFrom>
              <a:clrTo>
                <a:srgbClr val="E6E4E7">
                  <a:alpha val="0"/>
                </a:srgbClr>
              </a:clrTo>
            </a:clrChange>
            <a:extLst>
              <a:ext uri="{28A0092B-C50C-407E-A947-70E740481C1C}">
                <a14:useLocalDpi xmlns:a14="http://schemas.microsoft.com/office/drawing/2010/main" val="0"/>
              </a:ext>
            </a:extLst>
          </a:blip>
          <a:srcRect l="22834" t="-15067" r="23612" b="15067"/>
          <a:stretch/>
        </p:blipFill>
        <p:spPr bwMode="auto">
          <a:xfrm>
            <a:off x="7878240" y="1830113"/>
            <a:ext cx="10202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0722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4"/>
          <p:cNvGrpSpPr>
            <a:grpSpLocks/>
          </p:cNvGrpSpPr>
          <p:nvPr/>
        </p:nvGrpSpPr>
        <p:grpSpPr bwMode="auto">
          <a:xfrm>
            <a:off x="468313" y="620713"/>
            <a:ext cx="8351837" cy="215900"/>
            <a:chOff x="295" y="391"/>
            <a:chExt cx="5261" cy="136"/>
          </a:xfrm>
        </p:grpSpPr>
        <p:sp>
          <p:nvSpPr>
            <p:cNvPr id="3584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584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 name="Rectangle 2"/>
          <p:cNvSpPr>
            <a:spLocks noChangeArrowheads="1"/>
          </p:cNvSpPr>
          <p:nvPr/>
        </p:nvSpPr>
        <p:spPr bwMode="auto">
          <a:xfrm>
            <a:off x="971550" y="92075"/>
            <a:ext cx="22797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BOTANICALS</a:t>
            </a:r>
          </a:p>
        </p:txBody>
      </p:sp>
      <p:sp>
        <p:nvSpPr>
          <p:cNvPr id="2" name="Rettangolo 1"/>
          <p:cNvSpPr/>
          <p:nvPr/>
        </p:nvSpPr>
        <p:spPr>
          <a:xfrm>
            <a:off x="755576" y="980728"/>
            <a:ext cx="7272337" cy="32316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1800" dirty="0" smtClean="0">
                <a:solidFill>
                  <a:schemeClr val="tx1"/>
                </a:solidFill>
                <a:latin typeface="Comic Sans MS" panose="030F0702030302020204" pitchFamily="66" charset="0"/>
              </a:rPr>
              <a:t>«</a:t>
            </a:r>
            <a:r>
              <a:rPr lang="it-IT" sz="1800" dirty="0" err="1">
                <a:solidFill>
                  <a:schemeClr val="tx1"/>
                </a:solidFill>
                <a:latin typeface="Comic Sans MS" panose="030F0702030302020204" pitchFamily="66" charset="0"/>
              </a:rPr>
              <a:t>Botanicals</a:t>
            </a:r>
            <a:r>
              <a:rPr lang="it-IT" sz="1800" dirty="0">
                <a:solidFill>
                  <a:schemeClr val="tx1"/>
                </a:solidFill>
                <a:latin typeface="Comic Sans MS" panose="030F0702030302020204" pitchFamily="66" charset="0"/>
              </a:rPr>
              <a:t>» </a:t>
            </a:r>
            <a:r>
              <a:rPr lang="it-IT" sz="1800" i="1" dirty="0">
                <a:solidFill>
                  <a:schemeClr val="tx1"/>
                </a:solidFill>
                <a:latin typeface="Comic Sans MS" panose="030F0702030302020204" pitchFamily="66" charset="0"/>
              </a:rPr>
              <a:t>sostanze e preparati vegetali </a:t>
            </a:r>
            <a:r>
              <a:rPr lang="it-IT" sz="1800" i="1" dirty="0" smtClean="0">
                <a:solidFill>
                  <a:schemeClr val="tx1"/>
                </a:solidFill>
                <a:latin typeface="Comic Sans MS" panose="030F0702030302020204" pitchFamily="66" charset="0"/>
              </a:rPr>
              <a:t>(+ </a:t>
            </a:r>
            <a:r>
              <a:rPr lang="it-IT" sz="1800" dirty="0">
                <a:solidFill>
                  <a:schemeClr val="tx1"/>
                </a:solidFill>
                <a:latin typeface="Comic Sans MS" panose="030F0702030302020204" pitchFamily="66" charset="0"/>
              </a:rPr>
              <a:t>alghe, funghi e licheni) che trovano impiego in: </a:t>
            </a:r>
            <a:endParaRPr lang="it-IT" sz="1800" dirty="0" smtClean="0">
              <a:solidFill>
                <a:schemeClr val="tx1"/>
              </a:solidFill>
              <a:latin typeface="Comic Sans MS" panose="030F0702030302020204" pitchFamily="66" charset="0"/>
            </a:endParaRPr>
          </a:p>
          <a:p>
            <a:endParaRPr lang="it-IT" sz="1600" dirty="0">
              <a:solidFill>
                <a:schemeClr val="tx1"/>
              </a:solidFill>
              <a:latin typeface="Comic Sans MS" panose="030F0702030302020204" pitchFamily="66" charset="0"/>
            </a:endParaRPr>
          </a:p>
          <a:p>
            <a:r>
              <a:rPr lang="it-IT" sz="1600" dirty="0">
                <a:solidFill>
                  <a:schemeClr val="tx1"/>
                </a:solidFill>
                <a:latin typeface="Comic Sans MS" panose="030F0702030302020204" pitchFamily="66" charset="0"/>
              </a:rPr>
              <a:t>•alimenti </a:t>
            </a:r>
          </a:p>
          <a:p>
            <a:r>
              <a:rPr lang="it-IT" sz="1600" dirty="0">
                <a:solidFill>
                  <a:schemeClr val="tx1"/>
                </a:solidFill>
                <a:latin typeface="Comic Sans MS" panose="030F0702030302020204" pitchFamily="66" charset="0"/>
              </a:rPr>
              <a:t>•integratori alimentari </a:t>
            </a:r>
          </a:p>
          <a:p>
            <a:r>
              <a:rPr lang="it-IT" sz="1600" dirty="0">
                <a:solidFill>
                  <a:schemeClr val="tx1"/>
                </a:solidFill>
                <a:latin typeface="Comic Sans MS" panose="030F0702030302020204" pitchFamily="66" charset="0"/>
              </a:rPr>
              <a:t>•farmaci (</a:t>
            </a:r>
            <a:r>
              <a:rPr lang="it-IT" sz="1600" dirty="0" err="1">
                <a:solidFill>
                  <a:schemeClr val="tx1"/>
                </a:solidFill>
                <a:latin typeface="Comic Sans MS" panose="030F0702030302020204" pitchFamily="66" charset="0"/>
              </a:rPr>
              <a:t>Herbals</a:t>
            </a:r>
            <a:r>
              <a:rPr lang="it-IT" sz="1600" dirty="0">
                <a:solidFill>
                  <a:schemeClr val="tx1"/>
                </a:solidFill>
                <a:latin typeface="Comic Sans MS" panose="030F0702030302020204" pitchFamily="66" charset="0"/>
              </a:rPr>
              <a:t>) </a:t>
            </a:r>
          </a:p>
          <a:p>
            <a:r>
              <a:rPr lang="it-IT" sz="1600" dirty="0">
                <a:solidFill>
                  <a:schemeClr val="tx1"/>
                </a:solidFill>
                <a:latin typeface="Comic Sans MS" panose="030F0702030302020204" pitchFamily="66" charset="0"/>
              </a:rPr>
              <a:t>•mangimi e additivi per la zootecnia </a:t>
            </a:r>
          </a:p>
          <a:p>
            <a:r>
              <a:rPr lang="it-IT" sz="1600" dirty="0">
                <a:solidFill>
                  <a:schemeClr val="tx1"/>
                </a:solidFill>
                <a:latin typeface="Comic Sans MS" panose="030F0702030302020204" pitchFamily="66" charset="0"/>
              </a:rPr>
              <a:t>•cosmetici </a:t>
            </a:r>
          </a:p>
          <a:p>
            <a:r>
              <a:rPr lang="it-IT" sz="1600" dirty="0">
                <a:solidFill>
                  <a:schemeClr val="tx1"/>
                </a:solidFill>
                <a:latin typeface="Comic Sans MS" panose="030F0702030302020204" pitchFamily="66" charset="0"/>
              </a:rPr>
              <a:t>•dispositivi medici </a:t>
            </a:r>
          </a:p>
          <a:p>
            <a:r>
              <a:rPr lang="it-IT" sz="1600" dirty="0">
                <a:solidFill>
                  <a:schemeClr val="tx1"/>
                </a:solidFill>
                <a:latin typeface="Comic Sans MS" panose="030F0702030302020204" pitchFamily="66" charset="0"/>
              </a:rPr>
              <a:t>•prodotti per l’industria tintoria e conciaria </a:t>
            </a:r>
          </a:p>
          <a:p>
            <a:r>
              <a:rPr lang="it-IT" sz="1600" dirty="0">
                <a:solidFill>
                  <a:schemeClr val="tx1"/>
                </a:solidFill>
                <a:latin typeface="Comic Sans MS" panose="030F0702030302020204" pitchFamily="66" charset="0"/>
              </a:rPr>
              <a:t>•</a:t>
            </a:r>
            <a:r>
              <a:rPr lang="it-IT" sz="1600" dirty="0" err="1">
                <a:solidFill>
                  <a:schemeClr val="tx1"/>
                </a:solidFill>
                <a:latin typeface="Comic Sans MS" panose="030F0702030302020204" pitchFamily="66" charset="0"/>
              </a:rPr>
              <a:t>agrofarmaci</a:t>
            </a:r>
            <a:r>
              <a:rPr lang="it-IT" sz="1600" dirty="0">
                <a:solidFill>
                  <a:schemeClr val="tx1"/>
                </a:solidFill>
                <a:latin typeface="Comic Sans MS" panose="030F0702030302020204" pitchFamily="66" charset="0"/>
              </a:rPr>
              <a:t> </a:t>
            </a:r>
          </a:p>
          <a:p>
            <a:r>
              <a:rPr lang="it-IT" sz="1600" dirty="0">
                <a:solidFill>
                  <a:schemeClr val="tx1"/>
                </a:solidFill>
                <a:latin typeface="Comic Sans MS" panose="030F0702030302020204" pitchFamily="66" charset="0"/>
              </a:rPr>
              <a:t>•prodotti per la casa </a:t>
            </a:r>
          </a:p>
        </p:txBody>
      </p:sp>
      <p:sp>
        <p:nvSpPr>
          <p:cNvPr id="3" name="Rettangolo 2"/>
          <p:cNvSpPr/>
          <p:nvPr/>
        </p:nvSpPr>
        <p:spPr>
          <a:xfrm>
            <a:off x="1197627" y="4665090"/>
            <a:ext cx="7776368" cy="209288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endParaRPr lang="it-IT" sz="1600" dirty="0" smtClean="0"/>
          </a:p>
          <a:p>
            <a:r>
              <a:rPr lang="it-IT" sz="1600" dirty="0" smtClean="0"/>
              <a:t>La </a:t>
            </a:r>
            <a:r>
              <a:rPr lang="it-IT" sz="1600" dirty="0"/>
              <a:t>stessa pianta o suo derivato possono essere impiegati in tipologie diverse di prodotti</a:t>
            </a:r>
            <a:r>
              <a:rPr lang="it-IT" sz="1600" dirty="0" smtClean="0"/>
              <a:t>…..</a:t>
            </a:r>
          </a:p>
          <a:p>
            <a:endParaRPr lang="it-IT" sz="900" dirty="0"/>
          </a:p>
          <a:p>
            <a:r>
              <a:rPr lang="it-IT" sz="1600" dirty="0"/>
              <a:t>•La stessa sostanza/singolo preparato vegetale potrebbe essere classificato in modi diversi in ragione della sua destinazione d’uso e presentazione</a:t>
            </a:r>
            <a:r>
              <a:rPr lang="it-IT" sz="1600" dirty="0" smtClean="0"/>
              <a:t>.</a:t>
            </a:r>
          </a:p>
          <a:p>
            <a:endParaRPr lang="it-IT" sz="900" dirty="0"/>
          </a:p>
          <a:p>
            <a:r>
              <a:rPr lang="it-IT" sz="1600" dirty="0"/>
              <a:t>•Eventuali restrizioni a tale possibilità nascono dalla compatibilità della pianta o del suo derivato allo specifico impiego e dalla conformità del prodotto finito che ne deriva alla legislazione specifica di riferimento</a:t>
            </a:r>
            <a:r>
              <a:rPr lang="it-IT" sz="1600" dirty="0" smtClean="0"/>
              <a:t>.</a:t>
            </a:r>
          </a:p>
        </p:txBody>
      </p:sp>
      <p:sp>
        <p:nvSpPr>
          <p:cNvPr id="4" name="CasellaDiTesto 3"/>
          <p:cNvSpPr txBox="1"/>
          <p:nvPr/>
        </p:nvSpPr>
        <p:spPr>
          <a:xfrm>
            <a:off x="974283" y="4509120"/>
            <a:ext cx="3584123"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it-IT" b="1" dirty="0" smtClean="0">
                <a:effectLst>
                  <a:outerShdw blurRad="38100" dist="38100" dir="2700000" algn="tl">
                    <a:srgbClr val="000000">
                      <a:alpha val="43137"/>
                    </a:srgbClr>
                  </a:outerShdw>
                </a:effectLst>
              </a:rPr>
              <a:t>DAL PUNTO DI VISTA GIURIDICO</a:t>
            </a:r>
            <a:endParaRPr lang="it-IT" b="1" dirty="0">
              <a:effectLst>
                <a:outerShdw blurRad="38100" dist="38100" dir="2700000" algn="tl">
                  <a:srgbClr val="000000">
                    <a:alpha val="43137"/>
                  </a:srgbClr>
                </a:outerShdw>
              </a:effectLst>
            </a:endParaRPr>
          </a:p>
        </p:txBody>
      </p:sp>
      <p:sp>
        <p:nvSpPr>
          <p:cNvPr id="5" name="Rettangolo 4"/>
          <p:cNvSpPr/>
          <p:nvPr/>
        </p:nvSpPr>
        <p:spPr>
          <a:xfrm rot="20393916">
            <a:off x="6490520" y="3858439"/>
            <a:ext cx="220284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 </a:t>
            </a:r>
          </a:p>
          <a:p>
            <a:pPr algn="ct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CUMULABILITÀ</a:t>
            </a: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257186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620713"/>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Rectangle 2"/>
          <p:cNvSpPr>
            <a:spLocks noChangeArrowheads="1"/>
          </p:cNvSpPr>
          <p:nvPr/>
        </p:nvSpPr>
        <p:spPr bwMode="auto">
          <a:xfrm>
            <a:off x="395288" y="1700808"/>
            <a:ext cx="8424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500"/>
              </a:spcBef>
              <a:defRPr/>
            </a:pPr>
            <a:r>
              <a:rPr lang="it-IT" altLang="it-IT" sz="2400" b="1" dirty="0" smtClean="0">
                <a:solidFill>
                  <a:srgbClr val="FF0000"/>
                </a:solidFill>
                <a:effectLst>
                  <a:outerShdw blurRad="38100" dist="38100" dir="2700000" algn="tl">
                    <a:srgbClr val="C0C0C0"/>
                  </a:outerShdw>
                </a:effectLst>
                <a:latin typeface="Comic Sans MS" pitchFamily="66" charset="0"/>
              </a:rPr>
              <a:t>Il Ministero della Salute ha valutato le piante o le parti di piante da utilizzare per l’allestimento degli integratori e rivendicazione degli effetti:</a:t>
            </a:r>
          </a:p>
        </p:txBody>
      </p:sp>
      <p:sp>
        <p:nvSpPr>
          <p:cNvPr id="139280" name="Rectangle 16"/>
          <p:cNvSpPr>
            <a:spLocks noChangeArrowheads="1"/>
          </p:cNvSpPr>
          <p:nvPr/>
        </p:nvSpPr>
        <p:spPr bwMode="auto">
          <a:xfrm>
            <a:off x="539750" y="980728"/>
            <a:ext cx="8265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dirty="0">
                <a:solidFill>
                  <a:srgbClr val="660066"/>
                </a:solidFill>
                <a:effectLst>
                  <a:outerShdw blurRad="38100" dist="38100" dir="2700000" algn="tl">
                    <a:srgbClr val="C0C0C0"/>
                  </a:outerShdw>
                </a:effectLst>
                <a:latin typeface="Comic Sans MS" pitchFamily="66" charset="0"/>
              </a:rPr>
              <a:t>INTEGRATORI A BASE DI PIANTE E CON ESTRATTI </a:t>
            </a:r>
            <a:r>
              <a:rPr lang="it-IT" altLang="it-IT" dirty="0" smtClean="0">
                <a:solidFill>
                  <a:srgbClr val="660066"/>
                </a:solidFill>
                <a:effectLst>
                  <a:outerShdw blurRad="38100" dist="38100" dir="2700000" algn="tl">
                    <a:srgbClr val="C0C0C0"/>
                  </a:outerShdw>
                </a:effectLst>
                <a:latin typeface="Comic Sans MS" pitchFamily="66" charset="0"/>
              </a:rPr>
              <a:t>VEGETALI</a:t>
            </a:r>
          </a:p>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grpSp>
        <p:nvGrpSpPr>
          <p:cNvPr id="3" name="Gruppo 2"/>
          <p:cNvGrpSpPr/>
          <p:nvPr/>
        </p:nvGrpSpPr>
        <p:grpSpPr>
          <a:xfrm>
            <a:off x="35870" y="2996952"/>
            <a:ext cx="9108130" cy="3676805"/>
            <a:chOff x="820471" y="2837574"/>
            <a:chExt cx="10147300" cy="4509109"/>
          </a:xfrm>
        </p:grpSpPr>
        <p:pic>
          <p:nvPicPr>
            <p:cNvPr id="3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81" y="2837574"/>
              <a:ext cx="10146389"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1"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b="29839"/>
            <a:stretch/>
          </p:blipFill>
          <p:spPr bwMode="auto">
            <a:xfrm>
              <a:off x="820471" y="4244729"/>
              <a:ext cx="10147300" cy="310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uppo 12"/>
          <p:cNvGrpSpPr/>
          <p:nvPr/>
        </p:nvGrpSpPr>
        <p:grpSpPr>
          <a:xfrm>
            <a:off x="971550" y="-26988"/>
            <a:ext cx="8132763" cy="641351"/>
            <a:chOff x="971550" y="-26988"/>
            <a:chExt cx="8132763" cy="641351"/>
          </a:xfrm>
        </p:grpSpPr>
        <p:sp>
          <p:nvSpPr>
            <p:cNvPr id="14"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5"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620713"/>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2" name="Rectangle 2"/>
          <p:cNvSpPr>
            <a:spLocks noChangeArrowheads="1"/>
          </p:cNvSpPr>
          <p:nvPr/>
        </p:nvSpPr>
        <p:spPr bwMode="auto">
          <a:xfrm>
            <a:off x="395288" y="1743199"/>
            <a:ext cx="8424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500"/>
              </a:spcBef>
              <a:defRPr/>
            </a:pPr>
            <a:r>
              <a:rPr lang="it-IT" altLang="it-IT" sz="2400" b="1" dirty="0" smtClean="0">
                <a:solidFill>
                  <a:srgbClr val="FF0000"/>
                </a:solidFill>
                <a:effectLst>
                  <a:outerShdw blurRad="38100" dist="38100" dir="2700000" algn="tl">
                    <a:srgbClr val="C0C0C0"/>
                  </a:outerShdw>
                </a:effectLst>
                <a:latin typeface="Comic Sans MS" pitchFamily="66" charset="0"/>
              </a:rPr>
              <a:t>LISTA BELFRIT </a:t>
            </a:r>
            <a:r>
              <a:rPr lang="it-IT" altLang="it-IT" sz="2400" dirty="0" smtClean="0">
                <a:solidFill>
                  <a:srgbClr val="FF0000"/>
                </a:solidFill>
                <a:latin typeface="Comic Sans MS" pitchFamily="66" charset="0"/>
              </a:rPr>
              <a:t>DM </a:t>
            </a:r>
            <a:r>
              <a:rPr lang="it-IT" altLang="it-IT" sz="2400" dirty="0">
                <a:solidFill>
                  <a:srgbClr val="FF0000"/>
                </a:solidFill>
                <a:latin typeface="Comic Sans MS" pitchFamily="66" charset="0"/>
              </a:rPr>
              <a:t>27 marzo 2014</a:t>
            </a:r>
            <a:r>
              <a:rPr lang="it-IT" altLang="it-IT" sz="2400" b="1" dirty="0" smtClean="0">
                <a:solidFill>
                  <a:srgbClr val="FF0000"/>
                </a:solidFill>
                <a:effectLst>
                  <a:outerShdw blurRad="38100" dist="38100" dir="2700000" algn="tl">
                    <a:srgbClr val="C0C0C0"/>
                  </a:outerShdw>
                </a:effectLst>
                <a:latin typeface="Comic Sans MS" pitchFamily="66" charset="0"/>
              </a:rPr>
              <a:t> </a:t>
            </a:r>
          </a:p>
        </p:txBody>
      </p:sp>
      <p:sp>
        <p:nvSpPr>
          <p:cNvPr id="139280" name="Rectangle 16"/>
          <p:cNvSpPr>
            <a:spLocks noChangeArrowheads="1"/>
          </p:cNvSpPr>
          <p:nvPr/>
        </p:nvSpPr>
        <p:spPr bwMode="auto">
          <a:xfrm>
            <a:off x="539750" y="980728"/>
            <a:ext cx="82654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dirty="0">
                <a:solidFill>
                  <a:srgbClr val="660066"/>
                </a:solidFill>
                <a:effectLst>
                  <a:outerShdw blurRad="38100" dist="38100" dir="2700000" algn="tl">
                    <a:srgbClr val="C0C0C0"/>
                  </a:outerShdw>
                </a:effectLst>
                <a:latin typeface="Comic Sans MS" pitchFamily="66" charset="0"/>
              </a:rPr>
              <a:t>INTEGRATORI A BASE DI PIANTE E CON ESTRATTI </a:t>
            </a:r>
            <a:r>
              <a:rPr lang="it-IT" altLang="it-IT" dirty="0" smtClean="0">
                <a:solidFill>
                  <a:srgbClr val="660066"/>
                </a:solidFill>
                <a:effectLst>
                  <a:outerShdw blurRad="38100" dist="38100" dir="2700000" algn="tl">
                    <a:srgbClr val="C0C0C0"/>
                  </a:outerShdw>
                </a:effectLst>
                <a:latin typeface="Comic Sans MS" pitchFamily="66" charset="0"/>
              </a:rPr>
              <a:t>VEGETALI</a:t>
            </a:r>
          </a:p>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348880"/>
            <a:ext cx="78867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340768"/>
            <a:ext cx="1097581" cy="8701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o 11"/>
          <p:cNvGrpSpPr/>
          <p:nvPr/>
        </p:nvGrpSpPr>
        <p:grpSpPr>
          <a:xfrm>
            <a:off x="971550" y="-26988"/>
            <a:ext cx="8132763" cy="641351"/>
            <a:chOff x="971550" y="-26988"/>
            <a:chExt cx="8132763" cy="641351"/>
          </a:xfrm>
        </p:grpSpPr>
        <p:sp>
          <p:nvSpPr>
            <p:cNvPr id="13" name="Rectangle 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4"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dirty="0" err="1" smtClean="0">
                  <a:solidFill>
                    <a:srgbClr val="7ABC32"/>
                  </a:solidFill>
                  <a:effectLst>
                    <a:outerShdw blurRad="38100" dist="38100" dir="2700000" algn="tl">
                      <a:srgbClr val="C0C0C0"/>
                    </a:outerShdw>
                  </a:effectLst>
                  <a:latin typeface="Comic Sans MS" pitchFamily="66" charset="0"/>
                  <a:cs typeface="Times New Roman" pitchFamily="18" charset="0"/>
                </a:rPr>
                <a:t>D.Lgs.</a:t>
              </a:r>
              <a:r>
                <a:rPr lang="it-IT" altLang="it-IT" sz="1800" dirty="0" smtClean="0">
                  <a:solidFill>
                    <a:srgbClr val="7ABC32"/>
                  </a:solidFill>
                  <a:effectLst>
                    <a:outerShdw blurRad="38100" dist="38100" dir="2700000" algn="tl">
                      <a:srgbClr val="C0C0C0"/>
                    </a:outerShdw>
                  </a:effectLst>
                  <a:latin typeface="Comic Sans MS" pitchFamily="66" charset="0"/>
                  <a:cs typeface="Times New Roman" pitchFamily="18" charset="0"/>
                </a:rPr>
                <a:t> N. 169/2004 </a:t>
              </a:r>
            </a:p>
          </p:txBody>
        </p:sp>
      </p:grpSp>
    </p:spTree>
    <p:extLst>
      <p:ext uri="{BB962C8B-B14F-4D97-AF65-F5344CB8AC3E}">
        <p14:creationId xmlns:p14="http://schemas.microsoft.com/office/powerpoint/2010/main" val="244926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91444" y="3501008"/>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2"/>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10246" name="Group 38"/>
          <p:cNvGrpSpPr>
            <a:grpSpLocks/>
          </p:cNvGrpSpPr>
          <p:nvPr/>
        </p:nvGrpSpPr>
        <p:grpSpPr bwMode="auto">
          <a:xfrm>
            <a:off x="468313" y="620713"/>
            <a:ext cx="8351837" cy="215900"/>
            <a:chOff x="295" y="391"/>
            <a:chExt cx="5261" cy="136"/>
          </a:xfrm>
        </p:grpSpPr>
        <p:sp>
          <p:nvSpPr>
            <p:cNvPr id="10247" name="Rectangle 39"/>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8" name="Rectangle 40"/>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49" name="Rectangle 41"/>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10250" name="Rectangle 42"/>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8" name="Rettangolo 17"/>
          <p:cNvSpPr/>
          <p:nvPr/>
        </p:nvSpPr>
        <p:spPr>
          <a:xfrm>
            <a:off x="3195876" y="725795"/>
            <a:ext cx="319670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800" b="1" dirty="0" smtClean="0">
                <a:ln w="11430"/>
                <a:solidFill>
                  <a:srgbClr val="FF0000"/>
                </a:solidFill>
                <a:effectLst>
                  <a:outerShdw blurRad="50800" dist="39000" dir="5460000" algn="tl">
                    <a:srgbClr val="000000">
                      <a:alpha val="38000"/>
                    </a:srgbClr>
                  </a:outerShdw>
                </a:effectLst>
              </a:rPr>
              <a:t>Alimento?</a:t>
            </a:r>
            <a:endParaRPr lang="it-IT" sz="4800" b="1" dirty="0">
              <a:ln w="11430"/>
              <a:solidFill>
                <a:srgbClr val="FF0000"/>
              </a:solidFill>
              <a:effectLst>
                <a:outerShdw blurRad="50800" dist="39000" dir="5460000" algn="tl">
                  <a:srgbClr val="000000">
                    <a:alpha val="38000"/>
                  </a:srgbClr>
                </a:outerShdw>
              </a:effectLst>
            </a:endParaRPr>
          </a:p>
        </p:txBody>
      </p:sp>
      <p:sp>
        <p:nvSpPr>
          <p:cNvPr id="19" name="Rectangle 8"/>
          <p:cNvSpPr txBox="1">
            <a:spLocks noChangeArrowheads="1"/>
          </p:cNvSpPr>
          <p:nvPr/>
        </p:nvSpPr>
        <p:spPr>
          <a:xfrm>
            <a:off x="672976" y="2960948"/>
            <a:ext cx="8291512" cy="8280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altLang="zh-CN" sz="1800" b="1" dirty="0" smtClean="0">
                <a:solidFill>
                  <a:schemeClr val="tx2">
                    <a:lumMod val="50000"/>
                  </a:schemeClr>
                </a:solidFill>
                <a:ea typeface="宋体" pitchFamily="2" charset="-122"/>
              </a:rPr>
              <a:t>«</a:t>
            </a:r>
            <a:r>
              <a:rPr lang="it-IT" altLang="zh-CN" sz="1800" b="1" i="1" dirty="0" smtClean="0">
                <a:solidFill>
                  <a:schemeClr val="tx2">
                    <a:lumMod val="50000"/>
                  </a:schemeClr>
                </a:solidFill>
                <a:ea typeface="宋体" pitchFamily="2" charset="-122"/>
              </a:rPr>
              <a:t>…</a:t>
            </a:r>
            <a:r>
              <a:rPr lang="en-US" sz="1800" b="1" dirty="0">
                <a:solidFill>
                  <a:schemeClr val="tx2">
                    <a:lumMod val="50000"/>
                  </a:schemeClr>
                </a:solidFill>
              </a:rPr>
              <a:t>‘food business operator’ means the natural or legal </a:t>
            </a:r>
            <a:r>
              <a:rPr lang="en-US" sz="1800" b="1" dirty="0" smtClean="0">
                <a:solidFill>
                  <a:schemeClr val="tx2">
                    <a:lumMod val="50000"/>
                  </a:schemeClr>
                </a:solidFill>
              </a:rPr>
              <a:t>persons responsible </a:t>
            </a:r>
            <a:r>
              <a:rPr lang="en-US" sz="1800" b="1" dirty="0">
                <a:solidFill>
                  <a:schemeClr val="tx2">
                    <a:lumMod val="50000"/>
                  </a:schemeClr>
                </a:solidFill>
              </a:rPr>
              <a:t>for ensuring that the requirements of food </a:t>
            </a:r>
            <a:r>
              <a:rPr lang="en-US" sz="1800" b="1" dirty="0" smtClean="0">
                <a:solidFill>
                  <a:schemeClr val="tx2">
                    <a:lumMod val="50000"/>
                  </a:schemeClr>
                </a:solidFill>
              </a:rPr>
              <a:t>law are </a:t>
            </a:r>
            <a:r>
              <a:rPr lang="en-US" sz="1800" b="1" dirty="0">
                <a:solidFill>
                  <a:schemeClr val="tx2">
                    <a:lumMod val="50000"/>
                  </a:schemeClr>
                </a:solidFill>
              </a:rPr>
              <a:t>met within the food business under their control</a:t>
            </a:r>
            <a:r>
              <a:rPr lang="it-IT" sz="1800" b="1" dirty="0" smtClean="0">
                <a:solidFill>
                  <a:schemeClr val="tx2">
                    <a:lumMod val="50000"/>
                  </a:schemeClr>
                </a:solidFill>
              </a:rPr>
              <a:t>…..»</a:t>
            </a:r>
            <a:endParaRPr lang="it-IT" sz="1800" b="1" dirty="0">
              <a:solidFill>
                <a:schemeClr val="tx2">
                  <a:lumMod val="50000"/>
                </a:schemeClr>
              </a:solidFill>
            </a:endParaRPr>
          </a:p>
        </p:txBody>
      </p:sp>
      <p:sp>
        <p:nvSpPr>
          <p:cNvPr id="20" name="Rectangle 12"/>
          <p:cNvSpPr>
            <a:spLocks noChangeArrowheads="1"/>
          </p:cNvSpPr>
          <p:nvPr/>
        </p:nvSpPr>
        <p:spPr bwMode="auto">
          <a:xfrm>
            <a:off x="775274" y="3717032"/>
            <a:ext cx="8415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it-IT" sz="2000" b="1" i="0" dirty="0">
                <a:solidFill>
                  <a:srgbClr val="7030A0"/>
                </a:solidFill>
                <a:effectLst>
                  <a:outerShdw blurRad="38100" dist="38100" dir="2700000" algn="tl">
                    <a:srgbClr val="C0C0C0"/>
                  </a:outerShdw>
                </a:effectLst>
                <a:ea typeface="宋体" pitchFamily="2" charset="-122"/>
              </a:rPr>
              <a:t> </a:t>
            </a:r>
            <a:endParaRPr lang="it-IT" sz="2000" b="1" i="0" dirty="0">
              <a:solidFill>
                <a:srgbClr val="7030A0"/>
              </a:solidFill>
              <a:effectLst>
                <a:outerShdw blurRad="38100" dist="38100" dir="2700000" algn="tl">
                  <a:srgbClr val="C0C0C0"/>
                </a:outerShdw>
              </a:effectLst>
            </a:endParaRPr>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94" y="1442681"/>
            <a:ext cx="7432968" cy="112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ttangolo 21"/>
          <p:cNvSpPr/>
          <p:nvPr/>
        </p:nvSpPr>
        <p:spPr>
          <a:xfrm>
            <a:off x="1440557" y="3917955"/>
            <a:ext cx="7075708" cy="2031325"/>
          </a:xfrm>
          <a:prstGeom prst="rect">
            <a:avLst/>
          </a:prstGeom>
        </p:spPr>
        <p:txBody>
          <a:bodyPr wrap="square">
            <a:spAutoFit/>
          </a:bodyPr>
          <a:lstStyle/>
          <a:p>
            <a:r>
              <a:rPr lang="en-US" b="1" dirty="0">
                <a:solidFill>
                  <a:schemeClr val="tx2">
                    <a:lumMod val="75000"/>
                  </a:schemeClr>
                </a:solidFill>
                <a:effectLst>
                  <a:outerShdw blurRad="38100" dist="38100" dir="2700000" algn="tl">
                    <a:srgbClr val="000000">
                      <a:alpha val="43137"/>
                    </a:srgbClr>
                  </a:outerShdw>
                </a:effectLst>
              </a:rPr>
              <a:t>5 key principles:</a:t>
            </a:r>
          </a:p>
          <a:p>
            <a:endParaRPr lang="en-US" b="1" dirty="0">
              <a:solidFill>
                <a:schemeClr val="tx2">
                  <a:lumMod val="75000"/>
                </a:schemeClr>
              </a:solidFill>
              <a:effectLst>
                <a:outerShdw blurRad="38100" dist="38100" dir="2700000" algn="tl">
                  <a:srgbClr val="000000">
                    <a:alpha val="43137"/>
                  </a:srgbClr>
                </a:outerShdw>
              </a:effectLst>
            </a:endParaRPr>
          </a:p>
          <a:p>
            <a:r>
              <a:rPr lang="en-US" b="1" dirty="0">
                <a:solidFill>
                  <a:schemeClr val="tx2">
                    <a:lumMod val="75000"/>
                  </a:schemeClr>
                </a:solidFill>
                <a:effectLst>
                  <a:outerShdw blurRad="38100" dist="38100" dir="2700000" algn="tl">
                    <a:srgbClr val="000000">
                      <a:alpha val="43137"/>
                    </a:srgbClr>
                  </a:outerShdw>
                </a:effectLst>
              </a:rPr>
              <a:t>1. the definition of food</a:t>
            </a:r>
          </a:p>
          <a:p>
            <a:r>
              <a:rPr lang="en-US" b="1" dirty="0">
                <a:solidFill>
                  <a:schemeClr val="tx2">
                    <a:lumMod val="75000"/>
                  </a:schemeClr>
                </a:solidFill>
                <a:effectLst>
                  <a:outerShdw blurRad="38100" dist="38100" dir="2700000" algn="tl">
                    <a:srgbClr val="000000">
                      <a:alpha val="43137"/>
                    </a:srgbClr>
                  </a:outerShdw>
                </a:effectLst>
              </a:rPr>
              <a:t>2. production, quality, and presentation</a:t>
            </a:r>
          </a:p>
          <a:p>
            <a:r>
              <a:rPr lang="en-US" b="1" dirty="0">
                <a:solidFill>
                  <a:schemeClr val="tx2">
                    <a:lumMod val="75000"/>
                  </a:schemeClr>
                </a:solidFill>
                <a:effectLst>
                  <a:outerShdw blurRad="38100" dist="38100" dir="2700000" algn="tl">
                    <a:srgbClr val="000000">
                      <a:alpha val="43137"/>
                    </a:srgbClr>
                  </a:outerShdw>
                </a:effectLst>
              </a:rPr>
              <a:t>3. responsibility and traceability and the precautionary principle</a:t>
            </a:r>
          </a:p>
          <a:p>
            <a:r>
              <a:rPr lang="en-US" b="1" dirty="0">
                <a:solidFill>
                  <a:schemeClr val="tx2">
                    <a:lumMod val="75000"/>
                  </a:schemeClr>
                </a:solidFill>
                <a:effectLst>
                  <a:outerShdw blurRad="38100" dist="38100" dir="2700000" algn="tl">
                    <a:srgbClr val="000000">
                      <a:alpha val="43137"/>
                    </a:srgbClr>
                  </a:outerShdw>
                </a:effectLst>
              </a:rPr>
              <a:t>4. System of alert and crisis-analysis of risk management</a:t>
            </a:r>
          </a:p>
          <a:p>
            <a:r>
              <a:rPr lang="en-US" b="1" dirty="0">
                <a:solidFill>
                  <a:schemeClr val="tx2">
                    <a:lumMod val="75000"/>
                  </a:schemeClr>
                </a:solidFill>
                <a:effectLst>
                  <a:outerShdw blurRad="38100" dist="38100" dir="2700000" algn="tl">
                    <a:srgbClr val="000000">
                      <a:alpha val="43137"/>
                    </a:srgbClr>
                  </a:outerShdw>
                </a:effectLst>
              </a:rPr>
              <a:t>5. European entity institution for the EFSA food safety</a:t>
            </a:r>
            <a:endParaRPr lang="it-IT"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14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strips(downRight)">
                                      <p:cBhvr>
                                        <p:cTn id="7" dur="500"/>
                                        <p:tgtEl>
                                          <p:spTgt spid="1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468313" y="764828"/>
            <a:ext cx="8351837" cy="215900"/>
            <a:chOff x="295" y="391"/>
            <a:chExt cx="5261" cy="136"/>
          </a:xfrm>
        </p:grpSpPr>
        <p:sp>
          <p:nvSpPr>
            <p:cNvPr id="36876" name="Rectangle 5"/>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7" name="Rectangle 6"/>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8" name="Rectangle 7"/>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36879" name="Rectangle 8"/>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39280" name="Rectangle 16"/>
          <p:cNvSpPr>
            <a:spLocks noChangeArrowheads="1"/>
          </p:cNvSpPr>
          <p:nvPr/>
        </p:nvSpPr>
        <p:spPr bwMode="auto">
          <a:xfrm>
            <a:off x="500526" y="692696"/>
            <a:ext cx="2214068" cy="400110"/>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it-IT" altLang="it-IT" dirty="0" smtClean="0">
                <a:solidFill>
                  <a:srgbClr val="660066"/>
                </a:solidFill>
                <a:effectLst>
                  <a:outerShdw blurRad="38100" dist="38100" dir="2700000" algn="tl">
                    <a:srgbClr val="C0C0C0"/>
                  </a:outerShdw>
                </a:effectLst>
                <a:latin typeface="Comic Sans MS" pitchFamily="66" charset="0"/>
              </a:rPr>
              <a:t>«BOTANICALS»</a:t>
            </a:r>
            <a:endParaRPr lang="it-IT" altLang="it-IT" dirty="0">
              <a:solidFill>
                <a:srgbClr val="660066"/>
              </a:solidFill>
              <a:effectLst>
                <a:outerShdw blurRad="38100" dist="38100" dir="2700000" algn="tl">
                  <a:srgbClr val="C0C0C0"/>
                </a:outerShdw>
              </a:effectLst>
              <a:latin typeface="Comic Sans MS" pitchFamily="66" charset="0"/>
            </a:endParaRPr>
          </a:p>
        </p:txBody>
      </p:sp>
      <p:sp>
        <p:nvSpPr>
          <p:cNvPr id="12" name="Rectangle 2"/>
          <p:cNvSpPr>
            <a:spLocks noChangeArrowheads="1"/>
          </p:cNvSpPr>
          <p:nvPr/>
        </p:nvSpPr>
        <p:spPr bwMode="auto">
          <a:xfrm>
            <a:off x="827584" y="163488"/>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VERTICALE</a:t>
            </a:r>
          </a:p>
        </p:txBody>
      </p:sp>
      <p:sp>
        <p:nvSpPr>
          <p:cNvPr id="13" name="Rectangle 5"/>
          <p:cNvSpPr>
            <a:spLocks noChangeArrowheads="1"/>
          </p:cNvSpPr>
          <p:nvPr/>
        </p:nvSpPr>
        <p:spPr bwMode="auto">
          <a:xfrm>
            <a:off x="5436096" y="-21965"/>
            <a:ext cx="3626313" cy="830997"/>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Note ministeriali </a:t>
            </a:r>
          </a:p>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600.12/AG 45.1/706 del 5/12/2002</a:t>
            </a:r>
          </a:p>
          <a:p>
            <a:pPr eaLnBrk="1" hangingPunct="1">
              <a:defRPr/>
            </a:pPr>
            <a:r>
              <a:rPr lang="it-IT" altLang="it-IT" sz="1600" dirty="0" smtClean="0">
                <a:solidFill>
                  <a:srgbClr val="7ABC32"/>
                </a:solidFill>
                <a:effectLst>
                  <a:outerShdw blurRad="38100" dist="38100" dir="2700000" algn="tl">
                    <a:srgbClr val="C0C0C0"/>
                  </a:outerShdw>
                </a:effectLst>
                <a:latin typeface="Comic Sans MS" pitchFamily="66" charset="0"/>
                <a:cs typeface="Times New Roman" pitchFamily="18" charset="0"/>
              </a:rPr>
              <a:t>600.12/AG 45.1/4 del 8/1/2003</a:t>
            </a:r>
          </a:p>
        </p:txBody>
      </p:sp>
      <p:sp>
        <p:nvSpPr>
          <p:cNvPr id="2" name="CasellaDiTesto 1"/>
          <p:cNvSpPr txBox="1"/>
          <p:nvPr/>
        </p:nvSpPr>
        <p:spPr>
          <a:xfrm>
            <a:off x="466298" y="1268760"/>
            <a:ext cx="8353851" cy="173664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1600" dirty="0" smtClean="0">
                <a:effectLst>
                  <a:outerShdw blurRad="38100" dist="38100" dir="2700000" algn="tl">
                    <a:srgbClr val="000000">
                      <a:alpha val="43137"/>
                    </a:srgbClr>
                  </a:outerShdw>
                </a:effectLst>
              </a:rPr>
              <a:t>Il farmacista può allestire preparati estemporanei su richiesta del cliente e/o multipli a base di piante con finalità salutistiche, </a:t>
            </a:r>
            <a:r>
              <a:rPr lang="it-IT" sz="1600" dirty="0"/>
              <a:t> in entrambi i casi secondo le modalità previste dalle Norme di Buona Preparazione dei medicinali presenti nella FU XII ed. In particolare, nella seconda ipotesi le preparazioni multiple (ovvero in scala ridotta) devono essere allestite in quantitativi non superiori ai limiti fissati dalle NBP, cioè non più di 3 Kg di formulato, e devono essere destinate unicamente ai clienti della farmacia</a:t>
            </a:r>
            <a:endParaRPr lang="it-IT" sz="1600" dirty="0">
              <a:effectLst>
                <a:outerShdw blurRad="38100" dist="38100" dir="2700000" algn="tl">
                  <a:srgbClr val="000000">
                    <a:alpha val="43137"/>
                  </a:srgbClr>
                </a:outerShdw>
              </a:effectLst>
            </a:endParaRPr>
          </a:p>
        </p:txBody>
      </p:sp>
      <p:sp>
        <p:nvSpPr>
          <p:cNvPr id="3" name="Rettangolo 2"/>
          <p:cNvSpPr/>
          <p:nvPr/>
        </p:nvSpPr>
        <p:spPr>
          <a:xfrm>
            <a:off x="539552" y="4851737"/>
            <a:ext cx="8424168" cy="1169551"/>
          </a:xfrm>
          <a:prstGeom prst="rect">
            <a:avLst/>
          </a:prstGeom>
        </p:spPr>
        <p:txBody>
          <a:bodyPr wrap="square">
            <a:spAutoFit/>
          </a:bodyPr>
          <a:lstStyle/>
          <a:p>
            <a:pPr algn="just"/>
            <a:r>
              <a:rPr lang="it-IT" sz="1400" dirty="0">
                <a:latin typeface="+mn-lt"/>
              </a:rPr>
              <a:t>E’ stato esplicitato dal Ministero della salute (nota 600.12/AG 45.1/706 del 6 dicembre 2002: allegato 1) che alle preparazioni magistrali a base di piante ed estratti vegetali messe a punto nel laboratorio galenico di una farmacia non sono applicabili le disposizioni in materia di produzione e immissione in commercio introdotte con la Circolare 18 luglio 2002, n. 3, ferma restando la sola destinazione di tali preparati ai clienti della farmacia e l’esclusione degli altri canali commerciali. </a:t>
            </a:r>
          </a:p>
        </p:txBody>
      </p:sp>
      <p:sp>
        <p:nvSpPr>
          <p:cNvPr id="5" name="Rettangolo 4"/>
          <p:cNvSpPr/>
          <p:nvPr/>
        </p:nvSpPr>
        <p:spPr>
          <a:xfrm>
            <a:off x="539552" y="3501008"/>
            <a:ext cx="8233485"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400" dirty="0">
                <a:latin typeface="+mn-lt"/>
              </a:rPr>
              <a:t>Per </a:t>
            </a:r>
            <a:r>
              <a:rPr lang="it-IT" sz="1400" b="1" dirty="0">
                <a:effectLst>
                  <a:outerShdw blurRad="38100" dist="38100" dir="2700000" algn="tl">
                    <a:srgbClr val="000000">
                      <a:alpha val="43137"/>
                    </a:srgbClr>
                  </a:outerShdw>
                </a:effectLst>
                <a:latin typeface="+mn-lt"/>
              </a:rPr>
              <a:t>“preparazione estemporanea</a:t>
            </a:r>
            <a:r>
              <a:rPr lang="it-IT" sz="1400" dirty="0">
                <a:latin typeface="+mn-lt"/>
              </a:rPr>
              <a:t>” si intende una preparazione destinata al singolo cliente </a:t>
            </a:r>
            <a:r>
              <a:rPr lang="it-IT" sz="1400" dirty="0" smtClean="0">
                <a:latin typeface="+mn-lt"/>
              </a:rPr>
              <a:t>che può </a:t>
            </a:r>
            <a:r>
              <a:rPr lang="it-IT" sz="1400" dirty="0">
                <a:latin typeface="+mn-lt"/>
              </a:rPr>
              <a:t>consistere nella miscelazione di erbe tal quali, estratti secchi o liquidi di piante di </a:t>
            </a:r>
            <a:r>
              <a:rPr lang="it-IT" sz="1400" dirty="0" smtClean="0">
                <a:latin typeface="+mn-lt"/>
              </a:rPr>
              <a:t>uso consolidato </a:t>
            </a:r>
            <a:r>
              <a:rPr lang="it-IT" sz="1400" dirty="0">
                <a:latin typeface="+mn-lt"/>
              </a:rPr>
              <a:t>nel settore alimentare e/o comprese nell’elenco delle piante impiegabili </a:t>
            </a:r>
            <a:r>
              <a:rPr lang="it-IT" sz="1400" dirty="0" smtClean="0">
                <a:latin typeface="+mn-lt"/>
              </a:rPr>
              <a:t>negli integratori </a:t>
            </a:r>
            <a:r>
              <a:rPr lang="it-IT" sz="1400" dirty="0">
                <a:latin typeface="+mn-lt"/>
              </a:rPr>
              <a:t>alimentari, pubblicato sul portale del Ministero della salute </a:t>
            </a:r>
            <a:r>
              <a:rPr lang="it-IT" sz="1400" dirty="0" smtClean="0">
                <a:latin typeface="+mn-lt"/>
              </a:rPr>
              <a:t>all’indirizzo www.salute.gov.it</a:t>
            </a:r>
            <a:r>
              <a:rPr lang="it-IT" sz="1400" dirty="0">
                <a:latin typeface="+mn-lt"/>
              </a:rPr>
              <a:t>.</a:t>
            </a:r>
          </a:p>
        </p:txBody>
      </p:sp>
    </p:spTree>
    <p:extLst>
      <p:ext uri="{BB962C8B-B14F-4D97-AF65-F5344CB8AC3E}">
        <p14:creationId xmlns:p14="http://schemas.microsoft.com/office/powerpoint/2010/main" val="4223287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3"/>
          <p:cNvGrpSpPr>
            <a:grpSpLocks/>
          </p:cNvGrpSpPr>
          <p:nvPr/>
        </p:nvGrpSpPr>
        <p:grpSpPr bwMode="auto">
          <a:xfrm>
            <a:off x="468313" y="620713"/>
            <a:ext cx="8351837" cy="215900"/>
            <a:chOff x="295" y="391"/>
            <a:chExt cx="5261" cy="136"/>
          </a:xfrm>
        </p:grpSpPr>
        <p:sp>
          <p:nvSpPr>
            <p:cNvPr id="43016" name="Rectangle 4"/>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7" name="Rectangle 5"/>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8" name="Rectangle 6"/>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43019" name="Rectangle 7"/>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28011" name="Rectangle 11"/>
          <p:cNvSpPr>
            <a:spLocks noChangeArrowheads="1"/>
          </p:cNvSpPr>
          <p:nvPr/>
        </p:nvSpPr>
        <p:spPr bwMode="auto">
          <a:xfrm>
            <a:off x="323850" y="1682750"/>
            <a:ext cx="8497888" cy="9540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it-IT" altLang="it-IT" sz="1800">
                <a:solidFill>
                  <a:srgbClr val="660066"/>
                </a:solidFill>
                <a:latin typeface="Comic Sans MS" pitchFamily="66" charset="0"/>
              </a:rPr>
              <a:t>La </a:t>
            </a:r>
            <a:r>
              <a:rPr lang="it-IT" altLang="it-IT" sz="1800" b="1" u="sng">
                <a:solidFill>
                  <a:srgbClr val="660066"/>
                </a:solidFill>
                <a:effectLst>
                  <a:outerShdw blurRad="38100" dist="38100" dir="2700000" algn="tl">
                    <a:srgbClr val="C0C0C0"/>
                  </a:outerShdw>
                </a:effectLst>
                <a:latin typeface="Comic Sans MS" pitchFamily="66" charset="0"/>
              </a:rPr>
              <a:t>produzione</a:t>
            </a:r>
            <a:r>
              <a:rPr lang="it-IT" altLang="it-IT" sz="1800" b="1">
                <a:solidFill>
                  <a:srgbClr val="660066"/>
                </a:solidFill>
                <a:effectLst>
                  <a:outerShdw blurRad="38100" dist="38100" dir="2700000" algn="tl">
                    <a:srgbClr val="C0C0C0"/>
                  </a:outerShdw>
                </a:effectLst>
                <a:latin typeface="Comic Sans MS" pitchFamily="66" charset="0"/>
              </a:rPr>
              <a:t> </a:t>
            </a:r>
            <a:r>
              <a:rPr lang="it-IT" altLang="it-IT" sz="1800">
                <a:solidFill>
                  <a:srgbClr val="660066"/>
                </a:solidFill>
                <a:latin typeface="Comic Sans MS" pitchFamily="66" charset="0"/>
              </a:rPr>
              <a:t>ed il </a:t>
            </a:r>
            <a:r>
              <a:rPr lang="it-IT" altLang="it-IT" sz="1800" b="1" u="sng">
                <a:solidFill>
                  <a:srgbClr val="660066"/>
                </a:solidFill>
                <a:effectLst>
                  <a:outerShdw blurRad="38100" dist="38100" dir="2700000" algn="tl">
                    <a:srgbClr val="C0C0C0"/>
                  </a:outerShdw>
                </a:effectLst>
                <a:latin typeface="Comic Sans MS" pitchFamily="66" charset="0"/>
              </a:rPr>
              <a:t>confezionamento</a:t>
            </a:r>
            <a:r>
              <a:rPr lang="it-IT" altLang="it-IT" sz="1800" b="1">
                <a:solidFill>
                  <a:srgbClr val="660066"/>
                </a:solidFill>
                <a:effectLst>
                  <a:outerShdw blurRad="38100" dist="38100" dir="2700000" algn="tl">
                    <a:srgbClr val="C0C0C0"/>
                  </a:outerShdw>
                </a:effectLst>
                <a:latin typeface="Comic Sans MS" pitchFamily="66" charset="0"/>
              </a:rPr>
              <a:t> </a:t>
            </a:r>
            <a:r>
              <a:rPr lang="it-IT" altLang="it-IT" sz="1800">
                <a:solidFill>
                  <a:srgbClr val="660066"/>
                </a:solidFill>
                <a:latin typeface="Comic Sans MS" pitchFamily="66" charset="0"/>
              </a:rPr>
              <a:t>degli integratori alimentari deve essere effettuata in stabilimenti autorizzati secondo le disposizioni dEl Ministero della salute di cui all’art.10 del DLvo n.111/92.</a:t>
            </a:r>
            <a:endParaRPr lang="en-US" altLang="it-IT" sz="1800">
              <a:solidFill>
                <a:srgbClr val="660066"/>
              </a:solidFill>
              <a:latin typeface="Comic Sans MS" pitchFamily="66" charset="0"/>
            </a:endParaRPr>
          </a:p>
        </p:txBody>
      </p:sp>
      <p:sp>
        <p:nvSpPr>
          <p:cNvPr id="128012" name="Rectangle 12"/>
          <p:cNvSpPr>
            <a:spLocks noChangeArrowheads="1"/>
          </p:cNvSpPr>
          <p:nvPr/>
        </p:nvSpPr>
        <p:spPr bwMode="auto">
          <a:xfrm>
            <a:off x="971550" y="92075"/>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VERTICALE</a:t>
            </a:r>
          </a:p>
        </p:txBody>
      </p:sp>
      <p:sp>
        <p:nvSpPr>
          <p:cNvPr id="345093" name="Rectangle 5"/>
          <p:cNvSpPr>
            <a:spLocks noChangeArrowheads="1"/>
          </p:cNvSpPr>
          <p:nvPr/>
        </p:nvSpPr>
        <p:spPr bwMode="auto">
          <a:xfrm>
            <a:off x="6780213" y="-26988"/>
            <a:ext cx="2324100" cy="641351"/>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Dir 2002/46/CE</a:t>
            </a:r>
          </a:p>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D.Lgs. N. 169/2004 </a:t>
            </a:r>
          </a:p>
        </p:txBody>
      </p:sp>
      <p:sp>
        <p:nvSpPr>
          <p:cNvPr id="128014" name="Rectangle 14"/>
          <p:cNvSpPr>
            <a:spLocks noChangeArrowheads="1"/>
          </p:cNvSpPr>
          <p:nvPr/>
        </p:nvSpPr>
        <p:spPr bwMode="auto">
          <a:xfrm>
            <a:off x="2051050" y="401638"/>
            <a:ext cx="619283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it-IT" altLang="it-IT" sz="2800" b="1">
              <a:solidFill>
                <a:srgbClr val="FF0000"/>
              </a:solidFill>
              <a:effectLst>
                <a:outerShdw blurRad="38100" dist="38100" dir="2700000" algn="tl">
                  <a:srgbClr val="C0C0C0"/>
                </a:outerShdw>
              </a:effectLst>
              <a:latin typeface="Comic Sans MS" pitchFamily="66" charset="0"/>
            </a:endParaRPr>
          </a:p>
          <a:p>
            <a:pPr>
              <a:defRPr/>
            </a:pPr>
            <a:r>
              <a:rPr lang="it-IT" altLang="it-IT" sz="2800" b="1">
                <a:solidFill>
                  <a:srgbClr val="FF0000"/>
                </a:solidFill>
                <a:effectLst>
                  <a:outerShdw blurRad="38100" dist="38100" dir="2700000" algn="tl">
                    <a:srgbClr val="C0C0C0"/>
                  </a:outerShdw>
                </a:effectLst>
                <a:latin typeface="Comic Sans MS" pitchFamily="66" charset="0"/>
              </a:rPr>
              <a:t>Produzione e confezionamento</a:t>
            </a:r>
          </a:p>
          <a:p>
            <a:pPr>
              <a:spcBef>
                <a:spcPct val="50000"/>
              </a:spcBef>
              <a:defRPr/>
            </a:pPr>
            <a:endParaRPr lang="it-IT" altLang="it-IT" sz="2800" b="1">
              <a:solidFill>
                <a:srgbClr val="FF0000"/>
              </a:solidFill>
              <a:effectLst>
                <a:outerShdw blurRad="38100" dist="38100" dir="2700000" algn="tl">
                  <a:srgbClr val="C0C0C0"/>
                </a:outerShdw>
              </a:effectLst>
              <a:latin typeface="Comic Sans MS" pitchFamily="66" charset="0"/>
            </a:endParaRPr>
          </a:p>
        </p:txBody>
      </p:sp>
      <p:sp>
        <p:nvSpPr>
          <p:cNvPr id="128018" name="Rectangle 18"/>
          <p:cNvSpPr>
            <a:spLocks noChangeArrowheads="1"/>
          </p:cNvSpPr>
          <p:nvPr/>
        </p:nvSpPr>
        <p:spPr bwMode="auto">
          <a:xfrm>
            <a:off x="1727200" y="3213100"/>
            <a:ext cx="69484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FF00"/>
              </a:buClr>
              <a:buFont typeface="Wingdings" pitchFamily="2" charset="2"/>
              <a:buNone/>
              <a:defRPr/>
            </a:pPr>
            <a:r>
              <a:rPr lang="it-IT" altLang="it-IT" b="1">
                <a:solidFill>
                  <a:srgbClr val="003300"/>
                </a:solidFill>
                <a:effectLst>
                  <a:outerShdw blurRad="38100" dist="38100" dir="2700000" algn="tl">
                    <a:srgbClr val="C0C0C0"/>
                  </a:outerShdw>
                </a:effectLst>
                <a:latin typeface="Comic Sans MS" pitchFamily="66" charset="0"/>
              </a:rPr>
              <a:t> Requisiti degli stabilimenti</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Magazzini di deposito</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Locali di produzione e confezionamento</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Responsabile del controllo di qualità</a:t>
            </a:r>
          </a:p>
          <a:p>
            <a:pPr>
              <a:buClr>
                <a:srgbClr val="00FF00"/>
              </a:buClr>
              <a:buFont typeface="Wingdings" pitchFamily="2" charset="2"/>
              <a:buChar char="q"/>
              <a:defRPr/>
            </a:pPr>
            <a:endParaRPr lang="it-IT" altLang="it-IT" b="1">
              <a:solidFill>
                <a:srgbClr val="003300"/>
              </a:solidFill>
              <a:effectLst>
                <a:outerShdw blurRad="38100" dist="38100" dir="2700000" algn="tl">
                  <a:srgbClr val="C0C0C0"/>
                </a:outerShdw>
              </a:effectLst>
              <a:latin typeface="Comic Sans MS" pitchFamily="66" charset="0"/>
            </a:endParaRPr>
          </a:p>
          <a:p>
            <a:pPr>
              <a:buClr>
                <a:srgbClr val="00FF00"/>
              </a:buClr>
              <a:buFont typeface="Wingdings" pitchFamily="2" charset="2"/>
              <a:buChar char="q"/>
              <a:defRPr/>
            </a:pPr>
            <a:r>
              <a:rPr lang="it-IT" altLang="it-IT" b="1">
                <a:solidFill>
                  <a:srgbClr val="003300"/>
                </a:solidFill>
                <a:effectLst>
                  <a:outerShdw blurRad="38100" dist="38100" dir="2700000" algn="tl">
                    <a:srgbClr val="C0C0C0"/>
                  </a:outerShdw>
                </a:effectLst>
                <a:latin typeface="Comic Sans MS" pitchFamily="66" charset="0"/>
              </a:rPr>
              <a:t> Laboratori di analisi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777"/>
          <a:stretch/>
        </p:blipFill>
        <p:spPr bwMode="auto">
          <a:xfrm>
            <a:off x="251520" y="-6914"/>
            <a:ext cx="84862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3422086"/>
            <a:ext cx="7766194" cy="1951130"/>
          </a:xfrm>
          <a:prstGeom prst="rect">
            <a:avLst/>
          </a:prstGeom>
          <a:solidFill>
            <a:srgbClr val="66FF99">
              <a:alpha val="37000"/>
            </a:srgbClr>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6469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900"/>
          <a:stretch/>
        </p:blipFill>
        <p:spPr bwMode="auto">
          <a:xfrm>
            <a:off x="179512" y="0"/>
            <a:ext cx="84702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1043608" y="3501008"/>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1115616" y="3717032"/>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1115616" y="3933056"/>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1043608" y="4365104"/>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1115616" y="4149080"/>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043608" y="4797152"/>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115616" y="5013176"/>
            <a:ext cx="4680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XL5YqWDqj5U"/>
          <p:cNvPicPr>
            <a:picLocks noRot="1" noChangeAspect="1"/>
          </p:cNvPicPr>
          <p:nvPr>
            <a:videoFile r:link="rId1"/>
          </p:nvPr>
        </p:nvPicPr>
        <p:blipFill>
          <a:blip r:embed="rId4"/>
          <a:stretch>
            <a:fillRect/>
          </a:stretch>
        </p:blipFill>
        <p:spPr>
          <a:xfrm>
            <a:off x="0" y="0"/>
            <a:ext cx="3535714" cy="1988840"/>
          </a:xfrm>
          <a:prstGeom prst="rect">
            <a:avLst/>
          </a:prstGeom>
        </p:spPr>
      </p:pic>
    </p:spTree>
    <p:extLst>
      <p:ext uri="{BB962C8B-B14F-4D97-AF65-F5344CB8AC3E}">
        <p14:creationId xmlns:p14="http://schemas.microsoft.com/office/powerpoint/2010/main" val="241693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3" name="Group 5"/>
          <p:cNvGrpSpPr>
            <a:grpSpLocks/>
          </p:cNvGrpSpPr>
          <p:nvPr/>
        </p:nvGrpSpPr>
        <p:grpSpPr bwMode="auto">
          <a:xfrm>
            <a:off x="468313" y="620713"/>
            <a:ext cx="8351837" cy="215900"/>
            <a:chOff x="295" y="391"/>
            <a:chExt cx="5261" cy="136"/>
          </a:xfrm>
        </p:grpSpPr>
        <p:sp>
          <p:nvSpPr>
            <p:cNvPr id="71702" name="Rectangle 6"/>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3" name="Rectangle 7"/>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4" name="Rectangle 8"/>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71705" name="Rectangle 9"/>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98666" name="Rectangle 10"/>
          <p:cNvSpPr>
            <a:spLocks noChangeArrowheads="1"/>
          </p:cNvSpPr>
          <p:nvPr/>
        </p:nvSpPr>
        <p:spPr bwMode="auto">
          <a:xfrm>
            <a:off x="971550" y="92075"/>
            <a:ext cx="380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a:solidFill>
                  <a:srgbClr val="7ABC32"/>
                </a:solidFill>
                <a:effectLst>
                  <a:outerShdw blurRad="38100" dist="38100" dir="2700000" algn="tl">
                    <a:srgbClr val="C0C0C0"/>
                  </a:outerShdw>
                </a:effectLst>
                <a:latin typeface="Comic Sans MS" pitchFamily="66" charset="0"/>
              </a:rPr>
              <a:t>NORMA ORIZZONTALE</a:t>
            </a:r>
            <a:endParaRPr lang="it-IT" altLang="it-IT" b="1">
              <a:solidFill>
                <a:srgbClr val="666699"/>
              </a:solidFill>
              <a:effectLst>
                <a:outerShdw blurRad="38100" dist="38100" dir="2700000" algn="tl">
                  <a:srgbClr val="C0C0C0"/>
                </a:outerShdw>
              </a:effectLst>
            </a:endParaRPr>
          </a:p>
        </p:txBody>
      </p:sp>
      <p:sp>
        <p:nvSpPr>
          <p:cNvPr id="345093" name="Rectangle 5"/>
          <p:cNvSpPr>
            <a:spLocks noChangeArrowheads="1"/>
          </p:cNvSpPr>
          <p:nvPr/>
        </p:nvSpPr>
        <p:spPr bwMode="auto">
          <a:xfrm>
            <a:off x="7813675" y="-26988"/>
            <a:ext cx="252413"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800" smtClean="0">
                <a:solidFill>
                  <a:srgbClr val="7ABC32"/>
                </a:solidFill>
                <a:effectLst>
                  <a:outerShdw blurRad="38100" dist="38100" dir="2700000" algn="tl">
                    <a:srgbClr val="C0C0C0"/>
                  </a:outerShdw>
                </a:effectLst>
                <a:latin typeface="Comic Sans MS" pitchFamily="66" charset="0"/>
                <a:cs typeface="Times New Roman" pitchFamily="18" charset="0"/>
              </a:rPr>
              <a:t> </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9" y="909789"/>
            <a:ext cx="1641400" cy="1398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13" name="Diagramma 12"/>
          <p:cNvGraphicFramePr/>
          <p:nvPr>
            <p:extLst>
              <p:ext uri="{D42A27DB-BD31-4B8C-83A1-F6EECF244321}">
                <p14:modId xmlns:p14="http://schemas.microsoft.com/office/powerpoint/2010/main" val="2229093144"/>
              </p:ext>
            </p:extLst>
          </p:nvPr>
        </p:nvGraphicFramePr>
        <p:xfrm>
          <a:off x="1417734" y="1117601"/>
          <a:ext cx="6970390"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2"/>
          <p:cNvSpPr>
            <a:spLocks noChangeArrowheads="1"/>
          </p:cNvSpPr>
          <p:nvPr/>
        </p:nvSpPr>
        <p:spPr bwMode="auto">
          <a:xfrm>
            <a:off x="3192832" y="3592295"/>
            <a:ext cx="3456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2400" b="1" dirty="0" smtClean="0">
                <a:solidFill>
                  <a:srgbClr val="FF0000"/>
                </a:solidFill>
                <a:effectLst>
                  <a:outerShdw blurRad="38100" dist="38100" dir="2700000" algn="tl">
                    <a:srgbClr val="C0C0C0"/>
                  </a:outerShdw>
                </a:effectLst>
                <a:latin typeface="Comic Sans MS" pitchFamily="66" charset="0"/>
              </a:rPr>
              <a:t>FOOD SAFETY</a:t>
            </a:r>
          </a:p>
        </p:txBody>
      </p:sp>
    </p:spTree>
    <p:extLst>
      <p:ext uri="{BB962C8B-B14F-4D97-AF65-F5344CB8AC3E}">
        <p14:creationId xmlns:p14="http://schemas.microsoft.com/office/powerpoint/2010/main" val="108202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sp>
        <p:nvSpPr>
          <p:cNvPr id="11" name="CasellaDiTesto 10"/>
          <p:cNvSpPr txBox="1"/>
          <p:nvPr/>
        </p:nvSpPr>
        <p:spPr>
          <a:xfrm>
            <a:off x="617320" y="836613"/>
            <a:ext cx="2764732"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a:effectLst>
                  <a:outerShdw blurRad="38100" dist="38100" dir="2700000" algn="tl">
                    <a:srgbClr val="000000">
                      <a:alpha val="43137"/>
                    </a:srgbClr>
                  </a:outerShdw>
                </a:effectLst>
              </a:rPr>
              <a:t>	</a:t>
            </a:r>
            <a:r>
              <a:rPr lang="it-IT" b="1" dirty="0" smtClean="0">
                <a:effectLst>
                  <a:outerShdw blurRad="38100" dist="38100" dir="2700000" algn="tl">
                    <a:srgbClr val="000000">
                      <a:alpha val="43137"/>
                    </a:srgbClr>
                  </a:outerShdw>
                </a:effectLst>
              </a:rPr>
              <a:t>Problemi e </a:t>
            </a:r>
            <a:r>
              <a:rPr lang="it-IT" b="1" dirty="0" err="1" smtClean="0">
                <a:effectLst>
                  <a:outerShdw blurRad="38100" dist="38100" dir="2700000" algn="tl">
                    <a:srgbClr val="000000">
                      <a:alpha val="43137"/>
                    </a:srgbClr>
                  </a:outerShdw>
                </a:effectLst>
              </a:rPr>
              <a:t>rsponsabilità</a:t>
            </a:r>
            <a:endParaRPr lang="it-IT" b="1" dirty="0">
              <a:effectLst>
                <a:outerShdw blurRad="38100" dist="38100" dir="2700000" algn="tl">
                  <a:srgbClr val="000000">
                    <a:alpha val="43137"/>
                  </a:srgbClr>
                </a:outerShdw>
              </a:effectLst>
            </a:endParaRPr>
          </a:p>
        </p:txBody>
      </p:sp>
      <p:sp>
        <p:nvSpPr>
          <p:cNvPr id="2" name="CasellaDiTesto 1"/>
          <p:cNvSpPr txBox="1"/>
          <p:nvPr/>
        </p:nvSpPr>
        <p:spPr>
          <a:xfrm>
            <a:off x="839878" y="1556792"/>
            <a:ext cx="2815964"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COMPOSIZIONE</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PRESENTATIONE</a:t>
            </a:r>
          </a:p>
          <a:p>
            <a:pPr marL="342900" indent="-342900">
              <a:buFont typeface="+mj-lt"/>
              <a:buAutoNum type="arabicPeriod"/>
            </a:pPr>
            <a:r>
              <a:rPr lang="it-IT" sz="1800" b="1" dirty="0" smtClean="0">
                <a:effectLst>
                  <a:outerShdw blurRad="38100" dist="38100" dir="2700000" algn="tl">
                    <a:srgbClr val="000000">
                      <a:alpha val="43137"/>
                    </a:srgbClr>
                  </a:outerShdw>
                </a:effectLst>
              </a:rPr>
              <a:t>UBBLICITA’</a:t>
            </a:r>
            <a:endParaRPr lang="it-IT" sz="1800" b="1" dirty="0" smtClean="0">
              <a:effectLst>
                <a:outerShdw blurRad="38100" dist="38100" dir="2700000" algn="tl">
                  <a:srgbClr val="000000">
                    <a:alpha val="43137"/>
                  </a:srgbClr>
                </a:outerShdw>
              </a:effectLst>
              <a:latin typeface="+mn-lt"/>
            </a:endParaRP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SICUREZZA</a:t>
            </a:r>
          </a:p>
          <a:p>
            <a:pPr marL="342900" indent="-342900">
              <a:buFont typeface="+mj-lt"/>
              <a:buAutoNum type="arabicPeriod"/>
            </a:pPr>
            <a:r>
              <a:rPr lang="it-IT" sz="1800" b="1" dirty="0" smtClean="0">
                <a:effectLst>
                  <a:outerShdw blurRad="38100" dist="38100" dir="2700000" algn="tl">
                    <a:srgbClr val="000000">
                      <a:alpha val="43137"/>
                    </a:srgbClr>
                  </a:outerShdw>
                </a:effectLst>
                <a:latin typeface="+mn-lt"/>
              </a:rPr>
              <a:t>NON INGANNEVOLEZZA</a:t>
            </a:r>
            <a:endParaRPr lang="it-IT" sz="1800" b="1" dirty="0">
              <a:effectLst>
                <a:outerShdw blurRad="38100" dist="38100" dir="2700000" algn="tl">
                  <a:srgbClr val="000000">
                    <a:alpha val="43137"/>
                  </a:srgbClr>
                </a:outerShdw>
              </a:effectLst>
              <a:latin typeface="+mn-lt"/>
            </a:endParaRPr>
          </a:p>
        </p:txBody>
      </p:sp>
      <p:grpSp>
        <p:nvGrpSpPr>
          <p:cNvPr id="18" name="Gruppo 17"/>
          <p:cNvGrpSpPr/>
          <p:nvPr/>
        </p:nvGrpSpPr>
        <p:grpSpPr>
          <a:xfrm rot="5400000">
            <a:off x="4070593" y="1750283"/>
            <a:ext cx="3050758" cy="6696224"/>
            <a:chOff x="2666310" y="130658"/>
            <a:chExt cx="2931120" cy="6764767"/>
          </a:xfrm>
        </p:grpSpPr>
        <p:sp>
          <p:nvSpPr>
            <p:cNvPr id="19" name="Figura a mano libera 18"/>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28" name="Figura a mano libera 27"/>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29" name="Figura a mano libera 28"/>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30" name="Figura a mano libera 29"/>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Figura a mano libera 30"/>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Figura a mano libera 31"/>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Figura a mano libera 32"/>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06361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437" t="3427" r="1808"/>
          <a:stretch/>
        </p:blipFill>
        <p:spPr bwMode="auto">
          <a:xfrm>
            <a:off x="3514889" y="3828098"/>
            <a:ext cx="5629111" cy="303152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3"/>
          <p:cNvSpPr>
            <a:spLocks noChangeArrowheads="1"/>
          </p:cNvSpPr>
          <p:nvPr/>
        </p:nvSpPr>
        <p:spPr bwMode="auto">
          <a:xfrm>
            <a:off x="982663" y="115888"/>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it-IT" sz="2400" b="1" dirty="0">
                <a:solidFill>
                  <a:srgbClr val="7ABC32"/>
                </a:solidFill>
                <a:effectLst>
                  <a:outerShdw blurRad="38100" dist="38100" dir="2700000" algn="tl">
                    <a:srgbClr val="C0C0C0"/>
                  </a:outerShdw>
                </a:effectLst>
                <a:latin typeface="Comic Sans MS" pitchFamily="66" charset="0"/>
              </a:rPr>
              <a:t>NORMA ORIZZONTALE</a:t>
            </a:r>
          </a:p>
        </p:txBody>
      </p:sp>
      <p:grpSp>
        <p:nvGrpSpPr>
          <p:cNvPr id="8197" name="Group 12"/>
          <p:cNvGrpSpPr>
            <a:grpSpLocks/>
          </p:cNvGrpSpPr>
          <p:nvPr/>
        </p:nvGrpSpPr>
        <p:grpSpPr bwMode="auto">
          <a:xfrm>
            <a:off x="468313" y="620713"/>
            <a:ext cx="8351837" cy="215900"/>
            <a:chOff x="295" y="391"/>
            <a:chExt cx="5261" cy="136"/>
          </a:xfrm>
        </p:grpSpPr>
        <p:sp>
          <p:nvSpPr>
            <p:cNvPr id="8198" name="Rectangle 8"/>
            <p:cNvSpPr>
              <a:spLocks noChangeArrowheads="1"/>
            </p:cNvSpPr>
            <p:nvPr/>
          </p:nvSpPr>
          <p:spPr bwMode="auto">
            <a:xfrm>
              <a:off x="295" y="391"/>
              <a:ext cx="4853" cy="136"/>
            </a:xfrm>
            <a:prstGeom prst="rect">
              <a:avLst/>
            </a:prstGeom>
            <a:gradFill rotWithShape="1">
              <a:gsLst>
                <a:gs pos="0">
                  <a:srgbClr val="7ABC32"/>
                </a:gs>
                <a:gs pos="100000">
                  <a:srgbClr val="00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199" name="Rectangle 9"/>
            <p:cNvSpPr>
              <a:spLocks noChangeArrowheads="1"/>
            </p:cNvSpPr>
            <p:nvPr/>
          </p:nvSpPr>
          <p:spPr bwMode="auto">
            <a:xfrm>
              <a:off x="5193"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0" name="Rectangle 10"/>
            <p:cNvSpPr>
              <a:spLocks noChangeArrowheads="1"/>
            </p:cNvSpPr>
            <p:nvPr/>
          </p:nvSpPr>
          <p:spPr bwMode="auto">
            <a:xfrm>
              <a:off x="5329" y="391"/>
              <a:ext cx="91" cy="136"/>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sp>
          <p:nvSpPr>
            <p:cNvPr id="8201" name="Rectangle 11"/>
            <p:cNvSpPr>
              <a:spLocks noChangeArrowheads="1"/>
            </p:cNvSpPr>
            <p:nvPr/>
          </p:nvSpPr>
          <p:spPr bwMode="auto">
            <a:xfrm>
              <a:off x="5465" y="391"/>
              <a:ext cx="91" cy="136"/>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endParaRPr lang="it-IT" altLang="it-IT"/>
            </a:p>
          </p:txBody>
        </p:sp>
      </p:grpSp>
      <p:grpSp>
        <p:nvGrpSpPr>
          <p:cNvPr id="3" name="Gruppo 2"/>
          <p:cNvGrpSpPr/>
          <p:nvPr/>
        </p:nvGrpSpPr>
        <p:grpSpPr>
          <a:xfrm rot="5400000">
            <a:off x="1930237" y="-986021"/>
            <a:ext cx="3050758" cy="6696224"/>
            <a:chOff x="2666310" y="130658"/>
            <a:chExt cx="2931120" cy="6764767"/>
          </a:xfrm>
        </p:grpSpPr>
        <p:sp>
          <p:nvSpPr>
            <p:cNvPr id="4" name="Figura a mano libera 3"/>
            <p:cNvSpPr/>
            <p:nvPr/>
          </p:nvSpPr>
          <p:spPr>
            <a:xfrm>
              <a:off x="3438469" y="3429000"/>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8"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5" name="Figura a mano libera 4"/>
            <p:cNvSpPr/>
            <p:nvPr/>
          </p:nvSpPr>
          <p:spPr>
            <a:xfrm>
              <a:off x="3438469" y="3383280"/>
              <a:ext cx="1386800"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53305" tIns="33056" rIns="253305" bIns="33058" numCol="1" spcCol="1270" anchor="ctr" anchorCtr="0">
              <a:noAutofit/>
            </a:bodyPr>
            <a:lstStyle/>
            <a:p>
              <a:pPr lvl="0" algn="ctr" defTabSz="222250">
                <a:lnSpc>
                  <a:spcPct val="90000"/>
                </a:lnSpc>
                <a:spcBef>
                  <a:spcPct val="0"/>
                </a:spcBef>
                <a:spcAft>
                  <a:spcPct val="35000"/>
                </a:spcAft>
              </a:pPr>
              <a:endParaRPr lang="it-IT" kern="1200"/>
            </a:p>
          </p:txBody>
        </p:sp>
        <p:sp>
          <p:nvSpPr>
            <p:cNvPr id="6" name="Figura a mano libera 5"/>
            <p:cNvSpPr/>
            <p:nvPr/>
          </p:nvSpPr>
          <p:spPr>
            <a:xfrm>
              <a:off x="3438469" y="2463799"/>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ln w="28575"/>
          </p:spPr>
          <p:style>
            <a:lnRef idx="1">
              <a:schemeClr val="accent2"/>
            </a:lnRef>
            <a:fillRef idx="0">
              <a:schemeClr val="accent2"/>
            </a:fillRef>
            <a:effectRef idx="0">
              <a:schemeClr val="accent2"/>
            </a:effectRef>
            <a:fontRef idx="minor">
              <a:schemeClr val="tx1"/>
            </a:fontRef>
          </p:style>
          <p:txBody>
            <a:bodyPr spcFirstLastPara="0" vert="horz" wrap="square" lIns="238717" tIns="455349" rIns="238717" bIns="455349" numCol="1" spcCol="1270" anchor="ctr" anchorCtr="0">
              <a:noAutofit/>
            </a:bodyPr>
            <a:lstStyle/>
            <a:p>
              <a:pPr lvl="0" algn="ctr" defTabSz="222250">
                <a:lnSpc>
                  <a:spcPct val="90000"/>
                </a:lnSpc>
                <a:spcBef>
                  <a:spcPct val="0"/>
                </a:spcBef>
                <a:spcAft>
                  <a:spcPct val="35000"/>
                </a:spcAft>
              </a:pPr>
              <a:endParaRPr lang="it-IT" kern="1200"/>
            </a:p>
          </p:txBody>
        </p:sp>
        <p:sp>
          <p:nvSpPr>
            <p:cNvPr id="7" name="Figura a mano libera 6"/>
            <p:cNvSpPr/>
            <p:nvPr/>
          </p:nvSpPr>
          <p:spPr>
            <a:xfrm rot="16200000">
              <a:off x="1020390" y="3042920"/>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31749"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Responsabilità</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Figura a mano libera 7"/>
            <p:cNvSpPr/>
            <p:nvPr/>
          </p:nvSpPr>
          <p:spPr>
            <a:xfrm rot="16200000">
              <a:off x="3048471" y="1010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Amministrativa</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Figura a mano libera 8"/>
            <p:cNvSpPr/>
            <p:nvPr/>
          </p:nvSpPr>
          <p:spPr>
            <a:xfrm rot="16200000">
              <a:off x="3945008" y="304292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Civile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Figura a mano libera 9"/>
            <p:cNvSpPr/>
            <p:nvPr/>
          </p:nvSpPr>
          <p:spPr>
            <a:xfrm rot="16200000">
              <a:off x="3048471" y="5243003"/>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it-IT"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Penale</a:t>
              </a:r>
              <a:endParaRPr lang="it-IT"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CasellaDiTesto 10"/>
          <p:cNvSpPr txBox="1"/>
          <p:nvPr/>
        </p:nvSpPr>
        <p:spPr>
          <a:xfrm>
            <a:off x="356797" y="4943751"/>
            <a:ext cx="2008435"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it-IT" b="1" dirty="0" smtClean="0">
                <a:effectLst>
                  <a:outerShdw blurRad="38100" dist="38100" dir="2700000" algn="tl">
                    <a:srgbClr val="000000">
                      <a:alpha val="43137"/>
                    </a:srgbClr>
                  </a:outerShdw>
                </a:effectLst>
              </a:rPr>
              <a:t>CHI CONTROLLA?</a:t>
            </a:r>
            <a:endParaRPr lang="it-IT" b="1" dirty="0">
              <a:effectLst>
                <a:outerShdw blurRad="38100" dist="38100" dir="2700000" algn="tl">
                  <a:srgbClr val="000000">
                    <a:alpha val="43137"/>
                  </a:srgbClr>
                </a:outerShdw>
              </a:effectLst>
            </a:endParaRPr>
          </a:p>
        </p:txBody>
      </p:sp>
      <p:sp>
        <p:nvSpPr>
          <p:cNvPr id="12" name="Freccia a destra 11"/>
          <p:cNvSpPr/>
          <p:nvPr/>
        </p:nvSpPr>
        <p:spPr>
          <a:xfrm>
            <a:off x="2699792" y="5013176"/>
            <a:ext cx="576064" cy="30141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2817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89091"/>
                                        </p:tgtEl>
                                        <p:attrNameLst>
                                          <p:attrName>style.visibility</p:attrName>
                                        </p:attrNameLst>
                                      </p:cBhvr>
                                      <p:to>
                                        <p:strVal val="visible"/>
                                      </p:to>
                                    </p:set>
                                    <p:animEffect transition="in" filter="wipe(left)">
                                      <p:cBhvr>
                                        <p:cTn id="13"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13738</Words>
  <Application>Microsoft Office PowerPoint</Application>
  <PresentationFormat>Presentazione su schermo (4:3)</PresentationFormat>
  <Paragraphs>1013</Paragraphs>
  <Slides>63</Slides>
  <Notes>61</Notes>
  <HiddenSlides>1</HiddenSlides>
  <MMClips>1</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63</vt:i4>
      </vt:variant>
    </vt:vector>
  </HeadingPairs>
  <TitlesOfParts>
    <vt:vector size="76" baseType="lpstr">
      <vt:lpstr>宋体</vt:lpstr>
      <vt:lpstr>Arial</vt:lpstr>
      <vt:lpstr>Arial Narrow</vt:lpstr>
      <vt:lpstr>Calibri</vt:lpstr>
      <vt:lpstr>Comic Sans MS</vt:lpstr>
      <vt:lpstr>Euclid Symbol</vt:lpstr>
      <vt:lpstr>Lucida Sans Unicode</vt:lpstr>
      <vt:lpstr>Times New Roman</vt:lpstr>
      <vt:lpstr>Verdana</vt:lpstr>
      <vt:lpstr>Wingdings</vt:lpstr>
      <vt:lpstr>Wingdings 3</vt:lpstr>
      <vt:lpstr>Tema di Office</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Antonino</dc:creator>
  <cp:lastModifiedBy>LIBERTO</cp:lastModifiedBy>
  <cp:revision>476</cp:revision>
  <cp:lastPrinted>2014-05-23T15:16:14Z</cp:lastPrinted>
  <dcterms:created xsi:type="dcterms:W3CDTF">2010-06-23T12:10:11Z</dcterms:created>
  <dcterms:modified xsi:type="dcterms:W3CDTF">2018-05-28T09:25:29Z</dcterms:modified>
</cp:coreProperties>
</file>