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</p:sldMasterIdLst>
  <p:notesMasterIdLst>
    <p:notesMasterId r:id="rId29"/>
  </p:notesMasterIdLst>
  <p:handoutMasterIdLst>
    <p:handoutMasterId r:id="rId30"/>
  </p:handoutMasterIdLst>
  <p:sldIdLst>
    <p:sldId id="289" r:id="rId2"/>
    <p:sldId id="291" r:id="rId3"/>
    <p:sldId id="332" r:id="rId4"/>
    <p:sldId id="363" r:id="rId5"/>
    <p:sldId id="364" r:id="rId6"/>
    <p:sldId id="365" r:id="rId7"/>
    <p:sldId id="361" r:id="rId8"/>
    <p:sldId id="334" r:id="rId9"/>
    <p:sldId id="335" r:id="rId10"/>
    <p:sldId id="341" r:id="rId11"/>
    <p:sldId id="352" r:id="rId12"/>
    <p:sldId id="342" r:id="rId13"/>
    <p:sldId id="343" r:id="rId14"/>
    <p:sldId id="355" r:id="rId15"/>
    <p:sldId id="357" r:id="rId16"/>
    <p:sldId id="349" r:id="rId17"/>
    <p:sldId id="333" r:id="rId18"/>
    <p:sldId id="351" r:id="rId19"/>
    <p:sldId id="336" r:id="rId20"/>
    <p:sldId id="368" r:id="rId21"/>
    <p:sldId id="369" r:id="rId22"/>
    <p:sldId id="370" r:id="rId23"/>
    <p:sldId id="381" r:id="rId24"/>
    <p:sldId id="371" r:id="rId25"/>
    <p:sldId id="373" r:id="rId26"/>
    <p:sldId id="380" r:id="rId27"/>
    <p:sldId id="383" r:id="rId28"/>
  </p:sldIdLst>
  <p:sldSz cx="9144000" cy="6858000" type="screen4x3"/>
  <p:notesSz cx="9926638" cy="6797675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A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408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xmlns="" id="{2DA8D864-086D-4864-B423-F44AEEC43B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E13404DE-3C67-4F31-865C-144CF174D9F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22798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B427D-84CB-4855-AE0E-CE323D70340A}" type="datetimeFigureOut">
              <a:rPr lang="it-IT" smtClean="0"/>
              <a:t>21/06/2017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9E267AC0-283B-4828-96FB-0F70053EF2A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903AB2E8-B5B2-4D80-A887-2A249A51AFA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9AB4FC-9C0B-434C-A8BE-55857FBB153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26349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8EF6C94-186B-40A3-9E71-5D2773918E4A}" type="datetimeFigureOut">
              <a:rPr lang="it-IT"/>
              <a:pPr>
                <a:defRPr/>
              </a:pPr>
              <a:t>21/06/2017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/>
              <a:t>Fare clic per modificare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A6EF56E0-C67A-4824-A0E3-EC61EA6F199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88192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altLang="it-IT"/>
          </a:p>
        </p:txBody>
      </p:sp>
      <p:sp>
        <p:nvSpPr>
          <p:cNvPr id="21507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cs typeface="Arial" charset="0"/>
              </a:rPr>
              <a:t>POMPA BENZINA BOSCH PER USO AUTOMOBILISTICO</a:t>
            </a:r>
          </a:p>
        </p:txBody>
      </p:sp>
    </p:spTree>
    <p:extLst>
      <p:ext uri="{BB962C8B-B14F-4D97-AF65-F5344CB8AC3E}">
        <p14:creationId xmlns:p14="http://schemas.microsoft.com/office/powerpoint/2010/main" val="40523878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67D6A7-3075-48C9-9696-181377BCBCFD}" type="slidenum">
              <a:rPr lang="it-IT" smtClean="0"/>
              <a:pPr>
                <a:defRPr/>
              </a:pPr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3622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-7938" y="-7938"/>
            <a:ext cx="9169401" cy="6873876"/>
            <a:chOff x="-8466" y="-8468"/>
            <a:chExt cx="9169804" cy="6874935"/>
          </a:xfrm>
        </p:grpSpPr>
        <p:cxnSp>
          <p:nvCxnSpPr>
            <p:cNvPr id="5" name="Straight Connector 16"/>
            <p:cNvCxnSpPr/>
            <p:nvPr/>
          </p:nvCxnSpPr>
          <p:spPr>
            <a:xfrm flipV="1">
              <a:off x="5130498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17"/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18"/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19"/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20"/>
            <p:cNvSpPr/>
            <p:nvPr/>
          </p:nvSpPr>
          <p:spPr>
            <a:xfrm>
              <a:off x="6638689" y="3919613"/>
              <a:ext cx="251312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21"/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22"/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23"/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24"/>
            <p:cNvSpPr/>
            <p:nvPr/>
          </p:nvSpPr>
          <p:spPr>
            <a:xfrm>
              <a:off x="8059565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27"/>
            <p:cNvSpPr/>
            <p:nvPr/>
          </p:nvSpPr>
          <p:spPr>
            <a:xfrm>
              <a:off x="-8466" y="-8468"/>
              <a:ext cx="863639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656A3-713F-40E1-8612-4DF93A3D4697}" type="datetimeFigureOut">
              <a:rPr lang="it-IT"/>
              <a:pPr>
                <a:defRPr/>
              </a:pPr>
              <a:t>21/06/2017</a:t>
            </a:fld>
            <a:endParaRPr lang="it-IT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AC191-8528-4824-9F7E-06DD1C8F437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46B7B-916A-4145-9A2D-8568693C639B}" type="datetimeFigureOut">
              <a:rPr lang="it-IT"/>
              <a:pPr>
                <a:defRPr/>
              </a:pPr>
              <a:t>21/06/2017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BC422C-356D-483B-9B4C-6959673C7EE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/>
          <p:cNvSpPr txBox="1"/>
          <p:nvPr/>
        </p:nvSpPr>
        <p:spPr>
          <a:xfrm>
            <a:off x="482600" y="79057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6" name="TextBox 24"/>
          <p:cNvSpPr txBox="1"/>
          <p:nvPr/>
        </p:nvSpPr>
        <p:spPr>
          <a:xfrm>
            <a:off x="6748463" y="2886075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E7C3B-1211-4775-A6E7-096B7C149243}" type="datetimeFigureOut">
              <a:rPr lang="it-IT"/>
              <a:pPr>
                <a:defRPr/>
              </a:pPr>
              <a:t>21/06/2017</a:t>
            </a:fld>
            <a:endParaRPr lang="it-IT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EB20DF-00D6-498C-8F2C-CD7D846F131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2E88BF-B90F-46E0-9704-E64232208958}" type="datetimeFigureOut">
              <a:rPr lang="it-IT"/>
              <a:pPr>
                <a:defRPr/>
              </a:pPr>
              <a:t>21/06/2017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4B4481-6726-47AD-86DF-1BBADCA9958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/>
          <p:cNvSpPr txBox="1"/>
          <p:nvPr/>
        </p:nvSpPr>
        <p:spPr>
          <a:xfrm>
            <a:off x="482600" y="79057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6" name="TextBox 24"/>
          <p:cNvSpPr txBox="1"/>
          <p:nvPr/>
        </p:nvSpPr>
        <p:spPr>
          <a:xfrm>
            <a:off x="6748463" y="2886075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C629D-BE62-4F31-A50A-B04C0E87CCB5}" type="datetimeFigureOut">
              <a:rPr lang="it-IT"/>
              <a:pPr>
                <a:defRPr/>
              </a:pPr>
              <a:t>21/06/2017</a:t>
            </a:fld>
            <a:endParaRPr lang="it-IT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C246E-6924-4619-811D-45E93CAF557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017867-C360-4CE4-BCE5-197C35B926F5}" type="datetimeFigureOut">
              <a:rPr lang="it-IT"/>
              <a:pPr>
                <a:defRPr/>
              </a:pPr>
              <a:t>21/06/2017</a:t>
            </a:fld>
            <a:endParaRPr 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39869B-FDCF-440B-A4DC-793881B0ACB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CD5A5B-9CB8-44B2-866C-2D810CDA8B2A}" type="datetimeFigureOut">
              <a:rPr lang="it-IT"/>
              <a:pPr>
                <a:defRPr/>
              </a:pPr>
              <a:t>21/06/2017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9B780-8115-4573-A27E-828A6AB94AF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E0D78A-83E9-4C26-B22C-ACEB95138700}" type="datetimeFigureOut">
              <a:rPr lang="it-IT"/>
              <a:pPr>
                <a:defRPr/>
              </a:pPr>
              <a:t>21/06/2017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888613-C5A8-4B96-B320-27B2627B1AB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6980129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3D91A5-8DF0-4424-97D5-8CC589115BBB}" type="datetimeFigureOut">
              <a:rPr lang="it-IT"/>
              <a:pPr>
                <a:defRPr/>
              </a:pPr>
              <a:t>21/06/2017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8BF6CE-3F0C-4AE6-8CB8-8408660186A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5631C0-9252-46CE-B201-9C7EDBC1EB16}" type="datetimeFigureOut">
              <a:rPr lang="it-IT"/>
              <a:pPr>
                <a:defRPr/>
              </a:pPr>
              <a:t>21/06/2017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963065-6139-49FB-982C-1E4A44BD307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68B69A-D78A-48AD-9054-4D456C2E8301}" type="datetimeFigureOut">
              <a:rPr lang="it-IT"/>
              <a:pPr>
                <a:defRPr/>
              </a:pPr>
              <a:t>21/06/2017</a:t>
            </a:fld>
            <a:endParaRPr 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AFAC0E-E356-42DF-BC0B-95161A20660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412C6-DBB9-473F-B8E6-EB51D9D583B0}" type="datetimeFigureOut">
              <a:rPr lang="it-IT"/>
              <a:pPr>
                <a:defRPr/>
              </a:pPr>
              <a:t>21/06/2017</a:t>
            </a:fld>
            <a:endParaRPr lang="it-IT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27819F-C48C-4A17-815B-438013B6404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4DDD4F-8D8E-46BB-A192-FD06525EA056}" type="datetimeFigureOut">
              <a:rPr lang="it-IT"/>
              <a:pPr>
                <a:defRPr/>
              </a:pPr>
              <a:t>21/06/2017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13EDBB-EC93-4958-865C-BF3D5F6FFAD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8C08B-8DBD-4558-8BA4-38525E2A2BFD}" type="datetimeFigureOut">
              <a:rPr lang="it-IT"/>
              <a:pPr>
                <a:defRPr/>
              </a:pPr>
              <a:t>21/06/2017</a:t>
            </a:fld>
            <a:endParaRPr lang="it-IT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9CE11-8DE4-43BD-8A09-182791D5A19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B3078C-E781-4F73-B2E2-8F5CD2465EEE}" type="datetimeFigureOut">
              <a:rPr lang="it-IT"/>
              <a:pPr>
                <a:defRPr/>
              </a:pPr>
              <a:t>21/06/2017</a:t>
            </a:fld>
            <a:endParaRPr 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798E0D-83BB-4D0D-9E54-8F1E03FA13E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 noProof="0"/>
              <a:t>Fare clic sull'icona per inserire un'immagine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B4DED-7A83-4CB5-93A0-DF92783B25EE}" type="datetimeFigureOut">
              <a:rPr lang="it-IT"/>
              <a:pPr>
                <a:defRPr/>
              </a:pPr>
              <a:t>21/06/2017</a:t>
            </a:fld>
            <a:endParaRPr 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CF377-1328-47C3-9327-03947E46A9B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/>
          <p:cNvGrpSpPr>
            <a:grpSpLocks/>
          </p:cNvGrpSpPr>
          <p:nvPr/>
        </p:nvGrpSpPr>
        <p:grpSpPr bwMode="auto">
          <a:xfrm>
            <a:off x="-7938" y="-7938"/>
            <a:ext cx="9169401" cy="6873876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90"/>
              <a:ext cx="457221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497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8689" y="3919613"/>
              <a:ext cx="2513124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59564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70AF6BA-DDFC-4449-A81F-6E2BF1872D04}" type="datetimeFigureOut">
              <a:rPr lang="it-IT"/>
              <a:pPr>
                <a:defRPr/>
              </a:pPr>
              <a:t>21/06/2017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accent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8D69FFE-0A98-457D-8465-7D78C17C1D2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4" r:id="rId2"/>
    <p:sldLayoutId id="2147483713" r:id="rId3"/>
    <p:sldLayoutId id="2147483712" r:id="rId4"/>
    <p:sldLayoutId id="2147483711" r:id="rId5"/>
    <p:sldLayoutId id="2147483710" r:id="rId6"/>
    <p:sldLayoutId id="2147483709" r:id="rId7"/>
    <p:sldLayoutId id="2147483708" r:id="rId8"/>
    <p:sldLayoutId id="2147483707" r:id="rId9"/>
    <p:sldLayoutId id="2147483706" r:id="rId10"/>
    <p:sldLayoutId id="2147483716" r:id="rId11"/>
    <p:sldLayoutId id="2147483705" r:id="rId12"/>
    <p:sldLayoutId id="2147483717" r:id="rId13"/>
    <p:sldLayoutId id="2147483704" r:id="rId14"/>
    <p:sldLayoutId id="2147483703" r:id="rId15"/>
    <p:sldLayoutId id="2147483702" r:id="rId16"/>
    <p:sldLayoutId id="2147483719" r:id="rId17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23.emf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8.em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CasellaDiTesto 5"/>
          <p:cNvSpPr txBox="1">
            <a:spLocks noChangeArrowheads="1"/>
          </p:cNvSpPr>
          <p:nvPr/>
        </p:nvSpPr>
        <p:spPr bwMode="auto">
          <a:xfrm>
            <a:off x="683568" y="2636912"/>
            <a:ext cx="723647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 algn="ctr"/>
            <a:r>
              <a:rPr lang="it-IT" sz="4000" dirty="0">
                <a:latin typeface="Trebuchet MS" pitchFamily="34" charset="0"/>
              </a:rPr>
              <a:t>QUESTIONARI IN FARMACIA</a:t>
            </a:r>
          </a:p>
        </p:txBody>
      </p:sp>
      <p:sp>
        <p:nvSpPr>
          <p:cNvPr id="19461" name="CasellaDiTesto 1"/>
          <p:cNvSpPr txBox="1">
            <a:spLocks noChangeArrowheads="1"/>
          </p:cNvSpPr>
          <p:nvPr/>
        </p:nvSpPr>
        <p:spPr bwMode="auto">
          <a:xfrm>
            <a:off x="-36512" y="6309320"/>
            <a:ext cx="66849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dirty="0">
                <a:latin typeface="Trebuchet MS" pitchFamily="34" charset="0"/>
              </a:rPr>
              <a:t>Marco Parente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ttangolo 1"/>
          <p:cNvSpPr>
            <a:spLocks noChangeArrowheads="1"/>
          </p:cNvSpPr>
          <p:nvPr/>
        </p:nvSpPr>
        <p:spPr bwMode="auto">
          <a:xfrm>
            <a:off x="66675" y="879475"/>
            <a:ext cx="617378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b="1">
                <a:latin typeface="Trebuchet MS" pitchFamily="34" charset="0"/>
              </a:rPr>
              <a:t>1) FINALITÀ:</a:t>
            </a:r>
            <a:endParaRPr lang="it-IT">
              <a:latin typeface="Trebuchet MS" pitchFamily="34" charset="0"/>
            </a:endParaRPr>
          </a:p>
          <a:p>
            <a:pPr algn="just"/>
            <a:r>
              <a:rPr lang="it-IT">
                <a:latin typeface="Trebuchet MS" pitchFamily="34" charset="0"/>
              </a:rPr>
              <a:t>–</a:t>
            </a:r>
            <a:r>
              <a:rPr lang="it-IT" b="1">
                <a:solidFill>
                  <a:srgbClr val="FF0000"/>
                </a:solidFill>
                <a:latin typeface="Trebuchet MS" pitchFamily="34" charset="0"/>
              </a:rPr>
              <a:t>Descrittive</a:t>
            </a:r>
          </a:p>
          <a:p>
            <a:pPr algn="just"/>
            <a:r>
              <a:rPr lang="it-IT">
                <a:latin typeface="Trebuchet MS" pitchFamily="34" charset="0"/>
              </a:rPr>
              <a:t>–</a:t>
            </a:r>
            <a:r>
              <a:rPr lang="it-IT" b="1">
                <a:solidFill>
                  <a:srgbClr val="FF0000"/>
                </a:solidFill>
                <a:latin typeface="Trebuchet MS" pitchFamily="34" charset="0"/>
              </a:rPr>
              <a:t>Analitiche</a:t>
            </a:r>
          </a:p>
        </p:txBody>
      </p:sp>
      <p:sp>
        <p:nvSpPr>
          <p:cNvPr id="4" name="Rettangolo 3"/>
          <p:cNvSpPr/>
          <p:nvPr/>
        </p:nvSpPr>
        <p:spPr>
          <a:xfrm>
            <a:off x="2806700" y="152400"/>
            <a:ext cx="3743325" cy="720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it-IT">
                <a:solidFill>
                  <a:srgbClr val="FFFFFF"/>
                </a:solidFill>
                <a:cs typeface="Arial" charset="0"/>
              </a:rPr>
              <a:t>PARAMETRI DEGLI STUDI </a:t>
            </a:r>
          </a:p>
        </p:txBody>
      </p:sp>
      <p:pic>
        <p:nvPicPr>
          <p:cNvPr id="31747" name="Immagin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21113" y="2333625"/>
            <a:ext cx="5302250" cy="451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8" name="Rettangolo 5"/>
          <p:cNvSpPr>
            <a:spLocks noChangeArrowheads="1"/>
          </p:cNvSpPr>
          <p:nvPr/>
        </p:nvSpPr>
        <p:spPr bwMode="auto">
          <a:xfrm>
            <a:off x="61913" y="1785938"/>
            <a:ext cx="5297487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>
                <a:latin typeface="Trebuchet MS" pitchFamily="34" charset="0"/>
              </a:rPr>
              <a:t>2) DIMENSIONI TEMPORALI:</a:t>
            </a:r>
          </a:p>
          <a:p>
            <a:r>
              <a:rPr lang="it-IT">
                <a:latin typeface="Trebuchet MS" pitchFamily="34" charset="0"/>
              </a:rPr>
              <a:t>–</a:t>
            </a:r>
            <a:r>
              <a:rPr lang="it-IT" b="1">
                <a:solidFill>
                  <a:srgbClr val="FF0000"/>
                </a:solidFill>
                <a:latin typeface="Trebuchet MS" pitchFamily="34" charset="0"/>
              </a:rPr>
              <a:t>Trasversali</a:t>
            </a:r>
            <a:r>
              <a:rPr lang="it-IT">
                <a:latin typeface="Trebuchet MS" pitchFamily="34" charset="0"/>
              </a:rPr>
              <a:t> (assenza della dimensione tempo)</a:t>
            </a:r>
          </a:p>
          <a:p>
            <a:r>
              <a:rPr lang="it-IT">
                <a:latin typeface="Trebuchet MS" pitchFamily="34" charset="0"/>
              </a:rPr>
              <a:t>–</a:t>
            </a:r>
            <a:r>
              <a:rPr lang="it-IT" b="1">
                <a:solidFill>
                  <a:srgbClr val="FF0000"/>
                </a:solidFill>
                <a:latin typeface="Trebuchet MS" pitchFamily="34" charset="0"/>
              </a:rPr>
              <a:t>Longitudinali</a:t>
            </a:r>
            <a:r>
              <a:rPr lang="it-IT">
                <a:latin typeface="Trebuchet MS" pitchFamily="34" charset="0"/>
              </a:rPr>
              <a:t> </a:t>
            </a:r>
          </a:p>
        </p:txBody>
      </p:sp>
      <p:sp>
        <p:nvSpPr>
          <p:cNvPr id="31749" name="Rettangolo 6"/>
          <p:cNvSpPr>
            <a:spLocks noChangeArrowheads="1"/>
          </p:cNvSpPr>
          <p:nvPr/>
        </p:nvSpPr>
        <p:spPr bwMode="auto">
          <a:xfrm>
            <a:off x="61913" y="2803525"/>
            <a:ext cx="3933825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b="1">
                <a:latin typeface="Trebuchet MS" pitchFamily="34" charset="0"/>
              </a:rPr>
              <a:t>3) DIREZIONE TEMPORALE: </a:t>
            </a:r>
          </a:p>
          <a:p>
            <a:pPr algn="just"/>
            <a:r>
              <a:rPr lang="it-IT">
                <a:latin typeface="Trebuchet MS" pitchFamily="34" charset="0"/>
              </a:rPr>
              <a:t>–</a:t>
            </a:r>
            <a:r>
              <a:rPr lang="it-IT" b="1">
                <a:solidFill>
                  <a:srgbClr val="FF0000"/>
                </a:solidFill>
                <a:latin typeface="Trebuchet MS" pitchFamily="34" charset="0"/>
              </a:rPr>
              <a:t>Prospettico</a:t>
            </a:r>
            <a:r>
              <a:rPr lang="it-IT">
                <a:latin typeface="Trebuchet MS" pitchFamily="34" charset="0"/>
              </a:rPr>
              <a:t> (eventi successivi all’inizio dello studio)</a:t>
            </a:r>
          </a:p>
          <a:p>
            <a:pPr algn="just"/>
            <a:r>
              <a:rPr lang="it-IT">
                <a:latin typeface="Trebuchet MS" pitchFamily="34" charset="0"/>
              </a:rPr>
              <a:t>–</a:t>
            </a:r>
            <a:r>
              <a:rPr lang="it-IT" b="1">
                <a:solidFill>
                  <a:srgbClr val="FF0000"/>
                </a:solidFill>
                <a:latin typeface="Trebuchet MS" pitchFamily="34" charset="0"/>
              </a:rPr>
              <a:t>Retrospettivo</a:t>
            </a:r>
            <a:r>
              <a:rPr lang="it-IT">
                <a:latin typeface="Trebuchet MS" pitchFamily="34" charset="0"/>
              </a:rPr>
              <a:t> (eventi precedenti l’inizio dello studio</a:t>
            </a:r>
          </a:p>
        </p:txBody>
      </p:sp>
      <p:sp>
        <p:nvSpPr>
          <p:cNvPr id="8" name="Freccia circolare a destra 7"/>
          <p:cNvSpPr/>
          <p:nvPr/>
        </p:nvSpPr>
        <p:spPr>
          <a:xfrm rot="17885815">
            <a:off x="1887537" y="4759326"/>
            <a:ext cx="1198563" cy="2341562"/>
          </a:xfrm>
          <a:prstGeom prst="curvedRightArrow">
            <a:avLst>
              <a:gd name="adj1" fmla="val 25000"/>
              <a:gd name="adj2" fmla="val 26375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schemeClr val="tx1"/>
              </a:solidFill>
            </a:endParaRPr>
          </a:p>
        </p:txBody>
      </p:sp>
      <p:sp>
        <p:nvSpPr>
          <p:cNvPr id="31751" name="CasellaDiTesto 8"/>
          <p:cNvSpPr txBox="1">
            <a:spLocks noChangeArrowheads="1"/>
          </p:cNvSpPr>
          <p:nvPr/>
        </p:nvSpPr>
        <p:spPr bwMode="auto">
          <a:xfrm>
            <a:off x="393700" y="6611938"/>
            <a:ext cx="637222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000">
                <a:latin typeface="Trebuchet MS" pitchFamily="34" charset="0"/>
              </a:rPr>
              <a:t>*Ciccone, 2015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50825" y="908050"/>
            <a:ext cx="7759700" cy="421163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b="1" dirty="0">
                <a:latin typeface="Trebuchet MS" pitchFamily="34" charset="0"/>
              </a:rPr>
              <a:t>4) L’UNITÀ DI OSSERVAZIONE: </a:t>
            </a:r>
          </a:p>
          <a:p>
            <a:r>
              <a:rPr lang="it-IT" b="1" dirty="0">
                <a:solidFill>
                  <a:srgbClr val="FF0000"/>
                </a:solidFill>
                <a:latin typeface="Trebuchet MS" pitchFamily="34" charset="0"/>
              </a:rPr>
              <a:t>–individuo </a:t>
            </a:r>
          </a:p>
          <a:p>
            <a:r>
              <a:rPr lang="it-IT" b="1" dirty="0">
                <a:solidFill>
                  <a:srgbClr val="FF0000"/>
                </a:solidFill>
                <a:latin typeface="Trebuchet MS" pitchFamily="34" charset="0"/>
              </a:rPr>
              <a:t>–popolazione </a:t>
            </a:r>
            <a:r>
              <a:rPr lang="it-IT" dirty="0">
                <a:latin typeface="Trebuchet MS" pitchFamily="34" charset="0"/>
              </a:rPr>
              <a:t>(es. studi di correlazione o ecologici)</a:t>
            </a:r>
          </a:p>
          <a:p>
            <a:r>
              <a:rPr lang="it-IT" dirty="0">
                <a:latin typeface="Trebuchet MS" pitchFamily="34" charset="0"/>
              </a:rPr>
              <a:t> </a:t>
            </a:r>
          </a:p>
          <a:p>
            <a:r>
              <a:rPr lang="it-IT" b="1" dirty="0">
                <a:latin typeface="Trebuchet MS" pitchFamily="34" charset="0"/>
              </a:rPr>
              <a:t>5) LA DEFINIZIONE DELLA POPOLAZIONE</a:t>
            </a:r>
            <a:r>
              <a:rPr lang="it-IT" dirty="0">
                <a:latin typeface="Trebuchet MS" pitchFamily="34" charset="0"/>
              </a:rPr>
              <a:t>:</a:t>
            </a:r>
          </a:p>
          <a:p>
            <a:r>
              <a:rPr lang="it-IT" b="1" dirty="0">
                <a:solidFill>
                  <a:srgbClr val="FF0000"/>
                </a:solidFill>
                <a:latin typeface="Trebuchet MS" pitchFamily="34" charset="0"/>
              </a:rPr>
              <a:t>–chiusa </a:t>
            </a:r>
            <a:r>
              <a:rPr lang="it-IT" dirty="0">
                <a:latin typeface="Trebuchet MS" pitchFamily="34" charset="0"/>
              </a:rPr>
              <a:t>(es. trial randomizzato controllato, coorti) </a:t>
            </a:r>
          </a:p>
          <a:p>
            <a:r>
              <a:rPr lang="it-IT" b="1" dirty="0">
                <a:solidFill>
                  <a:srgbClr val="FF0000"/>
                </a:solidFill>
                <a:latin typeface="Trebuchet MS" pitchFamily="34" charset="0"/>
              </a:rPr>
              <a:t>–aperta </a:t>
            </a:r>
            <a:r>
              <a:rPr lang="it-IT" dirty="0">
                <a:latin typeface="Trebuchet MS" pitchFamily="34" charset="0"/>
              </a:rPr>
              <a:t>(es. residenti) </a:t>
            </a:r>
          </a:p>
          <a:p>
            <a:endParaRPr lang="it-IT" dirty="0">
              <a:latin typeface="Trebuchet MS" pitchFamily="34" charset="0"/>
            </a:endParaRPr>
          </a:p>
          <a:p>
            <a:r>
              <a:rPr lang="it-IT" b="1" dirty="0">
                <a:latin typeface="Trebuchet MS" pitchFamily="34" charset="0"/>
              </a:rPr>
              <a:t>6) LA DEFINIZIONE DELL’EVENTO O CONDIZIONE IN STUDIO:</a:t>
            </a:r>
            <a:r>
              <a:rPr lang="it-IT" dirty="0">
                <a:latin typeface="Trebuchet MS" pitchFamily="34" charset="0"/>
              </a:rPr>
              <a:t> </a:t>
            </a:r>
          </a:p>
          <a:p>
            <a:r>
              <a:rPr lang="it-IT" b="1" dirty="0">
                <a:solidFill>
                  <a:srgbClr val="FF0000"/>
                </a:solidFill>
                <a:latin typeface="Trebuchet MS" pitchFamily="34" charset="0"/>
              </a:rPr>
              <a:t>–studio di prevalenza </a:t>
            </a:r>
            <a:r>
              <a:rPr lang="it-IT" dirty="0">
                <a:latin typeface="Trebuchet MS" pitchFamily="34" charset="0"/>
              </a:rPr>
              <a:t>(casi vecchi + nuovi) </a:t>
            </a:r>
          </a:p>
          <a:p>
            <a:r>
              <a:rPr lang="it-IT" b="1" dirty="0">
                <a:solidFill>
                  <a:srgbClr val="FF0000"/>
                </a:solidFill>
                <a:latin typeface="Trebuchet MS" pitchFamily="34" charset="0"/>
              </a:rPr>
              <a:t>–studio d’incidenza </a:t>
            </a:r>
            <a:r>
              <a:rPr lang="it-IT" dirty="0">
                <a:latin typeface="Trebuchet MS" pitchFamily="34" charset="0"/>
              </a:rPr>
              <a:t>(solo casi di nuova diagnosi)</a:t>
            </a:r>
          </a:p>
          <a:p>
            <a:endParaRPr lang="it-IT" dirty="0">
              <a:latin typeface="Trebuchet MS" pitchFamily="34" charset="0"/>
            </a:endParaRPr>
          </a:p>
          <a:p>
            <a:r>
              <a:rPr lang="it-IT" b="1" dirty="0">
                <a:latin typeface="Trebuchet MS" pitchFamily="34" charset="0"/>
              </a:rPr>
              <a:t>7) LA PRESENZA E TIPOLOGIA DI UN GRUPPO DI CONTROLLO</a:t>
            </a:r>
            <a:r>
              <a:rPr lang="it-IT" dirty="0">
                <a:latin typeface="Trebuchet MS" pitchFamily="34" charset="0"/>
              </a:rPr>
              <a:t>:</a:t>
            </a:r>
          </a:p>
          <a:p>
            <a:r>
              <a:rPr lang="it-IT" b="1" dirty="0">
                <a:solidFill>
                  <a:srgbClr val="FF0000"/>
                </a:solidFill>
                <a:latin typeface="Trebuchet MS" pitchFamily="34" charset="0"/>
              </a:rPr>
              <a:t>–studio senza gruppo di controllo </a:t>
            </a:r>
          </a:p>
          <a:p>
            <a:r>
              <a:rPr lang="it-IT" b="1" dirty="0">
                <a:solidFill>
                  <a:srgbClr val="FF0000"/>
                </a:solidFill>
                <a:latin typeface="Trebuchet MS" pitchFamily="34" charset="0"/>
              </a:rPr>
              <a:t>–studio controllati</a:t>
            </a:r>
            <a:r>
              <a:rPr lang="it-IT" dirty="0">
                <a:latin typeface="Trebuchet MS" pitchFamily="34" charset="0"/>
              </a:rPr>
              <a:t>: •con assegnazione random •senza randomizzazione </a:t>
            </a:r>
          </a:p>
        </p:txBody>
      </p:sp>
      <p:sp>
        <p:nvSpPr>
          <p:cNvPr id="3" name="Rettangolo 2"/>
          <p:cNvSpPr/>
          <p:nvPr/>
        </p:nvSpPr>
        <p:spPr>
          <a:xfrm>
            <a:off x="2806700" y="152400"/>
            <a:ext cx="3743325" cy="720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it-IT">
                <a:solidFill>
                  <a:srgbClr val="FFFFFF"/>
                </a:solidFill>
                <a:cs typeface="Arial" charset="0"/>
              </a:rPr>
              <a:t>PARAMETRI DEGLI STUDI </a:t>
            </a:r>
          </a:p>
        </p:txBody>
      </p:sp>
      <p:sp>
        <p:nvSpPr>
          <p:cNvPr id="32771" name="Rettangolo 4"/>
          <p:cNvSpPr>
            <a:spLocks noChangeArrowheads="1"/>
          </p:cNvSpPr>
          <p:nvPr/>
        </p:nvSpPr>
        <p:spPr bwMode="auto">
          <a:xfrm>
            <a:off x="1908175" y="5197475"/>
            <a:ext cx="4572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b="1">
                <a:latin typeface="Trebuchet MS" pitchFamily="34" charset="0"/>
              </a:rPr>
              <a:t>8) IL RUOLO DEL RICERCATORE: </a:t>
            </a:r>
          </a:p>
        </p:txBody>
      </p:sp>
      <p:sp>
        <p:nvSpPr>
          <p:cNvPr id="32772" name="Rettangolo 5"/>
          <p:cNvSpPr>
            <a:spLocks noChangeArrowheads="1"/>
          </p:cNvSpPr>
          <p:nvPr/>
        </p:nvSpPr>
        <p:spPr bwMode="auto">
          <a:xfrm>
            <a:off x="900113" y="5561013"/>
            <a:ext cx="2951162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>
                <a:solidFill>
                  <a:srgbClr val="FF0000"/>
                </a:solidFill>
                <a:latin typeface="Trebuchet MS" pitchFamily="34" charset="0"/>
              </a:rPr>
              <a:t>–studio osservazionali</a:t>
            </a:r>
            <a:r>
              <a:rPr lang="it-IT">
                <a:latin typeface="Trebuchet MS" pitchFamily="34" charset="0"/>
              </a:rPr>
              <a:t>: </a:t>
            </a:r>
          </a:p>
          <a:p>
            <a:r>
              <a:rPr lang="it-IT" b="1">
                <a:solidFill>
                  <a:srgbClr val="002060"/>
                </a:solidFill>
                <a:latin typeface="Trebuchet MS" pitchFamily="34" charset="0"/>
              </a:rPr>
              <a:t>•trasversali (</a:t>
            </a:r>
            <a:r>
              <a:rPr lang="it-IT" b="1" i="1">
                <a:solidFill>
                  <a:srgbClr val="002060"/>
                </a:solidFill>
                <a:latin typeface="Trebuchet MS" pitchFamily="34" charset="0"/>
              </a:rPr>
              <a:t>surveys</a:t>
            </a:r>
            <a:r>
              <a:rPr lang="it-IT" b="1">
                <a:solidFill>
                  <a:srgbClr val="002060"/>
                </a:solidFill>
                <a:latin typeface="Trebuchet MS" pitchFamily="34" charset="0"/>
              </a:rPr>
              <a:t>) </a:t>
            </a:r>
          </a:p>
          <a:p>
            <a:r>
              <a:rPr lang="it-IT" b="1">
                <a:solidFill>
                  <a:srgbClr val="002060"/>
                </a:solidFill>
                <a:latin typeface="Trebuchet MS" pitchFamily="34" charset="0"/>
              </a:rPr>
              <a:t>•coorte </a:t>
            </a:r>
          </a:p>
          <a:p>
            <a:r>
              <a:rPr lang="it-IT" b="1">
                <a:solidFill>
                  <a:srgbClr val="002060"/>
                </a:solidFill>
                <a:latin typeface="Trebuchet MS" pitchFamily="34" charset="0"/>
              </a:rPr>
              <a:t>•caso-controllo </a:t>
            </a:r>
          </a:p>
        </p:txBody>
      </p:sp>
      <p:sp>
        <p:nvSpPr>
          <p:cNvPr id="32773" name="Rettangolo 6"/>
          <p:cNvSpPr>
            <a:spLocks noChangeArrowheads="1"/>
          </p:cNvSpPr>
          <p:nvPr/>
        </p:nvSpPr>
        <p:spPr bwMode="auto">
          <a:xfrm>
            <a:off x="4057650" y="5567363"/>
            <a:ext cx="3952875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>
                <a:solidFill>
                  <a:srgbClr val="FF0000"/>
                </a:solidFill>
                <a:latin typeface="Trebuchet MS" pitchFamily="34" charset="0"/>
              </a:rPr>
              <a:t>–studio sperimentali</a:t>
            </a:r>
            <a:r>
              <a:rPr lang="it-IT">
                <a:latin typeface="Trebuchet MS" pitchFamily="34" charset="0"/>
              </a:rPr>
              <a:t>: </a:t>
            </a:r>
          </a:p>
          <a:p>
            <a:r>
              <a:rPr lang="it-IT" b="1">
                <a:solidFill>
                  <a:srgbClr val="002060"/>
                </a:solidFill>
                <a:latin typeface="Trebuchet MS" pitchFamily="34" charset="0"/>
              </a:rPr>
              <a:t>•su individui </a:t>
            </a:r>
          </a:p>
          <a:p>
            <a:r>
              <a:rPr lang="it-IT" b="1">
                <a:solidFill>
                  <a:srgbClr val="002060"/>
                </a:solidFill>
                <a:latin typeface="Trebuchet MS" pitchFamily="34" charset="0"/>
              </a:rPr>
              <a:t>•su popolazioni (</a:t>
            </a:r>
            <a:r>
              <a:rPr lang="it-IT" b="1" i="1">
                <a:solidFill>
                  <a:srgbClr val="002060"/>
                </a:solidFill>
                <a:latin typeface="Trebuchet MS" pitchFamily="34" charset="0"/>
              </a:rPr>
              <a:t>trial</a:t>
            </a:r>
            <a:r>
              <a:rPr lang="it-IT" b="1">
                <a:solidFill>
                  <a:srgbClr val="002060"/>
                </a:solidFill>
                <a:latin typeface="Trebuchet MS" pitchFamily="34" charset="0"/>
              </a:rPr>
              <a:t> comunità</a:t>
            </a:r>
            <a:r>
              <a:rPr lang="it-IT">
                <a:latin typeface="Trebuchet MS" pitchFamily="34" charset="0"/>
              </a:rPr>
              <a:t>)</a:t>
            </a:r>
          </a:p>
        </p:txBody>
      </p:sp>
      <p:sp>
        <p:nvSpPr>
          <p:cNvPr id="8" name="Rettangolo 7"/>
          <p:cNvSpPr/>
          <p:nvPr/>
        </p:nvSpPr>
        <p:spPr>
          <a:xfrm>
            <a:off x="755650" y="5156200"/>
            <a:ext cx="6911975" cy="1604963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32775" name="CasellaDiTesto 8"/>
          <p:cNvSpPr txBox="1">
            <a:spLocks noChangeArrowheads="1"/>
          </p:cNvSpPr>
          <p:nvPr/>
        </p:nvSpPr>
        <p:spPr bwMode="auto">
          <a:xfrm>
            <a:off x="-23813" y="6611938"/>
            <a:ext cx="6372226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000">
                <a:latin typeface="Trebuchet MS" pitchFamily="34" charset="0"/>
              </a:rPr>
              <a:t>*Ciccone, 2015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Immagin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913" y="200025"/>
            <a:ext cx="6907212" cy="66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50825" y="1765300"/>
            <a:ext cx="8424863" cy="20320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it-IT" b="1" dirty="0">
                <a:solidFill>
                  <a:srgbClr val="0070C0"/>
                </a:solidFill>
                <a:latin typeface="+mn-lt"/>
                <a:cs typeface="+mn-cs"/>
              </a:rPr>
              <a:t>Studi campionari condotti su gruppi rappresentativi di una popolazione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b="1" dirty="0">
              <a:solidFill>
                <a:srgbClr val="0070C0"/>
              </a:solidFill>
              <a:latin typeface="+mn-lt"/>
              <a:cs typeface="+mn-cs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it-IT" b="1" dirty="0">
                <a:solidFill>
                  <a:srgbClr val="0070C0"/>
                </a:solidFill>
                <a:latin typeface="+mn-lt"/>
                <a:cs typeface="+mn-cs"/>
              </a:rPr>
              <a:t>Rilevazione di (molte) informazioni su: </a:t>
            </a:r>
          </a:p>
          <a:p>
            <a:pPr marL="1257300" lvl="2" indent="-34290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it-IT" dirty="0">
                <a:latin typeface="+mn-lt"/>
                <a:cs typeface="+mn-cs"/>
              </a:rPr>
              <a:t>condizioni di salute</a:t>
            </a:r>
          </a:p>
          <a:p>
            <a:pPr marL="1257300" lvl="2" indent="-34290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it-IT" dirty="0">
                <a:latin typeface="+mn-lt"/>
                <a:cs typeface="+mn-cs"/>
              </a:rPr>
              <a:t>caratteristiche individuali </a:t>
            </a:r>
          </a:p>
          <a:p>
            <a:pPr marL="1257300" lvl="2" indent="-34290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it-IT" dirty="0">
                <a:latin typeface="+mn-lt"/>
                <a:cs typeface="+mn-cs"/>
              </a:rPr>
              <a:t>esposizioni a fattori di rischi </a:t>
            </a:r>
          </a:p>
          <a:p>
            <a:pPr lvl="2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latin typeface="+mn-lt"/>
                <a:cs typeface="+mn-cs"/>
              </a:rPr>
              <a:t>		</a:t>
            </a:r>
          </a:p>
        </p:txBody>
      </p:sp>
      <p:sp>
        <p:nvSpPr>
          <p:cNvPr id="34818" name="CasellaDiTesto 3"/>
          <p:cNvSpPr txBox="1">
            <a:spLocks noChangeArrowheads="1"/>
          </p:cNvSpPr>
          <p:nvPr/>
        </p:nvSpPr>
        <p:spPr bwMode="auto">
          <a:xfrm>
            <a:off x="393700" y="6611938"/>
            <a:ext cx="637222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000">
                <a:latin typeface="Trebuchet MS" pitchFamily="34" charset="0"/>
              </a:rPr>
              <a:t>*Ciccone, 2015</a:t>
            </a:r>
          </a:p>
        </p:txBody>
      </p:sp>
      <p:sp>
        <p:nvSpPr>
          <p:cNvPr id="5" name="Rettangolo 4"/>
          <p:cNvSpPr/>
          <p:nvPr/>
        </p:nvSpPr>
        <p:spPr>
          <a:xfrm>
            <a:off x="2806700" y="152400"/>
            <a:ext cx="3743325" cy="720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/>
              <a:t>STUDI OSSERVAZIONALI</a:t>
            </a:r>
          </a:p>
        </p:txBody>
      </p:sp>
      <p:sp>
        <p:nvSpPr>
          <p:cNvPr id="34820" name="Rettangolo 5"/>
          <p:cNvSpPr>
            <a:spLocks noChangeArrowheads="1"/>
          </p:cNvSpPr>
          <p:nvPr/>
        </p:nvSpPr>
        <p:spPr bwMode="auto">
          <a:xfrm>
            <a:off x="250825" y="1020763"/>
            <a:ext cx="34829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b="1">
                <a:solidFill>
                  <a:srgbClr val="FF0000"/>
                </a:solidFill>
                <a:latin typeface="Trebuchet MS" pitchFamily="34" charset="0"/>
              </a:rPr>
              <a:t>STUDI TRASVERSALI (</a:t>
            </a:r>
            <a:r>
              <a:rPr lang="it-IT" b="1" i="1">
                <a:solidFill>
                  <a:srgbClr val="FF0000"/>
                </a:solidFill>
                <a:latin typeface="Trebuchet MS" pitchFamily="34" charset="0"/>
              </a:rPr>
              <a:t>SURVEYS</a:t>
            </a:r>
            <a:r>
              <a:rPr lang="it-IT" b="1">
                <a:solidFill>
                  <a:srgbClr val="FF0000"/>
                </a:solidFill>
                <a:latin typeface="Trebuchet MS" pitchFamily="34" charset="0"/>
              </a:rPr>
              <a:t>)</a:t>
            </a:r>
          </a:p>
        </p:txBody>
      </p:sp>
      <p:sp>
        <p:nvSpPr>
          <p:cNvPr id="8" name="Rettangolo 7"/>
          <p:cNvSpPr/>
          <p:nvPr/>
        </p:nvSpPr>
        <p:spPr>
          <a:xfrm>
            <a:off x="-560388" y="3687763"/>
            <a:ext cx="8280401" cy="23082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1200150" lvl="2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it-IT" b="1" dirty="0">
                <a:solidFill>
                  <a:srgbClr val="0070C0"/>
                </a:solidFill>
                <a:latin typeface="+mn-lt"/>
                <a:cs typeface="+mn-cs"/>
              </a:rPr>
              <a:t>Vantaggi</a:t>
            </a:r>
            <a:r>
              <a:rPr lang="it-IT" dirty="0">
                <a:latin typeface="+mn-lt"/>
                <a:cs typeface="+mn-cs"/>
              </a:rPr>
              <a:t>: </a:t>
            </a:r>
          </a:p>
          <a:p>
            <a:pPr marL="1657350" lvl="3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it-IT" dirty="0">
                <a:latin typeface="+mn-lt"/>
                <a:cs typeface="+mn-cs"/>
              </a:rPr>
              <a:t>	relativamente economici </a:t>
            </a:r>
          </a:p>
          <a:p>
            <a:pPr marL="1657350" lvl="3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it-IT" dirty="0">
                <a:latin typeface="+mn-lt"/>
                <a:cs typeface="+mn-cs"/>
              </a:rPr>
              <a:t>	rapidi </a:t>
            </a:r>
          </a:p>
          <a:p>
            <a:pPr marL="1657350" lvl="3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it-IT" dirty="0">
                <a:latin typeface="+mn-lt"/>
                <a:cs typeface="+mn-cs"/>
              </a:rPr>
              <a:t>	forniscono molte informazioni utili a fini di sanità pubblica </a:t>
            </a:r>
          </a:p>
          <a:p>
            <a:pPr lvl="2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latin typeface="+mn-lt"/>
              <a:cs typeface="+mn-cs"/>
            </a:endParaRPr>
          </a:p>
          <a:p>
            <a:pPr marL="1200150" lvl="2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it-IT" b="1" dirty="0">
                <a:solidFill>
                  <a:srgbClr val="0070C0"/>
                </a:solidFill>
                <a:latin typeface="+mn-lt"/>
                <a:cs typeface="+mn-cs"/>
              </a:rPr>
              <a:t>Svantaggi</a:t>
            </a:r>
            <a:r>
              <a:rPr lang="it-IT" dirty="0">
                <a:latin typeface="+mn-lt"/>
                <a:cs typeface="+mn-cs"/>
              </a:rPr>
              <a:t>: </a:t>
            </a:r>
          </a:p>
          <a:p>
            <a:pPr marL="1657350" lvl="3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it-IT" dirty="0">
                <a:latin typeface="+mn-lt"/>
                <a:cs typeface="+mn-cs"/>
              </a:rPr>
              <a:t>l’assenza di una dimensione temporale indebolisce l’analisi di 	relazioni causali tra esposizioni e stato di salute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ttangolo 1"/>
          <p:cNvSpPr>
            <a:spLocks noChangeArrowheads="1"/>
          </p:cNvSpPr>
          <p:nvPr/>
        </p:nvSpPr>
        <p:spPr bwMode="auto">
          <a:xfrm>
            <a:off x="250825" y="1487488"/>
            <a:ext cx="842486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just">
              <a:buFont typeface="Wingdings" pitchFamily="2" charset="2"/>
              <a:buChar char="v"/>
            </a:pPr>
            <a:r>
              <a:rPr lang="it-IT" b="1">
                <a:solidFill>
                  <a:srgbClr val="0070C0"/>
                </a:solidFill>
                <a:latin typeface="Trebuchet MS" pitchFamily="34" charset="0"/>
              </a:rPr>
              <a:t>Studio che confronta l’incidenza di eventi tra due gruppi di soggetti (“esposti” e “non esposti”), seguiti nel tempo </a:t>
            </a:r>
          </a:p>
          <a:p>
            <a:pPr lvl="2" algn="just"/>
            <a:r>
              <a:rPr lang="it-IT">
                <a:latin typeface="Trebuchet MS" pitchFamily="34" charset="0"/>
              </a:rPr>
              <a:t>		</a:t>
            </a:r>
          </a:p>
        </p:txBody>
      </p:sp>
      <p:sp>
        <p:nvSpPr>
          <p:cNvPr id="35842" name="CasellaDiTesto 3"/>
          <p:cNvSpPr txBox="1">
            <a:spLocks noChangeArrowheads="1"/>
          </p:cNvSpPr>
          <p:nvPr/>
        </p:nvSpPr>
        <p:spPr bwMode="auto">
          <a:xfrm>
            <a:off x="393700" y="6611938"/>
            <a:ext cx="637222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000">
                <a:latin typeface="Trebuchet MS" pitchFamily="34" charset="0"/>
              </a:rPr>
              <a:t>*Ciccone, 2015</a:t>
            </a:r>
          </a:p>
        </p:txBody>
      </p:sp>
      <p:sp>
        <p:nvSpPr>
          <p:cNvPr id="5" name="Rettangolo 4"/>
          <p:cNvSpPr/>
          <p:nvPr/>
        </p:nvSpPr>
        <p:spPr>
          <a:xfrm>
            <a:off x="2806700" y="152400"/>
            <a:ext cx="3743325" cy="720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/>
              <a:t>STUDI OSSERVAZIONALI</a:t>
            </a:r>
          </a:p>
        </p:txBody>
      </p:sp>
      <p:sp>
        <p:nvSpPr>
          <p:cNvPr id="35844" name="Rettangolo 5"/>
          <p:cNvSpPr>
            <a:spLocks noChangeArrowheads="1"/>
          </p:cNvSpPr>
          <p:nvPr/>
        </p:nvSpPr>
        <p:spPr bwMode="auto">
          <a:xfrm>
            <a:off x="250825" y="1020763"/>
            <a:ext cx="21971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b="1">
                <a:solidFill>
                  <a:srgbClr val="FF0000"/>
                </a:solidFill>
                <a:latin typeface="Trebuchet MS" pitchFamily="34" charset="0"/>
              </a:rPr>
              <a:t>STUDIO DI COORTE</a:t>
            </a:r>
          </a:p>
        </p:txBody>
      </p:sp>
      <p:pic>
        <p:nvPicPr>
          <p:cNvPr id="35845" name="Immagin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1163" y="4335463"/>
            <a:ext cx="3309937" cy="210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6" name="Immagine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35475" y="2887663"/>
            <a:ext cx="4659313" cy="382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ttangolo 7"/>
          <p:cNvSpPr/>
          <p:nvPr/>
        </p:nvSpPr>
        <p:spPr>
          <a:xfrm>
            <a:off x="-668338" y="2270125"/>
            <a:ext cx="8496301" cy="17541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1200150" lvl="2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it-IT" b="1" dirty="0">
                <a:solidFill>
                  <a:srgbClr val="0070C0"/>
                </a:solidFill>
                <a:latin typeface="+mn-lt"/>
                <a:cs typeface="+mn-cs"/>
              </a:rPr>
              <a:t>Vantaggi</a:t>
            </a:r>
            <a:r>
              <a:rPr lang="it-IT" dirty="0">
                <a:latin typeface="+mn-lt"/>
                <a:cs typeface="+mn-cs"/>
              </a:rPr>
              <a:t>: </a:t>
            </a:r>
          </a:p>
          <a:p>
            <a:pPr marL="1657350" lvl="3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it-IT" dirty="0">
                <a:latin typeface="+mn-lt"/>
                <a:cs typeface="+mn-cs"/>
              </a:rPr>
              <a:t>	studio di esposizioni rare</a:t>
            </a:r>
          </a:p>
          <a:p>
            <a:pPr marL="1657350" lvl="3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it-IT" dirty="0">
                <a:latin typeface="+mn-lt"/>
                <a:cs typeface="+mn-cs"/>
              </a:rPr>
              <a:t>	possibilità di valutare diversi effetti </a:t>
            </a:r>
          </a:p>
          <a:p>
            <a:pPr lvl="2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latin typeface="+mn-lt"/>
              <a:cs typeface="+mn-cs"/>
            </a:endParaRPr>
          </a:p>
          <a:p>
            <a:pPr marL="1200150" lvl="2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it-IT" b="1" dirty="0">
                <a:solidFill>
                  <a:srgbClr val="0070C0"/>
                </a:solidFill>
                <a:latin typeface="+mn-lt"/>
                <a:cs typeface="+mn-cs"/>
              </a:rPr>
              <a:t>Svantaggi</a:t>
            </a:r>
            <a:r>
              <a:rPr lang="it-IT" dirty="0">
                <a:latin typeface="+mn-lt"/>
                <a:cs typeface="+mn-cs"/>
              </a:rPr>
              <a:t>: </a:t>
            </a:r>
          </a:p>
          <a:p>
            <a:pPr marL="1657350" lvl="3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it-IT" dirty="0">
                <a:latin typeface="+mn-lt"/>
                <a:cs typeface="+mn-cs"/>
              </a:rPr>
              <a:t>Piuttosto lunghi e costosi</a:t>
            </a:r>
          </a:p>
        </p:txBody>
      </p:sp>
      <p:sp>
        <p:nvSpPr>
          <p:cNvPr id="2" name="Rettangolo 7"/>
          <p:cNvSpPr/>
          <p:nvPr/>
        </p:nvSpPr>
        <p:spPr>
          <a:xfrm>
            <a:off x="2195513" y="6400800"/>
            <a:ext cx="3097212" cy="4572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200150" lvl="2" indent="-285750" algn="just">
              <a:buFont typeface="Wingdings" pitchFamily="2" charset="2"/>
              <a:buNone/>
            </a:pPr>
            <a:r>
              <a:rPr lang="it-IT" sz="1200" b="1">
                <a:latin typeface="Trebuchet MS" pitchFamily="34" charset="0"/>
              </a:rPr>
              <a:t>M-: non malati</a:t>
            </a:r>
          </a:p>
          <a:p>
            <a:pPr marL="1200150" lvl="2" indent="-285750" algn="just">
              <a:buFont typeface="Wingdings" pitchFamily="2" charset="2"/>
              <a:buNone/>
            </a:pPr>
            <a:r>
              <a:rPr lang="it-IT" sz="1200" b="1">
                <a:latin typeface="Trebuchet MS" pitchFamily="34" charset="0"/>
              </a:rPr>
              <a:t>M+: malati</a:t>
            </a:r>
            <a:endParaRPr lang="it-IT" sz="1200">
              <a:latin typeface="Trebuchet MS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ttangolo 1"/>
          <p:cNvSpPr>
            <a:spLocks noChangeArrowheads="1"/>
          </p:cNvSpPr>
          <p:nvPr/>
        </p:nvSpPr>
        <p:spPr bwMode="auto">
          <a:xfrm>
            <a:off x="14288" y="1397000"/>
            <a:ext cx="842486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just">
              <a:buFont typeface="Wingdings" pitchFamily="2" charset="2"/>
              <a:buChar char="v"/>
            </a:pPr>
            <a:r>
              <a:rPr lang="it-IT" b="1">
                <a:solidFill>
                  <a:srgbClr val="0070C0"/>
                </a:solidFill>
                <a:latin typeface="Trebuchet MS" pitchFamily="34" charset="0"/>
              </a:rPr>
              <a:t>Studio che confronta la prevalenza di esposizioni tra un gruppo di soggetti con una malattia (casi) ed un gruppo di soggetti senza la malattia in studio (controlli) </a:t>
            </a:r>
          </a:p>
          <a:p>
            <a:pPr lvl="2" algn="just"/>
            <a:r>
              <a:rPr lang="it-IT">
                <a:latin typeface="Trebuchet MS" pitchFamily="34" charset="0"/>
              </a:rPr>
              <a:t>		</a:t>
            </a:r>
          </a:p>
        </p:txBody>
      </p:sp>
      <p:sp>
        <p:nvSpPr>
          <p:cNvPr id="36866" name="CasellaDiTesto 3"/>
          <p:cNvSpPr txBox="1">
            <a:spLocks noChangeArrowheads="1"/>
          </p:cNvSpPr>
          <p:nvPr/>
        </p:nvSpPr>
        <p:spPr bwMode="auto">
          <a:xfrm>
            <a:off x="393700" y="6611938"/>
            <a:ext cx="637222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000">
                <a:latin typeface="Trebuchet MS" pitchFamily="34" charset="0"/>
              </a:rPr>
              <a:t>*Ciccone, 2015</a:t>
            </a:r>
          </a:p>
        </p:txBody>
      </p:sp>
      <p:sp>
        <p:nvSpPr>
          <p:cNvPr id="5" name="Rettangolo 4"/>
          <p:cNvSpPr/>
          <p:nvPr/>
        </p:nvSpPr>
        <p:spPr>
          <a:xfrm>
            <a:off x="2806700" y="152400"/>
            <a:ext cx="3743325" cy="720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/>
              <a:t>STUDI OSSERVAZIONALI</a:t>
            </a:r>
          </a:p>
        </p:txBody>
      </p:sp>
      <p:sp>
        <p:nvSpPr>
          <p:cNvPr id="36868" name="Rettangolo 5"/>
          <p:cNvSpPr>
            <a:spLocks noChangeArrowheads="1"/>
          </p:cNvSpPr>
          <p:nvPr/>
        </p:nvSpPr>
        <p:spPr bwMode="auto">
          <a:xfrm>
            <a:off x="250825" y="1020763"/>
            <a:ext cx="29241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b="1">
                <a:solidFill>
                  <a:srgbClr val="FF0000"/>
                </a:solidFill>
                <a:latin typeface="Trebuchet MS" pitchFamily="34" charset="0"/>
              </a:rPr>
              <a:t>STUDI CASO-CONTROLLO</a:t>
            </a:r>
          </a:p>
        </p:txBody>
      </p:sp>
      <p:sp>
        <p:nvSpPr>
          <p:cNvPr id="8" name="Rettangolo 7"/>
          <p:cNvSpPr/>
          <p:nvPr/>
        </p:nvSpPr>
        <p:spPr>
          <a:xfrm>
            <a:off x="-965200" y="2382838"/>
            <a:ext cx="10109200" cy="2030412"/>
          </a:xfrm>
          <a:prstGeom prst="rect">
            <a:avLst/>
          </a:prstGeom>
        </p:spPr>
        <p:txBody>
          <a:bodyPr>
            <a:spAutoFit/>
          </a:bodyPr>
          <a:lstStyle/>
          <a:p>
            <a:pPr marL="1200150" lvl="2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it-IT" b="1" dirty="0">
                <a:solidFill>
                  <a:srgbClr val="0070C0"/>
                </a:solidFill>
                <a:latin typeface="+mn-lt"/>
                <a:cs typeface="+mn-cs"/>
              </a:rPr>
              <a:t>Vantaggi</a:t>
            </a:r>
            <a:r>
              <a:rPr lang="it-IT" dirty="0">
                <a:latin typeface="+mn-lt"/>
                <a:cs typeface="+mn-cs"/>
              </a:rPr>
              <a:t>: </a:t>
            </a:r>
          </a:p>
          <a:p>
            <a:pPr marL="1657350" lvl="3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it-IT" dirty="0">
                <a:latin typeface="+mn-lt"/>
                <a:cs typeface="+mn-cs"/>
              </a:rPr>
              <a:t>relativamente poco costoso e rapido</a:t>
            </a:r>
          </a:p>
          <a:p>
            <a:pPr marL="1657350" lvl="3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it-IT" dirty="0">
                <a:latin typeface="+mn-lt"/>
                <a:cs typeface="+mn-cs"/>
              </a:rPr>
              <a:t>possibile studio di malattie rare</a:t>
            </a:r>
          </a:p>
          <a:p>
            <a:pPr marL="1657350" lvl="3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it-IT" dirty="0">
                <a:latin typeface="+mn-lt"/>
                <a:cs typeface="+mn-cs"/>
              </a:rPr>
              <a:t>possibilità di valutare diverse possibili cause  </a:t>
            </a:r>
          </a:p>
          <a:p>
            <a:pPr lvl="2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latin typeface="+mn-lt"/>
              <a:cs typeface="+mn-cs"/>
            </a:endParaRPr>
          </a:p>
          <a:p>
            <a:pPr marL="1200150" lvl="2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it-IT" b="1" dirty="0">
                <a:solidFill>
                  <a:srgbClr val="0070C0"/>
                </a:solidFill>
                <a:latin typeface="+mn-lt"/>
                <a:cs typeface="+mn-cs"/>
              </a:rPr>
              <a:t>Svantaggi</a:t>
            </a:r>
            <a:r>
              <a:rPr lang="it-IT" dirty="0">
                <a:latin typeface="+mn-lt"/>
                <a:cs typeface="+mn-cs"/>
              </a:rPr>
              <a:t>: </a:t>
            </a:r>
          </a:p>
          <a:p>
            <a:pPr marL="1657350" lvl="3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it-IT" dirty="0">
                <a:latin typeface="+mn-lt"/>
                <a:cs typeface="+mn-cs"/>
              </a:rPr>
              <a:t>elevato rischio di distorsioni</a:t>
            </a:r>
          </a:p>
        </p:txBody>
      </p:sp>
      <p:pic>
        <p:nvPicPr>
          <p:cNvPr id="36870" name="Immagin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41813" y="3484563"/>
            <a:ext cx="4802187" cy="337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tangolo 7"/>
          <p:cNvSpPr/>
          <p:nvPr/>
        </p:nvSpPr>
        <p:spPr>
          <a:xfrm>
            <a:off x="2195513" y="6400800"/>
            <a:ext cx="3097212" cy="4572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200150" lvl="2" indent="-285750" algn="just">
              <a:buFont typeface="Wingdings" pitchFamily="2" charset="2"/>
              <a:buNone/>
            </a:pPr>
            <a:r>
              <a:rPr lang="it-IT" sz="1200" b="1">
                <a:latin typeface="Trebuchet MS" pitchFamily="34" charset="0"/>
              </a:rPr>
              <a:t>E-: non esposti</a:t>
            </a:r>
          </a:p>
          <a:p>
            <a:pPr marL="1200150" lvl="2" indent="-285750" algn="just">
              <a:buFont typeface="Wingdings" pitchFamily="2" charset="2"/>
              <a:buNone/>
            </a:pPr>
            <a:r>
              <a:rPr lang="it-IT" sz="1200" b="1">
                <a:latin typeface="Trebuchet MS" pitchFamily="34" charset="0"/>
              </a:rPr>
              <a:t>E+: esposti</a:t>
            </a:r>
            <a:endParaRPr lang="it-IT" sz="1200">
              <a:latin typeface="Trebuchet MS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79388" y="1052513"/>
            <a:ext cx="8426450" cy="56324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rgbClr val="0070C0"/>
                </a:solidFill>
                <a:latin typeface="+mn-lt"/>
                <a:cs typeface="+mn-cs"/>
              </a:rPr>
              <a:t>Tutti gli studi sono a rischio di produrre risultati errati per diverse ragioni che possono compromettere: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latin typeface="+mn-lt"/>
                <a:cs typeface="+mn-cs"/>
              </a:rPr>
              <a:t>–Validità interna di uno studio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latin typeface="+mn-lt"/>
                <a:cs typeface="+mn-cs"/>
              </a:rPr>
              <a:t>–Validità esterna (applicabilità dei risultati)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latin typeface="+mn-lt"/>
                <a:cs typeface="+mn-cs"/>
              </a:rPr>
              <a:t>–Interpretazione e rilevanza a fini di decisioni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latin typeface="+mn-lt"/>
                <a:cs typeface="+mn-cs"/>
              </a:rPr>
              <a:t>Le tipologie di errori possono essere classificate in: </a:t>
            </a:r>
          </a:p>
          <a:p>
            <a:pPr marL="1200150" lvl="2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it-IT" b="1" dirty="0">
                <a:solidFill>
                  <a:srgbClr val="FF0000"/>
                </a:solidFill>
                <a:latin typeface="+mn-lt"/>
                <a:cs typeface="+mn-cs"/>
              </a:rPr>
              <a:t>Errori casuali: </a:t>
            </a:r>
            <a:r>
              <a:rPr lang="it-IT" dirty="0">
                <a:latin typeface="+mn-lt"/>
                <a:cs typeface="+mn-cs"/>
              </a:rPr>
              <a:t>controllabili aumentando il campione</a:t>
            </a:r>
          </a:p>
          <a:p>
            <a:pPr marL="1200150" lvl="2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it-IT" b="1" dirty="0">
                <a:solidFill>
                  <a:srgbClr val="FF0000"/>
                </a:solidFill>
                <a:latin typeface="+mn-lt"/>
                <a:cs typeface="+mn-cs"/>
              </a:rPr>
              <a:t>Errori sistematici (</a:t>
            </a:r>
            <a:r>
              <a:rPr lang="it-IT" b="1" i="1" dirty="0" err="1">
                <a:solidFill>
                  <a:srgbClr val="FF0000"/>
                </a:solidFill>
                <a:latin typeface="+mn-lt"/>
                <a:cs typeface="+mn-cs"/>
              </a:rPr>
              <a:t>bias</a:t>
            </a:r>
            <a:r>
              <a:rPr lang="it-IT" b="1" dirty="0">
                <a:solidFill>
                  <a:srgbClr val="FF0000"/>
                </a:solidFill>
                <a:latin typeface="+mn-lt"/>
                <a:cs typeface="+mn-cs"/>
              </a:rPr>
              <a:t>): </a:t>
            </a:r>
          </a:p>
          <a:p>
            <a:pPr lvl="2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rgbClr val="FF0000"/>
                </a:solidFill>
                <a:latin typeface="+mn-lt"/>
                <a:cs typeface="+mn-cs"/>
              </a:rPr>
              <a:t>		</a:t>
            </a:r>
            <a:r>
              <a:rPr lang="it-IT" dirty="0">
                <a:solidFill>
                  <a:srgbClr val="7030A0"/>
                </a:solidFill>
                <a:latin typeface="+mn-lt"/>
                <a:cs typeface="+mn-cs"/>
              </a:rPr>
              <a:t>–</a:t>
            </a:r>
            <a:r>
              <a:rPr lang="it-IT" i="1" dirty="0" err="1">
                <a:solidFill>
                  <a:srgbClr val="7030A0"/>
                </a:solidFill>
                <a:latin typeface="+mn-lt"/>
                <a:cs typeface="+mn-cs"/>
              </a:rPr>
              <a:t>bias</a:t>
            </a:r>
            <a:r>
              <a:rPr lang="it-IT" dirty="0">
                <a:solidFill>
                  <a:srgbClr val="7030A0"/>
                </a:solidFill>
                <a:latin typeface="+mn-lt"/>
                <a:cs typeface="+mn-cs"/>
              </a:rPr>
              <a:t> di selezione </a:t>
            </a:r>
            <a:r>
              <a:rPr lang="it-IT" dirty="0">
                <a:latin typeface="+mn-lt"/>
                <a:cs typeface="+mn-cs"/>
              </a:rPr>
              <a:t>(es. in studi di coorti lavorative confrontate 		  con la popolazione generale (“effetto lavoratore sano”)</a:t>
            </a:r>
            <a:endParaRPr lang="it-IT" dirty="0">
              <a:solidFill>
                <a:srgbClr val="7030A0"/>
              </a:solidFill>
              <a:latin typeface="+mn-lt"/>
              <a:cs typeface="+mn-cs"/>
            </a:endParaRPr>
          </a:p>
          <a:p>
            <a:pPr lvl="2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rgbClr val="7030A0"/>
                </a:solidFill>
                <a:latin typeface="+mn-lt"/>
                <a:cs typeface="+mn-cs"/>
              </a:rPr>
              <a:t>		–</a:t>
            </a:r>
            <a:r>
              <a:rPr lang="it-IT" i="1" dirty="0" err="1">
                <a:solidFill>
                  <a:srgbClr val="7030A0"/>
                </a:solidFill>
                <a:latin typeface="+mn-lt"/>
                <a:cs typeface="+mn-cs"/>
              </a:rPr>
              <a:t>bias</a:t>
            </a:r>
            <a:r>
              <a:rPr lang="it-IT" dirty="0">
                <a:solidFill>
                  <a:srgbClr val="7030A0"/>
                </a:solidFill>
                <a:latin typeface="+mn-lt"/>
                <a:cs typeface="+mn-cs"/>
              </a:rPr>
              <a:t> d’informazione</a:t>
            </a:r>
            <a:r>
              <a:rPr lang="it-IT" dirty="0">
                <a:latin typeface="+mn-lt"/>
                <a:cs typeface="+mn-cs"/>
              </a:rPr>
              <a:t> (si verifica quando la classificazione dei 			  soggetti partecipanti ad uno studio è errata) </a:t>
            </a:r>
          </a:p>
          <a:p>
            <a:pPr lvl="2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rgbClr val="7030A0"/>
                </a:solidFill>
                <a:latin typeface="+mn-lt"/>
                <a:cs typeface="+mn-cs"/>
              </a:rPr>
              <a:t>		–confondimento </a:t>
            </a:r>
            <a:r>
              <a:rPr lang="it-IT" dirty="0">
                <a:latin typeface="+mn-lt"/>
                <a:cs typeface="+mn-cs"/>
              </a:rPr>
              <a:t>(si verifica quando i gruppi confrontati per 			 una esposizione o trattamento (determinante in studio) sono 			 diversi per il rischio di base di presentare </a:t>
            </a:r>
            <a:r>
              <a:rPr lang="it-IT" i="1" dirty="0">
                <a:latin typeface="+mn-lt"/>
                <a:cs typeface="+mn-cs"/>
              </a:rPr>
              <a:t>l’</a:t>
            </a:r>
            <a:r>
              <a:rPr lang="it-IT" i="1" dirty="0" err="1">
                <a:latin typeface="+mn-lt"/>
                <a:cs typeface="+mn-cs"/>
              </a:rPr>
              <a:t>outcome</a:t>
            </a:r>
            <a:r>
              <a:rPr lang="it-IT" dirty="0">
                <a:latin typeface="+mn-lt"/>
                <a:cs typeface="+mn-cs"/>
              </a:rPr>
              <a:t> in    			 studio; valutare anche età, sesso e fumo)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rgbClr val="7030A0"/>
                </a:solidFill>
                <a:latin typeface="+mn-lt"/>
                <a:cs typeface="+mn-cs"/>
              </a:rPr>
              <a:t> </a:t>
            </a:r>
            <a:endParaRPr lang="it-IT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u="sng" dirty="0">
                <a:solidFill>
                  <a:srgbClr val="FF0000"/>
                </a:solidFill>
                <a:latin typeface="+mn-lt"/>
                <a:cs typeface="+mn-cs"/>
              </a:rPr>
              <a:t>Gli studi osservazionali sono particolarmente “a rischio” di errori sistematici di diversa natura</a:t>
            </a:r>
          </a:p>
        </p:txBody>
      </p:sp>
      <p:sp>
        <p:nvSpPr>
          <p:cNvPr id="37890" name="CasellaDiTesto 2"/>
          <p:cNvSpPr txBox="1">
            <a:spLocks noChangeArrowheads="1"/>
          </p:cNvSpPr>
          <p:nvPr/>
        </p:nvSpPr>
        <p:spPr bwMode="auto">
          <a:xfrm>
            <a:off x="393700" y="6611938"/>
            <a:ext cx="637222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000">
                <a:latin typeface="Trebuchet MS" pitchFamily="34" charset="0"/>
              </a:rPr>
              <a:t>*Ciccone, 2015</a:t>
            </a:r>
          </a:p>
        </p:txBody>
      </p:sp>
      <p:sp>
        <p:nvSpPr>
          <p:cNvPr id="4" name="Rettangolo 3"/>
          <p:cNvSpPr/>
          <p:nvPr/>
        </p:nvSpPr>
        <p:spPr>
          <a:xfrm>
            <a:off x="2806700" y="152400"/>
            <a:ext cx="3743325" cy="720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/>
              <a:t>ERRORI NEGLI STUDI</a:t>
            </a:r>
          </a:p>
        </p:txBody>
      </p:sp>
      <p:pic>
        <p:nvPicPr>
          <p:cNvPr id="37892" name="Immagine 10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08850" y="1557338"/>
            <a:ext cx="1584325" cy="18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27038" y="1052513"/>
            <a:ext cx="8502650" cy="58785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rgbClr val="00B0F0"/>
                </a:solidFill>
                <a:latin typeface="+mn-lt"/>
                <a:cs typeface="+mn-cs"/>
              </a:rPr>
              <a:t>Produzione di statistiche descrittive: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EPIDEMIOLOGIA DESCRITTIVA</a:t>
            </a:r>
            <a:endParaRPr lang="it-IT" dirty="0">
              <a:solidFill>
                <a:srgbClr val="00B0F0"/>
              </a:solidFill>
              <a:latin typeface="+mn-lt"/>
              <a:cs typeface="+mn-cs"/>
            </a:endParaRPr>
          </a:p>
          <a:p>
            <a:pPr lvl="3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latin typeface="+mn-lt"/>
                <a:cs typeface="+mn-cs"/>
              </a:rPr>
              <a:t>– Dati correnti (mortalità, ricoveri, registri patologia)</a:t>
            </a:r>
          </a:p>
          <a:p>
            <a:pPr lvl="3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latin typeface="+mn-lt"/>
                <a:cs typeface="+mn-cs"/>
              </a:rPr>
              <a:t>– </a:t>
            </a:r>
            <a:r>
              <a:rPr lang="it-IT" i="1" dirty="0" err="1">
                <a:latin typeface="+mn-lt"/>
                <a:cs typeface="+mn-cs"/>
              </a:rPr>
              <a:t>Surveys</a:t>
            </a:r>
            <a:r>
              <a:rPr lang="it-IT" i="1" dirty="0">
                <a:latin typeface="+mn-lt"/>
                <a:cs typeface="+mn-cs"/>
              </a:rPr>
              <a:t> </a:t>
            </a:r>
            <a:r>
              <a:rPr lang="it-IT" dirty="0">
                <a:latin typeface="+mn-lt"/>
                <a:cs typeface="+mn-cs"/>
              </a:rPr>
              <a:t>(studi traversali)</a:t>
            </a:r>
            <a:endParaRPr lang="it-IT" i="1" dirty="0">
              <a:latin typeface="+mn-lt"/>
              <a:cs typeface="+mn-cs"/>
            </a:endParaRPr>
          </a:p>
          <a:p>
            <a:pPr lvl="3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rgbClr val="00B0F0"/>
                </a:solidFill>
                <a:latin typeface="+mn-lt"/>
                <a:cs typeface="+mn-cs"/>
              </a:rPr>
              <a:t>Studio dei fattori di rischio: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EPIDEMIOLOGIA EZIOLOGICA</a:t>
            </a:r>
            <a:endParaRPr lang="it-IT" dirty="0">
              <a:solidFill>
                <a:srgbClr val="00B0F0"/>
              </a:solidFill>
              <a:latin typeface="+mn-lt"/>
              <a:cs typeface="+mn-cs"/>
            </a:endParaRPr>
          </a:p>
          <a:p>
            <a:pPr lvl="3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latin typeface="+mn-lt"/>
                <a:cs typeface="+mn-cs"/>
              </a:rPr>
              <a:t>– Individuali (genetica, stili di vita)</a:t>
            </a:r>
          </a:p>
          <a:p>
            <a:pPr lvl="3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latin typeface="+mn-lt"/>
                <a:cs typeface="+mn-cs"/>
              </a:rPr>
              <a:t>– Ambientali (occupazione, ambiente)</a:t>
            </a:r>
          </a:p>
          <a:p>
            <a:pPr lvl="3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rgbClr val="00B0F0"/>
                </a:solidFill>
                <a:latin typeface="+mn-lt"/>
                <a:cs typeface="+mn-cs"/>
              </a:rPr>
              <a:t>Valutazione di efficacia degli interventi: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EPIDEMIOLOGIA CLINICA</a:t>
            </a:r>
            <a:endParaRPr lang="it-IT" dirty="0">
              <a:solidFill>
                <a:srgbClr val="00B0F0"/>
              </a:solidFill>
              <a:latin typeface="+mn-lt"/>
              <a:cs typeface="+mn-cs"/>
            </a:endParaRPr>
          </a:p>
          <a:p>
            <a:pPr lvl="3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latin typeface="+mn-lt"/>
                <a:cs typeface="+mn-cs"/>
              </a:rPr>
              <a:t>– Prevenzione (primaria, secondaria)</a:t>
            </a:r>
          </a:p>
          <a:p>
            <a:pPr lvl="3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latin typeface="+mn-lt"/>
                <a:cs typeface="+mn-cs"/>
              </a:rPr>
              <a:t>– Clinici (diagnosi, trattamenti)</a:t>
            </a:r>
          </a:p>
          <a:p>
            <a:pPr lvl="3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rgbClr val="00B0F0"/>
                </a:solidFill>
                <a:latin typeface="+mn-lt"/>
                <a:cs typeface="+mn-cs"/>
              </a:rPr>
              <a:t>Valutazione qualità dell’assistenza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EPIDEMIOLOGIA VALUTATIVA</a:t>
            </a:r>
            <a:endParaRPr lang="it-IT" dirty="0">
              <a:solidFill>
                <a:srgbClr val="00B0F0"/>
              </a:solidFill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solidFill>
                <a:srgbClr val="00B0F0"/>
              </a:solidFill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600" dirty="0">
              <a:latin typeface="+mn-lt"/>
              <a:cs typeface="+mn-cs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2806700" y="152400"/>
            <a:ext cx="3743325" cy="720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/>
              <a:t>QUALE DIREZIONE PRENDERE?</a:t>
            </a:r>
          </a:p>
        </p:txBody>
      </p:sp>
      <p:sp>
        <p:nvSpPr>
          <p:cNvPr id="38915" name="CasellaDiTesto 4"/>
          <p:cNvSpPr txBox="1">
            <a:spLocks noChangeArrowheads="1"/>
          </p:cNvSpPr>
          <p:nvPr/>
        </p:nvSpPr>
        <p:spPr bwMode="auto">
          <a:xfrm>
            <a:off x="393700" y="6611938"/>
            <a:ext cx="637222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000">
                <a:latin typeface="Trebuchet MS" pitchFamily="34" charset="0"/>
              </a:rPr>
              <a:t>*Ciccone, 2015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Immagin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88" y="250825"/>
            <a:ext cx="9064625" cy="635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07950" y="1270000"/>
            <a:ext cx="7677871" cy="224676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it-IT" sz="1400" b="1" dirty="0">
                <a:solidFill>
                  <a:srgbClr val="00B0F0"/>
                </a:solidFill>
                <a:latin typeface="Trebuchet MS" pitchFamily="34" charset="0"/>
              </a:rPr>
              <a:t>1) Valutazione del bisogno di salute: </a:t>
            </a:r>
          </a:p>
          <a:p>
            <a:r>
              <a:rPr lang="it-IT" sz="1400" dirty="0">
                <a:latin typeface="Trebuchet MS" pitchFamily="34" charset="0"/>
              </a:rPr>
              <a:t>			</a:t>
            </a:r>
            <a:r>
              <a:rPr lang="it-IT" sz="1400" b="1" dirty="0">
                <a:solidFill>
                  <a:srgbClr val="181818"/>
                </a:solidFill>
                <a:latin typeface="Trebuchet MS" pitchFamily="34" charset="0"/>
              </a:rPr>
              <a:t>		per la farmacia: ingaggio del paziente</a:t>
            </a:r>
          </a:p>
          <a:p>
            <a:r>
              <a:rPr lang="it-IT" sz="1400" b="1" dirty="0">
                <a:solidFill>
                  <a:srgbClr val="00B0F0"/>
                </a:solidFill>
                <a:latin typeface="Trebuchet MS" pitchFamily="34" charset="0"/>
              </a:rPr>
              <a:t>2) Obiettivo dello studio (razionale dello studio)</a:t>
            </a:r>
          </a:p>
          <a:p>
            <a:r>
              <a:rPr lang="it-IT" sz="1400" b="1" dirty="0">
                <a:solidFill>
                  <a:srgbClr val="00B0F0"/>
                </a:solidFill>
                <a:latin typeface="Trebuchet MS" pitchFamily="34" charset="0"/>
              </a:rPr>
              <a:t>			</a:t>
            </a:r>
            <a:r>
              <a:rPr lang="it-IT" sz="1400" b="1" dirty="0">
                <a:solidFill>
                  <a:srgbClr val="181818"/>
                </a:solidFill>
                <a:latin typeface="Trebuchet MS" pitchFamily="34" charset="0"/>
              </a:rPr>
              <a:t>valutare il trattamento</a:t>
            </a:r>
          </a:p>
          <a:p>
            <a:r>
              <a:rPr lang="it-IT" sz="1400" b="1" dirty="0">
                <a:solidFill>
                  <a:srgbClr val="181818"/>
                </a:solidFill>
                <a:latin typeface="Trebuchet MS" pitchFamily="34" charset="0"/>
              </a:rPr>
              <a:t>			per la farmacia: migliorare ingaggio del paziente acneico</a:t>
            </a:r>
          </a:p>
          <a:p>
            <a:r>
              <a:rPr lang="it-IT" sz="1400" b="1" dirty="0">
                <a:solidFill>
                  <a:srgbClr val="181818"/>
                </a:solidFill>
                <a:latin typeface="Trebuchet MS" pitchFamily="34" charset="0"/>
              </a:rPr>
              <a:t>			beneficio per il paziente </a:t>
            </a:r>
            <a:endParaRPr lang="it-IT" sz="1400" dirty="0">
              <a:latin typeface="Trebuchet MS" pitchFamily="34" charset="0"/>
            </a:endParaRPr>
          </a:p>
          <a:p>
            <a:r>
              <a:rPr lang="it-IT" sz="1400" b="1" dirty="0">
                <a:solidFill>
                  <a:srgbClr val="00B0F0"/>
                </a:solidFill>
                <a:latin typeface="Trebuchet MS" pitchFamily="34" charset="0"/>
              </a:rPr>
              <a:t>3) Popolazione in esame (m/f, età, fattori sociali di interessi, patologie correlate)</a:t>
            </a:r>
          </a:p>
          <a:p>
            <a:r>
              <a:rPr lang="it-IT" sz="1400" b="1" dirty="0">
                <a:solidFill>
                  <a:srgbClr val="00B0F0"/>
                </a:solidFill>
                <a:latin typeface="Trebuchet MS" pitchFamily="34" charset="0"/>
              </a:rPr>
              <a:t>4) Durata dello studio e disegno dello studio (prospettico o retrospettivo/ </a:t>
            </a:r>
            <a:r>
              <a:rPr lang="it-IT" sz="1400" b="1" i="1" u="sng" dirty="0">
                <a:solidFill>
                  <a:srgbClr val="00B0F0"/>
                </a:solidFill>
                <a:latin typeface="Trebuchet MS" pitchFamily="34" charset="0"/>
              </a:rPr>
              <a:t>cross </a:t>
            </a:r>
            <a:r>
              <a:rPr lang="it-IT" sz="1400" b="1" i="1" u="sng" dirty="0" err="1">
                <a:solidFill>
                  <a:srgbClr val="00B0F0"/>
                </a:solidFill>
                <a:latin typeface="Trebuchet MS" pitchFamily="34" charset="0"/>
              </a:rPr>
              <a:t>sectional</a:t>
            </a:r>
            <a:r>
              <a:rPr lang="it-IT" sz="1400" b="1" dirty="0">
                <a:solidFill>
                  <a:srgbClr val="00B0F0"/>
                </a:solidFill>
                <a:latin typeface="Trebuchet MS" pitchFamily="34" charset="0"/>
              </a:rPr>
              <a:t>)</a:t>
            </a:r>
          </a:p>
          <a:p>
            <a:r>
              <a:rPr lang="it-IT" sz="1400" b="1" dirty="0">
                <a:solidFill>
                  <a:srgbClr val="00B0F0"/>
                </a:solidFill>
                <a:latin typeface="Trebuchet MS" pitchFamily="34" charset="0"/>
              </a:rPr>
              <a:t>5) Metodo d’analisi</a:t>
            </a:r>
          </a:p>
          <a:p>
            <a:endParaRPr lang="it-IT" sz="1400" b="1" dirty="0">
              <a:solidFill>
                <a:srgbClr val="00B0F0"/>
              </a:solidFill>
              <a:latin typeface="Trebuchet MS" pitchFamily="34" charset="0"/>
            </a:endParaRPr>
          </a:p>
        </p:txBody>
      </p:sp>
      <p:pic>
        <p:nvPicPr>
          <p:cNvPr id="40963" name="Immagin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3600" y="4881563"/>
            <a:ext cx="1368425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4" name="Immagine 8" descr="hghèiahbioeahib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10814" y="6046138"/>
            <a:ext cx="37465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Freccia circolare a sinistra 5"/>
          <p:cNvSpPr/>
          <p:nvPr/>
        </p:nvSpPr>
        <p:spPr>
          <a:xfrm rot="14229940">
            <a:off x="2355056" y="3175794"/>
            <a:ext cx="677863" cy="1539875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schemeClr val="tx1"/>
              </a:solidFill>
            </a:endParaRPr>
          </a:p>
        </p:txBody>
      </p:sp>
      <p:sp>
        <p:nvSpPr>
          <p:cNvPr id="40967" name="CasellaDiTesto 10"/>
          <p:cNvSpPr txBox="1">
            <a:spLocks noChangeArrowheads="1"/>
          </p:cNvSpPr>
          <p:nvPr/>
        </p:nvSpPr>
        <p:spPr bwMode="auto">
          <a:xfrm>
            <a:off x="342900" y="4584700"/>
            <a:ext cx="26638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>
                <a:latin typeface="Trebuchet MS" pitchFamily="34" charset="0"/>
              </a:rPr>
              <a:t>1. Confronto tra esperti </a:t>
            </a:r>
          </a:p>
        </p:txBody>
      </p:sp>
      <p:pic>
        <p:nvPicPr>
          <p:cNvPr id="40968" name="Immagine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98888" y="3781425"/>
            <a:ext cx="1770062" cy="982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Freccia circolare a sinistra 14"/>
          <p:cNvSpPr/>
          <p:nvPr/>
        </p:nvSpPr>
        <p:spPr>
          <a:xfrm rot="18091525">
            <a:off x="6349207" y="3213894"/>
            <a:ext cx="679450" cy="1538287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schemeClr val="tx1"/>
              </a:solidFill>
            </a:endParaRPr>
          </a:p>
        </p:txBody>
      </p:sp>
      <p:sp>
        <p:nvSpPr>
          <p:cNvPr id="40970" name="CasellaDiTesto 12"/>
          <p:cNvSpPr txBox="1">
            <a:spLocks noChangeArrowheads="1"/>
          </p:cNvSpPr>
          <p:nvPr/>
        </p:nvSpPr>
        <p:spPr bwMode="auto">
          <a:xfrm>
            <a:off x="2924175" y="3379788"/>
            <a:ext cx="35194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>
                <a:latin typeface="Trebuchet MS" pitchFamily="34" charset="0"/>
              </a:rPr>
              <a:t>2. Raffronto con la letteratura</a:t>
            </a:r>
          </a:p>
        </p:txBody>
      </p:sp>
      <p:pic>
        <p:nvPicPr>
          <p:cNvPr id="40971" name="Picture 2"/>
          <p:cNvPicPr>
            <a:picLocks noChangeAspect="1" noChangeArrowheads="1"/>
          </p:cNvPicPr>
          <p:nvPr/>
        </p:nvPicPr>
        <p:blipFill rotWithShape="1">
          <a:blip r:embed="rId5"/>
          <a:srcRect t="11127"/>
          <a:stretch/>
        </p:blipFill>
        <p:spPr bwMode="auto">
          <a:xfrm>
            <a:off x="4025900" y="5201626"/>
            <a:ext cx="1316038" cy="1529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72" name="CasellaDiTesto 16"/>
          <p:cNvSpPr txBox="1">
            <a:spLocks noChangeArrowheads="1"/>
          </p:cNvSpPr>
          <p:nvPr/>
        </p:nvSpPr>
        <p:spPr bwMode="auto">
          <a:xfrm>
            <a:off x="5856288" y="4675188"/>
            <a:ext cx="35194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>
                <a:latin typeface="Trebuchet MS" pitchFamily="34" charset="0"/>
              </a:rPr>
              <a:t>3. Fase pilota dello studio</a:t>
            </a:r>
          </a:p>
        </p:txBody>
      </p:sp>
      <p:sp>
        <p:nvSpPr>
          <p:cNvPr id="19" name="Freccia circolare a sinistra 18"/>
          <p:cNvSpPr/>
          <p:nvPr/>
        </p:nvSpPr>
        <p:spPr>
          <a:xfrm rot="2679793">
            <a:off x="5813425" y="5218113"/>
            <a:ext cx="679450" cy="1539875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schemeClr val="tx1"/>
              </a:solidFill>
            </a:endParaRPr>
          </a:p>
        </p:txBody>
      </p:sp>
      <p:sp>
        <p:nvSpPr>
          <p:cNvPr id="40975" name="CasellaDiTesto 20"/>
          <p:cNvSpPr txBox="1">
            <a:spLocks noChangeArrowheads="1"/>
          </p:cNvSpPr>
          <p:nvPr/>
        </p:nvSpPr>
        <p:spPr bwMode="auto">
          <a:xfrm>
            <a:off x="3689350" y="6496050"/>
            <a:ext cx="20335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>
                <a:latin typeface="Trebuchet MS" pitchFamily="34" charset="0"/>
              </a:rPr>
              <a:t>4. Studio</a:t>
            </a:r>
          </a:p>
        </p:txBody>
      </p:sp>
      <p:pic>
        <p:nvPicPr>
          <p:cNvPr id="40977" name="Immagine 6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16013" y="5661025"/>
            <a:ext cx="1008062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17" name="Freccia circolare a sinistra 16"/>
          <p:cNvSpPr/>
          <p:nvPr/>
        </p:nvSpPr>
        <p:spPr>
          <a:xfrm rot="7129271">
            <a:off x="2532845" y="5348100"/>
            <a:ext cx="679450" cy="1539875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schemeClr val="tx1"/>
              </a:solidFill>
            </a:endParaRPr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xmlns="" id="{56EDA09A-7FDE-4DAE-AFE4-FB84B08F8FCF}"/>
              </a:ext>
            </a:extLst>
          </p:cNvPr>
          <p:cNvSpPr/>
          <p:nvPr/>
        </p:nvSpPr>
        <p:spPr>
          <a:xfrm>
            <a:off x="1403350" y="90488"/>
            <a:ext cx="6532563" cy="546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dirty="0">
                <a:solidFill>
                  <a:schemeClr val="tx1"/>
                </a:solidFill>
              </a:rPr>
              <a:t>COME COSTRUIRE IL QUESTIONARI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ttangolo 19"/>
          <p:cNvSpPr>
            <a:spLocks noChangeArrowheads="1"/>
          </p:cNvSpPr>
          <p:nvPr/>
        </p:nvSpPr>
        <p:spPr bwMode="auto">
          <a:xfrm>
            <a:off x="3563938" y="1355725"/>
            <a:ext cx="5295900" cy="11874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fontAlgn="auto">
              <a:spcBef>
                <a:spcPts val="0"/>
              </a:spcBef>
              <a:spcAft>
                <a:spcPts val="1067"/>
              </a:spcAft>
              <a:defRPr/>
            </a:pPr>
            <a:r>
              <a:rPr lang="it-IT" altLang="it-IT" sz="1778" dirty="0">
                <a:cs typeface="+mn-cs"/>
              </a:rPr>
              <a:t>L’obiettivo del progetto è costruire un </a:t>
            </a:r>
            <a:r>
              <a:rPr lang="it-IT" altLang="it-IT" sz="1778" b="1" dirty="0">
                <a:cs typeface="+mn-cs"/>
              </a:rPr>
              <a:t>nuovo modello </a:t>
            </a:r>
            <a:r>
              <a:rPr lang="it-IT" altLang="it-IT" sz="1778" dirty="0">
                <a:cs typeface="+mn-cs"/>
              </a:rPr>
              <a:t>di attività professionale e di farmacia, in cui viene valorizzata la capacità del farmacista nel fornire servizi al cittadino/paziente </a:t>
            </a:r>
          </a:p>
        </p:txBody>
      </p:sp>
      <p:sp>
        <p:nvSpPr>
          <p:cNvPr id="23" name="CasellaDiTesto 4"/>
          <p:cNvSpPr txBox="1">
            <a:spLocks noChangeArrowheads="1"/>
          </p:cNvSpPr>
          <p:nvPr/>
        </p:nvSpPr>
        <p:spPr bwMode="auto">
          <a:xfrm>
            <a:off x="155575" y="3622675"/>
            <a:ext cx="8909050" cy="3119438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 marL="571500" indent="-5715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257300" indent="-3429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eaLnBrk="1" fontAlgn="auto" hangingPunct="1">
              <a:spcBef>
                <a:spcPct val="0"/>
              </a:spcBef>
              <a:spcAft>
                <a:spcPts val="1067"/>
              </a:spcAft>
              <a:buFont typeface="Arial" pitchFamily="34" charset="0"/>
              <a:buNone/>
              <a:defRPr/>
            </a:pPr>
            <a:r>
              <a:rPr lang="it-IT" altLang="it-IT" sz="1778" u="sng" dirty="0">
                <a:latin typeface="+mn-lt"/>
                <a:cs typeface="+mn-cs"/>
              </a:rPr>
              <a:t>TEORIA</a:t>
            </a:r>
          </a:p>
          <a:p>
            <a:pPr marL="0" indent="0" eaLnBrk="1" fontAlgn="auto" hangingPunct="1">
              <a:spcBef>
                <a:spcPct val="0"/>
              </a:spcBef>
              <a:spcAft>
                <a:spcPts val="1067"/>
              </a:spcAft>
              <a:buFont typeface="Arial" pitchFamily="34" charset="0"/>
              <a:buNone/>
              <a:defRPr/>
            </a:pPr>
            <a:r>
              <a:rPr lang="it-IT" altLang="it-IT" sz="1778" dirty="0">
                <a:latin typeface="+mn-lt"/>
                <a:cs typeface="+mn-cs"/>
              </a:rPr>
              <a:t>1. Formazione uniforme dei 3500 farmacisti piemontesi con uniformazione del </a:t>
            </a:r>
            <a:r>
              <a:rPr lang="it-IT" altLang="it-IT" sz="1778" i="1" dirty="0" err="1">
                <a:latin typeface="+mn-lt"/>
                <a:cs typeface="+mn-cs"/>
              </a:rPr>
              <a:t>counseling</a:t>
            </a:r>
            <a:endParaRPr lang="it-IT" altLang="it-IT" sz="1778" i="1" dirty="0">
              <a:latin typeface="+mn-lt"/>
              <a:cs typeface="+mn-cs"/>
            </a:endParaRPr>
          </a:p>
          <a:p>
            <a:pPr marL="0" indent="0" eaLnBrk="1" fontAlgn="auto" hangingPunct="1">
              <a:spcBef>
                <a:spcPct val="0"/>
              </a:spcBef>
              <a:spcAft>
                <a:spcPts val="1067"/>
              </a:spcAft>
              <a:buFont typeface="Arial" pitchFamily="34" charset="0"/>
              <a:buNone/>
              <a:defRPr/>
            </a:pPr>
            <a:r>
              <a:rPr lang="it-IT" altLang="it-IT" sz="1778" u="sng" dirty="0">
                <a:latin typeface="+mn-lt"/>
                <a:cs typeface="+mn-cs"/>
              </a:rPr>
              <a:t>PRATICA</a:t>
            </a:r>
          </a:p>
          <a:p>
            <a:pPr marL="406405" indent="-406405" eaLnBrk="1" fontAlgn="auto" hangingPunct="1">
              <a:spcBef>
                <a:spcPct val="0"/>
              </a:spcBef>
              <a:spcAft>
                <a:spcPts val="1067"/>
              </a:spcAft>
              <a:buFont typeface="Arial" pitchFamily="34" charset="0"/>
              <a:buNone/>
              <a:defRPr/>
            </a:pPr>
            <a:r>
              <a:rPr lang="it-IT" altLang="it-IT" sz="1778" dirty="0">
                <a:latin typeface="+mn-lt"/>
                <a:cs typeface="+mn-cs"/>
              </a:rPr>
              <a:t>2. Acquisizione di dati </a:t>
            </a:r>
          </a:p>
          <a:p>
            <a:pPr lvl="2" eaLnBrk="1" fontAlgn="auto" hangingPunct="1">
              <a:spcBef>
                <a:spcPct val="0"/>
              </a:spcBef>
              <a:spcAft>
                <a:spcPts val="0"/>
              </a:spcAft>
              <a:buClr>
                <a:srgbClr val="00B050"/>
              </a:buClr>
              <a:buFont typeface="Wingdings" panose="05000000000000000000" pitchFamily="2" charset="2"/>
              <a:buChar char="q"/>
              <a:defRPr/>
            </a:pPr>
            <a:r>
              <a:rPr lang="it-IT" altLang="it-IT" sz="1778" i="1" dirty="0">
                <a:latin typeface="+mn-lt"/>
                <a:cs typeface="+mn-cs"/>
              </a:rPr>
              <a:t>screening</a:t>
            </a:r>
            <a:r>
              <a:rPr lang="it-IT" altLang="it-IT" sz="1778" dirty="0">
                <a:latin typeface="+mn-lt"/>
                <a:cs typeface="+mn-cs"/>
              </a:rPr>
              <a:t> su soggetti a rischio</a:t>
            </a:r>
          </a:p>
          <a:p>
            <a:pPr lvl="2" eaLnBrk="1" fontAlgn="auto" hangingPunct="1">
              <a:spcBef>
                <a:spcPct val="0"/>
              </a:spcBef>
              <a:spcAft>
                <a:spcPts val="0"/>
              </a:spcAft>
              <a:buClr>
                <a:srgbClr val="00B050"/>
              </a:buClr>
              <a:buFont typeface="Wingdings" panose="05000000000000000000" pitchFamily="2" charset="2"/>
              <a:buChar char="q"/>
              <a:defRPr/>
            </a:pPr>
            <a:r>
              <a:rPr lang="it-IT" altLang="it-IT" sz="1778" i="1" dirty="0">
                <a:latin typeface="+mn-lt"/>
                <a:cs typeface="+mn-cs"/>
              </a:rPr>
              <a:t>aderenza </a:t>
            </a:r>
            <a:r>
              <a:rPr lang="it-IT" altLang="it-IT" sz="1778" dirty="0">
                <a:latin typeface="+mn-lt"/>
                <a:cs typeface="+mn-cs"/>
              </a:rPr>
              <a:t>dei pazienti affetti da patologie croniche</a:t>
            </a:r>
          </a:p>
          <a:p>
            <a:pPr marL="812810" lvl="2" indent="0" eaLnBrk="1" fontAlgn="auto" hangingPunct="1">
              <a:spcBef>
                <a:spcPct val="0"/>
              </a:spcBef>
              <a:spcAft>
                <a:spcPts val="0"/>
              </a:spcAft>
              <a:buClr>
                <a:srgbClr val="00B050"/>
              </a:buClr>
              <a:buFont typeface="Arial" pitchFamily="34" charset="0"/>
              <a:buNone/>
              <a:defRPr/>
            </a:pPr>
            <a:endParaRPr lang="it-IT" altLang="it-IT" sz="1778" dirty="0">
              <a:latin typeface="+mn-lt"/>
              <a:cs typeface="+mn-cs"/>
            </a:endParaRPr>
          </a:p>
          <a:p>
            <a:pPr marL="0" indent="0" eaLnBrk="1" fontAlgn="auto" hangingPunct="1">
              <a:spcBef>
                <a:spcPct val="0"/>
              </a:spcBef>
              <a:spcAft>
                <a:spcPts val="1067"/>
              </a:spcAft>
              <a:buFont typeface="Arial" pitchFamily="34" charset="0"/>
              <a:buNone/>
              <a:tabLst>
                <a:tab pos="153813" algn="l"/>
              </a:tabLst>
              <a:defRPr/>
            </a:pPr>
            <a:r>
              <a:rPr lang="it-IT" altLang="it-IT" sz="1778" dirty="0">
                <a:latin typeface="+mn-lt"/>
                <a:cs typeface="+mn-cs"/>
              </a:rPr>
              <a:t>3.Misurazione dei risultati da parte di un epidemiologo</a:t>
            </a:r>
          </a:p>
        </p:txBody>
      </p:sp>
      <p:pic>
        <p:nvPicPr>
          <p:cNvPr id="20483" name="Immagin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32650" y="5284788"/>
            <a:ext cx="1504950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tangolo con angoli arrotondati 1"/>
          <p:cNvSpPr/>
          <p:nvPr/>
        </p:nvSpPr>
        <p:spPr>
          <a:xfrm>
            <a:off x="250825" y="6248400"/>
            <a:ext cx="5761038" cy="420688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3" name="Freccia in giù 2"/>
          <p:cNvSpPr/>
          <p:nvPr/>
        </p:nvSpPr>
        <p:spPr>
          <a:xfrm rot="3736923">
            <a:off x="6055519" y="6068219"/>
            <a:ext cx="431800" cy="3603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pic>
        <p:nvPicPr>
          <p:cNvPr id="20486" name="Immagin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5575" y="850900"/>
            <a:ext cx="3408363" cy="257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ttangolo 9"/>
          <p:cNvSpPr/>
          <p:nvPr/>
        </p:nvSpPr>
        <p:spPr>
          <a:xfrm>
            <a:off x="698500" y="190500"/>
            <a:ext cx="7823200" cy="5905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COME CONTESTUALIZZARE  LO STUDIO SUL TERRITORIO ? </a:t>
            </a:r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55C9324D-911A-4C12-BCF7-8E52A47F3A1C}"/>
              </a:ext>
            </a:extLst>
          </p:cNvPr>
          <p:cNvSpPr/>
          <p:nvPr/>
        </p:nvSpPr>
        <p:spPr>
          <a:xfrm>
            <a:off x="1187624" y="1126318"/>
            <a:ext cx="6696744" cy="1477328"/>
          </a:xfrm>
          <a:prstGeom prst="rect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it-IT" dirty="0"/>
              <a:t>Al momento del disegno, ponetevi tre obiettivi: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it-IT" dirty="0"/>
              <a:t>deve fornire misure valide (di esposizione e/o di </a:t>
            </a:r>
            <a:r>
              <a:rPr lang="it-IT" i="1" dirty="0" err="1"/>
              <a:t>outcome</a:t>
            </a:r>
            <a:r>
              <a:rPr lang="it-IT" dirty="0"/>
              <a:t>),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it-IT" dirty="0"/>
              <a:t>deve essere facilmente compilabile dal soggetto (qualunque sia il suo livello di scolarità!) e/o dall’intervistatore,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it-IT" dirty="0"/>
              <a:t>deve facilitare le procedure di data-entry.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16B1529E-E381-450F-8FC7-B8E8594E9E22}"/>
              </a:ext>
            </a:extLst>
          </p:cNvPr>
          <p:cNvSpPr/>
          <p:nvPr/>
        </p:nvSpPr>
        <p:spPr>
          <a:xfrm>
            <a:off x="971600" y="2996952"/>
            <a:ext cx="3024336" cy="36004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/>
              <a:t>DOMANDE CHIUSE</a:t>
            </a:r>
          </a:p>
          <a:p>
            <a:pPr algn="just"/>
            <a:r>
              <a:rPr lang="it-IT" sz="1200" dirty="0"/>
              <a:t>E’ indispensabile prevedere tutte le modalità di risposta possibile</a:t>
            </a:r>
          </a:p>
          <a:p>
            <a:pPr algn="just"/>
            <a:endParaRPr lang="it-IT" sz="1200" dirty="0"/>
          </a:p>
          <a:p>
            <a:pPr algn="ctr"/>
            <a:r>
              <a:rPr lang="it-IT" sz="1200" b="1" u="sng" dirty="0"/>
              <a:t>VANTAGGI</a:t>
            </a:r>
            <a:endParaRPr lang="it-IT" sz="1200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it-IT" sz="1200" dirty="0"/>
              <a:t>facili e veloci da compilare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it-IT" sz="1200" dirty="0"/>
              <a:t>risposte standardizzate consentono di confrontare i soggetti tra di loro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it-IT" sz="1200" dirty="0"/>
              <a:t>più facili da codificare e analizzare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it-IT" sz="1200" dirty="0"/>
              <a:t>meno dati mancanti (le risposte previste possono aiutare a collocarsi)</a:t>
            </a:r>
          </a:p>
          <a:p>
            <a:pPr algn="just"/>
            <a:endParaRPr lang="it-IT" sz="1200" dirty="0"/>
          </a:p>
          <a:p>
            <a:pPr algn="ctr"/>
            <a:r>
              <a:rPr lang="it-IT" sz="1200" b="1" u="sng" dirty="0"/>
              <a:t>SVANTAGGI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it-IT" sz="1200" dirty="0"/>
              <a:t>scelta forzata di una categoria proposta o scelta random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it-IT" sz="1200" dirty="0"/>
              <a:t>modalità “non so”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it-IT" sz="1200" dirty="0"/>
              <a:t>alcune aggregazioni in classi(es. età)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it-IT" sz="1200" dirty="0"/>
              <a:t>categoria “altro”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xmlns="" id="{A0E59AF8-E44C-4FA1-99E4-2E370D970D31}"/>
              </a:ext>
            </a:extLst>
          </p:cNvPr>
          <p:cNvSpPr/>
          <p:nvPr/>
        </p:nvSpPr>
        <p:spPr>
          <a:xfrm>
            <a:off x="4211960" y="2996952"/>
            <a:ext cx="3888432" cy="36004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b="1" dirty="0"/>
              <a:t>DOMANDE APERTE</a:t>
            </a:r>
          </a:p>
          <a:p>
            <a:pPr algn="just"/>
            <a:endParaRPr lang="it-IT" sz="1200" dirty="0"/>
          </a:p>
          <a:p>
            <a:pPr algn="ctr"/>
            <a:r>
              <a:rPr lang="it-IT" sz="1200" b="1" u="sng" dirty="0"/>
              <a:t>VANTAGGI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it-IT" sz="1200" dirty="0"/>
              <a:t>particolarmente utili quando non si conoscono a priori le possibili modalità di risposta o quando sono troppe per essere elencate tutte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it-IT" sz="1200" dirty="0"/>
              <a:t>consentono risposte più complete e dettagliate</a:t>
            </a:r>
          </a:p>
          <a:p>
            <a:pPr algn="just"/>
            <a:endParaRPr lang="it-IT" sz="1200" dirty="0"/>
          </a:p>
          <a:p>
            <a:pPr algn="ctr"/>
            <a:r>
              <a:rPr lang="it-IT" sz="1200" u="sng" dirty="0"/>
              <a:t>SVANTAGGI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it-IT" sz="1200" dirty="0"/>
              <a:t>codifica a volte difficoltosa,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it-IT" sz="1200" dirty="0"/>
              <a:t>difficile confrontare le risposte tra i diversi intervistati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it-IT" sz="1200" dirty="0"/>
              <a:t> richiedono in genere un livello culturale più elevato (capacità di esprimersi)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it-IT" sz="1200" dirty="0"/>
              <a:t>raccolta di alcune informazioni irrilevanti,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it-IT" sz="1200" dirty="0"/>
              <a:t>possibile interpretazione soggettiva da parte del ricercatore (minor attendibilità)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it-IT" sz="1200" dirty="0"/>
              <a:t>richiedono un maggior impiego di tempo (sia per la compilazione che per l’interpretazione</a:t>
            </a:r>
            <a:r>
              <a:rPr lang="it-IT" sz="900" dirty="0"/>
              <a:t>)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xmlns="" id="{39DA4C8D-B4A7-48D5-9106-131BC6E13DDC}"/>
              </a:ext>
            </a:extLst>
          </p:cNvPr>
          <p:cNvSpPr/>
          <p:nvPr/>
        </p:nvSpPr>
        <p:spPr>
          <a:xfrm>
            <a:off x="1403350" y="90488"/>
            <a:ext cx="6532563" cy="546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dirty="0">
                <a:solidFill>
                  <a:schemeClr val="tx1"/>
                </a:solidFill>
              </a:rPr>
              <a:t>COME COSTRUIRE IL QUESTIONARI </a:t>
            </a:r>
          </a:p>
        </p:txBody>
      </p:sp>
    </p:spTree>
    <p:extLst>
      <p:ext uri="{BB962C8B-B14F-4D97-AF65-F5344CB8AC3E}">
        <p14:creationId xmlns:p14="http://schemas.microsoft.com/office/powerpoint/2010/main" val="11266650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9D7B4A4F-3377-4DCB-A2CD-D5AF3CDA5981}"/>
              </a:ext>
            </a:extLst>
          </p:cNvPr>
          <p:cNvSpPr/>
          <p:nvPr/>
        </p:nvSpPr>
        <p:spPr>
          <a:xfrm>
            <a:off x="179512" y="692696"/>
            <a:ext cx="871296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u="sng" dirty="0">
                <a:latin typeface="Arial" panose="020B0604020202020204" pitchFamily="34" charset="0"/>
              </a:rPr>
              <a:t>LINEE GUIDA PER GLI SPERIMENTATORI: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le prime domande dovrebbero essere le più semplici (generalmente dati anagrafici)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porre le domande in ordine logico e temporale;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non mischiare gli argomenti (ognuno sarà caratterizzato da un set di domande e sotto domande)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le domande potenzialmente imbarazzanti e quelle aperte dovrebbero essere messe nell’ultima parte del questionario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utilizzare, se possibile, la “tecnica dell’imbuto” (domande più lunghe all’inizio)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FF0000"/>
                </a:solidFill>
                <a:latin typeface="Arial" panose="020B0604020202020204" pitchFamily="34" charset="0"/>
              </a:rPr>
              <a:t>separare le coppie di domande che fungono da controllo dell’attendibilità (una domanda formulata in positivo e una in negativo) </a:t>
            </a:r>
          </a:p>
          <a:p>
            <a:pPr algn="just"/>
            <a:r>
              <a:rPr lang="it-IT" dirty="0">
                <a:latin typeface="Arial" panose="020B0604020202020204" pitchFamily="34" charset="0"/>
              </a:rPr>
              <a:t>es. Test di </a:t>
            </a:r>
            <a:r>
              <a:rPr lang="it-IT" dirty="0" err="1">
                <a:latin typeface="Arial" panose="020B0604020202020204" pitchFamily="34" charset="0"/>
              </a:rPr>
              <a:t>Morisky</a:t>
            </a:r>
            <a:r>
              <a:rPr lang="it-IT" baseline="30000" dirty="0"/>
              <a:t>§</a:t>
            </a:r>
            <a:r>
              <a:rPr lang="it-IT" dirty="0">
                <a:latin typeface="Arial" panose="020B0604020202020204" pitchFamily="34" charset="0"/>
              </a:rPr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65CEC40B-439D-4D53-998F-8C5C78F8ACFE}"/>
              </a:ext>
            </a:extLst>
          </p:cNvPr>
          <p:cNvSpPr/>
          <p:nvPr/>
        </p:nvSpPr>
        <p:spPr>
          <a:xfrm>
            <a:off x="620688" y="4077072"/>
            <a:ext cx="7830616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it-IT" sz="1200" dirty="0"/>
              <a:t>1. Si è mai dimenticato di assumere medicinali: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dirty="0"/>
              <a:t>Sì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dirty="0"/>
              <a:t>No</a:t>
            </a:r>
          </a:p>
          <a:p>
            <a:r>
              <a:rPr lang="it-IT" sz="1200" dirty="0"/>
              <a:t>2. È occasionalmente poco attento nell’assunzione dei medicinali: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dirty="0"/>
              <a:t>Sì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dirty="0"/>
              <a:t>No</a:t>
            </a:r>
          </a:p>
          <a:p>
            <a:r>
              <a:rPr lang="it-IT" sz="1200" dirty="0"/>
              <a:t>3. Quando si sente meglio, a volte, interrompe la terapia: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dirty="0"/>
              <a:t>Sì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dirty="0"/>
              <a:t>No</a:t>
            </a:r>
          </a:p>
          <a:p>
            <a:r>
              <a:rPr lang="it-IT" sz="1200" dirty="0"/>
              <a:t>4. Quando si sente peggio, a volte, interrompe la terapia: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dirty="0"/>
              <a:t>Sì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dirty="0"/>
              <a:t>No</a:t>
            </a:r>
          </a:p>
          <a:p>
            <a:endParaRPr lang="en-US" sz="800" i="1" dirty="0"/>
          </a:p>
          <a:p>
            <a:r>
              <a:rPr lang="en-US" sz="800" i="1" dirty="0"/>
              <a:t>§ </a:t>
            </a:r>
            <a:r>
              <a:rPr lang="en-US" sz="800" i="1" dirty="0" err="1"/>
              <a:t>Morisky</a:t>
            </a:r>
            <a:r>
              <a:rPr lang="en-US" sz="800" i="1" dirty="0"/>
              <a:t> DE, Green LW, Levine DM. Concurrent and predictive validity of a self-reported measure of medication adherence. Med. Care. 1986;24(1):67–74. </a:t>
            </a:r>
          </a:p>
        </p:txBody>
      </p:sp>
      <p:sp>
        <p:nvSpPr>
          <p:cNvPr id="5" name="Ovale 4">
            <a:extLst>
              <a:ext uri="{FF2B5EF4-FFF2-40B4-BE49-F238E27FC236}">
                <a16:creationId xmlns:a16="http://schemas.microsoft.com/office/drawing/2014/main" xmlns="" id="{4072A9D4-39AC-402E-9E84-B8FFFB831295}"/>
              </a:ext>
            </a:extLst>
          </p:cNvPr>
          <p:cNvSpPr/>
          <p:nvPr/>
        </p:nvSpPr>
        <p:spPr>
          <a:xfrm>
            <a:off x="323528" y="5085184"/>
            <a:ext cx="4320480" cy="129614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3879D8B6-5D19-4D7F-B7B3-4DE029256294}"/>
              </a:ext>
            </a:extLst>
          </p:cNvPr>
          <p:cNvSpPr/>
          <p:nvPr/>
        </p:nvSpPr>
        <p:spPr>
          <a:xfrm>
            <a:off x="1403350" y="90488"/>
            <a:ext cx="6532563" cy="546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dirty="0">
                <a:solidFill>
                  <a:schemeClr val="tx1"/>
                </a:solidFill>
              </a:rPr>
              <a:t>COME COSTRUIRE IL QUESTIONARI </a:t>
            </a:r>
          </a:p>
        </p:txBody>
      </p:sp>
    </p:spTree>
    <p:extLst>
      <p:ext uri="{BB962C8B-B14F-4D97-AF65-F5344CB8AC3E}">
        <p14:creationId xmlns:p14="http://schemas.microsoft.com/office/powerpoint/2010/main" val="36458442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9D7B4A4F-3377-4DCB-A2CD-D5AF3CDA5981}"/>
              </a:ext>
            </a:extLst>
          </p:cNvPr>
          <p:cNvSpPr/>
          <p:nvPr/>
        </p:nvSpPr>
        <p:spPr>
          <a:xfrm>
            <a:off x="179512" y="1015568"/>
            <a:ext cx="87129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/>
              <a:t>INTERVISTA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it-IT" u="sng" dirty="0"/>
              <a:t>diretta (faccia a faccia)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it-IT" dirty="0"/>
              <a:t>telefonica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94BE080F-61B5-4598-99E5-85B990DC3021}"/>
              </a:ext>
            </a:extLst>
          </p:cNvPr>
          <p:cNvSpPr/>
          <p:nvPr/>
        </p:nvSpPr>
        <p:spPr>
          <a:xfrm>
            <a:off x="179512" y="3501008"/>
            <a:ext cx="91267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1400" dirty="0"/>
          </a:p>
          <a:p>
            <a:pPr algn="ctr"/>
            <a:endParaRPr lang="it-IT" sz="1400" b="1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xmlns="" id="{8D4A759C-9C8B-4877-94DF-729C328BA865}"/>
              </a:ext>
            </a:extLst>
          </p:cNvPr>
          <p:cNvSpPr/>
          <p:nvPr/>
        </p:nvSpPr>
        <p:spPr>
          <a:xfrm>
            <a:off x="251520" y="2348880"/>
            <a:ext cx="7992888" cy="15841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400" b="1" dirty="0">
                <a:solidFill>
                  <a:schemeClr val="tx1"/>
                </a:solidFill>
              </a:rPr>
              <a:t>VANTAGGI</a:t>
            </a:r>
            <a:endParaRPr lang="it-IT" sz="1400" dirty="0">
              <a:solidFill>
                <a:schemeClr val="tx1"/>
              </a:solidFill>
            </a:endParaRPr>
          </a:p>
          <a:p>
            <a:r>
              <a:rPr lang="it-IT" sz="1400" dirty="0">
                <a:solidFill>
                  <a:schemeClr val="tx1"/>
                </a:solidFill>
              </a:rPr>
              <a:t>tasso di risposta più elevato</a:t>
            </a:r>
          </a:p>
          <a:p>
            <a:r>
              <a:rPr lang="it-IT" sz="1400" dirty="0">
                <a:solidFill>
                  <a:schemeClr val="tx1"/>
                </a:solidFill>
              </a:rPr>
              <a:t>flessibilità: l’intervistatore può sollecitare risposte più specifiche e ripetere la domanda</a:t>
            </a:r>
          </a:p>
          <a:p>
            <a:r>
              <a:rPr lang="it-IT" sz="1400" dirty="0">
                <a:solidFill>
                  <a:srgbClr val="FF0000"/>
                </a:solidFill>
              </a:rPr>
              <a:t>controllo sull’ordine delle domande</a:t>
            </a:r>
          </a:p>
          <a:p>
            <a:r>
              <a:rPr lang="it-IT" sz="1400" dirty="0">
                <a:solidFill>
                  <a:schemeClr val="tx1"/>
                </a:solidFill>
              </a:rPr>
              <a:t>completezza</a:t>
            </a:r>
          </a:p>
          <a:p>
            <a:r>
              <a:rPr lang="it-IT" sz="1400" dirty="0">
                <a:solidFill>
                  <a:schemeClr val="tx1"/>
                </a:solidFill>
              </a:rPr>
              <a:t>possibilità di controllo maggiore</a:t>
            </a:r>
          </a:p>
          <a:p>
            <a:r>
              <a:rPr lang="it-IT" sz="1400" dirty="0">
                <a:solidFill>
                  <a:srgbClr val="FF0000"/>
                </a:solidFill>
              </a:rPr>
              <a:t>maggior complessità del questionario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xmlns="" id="{C03E10F6-D67B-4423-908E-63014DEA55D0}"/>
              </a:ext>
            </a:extLst>
          </p:cNvPr>
          <p:cNvSpPr/>
          <p:nvPr/>
        </p:nvSpPr>
        <p:spPr>
          <a:xfrm>
            <a:off x="255452" y="4500139"/>
            <a:ext cx="7992888" cy="159315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400" b="1" dirty="0">
                <a:solidFill>
                  <a:schemeClr val="tx1"/>
                </a:solidFill>
              </a:rPr>
              <a:t>SVANTAGGI</a:t>
            </a:r>
          </a:p>
          <a:p>
            <a:r>
              <a:rPr lang="it-IT" sz="1400" dirty="0">
                <a:solidFill>
                  <a:schemeClr val="tx1"/>
                </a:solidFill>
              </a:rPr>
              <a:t>costo</a:t>
            </a:r>
          </a:p>
          <a:p>
            <a:r>
              <a:rPr lang="it-IT" sz="1400" dirty="0">
                <a:solidFill>
                  <a:srgbClr val="FF0000"/>
                </a:solidFill>
              </a:rPr>
              <a:t>tempo da dedicare da parte dell’intervistatore</a:t>
            </a:r>
          </a:p>
          <a:p>
            <a:r>
              <a:rPr lang="it-IT" sz="1400" dirty="0">
                <a:solidFill>
                  <a:schemeClr val="tx1"/>
                </a:solidFill>
              </a:rPr>
              <a:t>difficoltà nel reperire l’intervistato</a:t>
            </a:r>
          </a:p>
          <a:p>
            <a:r>
              <a:rPr lang="it-IT" sz="1400" dirty="0">
                <a:solidFill>
                  <a:srgbClr val="FF0000"/>
                </a:solidFill>
              </a:rPr>
              <a:t>disomogeneità tra intervistatori</a:t>
            </a:r>
          </a:p>
          <a:p>
            <a:r>
              <a:rPr lang="it-IT" sz="1400" dirty="0">
                <a:solidFill>
                  <a:schemeClr val="tx1"/>
                </a:solidFill>
              </a:rPr>
              <a:t>minore garanzia di anonimato per l’intervistato</a:t>
            </a:r>
          </a:p>
          <a:p>
            <a:r>
              <a:rPr lang="it-IT" sz="1400" dirty="0">
                <a:solidFill>
                  <a:schemeClr val="tx1"/>
                </a:solidFill>
              </a:rPr>
              <a:t>influenza dell’intervistatore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F42BC5A4-5283-4BF8-9CA0-E4C8FDE90D3E}"/>
              </a:ext>
            </a:extLst>
          </p:cNvPr>
          <p:cNvSpPr/>
          <p:nvPr/>
        </p:nvSpPr>
        <p:spPr>
          <a:xfrm>
            <a:off x="1403350" y="90488"/>
            <a:ext cx="6532563" cy="546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dirty="0">
                <a:solidFill>
                  <a:schemeClr val="tx1"/>
                </a:solidFill>
              </a:rPr>
              <a:t>LINEE GUIDA PER LO SPERIMENTATORE</a:t>
            </a:r>
          </a:p>
        </p:txBody>
      </p:sp>
    </p:spTree>
    <p:extLst>
      <p:ext uri="{BB962C8B-B14F-4D97-AF65-F5344CB8AC3E}">
        <p14:creationId xmlns:p14="http://schemas.microsoft.com/office/powerpoint/2010/main" val="33164160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93FDD23A-FD96-4A33-9A22-B06CA45BFF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031" y="1556792"/>
            <a:ext cx="5661639" cy="351470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63F6F635-D142-4D77-A343-6B5A706953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5841" y="3284984"/>
            <a:ext cx="4954143" cy="3573016"/>
          </a:xfrm>
          <a:prstGeom prst="rect">
            <a:avLst/>
          </a:prstGeom>
        </p:spPr>
      </p:pic>
      <p:sp>
        <p:nvSpPr>
          <p:cNvPr id="11" name="CasellaDiTesto 5">
            <a:extLst>
              <a:ext uri="{FF2B5EF4-FFF2-40B4-BE49-F238E27FC236}">
                <a16:creationId xmlns:a16="http://schemas.microsoft.com/office/drawing/2014/main" xmlns="" id="{E7AB84E5-2F68-4AAC-8472-E3631708EC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188640"/>
            <a:ext cx="7956550" cy="708025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4000" dirty="0">
                <a:latin typeface="Trebuchet MS" pitchFamily="34" charset="0"/>
              </a:rPr>
              <a:t>PROGETTO ACNE E FARMACIA </a:t>
            </a:r>
          </a:p>
        </p:txBody>
      </p:sp>
      <p:pic>
        <p:nvPicPr>
          <p:cNvPr id="12" name="Immagine 6">
            <a:extLst>
              <a:ext uri="{FF2B5EF4-FFF2-40B4-BE49-F238E27FC236}">
                <a16:creationId xmlns:a16="http://schemas.microsoft.com/office/drawing/2014/main" xmlns="" id="{FC6AC710-3CAE-4A7B-9CD0-0E7C3286EA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0416" y="963803"/>
            <a:ext cx="1850105" cy="56726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13" name="Immagine 4">
            <a:extLst>
              <a:ext uri="{FF2B5EF4-FFF2-40B4-BE49-F238E27FC236}">
                <a16:creationId xmlns:a16="http://schemas.microsoft.com/office/drawing/2014/main" xmlns="" id="{6AB99992-1BA9-4ED3-9EB8-9D0AD1D5004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99792" y="2780928"/>
            <a:ext cx="791592" cy="771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Immagine 3" descr="hghèiahbioeahibg">
            <a:extLst>
              <a:ext uri="{FF2B5EF4-FFF2-40B4-BE49-F238E27FC236}">
                <a16:creationId xmlns:a16="http://schemas.microsoft.com/office/drawing/2014/main" xmlns="" id="{8F892445-AC38-446D-A985-436254344D8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91384" y="5000987"/>
            <a:ext cx="1296144" cy="1294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Immagine 2">
            <a:extLst>
              <a:ext uri="{FF2B5EF4-FFF2-40B4-BE49-F238E27FC236}">
                <a16:creationId xmlns:a16="http://schemas.microsoft.com/office/drawing/2014/main" xmlns="" id="{ECC08DF9-8D93-4CA6-99E8-5FA2D6CD927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687493" y="967829"/>
            <a:ext cx="1952625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27405902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6E416D12-CEC7-448C-BB87-5F03DC2002C6}"/>
              </a:ext>
            </a:extLst>
          </p:cNvPr>
          <p:cNvSpPr/>
          <p:nvPr/>
        </p:nvSpPr>
        <p:spPr>
          <a:xfrm>
            <a:off x="143508" y="836712"/>
            <a:ext cx="8784976" cy="36009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endParaRPr lang="it-IT" sz="1200" dirty="0"/>
          </a:p>
          <a:p>
            <a:pPr algn="just">
              <a:spcAft>
                <a:spcPts val="0"/>
              </a:spcAft>
            </a:pPr>
            <a:r>
              <a:rPr lang="it-IT" sz="1200" b="1" dirty="0"/>
              <a:t>1. Porre le domande così come sono formulate (miglior confronto tra intervistati); chiarire la  domanda solo se necessario</a:t>
            </a:r>
          </a:p>
          <a:p>
            <a:pPr algn="just">
              <a:spcAft>
                <a:spcPts val="0"/>
              </a:spcAft>
            </a:pPr>
            <a:endParaRPr lang="it-IT" sz="1200" b="1" dirty="0"/>
          </a:p>
          <a:p>
            <a:pPr algn="just">
              <a:spcAft>
                <a:spcPts val="0"/>
              </a:spcAft>
            </a:pPr>
            <a:r>
              <a:rPr lang="it-IT" sz="1200" b="1" dirty="0"/>
              <a:t>2. Rivolgere le domande nell’ordine stabilito</a:t>
            </a:r>
          </a:p>
          <a:p>
            <a:pPr algn="just">
              <a:spcAft>
                <a:spcPts val="0"/>
              </a:spcAft>
            </a:pPr>
            <a:endParaRPr lang="it-IT" sz="1200" b="1" dirty="0"/>
          </a:p>
          <a:p>
            <a:pPr algn="just">
              <a:spcAft>
                <a:spcPts val="0"/>
              </a:spcAft>
            </a:pPr>
            <a:r>
              <a:rPr lang="it-IT" sz="1200" b="1" dirty="0"/>
              <a:t>3. Evitare di influenzare l’intervistato</a:t>
            </a:r>
          </a:p>
          <a:p>
            <a:pPr algn="just">
              <a:spcAft>
                <a:spcPts val="0"/>
              </a:spcAft>
            </a:pPr>
            <a:endParaRPr lang="it-IT" sz="1200" b="1" dirty="0"/>
          </a:p>
          <a:p>
            <a:pPr algn="just">
              <a:spcAft>
                <a:spcPts val="0"/>
              </a:spcAft>
            </a:pPr>
            <a:r>
              <a:rPr lang="it-IT" sz="1200" b="1" dirty="0"/>
              <a:t>4.  </a:t>
            </a:r>
            <a:r>
              <a:rPr lang="it-IT" sz="1200" b="1" dirty="0">
                <a:solidFill>
                  <a:srgbClr val="FF0000"/>
                </a:solidFill>
              </a:rPr>
              <a:t>Importanza di procedure standardizzate (più intervistatori, studi multicentrici, studi  multicentrici internazionali e/o nazionali…FARMACIE!!)</a:t>
            </a:r>
          </a:p>
          <a:p>
            <a:pPr algn="just">
              <a:spcAft>
                <a:spcPts val="0"/>
              </a:spcAft>
            </a:pPr>
            <a:endParaRPr lang="it-IT" sz="1200" b="1" dirty="0"/>
          </a:p>
          <a:p>
            <a:pPr algn="just">
              <a:spcAft>
                <a:spcPts val="0"/>
              </a:spcAft>
            </a:pPr>
            <a:r>
              <a:rPr lang="it-IT" sz="1200" b="1" dirty="0"/>
              <a:t>5.  Uniformità nel contatto dei partecipanti (lettera di presentazione, modalità di contatto e  presentazione dello studio)</a:t>
            </a:r>
          </a:p>
          <a:p>
            <a:pPr algn="just">
              <a:spcAft>
                <a:spcPts val="0"/>
              </a:spcAft>
            </a:pPr>
            <a:endParaRPr lang="it-IT" sz="1200" b="1" dirty="0"/>
          </a:p>
          <a:p>
            <a:pPr algn="just">
              <a:spcAft>
                <a:spcPts val="0"/>
              </a:spcAft>
            </a:pPr>
            <a:r>
              <a:rPr lang="it-IT" sz="1200" b="1" dirty="0"/>
              <a:t>6.  Uniformità nello svolgimento dell’intervista (dalla somministrazione alla codifica)</a:t>
            </a:r>
          </a:p>
          <a:p>
            <a:pPr algn="just">
              <a:spcAft>
                <a:spcPts val="0"/>
              </a:spcAft>
            </a:pPr>
            <a:endParaRPr lang="it-IT" sz="1200" b="1" dirty="0"/>
          </a:p>
          <a:p>
            <a:pPr algn="just">
              <a:spcAft>
                <a:spcPts val="0"/>
              </a:spcAft>
            </a:pPr>
            <a:r>
              <a:rPr lang="it-IT" sz="1200" b="1" dirty="0"/>
              <a:t>7.  Riservatezza</a:t>
            </a:r>
          </a:p>
          <a:p>
            <a:pPr algn="just">
              <a:spcAft>
                <a:spcPts val="0"/>
              </a:spcAft>
            </a:pPr>
            <a:endParaRPr lang="it-IT" sz="1200" b="1" dirty="0"/>
          </a:p>
          <a:p>
            <a:pPr algn="just">
              <a:spcAft>
                <a:spcPts val="0"/>
              </a:spcAft>
            </a:pPr>
            <a:r>
              <a:rPr lang="it-IT" sz="1200" b="1" dirty="0"/>
              <a:t>8.  Luogo dell’intervista (ambiente clinico, domestico o altro)</a:t>
            </a:r>
          </a:p>
          <a:p>
            <a:pPr algn="just">
              <a:spcAft>
                <a:spcPts val="0"/>
              </a:spcAft>
            </a:pPr>
            <a:endParaRPr lang="it-IT" sz="1200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AF58C2E6-49AB-47C2-8287-486B484818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41168"/>
            <a:ext cx="9144000" cy="1647890"/>
          </a:xfrm>
          <a:prstGeom prst="rect">
            <a:avLst/>
          </a:prstGeom>
        </p:spPr>
      </p:pic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E284B65C-58C8-4EA3-85F1-BB8BD7CFCE53}"/>
              </a:ext>
            </a:extLst>
          </p:cNvPr>
          <p:cNvSpPr/>
          <p:nvPr/>
        </p:nvSpPr>
        <p:spPr>
          <a:xfrm>
            <a:off x="323528" y="4663048"/>
            <a:ext cx="2304256" cy="494144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rgbClr val="FF0000"/>
                </a:solidFill>
              </a:rPr>
              <a:t>Es. Studio acne e farmacia. 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xmlns="" id="{FFD470B0-D169-483A-AFC9-1F70DD222442}"/>
              </a:ext>
            </a:extLst>
          </p:cNvPr>
          <p:cNvSpPr/>
          <p:nvPr/>
        </p:nvSpPr>
        <p:spPr>
          <a:xfrm>
            <a:off x="1403350" y="90488"/>
            <a:ext cx="6532563" cy="546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i="1" dirty="0">
                <a:solidFill>
                  <a:schemeClr val="tx1"/>
                </a:solidFill>
              </a:rPr>
              <a:t>VADE MECUM </a:t>
            </a:r>
            <a:r>
              <a:rPr lang="it-IT" sz="2800" dirty="0">
                <a:solidFill>
                  <a:schemeClr val="tx1"/>
                </a:solidFill>
              </a:rPr>
              <a:t>DELLO SPERIMENTATORE</a:t>
            </a:r>
          </a:p>
        </p:txBody>
      </p:sp>
    </p:spTree>
    <p:extLst>
      <p:ext uri="{BB962C8B-B14F-4D97-AF65-F5344CB8AC3E}">
        <p14:creationId xmlns:p14="http://schemas.microsoft.com/office/powerpoint/2010/main" val="20933242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123.jpeg" descr="123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5912" y="341114"/>
            <a:ext cx="4661298" cy="65186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75" name="2345.jpeg" descr="2345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461973" y="341114"/>
            <a:ext cx="4670227" cy="6518672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Circle"/>
          <p:cNvSpPr/>
          <p:nvPr/>
        </p:nvSpPr>
        <p:spPr>
          <a:xfrm>
            <a:off x="6464192" y="5832511"/>
            <a:ext cx="892969" cy="892969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 algn="ctr">
              <a:spcBef>
                <a:spcPts val="0"/>
              </a:spcBef>
              <a:defRPr sz="2400" i="0" spc="0">
                <a:solidFill>
                  <a:srgbClr val="FFFFFF"/>
                </a:solidFill>
                <a:latin typeface="DIN Alternate"/>
                <a:ea typeface="DIN Alternate"/>
                <a:cs typeface="DIN Alternate"/>
                <a:sym typeface="DIN Alternate"/>
              </a:defRPr>
            </a:pPr>
            <a:endParaRPr sz="1687"/>
          </a:p>
        </p:txBody>
      </p:sp>
      <p:sp>
        <p:nvSpPr>
          <p:cNvPr id="177" name="Oval"/>
          <p:cNvSpPr/>
          <p:nvPr/>
        </p:nvSpPr>
        <p:spPr>
          <a:xfrm>
            <a:off x="2601094" y="6332213"/>
            <a:ext cx="152618" cy="297837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 algn="ctr">
              <a:spcBef>
                <a:spcPts val="0"/>
              </a:spcBef>
              <a:defRPr sz="2400" i="0" spc="0">
                <a:solidFill>
                  <a:srgbClr val="FFFFFF"/>
                </a:solidFill>
                <a:latin typeface="DIN Alternate"/>
                <a:ea typeface="DIN Alternate"/>
                <a:cs typeface="DIN Alternate"/>
                <a:sym typeface="DIN Alternate"/>
              </a:defRPr>
            </a:pPr>
            <a:endParaRPr sz="1687"/>
          </a:p>
        </p:txBody>
      </p:sp>
      <p:sp>
        <p:nvSpPr>
          <p:cNvPr id="179" name="Oval"/>
          <p:cNvSpPr/>
          <p:nvPr/>
        </p:nvSpPr>
        <p:spPr>
          <a:xfrm>
            <a:off x="573638" y="1518331"/>
            <a:ext cx="3693354" cy="2656323"/>
          </a:xfrm>
          <a:prstGeom prst="ellipse">
            <a:avLst/>
          </a:prstGeom>
          <a:ln w="63500">
            <a:solidFill>
              <a:srgbClr val="FF0000"/>
            </a:solidFill>
            <a:miter lim="400000"/>
          </a:ln>
        </p:spPr>
        <p:txBody>
          <a:bodyPr lIns="35719" tIns="35719" rIns="35719" bIns="35719" anchor="ctr"/>
          <a:lstStyle/>
          <a:p>
            <a:pPr algn="ctr">
              <a:spcBef>
                <a:spcPts val="0"/>
              </a:spcBef>
              <a:defRPr sz="2400" i="0" spc="0">
                <a:solidFill>
                  <a:srgbClr val="FFFFFF"/>
                </a:solidFill>
                <a:latin typeface="DIN Alternate"/>
                <a:ea typeface="DIN Alternate"/>
                <a:cs typeface="DIN Alternate"/>
                <a:sym typeface="DIN Alternate"/>
              </a:defRPr>
            </a:pPr>
            <a:endParaRPr sz="1687" dirty="0"/>
          </a:p>
        </p:txBody>
      </p:sp>
      <p:sp>
        <p:nvSpPr>
          <p:cNvPr id="180" name="Oval"/>
          <p:cNvSpPr/>
          <p:nvPr/>
        </p:nvSpPr>
        <p:spPr>
          <a:xfrm>
            <a:off x="326982" y="4208385"/>
            <a:ext cx="2806935" cy="2455395"/>
          </a:xfrm>
          <a:prstGeom prst="ellipse">
            <a:avLst/>
          </a:prstGeom>
          <a:ln w="63500">
            <a:solidFill>
              <a:srgbClr val="00B050"/>
            </a:solidFill>
            <a:miter lim="400000"/>
          </a:ln>
        </p:spPr>
        <p:txBody>
          <a:bodyPr lIns="35719" tIns="35719" rIns="35719" bIns="35719" anchor="ctr"/>
          <a:lstStyle/>
          <a:p>
            <a:pPr algn="ctr">
              <a:spcBef>
                <a:spcPts val="0"/>
              </a:spcBef>
              <a:defRPr sz="2400" i="0" spc="0">
                <a:solidFill>
                  <a:srgbClr val="FFFFFF"/>
                </a:solidFill>
                <a:latin typeface="DIN Alternate"/>
                <a:ea typeface="DIN Alternate"/>
                <a:cs typeface="DIN Alternate"/>
                <a:sym typeface="DIN Alternate"/>
              </a:defRPr>
            </a:pPr>
            <a:endParaRPr sz="1687" dirty="0">
              <a:solidFill>
                <a:srgbClr val="00B050"/>
              </a:solidFill>
            </a:endParaRPr>
          </a:p>
        </p:txBody>
      </p:sp>
      <p:sp>
        <p:nvSpPr>
          <p:cNvPr id="181" name="GESTIONE DELLA PATOLOGIA"/>
          <p:cNvSpPr/>
          <p:nvPr/>
        </p:nvSpPr>
        <p:spPr>
          <a:xfrm>
            <a:off x="2870716" y="5179460"/>
            <a:ext cx="2068852" cy="7212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5719" tIns="35719" rIns="35719" bIns="35719" anchor="ctr">
            <a:spAutoFit/>
          </a:bodyPr>
          <a:lstStyle>
            <a:lvl1pPr>
              <a:spcBef>
                <a:spcPts val="2300"/>
              </a:spcBef>
              <a:defRPr sz="3000" i="0" cap="all" spc="0">
                <a:solidFill>
                  <a:schemeClr val="accent5">
                    <a:satOff val="7361"/>
                    <a:lumOff val="7535"/>
                  </a:schemeClr>
                </a:solidFill>
                <a:latin typeface="+mn-lt"/>
                <a:ea typeface="+mn-ea"/>
                <a:cs typeface="+mn-cs"/>
                <a:sym typeface="DIN Condensed"/>
              </a:defRPr>
            </a:lvl1pPr>
          </a:lstStyle>
          <a:p>
            <a:pPr algn="ctr"/>
            <a:r>
              <a:rPr sz="2109" dirty="0">
                <a:solidFill>
                  <a:srgbClr val="00B050"/>
                </a:solidFill>
              </a:rPr>
              <a:t>GESTIONE DELLA PATOLOGIA</a:t>
            </a:r>
          </a:p>
        </p:txBody>
      </p:sp>
      <p:sp>
        <p:nvSpPr>
          <p:cNvPr id="182" name="Oval"/>
          <p:cNvSpPr/>
          <p:nvPr/>
        </p:nvSpPr>
        <p:spPr>
          <a:xfrm>
            <a:off x="4854645" y="919770"/>
            <a:ext cx="3369402" cy="1227765"/>
          </a:xfrm>
          <a:prstGeom prst="ellipse">
            <a:avLst/>
          </a:prstGeom>
          <a:ln w="63500">
            <a:solidFill>
              <a:srgbClr val="00B050"/>
            </a:solidFill>
            <a:miter lim="400000"/>
          </a:ln>
        </p:spPr>
        <p:txBody>
          <a:bodyPr lIns="35719" tIns="35719" rIns="35719" bIns="35719" anchor="ctr"/>
          <a:lstStyle/>
          <a:p>
            <a:pPr algn="ctr">
              <a:spcBef>
                <a:spcPts val="0"/>
              </a:spcBef>
              <a:defRPr sz="2400" i="0" spc="0">
                <a:solidFill>
                  <a:srgbClr val="FFFFFF"/>
                </a:solidFill>
                <a:latin typeface="DIN Alternate"/>
                <a:ea typeface="DIN Alternate"/>
                <a:cs typeface="DIN Alternate"/>
                <a:sym typeface="DIN Alternate"/>
              </a:defRPr>
            </a:pPr>
            <a:endParaRPr sz="1687" dirty="0">
              <a:solidFill>
                <a:srgbClr val="00B050"/>
              </a:solidFill>
            </a:endParaRPr>
          </a:p>
        </p:txBody>
      </p:sp>
      <p:sp>
        <p:nvSpPr>
          <p:cNvPr id="186" name="Oval"/>
          <p:cNvSpPr/>
          <p:nvPr/>
        </p:nvSpPr>
        <p:spPr>
          <a:xfrm>
            <a:off x="4854645" y="2286001"/>
            <a:ext cx="3689902" cy="2896895"/>
          </a:xfrm>
          <a:prstGeom prst="ellipse">
            <a:avLst/>
          </a:prstGeom>
          <a:ln w="63500">
            <a:solidFill>
              <a:srgbClr val="0070C0"/>
            </a:solidFill>
            <a:miter lim="400000"/>
          </a:ln>
        </p:spPr>
        <p:txBody>
          <a:bodyPr lIns="35719" tIns="35719" rIns="35719" bIns="35719" anchor="ctr"/>
          <a:lstStyle/>
          <a:p>
            <a:pPr algn="ctr">
              <a:spcBef>
                <a:spcPts val="0"/>
              </a:spcBef>
              <a:defRPr sz="2400" i="0" spc="0">
                <a:solidFill>
                  <a:srgbClr val="FFFFFF"/>
                </a:solidFill>
                <a:latin typeface="DIN Alternate"/>
                <a:ea typeface="DIN Alternate"/>
                <a:cs typeface="DIN Alternate"/>
                <a:sym typeface="DIN Alternate"/>
              </a:defRPr>
            </a:pPr>
            <a:endParaRPr sz="1687">
              <a:solidFill>
                <a:srgbClr val="0070C0"/>
              </a:solidFill>
            </a:endParaRPr>
          </a:p>
        </p:txBody>
      </p:sp>
      <p:sp>
        <p:nvSpPr>
          <p:cNvPr id="187" name="DIAGNOSI E PRESCRIZIONE MEDICA"/>
          <p:cNvSpPr/>
          <p:nvPr/>
        </p:nvSpPr>
        <p:spPr>
          <a:xfrm>
            <a:off x="6592999" y="5159657"/>
            <a:ext cx="2407423" cy="10458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>
              <a:spcBef>
                <a:spcPts val="2300"/>
              </a:spcBef>
              <a:defRPr sz="3000" i="0" cap="all" spc="0">
                <a:solidFill>
                  <a:schemeClr val="accent5">
                    <a:satOff val="7361"/>
                    <a:lumOff val="7535"/>
                  </a:schemeClr>
                </a:solidFill>
                <a:latin typeface="+mn-lt"/>
                <a:ea typeface="+mn-ea"/>
                <a:cs typeface="+mn-cs"/>
                <a:sym typeface="DIN Condensed"/>
              </a:defRPr>
            </a:lvl1pPr>
          </a:lstStyle>
          <a:p>
            <a:pPr algn="ctr"/>
            <a:r>
              <a:rPr sz="2109" dirty="0">
                <a:solidFill>
                  <a:srgbClr val="0070C0"/>
                </a:solidFill>
              </a:rPr>
              <a:t>DIAGNOSI E PRESCRIZIONE MEDICA</a:t>
            </a:r>
          </a:p>
        </p:txBody>
      </p:sp>
      <p:sp>
        <p:nvSpPr>
          <p:cNvPr id="189" name="CARATTERISTICHE SOCIALI E TERRITORIALI"/>
          <p:cNvSpPr/>
          <p:nvPr/>
        </p:nvSpPr>
        <p:spPr>
          <a:xfrm>
            <a:off x="1420956" y="2026800"/>
            <a:ext cx="2665511" cy="10458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>
              <a:spcBef>
                <a:spcPts val="2300"/>
              </a:spcBef>
              <a:defRPr sz="3000" i="0" cap="all" spc="0">
                <a:solidFill>
                  <a:schemeClr val="accent5">
                    <a:satOff val="7361"/>
                    <a:lumOff val="7535"/>
                  </a:schemeClr>
                </a:solidFill>
                <a:latin typeface="+mn-lt"/>
                <a:ea typeface="+mn-ea"/>
                <a:cs typeface="+mn-cs"/>
                <a:sym typeface="DIN Condensed"/>
              </a:defRPr>
            </a:lvl1pPr>
          </a:lstStyle>
          <a:p>
            <a:pPr algn="ctr"/>
            <a:r>
              <a:rPr sz="2109" dirty="0">
                <a:solidFill>
                  <a:srgbClr val="FF0000"/>
                </a:solidFill>
              </a:rPr>
              <a:t>CARATTERISTICHE SOCIALI E TERRITORIALI</a:t>
            </a:r>
          </a:p>
        </p:txBody>
      </p:sp>
      <p:sp>
        <p:nvSpPr>
          <p:cNvPr id="2" name="Rettangolo 1"/>
          <p:cNvSpPr/>
          <p:nvPr/>
        </p:nvSpPr>
        <p:spPr>
          <a:xfrm>
            <a:off x="745435" y="1081792"/>
            <a:ext cx="1104176" cy="331758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9" tIns="35719" rIns="35719" bIns="35719" numCol="1" spcCol="38100" rtlCol="0" anchor="ctr">
            <a:spAutoFit/>
          </a:bodyPr>
          <a:lstStyle/>
          <a:p>
            <a:pPr algn="ctr" defTabSz="410751" fontAlgn="auto" hangingPunct="0">
              <a:spcBef>
                <a:spcPts val="0"/>
              </a:spcBef>
              <a:spcAft>
                <a:spcPts val="0"/>
              </a:spcAft>
            </a:pPr>
            <a:endParaRPr lang="it-IT" sz="1687">
              <a:solidFill>
                <a:srgbClr val="FFFFFF"/>
              </a:solidFill>
              <a:latin typeface="DIN Alternate"/>
              <a:ea typeface="DIN Alternate"/>
              <a:cs typeface="DIN Alternate"/>
              <a:sym typeface="DIN Alternate"/>
            </a:endParaRPr>
          </a:p>
        </p:txBody>
      </p:sp>
      <p:sp>
        <p:nvSpPr>
          <p:cNvPr id="178" name="Il questionario"/>
          <p:cNvSpPr/>
          <p:nvPr/>
        </p:nvSpPr>
        <p:spPr>
          <a:xfrm>
            <a:off x="53445" y="710100"/>
            <a:ext cx="3637302" cy="548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>
              <a:spcBef>
                <a:spcPts val="2300"/>
              </a:spcBef>
              <a:defRPr sz="5200" i="0" cap="all" spc="0">
                <a:solidFill>
                  <a:srgbClr val="747676"/>
                </a:solidFill>
                <a:latin typeface="+mn-lt"/>
                <a:ea typeface="+mn-ea"/>
                <a:cs typeface="+mn-cs"/>
                <a:sym typeface="DIN Condensed"/>
              </a:defRPr>
            </a:lvl1pPr>
          </a:lstStyle>
          <a:p>
            <a:pPr algn="ctr"/>
            <a:r>
              <a:rPr sz="3094" dirty="0"/>
              <a:t>Il </a:t>
            </a:r>
            <a:r>
              <a:rPr sz="3094" dirty="0" err="1"/>
              <a:t>questionario</a:t>
            </a:r>
            <a:endParaRPr sz="3094" dirty="0"/>
          </a:p>
        </p:txBody>
      </p:sp>
      <p:sp>
        <p:nvSpPr>
          <p:cNvPr id="3" name="Rettangolo 2"/>
          <p:cNvSpPr/>
          <p:nvPr/>
        </p:nvSpPr>
        <p:spPr>
          <a:xfrm>
            <a:off x="3800475" y="961667"/>
            <a:ext cx="814386" cy="331758"/>
          </a:xfrm>
          <a:prstGeom prst="rect">
            <a:avLst/>
          </a:prstGeom>
          <a:solidFill>
            <a:schemeClr val="bg1"/>
          </a:solidFill>
          <a:ln w="12700" cap="flat">
            <a:solidFill>
              <a:schemeClr val="bg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9" tIns="35719" rIns="35719" bIns="35719" numCol="1" spcCol="38100" rtlCol="0" anchor="ctr">
            <a:spAutoFit/>
          </a:bodyPr>
          <a:lstStyle/>
          <a:p>
            <a:pPr algn="ctr" defTabSz="410751" fontAlgn="auto" hangingPunct="0">
              <a:spcBef>
                <a:spcPts val="0"/>
              </a:spcBef>
              <a:spcAft>
                <a:spcPts val="0"/>
              </a:spcAft>
            </a:pPr>
            <a:endParaRPr lang="it-IT" sz="1687">
              <a:solidFill>
                <a:srgbClr val="FFFFFF"/>
              </a:solidFill>
              <a:latin typeface="DIN Alternate"/>
              <a:ea typeface="DIN Alternate"/>
              <a:cs typeface="DIN Alternate"/>
              <a:sym typeface="DIN Alternate"/>
            </a:endParaRPr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xmlns="" id="{36A9AEBE-E804-4A86-AA2C-801E268B1845}"/>
              </a:ext>
            </a:extLst>
          </p:cNvPr>
          <p:cNvSpPr/>
          <p:nvPr/>
        </p:nvSpPr>
        <p:spPr>
          <a:xfrm>
            <a:off x="1403350" y="90488"/>
            <a:ext cx="6532563" cy="546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dirty="0">
                <a:solidFill>
                  <a:schemeClr val="tx1"/>
                </a:solidFill>
              </a:rPr>
              <a:t>MATERIALI E METODI</a:t>
            </a:r>
          </a:p>
        </p:txBody>
      </p:sp>
    </p:spTree>
    <p:extLst>
      <p:ext uri="{BB962C8B-B14F-4D97-AF65-F5344CB8AC3E}">
        <p14:creationId xmlns:p14="http://schemas.microsoft.com/office/powerpoint/2010/main" val="3510655122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506821" y="1519188"/>
            <a:ext cx="8130355" cy="1820628"/>
          </a:xfrm>
          <a:prstGeom prst="rect">
            <a:avLst/>
          </a:prstGeom>
          <a:noFill/>
          <a:ln w="12700" cap="flat">
            <a:solidFill>
              <a:schemeClr val="bg1">
                <a:lumMod val="50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9" tIns="35719" rIns="35719" bIns="35719" numCol="1" spcCol="38100" rtlCol="0" anchor="ctr">
            <a:spAutoFit/>
          </a:bodyPr>
          <a:lstStyle/>
          <a:p>
            <a:pPr marL="128360" indent="-128360" algn="just">
              <a:buFont typeface="Arial" panose="020B0604020202020204" pitchFamily="34" charset="0"/>
              <a:buChar char="•"/>
            </a:pPr>
            <a:r>
              <a:rPr lang="it-IT" dirty="0"/>
              <a:t>Si evince una </a:t>
            </a:r>
            <a:r>
              <a:rPr lang="it-IT" b="1" dirty="0"/>
              <a:t>proporzionalità inversa </a:t>
            </a:r>
            <a:r>
              <a:rPr lang="it-IT" dirty="0"/>
              <a:t>tra </a:t>
            </a:r>
            <a:r>
              <a:rPr lang="it-IT" u="sng" dirty="0"/>
              <a:t>livello di istruzione e diagnosi medica</a:t>
            </a:r>
            <a:r>
              <a:rPr lang="it-IT" dirty="0"/>
              <a:t> nonché una </a:t>
            </a:r>
            <a:r>
              <a:rPr lang="it-IT" b="1" dirty="0"/>
              <a:t>proporzionalità diretta</a:t>
            </a:r>
            <a:r>
              <a:rPr lang="it-IT" dirty="0"/>
              <a:t> tra </a:t>
            </a:r>
            <a:r>
              <a:rPr lang="it-IT" u="sng" dirty="0"/>
              <a:t>livello di istruzione e prevenzione</a:t>
            </a:r>
          </a:p>
          <a:p>
            <a:pPr marL="128360" indent="-128360" algn="just"/>
            <a:endParaRPr lang="it-IT" sz="562" dirty="0"/>
          </a:p>
          <a:p>
            <a:pPr marL="128360" indent="-128360" algn="just">
              <a:buFont typeface="Arial" panose="020B0604020202020204" pitchFamily="34" charset="0"/>
              <a:buChar char="•"/>
            </a:pPr>
            <a:r>
              <a:rPr lang="it-IT" dirty="0"/>
              <a:t>I soggetti </a:t>
            </a:r>
            <a:r>
              <a:rPr lang="it-IT" b="1" dirty="0"/>
              <a:t>con diagnosi medica</a:t>
            </a:r>
            <a:r>
              <a:rPr lang="it-IT" dirty="0"/>
              <a:t>, indipendentemente dal grado di istruzione, </a:t>
            </a:r>
            <a:r>
              <a:rPr lang="it-IT" u="sng" dirty="0"/>
              <a:t>si curano nello stesso modo</a:t>
            </a:r>
            <a:r>
              <a:rPr lang="it-IT" dirty="0"/>
              <a:t>,</a:t>
            </a:r>
            <a:r>
              <a:rPr lang="it-IT" b="1" dirty="0"/>
              <a:t> </a:t>
            </a:r>
            <a:r>
              <a:rPr lang="it-IT" dirty="0"/>
              <a:t>i soggetti </a:t>
            </a:r>
            <a:r>
              <a:rPr lang="it-IT" b="1" dirty="0"/>
              <a:t>senza diagnosi medica</a:t>
            </a:r>
            <a:r>
              <a:rPr lang="it-IT" dirty="0"/>
              <a:t>, indipendentemente dal grado di istruzione, </a:t>
            </a:r>
            <a:r>
              <a:rPr lang="it-IT" u="sng" dirty="0"/>
              <a:t>si curano nello stesso modo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375560" y="5813554"/>
            <a:ext cx="8454116" cy="6953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9" tIns="35719" rIns="35719" bIns="35719" numCol="1" spcCol="38100" rtlCol="0" anchor="ctr">
            <a:spAutoFit/>
          </a:bodyPr>
          <a:lstStyle/>
          <a:p>
            <a:pPr algn="ctr">
              <a:spcBef>
                <a:spcPts val="0"/>
              </a:spcBef>
            </a:pPr>
            <a:r>
              <a:rPr lang="it-IT" sz="2250" b="1" u="sng" dirty="0">
                <a:solidFill>
                  <a:srgbClr val="92D050"/>
                </a:solidFill>
              </a:rPr>
              <a:t>Ulteriore conferma del </a:t>
            </a:r>
          </a:p>
          <a:p>
            <a:pPr algn="ctr">
              <a:spcBef>
                <a:spcPts val="0"/>
              </a:spcBef>
            </a:pPr>
            <a:r>
              <a:rPr lang="it-IT" b="1" u="sng" dirty="0">
                <a:solidFill>
                  <a:srgbClr val="92D050"/>
                </a:solidFill>
              </a:rPr>
              <a:t>RUOLO SOCIO-SANITARIO DEL FARMACISTA DI COMUNITÀ</a:t>
            </a:r>
            <a:endParaRPr lang="it-IT" b="1" i="1" u="sng" spc="20" dirty="0">
              <a:solidFill>
                <a:srgbClr val="92D050"/>
              </a:solidFill>
              <a:sym typeface="Iowan Old Style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2214563" y="4481619"/>
            <a:ext cx="4572000" cy="6708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</a:rPr>
              <a:t>Il grado di istruzione influisce su alcuni comportamenti</a:t>
            </a:r>
          </a:p>
        </p:txBody>
      </p:sp>
      <p:sp>
        <p:nvSpPr>
          <p:cNvPr id="5" name="Freccia in giù 4"/>
          <p:cNvSpPr/>
          <p:nvPr/>
        </p:nvSpPr>
        <p:spPr>
          <a:xfrm>
            <a:off x="4329113" y="4014792"/>
            <a:ext cx="342900" cy="415179"/>
          </a:xfrm>
          <a:prstGeom prst="downArrow">
            <a:avLst/>
          </a:prstGeom>
          <a:solidFill>
            <a:schemeClr val="accent1">
              <a:hueOff val="-522454"/>
              <a:satOff val="1153"/>
              <a:lumOff val="13444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9" tIns="35719" rIns="35719" bIns="35719" numCol="1" spcCol="38100" rtlCol="0" anchor="ctr">
            <a:spAutoFit/>
          </a:bodyPr>
          <a:lstStyle/>
          <a:p>
            <a:pPr algn="ctr" defTabSz="410751" fontAlgn="auto" hangingPunct="0">
              <a:spcBef>
                <a:spcPts val="0"/>
              </a:spcBef>
              <a:spcAft>
                <a:spcPts val="0"/>
              </a:spcAft>
            </a:pPr>
            <a:endParaRPr lang="it-IT" sz="1687">
              <a:solidFill>
                <a:srgbClr val="FFFFFF"/>
              </a:solidFill>
              <a:latin typeface="DIN Alternate"/>
              <a:ea typeface="DIN Alternate"/>
              <a:cs typeface="DIN Alternate"/>
              <a:sym typeface="DIN Alternate"/>
            </a:endParaRPr>
          </a:p>
        </p:txBody>
      </p:sp>
      <p:sp>
        <p:nvSpPr>
          <p:cNvPr id="9" name="Freccia in giù 8"/>
          <p:cNvSpPr/>
          <p:nvPr/>
        </p:nvSpPr>
        <p:spPr>
          <a:xfrm>
            <a:off x="4329113" y="5215114"/>
            <a:ext cx="342900" cy="415179"/>
          </a:xfrm>
          <a:prstGeom prst="downArrow">
            <a:avLst/>
          </a:prstGeom>
          <a:solidFill>
            <a:schemeClr val="accent1">
              <a:hueOff val="-522454"/>
              <a:satOff val="1153"/>
              <a:lumOff val="13444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9" tIns="35719" rIns="35719" bIns="35719" numCol="1" spcCol="38100" rtlCol="0" anchor="ctr">
            <a:spAutoFit/>
          </a:bodyPr>
          <a:lstStyle/>
          <a:p>
            <a:pPr algn="ctr" defTabSz="410751" fontAlgn="auto" hangingPunct="0">
              <a:spcBef>
                <a:spcPts val="0"/>
              </a:spcBef>
              <a:spcAft>
                <a:spcPts val="0"/>
              </a:spcAft>
            </a:pPr>
            <a:endParaRPr lang="it-IT" sz="1687">
              <a:solidFill>
                <a:srgbClr val="FFFFFF"/>
              </a:solidFill>
              <a:latin typeface="DIN Alternate"/>
              <a:ea typeface="DIN Alternate"/>
              <a:cs typeface="DIN Alternate"/>
              <a:sym typeface="DIN Alternate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xmlns="" id="{A42A6CAD-DE4F-4259-A5EA-E3281E3B7B9F}"/>
              </a:ext>
            </a:extLst>
          </p:cNvPr>
          <p:cNvSpPr/>
          <p:nvPr/>
        </p:nvSpPr>
        <p:spPr>
          <a:xfrm>
            <a:off x="1403350" y="90488"/>
            <a:ext cx="6532563" cy="546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600" dirty="0">
                <a:solidFill>
                  <a:schemeClr val="tx1"/>
                </a:solidFill>
              </a:rPr>
              <a:t>CONCLUSIONI…</a:t>
            </a:r>
          </a:p>
        </p:txBody>
      </p:sp>
    </p:spTree>
    <p:extLst>
      <p:ext uri="{BB962C8B-B14F-4D97-AF65-F5344CB8AC3E}">
        <p14:creationId xmlns:p14="http://schemas.microsoft.com/office/powerpoint/2010/main" val="1072542272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1403350" y="90488"/>
            <a:ext cx="6532563" cy="546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600" dirty="0">
                <a:solidFill>
                  <a:schemeClr val="tx1"/>
                </a:solidFill>
              </a:rPr>
              <a:t>…E PROSPETTIVE FUTURE </a:t>
            </a:r>
          </a:p>
        </p:txBody>
      </p:sp>
      <p:pic>
        <p:nvPicPr>
          <p:cNvPr id="40962" name="Immagin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" y="1223963"/>
            <a:ext cx="1692275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corrimento orizzontale 8"/>
          <p:cNvSpPr/>
          <p:nvPr/>
        </p:nvSpPr>
        <p:spPr>
          <a:xfrm>
            <a:off x="2603500" y="1125538"/>
            <a:ext cx="4921250" cy="1582737"/>
          </a:xfrm>
          <a:prstGeom prst="horizontalScroll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chemeClr val="tx1"/>
                </a:solidFill>
              </a:rPr>
              <a:t>1. STUDI STRUTTURATI NELLE FARMCIE TERRITORIALI PER INDAGARE MEGLIO I DETERMINANTI DI SALUTE</a:t>
            </a:r>
          </a:p>
        </p:txBody>
      </p:sp>
      <p:sp>
        <p:nvSpPr>
          <p:cNvPr id="10" name="Scorrimento orizzontale 9"/>
          <p:cNvSpPr/>
          <p:nvPr/>
        </p:nvSpPr>
        <p:spPr>
          <a:xfrm>
            <a:off x="2632075" y="4718050"/>
            <a:ext cx="4921250" cy="1584325"/>
          </a:xfrm>
          <a:prstGeom prst="horizontalScroll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chemeClr val="tx1"/>
                </a:solidFill>
              </a:rPr>
              <a:t>3. CORSI SPECIFICI PER L’INGAGGIO DEL PAZIENZENTE/CLIENTE CON SUCCESSIVA FIDELIZZAZIONE </a:t>
            </a:r>
          </a:p>
        </p:txBody>
      </p:sp>
      <p:pic>
        <p:nvPicPr>
          <p:cNvPr id="40965" name="Immagin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" y="2836863"/>
            <a:ext cx="1692275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6" name="Immagin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" y="4652963"/>
            <a:ext cx="1692275" cy="161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Scorrimento orizzontale 12"/>
          <p:cNvSpPr/>
          <p:nvPr/>
        </p:nvSpPr>
        <p:spPr>
          <a:xfrm>
            <a:off x="2632075" y="2698750"/>
            <a:ext cx="4921250" cy="1873250"/>
          </a:xfrm>
          <a:prstGeom prst="horizontalScroll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chemeClr val="tx1"/>
                </a:solidFill>
              </a:rPr>
              <a:t>2</a:t>
            </a:r>
            <a:r>
              <a:rPr lang="it-IT">
                <a:solidFill>
                  <a:schemeClr val="tx1"/>
                </a:solidFill>
              </a:rPr>
              <a:t>. </a:t>
            </a:r>
            <a:r>
              <a:rPr lang="it-IT" dirty="0">
                <a:solidFill>
                  <a:schemeClr val="tx1"/>
                </a:solidFill>
              </a:rPr>
              <a:t>NUOVO CONCETTO DI FARMACIA E </a:t>
            </a:r>
            <a:r>
              <a:rPr lang="it-IT" i="1" dirty="0">
                <a:solidFill>
                  <a:schemeClr val="tx1"/>
                </a:solidFill>
              </a:rPr>
              <a:t>COUNSELING</a:t>
            </a:r>
            <a:r>
              <a:rPr lang="it-IT" dirty="0">
                <a:solidFill>
                  <a:schemeClr val="tx1"/>
                </a:solidFill>
              </a:rPr>
              <a:t> VOLTO ALLA FIDELIZZAZIONE DEL PAZIENTE/CLIENTE, AL BISOGNO SANITARIO E ALLA SOSTENIBILITÀ ECONOMICA</a:t>
            </a:r>
          </a:p>
        </p:txBody>
      </p:sp>
    </p:spTree>
    <p:extLst>
      <p:ext uri="{BB962C8B-B14F-4D97-AF65-F5344CB8AC3E}">
        <p14:creationId xmlns:p14="http://schemas.microsoft.com/office/powerpoint/2010/main" val="1384617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93700" y="1341438"/>
            <a:ext cx="8502650" cy="45545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DEFINIZIONE DI EPIDEMIOLOGIA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 b="1" dirty="0">
              <a:solidFill>
                <a:schemeClr val="accent2">
                  <a:lumMod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latin typeface="+mn-lt"/>
                <a:cs typeface="+mn-cs"/>
              </a:rPr>
              <a:t>Lo studio della distribuzione e dei determinanti delle situazioni o degli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latin typeface="+mn-lt"/>
                <a:cs typeface="+mn-cs"/>
              </a:rPr>
              <a:t>eventi sanitari in una specifica popolazione e l’applicazione di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latin typeface="+mn-lt"/>
                <a:cs typeface="+mn-cs"/>
              </a:rPr>
              <a:t>questo studio al controllo dei problemi di salute. (Last, 1988)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6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latin typeface="+mn-lt"/>
                <a:cs typeface="+mn-cs"/>
              </a:rPr>
              <a:t>Evoluzione dell’epidemiologia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latin typeface="+mn-lt"/>
                <a:cs typeface="+mn-cs"/>
              </a:rPr>
              <a:t>• Il ragionamento epidemiologico poggia su due intuizioni fondamentali:</a:t>
            </a: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r>
              <a:rPr lang="it-IT" dirty="0">
                <a:solidFill>
                  <a:srgbClr val="0070C0"/>
                </a:solidFill>
                <a:latin typeface="+mn-lt"/>
                <a:cs typeface="+mn-cs"/>
              </a:rPr>
              <a:t>le malattie non insorgono (solo) per motivi casuali</a:t>
            </a: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r>
              <a:rPr lang="it-IT" dirty="0">
                <a:solidFill>
                  <a:srgbClr val="0070C0"/>
                </a:solidFill>
                <a:latin typeface="+mn-lt"/>
                <a:cs typeface="+mn-cs"/>
              </a:rPr>
              <a:t>per identificare i fattori responsabili dell’insorgenza delle malattie occorre un’osservazione sistematica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latin typeface="+mn-lt"/>
                <a:cs typeface="+mn-cs"/>
              </a:rPr>
              <a:t>• Mentre la prima intuizione è antica come la medicina, lo sviluppo della metodologia epidemiologica è avvenuto solo negli ultimi 50 anni*</a:t>
            </a:r>
            <a:endParaRPr lang="it-IT" sz="1600" dirty="0">
              <a:latin typeface="+mn-lt"/>
              <a:cs typeface="+mn-cs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2806700" y="152400"/>
            <a:ext cx="3743325" cy="720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/>
              <a:t>PARTIAMO DALL’EPIDEMIOLOGIA…</a:t>
            </a:r>
          </a:p>
        </p:txBody>
      </p:sp>
      <p:sp>
        <p:nvSpPr>
          <p:cNvPr id="22531" name="CasellaDiTesto 4"/>
          <p:cNvSpPr txBox="1">
            <a:spLocks noChangeArrowheads="1"/>
          </p:cNvSpPr>
          <p:nvPr/>
        </p:nvSpPr>
        <p:spPr bwMode="auto">
          <a:xfrm>
            <a:off x="393700" y="6611938"/>
            <a:ext cx="637222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000">
                <a:latin typeface="Trebuchet MS" pitchFamily="34" charset="0"/>
              </a:rPr>
              <a:t>*Ciccone, 2015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3813" y="1196975"/>
            <a:ext cx="5738812" cy="24622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Esempio di applicazione dei metodi epidemiologici: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latin typeface="+mn-lt"/>
                <a:cs typeface="+mn-cs"/>
              </a:rPr>
              <a:t>– prevenzione/aderenza alla terapia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latin typeface="+mn-lt"/>
                <a:cs typeface="+mn-cs"/>
              </a:rPr>
              <a:t>– ambito clinico/ospedaliero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latin typeface="+mn-lt"/>
                <a:cs typeface="+mn-cs"/>
              </a:rPr>
              <a:t>– </a:t>
            </a:r>
            <a:r>
              <a:rPr lang="it-IT" b="1" dirty="0">
                <a:solidFill>
                  <a:srgbClr val="FF0000"/>
                </a:solidFill>
                <a:latin typeface="+mn-lt"/>
                <a:cs typeface="+mn-cs"/>
              </a:rPr>
              <a:t>valutazione dei servizi sanitari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latin typeface="+mn-lt"/>
                <a:cs typeface="+mn-cs"/>
              </a:rPr>
              <a:t>– politica sanitaria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600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6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6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600" dirty="0">
              <a:latin typeface="+mn-lt"/>
              <a:cs typeface="+mn-cs"/>
            </a:endParaRPr>
          </a:p>
        </p:txBody>
      </p:sp>
      <p:pic>
        <p:nvPicPr>
          <p:cNvPr id="22531" name="Immagin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36875" y="2708275"/>
            <a:ext cx="5813425" cy="3890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Immagin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176713"/>
            <a:ext cx="3348038" cy="2681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sellaDiTesto 3"/>
          <p:cNvSpPr txBox="1"/>
          <p:nvPr/>
        </p:nvSpPr>
        <p:spPr>
          <a:xfrm>
            <a:off x="7484571" y="6268670"/>
            <a:ext cx="108715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100" dirty="0">
                <a:latin typeface="+mn-lt"/>
              </a:rPr>
              <a:t>Ciccone, 2009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xmlns="" id="{372BEA6C-BE6A-4AEE-855F-21E1883F4ED3}"/>
              </a:ext>
            </a:extLst>
          </p:cNvPr>
          <p:cNvSpPr/>
          <p:nvPr/>
        </p:nvSpPr>
        <p:spPr>
          <a:xfrm>
            <a:off x="2542055" y="109701"/>
            <a:ext cx="4369451" cy="720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/>
              <a:t>…ARRIVIAMO ALLA PRATICA</a:t>
            </a:r>
          </a:p>
        </p:txBody>
      </p:sp>
    </p:spTree>
    <p:extLst>
      <p:ext uri="{BB962C8B-B14F-4D97-AF65-F5344CB8AC3E}">
        <p14:creationId xmlns:p14="http://schemas.microsoft.com/office/powerpoint/2010/main" val="3338059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Oval 2"/>
          <p:cNvSpPr>
            <a:spLocks noChangeArrowheads="1"/>
          </p:cNvSpPr>
          <p:nvPr/>
        </p:nvSpPr>
        <p:spPr bwMode="auto">
          <a:xfrm>
            <a:off x="179512" y="3318346"/>
            <a:ext cx="1371600" cy="129540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FF0000"/>
              </a:solidFill>
              <a:latin typeface="Trebuchet MS" pitchFamily="34" charset="0"/>
            </a:endParaRPr>
          </a:p>
        </p:txBody>
      </p:sp>
      <p:sp>
        <p:nvSpPr>
          <p:cNvPr id="23554" name="Rectangle 3"/>
          <p:cNvSpPr>
            <a:spLocks noChangeArrowheads="1"/>
          </p:cNvSpPr>
          <p:nvPr/>
        </p:nvSpPr>
        <p:spPr bwMode="auto">
          <a:xfrm>
            <a:off x="1855912" y="1789584"/>
            <a:ext cx="2057400" cy="1524000"/>
          </a:xfrm>
          <a:prstGeom prst="rect">
            <a:avLst/>
          </a:prstGeom>
          <a:solidFill>
            <a:srgbClr val="93EA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latin typeface="Trebuchet MS" pitchFamily="34" charset="0"/>
            </a:endParaRPr>
          </a:p>
        </p:txBody>
      </p:sp>
      <p:sp>
        <p:nvSpPr>
          <p:cNvPr id="23555" name="Rectangle 4"/>
          <p:cNvSpPr>
            <a:spLocks noChangeArrowheads="1"/>
          </p:cNvSpPr>
          <p:nvPr/>
        </p:nvSpPr>
        <p:spPr bwMode="auto">
          <a:xfrm>
            <a:off x="1855912" y="4346624"/>
            <a:ext cx="2057400" cy="13081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latin typeface="Trebuchet MS" pitchFamily="34" charset="0"/>
            </a:endParaRPr>
          </a:p>
        </p:txBody>
      </p:sp>
      <p:sp>
        <p:nvSpPr>
          <p:cNvPr id="23556" name="Rectangle 5"/>
          <p:cNvSpPr>
            <a:spLocks noChangeArrowheads="1"/>
          </p:cNvSpPr>
          <p:nvPr/>
        </p:nvSpPr>
        <p:spPr bwMode="auto">
          <a:xfrm>
            <a:off x="4675312" y="1484784"/>
            <a:ext cx="1600200" cy="685800"/>
          </a:xfrm>
          <a:prstGeom prst="rect">
            <a:avLst/>
          </a:prstGeom>
          <a:solidFill>
            <a:srgbClr val="93EA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lvl="0" algn="ctr">
              <a:spcBef>
                <a:spcPts val="0"/>
              </a:spcBef>
            </a:pPr>
            <a:r>
              <a:rPr lang="it-IT" altLang="it-IT" sz="1600" dirty="0">
                <a:solidFill>
                  <a:prstClr val="black"/>
                </a:solidFill>
                <a:latin typeface="Trebuchet MS" pitchFamily="34" charset="0"/>
              </a:rPr>
              <a:t>Finanziamento</a:t>
            </a:r>
          </a:p>
          <a:p>
            <a:pPr lvl="0" algn="ctr">
              <a:spcBef>
                <a:spcPts val="0"/>
              </a:spcBef>
            </a:pPr>
            <a:r>
              <a:rPr lang="it-IT" altLang="it-IT" sz="1600" dirty="0">
                <a:solidFill>
                  <a:prstClr val="black"/>
                </a:solidFill>
                <a:latin typeface="Trebuchet MS" pitchFamily="34" charset="0"/>
              </a:rPr>
              <a:t>interventi vari</a:t>
            </a:r>
          </a:p>
        </p:txBody>
      </p:sp>
      <p:sp>
        <p:nvSpPr>
          <p:cNvPr id="23557" name="Rectangle 6"/>
          <p:cNvSpPr>
            <a:spLocks noChangeArrowheads="1"/>
          </p:cNvSpPr>
          <p:nvPr/>
        </p:nvSpPr>
        <p:spPr bwMode="auto">
          <a:xfrm>
            <a:off x="4675312" y="2270348"/>
            <a:ext cx="1600200" cy="685800"/>
          </a:xfrm>
          <a:prstGeom prst="rect">
            <a:avLst/>
          </a:prstGeom>
          <a:solidFill>
            <a:srgbClr val="93EA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lvl="0" algn="ctr">
              <a:spcBef>
                <a:spcPts val="0"/>
              </a:spcBef>
            </a:pPr>
            <a:r>
              <a:rPr lang="it-IT" altLang="it-IT" sz="1600" dirty="0">
                <a:solidFill>
                  <a:prstClr val="black"/>
                </a:solidFill>
                <a:latin typeface="Trebuchet MS" pitchFamily="34" charset="0"/>
              </a:rPr>
              <a:t>Fin. Prestazioni</a:t>
            </a:r>
          </a:p>
          <a:p>
            <a:pPr lvl="0" algn="ctr">
              <a:spcBef>
                <a:spcPts val="0"/>
              </a:spcBef>
            </a:pPr>
            <a:r>
              <a:rPr lang="it-IT" altLang="it-IT" sz="1600" dirty="0">
                <a:solidFill>
                  <a:prstClr val="black"/>
                </a:solidFill>
                <a:latin typeface="Trebuchet MS" pitchFamily="34" charset="0"/>
              </a:rPr>
              <a:t> previdenziali</a:t>
            </a:r>
          </a:p>
        </p:txBody>
      </p:sp>
      <p:sp>
        <p:nvSpPr>
          <p:cNvPr id="23558" name="Rectangle 7"/>
          <p:cNvSpPr>
            <a:spLocks noChangeArrowheads="1"/>
          </p:cNvSpPr>
          <p:nvPr/>
        </p:nvSpPr>
        <p:spPr bwMode="auto">
          <a:xfrm>
            <a:off x="4675312" y="3062436"/>
            <a:ext cx="1600200" cy="685800"/>
          </a:xfrm>
          <a:prstGeom prst="rect">
            <a:avLst/>
          </a:prstGeom>
          <a:solidFill>
            <a:srgbClr val="93EA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lvl="0" algn="ctr">
              <a:spcBef>
                <a:spcPts val="0"/>
              </a:spcBef>
            </a:pPr>
            <a:r>
              <a:rPr lang="it-IT" altLang="it-IT" sz="1600" dirty="0">
                <a:solidFill>
                  <a:prstClr val="black"/>
                </a:solidFill>
                <a:latin typeface="Trebuchet MS" pitchFamily="34" charset="0"/>
              </a:rPr>
              <a:t>Investimenti in</a:t>
            </a:r>
          </a:p>
          <a:p>
            <a:pPr lvl="0" algn="ctr">
              <a:spcBef>
                <a:spcPts val="0"/>
              </a:spcBef>
            </a:pPr>
            <a:r>
              <a:rPr lang="it-IT" altLang="it-IT" sz="1600" dirty="0">
                <a:solidFill>
                  <a:prstClr val="black"/>
                </a:solidFill>
                <a:latin typeface="Trebuchet MS" pitchFamily="34" charset="0"/>
              </a:rPr>
              <a:t>strutture locali</a:t>
            </a:r>
          </a:p>
        </p:txBody>
      </p:sp>
      <p:sp>
        <p:nvSpPr>
          <p:cNvPr id="23559" name="Rectangle 8"/>
          <p:cNvSpPr>
            <a:spLocks noChangeArrowheads="1"/>
          </p:cNvSpPr>
          <p:nvPr/>
        </p:nvSpPr>
        <p:spPr bwMode="auto">
          <a:xfrm>
            <a:off x="4675312" y="4227984"/>
            <a:ext cx="1600200" cy="6858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lvl="0" algn="ctr">
              <a:spcBef>
                <a:spcPts val="0"/>
              </a:spcBef>
            </a:pPr>
            <a:r>
              <a:rPr lang="it-IT" altLang="it-IT" sz="1600" dirty="0">
                <a:latin typeface="Trebuchet MS" pitchFamily="34" charset="0"/>
              </a:rPr>
              <a:t>Investimenti in </a:t>
            </a:r>
          </a:p>
          <a:p>
            <a:pPr lvl="0" algn="ctr">
              <a:spcBef>
                <a:spcPts val="0"/>
              </a:spcBef>
            </a:pPr>
            <a:r>
              <a:rPr lang="it-IT" altLang="it-IT" sz="1600" dirty="0">
                <a:latin typeface="Trebuchet MS" pitchFamily="34" charset="0"/>
              </a:rPr>
              <a:t>strutture </a:t>
            </a:r>
            <a:r>
              <a:rPr lang="it-IT" altLang="it-IT" sz="1600" dirty="0" err="1">
                <a:latin typeface="Trebuchet MS" pitchFamily="34" charset="0"/>
              </a:rPr>
              <a:t>sanit</a:t>
            </a:r>
            <a:r>
              <a:rPr lang="it-IT" altLang="it-IT" sz="1600" dirty="0">
                <a:latin typeface="Trebuchet MS" pitchFamily="34" charset="0"/>
              </a:rPr>
              <a:t>.</a:t>
            </a:r>
          </a:p>
        </p:txBody>
      </p:sp>
      <p:sp>
        <p:nvSpPr>
          <p:cNvPr id="23560" name="Rectangle 9"/>
          <p:cNvSpPr>
            <a:spLocks noChangeArrowheads="1"/>
          </p:cNvSpPr>
          <p:nvPr/>
        </p:nvSpPr>
        <p:spPr bwMode="auto">
          <a:xfrm>
            <a:off x="4675312" y="5142384"/>
            <a:ext cx="1600200" cy="6858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lvl="0" algn="ctr">
              <a:spcBef>
                <a:spcPts val="0"/>
              </a:spcBef>
            </a:pPr>
            <a:r>
              <a:rPr lang="it-IT" altLang="it-IT" sz="1600" dirty="0">
                <a:latin typeface="Trebuchet MS" pitchFamily="34" charset="0"/>
              </a:rPr>
              <a:t>Finanziamento</a:t>
            </a:r>
          </a:p>
          <a:p>
            <a:pPr lvl="0" algn="ctr">
              <a:spcBef>
                <a:spcPts val="0"/>
              </a:spcBef>
            </a:pPr>
            <a:r>
              <a:rPr lang="it-IT" altLang="it-IT" sz="1600" dirty="0" err="1">
                <a:latin typeface="Trebuchet MS" pitchFamily="34" charset="0"/>
              </a:rPr>
              <a:t>interv</a:t>
            </a:r>
            <a:r>
              <a:rPr lang="it-IT" altLang="it-IT" sz="1600" dirty="0">
                <a:latin typeface="Trebuchet MS" pitchFamily="34" charset="0"/>
              </a:rPr>
              <a:t>. sanitari</a:t>
            </a:r>
          </a:p>
        </p:txBody>
      </p:sp>
      <p:sp>
        <p:nvSpPr>
          <p:cNvPr id="23562" name="Rectangle 11"/>
          <p:cNvSpPr>
            <a:spLocks noChangeArrowheads="1"/>
          </p:cNvSpPr>
          <p:nvPr/>
        </p:nvSpPr>
        <p:spPr bwMode="auto">
          <a:xfrm>
            <a:off x="7007350" y="2198340"/>
            <a:ext cx="1524000" cy="852487"/>
          </a:xfrm>
          <a:prstGeom prst="rect">
            <a:avLst/>
          </a:prstGeom>
          <a:solidFill>
            <a:srgbClr val="93EA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latin typeface="Trebuchet MS" pitchFamily="34" charset="0"/>
            </a:endParaRPr>
          </a:p>
        </p:txBody>
      </p:sp>
      <p:sp>
        <p:nvSpPr>
          <p:cNvPr id="23563" name="Rectangle 12"/>
          <p:cNvSpPr>
            <a:spLocks noChangeArrowheads="1"/>
          </p:cNvSpPr>
          <p:nvPr/>
        </p:nvSpPr>
        <p:spPr bwMode="auto">
          <a:xfrm>
            <a:off x="7007360" y="4381681"/>
            <a:ext cx="1548000" cy="12730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latin typeface="Trebuchet MS" pitchFamily="34" charset="0"/>
            </a:endParaRPr>
          </a:p>
        </p:txBody>
      </p:sp>
      <p:sp>
        <p:nvSpPr>
          <p:cNvPr id="23564" name="AutoShape 13"/>
          <p:cNvSpPr>
            <a:spLocks noChangeArrowheads="1"/>
          </p:cNvSpPr>
          <p:nvPr/>
        </p:nvSpPr>
        <p:spPr bwMode="auto">
          <a:xfrm>
            <a:off x="4065712" y="2342356"/>
            <a:ext cx="457200" cy="609600"/>
          </a:xfrm>
          <a:prstGeom prst="leftArrow">
            <a:avLst>
              <a:gd name="adj1" fmla="val 50000"/>
              <a:gd name="adj2" fmla="val 25000"/>
            </a:avLst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latin typeface="Trebuchet MS" pitchFamily="34" charset="0"/>
            </a:endParaRPr>
          </a:p>
        </p:txBody>
      </p:sp>
      <p:sp>
        <p:nvSpPr>
          <p:cNvPr id="23565" name="AutoShape 14"/>
          <p:cNvSpPr>
            <a:spLocks noChangeArrowheads="1"/>
          </p:cNvSpPr>
          <p:nvPr/>
        </p:nvSpPr>
        <p:spPr bwMode="auto">
          <a:xfrm>
            <a:off x="6435850" y="4723284"/>
            <a:ext cx="468000" cy="609600"/>
          </a:xfrm>
          <a:prstGeom prst="leftArrow">
            <a:avLst>
              <a:gd name="adj1" fmla="val 50000"/>
              <a:gd name="adj2" fmla="val 37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latin typeface="Trebuchet MS" pitchFamily="34" charset="0"/>
            </a:endParaRPr>
          </a:p>
        </p:txBody>
      </p:sp>
      <p:sp>
        <p:nvSpPr>
          <p:cNvPr id="23566" name="AutoShape 15"/>
          <p:cNvSpPr>
            <a:spLocks noChangeArrowheads="1"/>
          </p:cNvSpPr>
          <p:nvPr/>
        </p:nvSpPr>
        <p:spPr bwMode="auto">
          <a:xfrm>
            <a:off x="4065712" y="4304184"/>
            <a:ext cx="457200" cy="609600"/>
          </a:xfrm>
          <a:prstGeom prst="lef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latin typeface="Trebuchet MS" pitchFamily="34" charset="0"/>
            </a:endParaRPr>
          </a:p>
        </p:txBody>
      </p:sp>
      <p:sp>
        <p:nvSpPr>
          <p:cNvPr id="23567" name="AutoShape 16"/>
          <p:cNvSpPr>
            <a:spLocks noChangeArrowheads="1"/>
          </p:cNvSpPr>
          <p:nvPr/>
        </p:nvSpPr>
        <p:spPr bwMode="auto">
          <a:xfrm>
            <a:off x="4065712" y="3062436"/>
            <a:ext cx="457200" cy="609600"/>
          </a:xfrm>
          <a:prstGeom prst="leftArrow">
            <a:avLst>
              <a:gd name="adj1" fmla="val 50000"/>
              <a:gd name="adj2" fmla="val 25000"/>
            </a:avLst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latin typeface="Trebuchet MS" pitchFamily="34" charset="0"/>
            </a:endParaRPr>
          </a:p>
        </p:txBody>
      </p:sp>
      <p:sp>
        <p:nvSpPr>
          <p:cNvPr id="23568" name="AutoShape 17"/>
          <p:cNvSpPr>
            <a:spLocks noChangeArrowheads="1"/>
          </p:cNvSpPr>
          <p:nvPr/>
        </p:nvSpPr>
        <p:spPr bwMode="auto">
          <a:xfrm>
            <a:off x="4065712" y="5066184"/>
            <a:ext cx="457200" cy="609600"/>
          </a:xfrm>
          <a:prstGeom prst="lef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latin typeface="Trebuchet MS" pitchFamily="34" charset="0"/>
            </a:endParaRPr>
          </a:p>
        </p:txBody>
      </p:sp>
      <p:sp>
        <p:nvSpPr>
          <p:cNvPr id="23569" name="AutoShape 18"/>
          <p:cNvSpPr>
            <a:spLocks noChangeArrowheads="1"/>
          </p:cNvSpPr>
          <p:nvPr/>
        </p:nvSpPr>
        <p:spPr bwMode="auto">
          <a:xfrm>
            <a:off x="6481887" y="2342356"/>
            <a:ext cx="468000" cy="609600"/>
          </a:xfrm>
          <a:prstGeom prst="leftArrow">
            <a:avLst>
              <a:gd name="adj1" fmla="val 50000"/>
              <a:gd name="adj2" fmla="val 25000"/>
            </a:avLst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latin typeface="Trebuchet MS" pitchFamily="34" charset="0"/>
            </a:endParaRPr>
          </a:p>
        </p:txBody>
      </p:sp>
      <p:sp>
        <p:nvSpPr>
          <p:cNvPr id="23570" name="AutoShape 19"/>
          <p:cNvSpPr>
            <a:spLocks noChangeArrowheads="1"/>
          </p:cNvSpPr>
          <p:nvPr/>
        </p:nvSpPr>
        <p:spPr bwMode="auto">
          <a:xfrm>
            <a:off x="4065712" y="1560984"/>
            <a:ext cx="457200" cy="609600"/>
          </a:xfrm>
          <a:prstGeom prst="leftArrow">
            <a:avLst>
              <a:gd name="adj1" fmla="val 54685"/>
              <a:gd name="adj2" fmla="val 18403"/>
            </a:avLst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latin typeface="Trebuchet MS" pitchFamily="34" charset="0"/>
            </a:endParaRPr>
          </a:p>
        </p:txBody>
      </p:sp>
      <p:sp>
        <p:nvSpPr>
          <p:cNvPr id="23571" name="AutoShape 20"/>
          <p:cNvSpPr>
            <a:spLocks noChangeArrowheads="1"/>
          </p:cNvSpPr>
          <p:nvPr/>
        </p:nvSpPr>
        <p:spPr bwMode="auto">
          <a:xfrm rot="-2301734">
            <a:off x="941512" y="2627784"/>
            <a:ext cx="914400" cy="533400"/>
          </a:xfrm>
          <a:prstGeom prst="rightArrow">
            <a:avLst>
              <a:gd name="adj1" fmla="val 50000"/>
              <a:gd name="adj2" fmla="val 37500"/>
            </a:avLst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latin typeface="Trebuchet MS" pitchFamily="34" charset="0"/>
            </a:endParaRPr>
          </a:p>
        </p:txBody>
      </p:sp>
      <p:sp>
        <p:nvSpPr>
          <p:cNvPr id="23572" name="AutoShape 21"/>
          <p:cNvSpPr>
            <a:spLocks noChangeArrowheads="1"/>
          </p:cNvSpPr>
          <p:nvPr/>
        </p:nvSpPr>
        <p:spPr bwMode="auto">
          <a:xfrm rot="2127558">
            <a:off x="941512" y="4761384"/>
            <a:ext cx="914400" cy="533400"/>
          </a:xfrm>
          <a:prstGeom prst="rightArrow">
            <a:avLst>
              <a:gd name="adj1" fmla="val 50000"/>
              <a:gd name="adj2" fmla="val 37500"/>
            </a:avLst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latin typeface="Trebuchet MS" pitchFamily="34" charset="0"/>
            </a:endParaRPr>
          </a:p>
        </p:txBody>
      </p:sp>
      <p:sp>
        <p:nvSpPr>
          <p:cNvPr id="23573" name="Text Box 22"/>
          <p:cNvSpPr txBox="1">
            <a:spLocks noChangeArrowheads="1"/>
          </p:cNvSpPr>
          <p:nvPr/>
        </p:nvSpPr>
        <p:spPr bwMode="auto">
          <a:xfrm>
            <a:off x="331912" y="3638500"/>
            <a:ext cx="10668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sz="1600" b="1" dirty="0">
                <a:solidFill>
                  <a:srgbClr val="FF0000"/>
                </a:solidFill>
                <a:latin typeface="Trebuchet MS" pitchFamily="34" charset="0"/>
              </a:rPr>
              <a:t>Bisogno di Salute</a:t>
            </a:r>
          </a:p>
        </p:txBody>
      </p:sp>
      <p:sp>
        <p:nvSpPr>
          <p:cNvPr id="23574" name="Text Box 23"/>
          <p:cNvSpPr txBox="1">
            <a:spLocks noChangeArrowheads="1"/>
          </p:cNvSpPr>
          <p:nvPr/>
        </p:nvSpPr>
        <p:spPr bwMode="auto">
          <a:xfrm>
            <a:off x="1858616" y="1921485"/>
            <a:ext cx="2011363" cy="1284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600" b="1" dirty="0">
                <a:solidFill>
                  <a:srgbClr val="0070C0"/>
                </a:solidFill>
                <a:latin typeface="Trebuchet MS" pitchFamily="34" charset="0"/>
              </a:rPr>
              <a:t>Domanda di Benessere</a:t>
            </a:r>
          </a:p>
          <a:p>
            <a:pPr algn="just">
              <a:spcBef>
                <a:spcPct val="50000"/>
              </a:spcBef>
            </a:pPr>
            <a:r>
              <a:rPr lang="it-IT" altLang="it-IT" sz="1300" i="1" dirty="0">
                <a:latin typeface="Trebuchet MS" pitchFamily="34" charset="0"/>
              </a:rPr>
              <a:t>Ambiente, condizioni economiche, istruzione, …</a:t>
            </a:r>
          </a:p>
        </p:txBody>
      </p:sp>
      <p:sp>
        <p:nvSpPr>
          <p:cNvPr id="23575" name="Text Box 24"/>
          <p:cNvSpPr txBox="1">
            <a:spLocks noChangeArrowheads="1"/>
          </p:cNvSpPr>
          <p:nvPr/>
        </p:nvSpPr>
        <p:spPr bwMode="auto">
          <a:xfrm>
            <a:off x="1932112" y="4358580"/>
            <a:ext cx="19050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300" i="1" dirty="0">
                <a:latin typeface="Trebuchet MS" pitchFamily="34" charset="0"/>
              </a:rPr>
              <a:t>Prestazioni di prevenzione, diagnosi, cura, assistenza</a:t>
            </a:r>
          </a:p>
          <a:p>
            <a:pPr>
              <a:spcBef>
                <a:spcPct val="50000"/>
              </a:spcBef>
            </a:pPr>
            <a:r>
              <a:rPr lang="it-IT" altLang="it-IT" sz="1600" b="1" dirty="0">
                <a:solidFill>
                  <a:schemeClr val="accent2">
                    <a:lumMod val="75000"/>
                  </a:schemeClr>
                </a:solidFill>
                <a:latin typeface="Trebuchet MS" pitchFamily="34" charset="0"/>
              </a:rPr>
              <a:t>Domanda di Sanità</a:t>
            </a:r>
          </a:p>
        </p:txBody>
      </p:sp>
      <p:sp>
        <p:nvSpPr>
          <p:cNvPr id="23578" name="Text Box 27"/>
          <p:cNvSpPr txBox="1">
            <a:spLocks noChangeArrowheads="1"/>
          </p:cNvSpPr>
          <p:nvPr/>
        </p:nvSpPr>
        <p:spPr bwMode="auto">
          <a:xfrm>
            <a:off x="7113712" y="4505498"/>
            <a:ext cx="136964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sz="1600" b="1" dirty="0">
                <a:latin typeface="Trebuchet MS" pitchFamily="34" charset="0"/>
              </a:rPr>
              <a:t>Risorse destinate  al fabbisogno del SSN</a:t>
            </a:r>
          </a:p>
        </p:txBody>
      </p:sp>
      <p:sp>
        <p:nvSpPr>
          <p:cNvPr id="23579" name="Text Box 28"/>
          <p:cNvSpPr txBox="1">
            <a:spLocks noChangeArrowheads="1"/>
          </p:cNvSpPr>
          <p:nvPr/>
        </p:nvSpPr>
        <p:spPr bwMode="auto">
          <a:xfrm>
            <a:off x="7069262" y="2342356"/>
            <a:ext cx="14716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sz="1600" b="1" dirty="0">
                <a:latin typeface="Trebuchet MS" pitchFamily="34" charset="0"/>
              </a:rPr>
              <a:t>Altre risorse varie</a:t>
            </a:r>
          </a:p>
        </p:txBody>
      </p:sp>
      <p:sp>
        <p:nvSpPr>
          <p:cNvPr id="23580" name="Text Box 29"/>
          <p:cNvSpPr txBox="1">
            <a:spLocks noChangeArrowheads="1"/>
          </p:cNvSpPr>
          <p:nvPr/>
        </p:nvSpPr>
        <p:spPr bwMode="auto">
          <a:xfrm>
            <a:off x="6797800" y="5788496"/>
            <a:ext cx="1601787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i-FI" altLang="it-IT" sz="1100" dirty="0">
                <a:latin typeface="Trebuchet MS" pitchFamily="34" charset="0"/>
              </a:rPr>
              <a:t>Cislaghi 2009</a:t>
            </a:r>
            <a:endParaRPr lang="en-GB" altLang="it-IT" sz="1100" dirty="0">
              <a:latin typeface="Trebuchet MS" pitchFamily="34" charset="0"/>
            </a:endParaRPr>
          </a:p>
        </p:txBody>
      </p:sp>
      <p:sp>
        <p:nvSpPr>
          <p:cNvPr id="28" name="Rettangolo 27">
            <a:extLst>
              <a:ext uri="{FF2B5EF4-FFF2-40B4-BE49-F238E27FC236}">
                <a16:creationId xmlns:a16="http://schemas.microsoft.com/office/drawing/2014/main" xmlns="" id="{C338AAC0-A8D1-4F4B-87E0-BD537C52DD63}"/>
              </a:ext>
            </a:extLst>
          </p:cNvPr>
          <p:cNvSpPr/>
          <p:nvPr/>
        </p:nvSpPr>
        <p:spPr>
          <a:xfrm>
            <a:off x="2542055" y="109701"/>
            <a:ext cx="4369451" cy="720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/>
              <a:t>PERCHÉ L’EPIDEMIOLOGIA IN FARMACIA</a:t>
            </a:r>
          </a:p>
        </p:txBody>
      </p:sp>
    </p:spTree>
    <p:extLst>
      <p:ext uri="{BB962C8B-B14F-4D97-AF65-F5344CB8AC3E}">
        <p14:creationId xmlns:p14="http://schemas.microsoft.com/office/powerpoint/2010/main" val="2910380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  <a14:imgEffect>
                      <a14:sharpenSoften amount="-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124744"/>
            <a:ext cx="3313085" cy="1817629"/>
          </a:xfrm>
          <a:prstGeom prst="rect">
            <a:avLst/>
          </a:prstGeom>
          <a:effectLst>
            <a:outerShdw blurRad="889000" dist="1676400" dir="5400000" algn="ctr" rotWithShape="0">
              <a:srgbClr val="000000">
                <a:alpha val="18000"/>
              </a:srgbClr>
            </a:outerShdw>
          </a:effectLst>
        </p:spPr>
      </p:pic>
      <p:sp>
        <p:nvSpPr>
          <p:cNvPr id="31" name="Rettangolo 30"/>
          <p:cNvSpPr/>
          <p:nvPr/>
        </p:nvSpPr>
        <p:spPr>
          <a:xfrm>
            <a:off x="2195736" y="1340768"/>
            <a:ext cx="5652000" cy="1267316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chemeClr val="tx1"/>
                </a:solidFill>
              </a:rPr>
              <a:t>La farmacia in seguito ad un intervento coordinato di formazione si pone come sentinella sul territorio per intercettare il «bisogno di salute». </a:t>
            </a:r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32" name="Freccia in giù 31"/>
          <p:cNvSpPr/>
          <p:nvPr/>
        </p:nvSpPr>
        <p:spPr>
          <a:xfrm>
            <a:off x="4712744" y="2470570"/>
            <a:ext cx="576000" cy="648000"/>
          </a:xfrm>
          <a:prstGeom prst="downArrow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33" name="Rettangolo 32"/>
          <p:cNvSpPr/>
          <p:nvPr/>
        </p:nvSpPr>
        <p:spPr>
          <a:xfrm>
            <a:off x="2195736" y="3184149"/>
            <a:ext cx="5652000" cy="1152128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chemeClr val="tx1"/>
                </a:solidFill>
              </a:rPr>
              <a:t>Il farmacista può rispondere alla </a:t>
            </a:r>
            <a:r>
              <a:rPr lang="it-IT" b="1" u="sng" dirty="0">
                <a:solidFill>
                  <a:schemeClr val="accent2">
                    <a:lumMod val="75000"/>
                  </a:schemeClr>
                </a:solidFill>
              </a:rPr>
              <a:t>domanda di SANITÀ</a:t>
            </a:r>
            <a:r>
              <a:rPr lang="it-IT" b="1" u="sng" dirty="0">
                <a:solidFill>
                  <a:schemeClr val="tx1"/>
                </a:solidFill>
              </a:rPr>
              <a:t> e alla </a:t>
            </a:r>
            <a:r>
              <a:rPr lang="it-IT" b="1" u="sng" dirty="0">
                <a:solidFill>
                  <a:srgbClr val="0070C0"/>
                </a:solidFill>
              </a:rPr>
              <a:t>domanda di BENESSERE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chemeClr val="tx1"/>
                </a:solidFill>
              </a:rPr>
              <a:t>CON EFFICACIA</a:t>
            </a:r>
            <a:endParaRPr lang="it-IT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solidFill>
                <a:srgbClr val="92D050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solidFill>
                <a:srgbClr val="92D050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solidFill>
                <a:srgbClr val="92D050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solidFill>
                <a:srgbClr val="92D050"/>
              </a:solidFill>
            </a:endParaRPr>
          </a:p>
        </p:txBody>
      </p:sp>
      <p:pic>
        <p:nvPicPr>
          <p:cNvPr id="24609" name="Immagine 3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23600" y="2212076"/>
            <a:ext cx="1174776" cy="360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117" name="Immagine 3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85581" y="3933096"/>
            <a:ext cx="1174776" cy="360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9" name="Rettangolo 8"/>
          <p:cNvSpPr/>
          <p:nvPr/>
        </p:nvSpPr>
        <p:spPr>
          <a:xfrm>
            <a:off x="2195736" y="4991447"/>
            <a:ext cx="5602640" cy="8858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365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chemeClr val="tx1"/>
                </a:solidFill>
              </a:rPr>
              <a:t>INDIVIDUARE AREE NON COPERTE DAI </a:t>
            </a:r>
            <a:r>
              <a:rPr lang="it-IT" b="1" u="sng" dirty="0">
                <a:solidFill>
                  <a:schemeClr val="tx1"/>
                </a:solidFill>
              </a:rPr>
              <a:t>LEA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chemeClr val="tx1"/>
                </a:solidFill>
              </a:rPr>
              <a:t>RUOLO DELLA FARMACIA</a:t>
            </a:r>
          </a:p>
          <a:p>
            <a:pPr marL="536575" fontAlgn="auto">
              <a:spcBef>
                <a:spcPts val="0"/>
              </a:spcBef>
              <a:spcAft>
                <a:spcPts val="0"/>
              </a:spcAft>
              <a:tabLst>
                <a:tab pos="5383213" algn="l"/>
              </a:tabLst>
              <a:defRPr/>
            </a:pPr>
            <a:r>
              <a:rPr lang="it-IT" dirty="0">
                <a:solidFill>
                  <a:schemeClr val="tx1"/>
                </a:solidFill>
              </a:rPr>
              <a:t>POTENZIALE RITORNO ECONOMICO</a:t>
            </a:r>
          </a:p>
        </p:txBody>
      </p:sp>
      <p:sp>
        <p:nvSpPr>
          <p:cNvPr id="10" name="Freccia in giù 9"/>
          <p:cNvSpPr/>
          <p:nvPr/>
        </p:nvSpPr>
        <p:spPr>
          <a:xfrm>
            <a:off x="4716080" y="4221160"/>
            <a:ext cx="576000" cy="648000"/>
          </a:xfrm>
          <a:prstGeom prst="downArrow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pic>
        <p:nvPicPr>
          <p:cNvPr id="11" name="Immagine 3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87837" y="5434359"/>
            <a:ext cx="1174776" cy="360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2" name="Freccia circolare in giù 1">
            <a:extLst>
              <a:ext uri="{FF2B5EF4-FFF2-40B4-BE49-F238E27FC236}">
                <a16:creationId xmlns:a16="http://schemas.microsoft.com/office/drawing/2014/main" xmlns="" id="{29F5B3E0-52E0-4775-A154-4AD532347AD5}"/>
              </a:ext>
            </a:extLst>
          </p:cNvPr>
          <p:cNvSpPr/>
          <p:nvPr/>
        </p:nvSpPr>
        <p:spPr>
          <a:xfrm rot="1424623" flipV="1">
            <a:off x="1220917" y="2459325"/>
            <a:ext cx="1409111" cy="69775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xmlns="" id="{F326F229-182A-4285-9BBD-E01BCB99F19C}"/>
              </a:ext>
            </a:extLst>
          </p:cNvPr>
          <p:cNvSpPr/>
          <p:nvPr/>
        </p:nvSpPr>
        <p:spPr>
          <a:xfrm>
            <a:off x="2542055" y="109701"/>
            <a:ext cx="4369451" cy="720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/>
              <a:t>PERCHÉ L’EPIDEMIOLOGIA IN FARMACIA</a:t>
            </a:r>
          </a:p>
        </p:txBody>
      </p:sp>
    </p:spTree>
    <p:extLst>
      <p:ext uri="{BB962C8B-B14F-4D97-AF65-F5344CB8AC3E}">
        <p14:creationId xmlns:p14="http://schemas.microsoft.com/office/powerpoint/2010/main" val="3933661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e 2"/>
          <p:cNvSpPr/>
          <p:nvPr/>
        </p:nvSpPr>
        <p:spPr>
          <a:xfrm>
            <a:off x="1595438" y="2481263"/>
            <a:ext cx="6121400" cy="38163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92075" y="1035050"/>
            <a:ext cx="8943975" cy="9112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chemeClr val="bg2">
                    <a:lumMod val="10000"/>
                  </a:schemeClr>
                </a:solidFill>
              </a:rPr>
              <a:t>Il farmacista formato è in grado anche di «ingaggiare» il paziente/cliente,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chemeClr val="bg2">
                    <a:lumMod val="10000"/>
                  </a:schemeClr>
                </a:solidFill>
              </a:rPr>
              <a:t>fidelizzarlo creando un </a:t>
            </a:r>
            <a:r>
              <a:rPr lang="it-IT" b="1" dirty="0">
                <a:solidFill>
                  <a:srgbClr val="FF0000"/>
                </a:solidFill>
              </a:rPr>
              <a:t>ciclo virtuoso </a:t>
            </a:r>
          </a:p>
        </p:txBody>
      </p:sp>
      <p:grpSp>
        <p:nvGrpSpPr>
          <p:cNvPr id="27651" name="Gruppo 1"/>
          <p:cNvGrpSpPr>
            <a:grpSpLocks/>
          </p:cNvGrpSpPr>
          <p:nvPr/>
        </p:nvGrpSpPr>
        <p:grpSpPr bwMode="auto">
          <a:xfrm>
            <a:off x="3040063" y="3357563"/>
            <a:ext cx="3306762" cy="1765300"/>
            <a:chOff x="3059113" y="3463479"/>
            <a:chExt cx="3306762" cy="1765721"/>
          </a:xfrm>
        </p:grpSpPr>
        <p:pic>
          <p:nvPicPr>
            <p:cNvPr id="27663" name="Immagine 6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070225" y="3838550"/>
              <a:ext cx="3295650" cy="1390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CasellaDiTesto 7"/>
            <p:cNvSpPr txBox="1"/>
            <p:nvPr/>
          </p:nvSpPr>
          <p:spPr>
            <a:xfrm>
              <a:off x="3125788" y="3514291"/>
              <a:ext cx="3240087" cy="64626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sz="3600" b="1" dirty="0">
                  <a:solidFill>
                    <a:schemeClr val="accent2">
                      <a:lumMod val="75000"/>
                    </a:schemeClr>
                  </a:solidFill>
                  <a:latin typeface="+mn-lt"/>
                  <a:cs typeface="+mn-cs"/>
                </a:rPr>
                <a:t>FORMAZIONE</a:t>
              </a:r>
            </a:p>
          </p:txBody>
        </p:sp>
        <p:sp>
          <p:nvSpPr>
            <p:cNvPr id="13" name="Rettangolo 12"/>
            <p:cNvSpPr/>
            <p:nvPr/>
          </p:nvSpPr>
          <p:spPr>
            <a:xfrm>
              <a:off x="3059113" y="3463479"/>
              <a:ext cx="3306762" cy="1694266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dirty="0"/>
            </a:p>
          </p:txBody>
        </p:sp>
      </p:grpSp>
      <p:pic>
        <p:nvPicPr>
          <p:cNvPr id="27652" name="Immagine 1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37050" y="5764213"/>
            <a:ext cx="639763" cy="10318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27653" name="Immagine 2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9063" y="2227263"/>
            <a:ext cx="1404937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ettangolo 21"/>
          <p:cNvSpPr/>
          <p:nvPr/>
        </p:nvSpPr>
        <p:spPr>
          <a:xfrm>
            <a:off x="1522413" y="1925638"/>
            <a:ext cx="6408737" cy="368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i="1" dirty="0"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INDIVIDUZIONE DEI FABBISOGNI DI SALUTE</a:t>
            </a:r>
          </a:p>
        </p:txBody>
      </p:sp>
      <p:sp>
        <p:nvSpPr>
          <p:cNvPr id="25" name="Rettangolo 24"/>
          <p:cNvSpPr/>
          <p:nvPr/>
        </p:nvSpPr>
        <p:spPr>
          <a:xfrm>
            <a:off x="3911600" y="5324475"/>
            <a:ext cx="193040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i="1" dirty="0"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FIDELIZZAZIONE</a:t>
            </a:r>
          </a:p>
        </p:txBody>
      </p:sp>
      <p:pic>
        <p:nvPicPr>
          <p:cNvPr id="27657" name="Immagine 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0713" y="3262313"/>
            <a:ext cx="211455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Rettangolo 27"/>
          <p:cNvSpPr/>
          <p:nvPr/>
        </p:nvSpPr>
        <p:spPr>
          <a:xfrm>
            <a:off x="-74613" y="3544888"/>
            <a:ext cx="2303463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RITORNO ECONOMICO</a:t>
            </a:r>
          </a:p>
        </p:txBody>
      </p:sp>
      <p:pic>
        <p:nvPicPr>
          <p:cNvPr id="27659" name="Immagine 9"/>
          <p:cNvPicPr>
            <a:picLocks noChangeAspect="1"/>
          </p:cNvPicPr>
          <p:nvPr/>
        </p:nvPicPr>
        <p:blipFill>
          <a:blip r:embed="rId6"/>
          <a:srcRect l="27274" t="60457" r="25455"/>
          <a:stretch>
            <a:fillRect/>
          </a:stretch>
        </p:blipFill>
        <p:spPr bwMode="auto">
          <a:xfrm>
            <a:off x="6791325" y="3892550"/>
            <a:ext cx="1871663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ttangolo 18"/>
          <p:cNvSpPr/>
          <p:nvPr/>
        </p:nvSpPr>
        <p:spPr>
          <a:xfrm>
            <a:off x="6851650" y="4102100"/>
            <a:ext cx="1839913" cy="6381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20" name="Rettangolo 19"/>
          <p:cNvSpPr/>
          <p:nvPr/>
        </p:nvSpPr>
        <p:spPr>
          <a:xfrm>
            <a:off x="7134225" y="3732213"/>
            <a:ext cx="1235075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INGAGGIO</a:t>
            </a:r>
          </a:p>
        </p:txBody>
      </p:sp>
      <p:sp>
        <p:nvSpPr>
          <p:cNvPr id="4" name="Ovale 3"/>
          <p:cNvSpPr/>
          <p:nvPr/>
        </p:nvSpPr>
        <p:spPr>
          <a:xfrm>
            <a:off x="6732588" y="3544888"/>
            <a:ext cx="2087562" cy="1506537"/>
          </a:xfrm>
          <a:prstGeom prst="ellipse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F5D80E46-B734-47C5-8D55-02A8D2353655}"/>
              </a:ext>
            </a:extLst>
          </p:cNvPr>
          <p:cNvSpPr/>
          <p:nvPr/>
        </p:nvSpPr>
        <p:spPr>
          <a:xfrm>
            <a:off x="2542055" y="109701"/>
            <a:ext cx="4369451" cy="720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/>
              <a:t>PERCHÉ L’EPIDEMIOLOGIA IN FARMACIA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68313" y="1052513"/>
            <a:ext cx="8502650" cy="6556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 MISURE DI FREQUENZA: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800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latin typeface="+mn-lt"/>
                <a:cs typeface="+mn-cs"/>
              </a:rPr>
              <a:t>– PREVALENZA (trasversale)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latin typeface="+mn-lt"/>
                <a:cs typeface="+mn-cs"/>
              </a:rPr>
              <a:t>      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latin typeface="+mn-lt"/>
                <a:cs typeface="+mn-cs"/>
              </a:rPr>
              <a:t>– INCIDENZA (longitudinale)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latin typeface="+mn-lt"/>
                <a:cs typeface="+mn-cs"/>
              </a:rPr>
              <a:t>Qualunque misura richiede 3 elementi dell’ “</a:t>
            </a:r>
            <a:r>
              <a:rPr lang="it-IT" b="1" dirty="0">
                <a:latin typeface="+mn-lt"/>
                <a:cs typeface="+mn-cs"/>
              </a:rPr>
              <a:t>evento</a:t>
            </a:r>
            <a:r>
              <a:rPr lang="it-IT" dirty="0">
                <a:latin typeface="+mn-lt"/>
                <a:cs typeface="+mn-cs"/>
              </a:rPr>
              <a:t>” o “</a:t>
            </a:r>
            <a:r>
              <a:rPr lang="it-IT" b="1" dirty="0">
                <a:latin typeface="+mn-lt"/>
                <a:cs typeface="+mn-cs"/>
              </a:rPr>
              <a:t>condizione</a:t>
            </a:r>
            <a:r>
              <a:rPr lang="it-IT" dirty="0">
                <a:latin typeface="+mn-lt"/>
                <a:cs typeface="+mn-cs"/>
              </a:rPr>
              <a:t>” che si vuole misurare: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it-IT" b="1" dirty="0">
                <a:latin typeface="+mn-lt"/>
                <a:cs typeface="+mn-cs"/>
              </a:rPr>
              <a:t>Facilità di esecuzione, riproducibilità, </a:t>
            </a:r>
            <a:r>
              <a:rPr lang="it-IT" b="1" dirty="0" err="1">
                <a:latin typeface="+mn-lt"/>
                <a:cs typeface="+mn-cs"/>
              </a:rPr>
              <a:t>standardizazzione</a:t>
            </a:r>
            <a:endParaRPr lang="it-IT" b="1" dirty="0"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it-IT" b="1" dirty="0">
                <a:latin typeface="+mn-lt"/>
                <a:cs typeface="+mn-cs"/>
              </a:rPr>
              <a:t>Definizione della popolazione in analisi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it-IT" b="1" dirty="0">
                <a:latin typeface="+mn-lt"/>
                <a:cs typeface="+mn-cs"/>
              </a:rPr>
              <a:t>Definizione della dimensione tempo (puntuale o longitudinale</a:t>
            </a:r>
            <a:r>
              <a:rPr lang="it-IT" dirty="0">
                <a:latin typeface="+mn-lt"/>
                <a:cs typeface="+mn-cs"/>
              </a:rPr>
              <a:t>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solidFill>
                <a:srgbClr val="00B0F0"/>
              </a:solidFill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600" dirty="0">
              <a:latin typeface="+mn-lt"/>
              <a:cs typeface="+mn-cs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2806700" y="152400"/>
            <a:ext cx="3743325" cy="720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/>
              <a:t>MISURE DI BASE IN EPIDEMIOLOGIA</a:t>
            </a:r>
          </a:p>
        </p:txBody>
      </p:sp>
      <p:pic>
        <p:nvPicPr>
          <p:cNvPr id="29699" name="Immagin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1844675"/>
            <a:ext cx="4805362" cy="104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Immagin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3573463"/>
            <a:ext cx="4875212" cy="82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1" name="CasellaDiTesto 5"/>
          <p:cNvSpPr txBox="1">
            <a:spLocks noChangeArrowheads="1"/>
          </p:cNvSpPr>
          <p:nvPr/>
        </p:nvSpPr>
        <p:spPr bwMode="auto">
          <a:xfrm>
            <a:off x="393700" y="6611938"/>
            <a:ext cx="637222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000">
                <a:latin typeface="Trebuchet MS" pitchFamily="34" charset="0"/>
              </a:rPr>
              <a:t>*Ciccone, 2015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806700" y="152400"/>
            <a:ext cx="3743325" cy="720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/>
              <a:t>MISURE DI BASE IN EPIDEMIOLOGIA</a:t>
            </a:r>
          </a:p>
        </p:txBody>
      </p:sp>
      <p:sp>
        <p:nvSpPr>
          <p:cNvPr id="3" name="Rettangolo 2"/>
          <p:cNvSpPr/>
          <p:nvPr/>
        </p:nvSpPr>
        <p:spPr>
          <a:xfrm>
            <a:off x="179388" y="755650"/>
            <a:ext cx="7364412" cy="56324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MISURE DI EFFETTO: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solidFill>
                <a:schemeClr val="accent2">
                  <a:lumMod val="75000"/>
                </a:schemeClr>
              </a:solidFill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latin typeface="+mn-lt"/>
                <a:cs typeface="+mn-cs"/>
              </a:rPr>
              <a:t>– ASSOLUTE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latin typeface="+mn-lt"/>
                <a:cs typeface="+mn-cs"/>
              </a:rPr>
              <a:t>Le </a:t>
            </a:r>
            <a:r>
              <a:rPr lang="it-IT" b="1" dirty="0">
                <a:latin typeface="+mn-lt"/>
                <a:cs typeface="+mn-cs"/>
              </a:rPr>
              <a:t>misure assolute </a:t>
            </a:r>
            <a:r>
              <a:rPr lang="it-IT" dirty="0">
                <a:latin typeface="+mn-lt"/>
                <a:cs typeface="+mn-cs"/>
              </a:rPr>
              <a:t>forniscono una stima della quota di eventi potenzialmente attribuibili al fattore studiato (frequenze)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rgbClr val="00B0F0"/>
                </a:solidFill>
                <a:latin typeface="+mn-lt"/>
                <a:cs typeface="+mn-cs"/>
              </a:rPr>
              <a:t>Valutazioni di priorità in sanità pubblica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latin typeface="+mn-lt"/>
                <a:cs typeface="+mn-cs"/>
              </a:rPr>
              <a:t>– RELATIVE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latin typeface="+mn-lt"/>
                <a:cs typeface="+mn-cs"/>
              </a:rPr>
              <a:t>Le </a:t>
            </a:r>
            <a:r>
              <a:rPr lang="it-IT" b="1" dirty="0">
                <a:latin typeface="+mn-lt"/>
                <a:cs typeface="+mn-cs"/>
              </a:rPr>
              <a:t>misure relative </a:t>
            </a:r>
            <a:r>
              <a:rPr lang="it-IT" dirty="0">
                <a:latin typeface="+mn-lt"/>
                <a:cs typeface="+mn-cs"/>
              </a:rPr>
              <a:t>indicano di quante volte aumenta o diminuisce  la probabilità di un evento in funzione del fattore in studio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latin typeface="+mn-lt"/>
                <a:cs typeface="+mn-cs"/>
              </a:rPr>
              <a:t> </a:t>
            </a:r>
            <a:r>
              <a:rPr lang="it-IT" dirty="0">
                <a:solidFill>
                  <a:srgbClr val="00B0F0"/>
                </a:solidFill>
                <a:latin typeface="+mn-lt"/>
                <a:cs typeface="+mn-cs"/>
              </a:rPr>
              <a:t>Valutazione in ricerche eziologiche o di intervento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solidFill>
                <a:srgbClr val="00B0F0"/>
              </a:solidFill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latin typeface="+mn-lt"/>
                <a:cs typeface="+mn-cs"/>
              </a:rPr>
              <a:t>La stima delle misure di effetto dipende: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latin typeface="+mn-lt"/>
                <a:cs typeface="+mn-cs"/>
              </a:rPr>
              <a:t>– dal disegno dello studio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latin typeface="+mn-lt"/>
                <a:cs typeface="+mn-cs"/>
              </a:rPr>
              <a:t>– dalle scale di misura utilizzate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latin typeface="+mn-lt"/>
                <a:cs typeface="+mn-cs"/>
              </a:rPr>
              <a:t>– dalla frequenza dell’esposizione e dell’evento studiati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latin typeface="+mn-lt"/>
                <a:cs typeface="+mn-cs"/>
              </a:rPr>
              <a:t>Principali misure di effetto: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latin typeface="+mn-lt"/>
                <a:cs typeface="+mn-cs"/>
              </a:rPr>
              <a:t>– rischi relativi  (</a:t>
            </a:r>
            <a:r>
              <a:rPr lang="it-IT" i="1" dirty="0" err="1">
                <a:latin typeface="+mn-lt"/>
                <a:cs typeface="+mn-cs"/>
              </a:rPr>
              <a:t>risk</a:t>
            </a:r>
            <a:r>
              <a:rPr lang="it-IT" i="1" dirty="0">
                <a:latin typeface="+mn-lt"/>
                <a:cs typeface="+mn-cs"/>
              </a:rPr>
              <a:t> ratio</a:t>
            </a:r>
            <a:r>
              <a:rPr lang="it-IT" dirty="0">
                <a:latin typeface="+mn-lt"/>
                <a:cs typeface="+mn-cs"/>
              </a:rPr>
              <a:t>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i="1" dirty="0">
                <a:latin typeface="+mn-lt"/>
                <a:cs typeface="+mn-cs"/>
              </a:rPr>
              <a:t>- </a:t>
            </a:r>
            <a:r>
              <a:rPr lang="it-IT" i="1" dirty="0" err="1">
                <a:latin typeface="+mn-lt"/>
                <a:cs typeface="+mn-cs"/>
              </a:rPr>
              <a:t>odds</a:t>
            </a:r>
            <a:r>
              <a:rPr lang="it-IT" i="1" dirty="0">
                <a:latin typeface="+mn-lt"/>
                <a:cs typeface="+mn-cs"/>
              </a:rPr>
              <a:t> ratio </a:t>
            </a:r>
            <a:r>
              <a:rPr lang="it-IT" dirty="0">
                <a:latin typeface="+mn-lt"/>
                <a:cs typeface="+mn-cs"/>
              </a:rPr>
              <a:t>(studi casi controllo più semplici)</a:t>
            </a:r>
          </a:p>
        </p:txBody>
      </p:sp>
      <p:sp>
        <p:nvSpPr>
          <p:cNvPr id="30723" name="CasellaDiTesto 3"/>
          <p:cNvSpPr txBox="1">
            <a:spLocks noChangeArrowheads="1"/>
          </p:cNvSpPr>
          <p:nvPr/>
        </p:nvSpPr>
        <p:spPr bwMode="auto">
          <a:xfrm>
            <a:off x="393700" y="6611938"/>
            <a:ext cx="637222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000">
                <a:latin typeface="Trebuchet MS" pitchFamily="34" charset="0"/>
              </a:rPr>
              <a:t>*Ciccone, 2015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faccettatura">
  <a:themeElements>
    <a:clrScheme name="Sfaccettatur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Sfaccettatura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faccettatur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1928</TotalTime>
  <Words>1805</Words>
  <Application>Microsoft Office PowerPoint</Application>
  <PresentationFormat>Presentazione su schermo (4:3)</PresentationFormat>
  <Paragraphs>356</Paragraphs>
  <Slides>27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27</vt:i4>
      </vt:variant>
    </vt:vector>
  </HeadingPairs>
  <TitlesOfParts>
    <vt:vector size="37" baseType="lpstr">
      <vt:lpstr>Arial</vt:lpstr>
      <vt:lpstr>Calibri</vt:lpstr>
      <vt:lpstr>DIN Alternate</vt:lpstr>
      <vt:lpstr>DIN Condensed</vt:lpstr>
      <vt:lpstr>Iowan Old Style</vt:lpstr>
      <vt:lpstr>Times New Roman</vt:lpstr>
      <vt:lpstr>Trebuchet MS</vt:lpstr>
      <vt:lpstr>Wingdings</vt:lpstr>
      <vt:lpstr>Wingdings 3</vt:lpstr>
      <vt:lpstr>Sfaccettatura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Studio De Napoli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De Napoli</dc:creator>
  <cp:lastModifiedBy>Michela Palladino</cp:lastModifiedBy>
  <cp:revision>123</cp:revision>
  <cp:lastPrinted>2017-06-09T14:12:15Z</cp:lastPrinted>
  <dcterms:created xsi:type="dcterms:W3CDTF">2016-09-02T14:44:01Z</dcterms:created>
  <dcterms:modified xsi:type="dcterms:W3CDTF">2017-06-21T11:58:30Z</dcterms:modified>
</cp:coreProperties>
</file>