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9"/>
  </p:notesMasterIdLst>
  <p:handoutMasterIdLst>
    <p:handoutMasterId r:id="rId30"/>
  </p:handoutMasterIdLst>
  <p:sldIdLst>
    <p:sldId id="289" r:id="rId2"/>
    <p:sldId id="291" r:id="rId3"/>
    <p:sldId id="332" r:id="rId4"/>
    <p:sldId id="363" r:id="rId5"/>
    <p:sldId id="364" r:id="rId6"/>
    <p:sldId id="365" r:id="rId7"/>
    <p:sldId id="361" r:id="rId8"/>
    <p:sldId id="334" r:id="rId9"/>
    <p:sldId id="335" r:id="rId10"/>
    <p:sldId id="341" r:id="rId11"/>
    <p:sldId id="352" r:id="rId12"/>
    <p:sldId id="342" r:id="rId13"/>
    <p:sldId id="343" r:id="rId14"/>
    <p:sldId id="355" r:id="rId15"/>
    <p:sldId id="357" r:id="rId16"/>
    <p:sldId id="349" r:id="rId17"/>
    <p:sldId id="333" r:id="rId18"/>
    <p:sldId id="351" r:id="rId19"/>
    <p:sldId id="336" r:id="rId20"/>
    <p:sldId id="368" r:id="rId21"/>
    <p:sldId id="369" r:id="rId22"/>
    <p:sldId id="370" r:id="rId23"/>
    <p:sldId id="381" r:id="rId24"/>
    <p:sldId id="371" r:id="rId25"/>
    <p:sldId id="373" r:id="rId26"/>
    <p:sldId id="380" r:id="rId27"/>
    <p:sldId id="383" r:id="rId28"/>
  </p:sldIdLst>
  <p:sldSz cx="9144000" cy="6858000" type="screen4x3"/>
  <p:notesSz cx="9926638" cy="6797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2DA8D864-086D-4864-B423-F44AEEC43B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E13404DE-3C67-4F31-865C-144CF174D9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427D-84CB-4855-AE0E-CE323D70340A}" type="datetimeFigureOut">
              <a:rPr lang="it-IT" smtClean="0"/>
              <a:t>21/06/2017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9E267AC0-283B-4828-96FB-0F70053EF2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903AB2E8-B5B2-4D80-A887-2A249A51AF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AB4FC-9C0B-434C-A8BE-55857FBB15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63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EF6C94-186B-40A3-9E71-5D2773918E4A}" type="datetimeFigureOut">
              <a:rPr lang="it-IT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EF56E0-C67A-4824-A0E3-EC61EA6F19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819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2150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cs typeface="Arial" charset="0"/>
              </a:rPr>
              <a:t>POMPA BENZINA BOSCH PER USO AUTOMOBILISTICO</a:t>
            </a:r>
          </a:p>
        </p:txBody>
      </p:sp>
    </p:spTree>
    <p:extLst>
      <p:ext uri="{BB962C8B-B14F-4D97-AF65-F5344CB8AC3E}">
        <p14:creationId xmlns:p14="http://schemas.microsoft.com/office/powerpoint/2010/main" val="405238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7D6A7-3075-48C9-9696-181377BCBCFD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62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656A3-713F-40E1-8612-4DF93A3D4697}" type="datetimeFigureOut">
              <a:rPr lang="it-IT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C191-8528-4824-9F7E-06DD1C8F43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46B7B-916A-4145-9A2D-8568693C639B}" type="datetimeFigureOut">
              <a:rPr lang="it-IT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422C-356D-483B-9B4C-6959673C7E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E7C3B-1211-4775-A6E7-096B7C149243}" type="datetimeFigureOut">
              <a:rPr lang="it-IT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B20DF-00D6-498C-8F2C-CD7D846F13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88BF-B90F-46E0-9704-E64232208958}" type="datetimeFigureOut">
              <a:rPr lang="it-IT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B4481-6726-47AD-86DF-1BBADCA995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629D-BE62-4F31-A50A-B04C0E87CCB5}" type="datetimeFigureOut">
              <a:rPr lang="it-IT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C246E-6924-4619-811D-45E93CAF55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7867-C360-4CE4-BCE5-197C35B926F5}" type="datetimeFigureOut">
              <a:rPr lang="it-IT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869B-FDCF-440B-A4DC-793881B0AC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D5A5B-9CB8-44B2-866C-2D810CDA8B2A}" type="datetimeFigureOut">
              <a:rPr lang="it-IT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B780-8115-4573-A27E-828A6AB94A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0D78A-83E9-4C26-B22C-ACEB95138700}" type="datetimeFigureOut">
              <a:rPr lang="it-IT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88613-C5A8-4B96-B320-27B2627B1A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98012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D91A5-8DF0-4424-97D5-8CC589115BBB}" type="datetimeFigureOut">
              <a:rPr lang="it-IT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BF6CE-3F0C-4AE6-8CB8-8408660186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631C0-9252-46CE-B201-9C7EDBC1EB16}" type="datetimeFigureOut">
              <a:rPr lang="it-IT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3065-6139-49FB-982C-1E4A44BD30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B69A-D78A-48AD-9054-4D456C2E8301}" type="datetimeFigureOut">
              <a:rPr lang="it-IT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FAC0E-E356-42DF-BC0B-95161A2066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412C6-DBB9-473F-B8E6-EB51D9D583B0}" type="datetimeFigureOut">
              <a:rPr lang="it-IT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7819F-C48C-4A17-815B-438013B640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DDD4F-8D8E-46BB-A192-FD06525EA056}" type="datetimeFigureOut">
              <a:rPr lang="it-IT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EDBB-EC93-4958-865C-BF3D5F6FFA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8C08B-8DBD-4558-8BA4-38525E2A2BFD}" type="datetimeFigureOut">
              <a:rPr lang="it-IT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9CE11-8DE4-43BD-8A09-182791D5A1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078C-E781-4F73-B2E2-8F5CD2465EEE}" type="datetimeFigureOut">
              <a:rPr lang="it-IT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8E0D-83BB-4D0D-9E54-8F1E03FA13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B4DED-7A83-4CB5-93A0-DF92783B25EE}" type="datetimeFigureOut">
              <a:rPr lang="it-IT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F377-1328-47C3-9327-03947E46A9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0AF6BA-DDFC-4449-A81F-6E2BF1872D04}" type="datetimeFigureOut">
              <a:rPr lang="it-IT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69FFE-0A98-457D-8465-7D78C17C1D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16" r:id="rId11"/>
    <p:sldLayoutId id="2147483705" r:id="rId12"/>
    <p:sldLayoutId id="2147483717" r:id="rId13"/>
    <p:sldLayoutId id="2147483704" r:id="rId14"/>
    <p:sldLayoutId id="2147483703" r:id="rId15"/>
    <p:sldLayoutId id="2147483702" r:id="rId16"/>
    <p:sldLayoutId id="2147483719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asellaDiTesto 5"/>
          <p:cNvSpPr txBox="1">
            <a:spLocks noChangeArrowheads="1"/>
          </p:cNvSpPr>
          <p:nvPr/>
        </p:nvSpPr>
        <p:spPr bwMode="auto">
          <a:xfrm>
            <a:off x="683568" y="2636912"/>
            <a:ext cx="723647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it-IT" sz="4000" dirty="0">
                <a:latin typeface="Trebuchet MS" pitchFamily="34" charset="0"/>
              </a:rPr>
              <a:t>QUESTIONARI IN FARMACIA</a:t>
            </a:r>
          </a:p>
        </p:txBody>
      </p:sp>
      <p:sp>
        <p:nvSpPr>
          <p:cNvPr id="19461" name="CasellaDiTesto 1"/>
          <p:cNvSpPr txBox="1">
            <a:spLocks noChangeArrowheads="1"/>
          </p:cNvSpPr>
          <p:nvPr/>
        </p:nvSpPr>
        <p:spPr bwMode="auto">
          <a:xfrm>
            <a:off x="-36512" y="6309320"/>
            <a:ext cx="6684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Trebuchet MS" pitchFamily="34" charset="0"/>
              </a:rPr>
              <a:t>Marco Parente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ttangolo 1"/>
          <p:cNvSpPr>
            <a:spLocks noChangeArrowheads="1"/>
          </p:cNvSpPr>
          <p:nvPr/>
        </p:nvSpPr>
        <p:spPr bwMode="auto">
          <a:xfrm>
            <a:off x="66675" y="879475"/>
            <a:ext cx="61737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b="1">
                <a:latin typeface="Trebuchet MS" pitchFamily="34" charset="0"/>
              </a:rPr>
              <a:t>1) FINALITÀ:</a:t>
            </a:r>
            <a:endParaRPr lang="it-IT">
              <a:latin typeface="Trebuchet MS" pitchFamily="34" charset="0"/>
            </a:endParaRPr>
          </a:p>
          <a:p>
            <a:pPr algn="just"/>
            <a:r>
              <a:rPr lang="it-IT">
                <a:latin typeface="Trebuchet MS" pitchFamily="34" charset="0"/>
              </a:rPr>
              <a:t>–</a:t>
            </a:r>
            <a:r>
              <a:rPr lang="it-IT" b="1">
                <a:solidFill>
                  <a:srgbClr val="FF0000"/>
                </a:solidFill>
                <a:latin typeface="Trebuchet MS" pitchFamily="34" charset="0"/>
              </a:rPr>
              <a:t>Descrittive</a:t>
            </a:r>
          </a:p>
          <a:p>
            <a:pPr algn="just"/>
            <a:r>
              <a:rPr lang="it-IT">
                <a:latin typeface="Trebuchet MS" pitchFamily="34" charset="0"/>
              </a:rPr>
              <a:t>–</a:t>
            </a:r>
            <a:r>
              <a:rPr lang="it-IT" b="1">
                <a:solidFill>
                  <a:srgbClr val="FF0000"/>
                </a:solidFill>
                <a:latin typeface="Trebuchet MS" pitchFamily="34" charset="0"/>
              </a:rPr>
              <a:t>Analitiche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806700" y="152400"/>
            <a:ext cx="37433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>
                <a:solidFill>
                  <a:srgbClr val="FFFFFF"/>
                </a:solidFill>
                <a:cs typeface="Arial" charset="0"/>
              </a:rPr>
              <a:t>PARAMETRI DEGLI STUDI </a:t>
            </a:r>
          </a:p>
        </p:txBody>
      </p:sp>
      <p:pic>
        <p:nvPicPr>
          <p:cNvPr id="31747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1113" y="2333625"/>
            <a:ext cx="5302250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ttangolo 5"/>
          <p:cNvSpPr>
            <a:spLocks noChangeArrowheads="1"/>
          </p:cNvSpPr>
          <p:nvPr/>
        </p:nvSpPr>
        <p:spPr bwMode="auto">
          <a:xfrm>
            <a:off x="61913" y="1785938"/>
            <a:ext cx="52974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Trebuchet MS" pitchFamily="34" charset="0"/>
              </a:rPr>
              <a:t>2) DIMENSIONI TEMPORALI:</a:t>
            </a:r>
          </a:p>
          <a:p>
            <a:r>
              <a:rPr lang="it-IT">
                <a:latin typeface="Trebuchet MS" pitchFamily="34" charset="0"/>
              </a:rPr>
              <a:t>–</a:t>
            </a:r>
            <a:r>
              <a:rPr lang="it-IT" b="1">
                <a:solidFill>
                  <a:srgbClr val="FF0000"/>
                </a:solidFill>
                <a:latin typeface="Trebuchet MS" pitchFamily="34" charset="0"/>
              </a:rPr>
              <a:t>Trasversali</a:t>
            </a:r>
            <a:r>
              <a:rPr lang="it-IT">
                <a:latin typeface="Trebuchet MS" pitchFamily="34" charset="0"/>
              </a:rPr>
              <a:t> (assenza della dimensione tempo)</a:t>
            </a:r>
          </a:p>
          <a:p>
            <a:r>
              <a:rPr lang="it-IT">
                <a:latin typeface="Trebuchet MS" pitchFamily="34" charset="0"/>
              </a:rPr>
              <a:t>–</a:t>
            </a:r>
            <a:r>
              <a:rPr lang="it-IT" b="1">
                <a:solidFill>
                  <a:srgbClr val="FF0000"/>
                </a:solidFill>
                <a:latin typeface="Trebuchet MS" pitchFamily="34" charset="0"/>
              </a:rPr>
              <a:t>Longitudinali</a:t>
            </a:r>
            <a:r>
              <a:rPr lang="it-IT">
                <a:latin typeface="Trebuchet MS" pitchFamily="34" charset="0"/>
              </a:rPr>
              <a:t> </a:t>
            </a:r>
          </a:p>
        </p:txBody>
      </p:sp>
      <p:sp>
        <p:nvSpPr>
          <p:cNvPr id="31749" name="Rettangolo 6"/>
          <p:cNvSpPr>
            <a:spLocks noChangeArrowheads="1"/>
          </p:cNvSpPr>
          <p:nvPr/>
        </p:nvSpPr>
        <p:spPr bwMode="auto">
          <a:xfrm>
            <a:off x="61913" y="2803525"/>
            <a:ext cx="39338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b="1">
                <a:latin typeface="Trebuchet MS" pitchFamily="34" charset="0"/>
              </a:rPr>
              <a:t>3) DIREZIONE TEMPORALE: </a:t>
            </a:r>
          </a:p>
          <a:p>
            <a:pPr algn="just"/>
            <a:r>
              <a:rPr lang="it-IT">
                <a:latin typeface="Trebuchet MS" pitchFamily="34" charset="0"/>
              </a:rPr>
              <a:t>–</a:t>
            </a:r>
            <a:r>
              <a:rPr lang="it-IT" b="1">
                <a:solidFill>
                  <a:srgbClr val="FF0000"/>
                </a:solidFill>
                <a:latin typeface="Trebuchet MS" pitchFamily="34" charset="0"/>
              </a:rPr>
              <a:t>Prospettico</a:t>
            </a:r>
            <a:r>
              <a:rPr lang="it-IT">
                <a:latin typeface="Trebuchet MS" pitchFamily="34" charset="0"/>
              </a:rPr>
              <a:t> (eventi successivi all’inizio dello studio)</a:t>
            </a:r>
          </a:p>
          <a:p>
            <a:pPr algn="just"/>
            <a:r>
              <a:rPr lang="it-IT">
                <a:latin typeface="Trebuchet MS" pitchFamily="34" charset="0"/>
              </a:rPr>
              <a:t>–</a:t>
            </a:r>
            <a:r>
              <a:rPr lang="it-IT" b="1">
                <a:solidFill>
                  <a:srgbClr val="FF0000"/>
                </a:solidFill>
                <a:latin typeface="Trebuchet MS" pitchFamily="34" charset="0"/>
              </a:rPr>
              <a:t>Retrospettivo</a:t>
            </a:r>
            <a:r>
              <a:rPr lang="it-IT">
                <a:latin typeface="Trebuchet MS" pitchFamily="34" charset="0"/>
              </a:rPr>
              <a:t> (eventi precedenti l’inizio dello studio</a:t>
            </a:r>
          </a:p>
        </p:txBody>
      </p:sp>
      <p:sp>
        <p:nvSpPr>
          <p:cNvPr id="8" name="Freccia circolare a destra 7"/>
          <p:cNvSpPr/>
          <p:nvPr/>
        </p:nvSpPr>
        <p:spPr>
          <a:xfrm rot="17885815">
            <a:off x="1887537" y="4759326"/>
            <a:ext cx="1198563" cy="2341562"/>
          </a:xfrm>
          <a:prstGeom prst="curvedRightArrow">
            <a:avLst>
              <a:gd name="adj1" fmla="val 25000"/>
              <a:gd name="adj2" fmla="val 2637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31751" name="CasellaDiTesto 8"/>
          <p:cNvSpPr txBox="1">
            <a:spLocks noChangeArrowheads="1"/>
          </p:cNvSpPr>
          <p:nvPr/>
        </p:nvSpPr>
        <p:spPr bwMode="auto">
          <a:xfrm>
            <a:off x="393700" y="6611938"/>
            <a:ext cx="6372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Trebuchet MS" pitchFamily="34" charset="0"/>
              </a:rPr>
              <a:t>*Ciccone, 2015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0825" y="908050"/>
            <a:ext cx="7759700" cy="42116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latin typeface="Trebuchet MS" pitchFamily="34" charset="0"/>
              </a:rPr>
              <a:t>4) L’UNITÀ DI OSSERVAZIONE: </a:t>
            </a:r>
          </a:p>
          <a:p>
            <a:r>
              <a:rPr lang="it-IT" b="1" dirty="0">
                <a:solidFill>
                  <a:srgbClr val="FF0000"/>
                </a:solidFill>
                <a:latin typeface="Trebuchet MS" pitchFamily="34" charset="0"/>
              </a:rPr>
              <a:t>–individuo </a:t>
            </a:r>
          </a:p>
          <a:p>
            <a:r>
              <a:rPr lang="it-IT" b="1" dirty="0">
                <a:solidFill>
                  <a:srgbClr val="FF0000"/>
                </a:solidFill>
                <a:latin typeface="Trebuchet MS" pitchFamily="34" charset="0"/>
              </a:rPr>
              <a:t>–popolazione </a:t>
            </a:r>
            <a:r>
              <a:rPr lang="it-IT" dirty="0">
                <a:latin typeface="Trebuchet MS" pitchFamily="34" charset="0"/>
              </a:rPr>
              <a:t>(es. studi di correlazione o ecologici)</a:t>
            </a:r>
          </a:p>
          <a:p>
            <a:r>
              <a:rPr lang="it-IT" dirty="0">
                <a:latin typeface="Trebuchet MS" pitchFamily="34" charset="0"/>
              </a:rPr>
              <a:t> </a:t>
            </a:r>
          </a:p>
          <a:p>
            <a:r>
              <a:rPr lang="it-IT" b="1" dirty="0">
                <a:latin typeface="Trebuchet MS" pitchFamily="34" charset="0"/>
              </a:rPr>
              <a:t>5) LA DEFINIZIONE DELLA POPOLAZIONE</a:t>
            </a:r>
            <a:r>
              <a:rPr lang="it-IT" dirty="0">
                <a:latin typeface="Trebuchet MS" pitchFamily="34" charset="0"/>
              </a:rPr>
              <a:t>:</a:t>
            </a:r>
          </a:p>
          <a:p>
            <a:r>
              <a:rPr lang="it-IT" b="1" dirty="0">
                <a:solidFill>
                  <a:srgbClr val="FF0000"/>
                </a:solidFill>
                <a:latin typeface="Trebuchet MS" pitchFamily="34" charset="0"/>
              </a:rPr>
              <a:t>–chiusa </a:t>
            </a:r>
            <a:r>
              <a:rPr lang="it-IT" dirty="0">
                <a:latin typeface="Trebuchet MS" pitchFamily="34" charset="0"/>
              </a:rPr>
              <a:t>(es. trial randomizzato controllato, coorti) </a:t>
            </a:r>
          </a:p>
          <a:p>
            <a:r>
              <a:rPr lang="it-IT" b="1" dirty="0">
                <a:solidFill>
                  <a:srgbClr val="FF0000"/>
                </a:solidFill>
                <a:latin typeface="Trebuchet MS" pitchFamily="34" charset="0"/>
              </a:rPr>
              <a:t>–aperta </a:t>
            </a:r>
            <a:r>
              <a:rPr lang="it-IT" dirty="0">
                <a:latin typeface="Trebuchet MS" pitchFamily="34" charset="0"/>
              </a:rPr>
              <a:t>(es. residenti) </a:t>
            </a:r>
          </a:p>
          <a:p>
            <a:endParaRPr lang="it-IT" dirty="0">
              <a:latin typeface="Trebuchet MS" pitchFamily="34" charset="0"/>
            </a:endParaRPr>
          </a:p>
          <a:p>
            <a:r>
              <a:rPr lang="it-IT" b="1" dirty="0">
                <a:latin typeface="Trebuchet MS" pitchFamily="34" charset="0"/>
              </a:rPr>
              <a:t>6) LA DEFINIZIONE DELL’EVENTO O CONDIZIONE IN STUDIO:</a:t>
            </a:r>
            <a:r>
              <a:rPr lang="it-IT" dirty="0">
                <a:latin typeface="Trebuchet MS" pitchFamily="34" charset="0"/>
              </a:rPr>
              <a:t> </a:t>
            </a:r>
          </a:p>
          <a:p>
            <a:r>
              <a:rPr lang="it-IT" b="1" dirty="0">
                <a:solidFill>
                  <a:srgbClr val="FF0000"/>
                </a:solidFill>
                <a:latin typeface="Trebuchet MS" pitchFamily="34" charset="0"/>
              </a:rPr>
              <a:t>–studio di prevalenza </a:t>
            </a:r>
            <a:r>
              <a:rPr lang="it-IT" dirty="0">
                <a:latin typeface="Trebuchet MS" pitchFamily="34" charset="0"/>
              </a:rPr>
              <a:t>(casi vecchi + nuovi) </a:t>
            </a:r>
          </a:p>
          <a:p>
            <a:r>
              <a:rPr lang="it-IT" b="1" dirty="0">
                <a:solidFill>
                  <a:srgbClr val="FF0000"/>
                </a:solidFill>
                <a:latin typeface="Trebuchet MS" pitchFamily="34" charset="0"/>
              </a:rPr>
              <a:t>–studio d’incidenza </a:t>
            </a:r>
            <a:r>
              <a:rPr lang="it-IT" dirty="0">
                <a:latin typeface="Trebuchet MS" pitchFamily="34" charset="0"/>
              </a:rPr>
              <a:t>(solo casi di nuova diagnosi)</a:t>
            </a:r>
          </a:p>
          <a:p>
            <a:endParaRPr lang="it-IT" dirty="0">
              <a:latin typeface="Trebuchet MS" pitchFamily="34" charset="0"/>
            </a:endParaRPr>
          </a:p>
          <a:p>
            <a:r>
              <a:rPr lang="it-IT" b="1" dirty="0">
                <a:latin typeface="Trebuchet MS" pitchFamily="34" charset="0"/>
              </a:rPr>
              <a:t>7) LA PRESENZA E TIPOLOGIA DI UN GRUPPO DI CONTROLLO</a:t>
            </a:r>
            <a:r>
              <a:rPr lang="it-IT" dirty="0">
                <a:latin typeface="Trebuchet MS" pitchFamily="34" charset="0"/>
              </a:rPr>
              <a:t>:</a:t>
            </a:r>
          </a:p>
          <a:p>
            <a:r>
              <a:rPr lang="it-IT" b="1" dirty="0">
                <a:solidFill>
                  <a:srgbClr val="FF0000"/>
                </a:solidFill>
                <a:latin typeface="Trebuchet MS" pitchFamily="34" charset="0"/>
              </a:rPr>
              <a:t>–studio senza gruppo di controllo </a:t>
            </a:r>
          </a:p>
          <a:p>
            <a:r>
              <a:rPr lang="it-IT" b="1" dirty="0">
                <a:solidFill>
                  <a:srgbClr val="FF0000"/>
                </a:solidFill>
                <a:latin typeface="Trebuchet MS" pitchFamily="34" charset="0"/>
              </a:rPr>
              <a:t>–studio controllati</a:t>
            </a:r>
            <a:r>
              <a:rPr lang="it-IT" dirty="0">
                <a:latin typeface="Trebuchet MS" pitchFamily="34" charset="0"/>
              </a:rPr>
              <a:t>: •con assegnazione random •senza randomizzazione </a:t>
            </a:r>
          </a:p>
        </p:txBody>
      </p:sp>
      <p:sp>
        <p:nvSpPr>
          <p:cNvPr id="3" name="Rettangolo 2"/>
          <p:cNvSpPr/>
          <p:nvPr/>
        </p:nvSpPr>
        <p:spPr>
          <a:xfrm>
            <a:off x="2806700" y="152400"/>
            <a:ext cx="37433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>
                <a:solidFill>
                  <a:srgbClr val="FFFFFF"/>
                </a:solidFill>
                <a:cs typeface="Arial" charset="0"/>
              </a:rPr>
              <a:t>PARAMETRI DEGLI STUDI </a:t>
            </a:r>
          </a:p>
        </p:txBody>
      </p:sp>
      <p:sp>
        <p:nvSpPr>
          <p:cNvPr id="32771" name="Rettangolo 4"/>
          <p:cNvSpPr>
            <a:spLocks noChangeArrowheads="1"/>
          </p:cNvSpPr>
          <p:nvPr/>
        </p:nvSpPr>
        <p:spPr bwMode="auto">
          <a:xfrm>
            <a:off x="1908175" y="51974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latin typeface="Trebuchet MS" pitchFamily="34" charset="0"/>
              </a:rPr>
              <a:t>8) IL RUOLO DEL RICERCATORE: </a:t>
            </a:r>
          </a:p>
        </p:txBody>
      </p:sp>
      <p:sp>
        <p:nvSpPr>
          <p:cNvPr id="32772" name="Rettangolo 5"/>
          <p:cNvSpPr>
            <a:spLocks noChangeArrowheads="1"/>
          </p:cNvSpPr>
          <p:nvPr/>
        </p:nvSpPr>
        <p:spPr bwMode="auto">
          <a:xfrm>
            <a:off x="900113" y="5561013"/>
            <a:ext cx="29511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0000"/>
                </a:solidFill>
                <a:latin typeface="Trebuchet MS" pitchFamily="34" charset="0"/>
              </a:rPr>
              <a:t>–studio osservazionali</a:t>
            </a:r>
            <a:r>
              <a:rPr lang="it-IT">
                <a:latin typeface="Trebuchet MS" pitchFamily="34" charset="0"/>
              </a:rPr>
              <a:t>: </a:t>
            </a:r>
          </a:p>
          <a:p>
            <a:r>
              <a:rPr lang="it-IT" b="1">
                <a:solidFill>
                  <a:srgbClr val="002060"/>
                </a:solidFill>
                <a:latin typeface="Trebuchet MS" pitchFamily="34" charset="0"/>
              </a:rPr>
              <a:t>•trasversali (</a:t>
            </a:r>
            <a:r>
              <a:rPr lang="it-IT" b="1" i="1">
                <a:solidFill>
                  <a:srgbClr val="002060"/>
                </a:solidFill>
                <a:latin typeface="Trebuchet MS" pitchFamily="34" charset="0"/>
              </a:rPr>
              <a:t>surveys</a:t>
            </a:r>
            <a:r>
              <a:rPr lang="it-IT" b="1">
                <a:solidFill>
                  <a:srgbClr val="002060"/>
                </a:solidFill>
                <a:latin typeface="Trebuchet MS" pitchFamily="34" charset="0"/>
              </a:rPr>
              <a:t>) </a:t>
            </a:r>
          </a:p>
          <a:p>
            <a:r>
              <a:rPr lang="it-IT" b="1">
                <a:solidFill>
                  <a:srgbClr val="002060"/>
                </a:solidFill>
                <a:latin typeface="Trebuchet MS" pitchFamily="34" charset="0"/>
              </a:rPr>
              <a:t>•coorte </a:t>
            </a:r>
          </a:p>
          <a:p>
            <a:r>
              <a:rPr lang="it-IT" b="1">
                <a:solidFill>
                  <a:srgbClr val="002060"/>
                </a:solidFill>
                <a:latin typeface="Trebuchet MS" pitchFamily="34" charset="0"/>
              </a:rPr>
              <a:t>•caso-controllo </a:t>
            </a:r>
          </a:p>
        </p:txBody>
      </p:sp>
      <p:sp>
        <p:nvSpPr>
          <p:cNvPr id="32773" name="Rettangolo 6"/>
          <p:cNvSpPr>
            <a:spLocks noChangeArrowheads="1"/>
          </p:cNvSpPr>
          <p:nvPr/>
        </p:nvSpPr>
        <p:spPr bwMode="auto">
          <a:xfrm>
            <a:off x="4057650" y="5567363"/>
            <a:ext cx="3952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0000"/>
                </a:solidFill>
                <a:latin typeface="Trebuchet MS" pitchFamily="34" charset="0"/>
              </a:rPr>
              <a:t>–studio sperimentali</a:t>
            </a:r>
            <a:r>
              <a:rPr lang="it-IT">
                <a:latin typeface="Trebuchet MS" pitchFamily="34" charset="0"/>
              </a:rPr>
              <a:t>: </a:t>
            </a:r>
          </a:p>
          <a:p>
            <a:r>
              <a:rPr lang="it-IT" b="1">
                <a:solidFill>
                  <a:srgbClr val="002060"/>
                </a:solidFill>
                <a:latin typeface="Trebuchet MS" pitchFamily="34" charset="0"/>
              </a:rPr>
              <a:t>•su individui </a:t>
            </a:r>
          </a:p>
          <a:p>
            <a:r>
              <a:rPr lang="it-IT" b="1">
                <a:solidFill>
                  <a:srgbClr val="002060"/>
                </a:solidFill>
                <a:latin typeface="Trebuchet MS" pitchFamily="34" charset="0"/>
              </a:rPr>
              <a:t>•su popolazioni (</a:t>
            </a:r>
            <a:r>
              <a:rPr lang="it-IT" b="1" i="1">
                <a:solidFill>
                  <a:srgbClr val="002060"/>
                </a:solidFill>
                <a:latin typeface="Trebuchet MS" pitchFamily="34" charset="0"/>
              </a:rPr>
              <a:t>trial</a:t>
            </a:r>
            <a:r>
              <a:rPr lang="it-IT" b="1">
                <a:solidFill>
                  <a:srgbClr val="002060"/>
                </a:solidFill>
                <a:latin typeface="Trebuchet MS" pitchFamily="34" charset="0"/>
              </a:rPr>
              <a:t> comunità</a:t>
            </a:r>
            <a:r>
              <a:rPr lang="it-IT">
                <a:latin typeface="Trebuchet MS" pitchFamily="34" charset="0"/>
              </a:rPr>
              <a:t>)</a:t>
            </a:r>
          </a:p>
        </p:txBody>
      </p:sp>
      <p:sp>
        <p:nvSpPr>
          <p:cNvPr id="8" name="Rettangolo 7"/>
          <p:cNvSpPr/>
          <p:nvPr/>
        </p:nvSpPr>
        <p:spPr>
          <a:xfrm>
            <a:off x="755650" y="5156200"/>
            <a:ext cx="6911975" cy="160496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2775" name="CasellaDiTesto 8"/>
          <p:cNvSpPr txBox="1">
            <a:spLocks noChangeArrowheads="1"/>
          </p:cNvSpPr>
          <p:nvPr/>
        </p:nvSpPr>
        <p:spPr bwMode="auto">
          <a:xfrm>
            <a:off x="-23813" y="6611938"/>
            <a:ext cx="6372226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Trebuchet MS" pitchFamily="34" charset="0"/>
              </a:rPr>
              <a:t>*Ciccone, 2015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00025"/>
            <a:ext cx="690721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0825" y="1765300"/>
            <a:ext cx="8424863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b="1" dirty="0">
                <a:solidFill>
                  <a:srgbClr val="0070C0"/>
                </a:solidFill>
                <a:latin typeface="+mn-lt"/>
                <a:cs typeface="+mn-cs"/>
              </a:rPr>
              <a:t>Studi campionari condotti su gruppi rappresentativi di una popolazione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b="1" dirty="0">
                <a:solidFill>
                  <a:srgbClr val="0070C0"/>
                </a:solidFill>
                <a:latin typeface="+mn-lt"/>
                <a:cs typeface="+mn-cs"/>
              </a:rPr>
              <a:t>Rilevazione di (molte) informazioni su: 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>
                <a:latin typeface="+mn-lt"/>
                <a:cs typeface="+mn-cs"/>
              </a:rPr>
              <a:t>condizioni di salute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>
                <a:latin typeface="+mn-lt"/>
                <a:cs typeface="+mn-cs"/>
              </a:rPr>
              <a:t>caratteristiche individuali 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>
                <a:latin typeface="+mn-lt"/>
                <a:cs typeface="+mn-cs"/>
              </a:rPr>
              <a:t>esposizioni a fattori di rischi 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		</a:t>
            </a:r>
          </a:p>
        </p:txBody>
      </p:sp>
      <p:sp>
        <p:nvSpPr>
          <p:cNvPr id="34818" name="CasellaDiTesto 3"/>
          <p:cNvSpPr txBox="1">
            <a:spLocks noChangeArrowheads="1"/>
          </p:cNvSpPr>
          <p:nvPr/>
        </p:nvSpPr>
        <p:spPr bwMode="auto">
          <a:xfrm>
            <a:off x="393700" y="6611938"/>
            <a:ext cx="6372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Trebuchet MS" pitchFamily="34" charset="0"/>
              </a:rPr>
              <a:t>*Ciccone, 2015</a:t>
            </a:r>
          </a:p>
        </p:txBody>
      </p:sp>
      <p:sp>
        <p:nvSpPr>
          <p:cNvPr id="5" name="Rettangolo 4"/>
          <p:cNvSpPr/>
          <p:nvPr/>
        </p:nvSpPr>
        <p:spPr>
          <a:xfrm>
            <a:off x="2806700" y="152400"/>
            <a:ext cx="37433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STUDI OSSERVAZIONALI</a:t>
            </a:r>
          </a:p>
        </p:txBody>
      </p:sp>
      <p:sp>
        <p:nvSpPr>
          <p:cNvPr id="34820" name="Rettangolo 5"/>
          <p:cNvSpPr>
            <a:spLocks noChangeArrowheads="1"/>
          </p:cNvSpPr>
          <p:nvPr/>
        </p:nvSpPr>
        <p:spPr bwMode="auto">
          <a:xfrm>
            <a:off x="250825" y="1020763"/>
            <a:ext cx="3482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  <a:latin typeface="Trebuchet MS" pitchFamily="34" charset="0"/>
              </a:rPr>
              <a:t>STUDI TRASVERSALI (</a:t>
            </a:r>
            <a:r>
              <a:rPr lang="it-IT" b="1" i="1">
                <a:solidFill>
                  <a:srgbClr val="FF0000"/>
                </a:solidFill>
                <a:latin typeface="Trebuchet MS" pitchFamily="34" charset="0"/>
              </a:rPr>
              <a:t>SURVEYS</a:t>
            </a:r>
            <a:r>
              <a:rPr lang="it-IT" b="1">
                <a:solidFill>
                  <a:srgbClr val="FF0000"/>
                </a:solidFill>
                <a:latin typeface="Trebuchet MS" pitchFamily="34" charset="0"/>
              </a:rPr>
              <a:t>)</a:t>
            </a:r>
          </a:p>
        </p:txBody>
      </p:sp>
      <p:sp>
        <p:nvSpPr>
          <p:cNvPr id="8" name="Rettangolo 7"/>
          <p:cNvSpPr/>
          <p:nvPr/>
        </p:nvSpPr>
        <p:spPr>
          <a:xfrm>
            <a:off x="-560388" y="3687763"/>
            <a:ext cx="8280401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b="1" dirty="0">
                <a:solidFill>
                  <a:srgbClr val="0070C0"/>
                </a:solidFill>
                <a:latin typeface="+mn-lt"/>
                <a:cs typeface="+mn-cs"/>
              </a:rPr>
              <a:t>Vantaggi</a:t>
            </a:r>
            <a:r>
              <a:rPr lang="it-IT" dirty="0">
                <a:latin typeface="+mn-lt"/>
                <a:cs typeface="+mn-cs"/>
              </a:rPr>
              <a:t>: </a:t>
            </a:r>
          </a:p>
          <a:p>
            <a:pPr marL="1657350" lvl="3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>
                <a:latin typeface="+mn-lt"/>
                <a:cs typeface="+mn-cs"/>
              </a:rPr>
              <a:t>	relativamente economici </a:t>
            </a:r>
          </a:p>
          <a:p>
            <a:pPr marL="1657350" lvl="3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>
                <a:latin typeface="+mn-lt"/>
                <a:cs typeface="+mn-cs"/>
              </a:rPr>
              <a:t>	rapidi </a:t>
            </a:r>
          </a:p>
          <a:p>
            <a:pPr marL="1657350" lvl="3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>
                <a:latin typeface="+mn-lt"/>
                <a:cs typeface="+mn-cs"/>
              </a:rPr>
              <a:t>	forniscono molte informazioni utili a fini di sanità pubblica 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marL="1200150" lvl="2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b="1" dirty="0">
                <a:solidFill>
                  <a:srgbClr val="0070C0"/>
                </a:solidFill>
                <a:latin typeface="+mn-lt"/>
                <a:cs typeface="+mn-cs"/>
              </a:rPr>
              <a:t>Svantaggi</a:t>
            </a:r>
            <a:r>
              <a:rPr lang="it-IT" dirty="0">
                <a:latin typeface="+mn-lt"/>
                <a:cs typeface="+mn-cs"/>
              </a:rPr>
              <a:t>: </a:t>
            </a:r>
          </a:p>
          <a:p>
            <a:pPr marL="1657350" lvl="3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>
                <a:latin typeface="+mn-lt"/>
                <a:cs typeface="+mn-cs"/>
              </a:rPr>
              <a:t>l’assenza di una dimensione temporale indebolisce l’analisi di 	relazioni causali tra esposizioni e stato di salute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ttangolo 1"/>
          <p:cNvSpPr>
            <a:spLocks noChangeArrowheads="1"/>
          </p:cNvSpPr>
          <p:nvPr/>
        </p:nvSpPr>
        <p:spPr bwMode="auto">
          <a:xfrm>
            <a:off x="250825" y="1487488"/>
            <a:ext cx="8424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it-IT" b="1">
                <a:solidFill>
                  <a:srgbClr val="0070C0"/>
                </a:solidFill>
                <a:latin typeface="Trebuchet MS" pitchFamily="34" charset="0"/>
              </a:rPr>
              <a:t>Studio che confronta l’incidenza di eventi tra due gruppi di soggetti (“esposti” e “non esposti”), seguiti nel tempo </a:t>
            </a:r>
          </a:p>
          <a:p>
            <a:pPr lvl="2" algn="just"/>
            <a:r>
              <a:rPr lang="it-IT">
                <a:latin typeface="Trebuchet MS" pitchFamily="34" charset="0"/>
              </a:rPr>
              <a:t>		</a:t>
            </a:r>
          </a:p>
        </p:txBody>
      </p:sp>
      <p:sp>
        <p:nvSpPr>
          <p:cNvPr id="35842" name="CasellaDiTesto 3"/>
          <p:cNvSpPr txBox="1">
            <a:spLocks noChangeArrowheads="1"/>
          </p:cNvSpPr>
          <p:nvPr/>
        </p:nvSpPr>
        <p:spPr bwMode="auto">
          <a:xfrm>
            <a:off x="393700" y="6611938"/>
            <a:ext cx="6372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Trebuchet MS" pitchFamily="34" charset="0"/>
              </a:rPr>
              <a:t>*Ciccone, 2015</a:t>
            </a:r>
          </a:p>
        </p:txBody>
      </p:sp>
      <p:sp>
        <p:nvSpPr>
          <p:cNvPr id="5" name="Rettangolo 4"/>
          <p:cNvSpPr/>
          <p:nvPr/>
        </p:nvSpPr>
        <p:spPr>
          <a:xfrm>
            <a:off x="2806700" y="152400"/>
            <a:ext cx="37433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STUDI OSSERVAZIONALI</a:t>
            </a:r>
          </a:p>
        </p:txBody>
      </p:sp>
      <p:sp>
        <p:nvSpPr>
          <p:cNvPr id="35844" name="Rettangolo 5"/>
          <p:cNvSpPr>
            <a:spLocks noChangeArrowheads="1"/>
          </p:cNvSpPr>
          <p:nvPr/>
        </p:nvSpPr>
        <p:spPr bwMode="auto">
          <a:xfrm>
            <a:off x="250825" y="1020763"/>
            <a:ext cx="2197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  <a:latin typeface="Trebuchet MS" pitchFamily="34" charset="0"/>
              </a:rPr>
              <a:t>STUDIO DI COORTE</a:t>
            </a:r>
          </a:p>
        </p:txBody>
      </p:sp>
      <p:pic>
        <p:nvPicPr>
          <p:cNvPr id="35845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63" y="4335463"/>
            <a:ext cx="3309937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Immagin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5475" y="2887663"/>
            <a:ext cx="4659313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-668338" y="2270125"/>
            <a:ext cx="8496301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b="1" dirty="0">
                <a:solidFill>
                  <a:srgbClr val="0070C0"/>
                </a:solidFill>
                <a:latin typeface="+mn-lt"/>
                <a:cs typeface="+mn-cs"/>
              </a:rPr>
              <a:t>Vantaggi</a:t>
            </a:r>
            <a:r>
              <a:rPr lang="it-IT" dirty="0">
                <a:latin typeface="+mn-lt"/>
                <a:cs typeface="+mn-cs"/>
              </a:rPr>
              <a:t>: </a:t>
            </a:r>
          </a:p>
          <a:p>
            <a:pPr marL="1657350" lvl="3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>
                <a:latin typeface="+mn-lt"/>
                <a:cs typeface="+mn-cs"/>
              </a:rPr>
              <a:t>	studio di esposizioni rare</a:t>
            </a:r>
          </a:p>
          <a:p>
            <a:pPr marL="1657350" lvl="3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>
                <a:latin typeface="+mn-lt"/>
                <a:cs typeface="+mn-cs"/>
              </a:rPr>
              <a:t>	possibilità di valutare diversi effetti 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marL="1200150" lvl="2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b="1" dirty="0">
                <a:solidFill>
                  <a:srgbClr val="0070C0"/>
                </a:solidFill>
                <a:latin typeface="+mn-lt"/>
                <a:cs typeface="+mn-cs"/>
              </a:rPr>
              <a:t>Svantaggi</a:t>
            </a:r>
            <a:r>
              <a:rPr lang="it-IT" dirty="0">
                <a:latin typeface="+mn-lt"/>
                <a:cs typeface="+mn-cs"/>
              </a:rPr>
              <a:t>: </a:t>
            </a:r>
          </a:p>
          <a:p>
            <a:pPr marL="1657350" lvl="3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>
                <a:latin typeface="+mn-lt"/>
                <a:cs typeface="+mn-cs"/>
              </a:rPr>
              <a:t>Piuttosto lunghi e costosi</a:t>
            </a:r>
          </a:p>
        </p:txBody>
      </p:sp>
      <p:sp>
        <p:nvSpPr>
          <p:cNvPr id="2" name="Rettangolo 7"/>
          <p:cNvSpPr/>
          <p:nvPr/>
        </p:nvSpPr>
        <p:spPr>
          <a:xfrm>
            <a:off x="2195513" y="6400800"/>
            <a:ext cx="3097212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 algn="just">
              <a:buFont typeface="Wingdings" pitchFamily="2" charset="2"/>
              <a:buNone/>
            </a:pPr>
            <a:r>
              <a:rPr lang="it-IT" sz="1200" b="1">
                <a:latin typeface="Trebuchet MS" pitchFamily="34" charset="0"/>
              </a:rPr>
              <a:t>M-: non malati</a:t>
            </a:r>
          </a:p>
          <a:p>
            <a:pPr marL="1200150" lvl="2" indent="-285750" algn="just">
              <a:buFont typeface="Wingdings" pitchFamily="2" charset="2"/>
              <a:buNone/>
            </a:pPr>
            <a:r>
              <a:rPr lang="it-IT" sz="1200" b="1">
                <a:latin typeface="Trebuchet MS" pitchFamily="34" charset="0"/>
              </a:rPr>
              <a:t>M+: malati</a:t>
            </a:r>
            <a:endParaRPr lang="it-IT" sz="120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ttangolo 1"/>
          <p:cNvSpPr>
            <a:spLocks noChangeArrowheads="1"/>
          </p:cNvSpPr>
          <p:nvPr/>
        </p:nvSpPr>
        <p:spPr bwMode="auto">
          <a:xfrm>
            <a:off x="14288" y="1397000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it-IT" b="1">
                <a:solidFill>
                  <a:srgbClr val="0070C0"/>
                </a:solidFill>
                <a:latin typeface="Trebuchet MS" pitchFamily="34" charset="0"/>
              </a:rPr>
              <a:t>Studio che confronta la prevalenza di esposizioni tra un gruppo di soggetti con una malattia (casi) ed un gruppo di soggetti senza la malattia in studio (controlli) </a:t>
            </a:r>
          </a:p>
          <a:p>
            <a:pPr lvl="2" algn="just"/>
            <a:r>
              <a:rPr lang="it-IT">
                <a:latin typeface="Trebuchet MS" pitchFamily="34" charset="0"/>
              </a:rPr>
              <a:t>		</a:t>
            </a:r>
          </a:p>
        </p:txBody>
      </p:sp>
      <p:sp>
        <p:nvSpPr>
          <p:cNvPr id="36866" name="CasellaDiTesto 3"/>
          <p:cNvSpPr txBox="1">
            <a:spLocks noChangeArrowheads="1"/>
          </p:cNvSpPr>
          <p:nvPr/>
        </p:nvSpPr>
        <p:spPr bwMode="auto">
          <a:xfrm>
            <a:off x="393700" y="6611938"/>
            <a:ext cx="6372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Trebuchet MS" pitchFamily="34" charset="0"/>
              </a:rPr>
              <a:t>*Ciccone, 2015</a:t>
            </a:r>
          </a:p>
        </p:txBody>
      </p:sp>
      <p:sp>
        <p:nvSpPr>
          <p:cNvPr id="5" name="Rettangolo 4"/>
          <p:cNvSpPr/>
          <p:nvPr/>
        </p:nvSpPr>
        <p:spPr>
          <a:xfrm>
            <a:off x="2806700" y="152400"/>
            <a:ext cx="37433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STUDI OSSERVAZIONALI</a:t>
            </a:r>
          </a:p>
        </p:txBody>
      </p:sp>
      <p:sp>
        <p:nvSpPr>
          <p:cNvPr id="36868" name="Rettangolo 5"/>
          <p:cNvSpPr>
            <a:spLocks noChangeArrowheads="1"/>
          </p:cNvSpPr>
          <p:nvPr/>
        </p:nvSpPr>
        <p:spPr bwMode="auto">
          <a:xfrm>
            <a:off x="250825" y="1020763"/>
            <a:ext cx="2924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  <a:latin typeface="Trebuchet MS" pitchFamily="34" charset="0"/>
              </a:rPr>
              <a:t>STUDI CASO-CONTROLLO</a:t>
            </a:r>
          </a:p>
        </p:txBody>
      </p:sp>
      <p:sp>
        <p:nvSpPr>
          <p:cNvPr id="8" name="Rettangolo 7"/>
          <p:cNvSpPr/>
          <p:nvPr/>
        </p:nvSpPr>
        <p:spPr>
          <a:xfrm>
            <a:off x="-965200" y="2382838"/>
            <a:ext cx="10109200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b="1" dirty="0">
                <a:solidFill>
                  <a:srgbClr val="0070C0"/>
                </a:solidFill>
                <a:latin typeface="+mn-lt"/>
                <a:cs typeface="+mn-cs"/>
              </a:rPr>
              <a:t>Vantaggi</a:t>
            </a:r>
            <a:r>
              <a:rPr lang="it-IT" dirty="0">
                <a:latin typeface="+mn-lt"/>
                <a:cs typeface="+mn-cs"/>
              </a:rPr>
              <a:t>: </a:t>
            </a:r>
          </a:p>
          <a:p>
            <a:pPr marL="1657350" lvl="3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>
                <a:latin typeface="+mn-lt"/>
                <a:cs typeface="+mn-cs"/>
              </a:rPr>
              <a:t>relativamente poco costoso e rapido</a:t>
            </a:r>
          </a:p>
          <a:p>
            <a:pPr marL="1657350" lvl="3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>
                <a:latin typeface="+mn-lt"/>
                <a:cs typeface="+mn-cs"/>
              </a:rPr>
              <a:t>possibile studio di malattie rare</a:t>
            </a:r>
          </a:p>
          <a:p>
            <a:pPr marL="1657350" lvl="3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>
                <a:latin typeface="+mn-lt"/>
                <a:cs typeface="+mn-cs"/>
              </a:rPr>
              <a:t>possibilità di valutare diverse possibili cause  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marL="1200150" lvl="2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b="1" dirty="0">
                <a:solidFill>
                  <a:srgbClr val="0070C0"/>
                </a:solidFill>
                <a:latin typeface="+mn-lt"/>
                <a:cs typeface="+mn-cs"/>
              </a:rPr>
              <a:t>Svantaggi</a:t>
            </a:r>
            <a:r>
              <a:rPr lang="it-IT" dirty="0">
                <a:latin typeface="+mn-lt"/>
                <a:cs typeface="+mn-cs"/>
              </a:rPr>
              <a:t>: </a:t>
            </a:r>
          </a:p>
          <a:p>
            <a:pPr marL="1657350" lvl="3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>
                <a:latin typeface="+mn-lt"/>
                <a:cs typeface="+mn-cs"/>
              </a:rPr>
              <a:t>elevato rischio di distorsioni</a:t>
            </a:r>
          </a:p>
        </p:txBody>
      </p:sp>
      <p:pic>
        <p:nvPicPr>
          <p:cNvPr id="36870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1813" y="3484563"/>
            <a:ext cx="4802187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7"/>
          <p:cNvSpPr/>
          <p:nvPr/>
        </p:nvSpPr>
        <p:spPr>
          <a:xfrm>
            <a:off x="2195513" y="6400800"/>
            <a:ext cx="3097212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 algn="just">
              <a:buFont typeface="Wingdings" pitchFamily="2" charset="2"/>
              <a:buNone/>
            </a:pPr>
            <a:r>
              <a:rPr lang="it-IT" sz="1200" b="1">
                <a:latin typeface="Trebuchet MS" pitchFamily="34" charset="0"/>
              </a:rPr>
              <a:t>E-: non esposti</a:t>
            </a:r>
          </a:p>
          <a:p>
            <a:pPr marL="1200150" lvl="2" indent="-285750" algn="just">
              <a:buFont typeface="Wingdings" pitchFamily="2" charset="2"/>
              <a:buNone/>
            </a:pPr>
            <a:r>
              <a:rPr lang="it-IT" sz="1200" b="1">
                <a:latin typeface="Trebuchet MS" pitchFamily="34" charset="0"/>
              </a:rPr>
              <a:t>E+: esposti</a:t>
            </a:r>
            <a:endParaRPr lang="it-IT" sz="120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388" y="1052513"/>
            <a:ext cx="842645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70C0"/>
                </a:solidFill>
                <a:latin typeface="+mn-lt"/>
                <a:cs typeface="+mn-cs"/>
              </a:rPr>
              <a:t>Tutti gli studi sono a rischio di produrre risultati errati per diverse ragioni che possono compromettere: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–Validità interna di uno studio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–Validità esterna (applicabilità dei risultati)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–Interpretazione e rilevanza a fini di decisioni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Le tipologie di errori possono essere classificate in: </a:t>
            </a:r>
          </a:p>
          <a:p>
            <a:pPr marL="1200150" lvl="2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b="1" dirty="0">
                <a:solidFill>
                  <a:srgbClr val="FF0000"/>
                </a:solidFill>
                <a:latin typeface="+mn-lt"/>
                <a:cs typeface="+mn-cs"/>
              </a:rPr>
              <a:t>Errori casuali: </a:t>
            </a:r>
            <a:r>
              <a:rPr lang="it-IT" dirty="0">
                <a:latin typeface="+mn-lt"/>
                <a:cs typeface="+mn-cs"/>
              </a:rPr>
              <a:t>controllabili aumentando il campione</a:t>
            </a:r>
          </a:p>
          <a:p>
            <a:pPr marL="1200150" lvl="2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b="1" dirty="0">
                <a:solidFill>
                  <a:srgbClr val="FF0000"/>
                </a:solidFill>
                <a:latin typeface="+mn-lt"/>
                <a:cs typeface="+mn-cs"/>
              </a:rPr>
              <a:t>Errori sistematici (</a:t>
            </a:r>
            <a:r>
              <a:rPr lang="it-IT" b="1" i="1" dirty="0" err="1">
                <a:solidFill>
                  <a:srgbClr val="FF0000"/>
                </a:solidFill>
                <a:latin typeface="+mn-lt"/>
                <a:cs typeface="+mn-cs"/>
              </a:rPr>
              <a:t>bias</a:t>
            </a:r>
            <a:r>
              <a:rPr lang="it-IT" b="1" dirty="0">
                <a:solidFill>
                  <a:srgbClr val="FF0000"/>
                </a:solidFill>
                <a:latin typeface="+mn-lt"/>
                <a:cs typeface="+mn-cs"/>
              </a:rPr>
              <a:t>): 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0000"/>
                </a:solidFill>
                <a:latin typeface="+mn-lt"/>
                <a:cs typeface="+mn-cs"/>
              </a:rPr>
              <a:t>		</a:t>
            </a:r>
            <a:r>
              <a:rPr lang="it-IT" dirty="0">
                <a:solidFill>
                  <a:srgbClr val="7030A0"/>
                </a:solidFill>
                <a:latin typeface="+mn-lt"/>
                <a:cs typeface="+mn-cs"/>
              </a:rPr>
              <a:t>–</a:t>
            </a:r>
            <a:r>
              <a:rPr lang="it-IT" i="1" dirty="0" err="1">
                <a:solidFill>
                  <a:srgbClr val="7030A0"/>
                </a:solidFill>
                <a:latin typeface="+mn-lt"/>
                <a:cs typeface="+mn-cs"/>
              </a:rPr>
              <a:t>bias</a:t>
            </a:r>
            <a:r>
              <a:rPr lang="it-IT" dirty="0">
                <a:solidFill>
                  <a:srgbClr val="7030A0"/>
                </a:solidFill>
                <a:latin typeface="+mn-lt"/>
                <a:cs typeface="+mn-cs"/>
              </a:rPr>
              <a:t> di selezione </a:t>
            </a:r>
            <a:r>
              <a:rPr lang="it-IT" dirty="0">
                <a:latin typeface="+mn-lt"/>
                <a:cs typeface="+mn-cs"/>
              </a:rPr>
              <a:t>(es. in studi di coorti lavorative confrontate 		  con la popolazione generale (“effetto lavoratore sano”)</a:t>
            </a:r>
            <a:endParaRPr lang="it-IT" dirty="0">
              <a:solidFill>
                <a:srgbClr val="7030A0"/>
              </a:solidFill>
              <a:latin typeface="+mn-lt"/>
              <a:cs typeface="+mn-cs"/>
            </a:endParaRP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7030A0"/>
                </a:solidFill>
                <a:latin typeface="+mn-lt"/>
                <a:cs typeface="+mn-cs"/>
              </a:rPr>
              <a:t>		–</a:t>
            </a:r>
            <a:r>
              <a:rPr lang="it-IT" i="1" dirty="0" err="1">
                <a:solidFill>
                  <a:srgbClr val="7030A0"/>
                </a:solidFill>
                <a:latin typeface="+mn-lt"/>
                <a:cs typeface="+mn-cs"/>
              </a:rPr>
              <a:t>bias</a:t>
            </a:r>
            <a:r>
              <a:rPr lang="it-IT" dirty="0">
                <a:solidFill>
                  <a:srgbClr val="7030A0"/>
                </a:solidFill>
                <a:latin typeface="+mn-lt"/>
                <a:cs typeface="+mn-cs"/>
              </a:rPr>
              <a:t> d’informazione</a:t>
            </a:r>
            <a:r>
              <a:rPr lang="it-IT" dirty="0">
                <a:latin typeface="+mn-lt"/>
                <a:cs typeface="+mn-cs"/>
              </a:rPr>
              <a:t> (si verifica quando la classificazione dei 			  soggetti partecipanti ad uno studio è errata) 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7030A0"/>
                </a:solidFill>
                <a:latin typeface="+mn-lt"/>
                <a:cs typeface="+mn-cs"/>
              </a:rPr>
              <a:t>		–confondimento </a:t>
            </a:r>
            <a:r>
              <a:rPr lang="it-IT" dirty="0">
                <a:latin typeface="+mn-lt"/>
                <a:cs typeface="+mn-cs"/>
              </a:rPr>
              <a:t>(si verifica quando i gruppi confrontati per 			 una esposizione o trattamento (determinante in studio) sono 			 diversi per il rischio di base di presentare </a:t>
            </a:r>
            <a:r>
              <a:rPr lang="it-IT" i="1" dirty="0">
                <a:latin typeface="+mn-lt"/>
                <a:cs typeface="+mn-cs"/>
              </a:rPr>
              <a:t>l’</a:t>
            </a:r>
            <a:r>
              <a:rPr lang="it-IT" i="1" dirty="0" err="1">
                <a:latin typeface="+mn-lt"/>
                <a:cs typeface="+mn-cs"/>
              </a:rPr>
              <a:t>outcome</a:t>
            </a:r>
            <a:r>
              <a:rPr lang="it-IT" dirty="0">
                <a:latin typeface="+mn-lt"/>
                <a:cs typeface="+mn-cs"/>
              </a:rPr>
              <a:t> in    			 studio; valutare anche età, sesso e fumo)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u="sng" dirty="0">
                <a:solidFill>
                  <a:srgbClr val="FF0000"/>
                </a:solidFill>
                <a:latin typeface="+mn-lt"/>
                <a:cs typeface="+mn-cs"/>
              </a:rPr>
              <a:t>Gli studi osservazionali sono particolarmente “a rischio” di errori sistematici di diversa natura</a:t>
            </a:r>
          </a:p>
        </p:txBody>
      </p:sp>
      <p:sp>
        <p:nvSpPr>
          <p:cNvPr id="37890" name="CasellaDiTesto 2"/>
          <p:cNvSpPr txBox="1">
            <a:spLocks noChangeArrowheads="1"/>
          </p:cNvSpPr>
          <p:nvPr/>
        </p:nvSpPr>
        <p:spPr bwMode="auto">
          <a:xfrm>
            <a:off x="393700" y="6611938"/>
            <a:ext cx="6372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Trebuchet MS" pitchFamily="34" charset="0"/>
              </a:rPr>
              <a:t>*Ciccone, 2015</a:t>
            </a:r>
          </a:p>
        </p:txBody>
      </p:sp>
      <p:sp>
        <p:nvSpPr>
          <p:cNvPr id="4" name="Rettangolo 3"/>
          <p:cNvSpPr/>
          <p:nvPr/>
        </p:nvSpPr>
        <p:spPr>
          <a:xfrm>
            <a:off x="2806700" y="152400"/>
            <a:ext cx="37433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ERRORI NEGLI STUDI</a:t>
            </a:r>
          </a:p>
        </p:txBody>
      </p:sp>
      <p:pic>
        <p:nvPicPr>
          <p:cNvPr id="37892" name="Immagin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557338"/>
            <a:ext cx="158432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7038" y="1052513"/>
            <a:ext cx="8502650" cy="5878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B0F0"/>
                </a:solidFill>
                <a:latin typeface="+mn-lt"/>
                <a:cs typeface="+mn-cs"/>
              </a:rPr>
              <a:t>Produzione di statistiche descrittive: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EPIDEMIOLOGIA DESCRITTIVA</a:t>
            </a:r>
            <a:endParaRPr lang="it-IT" dirty="0">
              <a:solidFill>
                <a:srgbClr val="00B0F0"/>
              </a:solidFill>
              <a:latin typeface="+mn-lt"/>
              <a:cs typeface="+mn-cs"/>
            </a:endParaRPr>
          </a:p>
          <a:p>
            <a:pPr lvl="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– Dati correnti (mortalità, ricoveri, registri patologia)</a:t>
            </a:r>
          </a:p>
          <a:p>
            <a:pPr lvl="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– </a:t>
            </a:r>
            <a:r>
              <a:rPr lang="it-IT" i="1" dirty="0" err="1">
                <a:latin typeface="+mn-lt"/>
                <a:cs typeface="+mn-cs"/>
              </a:rPr>
              <a:t>Surveys</a:t>
            </a:r>
            <a:r>
              <a:rPr lang="it-IT" i="1" dirty="0">
                <a:latin typeface="+mn-lt"/>
                <a:cs typeface="+mn-cs"/>
              </a:rPr>
              <a:t> </a:t>
            </a:r>
            <a:r>
              <a:rPr lang="it-IT" dirty="0">
                <a:latin typeface="+mn-lt"/>
                <a:cs typeface="+mn-cs"/>
              </a:rPr>
              <a:t>(studi traversali)</a:t>
            </a:r>
            <a:endParaRPr lang="it-IT" i="1" dirty="0">
              <a:latin typeface="+mn-lt"/>
              <a:cs typeface="+mn-cs"/>
            </a:endParaRPr>
          </a:p>
          <a:p>
            <a:pPr lvl="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B0F0"/>
                </a:solidFill>
                <a:latin typeface="+mn-lt"/>
                <a:cs typeface="+mn-cs"/>
              </a:rPr>
              <a:t>Studio dei fattori di rischio: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EPIDEMIOLOGIA EZIOLOGICA</a:t>
            </a:r>
            <a:endParaRPr lang="it-IT" dirty="0">
              <a:solidFill>
                <a:srgbClr val="00B0F0"/>
              </a:solidFill>
              <a:latin typeface="+mn-lt"/>
              <a:cs typeface="+mn-cs"/>
            </a:endParaRPr>
          </a:p>
          <a:p>
            <a:pPr lvl="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– Individuali (genetica, stili di vita)</a:t>
            </a:r>
          </a:p>
          <a:p>
            <a:pPr lvl="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– Ambientali (occupazione, ambiente)</a:t>
            </a:r>
          </a:p>
          <a:p>
            <a:pPr lvl="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B0F0"/>
                </a:solidFill>
                <a:latin typeface="+mn-lt"/>
                <a:cs typeface="+mn-cs"/>
              </a:rPr>
              <a:t>Valutazione di efficacia degli interventi: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EPIDEMIOLOGIA CLINICA</a:t>
            </a:r>
            <a:endParaRPr lang="it-IT" dirty="0">
              <a:solidFill>
                <a:srgbClr val="00B0F0"/>
              </a:solidFill>
              <a:latin typeface="+mn-lt"/>
              <a:cs typeface="+mn-cs"/>
            </a:endParaRPr>
          </a:p>
          <a:p>
            <a:pPr lvl="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– Prevenzione (primaria, secondaria)</a:t>
            </a:r>
          </a:p>
          <a:p>
            <a:pPr lvl="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– Clinici (diagnosi, trattamenti)</a:t>
            </a:r>
          </a:p>
          <a:p>
            <a:pPr lvl="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B0F0"/>
                </a:solidFill>
                <a:latin typeface="+mn-lt"/>
                <a:cs typeface="+mn-cs"/>
              </a:rPr>
              <a:t>Valutazione qualità dell’assistenza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EPIDEMIOLOGIA VALUTATIVA</a:t>
            </a:r>
            <a:endParaRPr lang="it-IT" dirty="0">
              <a:solidFill>
                <a:srgbClr val="00B0F0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00B0F0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06700" y="152400"/>
            <a:ext cx="37433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QUALE DIREZIONE PRENDERE?</a:t>
            </a:r>
          </a:p>
        </p:txBody>
      </p:sp>
      <p:sp>
        <p:nvSpPr>
          <p:cNvPr id="38915" name="CasellaDiTesto 4"/>
          <p:cNvSpPr txBox="1">
            <a:spLocks noChangeArrowheads="1"/>
          </p:cNvSpPr>
          <p:nvPr/>
        </p:nvSpPr>
        <p:spPr bwMode="auto">
          <a:xfrm>
            <a:off x="393700" y="6611938"/>
            <a:ext cx="6372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Trebuchet MS" pitchFamily="34" charset="0"/>
              </a:rPr>
              <a:t>*Ciccone, 2015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8" y="250825"/>
            <a:ext cx="9064625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950" y="1270000"/>
            <a:ext cx="7677871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00B0F0"/>
                </a:solidFill>
                <a:latin typeface="Trebuchet MS" pitchFamily="34" charset="0"/>
              </a:rPr>
              <a:t>1) Valutazione del bisogno di salute: </a:t>
            </a:r>
          </a:p>
          <a:p>
            <a:r>
              <a:rPr lang="it-IT" sz="1400" dirty="0">
                <a:latin typeface="Trebuchet MS" pitchFamily="34" charset="0"/>
              </a:rPr>
              <a:t>			</a:t>
            </a:r>
            <a:r>
              <a:rPr lang="it-IT" sz="1400" b="1" dirty="0">
                <a:solidFill>
                  <a:srgbClr val="181818"/>
                </a:solidFill>
                <a:latin typeface="Trebuchet MS" pitchFamily="34" charset="0"/>
              </a:rPr>
              <a:t>		per la farmacia: ingaggio del paziente</a:t>
            </a:r>
          </a:p>
          <a:p>
            <a:r>
              <a:rPr lang="it-IT" sz="1400" b="1" dirty="0">
                <a:solidFill>
                  <a:srgbClr val="00B0F0"/>
                </a:solidFill>
                <a:latin typeface="Trebuchet MS" pitchFamily="34" charset="0"/>
              </a:rPr>
              <a:t>2) Obiettivo dello studio (razionale dello studio)</a:t>
            </a:r>
          </a:p>
          <a:p>
            <a:r>
              <a:rPr lang="it-IT" sz="1400" b="1" dirty="0">
                <a:solidFill>
                  <a:srgbClr val="00B0F0"/>
                </a:solidFill>
                <a:latin typeface="Trebuchet MS" pitchFamily="34" charset="0"/>
              </a:rPr>
              <a:t>			</a:t>
            </a:r>
            <a:r>
              <a:rPr lang="it-IT" sz="1400" b="1" dirty="0">
                <a:solidFill>
                  <a:srgbClr val="181818"/>
                </a:solidFill>
                <a:latin typeface="Trebuchet MS" pitchFamily="34" charset="0"/>
              </a:rPr>
              <a:t>valutare il trattamento</a:t>
            </a:r>
          </a:p>
          <a:p>
            <a:r>
              <a:rPr lang="it-IT" sz="1400" b="1" dirty="0">
                <a:solidFill>
                  <a:srgbClr val="181818"/>
                </a:solidFill>
                <a:latin typeface="Trebuchet MS" pitchFamily="34" charset="0"/>
              </a:rPr>
              <a:t>			per la farmacia: migliorare ingaggio del paziente acneico</a:t>
            </a:r>
          </a:p>
          <a:p>
            <a:r>
              <a:rPr lang="it-IT" sz="1400" b="1" dirty="0">
                <a:solidFill>
                  <a:srgbClr val="181818"/>
                </a:solidFill>
                <a:latin typeface="Trebuchet MS" pitchFamily="34" charset="0"/>
              </a:rPr>
              <a:t>			beneficio per il paziente </a:t>
            </a:r>
            <a:endParaRPr lang="it-IT" sz="1400" dirty="0">
              <a:latin typeface="Trebuchet MS" pitchFamily="34" charset="0"/>
            </a:endParaRPr>
          </a:p>
          <a:p>
            <a:r>
              <a:rPr lang="it-IT" sz="1400" b="1" dirty="0">
                <a:solidFill>
                  <a:srgbClr val="00B0F0"/>
                </a:solidFill>
                <a:latin typeface="Trebuchet MS" pitchFamily="34" charset="0"/>
              </a:rPr>
              <a:t>3) Popolazione in esame (m/f, età, fattori sociali di interessi, patologie correlate)</a:t>
            </a:r>
          </a:p>
          <a:p>
            <a:r>
              <a:rPr lang="it-IT" sz="1400" b="1" dirty="0">
                <a:solidFill>
                  <a:srgbClr val="00B0F0"/>
                </a:solidFill>
                <a:latin typeface="Trebuchet MS" pitchFamily="34" charset="0"/>
              </a:rPr>
              <a:t>4) Durata dello studio e disegno dello studio (prospettico o retrospettivo/ </a:t>
            </a:r>
            <a:r>
              <a:rPr lang="it-IT" sz="1400" b="1" i="1" u="sng" dirty="0">
                <a:solidFill>
                  <a:srgbClr val="00B0F0"/>
                </a:solidFill>
                <a:latin typeface="Trebuchet MS" pitchFamily="34" charset="0"/>
              </a:rPr>
              <a:t>cross </a:t>
            </a:r>
            <a:r>
              <a:rPr lang="it-IT" sz="1400" b="1" i="1" u="sng" dirty="0" err="1">
                <a:solidFill>
                  <a:srgbClr val="00B0F0"/>
                </a:solidFill>
                <a:latin typeface="Trebuchet MS" pitchFamily="34" charset="0"/>
              </a:rPr>
              <a:t>sectional</a:t>
            </a:r>
            <a:r>
              <a:rPr lang="it-IT" sz="1400" b="1" dirty="0">
                <a:solidFill>
                  <a:srgbClr val="00B0F0"/>
                </a:solidFill>
                <a:latin typeface="Trebuchet MS" pitchFamily="34" charset="0"/>
              </a:rPr>
              <a:t>)</a:t>
            </a:r>
          </a:p>
          <a:p>
            <a:r>
              <a:rPr lang="it-IT" sz="1400" b="1" dirty="0">
                <a:solidFill>
                  <a:srgbClr val="00B0F0"/>
                </a:solidFill>
                <a:latin typeface="Trebuchet MS" pitchFamily="34" charset="0"/>
              </a:rPr>
              <a:t>5) Metodo d’analisi</a:t>
            </a:r>
          </a:p>
          <a:p>
            <a:endParaRPr lang="it-IT" sz="1400" b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pic>
        <p:nvPicPr>
          <p:cNvPr id="40963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4881563"/>
            <a:ext cx="1368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Immagine 8" descr="hghèiahbioeahib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0814" y="6046138"/>
            <a:ext cx="374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ccia circolare a sinistra 5"/>
          <p:cNvSpPr/>
          <p:nvPr/>
        </p:nvSpPr>
        <p:spPr>
          <a:xfrm rot="14229940">
            <a:off x="2355056" y="3175794"/>
            <a:ext cx="677863" cy="15398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0967" name="CasellaDiTesto 10"/>
          <p:cNvSpPr txBox="1">
            <a:spLocks noChangeArrowheads="1"/>
          </p:cNvSpPr>
          <p:nvPr/>
        </p:nvSpPr>
        <p:spPr bwMode="auto">
          <a:xfrm>
            <a:off x="342900" y="4584700"/>
            <a:ext cx="2663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Trebuchet MS" pitchFamily="34" charset="0"/>
              </a:rPr>
              <a:t>1. Confronto tra esperti </a:t>
            </a:r>
          </a:p>
        </p:txBody>
      </p:sp>
      <p:pic>
        <p:nvPicPr>
          <p:cNvPr id="40968" name="Immagin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3781425"/>
            <a:ext cx="1770062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ccia circolare a sinistra 14"/>
          <p:cNvSpPr/>
          <p:nvPr/>
        </p:nvSpPr>
        <p:spPr>
          <a:xfrm rot="18091525">
            <a:off x="6349207" y="3213894"/>
            <a:ext cx="679450" cy="15382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0970" name="CasellaDiTesto 12"/>
          <p:cNvSpPr txBox="1">
            <a:spLocks noChangeArrowheads="1"/>
          </p:cNvSpPr>
          <p:nvPr/>
        </p:nvSpPr>
        <p:spPr bwMode="auto">
          <a:xfrm>
            <a:off x="2924175" y="3379788"/>
            <a:ext cx="3519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Trebuchet MS" pitchFamily="34" charset="0"/>
              </a:rPr>
              <a:t>2. Raffronto con la letteratura</a:t>
            </a:r>
          </a:p>
        </p:txBody>
      </p:sp>
      <p:pic>
        <p:nvPicPr>
          <p:cNvPr id="40971" name="Picture 2"/>
          <p:cNvPicPr>
            <a:picLocks noChangeAspect="1" noChangeArrowheads="1"/>
          </p:cNvPicPr>
          <p:nvPr/>
        </p:nvPicPr>
        <p:blipFill rotWithShape="1">
          <a:blip r:embed="rId5"/>
          <a:srcRect t="11127"/>
          <a:stretch/>
        </p:blipFill>
        <p:spPr bwMode="auto">
          <a:xfrm>
            <a:off x="4025900" y="5201626"/>
            <a:ext cx="1316038" cy="152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2" name="CasellaDiTesto 16"/>
          <p:cNvSpPr txBox="1">
            <a:spLocks noChangeArrowheads="1"/>
          </p:cNvSpPr>
          <p:nvPr/>
        </p:nvSpPr>
        <p:spPr bwMode="auto">
          <a:xfrm>
            <a:off x="5856288" y="4675188"/>
            <a:ext cx="351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Trebuchet MS" pitchFamily="34" charset="0"/>
              </a:rPr>
              <a:t>3. Fase pilota dello studio</a:t>
            </a:r>
          </a:p>
        </p:txBody>
      </p:sp>
      <p:sp>
        <p:nvSpPr>
          <p:cNvPr id="19" name="Freccia circolare a sinistra 18"/>
          <p:cNvSpPr/>
          <p:nvPr/>
        </p:nvSpPr>
        <p:spPr>
          <a:xfrm rot="2679793">
            <a:off x="5813425" y="5218113"/>
            <a:ext cx="679450" cy="15398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0975" name="CasellaDiTesto 20"/>
          <p:cNvSpPr txBox="1">
            <a:spLocks noChangeArrowheads="1"/>
          </p:cNvSpPr>
          <p:nvPr/>
        </p:nvSpPr>
        <p:spPr bwMode="auto">
          <a:xfrm>
            <a:off x="3689350" y="6496050"/>
            <a:ext cx="2033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Trebuchet MS" pitchFamily="34" charset="0"/>
              </a:rPr>
              <a:t>4. Studio</a:t>
            </a:r>
          </a:p>
        </p:txBody>
      </p:sp>
      <p:pic>
        <p:nvPicPr>
          <p:cNvPr id="40977" name="Immagin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5661025"/>
            <a:ext cx="1008062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Freccia circolare a sinistra 16"/>
          <p:cNvSpPr/>
          <p:nvPr/>
        </p:nvSpPr>
        <p:spPr>
          <a:xfrm rot="7129271">
            <a:off x="2532845" y="5348100"/>
            <a:ext cx="679450" cy="15398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56EDA09A-7FDE-4DAE-AFE4-FB84B08F8FCF}"/>
              </a:ext>
            </a:extLst>
          </p:cNvPr>
          <p:cNvSpPr/>
          <p:nvPr/>
        </p:nvSpPr>
        <p:spPr>
          <a:xfrm>
            <a:off x="1403350" y="90488"/>
            <a:ext cx="6532563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/>
                </a:solidFill>
              </a:rPr>
              <a:t>COME COSTRUIRE IL QUESTIONARI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ttangolo 19"/>
          <p:cNvSpPr>
            <a:spLocks noChangeArrowheads="1"/>
          </p:cNvSpPr>
          <p:nvPr/>
        </p:nvSpPr>
        <p:spPr bwMode="auto">
          <a:xfrm>
            <a:off x="3563938" y="1355725"/>
            <a:ext cx="5295900" cy="1187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1067"/>
              </a:spcAft>
              <a:defRPr/>
            </a:pPr>
            <a:r>
              <a:rPr lang="it-IT" altLang="it-IT" sz="1778" dirty="0">
                <a:cs typeface="+mn-cs"/>
              </a:rPr>
              <a:t>L’obiettivo del progetto è costruire un </a:t>
            </a:r>
            <a:r>
              <a:rPr lang="it-IT" altLang="it-IT" sz="1778" b="1" dirty="0">
                <a:cs typeface="+mn-cs"/>
              </a:rPr>
              <a:t>nuovo modello </a:t>
            </a:r>
            <a:r>
              <a:rPr lang="it-IT" altLang="it-IT" sz="1778" dirty="0">
                <a:cs typeface="+mn-cs"/>
              </a:rPr>
              <a:t>di attività professionale e di farmacia, in cui viene valorizzata la capacità del farmacista nel fornire servizi al cittadino/paziente </a:t>
            </a:r>
          </a:p>
        </p:txBody>
      </p:sp>
      <p:sp>
        <p:nvSpPr>
          <p:cNvPr id="23" name="CasellaDiTesto 4"/>
          <p:cNvSpPr txBox="1">
            <a:spLocks noChangeArrowheads="1"/>
          </p:cNvSpPr>
          <p:nvPr/>
        </p:nvSpPr>
        <p:spPr bwMode="auto">
          <a:xfrm>
            <a:off x="155575" y="3622675"/>
            <a:ext cx="8909050" cy="311943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571500" indent="-5715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1067"/>
              </a:spcAft>
              <a:buFont typeface="Arial" pitchFamily="34" charset="0"/>
              <a:buNone/>
              <a:defRPr/>
            </a:pPr>
            <a:r>
              <a:rPr lang="it-IT" altLang="it-IT" sz="1778" u="sng" dirty="0">
                <a:latin typeface="+mn-lt"/>
                <a:cs typeface="+mn-cs"/>
              </a:rPr>
              <a:t>TEORIA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1067"/>
              </a:spcAft>
              <a:buFont typeface="Arial" pitchFamily="34" charset="0"/>
              <a:buNone/>
              <a:defRPr/>
            </a:pPr>
            <a:r>
              <a:rPr lang="it-IT" altLang="it-IT" sz="1778" dirty="0">
                <a:latin typeface="+mn-lt"/>
                <a:cs typeface="+mn-cs"/>
              </a:rPr>
              <a:t>1. Formazione uniforme dei 3500 farmacisti piemontesi con uniformazione del </a:t>
            </a:r>
            <a:r>
              <a:rPr lang="it-IT" altLang="it-IT" sz="1778" i="1" dirty="0" err="1">
                <a:latin typeface="+mn-lt"/>
                <a:cs typeface="+mn-cs"/>
              </a:rPr>
              <a:t>counseling</a:t>
            </a:r>
            <a:endParaRPr lang="it-IT" altLang="it-IT" sz="1778" i="1" dirty="0">
              <a:latin typeface="+mn-lt"/>
              <a:cs typeface="+mn-cs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1067"/>
              </a:spcAft>
              <a:buFont typeface="Arial" pitchFamily="34" charset="0"/>
              <a:buNone/>
              <a:defRPr/>
            </a:pPr>
            <a:r>
              <a:rPr lang="it-IT" altLang="it-IT" sz="1778" u="sng" dirty="0">
                <a:latin typeface="+mn-lt"/>
                <a:cs typeface="+mn-cs"/>
              </a:rPr>
              <a:t>PRATICA</a:t>
            </a:r>
          </a:p>
          <a:p>
            <a:pPr marL="406405" indent="-406405" eaLnBrk="1" fontAlgn="auto" hangingPunct="1">
              <a:spcBef>
                <a:spcPct val="0"/>
              </a:spcBef>
              <a:spcAft>
                <a:spcPts val="1067"/>
              </a:spcAft>
              <a:buFont typeface="Arial" pitchFamily="34" charset="0"/>
              <a:buNone/>
              <a:defRPr/>
            </a:pPr>
            <a:r>
              <a:rPr lang="it-IT" altLang="it-IT" sz="1778" dirty="0">
                <a:latin typeface="+mn-lt"/>
                <a:cs typeface="+mn-cs"/>
              </a:rPr>
              <a:t>2. Acquisizione di dati 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1778" i="1" dirty="0">
                <a:latin typeface="+mn-lt"/>
                <a:cs typeface="+mn-cs"/>
              </a:rPr>
              <a:t>screening</a:t>
            </a:r>
            <a:r>
              <a:rPr lang="it-IT" altLang="it-IT" sz="1778" dirty="0">
                <a:latin typeface="+mn-lt"/>
                <a:cs typeface="+mn-cs"/>
              </a:rPr>
              <a:t> su soggetti a rischio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1778" i="1" dirty="0">
                <a:latin typeface="+mn-lt"/>
                <a:cs typeface="+mn-cs"/>
              </a:rPr>
              <a:t>aderenza </a:t>
            </a:r>
            <a:r>
              <a:rPr lang="it-IT" altLang="it-IT" sz="1778" dirty="0">
                <a:latin typeface="+mn-lt"/>
                <a:cs typeface="+mn-cs"/>
              </a:rPr>
              <a:t>dei pazienti affetti da patologie croniche</a:t>
            </a:r>
          </a:p>
          <a:p>
            <a:pPr marL="812810" lvl="2" indent="0" eaLnBrk="1" fontAlgn="auto" hangingPunct="1">
              <a:spcBef>
                <a:spcPct val="0"/>
              </a:spcBef>
              <a:spcAft>
                <a:spcPts val="0"/>
              </a:spcAft>
              <a:buClr>
                <a:srgbClr val="00B050"/>
              </a:buClr>
              <a:buFont typeface="Arial" pitchFamily="34" charset="0"/>
              <a:buNone/>
              <a:defRPr/>
            </a:pPr>
            <a:endParaRPr lang="it-IT" altLang="it-IT" sz="1778" dirty="0">
              <a:latin typeface="+mn-lt"/>
              <a:cs typeface="+mn-cs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1067"/>
              </a:spcAft>
              <a:buFont typeface="Arial" pitchFamily="34" charset="0"/>
              <a:buNone/>
              <a:tabLst>
                <a:tab pos="153813" algn="l"/>
              </a:tabLst>
              <a:defRPr/>
            </a:pPr>
            <a:r>
              <a:rPr lang="it-IT" altLang="it-IT" sz="1778" dirty="0">
                <a:latin typeface="+mn-lt"/>
                <a:cs typeface="+mn-cs"/>
              </a:rPr>
              <a:t>3.Misurazione dei risultati da parte di un epidemiologo</a:t>
            </a:r>
          </a:p>
        </p:txBody>
      </p:sp>
      <p:pic>
        <p:nvPicPr>
          <p:cNvPr id="20483" name="Immagin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2650" y="5284788"/>
            <a:ext cx="150495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con angoli arrotondati 1"/>
          <p:cNvSpPr/>
          <p:nvPr/>
        </p:nvSpPr>
        <p:spPr>
          <a:xfrm>
            <a:off x="250825" y="6248400"/>
            <a:ext cx="5761038" cy="42068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" name="Freccia in giù 2"/>
          <p:cNvSpPr/>
          <p:nvPr/>
        </p:nvSpPr>
        <p:spPr>
          <a:xfrm rot="3736923">
            <a:off x="6055519" y="6068219"/>
            <a:ext cx="43180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0486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850900"/>
            <a:ext cx="3408363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698500" y="190500"/>
            <a:ext cx="7823200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CONTESTUALIZZARE  LO STUDIO SUL TERRITORIO ? 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55C9324D-911A-4C12-BCF7-8E52A47F3A1C}"/>
              </a:ext>
            </a:extLst>
          </p:cNvPr>
          <p:cNvSpPr/>
          <p:nvPr/>
        </p:nvSpPr>
        <p:spPr>
          <a:xfrm>
            <a:off x="1187624" y="1126318"/>
            <a:ext cx="6696744" cy="1477328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/>
              <a:t>Al momento del disegno, ponetevi tre obiettivi: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/>
              <a:t>deve fornire misure valide (di esposizione e/o di </a:t>
            </a:r>
            <a:r>
              <a:rPr lang="it-IT" i="1" dirty="0" err="1"/>
              <a:t>outcome</a:t>
            </a:r>
            <a:r>
              <a:rPr lang="it-IT" dirty="0"/>
              <a:t>),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/>
              <a:t>deve essere facilmente compilabile dal soggetto (qualunque sia il suo livello di scolarità!) e/o dall’intervistatore,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/>
              <a:t>deve facilitare le procedure di data-entry.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16B1529E-E381-450F-8FC7-B8E8594E9E22}"/>
              </a:ext>
            </a:extLst>
          </p:cNvPr>
          <p:cNvSpPr/>
          <p:nvPr/>
        </p:nvSpPr>
        <p:spPr>
          <a:xfrm>
            <a:off x="971600" y="2996952"/>
            <a:ext cx="3024336" cy="3600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DOMANDE CHIUSE</a:t>
            </a:r>
          </a:p>
          <a:p>
            <a:pPr algn="just"/>
            <a:r>
              <a:rPr lang="it-IT" sz="1200" dirty="0"/>
              <a:t>E’ indispensabile prevedere tutte le modalità di risposta possibile</a:t>
            </a:r>
          </a:p>
          <a:p>
            <a:pPr algn="just"/>
            <a:endParaRPr lang="it-IT" sz="1200" dirty="0"/>
          </a:p>
          <a:p>
            <a:pPr algn="ctr"/>
            <a:r>
              <a:rPr lang="it-IT" sz="1200" b="1" u="sng" dirty="0"/>
              <a:t>VANTAGGI</a:t>
            </a:r>
            <a:endParaRPr lang="it-IT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facili e veloci da compilare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risposte standardizzate consentono di confrontare i soggetti tra di loro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più facili da codificare e analizzare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meno dati mancanti (le risposte previste possono aiutare a collocarsi)</a:t>
            </a:r>
          </a:p>
          <a:p>
            <a:pPr algn="just"/>
            <a:endParaRPr lang="it-IT" sz="1200" dirty="0"/>
          </a:p>
          <a:p>
            <a:pPr algn="ctr"/>
            <a:r>
              <a:rPr lang="it-IT" sz="1200" b="1" u="sng" dirty="0"/>
              <a:t>SVANTAGGI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scelta forzata di una categoria proposta o scelta random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modalità “non so”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alcune aggregazioni in classi(es. età)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categoria “altro”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A0E59AF8-E44C-4FA1-99E4-2E370D970D31}"/>
              </a:ext>
            </a:extLst>
          </p:cNvPr>
          <p:cNvSpPr/>
          <p:nvPr/>
        </p:nvSpPr>
        <p:spPr>
          <a:xfrm>
            <a:off x="4211960" y="2996952"/>
            <a:ext cx="3888432" cy="3600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DOMANDE APERTE</a:t>
            </a:r>
          </a:p>
          <a:p>
            <a:pPr algn="just"/>
            <a:endParaRPr lang="it-IT" sz="1200" dirty="0"/>
          </a:p>
          <a:p>
            <a:pPr algn="ctr"/>
            <a:r>
              <a:rPr lang="it-IT" sz="1200" b="1" u="sng" dirty="0"/>
              <a:t>VANTAGGI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particolarmente utili quando non si conoscono a priori le possibili modalità di risposta o quando sono troppe per essere elencate tutte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consentono risposte più complete e dettagliate</a:t>
            </a:r>
          </a:p>
          <a:p>
            <a:pPr algn="just"/>
            <a:endParaRPr lang="it-IT" sz="1200" dirty="0"/>
          </a:p>
          <a:p>
            <a:pPr algn="ctr"/>
            <a:r>
              <a:rPr lang="it-IT" sz="1200" u="sng" dirty="0"/>
              <a:t>SVANTAGGI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codifica a volte difficoltosa,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difficile confrontare le risposte tra i diversi intervistati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 richiedono in genere un livello culturale più elevato (capacità di esprimersi)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raccolta di alcune informazioni irrilevanti,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possibile interpretazione soggettiva da parte del ricercatore (minor attendibilità)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richiedono un maggior impiego di tempo (sia per la compilazione che per l’interpretazione</a:t>
            </a:r>
            <a:r>
              <a:rPr lang="it-IT" sz="900" dirty="0"/>
              <a:t>)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39DA4C8D-B4A7-48D5-9106-131BC6E13DDC}"/>
              </a:ext>
            </a:extLst>
          </p:cNvPr>
          <p:cNvSpPr/>
          <p:nvPr/>
        </p:nvSpPr>
        <p:spPr>
          <a:xfrm>
            <a:off x="1403350" y="90488"/>
            <a:ext cx="6532563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/>
                </a:solidFill>
              </a:rPr>
              <a:t>COME COSTRUIRE IL QUESTIONARI </a:t>
            </a:r>
          </a:p>
        </p:txBody>
      </p:sp>
    </p:spTree>
    <p:extLst>
      <p:ext uri="{BB962C8B-B14F-4D97-AF65-F5344CB8AC3E}">
        <p14:creationId xmlns:p14="http://schemas.microsoft.com/office/powerpoint/2010/main" val="1126665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9D7B4A4F-3377-4DCB-A2CD-D5AF3CDA5981}"/>
              </a:ext>
            </a:extLst>
          </p:cNvPr>
          <p:cNvSpPr/>
          <p:nvPr/>
        </p:nvSpPr>
        <p:spPr>
          <a:xfrm>
            <a:off x="179512" y="692696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u="sng" dirty="0">
                <a:latin typeface="Arial" panose="020B0604020202020204" pitchFamily="34" charset="0"/>
              </a:rPr>
              <a:t>LINEE GUIDA PER GLI SPERIMENTATORI: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le prime domande dovrebbero essere le più semplici (generalmente dati anagrafici)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porre le domande in ordine logico e temporale;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non mischiare gli argomenti (ognuno sarà caratterizzato da un set di domande e sotto domande)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le domande potenzialmente imbarazzanti e quelle aperte dovrebbero essere messe nell’ultima parte del questionario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utilizzare, se possibile, la “tecnica dell’imbuto” (domande più lunghe all’inizio)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</a:rPr>
              <a:t>separare le coppie di domande che fungono da controllo dell’attendibilità (una domanda formulata in positivo e una in negativo) </a:t>
            </a:r>
          </a:p>
          <a:p>
            <a:pPr algn="just"/>
            <a:r>
              <a:rPr lang="it-IT" dirty="0">
                <a:latin typeface="Arial" panose="020B0604020202020204" pitchFamily="34" charset="0"/>
              </a:rPr>
              <a:t>es. Test di </a:t>
            </a:r>
            <a:r>
              <a:rPr lang="it-IT" dirty="0" err="1">
                <a:latin typeface="Arial" panose="020B0604020202020204" pitchFamily="34" charset="0"/>
              </a:rPr>
              <a:t>Morisky</a:t>
            </a:r>
            <a:r>
              <a:rPr lang="it-IT" baseline="30000" dirty="0"/>
              <a:t>§</a:t>
            </a:r>
            <a:r>
              <a:rPr lang="it-IT" dirty="0">
                <a:latin typeface="Arial" panose="020B060402020202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5CEC40B-439D-4D53-998F-8C5C78F8ACFE}"/>
              </a:ext>
            </a:extLst>
          </p:cNvPr>
          <p:cNvSpPr/>
          <p:nvPr/>
        </p:nvSpPr>
        <p:spPr>
          <a:xfrm>
            <a:off x="620688" y="4077072"/>
            <a:ext cx="7830616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200" dirty="0"/>
              <a:t>1. Si è mai dimenticato di assumere medicinali: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Sì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No</a:t>
            </a:r>
          </a:p>
          <a:p>
            <a:r>
              <a:rPr lang="it-IT" sz="1200" dirty="0"/>
              <a:t>2. È occasionalmente poco attento nell’assunzione dei medicinali: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Sì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No</a:t>
            </a:r>
          </a:p>
          <a:p>
            <a:r>
              <a:rPr lang="it-IT" sz="1200" dirty="0"/>
              <a:t>3. Quando si sente meglio, a volte, interrompe la terapia: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Sì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No</a:t>
            </a:r>
          </a:p>
          <a:p>
            <a:r>
              <a:rPr lang="it-IT" sz="1200" dirty="0"/>
              <a:t>4. Quando si sente peggio, a volte, interrompe la terapia: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Sì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No</a:t>
            </a:r>
          </a:p>
          <a:p>
            <a:endParaRPr lang="en-US" sz="800" i="1" dirty="0"/>
          </a:p>
          <a:p>
            <a:r>
              <a:rPr lang="en-US" sz="800" i="1" dirty="0"/>
              <a:t>§ </a:t>
            </a:r>
            <a:r>
              <a:rPr lang="en-US" sz="800" i="1" dirty="0" err="1"/>
              <a:t>Morisky</a:t>
            </a:r>
            <a:r>
              <a:rPr lang="en-US" sz="800" i="1" dirty="0"/>
              <a:t> DE, Green LW, Levine DM. Concurrent and predictive validity of a self-reported measure of medication adherence. Med. Care. 1986;24(1):67–74. 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xmlns="" id="{4072A9D4-39AC-402E-9E84-B8FFFB831295}"/>
              </a:ext>
            </a:extLst>
          </p:cNvPr>
          <p:cNvSpPr/>
          <p:nvPr/>
        </p:nvSpPr>
        <p:spPr>
          <a:xfrm>
            <a:off x="323528" y="5085184"/>
            <a:ext cx="4320480" cy="12961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3879D8B6-5D19-4D7F-B7B3-4DE029256294}"/>
              </a:ext>
            </a:extLst>
          </p:cNvPr>
          <p:cNvSpPr/>
          <p:nvPr/>
        </p:nvSpPr>
        <p:spPr>
          <a:xfrm>
            <a:off x="1403350" y="90488"/>
            <a:ext cx="6532563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/>
                </a:solidFill>
              </a:rPr>
              <a:t>COME COSTRUIRE IL QUESTIONARI </a:t>
            </a:r>
          </a:p>
        </p:txBody>
      </p:sp>
    </p:spTree>
    <p:extLst>
      <p:ext uri="{BB962C8B-B14F-4D97-AF65-F5344CB8AC3E}">
        <p14:creationId xmlns:p14="http://schemas.microsoft.com/office/powerpoint/2010/main" val="3645844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9D7B4A4F-3377-4DCB-A2CD-D5AF3CDA5981}"/>
              </a:ext>
            </a:extLst>
          </p:cNvPr>
          <p:cNvSpPr/>
          <p:nvPr/>
        </p:nvSpPr>
        <p:spPr>
          <a:xfrm>
            <a:off x="179512" y="101556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INTERVISTA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u="sng" dirty="0"/>
              <a:t>diretta (faccia a faccia)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/>
              <a:t>telefonica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94BE080F-61B5-4598-99E5-85B990DC3021}"/>
              </a:ext>
            </a:extLst>
          </p:cNvPr>
          <p:cNvSpPr/>
          <p:nvPr/>
        </p:nvSpPr>
        <p:spPr>
          <a:xfrm>
            <a:off x="179512" y="3501008"/>
            <a:ext cx="9126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400" dirty="0"/>
          </a:p>
          <a:p>
            <a:pPr algn="ctr"/>
            <a:endParaRPr lang="it-IT" sz="1400" b="1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8D4A759C-9C8B-4877-94DF-729C328BA865}"/>
              </a:ext>
            </a:extLst>
          </p:cNvPr>
          <p:cNvSpPr/>
          <p:nvPr/>
        </p:nvSpPr>
        <p:spPr>
          <a:xfrm>
            <a:off x="251520" y="2348880"/>
            <a:ext cx="7992888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tx1"/>
                </a:solidFill>
              </a:rPr>
              <a:t>VANTAGGI</a:t>
            </a:r>
            <a:endParaRPr lang="it-IT" sz="1400" dirty="0">
              <a:solidFill>
                <a:schemeClr val="tx1"/>
              </a:solidFill>
            </a:endParaRPr>
          </a:p>
          <a:p>
            <a:r>
              <a:rPr lang="it-IT" sz="1400" dirty="0">
                <a:solidFill>
                  <a:schemeClr val="tx1"/>
                </a:solidFill>
              </a:rPr>
              <a:t>tasso di risposta più elevato</a:t>
            </a:r>
          </a:p>
          <a:p>
            <a:r>
              <a:rPr lang="it-IT" sz="1400" dirty="0">
                <a:solidFill>
                  <a:schemeClr val="tx1"/>
                </a:solidFill>
              </a:rPr>
              <a:t>flessibilità: l’intervistatore può sollecitare risposte più specifiche e ripetere la domanda</a:t>
            </a:r>
          </a:p>
          <a:p>
            <a:r>
              <a:rPr lang="it-IT" sz="1400" dirty="0">
                <a:solidFill>
                  <a:srgbClr val="FF0000"/>
                </a:solidFill>
              </a:rPr>
              <a:t>controllo sull’ordine delle domande</a:t>
            </a:r>
          </a:p>
          <a:p>
            <a:r>
              <a:rPr lang="it-IT" sz="1400" dirty="0">
                <a:solidFill>
                  <a:schemeClr val="tx1"/>
                </a:solidFill>
              </a:rPr>
              <a:t>completezza</a:t>
            </a:r>
          </a:p>
          <a:p>
            <a:r>
              <a:rPr lang="it-IT" sz="1400" dirty="0">
                <a:solidFill>
                  <a:schemeClr val="tx1"/>
                </a:solidFill>
              </a:rPr>
              <a:t>possibilità di controllo maggiore</a:t>
            </a:r>
          </a:p>
          <a:p>
            <a:r>
              <a:rPr lang="it-IT" sz="1400" dirty="0">
                <a:solidFill>
                  <a:srgbClr val="FF0000"/>
                </a:solidFill>
              </a:rPr>
              <a:t>maggior complessità del questionario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C03E10F6-D67B-4423-908E-63014DEA55D0}"/>
              </a:ext>
            </a:extLst>
          </p:cNvPr>
          <p:cNvSpPr/>
          <p:nvPr/>
        </p:nvSpPr>
        <p:spPr>
          <a:xfrm>
            <a:off x="255452" y="4500139"/>
            <a:ext cx="7992888" cy="1593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tx1"/>
                </a:solidFill>
              </a:rPr>
              <a:t>SVANTAGGI</a:t>
            </a:r>
          </a:p>
          <a:p>
            <a:r>
              <a:rPr lang="it-IT" sz="1400" dirty="0">
                <a:solidFill>
                  <a:schemeClr val="tx1"/>
                </a:solidFill>
              </a:rPr>
              <a:t>costo</a:t>
            </a:r>
          </a:p>
          <a:p>
            <a:r>
              <a:rPr lang="it-IT" sz="1400" dirty="0">
                <a:solidFill>
                  <a:srgbClr val="FF0000"/>
                </a:solidFill>
              </a:rPr>
              <a:t>tempo da dedicare da parte dell’intervistatore</a:t>
            </a:r>
          </a:p>
          <a:p>
            <a:r>
              <a:rPr lang="it-IT" sz="1400" dirty="0">
                <a:solidFill>
                  <a:schemeClr val="tx1"/>
                </a:solidFill>
              </a:rPr>
              <a:t>difficoltà nel reperire l’intervistato</a:t>
            </a:r>
          </a:p>
          <a:p>
            <a:r>
              <a:rPr lang="it-IT" sz="1400" dirty="0">
                <a:solidFill>
                  <a:srgbClr val="FF0000"/>
                </a:solidFill>
              </a:rPr>
              <a:t>disomogeneità tra intervistatori</a:t>
            </a:r>
          </a:p>
          <a:p>
            <a:r>
              <a:rPr lang="it-IT" sz="1400" dirty="0">
                <a:solidFill>
                  <a:schemeClr val="tx1"/>
                </a:solidFill>
              </a:rPr>
              <a:t>minore garanzia di anonimato per l’intervistato</a:t>
            </a:r>
          </a:p>
          <a:p>
            <a:r>
              <a:rPr lang="it-IT" sz="1400" dirty="0">
                <a:solidFill>
                  <a:schemeClr val="tx1"/>
                </a:solidFill>
              </a:rPr>
              <a:t>influenza dell’intervistatore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F42BC5A4-5283-4BF8-9CA0-E4C8FDE90D3E}"/>
              </a:ext>
            </a:extLst>
          </p:cNvPr>
          <p:cNvSpPr/>
          <p:nvPr/>
        </p:nvSpPr>
        <p:spPr>
          <a:xfrm>
            <a:off x="1403350" y="90488"/>
            <a:ext cx="6532563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/>
                </a:solidFill>
              </a:rPr>
              <a:t>LINEE GUIDA PER LO SPERIMENTATORE</a:t>
            </a:r>
          </a:p>
        </p:txBody>
      </p:sp>
    </p:spTree>
    <p:extLst>
      <p:ext uri="{BB962C8B-B14F-4D97-AF65-F5344CB8AC3E}">
        <p14:creationId xmlns:p14="http://schemas.microsoft.com/office/powerpoint/2010/main" val="3316416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93FDD23A-FD96-4A33-9A22-B06CA45BF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31" y="1556792"/>
            <a:ext cx="5661639" cy="35147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63F6F635-D142-4D77-A343-6B5A70695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841" y="3284984"/>
            <a:ext cx="4954143" cy="3573016"/>
          </a:xfrm>
          <a:prstGeom prst="rect">
            <a:avLst/>
          </a:prstGeom>
        </p:spPr>
      </p:pic>
      <p:sp>
        <p:nvSpPr>
          <p:cNvPr id="11" name="CasellaDiTesto 5">
            <a:extLst>
              <a:ext uri="{FF2B5EF4-FFF2-40B4-BE49-F238E27FC236}">
                <a16:creationId xmlns:a16="http://schemas.microsoft.com/office/drawing/2014/main" xmlns="" id="{E7AB84E5-2F68-4AAC-8472-E3631708E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88640"/>
            <a:ext cx="7956550" cy="70802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dirty="0">
                <a:latin typeface="Trebuchet MS" pitchFamily="34" charset="0"/>
              </a:rPr>
              <a:t>PROGETTO ACNE E FARMACIA </a:t>
            </a:r>
          </a:p>
        </p:txBody>
      </p:sp>
      <p:pic>
        <p:nvPicPr>
          <p:cNvPr id="12" name="Immagine 6">
            <a:extLst>
              <a:ext uri="{FF2B5EF4-FFF2-40B4-BE49-F238E27FC236}">
                <a16:creationId xmlns:a16="http://schemas.microsoft.com/office/drawing/2014/main" xmlns="" id="{FC6AC710-3CAE-4A7B-9CD0-0E7C3286E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416" y="963803"/>
            <a:ext cx="1850105" cy="5672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Immagine 4">
            <a:extLst>
              <a:ext uri="{FF2B5EF4-FFF2-40B4-BE49-F238E27FC236}">
                <a16:creationId xmlns:a16="http://schemas.microsoft.com/office/drawing/2014/main" xmlns="" id="{6AB99992-1BA9-4ED3-9EB8-9D0AD1D500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9792" y="2780928"/>
            <a:ext cx="791592" cy="77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3" descr="hghèiahbioeahibg">
            <a:extLst>
              <a:ext uri="{FF2B5EF4-FFF2-40B4-BE49-F238E27FC236}">
                <a16:creationId xmlns:a16="http://schemas.microsoft.com/office/drawing/2014/main" xmlns="" id="{8F892445-AC38-446D-A985-436254344D8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1384" y="5000987"/>
            <a:ext cx="1296144" cy="129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2">
            <a:extLst>
              <a:ext uri="{FF2B5EF4-FFF2-40B4-BE49-F238E27FC236}">
                <a16:creationId xmlns:a16="http://schemas.microsoft.com/office/drawing/2014/main" xmlns="" id="{ECC08DF9-8D93-4CA6-99E8-5FA2D6CD927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87493" y="967829"/>
            <a:ext cx="19526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740590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6E416D12-CEC7-448C-BB87-5F03DC2002C6}"/>
              </a:ext>
            </a:extLst>
          </p:cNvPr>
          <p:cNvSpPr/>
          <p:nvPr/>
        </p:nvSpPr>
        <p:spPr>
          <a:xfrm>
            <a:off x="143508" y="836712"/>
            <a:ext cx="8784976" cy="3600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it-IT" sz="1200" dirty="0"/>
          </a:p>
          <a:p>
            <a:pPr algn="just">
              <a:spcAft>
                <a:spcPts val="0"/>
              </a:spcAft>
            </a:pPr>
            <a:r>
              <a:rPr lang="it-IT" sz="1200" b="1" dirty="0"/>
              <a:t>1. Porre le domande così come sono formulate (miglior confronto tra intervistati); chiarire la  domanda solo se necessario</a:t>
            </a:r>
          </a:p>
          <a:p>
            <a:pPr algn="just">
              <a:spcAft>
                <a:spcPts val="0"/>
              </a:spcAft>
            </a:pPr>
            <a:endParaRPr lang="it-IT" sz="1200" b="1" dirty="0"/>
          </a:p>
          <a:p>
            <a:pPr algn="just">
              <a:spcAft>
                <a:spcPts val="0"/>
              </a:spcAft>
            </a:pPr>
            <a:r>
              <a:rPr lang="it-IT" sz="1200" b="1" dirty="0"/>
              <a:t>2. Rivolgere le domande nell’ordine stabilito</a:t>
            </a:r>
          </a:p>
          <a:p>
            <a:pPr algn="just">
              <a:spcAft>
                <a:spcPts val="0"/>
              </a:spcAft>
            </a:pPr>
            <a:endParaRPr lang="it-IT" sz="1200" b="1" dirty="0"/>
          </a:p>
          <a:p>
            <a:pPr algn="just">
              <a:spcAft>
                <a:spcPts val="0"/>
              </a:spcAft>
            </a:pPr>
            <a:r>
              <a:rPr lang="it-IT" sz="1200" b="1" dirty="0"/>
              <a:t>3. Evitare di influenzare l’intervistato</a:t>
            </a:r>
          </a:p>
          <a:p>
            <a:pPr algn="just">
              <a:spcAft>
                <a:spcPts val="0"/>
              </a:spcAft>
            </a:pPr>
            <a:endParaRPr lang="it-IT" sz="1200" b="1" dirty="0"/>
          </a:p>
          <a:p>
            <a:pPr algn="just">
              <a:spcAft>
                <a:spcPts val="0"/>
              </a:spcAft>
            </a:pPr>
            <a:r>
              <a:rPr lang="it-IT" sz="1200" b="1" dirty="0"/>
              <a:t>4.  </a:t>
            </a:r>
            <a:r>
              <a:rPr lang="it-IT" sz="1200" b="1" dirty="0">
                <a:solidFill>
                  <a:srgbClr val="FF0000"/>
                </a:solidFill>
              </a:rPr>
              <a:t>Importanza di procedure standardizzate (più intervistatori, studi multicentrici, studi  multicentrici internazionali e/o nazionali…FARMACIE!!)</a:t>
            </a:r>
          </a:p>
          <a:p>
            <a:pPr algn="just">
              <a:spcAft>
                <a:spcPts val="0"/>
              </a:spcAft>
            </a:pPr>
            <a:endParaRPr lang="it-IT" sz="1200" b="1" dirty="0"/>
          </a:p>
          <a:p>
            <a:pPr algn="just">
              <a:spcAft>
                <a:spcPts val="0"/>
              </a:spcAft>
            </a:pPr>
            <a:r>
              <a:rPr lang="it-IT" sz="1200" b="1" dirty="0"/>
              <a:t>5.  Uniformità nel contatto dei partecipanti (lettera di presentazione, modalità di contatto e  presentazione dello studio)</a:t>
            </a:r>
          </a:p>
          <a:p>
            <a:pPr algn="just">
              <a:spcAft>
                <a:spcPts val="0"/>
              </a:spcAft>
            </a:pPr>
            <a:endParaRPr lang="it-IT" sz="1200" b="1" dirty="0"/>
          </a:p>
          <a:p>
            <a:pPr algn="just">
              <a:spcAft>
                <a:spcPts val="0"/>
              </a:spcAft>
            </a:pPr>
            <a:r>
              <a:rPr lang="it-IT" sz="1200" b="1" dirty="0"/>
              <a:t>6.  Uniformità nello svolgimento dell’intervista (dalla somministrazione alla codifica)</a:t>
            </a:r>
          </a:p>
          <a:p>
            <a:pPr algn="just">
              <a:spcAft>
                <a:spcPts val="0"/>
              </a:spcAft>
            </a:pPr>
            <a:endParaRPr lang="it-IT" sz="1200" b="1" dirty="0"/>
          </a:p>
          <a:p>
            <a:pPr algn="just">
              <a:spcAft>
                <a:spcPts val="0"/>
              </a:spcAft>
            </a:pPr>
            <a:r>
              <a:rPr lang="it-IT" sz="1200" b="1" dirty="0"/>
              <a:t>7.  Riservatezza</a:t>
            </a:r>
          </a:p>
          <a:p>
            <a:pPr algn="just">
              <a:spcAft>
                <a:spcPts val="0"/>
              </a:spcAft>
            </a:pPr>
            <a:endParaRPr lang="it-IT" sz="1200" b="1" dirty="0"/>
          </a:p>
          <a:p>
            <a:pPr algn="just">
              <a:spcAft>
                <a:spcPts val="0"/>
              </a:spcAft>
            </a:pPr>
            <a:r>
              <a:rPr lang="it-IT" sz="1200" b="1" dirty="0"/>
              <a:t>8.  Luogo dell’intervista (ambiente clinico, domestico o altro)</a:t>
            </a:r>
          </a:p>
          <a:p>
            <a:pPr algn="just">
              <a:spcAft>
                <a:spcPts val="0"/>
              </a:spcAft>
            </a:pPr>
            <a:endParaRPr lang="it-IT" sz="1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F58C2E6-49AB-47C2-8287-486B48481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1168"/>
            <a:ext cx="9144000" cy="164789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E284B65C-58C8-4EA3-85F1-BB8BD7CFCE53}"/>
              </a:ext>
            </a:extLst>
          </p:cNvPr>
          <p:cNvSpPr/>
          <p:nvPr/>
        </p:nvSpPr>
        <p:spPr>
          <a:xfrm>
            <a:off x="323528" y="4663048"/>
            <a:ext cx="2304256" cy="4941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Es. Studio acne e farmacia.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FFD470B0-D169-483A-AFC9-1F70DD222442}"/>
              </a:ext>
            </a:extLst>
          </p:cNvPr>
          <p:cNvSpPr/>
          <p:nvPr/>
        </p:nvSpPr>
        <p:spPr>
          <a:xfrm>
            <a:off x="1403350" y="90488"/>
            <a:ext cx="6532563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i="1" dirty="0">
                <a:solidFill>
                  <a:schemeClr val="tx1"/>
                </a:solidFill>
              </a:rPr>
              <a:t>VADE MECUM </a:t>
            </a:r>
            <a:r>
              <a:rPr lang="it-IT" sz="2800" dirty="0">
                <a:solidFill>
                  <a:schemeClr val="tx1"/>
                </a:solidFill>
              </a:rPr>
              <a:t>DELLO SPERIMENTATORE</a:t>
            </a:r>
          </a:p>
        </p:txBody>
      </p:sp>
    </p:spTree>
    <p:extLst>
      <p:ext uri="{BB962C8B-B14F-4D97-AF65-F5344CB8AC3E}">
        <p14:creationId xmlns:p14="http://schemas.microsoft.com/office/powerpoint/2010/main" val="2093324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123.jpeg" descr="12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912" y="341114"/>
            <a:ext cx="4661298" cy="6518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2345.jpeg" descr="234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61973" y="341114"/>
            <a:ext cx="4670227" cy="6518672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Circle"/>
          <p:cNvSpPr/>
          <p:nvPr/>
        </p:nvSpPr>
        <p:spPr>
          <a:xfrm>
            <a:off x="6464192" y="5832511"/>
            <a:ext cx="892969" cy="89296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87"/>
          </a:p>
        </p:txBody>
      </p:sp>
      <p:sp>
        <p:nvSpPr>
          <p:cNvPr id="177" name="Oval"/>
          <p:cNvSpPr/>
          <p:nvPr/>
        </p:nvSpPr>
        <p:spPr>
          <a:xfrm>
            <a:off x="2601094" y="6332213"/>
            <a:ext cx="152618" cy="29783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87"/>
          </a:p>
        </p:txBody>
      </p:sp>
      <p:sp>
        <p:nvSpPr>
          <p:cNvPr id="179" name="Oval"/>
          <p:cNvSpPr/>
          <p:nvPr/>
        </p:nvSpPr>
        <p:spPr>
          <a:xfrm>
            <a:off x="573638" y="1518331"/>
            <a:ext cx="3693354" cy="2656323"/>
          </a:xfrm>
          <a:prstGeom prst="ellipse">
            <a:avLst/>
          </a:prstGeom>
          <a:ln w="63500">
            <a:solidFill>
              <a:srgbClr val="FF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87" dirty="0"/>
          </a:p>
        </p:txBody>
      </p:sp>
      <p:sp>
        <p:nvSpPr>
          <p:cNvPr id="180" name="Oval"/>
          <p:cNvSpPr/>
          <p:nvPr/>
        </p:nvSpPr>
        <p:spPr>
          <a:xfrm>
            <a:off x="326982" y="4208385"/>
            <a:ext cx="2806935" cy="2455395"/>
          </a:xfrm>
          <a:prstGeom prst="ellipse">
            <a:avLst/>
          </a:prstGeom>
          <a:ln w="635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87" dirty="0">
              <a:solidFill>
                <a:srgbClr val="00B050"/>
              </a:solidFill>
            </a:endParaRPr>
          </a:p>
        </p:txBody>
      </p:sp>
      <p:sp>
        <p:nvSpPr>
          <p:cNvPr id="181" name="GESTIONE DELLA PATOLOGIA"/>
          <p:cNvSpPr/>
          <p:nvPr/>
        </p:nvSpPr>
        <p:spPr>
          <a:xfrm>
            <a:off x="2870716" y="5179460"/>
            <a:ext cx="2068852" cy="72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spcBef>
                <a:spcPts val="2300"/>
              </a:spcBef>
              <a:defRPr sz="3000" i="0" cap="all" spc="0">
                <a:solidFill>
                  <a:schemeClr val="accent5">
                    <a:satOff val="7361"/>
                    <a:lumOff val="7535"/>
                  </a:schemeClr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 algn="ctr"/>
            <a:r>
              <a:rPr sz="2109" dirty="0">
                <a:solidFill>
                  <a:srgbClr val="00B050"/>
                </a:solidFill>
              </a:rPr>
              <a:t>GESTIONE DELLA PATOLOGIA</a:t>
            </a:r>
          </a:p>
        </p:txBody>
      </p:sp>
      <p:sp>
        <p:nvSpPr>
          <p:cNvPr id="182" name="Oval"/>
          <p:cNvSpPr/>
          <p:nvPr/>
        </p:nvSpPr>
        <p:spPr>
          <a:xfrm>
            <a:off x="4854645" y="919770"/>
            <a:ext cx="3369402" cy="1227765"/>
          </a:xfrm>
          <a:prstGeom prst="ellipse">
            <a:avLst/>
          </a:prstGeom>
          <a:ln w="635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87" dirty="0">
              <a:solidFill>
                <a:srgbClr val="00B050"/>
              </a:solidFill>
            </a:endParaRPr>
          </a:p>
        </p:txBody>
      </p:sp>
      <p:sp>
        <p:nvSpPr>
          <p:cNvPr id="186" name="Oval"/>
          <p:cNvSpPr/>
          <p:nvPr/>
        </p:nvSpPr>
        <p:spPr>
          <a:xfrm>
            <a:off x="4854645" y="2286001"/>
            <a:ext cx="3689902" cy="2896895"/>
          </a:xfrm>
          <a:prstGeom prst="ellipse">
            <a:avLst/>
          </a:prstGeom>
          <a:ln w="63500">
            <a:solidFill>
              <a:srgbClr val="0070C0"/>
            </a:solidFill>
            <a:miter lim="400000"/>
          </a:ln>
        </p:spPr>
        <p:txBody>
          <a:bodyPr lIns="35719" tIns="35719" rIns="35719" bIns="35719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87">
              <a:solidFill>
                <a:srgbClr val="0070C0"/>
              </a:solidFill>
            </a:endParaRPr>
          </a:p>
        </p:txBody>
      </p:sp>
      <p:sp>
        <p:nvSpPr>
          <p:cNvPr id="187" name="DIAGNOSI E PRESCRIZIONE MEDICA"/>
          <p:cNvSpPr/>
          <p:nvPr/>
        </p:nvSpPr>
        <p:spPr>
          <a:xfrm>
            <a:off x="6592999" y="5159657"/>
            <a:ext cx="2407423" cy="1045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spcBef>
                <a:spcPts val="2300"/>
              </a:spcBef>
              <a:defRPr sz="3000" i="0" cap="all" spc="0">
                <a:solidFill>
                  <a:schemeClr val="accent5">
                    <a:satOff val="7361"/>
                    <a:lumOff val="7535"/>
                  </a:schemeClr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 algn="ctr"/>
            <a:r>
              <a:rPr sz="2109" dirty="0">
                <a:solidFill>
                  <a:srgbClr val="0070C0"/>
                </a:solidFill>
              </a:rPr>
              <a:t>DIAGNOSI E PRESCRIZIONE MEDICA</a:t>
            </a:r>
          </a:p>
        </p:txBody>
      </p:sp>
      <p:sp>
        <p:nvSpPr>
          <p:cNvPr id="189" name="CARATTERISTICHE SOCIALI E TERRITORIALI"/>
          <p:cNvSpPr/>
          <p:nvPr/>
        </p:nvSpPr>
        <p:spPr>
          <a:xfrm>
            <a:off x="1420956" y="2026800"/>
            <a:ext cx="2665511" cy="1045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spcBef>
                <a:spcPts val="2300"/>
              </a:spcBef>
              <a:defRPr sz="3000" i="0" cap="all" spc="0">
                <a:solidFill>
                  <a:schemeClr val="accent5">
                    <a:satOff val="7361"/>
                    <a:lumOff val="7535"/>
                  </a:schemeClr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 algn="ctr"/>
            <a:r>
              <a:rPr sz="2109" dirty="0">
                <a:solidFill>
                  <a:srgbClr val="FF0000"/>
                </a:solidFill>
              </a:rPr>
              <a:t>CARATTERISTICHE SOCIALI E TERRITORIALI</a:t>
            </a:r>
          </a:p>
        </p:txBody>
      </p:sp>
      <p:sp>
        <p:nvSpPr>
          <p:cNvPr id="2" name="Rettangolo 1"/>
          <p:cNvSpPr/>
          <p:nvPr/>
        </p:nvSpPr>
        <p:spPr>
          <a:xfrm>
            <a:off x="745435" y="1081792"/>
            <a:ext cx="1104176" cy="33175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endParaRPr lang="it-IT" sz="1687">
              <a:solidFill>
                <a:srgbClr val="FFFFFF"/>
              </a:solidFill>
              <a:latin typeface="DIN Alternate"/>
              <a:ea typeface="DIN Alternate"/>
              <a:cs typeface="DIN Alternate"/>
              <a:sym typeface="DIN Alternate"/>
            </a:endParaRPr>
          </a:p>
        </p:txBody>
      </p:sp>
      <p:sp>
        <p:nvSpPr>
          <p:cNvPr id="178" name="Il questionario"/>
          <p:cNvSpPr/>
          <p:nvPr/>
        </p:nvSpPr>
        <p:spPr>
          <a:xfrm>
            <a:off x="53445" y="710100"/>
            <a:ext cx="3637302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spcBef>
                <a:spcPts val="2300"/>
              </a:spcBef>
              <a:defRPr sz="5200" i="0" cap="all" spc="0">
                <a:solidFill>
                  <a:srgbClr val="747676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 algn="ctr"/>
            <a:r>
              <a:rPr sz="3094" dirty="0"/>
              <a:t>Il </a:t>
            </a:r>
            <a:r>
              <a:rPr sz="3094" dirty="0" err="1"/>
              <a:t>questionario</a:t>
            </a:r>
            <a:endParaRPr sz="3094" dirty="0"/>
          </a:p>
        </p:txBody>
      </p:sp>
      <p:sp>
        <p:nvSpPr>
          <p:cNvPr id="3" name="Rettangolo 2"/>
          <p:cNvSpPr/>
          <p:nvPr/>
        </p:nvSpPr>
        <p:spPr>
          <a:xfrm>
            <a:off x="3800475" y="961667"/>
            <a:ext cx="814386" cy="331758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endParaRPr lang="it-IT" sz="1687">
              <a:solidFill>
                <a:srgbClr val="FFFFFF"/>
              </a:solidFill>
              <a:latin typeface="DIN Alternate"/>
              <a:ea typeface="DIN Alternate"/>
              <a:cs typeface="DIN Alternate"/>
              <a:sym typeface="DIN Alternate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36A9AEBE-E804-4A86-AA2C-801E268B1845}"/>
              </a:ext>
            </a:extLst>
          </p:cNvPr>
          <p:cNvSpPr/>
          <p:nvPr/>
        </p:nvSpPr>
        <p:spPr>
          <a:xfrm>
            <a:off x="1403350" y="90488"/>
            <a:ext cx="6532563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/>
                </a:solidFill>
              </a:rPr>
              <a:t>MATERIALI E METODI</a:t>
            </a:r>
          </a:p>
        </p:txBody>
      </p:sp>
    </p:spTree>
    <p:extLst>
      <p:ext uri="{BB962C8B-B14F-4D97-AF65-F5344CB8AC3E}">
        <p14:creationId xmlns:p14="http://schemas.microsoft.com/office/powerpoint/2010/main" val="351065512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6821" y="1519188"/>
            <a:ext cx="8130355" cy="1820628"/>
          </a:xfrm>
          <a:prstGeom prst="rect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128360" indent="-128360" algn="just">
              <a:buFont typeface="Arial" panose="020B0604020202020204" pitchFamily="34" charset="0"/>
              <a:buChar char="•"/>
            </a:pPr>
            <a:r>
              <a:rPr lang="it-IT" dirty="0"/>
              <a:t>Si evince una </a:t>
            </a:r>
            <a:r>
              <a:rPr lang="it-IT" b="1" dirty="0"/>
              <a:t>proporzionalità inversa </a:t>
            </a:r>
            <a:r>
              <a:rPr lang="it-IT" dirty="0"/>
              <a:t>tra </a:t>
            </a:r>
            <a:r>
              <a:rPr lang="it-IT" u="sng" dirty="0"/>
              <a:t>livello di istruzione e diagnosi medica</a:t>
            </a:r>
            <a:r>
              <a:rPr lang="it-IT" dirty="0"/>
              <a:t> nonché una </a:t>
            </a:r>
            <a:r>
              <a:rPr lang="it-IT" b="1" dirty="0"/>
              <a:t>proporzionalità diretta</a:t>
            </a:r>
            <a:r>
              <a:rPr lang="it-IT" dirty="0"/>
              <a:t> tra </a:t>
            </a:r>
            <a:r>
              <a:rPr lang="it-IT" u="sng" dirty="0"/>
              <a:t>livello di istruzione e prevenzione</a:t>
            </a:r>
          </a:p>
          <a:p>
            <a:pPr marL="128360" indent="-128360" algn="just"/>
            <a:endParaRPr lang="it-IT" sz="562" dirty="0"/>
          </a:p>
          <a:p>
            <a:pPr marL="128360" indent="-128360" algn="just">
              <a:buFont typeface="Arial" panose="020B0604020202020204" pitchFamily="34" charset="0"/>
              <a:buChar char="•"/>
            </a:pPr>
            <a:r>
              <a:rPr lang="it-IT" dirty="0"/>
              <a:t>I soggetti </a:t>
            </a:r>
            <a:r>
              <a:rPr lang="it-IT" b="1" dirty="0"/>
              <a:t>con diagnosi medica</a:t>
            </a:r>
            <a:r>
              <a:rPr lang="it-IT" dirty="0"/>
              <a:t>, indipendentemente dal grado di istruzione, </a:t>
            </a:r>
            <a:r>
              <a:rPr lang="it-IT" u="sng" dirty="0"/>
              <a:t>si curano nello stesso modo</a:t>
            </a:r>
            <a:r>
              <a:rPr lang="it-IT" dirty="0"/>
              <a:t>,</a:t>
            </a:r>
            <a:r>
              <a:rPr lang="it-IT" b="1" dirty="0"/>
              <a:t> </a:t>
            </a:r>
            <a:r>
              <a:rPr lang="it-IT" dirty="0"/>
              <a:t>i soggetti </a:t>
            </a:r>
            <a:r>
              <a:rPr lang="it-IT" b="1" dirty="0"/>
              <a:t>senza diagnosi medica</a:t>
            </a:r>
            <a:r>
              <a:rPr lang="it-IT" dirty="0"/>
              <a:t>, indipendentemente dal grado di istruzione, </a:t>
            </a:r>
            <a:r>
              <a:rPr lang="it-IT" u="sng" dirty="0"/>
              <a:t>si curano nello stesso modo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75560" y="5813554"/>
            <a:ext cx="8454116" cy="6953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2250" b="1" u="sng" dirty="0">
                <a:solidFill>
                  <a:srgbClr val="92D050"/>
                </a:solidFill>
              </a:rPr>
              <a:t>Ulteriore conferma del </a:t>
            </a:r>
          </a:p>
          <a:p>
            <a:pPr algn="ctr">
              <a:spcBef>
                <a:spcPts val="0"/>
              </a:spcBef>
            </a:pPr>
            <a:r>
              <a:rPr lang="it-IT" b="1" u="sng" dirty="0">
                <a:solidFill>
                  <a:srgbClr val="92D050"/>
                </a:solidFill>
              </a:rPr>
              <a:t>RUOLO SOCIO-SANITARIO DEL FARMACISTA DI COMUNITÀ</a:t>
            </a:r>
            <a:endParaRPr lang="it-IT" b="1" i="1" u="sng" spc="20" dirty="0">
              <a:solidFill>
                <a:srgbClr val="92D050"/>
              </a:solidFill>
              <a:sym typeface="Iowan Old Styl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14563" y="4481619"/>
            <a:ext cx="4572000" cy="6708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Il grado di istruzione influisce su alcuni comportamenti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4329113" y="4014792"/>
            <a:ext cx="342900" cy="415179"/>
          </a:xfrm>
          <a:prstGeom prst="downArrow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endParaRPr lang="it-IT" sz="1687">
              <a:solidFill>
                <a:srgbClr val="FFFFFF"/>
              </a:solidFill>
              <a:latin typeface="DIN Alternate"/>
              <a:ea typeface="DIN Alternate"/>
              <a:cs typeface="DIN Alternate"/>
              <a:sym typeface="DIN Alternate"/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4329113" y="5215114"/>
            <a:ext cx="342900" cy="415179"/>
          </a:xfrm>
          <a:prstGeom prst="downArrow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endParaRPr lang="it-IT" sz="1687">
              <a:solidFill>
                <a:srgbClr val="FFFFFF"/>
              </a:solidFill>
              <a:latin typeface="DIN Alternate"/>
              <a:ea typeface="DIN Alternate"/>
              <a:cs typeface="DIN Alternate"/>
              <a:sym typeface="DIN Alternate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A42A6CAD-DE4F-4259-A5EA-E3281E3B7B9F}"/>
              </a:ext>
            </a:extLst>
          </p:cNvPr>
          <p:cNvSpPr/>
          <p:nvPr/>
        </p:nvSpPr>
        <p:spPr>
          <a:xfrm>
            <a:off x="1403350" y="90488"/>
            <a:ext cx="6532563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solidFill>
                  <a:schemeClr val="tx1"/>
                </a:solidFill>
              </a:rPr>
              <a:t>CONCLUSIONI…</a:t>
            </a:r>
          </a:p>
        </p:txBody>
      </p:sp>
    </p:spTree>
    <p:extLst>
      <p:ext uri="{BB962C8B-B14F-4D97-AF65-F5344CB8AC3E}">
        <p14:creationId xmlns:p14="http://schemas.microsoft.com/office/powerpoint/2010/main" val="107254227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403350" y="90488"/>
            <a:ext cx="6532563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solidFill>
                  <a:schemeClr val="tx1"/>
                </a:solidFill>
              </a:rPr>
              <a:t>…E PROSPETTIVE FUTURE </a:t>
            </a:r>
          </a:p>
        </p:txBody>
      </p:sp>
      <p:pic>
        <p:nvPicPr>
          <p:cNvPr id="40962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1223963"/>
            <a:ext cx="16922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corrimento orizzontale 8"/>
          <p:cNvSpPr/>
          <p:nvPr/>
        </p:nvSpPr>
        <p:spPr>
          <a:xfrm>
            <a:off x="2603500" y="1125538"/>
            <a:ext cx="4921250" cy="1582737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1. STUDI STRUTTURATI NELLE FARMCIE TERRITORIALI PER INDAGARE MEGLIO I DETERMINANTI DI SALUTE</a:t>
            </a:r>
          </a:p>
        </p:txBody>
      </p:sp>
      <p:sp>
        <p:nvSpPr>
          <p:cNvPr id="10" name="Scorrimento orizzontale 9"/>
          <p:cNvSpPr/>
          <p:nvPr/>
        </p:nvSpPr>
        <p:spPr>
          <a:xfrm>
            <a:off x="2632075" y="4718050"/>
            <a:ext cx="4921250" cy="1584325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3. CORSI SPECIFICI PER L’INGAGGIO DEL PAZIENZENTE/CLIENTE CON SUCCESSIVA FIDELIZZAZIONE </a:t>
            </a:r>
          </a:p>
        </p:txBody>
      </p:sp>
      <p:pic>
        <p:nvPicPr>
          <p:cNvPr id="40965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2836863"/>
            <a:ext cx="16922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4652963"/>
            <a:ext cx="169227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corrimento orizzontale 12"/>
          <p:cNvSpPr/>
          <p:nvPr/>
        </p:nvSpPr>
        <p:spPr>
          <a:xfrm>
            <a:off x="2632075" y="2698750"/>
            <a:ext cx="4921250" cy="187325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2</a:t>
            </a:r>
            <a:r>
              <a:rPr lang="it-IT">
                <a:solidFill>
                  <a:schemeClr val="tx1"/>
                </a:solidFill>
              </a:rPr>
              <a:t>. </a:t>
            </a:r>
            <a:r>
              <a:rPr lang="it-IT" dirty="0">
                <a:solidFill>
                  <a:schemeClr val="tx1"/>
                </a:solidFill>
              </a:rPr>
              <a:t>NUOVO CONCETTO DI FARMACIA E </a:t>
            </a:r>
            <a:r>
              <a:rPr lang="it-IT" i="1" dirty="0">
                <a:solidFill>
                  <a:schemeClr val="tx1"/>
                </a:solidFill>
              </a:rPr>
              <a:t>COUNSELING</a:t>
            </a:r>
            <a:r>
              <a:rPr lang="it-IT" dirty="0">
                <a:solidFill>
                  <a:schemeClr val="tx1"/>
                </a:solidFill>
              </a:rPr>
              <a:t> VOLTO ALLA FIDELIZZAZIONE DEL PAZIENTE/CLIENTE, AL BISOGNO SANITARIO E ALLA SOSTENIBILITÀ ECONOMICA</a:t>
            </a:r>
          </a:p>
        </p:txBody>
      </p:sp>
    </p:spTree>
    <p:extLst>
      <p:ext uri="{BB962C8B-B14F-4D97-AF65-F5344CB8AC3E}">
        <p14:creationId xmlns:p14="http://schemas.microsoft.com/office/powerpoint/2010/main" val="138461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3700" y="1341438"/>
            <a:ext cx="8502650" cy="4554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DEFINIZIONE DI EPIDEMIOLOGIA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Lo studio della distribuzione e dei determinanti delle situazioni o degli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eventi sanitari in una specifica popolazione e l’applicazione di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questo studio al controllo dei problemi di salute. (Last, 1988)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  <a:cs typeface="+mn-cs"/>
              </a:rPr>
              <a:t>Evoluzione dell’epidemiologia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• Il ragionamento epidemiologico poggia su due intuizioni fondamentali: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dirty="0">
                <a:solidFill>
                  <a:srgbClr val="0070C0"/>
                </a:solidFill>
                <a:latin typeface="+mn-lt"/>
                <a:cs typeface="+mn-cs"/>
              </a:rPr>
              <a:t>le malattie non insorgono (solo) per motivi casuali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dirty="0">
                <a:solidFill>
                  <a:srgbClr val="0070C0"/>
                </a:solidFill>
                <a:latin typeface="+mn-lt"/>
                <a:cs typeface="+mn-cs"/>
              </a:rPr>
              <a:t>per identificare i fattori responsabili dell’insorgenza delle malattie occorre un’osservazione sistematica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• Mentre la prima intuizione è antica come la medicina, lo sviluppo della metodologia epidemiologica è avvenuto solo negli ultimi 50 anni*</a:t>
            </a:r>
            <a:endParaRPr lang="it-IT" sz="1600" dirty="0">
              <a:latin typeface="+mn-lt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06700" y="152400"/>
            <a:ext cx="37433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PARTIAMO DALL’EPIDEMIOLOGIA…</a:t>
            </a:r>
          </a:p>
        </p:txBody>
      </p:sp>
      <p:sp>
        <p:nvSpPr>
          <p:cNvPr id="22531" name="CasellaDiTesto 4"/>
          <p:cNvSpPr txBox="1">
            <a:spLocks noChangeArrowheads="1"/>
          </p:cNvSpPr>
          <p:nvPr/>
        </p:nvSpPr>
        <p:spPr bwMode="auto">
          <a:xfrm>
            <a:off x="393700" y="6611938"/>
            <a:ext cx="6372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Trebuchet MS" pitchFamily="34" charset="0"/>
              </a:rPr>
              <a:t>*Ciccone, 2015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813" y="1196975"/>
            <a:ext cx="5738812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Esempio di applicazione dei metodi epidemiologici: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– prevenzione/aderenza alla terapia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– ambito clinico/ospedaliero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– </a:t>
            </a:r>
            <a:r>
              <a:rPr lang="it-IT" b="1" dirty="0">
                <a:solidFill>
                  <a:srgbClr val="FF0000"/>
                </a:solidFill>
                <a:latin typeface="+mn-lt"/>
                <a:cs typeface="+mn-cs"/>
              </a:rPr>
              <a:t>valutazione dei servizi sanitari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– politica sanitaria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  <a:cs typeface="+mn-cs"/>
            </a:endParaRPr>
          </a:p>
        </p:txBody>
      </p:sp>
      <p:pic>
        <p:nvPicPr>
          <p:cNvPr id="22531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75" y="2708275"/>
            <a:ext cx="5813425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76713"/>
            <a:ext cx="3348038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7484571" y="6268670"/>
            <a:ext cx="1087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+mn-lt"/>
              </a:rPr>
              <a:t>Ciccone, 2009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372BEA6C-BE6A-4AEE-855F-21E1883F4ED3}"/>
              </a:ext>
            </a:extLst>
          </p:cNvPr>
          <p:cNvSpPr/>
          <p:nvPr/>
        </p:nvSpPr>
        <p:spPr>
          <a:xfrm>
            <a:off x="2542055" y="109701"/>
            <a:ext cx="4369451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…ARRIVIAMO ALLA PRATICA</a:t>
            </a:r>
          </a:p>
        </p:txBody>
      </p:sp>
    </p:spTree>
    <p:extLst>
      <p:ext uri="{BB962C8B-B14F-4D97-AF65-F5344CB8AC3E}">
        <p14:creationId xmlns:p14="http://schemas.microsoft.com/office/powerpoint/2010/main" val="333805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val 2"/>
          <p:cNvSpPr>
            <a:spLocks noChangeArrowheads="1"/>
          </p:cNvSpPr>
          <p:nvPr/>
        </p:nvSpPr>
        <p:spPr bwMode="auto">
          <a:xfrm>
            <a:off x="179512" y="3318346"/>
            <a:ext cx="1371600" cy="1295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855912" y="1789584"/>
            <a:ext cx="2057400" cy="1524000"/>
          </a:xfrm>
          <a:prstGeom prst="rect">
            <a:avLst/>
          </a:prstGeom>
          <a:solidFill>
            <a:srgbClr val="93E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Trebuchet MS" pitchFamily="34" charset="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855912" y="4346624"/>
            <a:ext cx="2057400" cy="1308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Trebuchet MS" pitchFamily="34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4675312" y="1484784"/>
            <a:ext cx="1600200" cy="685800"/>
          </a:xfrm>
          <a:prstGeom prst="rect">
            <a:avLst/>
          </a:prstGeom>
          <a:solidFill>
            <a:srgbClr val="93E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spcBef>
                <a:spcPts val="0"/>
              </a:spcBef>
            </a:pPr>
            <a:r>
              <a:rPr lang="it-IT" altLang="it-IT" sz="1600" dirty="0">
                <a:solidFill>
                  <a:prstClr val="black"/>
                </a:solidFill>
                <a:latin typeface="Trebuchet MS" pitchFamily="34" charset="0"/>
              </a:rPr>
              <a:t>Finanziamento</a:t>
            </a:r>
          </a:p>
          <a:p>
            <a:pPr lvl="0" algn="ctr">
              <a:spcBef>
                <a:spcPts val="0"/>
              </a:spcBef>
            </a:pPr>
            <a:r>
              <a:rPr lang="it-IT" altLang="it-IT" sz="1600" dirty="0">
                <a:solidFill>
                  <a:prstClr val="black"/>
                </a:solidFill>
                <a:latin typeface="Trebuchet MS" pitchFamily="34" charset="0"/>
              </a:rPr>
              <a:t>interventi vari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4675312" y="2270348"/>
            <a:ext cx="1600200" cy="685800"/>
          </a:xfrm>
          <a:prstGeom prst="rect">
            <a:avLst/>
          </a:prstGeom>
          <a:solidFill>
            <a:srgbClr val="93E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spcBef>
                <a:spcPts val="0"/>
              </a:spcBef>
            </a:pPr>
            <a:r>
              <a:rPr lang="it-IT" altLang="it-IT" sz="1600" dirty="0">
                <a:solidFill>
                  <a:prstClr val="black"/>
                </a:solidFill>
                <a:latin typeface="Trebuchet MS" pitchFamily="34" charset="0"/>
              </a:rPr>
              <a:t>Fin. Prestazioni</a:t>
            </a:r>
          </a:p>
          <a:p>
            <a:pPr lvl="0" algn="ctr">
              <a:spcBef>
                <a:spcPts val="0"/>
              </a:spcBef>
            </a:pPr>
            <a:r>
              <a:rPr lang="it-IT" altLang="it-IT" sz="1600" dirty="0">
                <a:solidFill>
                  <a:prstClr val="black"/>
                </a:solidFill>
                <a:latin typeface="Trebuchet MS" pitchFamily="34" charset="0"/>
              </a:rPr>
              <a:t> previdenziali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4675312" y="3062436"/>
            <a:ext cx="1600200" cy="685800"/>
          </a:xfrm>
          <a:prstGeom prst="rect">
            <a:avLst/>
          </a:prstGeom>
          <a:solidFill>
            <a:srgbClr val="93E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spcBef>
                <a:spcPts val="0"/>
              </a:spcBef>
            </a:pPr>
            <a:r>
              <a:rPr lang="it-IT" altLang="it-IT" sz="1600" dirty="0">
                <a:solidFill>
                  <a:prstClr val="black"/>
                </a:solidFill>
                <a:latin typeface="Trebuchet MS" pitchFamily="34" charset="0"/>
              </a:rPr>
              <a:t>Investimenti in</a:t>
            </a:r>
          </a:p>
          <a:p>
            <a:pPr lvl="0" algn="ctr">
              <a:spcBef>
                <a:spcPts val="0"/>
              </a:spcBef>
            </a:pPr>
            <a:r>
              <a:rPr lang="it-IT" altLang="it-IT" sz="1600" dirty="0">
                <a:solidFill>
                  <a:prstClr val="black"/>
                </a:solidFill>
                <a:latin typeface="Trebuchet MS" pitchFamily="34" charset="0"/>
              </a:rPr>
              <a:t>strutture locali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4675312" y="4227984"/>
            <a:ext cx="16002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spcBef>
                <a:spcPts val="0"/>
              </a:spcBef>
            </a:pPr>
            <a:r>
              <a:rPr lang="it-IT" altLang="it-IT" sz="1600" dirty="0">
                <a:latin typeface="Trebuchet MS" pitchFamily="34" charset="0"/>
              </a:rPr>
              <a:t>Investimenti in </a:t>
            </a:r>
          </a:p>
          <a:p>
            <a:pPr lvl="0" algn="ctr">
              <a:spcBef>
                <a:spcPts val="0"/>
              </a:spcBef>
            </a:pPr>
            <a:r>
              <a:rPr lang="it-IT" altLang="it-IT" sz="1600" dirty="0">
                <a:latin typeface="Trebuchet MS" pitchFamily="34" charset="0"/>
              </a:rPr>
              <a:t>strutture </a:t>
            </a:r>
            <a:r>
              <a:rPr lang="it-IT" altLang="it-IT" sz="1600" dirty="0" err="1">
                <a:latin typeface="Trebuchet MS" pitchFamily="34" charset="0"/>
              </a:rPr>
              <a:t>sanit</a:t>
            </a:r>
            <a:r>
              <a:rPr lang="it-IT" altLang="it-IT" sz="1600" dirty="0">
                <a:latin typeface="Trebuchet MS" pitchFamily="34" charset="0"/>
              </a:rPr>
              <a:t>.</a:t>
            </a: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4675312" y="5142384"/>
            <a:ext cx="16002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spcBef>
                <a:spcPts val="0"/>
              </a:spcBef>
            </a:pPr>
            <a:r>
              <a:rPr lang="it-IT" altLang="it-IT" sz="1600" dirty="0">
                <a:latin typeface="Trebuchet MS" pitchFamily="34" charset="0"/>
              </a:rPr>
              <a:t>Finanziamento</a:t>
            </a:r>
          </a:p>
          <a:p>
            <a:pPr lvl="0" algn="ctr">
              <a:spcBef>
                <a:spcPts val="0"/>
              </a:spcBef>
            </a:pPr>
            <a:r>
              <a:rPr lang="it-IT" altLang="it-IT" sz="1600" dirty="0" err="1">
                <a:latin typeface="Trebuchet MS" pitchFamily="34" charset="0"/>
              </a:rPr>
              <a:t>interv</a:t>
            </a:r>
            <a:r>
              <a:rPr lang="it-IT" altLang="it-IT" sz="1600" dirty="0">
                <a:latin typeface="Trebuchet MS" pitchFamily="34" charset="0"/>
              </a:rPr>
              <a:t>. sanitari</a:t>
            </a:r>
          </a:p>
        </p:txBody>
      </p:sp>
      <p:sp>
        <p:nvSpPr>
          <p:cNvPr id="23562" name="Rectangle 11"/>
          <p:cNvSpPr>
            <a:spLocks noChangeArrowheads="1"/>
          </p:cNvSpPr>
          <p:nvPr/>
        </p:nvSpPr>
        <p:spPr bwMode="auto">
          <a:xfrm>
            <a:off x="7007350" y="2198340"/>
            <a:ext cx="1524000" cy="852487"/>
          </a:xfrm>
          <a:prstGeom prst="rect">
            <a:avLst/>
          </a:prstGeom>
          <a:solidFill>
            <a:srgbClr val="93E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Trebuchet MS" pitchFamily="34" charset="0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7007360" y="4381681"/>
            <a:ext cx="1548000" cy="12730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Trebuchet MS" pitchFamily="34" charset="0"/>
            </a:endParaRPr>
          </a:p>
        </p:txBody>
      </p:sp>
      <p:sp>
        <p:nvSpPr>
          <p:cNvPr id="23564" name="AutoShape 13"/>
          <p:cNvSpPr>
            <a:spLocks noChangeArrowheads="1"/>
          </p:cNvSpPr>
          <p:nvPr/>
        </p:nvSpPr>
        <p:spPr bwMode="auto">
          <a:xfrm>
            <a:off x="4065712" y="2342356"/>
            <a:ext cx="457200" cy="6096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Trebuchet MS" pitchFamily="34" charset="0"/>
            </a:endParaRPr>
          </a:p>
        </p:txBody>
      </p:sp>
      <p:sp>
        <p:nvSpPr>
          <p:cNvPr id="23565" name="AutoShape 14"/>
          <p:cNvSpPr>
            <a:spLocks noChangeArrowheads="1"/>
          </p:cNvSpPr>
          <p:nvPr/>
        </p:nvSpPr>
        <p:spPr bwMode="auto">
          <a:xfrm>
            <a:off x="6435850" y="4723284"/>
            <a:ext cx="468000" cy="6096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Trebuchet MS" pitchFamily="34" charset="0"/>
            </a:endParaRPr>
          </a:p>
        </p:txBody>
      </p:sp>
      <p:sp>
        <p:nvSpPr>
          <p:cNvPr id="23566" name="AutoShape 15"/>
          <p:cNvSpPr>
            <a:spLocks noChangeArrowheads="1"/>
          </p:cNvSpPr>
          <p:nvPr/>
        </p:nvSpPr>
        <p:spPr bwMode="auto">
          <a:xfrm>
            <a:off x="4065712" y="4304184"/>
            <a:ext cx="457200" cy="6096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Trebuchet MS" pitchFamily="34" charset="0"/>
            </a:endParaRPr>
          </a:p>
        </p:txBody>
      </p:sp>
      <p:sp>
        <p:nvSpPr>
          <p:cNvPr id="23567" name="AutoShape 16"/>
          <p:cNvSpPr>
            <a:spLocks noChangeArrowheads="1"/>
          </p:cNvSpPr>
          <p:nvPr/>
        </p:nvSpPr>
        <p:spPr bwMode="auto">
          <a:xfrm>
            <a:off x="4065712" y="3062436"/>
            <a:ext cx="457200" cy="6096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Trebuchet MS" pitchFamily="34" charset="0"/>
            </a:endParaRPr>
          </a:p>
        </p:txBody>
      </p:sp>
      <p:sp>
        <p:nvSpPr>
          <p:cNvPr id="23568" name="AutoShape 17"/>
          <p:cNvSpPr>
            <a:spLocks noChangeArrowheads="1"/>
          </p:cNvSpPr>
          <p:nvPr/>
        </p:nvSpPr>
        <p:spPr bwMode="auto">
          <a:xfrm>
            <a:off x="4065712" y="5066184"/>
            <a:ext cx="457200" cy="6096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Trebuchet MS" pitchFamily="34" charset="0"/>
            </a:endParaRPr>
          </a:p>
        </p:txBody>
      </p:sp>
      <p:sp>
        <p:nvSpPr>
          <p:cNvPr id="23569" name="AutoShape 18"/>
          <p:cNvSpPr>
            <a:spLocks noChangeArrowheads="1"/>
          </p:cNvSpPr>
          <p:nvPr/>
        </p:nvSpPr>
        <p:spPr bwMode="auto">
          <a:xfrm>
            <a:off x="6481887" y="2342356"/>
            <a:ext cx="468000" cy="6096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Trebuchet MS" pitchFamily="34" charset="0"/>
            </a:endParaRPr>
          </a:p>
        </p:txBody>
      </p:sp>
      <p:sp>
        <p:nvSpPr>
          <p:cNvPr id="23570" name="AutoShape 19"/>
          <p:cNvSpPr>
            <a:spLocks noChangeArrowheads="1"/>
          </p:cNvSpPr>
          <p:nvPr/>
        </p:nvSpPr>
        <p:spPr bwMode="auto">
          <a:xfrm>
            <a:off x="4065712" y="1560984"/>
            <a:ext cx="457200" cy="609600"/>
          </a:xfrm>
          <a:prstGeom prst="leftArrow">
            <a:avLst>
              <a:gd name="adj1" fmla="val 54685"/>
              <a:gd name="adj2" fmla="val 1840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Trebuchet MS" pitchFamily="34" charset="0"/>
            </a:endParaRPr>
          </a:p>
        </p:txBody>
      </p:sp>
      <p:sp>
        <p:nvSpPr>
          <p:cNvPr id="23571" name="AutoShape 20"/>
          <p:cNvSpPr>
            <a:spLocks noChangeArrowheads="1"/>
          </p:cNvSpPr>
          <p:nvPr/>
        </p:nvSpPr>
        <p:spPr bwMode="auto">
          <a:xfrm rot="-2301734">
            <a:off x="941512" y="2627784"/>
            <a:ext cx="914400" cy="533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Trebuchet MS" pitchFamily="34" charset="0"/>
            </a:endParaRPr>
          </a:p>
        </p:txBody>
      </p:sp>
      <p:sp>
        <p:nvSpPr>
          <p:cNvPr id="23572" name="AutoShape 21"/>
          <p:cNvSpPr>
            <a:spLocks noChangeArrowheads="1"/>
          </p:cNvSpPr>
          <p:nvPr/>
        </p:nvSpPr>
        <p:spPr bwMode="auto">
          <a:xfrm rot="2127558">
            <a:off x="941512" y="4761384"/>
            <a:ext cx="914400" cy="533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Trebuchet MS" pitchFamily="34" charset="0"/>
            </a:endParaRPr>
          </a:p>
        </p:txBody>
      </p:sp>
      <p:sp>
        <p:nvSpPr>
          <p:cNvPr id="23573" name="Text Box 22"/>
          <p:cNvSpPr txBox="1">
            <a:spLocks noChangeArrowheads="1"/>
          </p:cNvSpPr>
          <p:nvPr/>
        </p:nvSpPr>
        <p:spPr bwMode="auto">
          <a:xfrm>
            <a:off x="331912" y="3638500"/>
            <a:ext cx="1066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600" b="1" dirty="0">
                <a:solidFill>
                  <a:srgbClr val="FF0000"/>
                </a:solidFill>
                <a:latin typeface="Trebuchet MS" pitchFamily="34" charset="0"/>
              </a:rPr>
              <a:t>Bisogno di Salute</a:t>
            </a:r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1858616" y="1921485"/>
            <a:ext cx="2011363" cy="12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 b="1" dirty="0">
                <a:solidFill>
                  <a:srgbClr val="0070C0"/>
                </a:solidFill>
                <a:latin typeface="Trebuchet MS" pitchFamily="34" charset="0"/>
              </a:rPr>
              <a:t>Domanda di Benessere</a:t>
            </a:r>
          </a:p>
          <a:p>
            <a:pPr algn="just">
              <a:spcBef>
                <a:spcPct val="50000"/>
              </a:spcBef>
            </a:pPr>
            <a:r>
              <a:rPr lang="it-IT" altLang="it-IT" sz="1300" i="1" dirty="0">
                <a:latin typeface="Trebuchet MS" pitchFamily="34" charset="0"/>
              </a:rPr>
              <a:t>Ambiente, condizioni economiche, istruzione, …</a:t>
            </a:r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1932112" y="4358580"/>
            <a:ext cx="1905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300" i="1" dirty="0">
                <a:latin typeface="Trebuchet MS" pitchFamily="34" charset="0"/>
              </a:rPr>
              <a:t>Prestazioni di prevenzione, diagnosi, cura, assistenza</a:t>
            </a:r>
          </a:p>
          <a:p>
            <a:pPr>
              <a:spcBef>
                <a:spcPct val="50000"/>
              </a:spcBef>
            </a:pPr>
            <a:r>
              <a:rPr lang="it-IT" altLang="it-IT" sz="1600" b="1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Domanda di Sanità</a:t>
            </a:r>
          </a:p>
        </p:txBody>
      </p:sp>
      <p:sp>
        <p:nvSpPr>
          <p:cNvPr id="23578" name="Text Box 27"/>
          <p:cNvSpPr txBox="1">
            <a:spLocks noChangeArrowheads="1"/>
          </p:cNvSpPr>
          <p:nvPr/>
        </p:nvSpPr>
        <p:spPr bwMode="auto">
          <a:xfrm>
            <a:off x="7113712" y="4505498"/>
            <a:ext cx="13696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600" b="1" dirty="0">
                <a:latin typeface="Trebuchet MS" pitchFamily="34" charset="0"/>
              </a:rPr>
              <a:t>Risorse destinate  al fabbisogno del SSN</a:t>
            </a:r>
          </a:p>
        </p:txBody>
      </p:sp>
      <p:sp>
        <p:nvSpPr>
          <p:cNvPr id="23579" name="Text Box 28"/>
          <p:cNvSpPr txBox="1">
            <a:spLocks noChangeArrowheads="1"/>
          </p:cNvSpPr>
          <p:nvPr/>
        </p:nvSpPr>
        <p:spPr bwMode="auto">
          <a:xfrm>
            <a:off x="7069262" y="2342356"/>
            <a:ext cx="1471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600" b="1" dirty="0">
                <a:latin typeface="Trebuchet MS" pitchFamily="34" charset="0"/>
              </a:rPr>
              <a:t>Altre risorse varie</a:t>
            </a:r>
          </a:p>
        </p:txBody>
      </p:sp>
      <p:sp>
        <p:nvSpPr>
          <p:cNvPr id="23580" name="Text Box 29"/>
          <p:cNvSpPr txBox="1">
            <a:spLocks noChangeArrowheads="1"/>
          </p:cNvSpPr>
          <p:nvPr/>
        </p:nvSpPr>
        <p:spPr bwMode="auto">
          <a:xfrm>
            <a:off x="6797800" y="5788496"/>
            <a:ext cx="16017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it-IT" sz="1100" dirty="0">
                <a:latin typeface="Trebuchet MS" pitchFamily="34" charset="0"/>
              </a:rPr>
              <a:t>Cislaghi 2009</a:t>
            </a:r>
            <a:endParaRPr lang="en-GB" altLang="it-IT" sz="1100" dirty="0">
              <a:latin typeface="Trebuchet MS" pitchFamily="34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xmlns="" id="{C338AAC0-A8D1-4F4B-87E0-BD537C52DD63}"/>
              </a:ext>
            </a:extLst>
          </p:cNvPr>
          <p:cNvSpPr/>
          <p:nvPr/>
        </p:nvSpPr>
        <p:spPr>
          <a:xfrm>
            <a:off x="2542055" y="109701"/>
            <a:ext cx="4369451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PERCHÉ L’EPIDEMIOLOGIA IN FARMACIA</a:t>
            </a:r>
          </a:p>
        </p:txBody>
      </p:sp>
    </p:spTree>
    <p:extLst>
      <p:ext uri="{BB962C8B-B14F-4D97-AF65-F5344CB8AC3E}">
        <p14:creationId xmlns:p14="http://schemas.microsoft.com/office/powerpoint/2010/main" val="291038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24744"/>
            <a:ext cx="3313085" cy="1817629"/>
          </a:xfrm>
          <a:prstGeom prst="rect">
            <a:avLst/>
          </a:prstGeom>
          <a:effectLst>
            <a:outerShdw blurRad="889000" dist="16764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31" name="Rettangolo 30"/>
          <p:cNvSpPr/>
          <p:nvPr/>
        </p:nvSpPr>
        <p:spPr>
          <a:xfrm>
            <a:off x="2195736" y="1340768"/>
            <a:ext cx="5652000" cy="12673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La farmacia in seguito ad un intervento coordinato di formazione si pone come sentinella sul territorio per intercettare il «bisogno di salute». 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2" name="Freccia in giù 31"/>
          <p:cNvSpPr/>
          <p:nvPr/>
        </p:nvSpPr>
        <p:spPr>
          <a:xfrm>
            <a:off x="4712744" y="2470570"/>
            <a:ext cx="576000" cy="64800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2195736" y="3184149"/>
            <a:ext cx="565200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Il farmacista può rispondere alla </a:t>
            </a:r>
            <a:r>
              <a:rPr lang="it-IT" b="1" u="sng" dirty="0">
                <a:solidFill>
                  <a:schemeClr val="accent2">
                    <a:lumMod val="75000"/>
                  </a:schemeClr>
                </a:solidFill>
              </a:rPr>
              <a:t>domanda di SANITÀ</a:t>
            </a:r>
            <a:r>
              <a:rPr lang="it-IT" b="1" u="sng" dirty="0">
                <a:solidFill>
                  <a:schemeClr val="tx1"/>
                </a:solidFill>
              </a:rPr>
              <a:t> e alla </a:t>
            </a:r>
            <a:r>
              <a:rPr lang="it-IT" b="1" u="sng" dirty="0">
                <a:solidFill>
                  <a:srgbClr val="0070C0"/>
                </a:solidFill>
              </a:rPr>
              <a:t>domanda di BENESSERE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/>
                </a:solidFill>
              </a:rPr>
              <a:t>CON EFFICACIA</a:t>
            </a:r>
            <a:endParaRPr lang="it-IT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92D05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92D05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92D05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92D050"/>
              </a:solidFill>
            </a:endParaRPr>
          </a:p>
        </p:txBody>
      </p:sp>
      <p:pic>
        <p:nvPicPr>
          <p:cNvPr id="24609" name="Immagine 3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3600" y="2212076"/>
            <a:ext cx="1174776" cy="36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7" name="Immagine 3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5581" y="3933096"/>
            <a:ext cx="1174776" cy="36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2195736" y="4991447"/>
            <a:ext cx="5602640" cy="8858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6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INDIVIDUARE AREE NON COPERTE DAI </a:t>
            </a:r>
            <a:r>
              <a:rPr lang="it-IT" b="1" u="sng" dirty="0">
                <a:solidFill>
                  <a:schemeClr val="tx1"/>
                </a:solidFill>
              </a:rPr>
              <a:t>LEA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RUOLO DELLA FARMACIA</a:t>
            </a:r>
          </a:p>
          <a:p>
            <a:pPr marL="536575" fontAlgn="auto">
              <a:spcBef>
                <a:spcPts val="0"/>
              </a:spcBef>
              <a:spcAft>
                <a:spcPts val="0"/>
              </a:spcAft>
              <a:tabLst>
                <a:tab pos="5383213" algn="l"/>
              </a:tabLst>
              <a:defRPr/>
            </a:pPr>
            <a:r>
              <a:rPr lang="it-IT" dirty="0">
                <a:solidFill>
                  <a:schemeClr val="tx1"/>
                </a:solidFill>
              </a:rPr>
              <a:t>POTENZIALE RITORNO ECONOMICO</a:t>
            </a:r>
          </a:p>
        </p:txBody>
      </p:sp>
      <p:sp>
        <p:nvSpPr>
          <p:cNvPr id="10" name="Freccia in giù 9"/>
          <p:cNvSpPr/>
          <p:nvPr/>
        </p:nvSpPr>
        <p:spPr>
          <a:xfrm>
            <a:off x="4716080" y="4221160"/>
            <a:ext cx="576000" cy="64800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1" name="Immagine 3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7837" y="5434359"/>
            <a:ext cx="1174776" cy="36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Freccia circolare in giù 1">
            <a:extLst>
              <a:ext uri="{FF2B5EF4-FFF2-40B4-BE49-F238E27FC236}">
                <a16:creationId xmlns:a16="http://schemas.microsoft.com/office/drawing/2014/main" xmlns="" id="{29F5B3E0-52E0-4775-A154-4AD532347AD5}"/>
              </a:ext>
            </a:extLst>
          </p:cNvPr>
          <p:cNvSpPr/>
          <p:nvPr/>
        </p:nvSpPr>
        <p:spPr>
          <a:xfrm rot="1424623" flipV="1">
            <a:off x="1220917" y="2459325"/>
            <a:ext cx="1409111" cy="6977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F326F229-182A-4285-9BBD-E01BCB99F19C}"/>
              </a:ext>
            </a:extLst>
          </p:cNvPr>
          <p:cNvSpPr/>
          <p:nvPr/>
        </p:nvSpPr>
        <p:spPr>
          <a:xfrm>
            <a:off x="2542055" y="109701"/>
            <a:ext cx="4369451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PERCHÉ L’EPIDEMIOLOGIA IN FARMACIA</a:t>
            </a:r>
          </a:p>
        </p:txBody>
      </p:sp>
    </p:spTree>
    <p:extLst>
      <p:ext uri="{BB962C8B-B14F-4D97-AF65-F5344CB8AC3E}">
        <p14:creationId xmlns:p14="http://schemas.microsoft.com/office/powerpoint/2010/main" val="393366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>
          <a:xfrm>
            <a:off x="1595438" y="2481263"/>
            <a:ext cx="6121400" cy="3816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92075" y="1035050"/>
            <a:ext cx="8943975" cy="911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Il farmacista formato è in grado anche di «ingaggiare» il paziente/cliente,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fidelizzarlo creando un </a:t>
            </a:r>
            <a:r>
              <a:rPr lang="it-IT" b="1" dirty="0">
                <a:solidFill>
                  <a:srgbClr val="FF0000"/>
                </a:solidFill>
              </a:rPr>
              <a:t>ciclo virtuoso </a:t>
            </a:r>
          </a:p>
        </p:txBody>
      </p:sp>
      <p:grpSp>
        <p:nvGrpSpPr>
          <p:cNvPr id="27651" name="Gruppo 1"/>
          <p:cNvGrpSpPr>
            <a:grpSpLocks/>
          </p:cNvGrpSpPr>
          <p:nvPr/>
        </p:nvGrpSpPr>
        <p:grpSpPr bwMode="auto">
          <a:xfrm>
            <a:off x="3040063" y="3357563"/>
            <a:ext cx="3306762" cy="1765300"/>
            <a:chOff x="3059113" y="3463479"/>
            <a:chExt cx="3306762" cy="1765721"/>
          </a:xfrm>
        </p:grpSpPr>
        <p:pic>
          <p:nvPicPr>
            <p:cNvPr id="27663" name="Immagin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0225" y="3838550"/>
              <a:ext cx="3295650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CasellaDiTesto 7"/>
            <p:cNvSpPr txBox="1"/>
            <p:nvPr/>
          </p:nvSpPr>
          <p:spPr>
            <a:xfrm>
              <a:off x="3125788" y="3514291"/>
              <a:ext cx="3240087" cy="6462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3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FORMAZIONE</a:t>
              </a: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3059113" y="3463479"/>
              <a:ext cx="3306762" cy="169426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</p:grpSp>
      <p:pic>
        <p:nvPicPr>
          <p:cNvPr id="27652" name="Immagin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7050" y="5764213"/>
            <a:ext cx="639763" cy="1031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27653" name="Immagin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2227263"/>
            <a:ext cx="14049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tangolo 21"/>
          <p:cNvSpPr/>
          <p:nvPr/>
        </p:nvSpPr>
        <p:spPr>
          <a:xfrm>
            <a:off x="1522413" y="1925638"/>
            <a:ext cx="6408737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INDIVIDUZIONE DEI FABBISOGNI DI SALUTE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3911600" y="5324475"/>
            <a:ext cx="19304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FIDELIZZAZIONE</a:t>
            </a:r>
          </a:p>
        </p:txBody>
      </p:sp>
      <p:pic>
        <p:nvPicPr>
          <p:cNvPr id="27657" name="Immagin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713" y="3262313"/>
            <a:ext cx="2114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tangolo 27"/>
          <p:cNvSpPr/>
          <p:nvPr/>
        </p:nvSpPr>
        <p:spPr>
          <a:xfrm>
            <a:off x="-74613" y="3544888"/>
            <a:ext cx="230346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RITORNO ECONOMICO</a:t>
            </a:r>
          </a:p>
        </p:txBody>
      </p:sp>
      <p:pic>
        <p:nvPicPr>
          <p:cNvPr id="27659" name="Immagine 9"/>
          <p:cNvPicPr>
            <a:picLocks noChangeAspect="1"/>
          </p:cNvPicPr>
          <p:nvPr/>
        </p:nvPicPr>
        <p:blipFill>
          <a:blip r:embed="rId6"/>
          <a:srcRect l="27274" t="60457" r="25455"/>
          <a:stretch>
            <a:fillRect/>
          </a:stretch>
        </p:blipFill>
        <p:spPr bwMode="auto">
          <a:xfrm>
            <a:off x="6791325" y="3892550"/>
            <a:ext cx="18716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tangolo 18"/>
          <p:cNvSpPr/>
          <p:nvPr/>
        </p:nvSpPr>
        <p:spPr>
          <a:xfrm>
            <a:off x="6851650" y="4102100"/>
            <a:ext cx="1839913" cy="638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7134225" y="3732213"/>
            <a:ext cx="1235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INGAGGIO</a:t>
            </a:r>
          </a:p>
        </p:txBody>
      </p:sp>
      <p:sp>
        <p:nvSpPr>
          <p:cNvPr id="4" name="Ovale 3"/>
          <p:cNvSpPr/>
          <p:nvPr/>
        </p:nvSpPr>
        <p:spPr>
          <a:xfrm>
            <a:off x="6732588" y="3544888"/>
            <a:ext cx="2087562" cy="150653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F5D80E46-B734-47C5-8D55-02A8D2353655}"/>
              </a:ext>
            </a:extLst>
          </p:cNvPr>
          <p:cNvSpPr/>
          <p:nvPr/>
        </p:nvSpPr>
        <p:spPr>
          <a:xfrm>
            <a:off x="2542055" y="109701"/>
            <a:ext cx="4369451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PERCHÉ L’EPIDEMIOLOGIA IN FARMACIA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8313" y="1052513"/>
            <a:ext cx="8502650" cy="655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MISURE DI FREQUENZA: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8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– PREVALENZA (trasversale)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– INCIDENZA (longitudinale)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Qualunque misura richiede 3 elementi dell’ “</a:t>
            </a:r>
            <a:r>
              <a:rPr lang="it-IT" b="1" dirty="0">
                <a:latin typeface="+mn-lt"/>
                <a:cs typeface="+mn-cs"/>
              </a:rPr>
              <a:t>evento</a:t>
            </a:r>
            <a:r>
              <a:rPr lang="it-IT" dirty="0">
                <a:latin typeface="+mn-lt"/>
                <a:cs typeface="+mn-cs"/>
              </a:rPr>
              <a:t>” o “</a:t>
            </a:r>
            <a:r>
              <a:rPr lang="it-IT" b="1" dirty="0">
                <a:latin typeface="+mn-lt"/>
                <a:cs typeface="+mn-cs"/>
              </a:rPr>
              <a:t>condizione</a:t>
            </a:r>
            <a:r>
              <a:rPr lang="it-IT" dirty="0">
                <a:latin typeface="+mn-lt"/>
                <a:cs typeface="+mn-cs"/>
              </a:rPr>
              <a:t>” che si vuole misurare: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it-IT" b="1" dirty="0">
                <a:latin typeface="+mn-lt"/>
                <a:cs typeface="+mn-cs"/>
              </a:rPr>
              <a:t>Facilità di esecuzione, riproducibilità, </a:t>
            </a:r>
            <a:r>
              <a:rPr lang="it-IT" b="1" dirty="0" err="1">
                <a:latin typeface="+mn-lt"/>
                <a:cs typeface="+mn-cs"/>
              </a:rPr>
              <a:t>standardizazzione</a:t>
            </a:r>
            <a:endParaRPr lang="it-IT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it-IT" b="1" dirty="0">
                <a:latin typeface="+mn-lt"/>
                <a:cs typeface="+mn-cs"/>
              </a:rPr>
              <a:t>Definizione della popolazione in analisi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it-IT" b="1" dirty="0">
                <a:latin typeface="+mn-lt"/>
                <a:cs typeface="+mn-cs"/>
              </a:rPr>
              <a:t>Definizione della dimensione tempo (puntuale o longitudinale</a:t>
            </a:r>
            <a:r>
              <a:rPr lang="it-IT" dirty="0">
                <a:latin typeface="+mn-lt"/>
                <a:cs typeface="+mn-cs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00B0F0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06700" y="152400"/>
            <a:ext cx="37433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MISURE DI BASE IN EPIDEMIOLOGIA</a:t>
            </a:r>
          </a:p>
        </p:txBody>
      </p:sp>
      <p:pic>
        <p:nvPicPr>
          <p:cNvPr id="29699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44675"/>
            <a:ext cx="480536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573463"/>
            <a:ext cx="487521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CasellaDiTesto 5"/>
          <p:cNvSpPr txBox="1">
            <a:spLocks noChangeArrowheads="1"/>
          </p:cNvSpPr>
          <p:nvPr/>
        </p:nvSpPr>
        <p:spPr bwMode="auto">
          <a:xfrm>
            <a:off x="393700" y="6611938"/>
            <a:ext cx="6372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Trebuchet MS" pitchFamily="34" charset="0"/>
              </a:rPr>
              <a:t>*Ciccone, 2015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06700" y="152400"/>
            <a:ext cx="37433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MISURE DI BASE IN EPIDEMIOLOGIA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9388" y="755650"/>
            <a:ext cx="736441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MISURE DI EFFETTO: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– ASSOLUTE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Le </a:t>
            </a:r>
            <a:r>
              <a:rPr lang="it-IT" b="1" dirty="0">
                <a:latin typeface="+mn-lt"/>
                <a:cs typeface="+mn-cs"/>
              </a:rPr>
              <a:t>misure assolute </a:t>
            </a:r>
            <a:r>
              <a:rPr lang="it-IT" dirty="0">
                <a:latin typeface="+mn-lt"/>
                <a:cs typeface="+mn-cs"/>
              </a:rPr>
              <a:t>forniscono una stima della quota di eventi potenzialmente attribuibili al fattore studiato (frequenze)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B0F0"/>
                </a:solidFill>
                <a:latin typeface="+mn-lt"/>
                <a:cs typeface="+mn-cs"/>
              </a:rPr>
              <a:t>Valutazioni di priorità in sanità pubblica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– RELATIVE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Le </a:t>
            </a:r>
            <a:r>
              <a:rPr lang="it-IT" b="1" dirty="0">
                <a:latin typeface="+mn-lt"/>
                <a:cs typeface="+mn-cs"/>
              </a:rPr>
              <a:t>misure relative </a:t>
            </a:r>
            <a:r>
              <a:rPr lang="it-IT" dirty="0">
                <a:latin typeface="+mn-lt"/>
                <a:cs typeface="+mn-cs"/>
              </a:rPr>
              <a:t>indicano di quante volte aumenta o diminuisce  la probabilità di un evento in funzione del fattore in studio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 </a:t>
            </a:r>
            <a:r>
              <a:rPr lang="it-IT" dirty="0">
                <a:solidFill>
                  <a:srgbClr val="00B0F0"/>
                </a:solidFill>
                <a:latin typeface="+mn-lt"/>
                <a:cs typeface="+mn-cs"/>
              </a:rPr>
              <a:t>Valutazione in ricerche eziologiche o di intervento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00B0F0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La stima delle misure di effetto dipende: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  <a:cs typeface="+mn-cs"/>
              </a:rPr>
              <a:t>– dal disegno dello studio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  <a:cs typeface="+mn-cs"/>
              </a:rPr>
              <a:t>– dalle scale di misura utilizzate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  <a:cs typeface="+mn-cs"/>
              </a:rPr>
              <a:t>– dalla frequenza dell’esposizione e dell’evento studiati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Principali misure di effetto: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– rischi relativi  (</a:t>
            </a:r>
            <a:r>
              <a:rPr lang="it-IT" i="1" dirty="0" err="1">
                <a:latin typeface="+mn-lt"/>
                <a:cs typeface="+mn-cs"/>
              </a:rPr>
              <a:t>risk</a:t>
            </a:r>
            <a:r>
              <a:rPr lang="it-IT" i="1" dirty="0">
                <a:latin typeface="+mn-lt"/>
                <a:cs typeface="+mn-cs"/>
              </a:rPr>
              <a:t> ratio</a:t>
            </a:r>
            <a:r>
              <a:rPr lang="it-IT" dirty="0">
                <a:latin typeface="+mn-lt"/>
                <a:cs typeface="+mn-cs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latin typeface="+mn-lt"/>
                <a:cs typeface="+mn-cs"/>
              </a:rPr>
              <a:t>- </a:t>
            </a:r>
            <a:r>
              <a:rPr lang="it-IT" i="1" dirty="0" err="1">
                <a:latin typeface="+mn-lt"/>
                <a:cs typeface="+mn-cs"/>
              </a:rPr>
              <a:t>odds</a:t>
            </a:r>
            <a:r>
              <a:rPr lang="it-IT" i="1" dirty="0">
                <a:latin typeface="+mn-lt"/>
                <a:cs typeface="+mn-cs"/>
              </a:rPr>
              <a:t> ratio </a:t>
            </a:r>
            <a:r>
              <a:rPr lang="it-IT" dirty="0">
                <a:latin typeface="+mn-lt"/>
                <a:cs typeface="+mn-cs"/>
              </a:rPr>
              <a:t>(studi casi controllo più semplici)</a:t>
            </a:r>
          </a:p>
        </p:txBody>
      </p:sp>
      <p:sp>
        <p:nvSpPr>
          <p:cNvPr id="30723" name="CasellaDiTesto 3"/>
          <p:cNvSpPr txBox="1">
            <a:spLocks noChangeArrowheads="1"/>
          </p:cNvSpPr>
          <p:nvPr/>
        </p:nvSpPr>
        <p:spPr bwMode="auto">
          <a:xfrm>
            <a:off x="393700" y="6611938"/>
            <a:ext cx="6372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Trebuchet MS" pitchFamily="34" charset="0"/>
              </a:rPr>
              <a:t>*Ciccone, 2015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1928</TotalTime>
  <Words>1805</Words>
  <Application>Microsoft Office PowerPoint</Application>
  <PresentationFormat>Presentazione su schermo (4:3)</PresentationFormat>
  <Paragraphs>356</Paragraphs>
  <Slides>27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7" baseType="lpstr">
      <vt:lpstr>Arial</vt:lpstr>
      <vt:lpstr>Calibri</vt:lpstr>
      <vt:lpstr>DIN Alternate</vt:lpstr>
      <vt:lpstr>DIN Condensed</vt:lpstr>
      <vt:lpstr>Iowan Old Style</vt:lpstr>
      <vt:lpstr>Times New Roman</vt:lpstr>
      <vt:lpstr>Trebuchet MS</vt:lpstr>
      <vt:lpstr>Wingdings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Studio De Napoli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De Napoli</dc:creator>
  <cp:lastModifiedBy>Michela Palladino</cp:lastModifiedBy>
  <cp:revision>123</cp:revision>
  <cp:lastPrinted>2017-06-09T14:12:15Z</cp:lastPrinted>
  <dcterms:created xsi:type="dcterms:W3CDTF">2016-09-02T14:44:01Z</dcterms:created>
  <dcterms:modified xsi:type="dcterms:W3CDTF">2017-06-21T11:58:30Z</dcterms:modified>
</cp:coreProperties>
</file>