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71" r:id="rId3"/>
    <p:sldId id="286" r:id="rId4"/>
    <p:sldId id="285" r:id="rId5"/>
    <p:sldId id="287" r:id="rId6"/>
    <p:sldId id="273" r:id="rId7"/>
    <p:sldId id="332" r:id="rId8"/>
    <p:sldId id="274" r:id="rId9"/>
    <p:sldId id="333" r:id="rId10"/>
    <p:sldId id="275" r:id="rId11"/>
    <p:sldId id="276" r:id="rId12"/>
    <p:sldId id="279" r:id="rId13"/>
    <p:sldId id="288" r:id="rId14"/>
    <p:sldId id="294" r:id="rId15"/>
    <p:sldId id="291" r:id="rId16"/>
    <p:sldId id="295" r:id="rId17"/>
    <p:sldId id="297" r:id="rId18"/>
    <p:sldId id="296" r:id="rId19"/>
    <p:sldId id="290" r:id="rId20"/>
    <p:sldId id="298" r:id="rId21"/>
    <p:sldId id="292" r:id="rId22"/>
    <p:sldId id="293" r:id="rId23"/>
    <p:sldId id="299" r:id="rId24"/>
    <p:sldId id="300" r:id="rId25"/>
    <p:sldId id="331" r:id="rId26"/>
    <p:sldId id="301" r:id="rId27"/>
    <p:sldId id="302" r:id="rId28"/>
    <p:sldId id="307" r:id="rId29"/>
    <p:sldId id="341" r:id="rId30"/>
    <p:sldId id="303" r:id="rId31"/>
    <p:sldId id="308" r:id="rId32"/>
    <p:sldId id="315" r:id="rId33"/>
    <p:sldId id="317" r:id="rId34"/>
    <p:sldId id="318" r:id="rId35"/>
    <p:sldId id="316" r:id="rId36"/>
    <p:sldId id="319" r:id="rId37"/>
    <p:sldId id="304" r:id="rId38"/>
    <p:sldId id="320" r:id="rId39"/>
    <p:sldId id="310" r:id="rId40"/>
    <p:sldId id="321" r:id="rId41"/>
    <p:sldId id="334" r:id="rId42"/>
    <p:sldId id="335" r:id="rId43"/>
    <p:sldId id="322" r:id="rId44"/>
    <p:sldId id="327" r:id="rId45"/>
    <p:sldId id="323" r:id="rId46"/>
    <p:sldId id="328" r:id="rId47"/>
    <p:sldId id="324" r:id="rId48"/>
    <p:sldId id="329" r:id="rId49"/>
    <p:sldId id="325" r:id="rId50"/>
    <p:sldId id="340" r:id="rId51"/>
    <p:sldId id="337" r:id="rId52"/>
    <p:sldId id="338" r:id="rId53"/>
    <p:sldId id="339" r:id="rId54"/>
    <p:sldId id="336"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76408" autoAdjust="0"/>
  </p:normalViewPr>
  <p:slideViewPr>
    <p:cSldViewPr>
      <p:cViewPr varScale="1">
        <p:scale>
          <a:sx n="32" d="100"/>
          <a:sy n="32" d="100"/>
        </p:scale>
        <p:origin x="-65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7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7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ABC2F-7D91-4CF6-87F9-E1D7FB72F279}" type="datetimeFigureOut">
              <a:rPr lang="it-IT" smtClean="0"/>
              <a:pPr/>
              <a:t>08/10/2014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82A76-1D9D-4A39-9D7E-7DCAD9E70EB7}" type="slidenum">
              <a:rPr lang="it-IT" smtClean="0"/>
              <a:pPr/>
              <a:t>‹N›</a:t>
            </a:fld>
            <a:endParaRPr lang="it-IT"/>
          </a:p>
        </p:txBody>
      </p:sp>
    </p:spTree>
    <p:extLst>
      <p:ext uri="{BB962C8B-B14F-4D97-AF65-F5344CB8AC3E}">
        <p14:creationId xmlns:p14="http://schemas.microsoft.com/office/powerpoint/2010/main" val="230764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a:t>
            </a:fld>
            <a:endParaRPr lang="it-IT"/>
          </a:p>
        </p:txBody>
      </p:sp>
    </p:spTree>
    <p:extLst>
      <p:ext uri="{BB962C8B-B14F-4D97-AF65-F5344CB8AC3E}">
        <p14:creationId xmlns:p14="http://schemas.microsoft.com/office/powerpoint/2010/main" val="116691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10</a:t>
            </a:fld>
            <a:endParaRPr lang="it-IT"/>
          </a:p>
        </p:txBody>
      </p:sp>
    </p:spTree>
    <p:extLst>
      <p:ext uri="{BB962C8B-B14F-4D97-AF65-F5344CB8AC3E}">
        <p14:creationId xmlns:p14="http://schemas.microsoft.com/office/powerpoint/2010/main" val="204061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11</a:t>
            </a:fld>
            <a:endParaRPr lang="it-IT"/>
          </a:p>
        </p:txBody>
      </p:sp>
    </p:spTree>
    <p:extLst>
      <p:ext uri="{BB962C8B-B14F-4D97-AF65-F5344CB8AC3E}">
        <p14:creationId xmlns:p14="http://schemas.microsoft.com/office/powerpoint/2010/main" val="179518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12</a:t>
            </a:fld>
            <a:endParaRPr lang="it-IT"/>
          </a:p>
        </p:txBody>
      </p:sp>
    </p:spTree>
    <p:extLst>
      <p:ext uri="{BB962C8B-B14F-4D97-AF65-F5344CB8AC3E}">
        <p14:creationId xmlns:p14="http://schemas.microsoft.com/office/powerpoint/2010/main" val="419102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13</a:t>
            </a:fld>
            <a:endParaRPr lang="it-IT"/>
          </a:p>
        </p:txBody>
      </p:sp>
    </p:spTree>
    <p:extLst>
      <p:ext uri="{BB962C8B-B14F-4D97-AF65-F5344CB8AC3E}">
        <p14:creationId xmlns:p14="http://schemas.microsoft.com/office/powerpoint/2010/main" val="378602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14</a:t>
            </a:fld>
            <a:endParaRPr lang="it-IT"/>
          </a:p>
        </p:txBody>
      </p:sp>
    </p:spTree>
    <p:extLst>
      <p:ext uri="{BB962C8B-B14F-4D97-AF65-F5344CB8AC3E}">
        <p14:creationId xmlns:p14="http://schemas.microsoft.com/office/powerpoint/2010/main" val="233689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15</a:t>
            </a:fld>
            <a:endParaRPr lang="it-IT"/>
          </a:p>
        </p:txBody>
      </p:sp>
    </p:spTree>
    <p:extLst>
      <p:ext uri="{BB962C8B-B14F-4D97-AF65-F5344CB8AC3E}">
        <p14:creationId xmlns:p14="http://schemas.microsoft.com/office/powerpoint/2010/main" val="94553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16</a:t>
            </a:fld>
            <a:endParaRPr lang="it-IT"/>
          </a:p>
        </p:txBody>
      </p:sp>
    </p:spTree>
    <p:extLst>
      <p:ext uri="{BB962C8B-B14F-4D97-AF65-F5344CB8AC3E}">
        <p14:creationId xmlns:p14="http://schemas.microsoft.com/office/powerpoint/2010/main" val="93232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17</a:t>
            </a:fld>
            <a:endParaRPr lang="it-IT"/>
          </a:p>
        </p:txBody>
      </p:sp>
    </p:spTree>
    <p:extLst>
      <p:ext uri="{BB962C8B-B14F-4D97-AF65-F5344CB8AC3E}">
        <p14:creationId xmlns:p14="http://schemas.microsoft.com/office/powerpoint/2010/main" val="2972945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18</a:t>
            </a:fld>
            <a:endParaRPr lang="it-IT"/>
          </a:p>
        </p:txBody>
      </p:sp>
    </p:spTree>
    <p:extLst>
      <p:ext uri="{BB962C8B-B14F-4D97-AF65-F5344CB8AC3E}">
        <p14:creationId xmlns:p14="http://schemas.microsoft.com/office/powerpoint/2010/main" val="138995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19</a:t>
            </a:fld>
            <a:endParaRPr lang="it-IT"/>
          </a:p>
        </p:txBody>
      </p:sp>
    </p:spTree>
    <p:extLst>
      <p:ext uri="{BB962C8B-B14F-4D97-AF65-F5344CB8AC3E}">
        <p14:creationId xmlns:p14="http://schemas.microsoft.com/office/powerpoint/2010/main" val="6864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a:t>
            </a:fld>
            <a:endParaRPr lang="it-IT"/>
          </a:p>
        </p:txBody>
      </p:sp>
    </p:spTree>
    <p:extLst>
      <p:ext uri="{BB962C8B-B14F-4D97-AF65-F5344CB8AC3E}">
        <p14:creationId xmlns:p14="http://schemas.microsoft.com/office/powerpoint/2010/main" val="123474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20</a:t>
            </a:fld>
            <a:endParaRPr lang="it-IT"/>
          </a:p>
        </p:txBody>
      </p:sp>
    </p:spTree>
    <p:extLst>
      <p:ext uri="{BB962C8B-B14F-4D97-AF65-F5344CB8AC3E}">
        <p14:creationId xmlns:p14="http://schemas.microsoft.com/office/powerpoint/2010/main" val="5896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21</a:t>
            </a:fld>
            <a:endParaRPr lang="it-IT"/>
          </a:p>
        </p:txBody>
      </p:sp>
    </p:spTree>
    <p:extLst>
      <p:ext uri="{BB962C8B-B14F-4D97-AF65-F5344CB8AC3E}">
        <p14:creationId xmlns:p14="http://schemas.microsoft.com/office/powerpoint/2010/main" val="166937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22</a:t>
            </a:fld>
            <a:endParaRPr lang="it-IT"/>
          </a:p>
        </p:txBody>
      </p:sp>
    </p:spTree>
    <p:extLst>
      <p:ext uri="{BB962C8B-B14F-4D97-AF65-F5344CB8AC3E}">
        <p14:creationId xmlns:p14="http://schemas.microsoft.com/office/powerpoint/2010/main" val="254040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23</a:t>
            </a:fld>
            <a:endParaRPr lang="it-IT"/>
          </a:p>
        </p:txBody>
      </p:sp>
    </p:spTree>
    <p:extLst>
      <p:ext uri="{BB962C8B-B14F-4D97-AF65-F5344CB8AC3E}">
        <p14:creationId xmlns:p14="http://schemas.microsoft.com/office/powerpoint/2010/main" val="257284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24</a:t>
            </a:fld>
            <a:endParaRPr lang="it-IT"/>
          </a:p>
        </p:txBody>
      </p:sp>
    </p:spTree>
    <p:extLst>
      <p:ext uri="{BB962C8B-B14F-4D97-AF65-F5344CB8AC3E}">
        <p14:creationId xmlns:p14="http://schemas.microsoft.com/office/powerpoint/2010/main" val="86263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25</a:t>
            </a:fld>
            <a:endParaRPr lang="it-IT"/>
          </a:p>
        </p:txBody>
      </p:sp>
    </p:spTree>
    <p:extLst>
      <p:ext uri="{BB962C8B-B14F-4D97-AF65-F5344CB8AC3E}">
        <p14:creationId xmlns:p14="http://schemas.microsoft.com/office/powerpoint/2010/main" val="178727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26</a:t>
            </a:fld>
            <a:endParaRPr lang="it-IT"/>
          </a:p>
        </p:txBody>
      </p:sp>
    </p:spTree>
    <p:extLst>
      <p:ext uri="{BB962C8B-B14F-4D97-AF65-F5344CB8AC3E}">
        <p14:creationId xmlns:p14="http://schemas.microsoft.com/office/powerpoint/2010/main" val="3489558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27</a:t>
            </a:fld>
            <a:endParaRPr lang="it-IT"/>
          </a:p>
        </p:txBody>
      </p:sp>
    </p:spTree>
    <p:extLst>
      <p:ext uri="{BB962C8B-B14F-4D97-AF65-F5344CB8AC3E}">
        <p14:creationId xmlns:p14="http://schemas.microsoft.com/office/powerpoint/2010/main" val="1562609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28</a:t>
            </a:fld>
            <a:endParaRPr lang="it-IT"/>
          </a:p>
        </p:txBody>
      </p:sp>
    </p:spTree>
    <p:extLst>
      <p:ext uri="{BB962C8B-B14F-4D97-AF65-F5344CB8AC3E}">
        <p14:creationId xmlns:p14="http://schemas.microsoft.com/office/powerpoint/2010/main" val="336343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29</a:t>
            </a:fld>
            <a:endParaRPr lang="it-IT"/>
          </a:p>
        </p:txBody>
      </p:sp>
    </p:spTree>
    <p:extLst>
      <p:ext uri="{BB962C8B-B14F-4D97-AF65-F5344CB8AC3E}">
        <p14:creationId xmlns:p14="http://schemas.microsoft.com/office/powerpoint/2010/main" val="211468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a:t>
            </a:fld>
            <a:endParaRPr lang="it-IT"/>
          </a:p>
        </p:txBody>
      </p:sp>
    </p:spTree>
    <p:extLst>
      <p:ext uri="{BB962C8B-B14F-4D97-AF65-F5344CB8AC3E}">
        <p14:creationId xmlns:p14="http://schemas.microsoft.com/office/powerpoint/2010/main" val="902421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30</a:t>
            </a:fld>
            <a:endParaRPr lang="it-IT"/>
          </a:p>
        </p:txBody>
      </p:sp>
    </p:spTree>
    <p:extLst>
      <p:ext uri="{BB962C8B-B14F-4D97-AF65-F5344CB8AC3E}">
        <p14:creationId xmlns:p14="http://schemas.microsoft.com/office/powerpoint/2010/main" val="195321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31</a:t>
            </a:fld>
            <a:endParaRPr lang="it-IT"/>
          </a:p>
        </p:txBody>
      </p:sp>
    </p:spTree>
    <p:extLst>
      <p:ext uri="{BB962C8B-B14F-4D97-AF65-F5344CB8AC3E}">
        <p14:creationId xmlns:p14="http://schemas.microsoft.com/office/powerpoint/2010/main" val="712745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32</a:t>
            </a:fld>
            <a:endParaRPr lang="it-IT"/>
          </a:p>
        </p:txBody>
      </p:sp>
    </p:spTree>
    <p:extLst>
      <p:ext uri="{BB962C8B-B14F-4D97-AF65-F5344CB8AC3E}">
        <p14:creationId xmlns:p14="http://schemas.microsoft.com/office/powerpoint/2010/main" val="46856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33</a:t>
            </a:fld>
            <a:endParaRPr lang="it-IT"/>
          </a:p>
        </p:txBody>
      </p:sp>
    </p:spTree>
    <p:extLst>
      <p:ext uri="{BB962C8B-B14F-4D97-AF65-F5344CB8AC3E}">
        <p14:creationId xmlns:p14="http://schemas.microsoft.com/office/powerpoint/2010/main" val="3626592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34</a:t>
            </a:fld>
            <a:endParaRPr lang="it-IT"/>
          </a:p>
        </p:txBody>
      </p:sp>
    </p:spTree>
    <p:extLst>
      <p:ext uri="{BB962C8B-B14F-4D97-AF65-F5344CB8AC3E}">
        <p14:creationId xmlns:p14="http://schemas.microsoft.com/office/powerpoint/2010/main" val="3198724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dirty="0" smtClean="0"/>
              <a:t>PROGETTAZIONE</a:t>
            </a:r>
            <a:r>
              <a:rPr lang="it-IT" sz="1200" dirty="0" smtClean="0"/>
              <a:t>: bisogna considerare:</a:t>
            </a:r>
          </a:p>
          <a:p>
            <a:pPr marL="457200" indent="-457200">
              <a:buFont typeface="+mj-lt"/>
              <a:buAutoNum type="arabicPeriod"/>
            </a:pPr>
            <a:r>
              <a:rPr lang="it-IT" sz="1200" u="sng" dirty="0" smtClean="0"/>
              <a:t>Scala di reazione</a:t>
            </a:r>
            <a:r>
              <a:rPr lang="it-IT" sz="1200" dirty="0" smtClean="0"/>
              <a:t>: quantità complessiva di reagenti che si intende impiegare nella reazione, e in base a questa si scelgono i palloni della capacità adeguata considerando che non si devono mai riempire più di metà.</a:t>
            </a:r>
          </a:p>
          <a:p>
            <a:pPr marL="457200" indent="-457200">
              <a:buFont typeface="+mj-lt"/>
              <a:buAutoNum type="arabicPeriod"/>
            </a:pPr>
            <a:r>
              <a:rPr lang="it-IT" sz="1200" u="sng" dirty="0" smtClean="0"/>
              <a:t>Ambiente di reazione </a:t>
            </a:r>
            <a:r>
              <a:rPr lang="it-IT" sz="1200" dirty="0" smtClean="0"/>
              <a:t>: se la reazione deve essere condotta in atmosfera controllata, inerte, senza ossigeno, allora si deve condurre  sotto azoto o argon e pertanto si devono prevedere accessori per l’immissione, l’uscita e la circolazione del gas. Se invece le reazioni devono essere condotte sotto pressione o sotto vuoto, si deve curare la tenuta delle connessioni. </a:t>
            </a:r>
          </a:p>
          <a:p>
            <a:pPr marL="457200" indent="-457200"/>
            <a:r>
              <a:rPr lang="it-IT" sz="1200" dirty="0" smtClean="0"/>
              <a:t>	Se si deve condurre in ambiente anidro, si deve usare vetreria ben secca e poi proteggere l’apparecchiatura con tubi di guardia al cloruro di calcio.</a:t>
            </a:r>
          </a:p>
          <a:p>
            <a:pPr marL="457200" indent="-457200">
              <a:buFont typeface="+mj-lt"/>
              <a:buAutoNum type="arabicPeriod" startAt="3"/>
            </a:pPr>
            <a:r>
              <a:rPr lang="it-IT" sz="1200" u="sng" dirty="0" smtClean="0"/>
              <a:t>Aggiunta di reagenti </a:t>
            </a:r>
            <a:r>
              <a:rPr lang="it-IT" sz="1200" dirty="0" smtClean="0"/>
              <a:t>durante la reazione: reagenti solidi, liquidi o gassosi durante la reazione si addizionano rispettivamente con imbuti per aggiunta solidi, imbuti </a:t>
            </a:r>
            <a:r>
              <a:rPr lang="it-IT" sz="1200" dirty="0" err="1" smtClean="0"/>
              <a:t>sgocciolatori</a:t>
            </a:r>
            <a:r>
              <a:rPr lang="it-IT" sz="1200" dirty="0" smtClean="0"/>
              <a:t> o </a:t>
            </a:r>
            <a:r>
              <a:rPr lang="it-IT" sz="1200" dirty="0" err="1" smtClean="0"/>
              <a:t>gorgogliatori</a:t>
            </a:r>
            <a:r>
              <a:rPr lang="it-IT" sz="1200" dirty="0" smtClean="0"/>
              <a:t>.</a:t>
            </a:r>
          </a:p>
          <a:p>
            <a:pPr marL="457200" indent="-457200">
              <a:buFont typeface="+mj-lt"/>
              <a:buAutoNum type="arabicPeriod" startAt="3"/>
            </a:pPr>
            <a:r>
              <a:rPr lang="it-IT" sz="1200" dirty="0" smtClean="0"/>
              <a:t>A</a:t>
            </a:r>
            <a:r>
              <a:rPr lang="it-IT" sz="1200" u="sng" dirty="0" smtClean="0"/>
              <a:t>gitazione</a:t>
            </a:r>
            <a:r>
              <a:rPr lang="it-IT" sz="1200" dirty="0" smtClean="0"/>
              <a:t>: per miscele non </a:t>
            </a:r>
            <a:r>
              <a:rPr lang="it-IT" sz="1200" dirty="0" err="1" smtClean="0"/>
              <a:t>onogenee</a:t>
            </a:r>
            <a:r>
              <a:rPr lang="it-IT" sz="1200" dirty="0" smtClean="0"/>
              <a:t>, agitatori magnetici per piccole quantità, meccanici per grosse</a:t>
            </a:r>
          </a:p>
          <a:p>
            <a:pPr marL="457200" indent="-457200">
              <a:buFont typeface="+mj-lt"/>
              <a:buAutoNum type="arabicPeriod" startAt="3"/>
            </a:pPr>
            <a:r>
              <a:rPr lang="it-IT" sz="1200" u="sng" dirty="0" smtClean="0"/>
              <a:t>Temperatura di reazione</a:t>
            </a:r>
            <a:r>
              <a:rPr lang="it-IT" sz="1200" dirty="0" smtClean="0"/>
              <a:t>: se la temperatura deve essere controllata, si prevederà un termometro opportuno</a:t>
            </a:r>
            <a:endParaRPr lang="it-IT" sz="1200" u="sng" dirty="0" smtClean="0"/>
          </a:p>
          <a:p>
            <a:endParaRPr lang="it-IT" dirty="0"/>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35</a:t>
            </a:fld>
            <a:endParaRPr lang="it-IT"/>
          </a:p>
        </p:txBody>
      </p:sp>
    </p:spTree>
    <p:extLst>
      <p:ext uri="{BB962C8B-B14F-4D97-AF65-F5344CB8AC3E}">
        <p14:creationId xmlns:p14="http://schemas.microsoft.com/office/powerpoint/2010/main" val="1402363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36</a:t>
            </a:fld>
            <a:endParaRPr lang="it-IT"/>
          </a:p>
        </p:txBody>
      </p:sp>
    </p:spTree>
    <p:extLst>
      <p:ext uri="{BB962C8B-B14F-4D97-AF65-F5344CB8AC3E}">
        <p14:creationId xmlns:p14="http://schemas.microsoft.com/office/powerpoint/2010/main" val="3789701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37</a:t>
            </a:fld>
            <a:endParaRPr lang="it-IT"/>
          </a:p>
        </p:txBody>
      </p:sp>
    </p:spTree>
    <p:extLst>
      <p:ext uri="{BB962C8B-B14F-4D97-AF65-F5344CB8AC3E}">
        <p14:creationId xmlns:p14="http://schemas.microsoft.com/office/powerpoint/2010/main" val="1988114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38</a:t>
            </a:fld>
            <a:endParaRPr lang="it-IT"/>
          </a:p>
        </p:txBody>
      </p:sp>
    </p:spTree>
    <p:extLst>
      <p:ext uri="{BB962C8B-B14F-4D97-AF65-F5344CB8AC3E}">
        <p14:creationId xmlns:p14="http://schemas.microsoft.com/office/powerpoint/2010/main" val="3076566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39</a:t>
            </a:fld>
            <a:endParaRPr lang="it-IT"/>
          </a:p>
        </p:txBody>
      </p:sp>
    </p:spTree>
    <p:extLst>
      <p:ext uri="{BB962C8B-B14F-4D97-AF65-F5344CB8AC3E}">
        <p14:creationId xmlns:p14="http://schemas.microsoft.com/office/powerpoint/2010/main" val="19480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4</a:t>
            </a:fld>
            <a:endParaRPr lang="it-IT"/>
          </a:p>
        </p:txBody>
      </p:sp>
    </p:spTree>
    <p:extLst>
      <p:ext uri="{BB962C8B-B14F-4D97-AF65-F5344CB8AC3E}">
        <p14:creationId xmlns:p14="http://schemas.microsoft.com/office/powerpoint/2010/main" val="2604314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40</a:t>
            </a:fld>
            <a:endParaRPr lang="it-IT"/>
          </a:p>
        </p:txBody>
      </p:sp>
    </p:spTree>
    <p:extLst>
      <p:ext uri="{BB962C8B-B14F-4D97-AF65-F5344CB8AC3E}">
        <p14:creationId xmlns:p14="http://schemas.microsoft.com/office/powerpoint/2010/main" val="2866746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41</a:t>
            </a:fld>
            <a:endParaRPr lang="it-IT"/>
          </a:p>
        </p:txBody>
      </p:sp>
    </p:spTree>
    <p:extLst>
      <p:ext uri="{BB962C8B-B14F-4D97-AF65-F5344CB8AC3E}">
        <p14:creationId xmlns:p14="http://schemas.microsoft.com/office/powerpoint/2010/main" val="3844837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42</a:t>
            </a:fld>
            <a:endParaRPr lang="it-IT"/>
          </a:p>
        </p:txBody>
      </p:sp>
    </p:spTree>
    <p:extLst>
      <p:ext uri="{BB962C8B-B14F-4D97-AF65-F5344CB8AC3E}">
        <p14:creationId xmlns:p14="http://schemas.microsoft.com/office/powerpoint/2010/main" val="2123087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43</a:t>
            </a:fld>
            <a:endParaRPr lang="it-IT"/>
          </a:p>
        </p:txBody>
      </p:sp>
    </p:spTree>
    <p:extLst>
      <p:ext uri="{BB962C8B-B14F-4D97-AF65-F5344CB8AC3E}">
        <p14:creationId xmlns:p14="http://schemas.microsoft.com/office/powerpoint/2010/main" val="2340145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44</a:t>
            </a:fld>
            <a:endParaRPr lang="it-IT"/>
          </a:p>
        </p:txBody>
      </p:sp>
    </p:spTree>
    <p:extLst>
      <p:ext uri="{BB962C8B-B14F-4D97-AF65-F5344CB8AC3E}">
        <p14:creationId xmlns:p14="http://schemas.microsoft.com/office/powerpoint/2010/main" val="2315671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45</a:t>
            </a:fld>
            <a:endParaRPr lang="it-IT"/>
          </a:p>
        </p:txBody>
      </p:sp>
    </p:spTree>
    <p:extLst>
      <p:ext uri="{BB962C8B-B14F-4D97-AF65-F5344CB8AC3E}">
        <p14:creationId xmlns:p14="http://schemas.microsoft.com/office/powerpoint/2010/main" val="4025872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46</a:t>
            </a:fld>
            <a:endParaRPr lang="it-IT"/>
          </a:p>
        </p:txBody>
      </p:sp>
    </p:spTree>
    <p:extLst>
      <p:ext uri="{BB962C8B-B14F-4D97-AF65-F5344CB8AC3E}">
        <p14:creationId xmlns:p14="http://schemas.microsoft.com/office/powerpoint/2010/main" val="1490933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47</a:t>
            </a:fld>
            <a:endParaRPr lang="it-IT"/>
          </a:p>
        </p:txBody>
      </p:sp>
    </p:spTree>
    <p:extLst>
      <p:ext uri="{BB962C8B-B14F-4D97-AF65-F5344CB8AC3E}">
        <p14:creationId xmlns:p14="http://schemas.microsoft.com/office/powerpoint/2010/main" val="4118266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48</a:t>
            </a:fld>
            <a:endParaRPr lang="it-IT"/>
          </a:p>
        </p:txBody>
      </p:sp>
    </p:spTree>
    <p:extLst>
      <p:ext uri="{BB962C8B-B14F-4D97-AF65-F5344CB8AC3E}">
        <p14:creationId xmlns:p14="http://schemas.microsoft.com/office/powerpoint/2010/main" val="1603040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8ECE6AF-2854-46E6-9CE9-0D0A21210A8F}" type="slidenum">
              <a:rPr lang="it-IT" smtClean="0"/>
              <a:pPr/>
              <a:t>49</a:t>
            </a:fld>
            <a:endParaRPr lang="it-IT"/>
          </a:p>
        </p:txBody>
      </p:sp>
    </p:spTree>
    <p:extLst>
      <p:ext uri="{BB962C8B-B14F-4D97-AF65-F5344CB8AC3E}">
        <p14:creationId xmlns:p14="http://schemas.microsoft.com/office/powerpoint/2010/main" val="229751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0E480BA-E006-41D0-ADDF-35D5A321199E}" type="slidenum">
              <a:rPr lang="it-IT" smtClean="0"/>
              <a:pPr/>
              <a:t>5</a:t>
            </a:fld>
            <a:endParaRPr lang="it-IT"/>
          </a:p>
        </p:txBody>
      </p:sp>
    </p:spTree>
    <p:extLst>
      <p:ext uri="{BB962C8B-B14F-4D97-AF65-F5344CB8AC3E}">
        <p14:creationId xmlns:p14="http://schemas.microsoft.com/office/powerpoint/2010/main" val="949432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50</a:t>
            </a:fld>
            <a:endParaRPr lang="it-IT"/>
          </a:p>
        </p:txBody>
      </p:sp>
    </p:spTree>
    <p:extLst>
      <p:ext uri="{BB962C8B-B14F-4D97-AF65-F5344CB8AC3E}">
        <p14:creationId xmlns:p14="http://schemas.microsoft.com/office/powerpoint/2010/main" val="3046491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51</a:t>
            </a:fld>
            <a:endParaRPr lang="it-IT"/>
          </a:p>
        </p:txBody>
      </p:sp>
    </p:spTree>
    <p:extLst>
      <p:ext uri="{BB962C8B-B14F-4D97-AF65-F5344CB8AC3E}">
        <p14:creationId xmlns:p14="http://schemas.microsoft.com/office/powerpoint/2010/main" val="3751906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52</a:t>
            </a:fld>
            <a:endParaRPr lang="it-IT"/>
          </a:p>
        </p:txBody>
      </p:sp>
    </p:spTree>
    <p:extLst>
      <p:ext uri="{BB962C8B-B14F-4D97-AF65-F5344CB8AC3E}">
        <p14:creationId xmlns:p14="http://schemas.microsoft.com/office/powerpoint/2010/main" val="354381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53</a:t>
            </a:fld>
            <a:endParaRPr lang="it-IT"/>
          </a:p>
        </p:txBody>
      </p:sp>
    </p:spTree>
    <p:extLst>
      <p:ext uri="{BB962C8B-B14F-4D97-AF65-F5344CB8AC3E}">
        <p14:creationId xmlns:p14="http://schemas.microsoft.com/office/powerpoint/2010/main" val="4237170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54</a:t>
            </a:fld>
            <a:endParaRPr lang="it-IT"/>
          </a:p>
        </p:txBody>
      </p:sp>
    </p:spTree>
    <p:extLst>
      <p:ext uri="{BB962C8B-B14F-4D97-AF65-F5344CB8AC3E}">
        <p14:creationId xmlns:p14="http://schemas.microsoft.com/office/powerpoint/2010/main" val="35725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0E480BA-E006-41D0-ADDF-35D5A321199E}" type="slidenum">
              <a:rPr lang="it-IT" smtClean="0"/>
              <a:pPr/>
              <a:t>6</a:t>
            </a:fld>
            <a:endParaRPr lang="it-IT"/>
          </a:p>
        </p:txBody>
      </p:sp>
    </p:spTree>
    <p:extLst>
      <p:ext uri="{BB962C8B-B14F-4D97-AF65-F5344CB8AC3E}">
        <p14:creationId xmlns:p14="http://schemas.microsoft.com/office/powerpoint/2010/main" val="352218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7</a:t>
            </a:fld>
            <a:endParaRPr lang="it-IT"/>
          </a:p>
        </p:txBody>
      </p:sp>
    </p:spTree>
    <p:extLst>
      <p:ext uri="{BB962C8B-B14F-4D97-AF65-F5344CB8AC3E}">
        <p14:creationId xmlns:p14="http://schemas.microsoft.com/office/powerpoint/2010/main" val="390473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E480BA-E006-41D0-ADDF-35D5A321199E}" type="slidenum">
              <a:rPr lang="it-IT" smtClean="0"/>
              <a:pPr/>
              <a:t>8</a:t>
            </a:fld>
            <a:endParaRPr lang="it-IT"/>
          </a:p>
        </p:txBody>
      </p:sp>
    </p:spTree>
    <p:extLst>
      <p:ext uri="{BB962C8B-B14F-4D97-AF65-F5344CB8AC3E}">
        <p14:creationId xmlns:p14="http://schemas.microsoft.com/office/powerpoint/2010/main" val="271083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9682A76-1D9D-4A39-9D7E-7DCAD9E70EB7}" type="slidenum">
              <a:rPr lang="it-IT" smtClean="0"/>
              <a:pPr/>
              <a:t>9</a:t>
            </a:fld>
            <a:endParaRPr lang="it-IT"/>
          </a:p>
        </p:txBody>
      </p:sp>
    </p:spTree>
    <p:extLst>
      <p:ext uri="{BB962C8B-B14F-4D97-AF65-F5344CB8AC3E}">
        <p14:creationId xmlns:p14="http://schemas.microsoft.com/office/powerpoint/2010/main" val="23364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A03A88-D474-4860-89D1-2E829B0613BC}" type="datetimeFigureOut">
              <a:rPr lang="it-IT" smtClean="0"/>
              <a:pPr/>
              <a:t>08/10/2014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3DB3ADF-F59B-4F7D-B8B7-B54CC1D10A1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03A88-D474-4860-89D1-2E829B0613BC}" type="datetimeFigureOut">
              <a:rPr lang="it-IT" smtClean="0"/>
              <a:pPr/>
              <a:t>08/10/2014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B3ADF-F59B-4F7D-B8B7-B54CC1D10A1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image" Target="../media/image1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4.png"/><Relationship Id="rId5" Type="http://schemas.openxmlformats.org/officeDocument/2006/relationships/image" Target="../media/image1.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5.png"/><Relationship Id="rId5" Type="http://schemas.openxmlformats.org/officeDocument/2006/relationships/image" Target="../media/image1.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7.png"/><Relationship Id="rId5" Type="http://schemas.openxmlformats.org/officeDocument/2006/relationships/image" Target="../media/image1.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0.png"/><Relationship Id="rId5" Type="http://schemas.openxmlformats.org/officeDocument/2006/relationships/image" Target="../media/image1.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7.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1.jpeg"/><Relationship Id="rId5" Type="http://schemas.openxmlformats.org/officeDocument/2006/relationships/image" Target="../media/image1.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5.png"/><Relationship Id="rId5" Type="http://schemas.openxmlformats.org/officeDocument/2006/relationships/image" Target="../media/image1.w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gi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4.png"/><Relationship Id="rId5" Type="http://schemas.openxmlformats.org/officeDocument/2006/relationships/image" Target="../media/image1.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wmf"/><Relationship Id="rId10" Type="http://schemas.openxmlformats.org/officeDocument/2006/relationships/image" Target="../media/image4.jpeg"/><Relationship Id="rId4" Type="http://schemas.openxmlformats.org/officeDocument/2006/relationships/oleObject" Target="../embeddings/oleObject2.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6.png"/><Relationship Id="rId5" Type="http://schemas.openxmlformats.org/officeDocument/2006/relationships/image" Target="../media/image1.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gi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8.jpeg"/><Relationship Id="rId5" Type="http://schemas.openxmlformats.org/officeDocument/2006/relationships/image" Target="../media/image1.w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28.bin"/><Relationship Id="rId5" Type="http://schemas.openxmlformats.org/officeDocument/2006/relationships/image" Target="../media/image1.w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3.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30.bin"/><Relationship Id="rId5" Type="http://schemas.openxmlformats.org/officeDocument/2006/relationships/image" Target="../media/image1.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32.bin"/><Relationship Id="rId5" Type="http://schemas.openxmlformats.org/officeDocument/2006/relationships/image" Target="../media/image1.w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wmf"/><Relationship Id="rId5" Type="http://schemas.openxmlformats.org/officeDocument/2006/relationships/oleObject" Target="../embeddings/oleObject33.bin"/><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35.bin"/><Relationship Id="rId5" Type="http://schemas.openxmlformats.org/officeDocument/2006/relationships/image" Target="../media/image1.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4.jpeg"/><Relationship Id="rId5" Type="http://schemas.openxmlformats.org/officeDocument/2006/relationships/image" Target="../media/image1.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28.xml"/><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47.png"/><Relationship Id="rId5" Type="http://schemas.openxmlformats.org/officeDocument/2006/relationships/image" Target="../media/image1.wmf"/><Relationship Id="rId4"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40.bin"/><Relationship Id="rId5" Type="http://schemas.openxmlformats.org/officeDocument/2006/relationships/image" Target="../media/image1.wmf"/><Relationship Id="rId4"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0.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49.png"/><Relationship Id="rId5" Type="http://schemas.openxmlformats.org/officeDocument/2006/relationships/image" Target="../media/image1.wmf"/><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1.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wmf"/><Relationship Id="rId11" Type="http://schemas.openxmlformats.org/officeDocument/2006/relationships/image" Target="../media/image52.wmf"/><Relationship Id="rId5" Type="http://schemas.openxmlformats.org/officeDocument/2006/relationships/oleObject" Target="../embeddings/oleObject42.bin"/><Relationship Id="rId10" Type="http://schemas.openxmlformats.org/officeDocument/2006/relationships/oleObject" Target="../embeddings/oleObject43.bin"/><Relationship Id="rId4" Type="http://schemas.openxmlformats.org/officeDocument/2006/relationships/image" Target="../media/image53.jpeg"/><Relationship Id="rId9" Type="http://schemas.openxmlformats.org/officeDocument/2006/relationships/image" Target="../media/image56.jpe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32.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45.bin"/><Relationship Id="rId5" Type="http://schemas.openxmlformats.org/officeDocument/2006/relationships/image" Target="../media/image57.wmf"/><Relationship Id="rId4" Type="http://schemas.openxmlformats.org/officeDocument/2006/relationships/oleObject" Target="../embeddings/oleObject44.bin"/><Relationship Id="rId9" Type="http://schemas.openxmlformats.org/officeDocument/2006/relationships/image" Target="../media/image35.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60.png"/><Relationship Id="rId5" Type="http://schemas.openxmlformats.org/officeDocument/2006/relationships/image" Target="../media/image1.wmf"/><Relationship Id="rId4"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1.wmf"/><Relationship Id="rId4"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1.wmf"/><Relationship Id="rId4" Type="http://schemas.openxmlformats.org/officeDocument/2006/relationships/oleObject" Target="../embeddings/oleObject4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35.gif"/><Relationship Id="rId5" Type="http://schemas.openxmlformats.org/officeDocument/2006/relationships/image" Target="../media/image1.wmf"/><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37.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20.png"/><Relationship Id="rId11" Type="http://schemas.openxmlformats.org/officeDocument/2006/relationships/image" Target="../media/image63.png"/><Relationship Id="rId5" Type="http://schemas.openxmlformats.org/officeDocument/2006/relationships/image" Target="../media/image1.wmf"/><Relationship Id="rId10" Type="http://schemas.openxmlformats.org/officeDocument/2006/relationships/image" Target="../media/image62.wmf"/><Relationship Id="rId4" Type="http://schemas.openxmlformats.org/officeDocument/2006/relationships/oleObject" Target="../embeddings/oleObject50.bin"/><Relationship Id="rId9" Type="http://schemas.openxmlformats.org/officeDocument/2006/relationships/oleObject" Target="../embeddings/oleObject51.bin"/></Relationships>
</file>

<file path=ppt/slides/_rels/slide3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38.xml"/><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wmf"/><Relationship Id="rId5" Type="http://schemas.openxmlformats.org/officeDocument/2006/relationships/oleObject" Target="../embeddings/oleObject52.bin"/><Relationship Id="rId10" Type="http://schemas.openxmlformats.org/officeDocument/2006/relationships/image" Target="../media/image65.wmf"/><Relationship Id="rId4" Type="http://schemas.openxmlformats.org/officeDocument/2006/relationships/image" Target="../media/image21.png"/><Relationship Id="rId9" Type="http://schemas.openxmlformats.org/officeDocument/2006/relationships/oleObject" Target="../embeddings/oleObject54.bin"/></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39.xml"/><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6.png"/><Relationship Id="rId5" Type="http://schemas.openxmlformats.org/officeDocument/2006/relationships/image" Target="../media/image1.wmf"/><Relationship Id="rId4"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wmf"/><Relationship Id="rId10" Type="http://schemas.openxmlformats.org/officeDocument/2006/relationships/image" Target="../media/image7.wmf"/><Relationship Id="rId4" Type="http://schemas.openxmlformats.org/officeDocument/2006/relationships/oleObject" Target="../embeddings/oleObject7.bin"/><Relationship Id="rId9"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56.bin"/><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72.wmf"/><Relationship Id="rId5" Type="http://schemas.openxmlformats.org/officeDocument/2006/relationships/oleObject" Target="../embeddings/oleObject57.bin"/><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notesSlide" Target="../notesSlides/notesSlide43.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58.bin"/><Relationship Id="rId5" Type="http://schemas.openxmlformats.org/officeDocument/2006/relationships/image" Target="../media/image68.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60.bin"/><Relationship Id="rId5" Type="http://schemas.openxmlformats.org/officeDocument/2006/relationships/image" Target="../media/image76.wmf"/><Relationship Id="rId4" Type="http://schemas.openxmlformats.org/officeDocument/2006/relationships/oleObject" Target="../embeddings/oleObject5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61.bin"/><Relationship Id="rId5" Type="http://schemas.openxmlformats.org/officeDocument/2006/relationships/image" Target="../media/image77.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46.xml"/><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78.wmf"/><Relationship Id="rId5" Type="http://schemas.openxmlformats.org/officeDocument/2006/relationships/oleObject" Target="../embeddings/oleObject62.bin"/><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47.xml"/><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75.jpeg"/><Relationship Id="rId4" Type="http://schemas.openxmlformats.org/officeDocument/2006/relationships/image" Target="../media/image68.png"/><Relationship Id="rId9"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2.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66.bin"/><Relationship Id="rId5" Type="http://schemas.openxmlformats.org/officeDocument/2006/relationships/image" Target="../media/image1.wmf"/><Relationship Id="rId4" Type="http://schemas.openxmlformats.org/officeDocument/2006/relationships/oleObject" Target="../embeddings/oleObject6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67.bin"/><Relationship Id="rId5" Type="http://schemas.openxmlformats.org/officeDocument/2006/relationships/image" Target="../media/image83.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10.bin"/><Relationship Id="rId9"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69.bin"/><Relationship Id="rId5" Type="http://schemas.openxmlformats.org/officeDocument/2006/relationships/image" Target="../media/image1.wmf"/><Relationship Id="rId4" Type="http://schemas.openxmlformats.org/officeDocument/2006/relationships/oleObject" Target="../embeddings/oleObject68.bin"/></Relationships>
</file>

<file path=ppt/slides/_rels/slide5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51.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85.png"/><Relationship Id="rId5" Type="http://schemas.openxmlformats.org/officeDocument/2006/relationships/image" Target="../media/image1.wmf"/><Relationship Id="rId4" Type="http://schemas.openxmlformats.org/officeDocument/2006/relationships/oleObject" Target="../embeddings/oleObject70.bin"/></Relationships>
</file>

<file path=ppt/slides/_rels/slide5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52.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85.png"/><Relationship Id="rId5" Type="http://schemas.openxmlformats.org/officeDocument/2006/relationships/image" Target="../media/image1.wmf"/><Relationship Id="rId4" Type="http://schemas.openxmlformats.org/officeDocument/2006/relationships/oleObject" Target="../embeddings/oleObject71.bin"/></Relationships>
</file>

<file path=ppt/slides/_rels/slide5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53.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85.png"/><Relationship Id="rId5" Type="http://schemas.openxmlformats.org/officeDocument/2006/relationships/image" Target="../media/image1.wmf"/><Relationship Id="rId4" Type="http://schemas.openxmlformats.org/officeDocument/2006/relationships/oleObject" Target="../embeddings/oleObject7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12.bin"/><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image" Target="../media/image1.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14.bin"/><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2064"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asellaDiTesto 5"/>
          <p:cNvSpPr txBox="1"/>
          <p:nvPr/>
        </p:nvSpPr>
        <p:spPr>
          <a:xfrm>
            <a:off x="323528" y="260648"/>
            <a:ext cx="5429288" cy="6155531"/>
          </a:xfrm>
          <a:prstGeom prst="rect">
            <a:avLst/>
          </a:prstGeom>
          <a:noFill/>
        </p:spPr>
        <p:txBody>
          <a:bodyPr wrap="square" rtlCol="0">
            <a:spAutoFit/>
          </a:bodyPr>
          <a:lstStyle/>
          <a:p>
            <a:r>
              <a:rPr lang="it-IT" sz="3200" b="1" cap="all" dirty="0" smtClean="0"/>
              <a:t>Apparecchi per</a:t>
            </a:r>
            <a:r>
              <a:rPr lang="it-IT" sz="2400" b="1" cap="all" dirty="0" smtClean="0"/>
              <a:t>:</a:t>
            </a:r>
          </a:p>
          <a:p>
            <a:endParaRPr lang="it-IT" sz="2400" b="1" cap="all" dirty="0" smtClean="0"/>
          </a:p>
          <a:p>
            <a:pPr marL="457200" indent="-457200">
              <a:buFont typeface="+mj-lt"/>
              <a:buAutoNum type="arabicPeriod"/>
            </a:pPr>
            <a:r>
              <a:rPr lang="it-IT" sz="2400" b="1" cap="all" dirty="0" smtClean="0"/>
              <a:t>Riscaldare</a:t>
            </a:r>
          </a:p>
          <a:p>
            <a:pPr marL="457200" indent="-457200">
              <a:buFont typeface="+mj-lt"/>
              <a:buAutoNum type="arabicPeriod"/>
            </a:pPr>
            <a:r>
              <a:rPr lang="it-IT" sz="2400" b="1" cap="all" dirty="0" smtClean="0"/>
              <a:t>Raffreddare</a:t>
            </a:r>
          </a:p>
          <a:p>
            <a:pPr marL="457200" indent="-457200">
              <a:buFont typeface="+mj-lt"/>
              <a:buAutoNum type="arabicPeriod"/>
            </a:pPr>
            <a:r>
              <a:rPr lang="it-IT" sz="2400" b="1" cap="all" dirty="0" smtClean="0"/>
              <a:t>Agitare</a:t>
            </a:r>
          </a:p>
          <a:p>
            <a:endParaRPr lang="it-IT" sz="2400" b="1" cap="all" dirty="0" smtClean="0"/>
          </a:p>
          <a:p>
            <a:pPr marL="457200" indent="-457200">
              <a:buFont typeface="+mj-lt"/>
              <a:buAutoNum type="arabicPeriod"/>
            </a:pPr>
            <a:r>
              <a:rPr lang="it-IT" sz="2400" b="1" cap="all" dirty="0" smtClean="0"/>
              <a:t>Tecniche di riscaldamento</a:t>
            </a:r>
          </a:p>
          <a:p>
            <a:endParaRPr lang="it-IT" sz="800" b="1" cap="all" dirty="0"/>
          </a:p>
          <a:p>
            <a:pPr marL="265113" indent="-265113">
              <a:lnSpc>
                <a:spcPct val="150000"/>
              </a:lnSpc>
              <a:buFont typeface="Wingdings" pitchFamily="2" charset="2"/>
              <a:buChar char="ü"/>
            </a:pPr>
            <a:r>
              <a:rPr lang="it-IT" sz="2000" u="sng" dirty="0" err="1" smtClean="0"/>
              <a:t>Bunsen</a:t>
            </a:r>
            <a:endParaRPr lang="it-IT" sz="2000" dirty="0" smtClean="0"/>
          </a:p>
          <a:p>
            <a:pPr marL="265113" indent="-265113">
              <a:lnSpc>
                <a:spcPct val="150000"/>
              </a:lnSpc>
              <a:buFont typeface="Wingdings" pitchFamily="2" charset="2"/>
              <a:buChar char="ü"/>
            </a:pPr>
            <a:r>
              <a:rPr lang="it-IT" sz="2000" u="sng" dirty="0" smtClean="0"/>
              <a:t>Lampada </a:t>
            </a:r>
            <a:r>
              <a:rPr lang="it-IT" sz="2000" u="sng" dirty="0" err="1" smtClean="0"/>
              <a:t>Meker</a:t>
            </a:r>
            <a:endParaRPr lang="it-IT" sz="2000" u="sng" dirty="0" smtClean="0"/>
          </a:p>
          <a:p>
            <a:pPr marL="265113" indent="-265113">
              <a:lnSpc>
                <a:spcPct val="150000"/>
              </a:lnSpc>
              <a:buFont typeface="Wingdings" pitchFamily="2" charset="2"/>
              <a:buChar char="ü"/>
            </a:pPr>
            <a:r>
              <a:rPr lang="it-IT" sz="2000" u="sng" dirty="0" smtClean="0"/>
              <a:t>Piastre riscaldanti con o senza termostato</a:t>
            </a:r>
            <a:endParaRPr lang="it-IT" sz="2000" dirty="0" smtClean="0"/>
          </a:p>
          <a:p>
            <a:pPr marL="265113" indent="-265113">
              <a:lnSpc>
                <a:spcPct val="150000"/>
              </a:lnSpc>
              <a:buFont typeface="Wingdings" pitchFamily="2" charset="2"/>
              <a:buChar char="ü"/>
            </a:pPr>
            <a:r>
              <a:rPr lang="it-IT" sz="2000" u="sng" dirty="0" smtClean="0"/>
              <a:t>Bagni</a:t>
            </a:r>
            <a:endParaRPr lang="it-IT" sz="2000" dirty="0" smtClean="0"/>
          </a:p>
          <a:p>
            <a:pPr marL="265113" indent="-265113">
              <a:lnSpc>
                <a:spcPct val="150000"/>
              </a:lnSpc>
              <a:buFont typeface="Wingdings" pitchFamily="2" charset="2"/>
              <a:buChar char="ü"/>
            </a:pPr>
            <a:r>
              <a:rPr lang="it-IT" sz="2000" u="sng" dirty="0" smtClean="0"/>
              <a:t>Mantelli riscaldanti</a:t>
            </a:r>
          </a:p>
          <a:p>
            <a:pPr marL="265113" indent="-265113">
              <a:lnSpc>
                <a:spcPct val="150000"/>
              </a:lnSpc>
              <a:buFont typeface="Wingdings" pitchFamily="2" charset="2"/>
              <a:buChar char="ü"/>
            </a:pPr>
            <a:r>
              <a:rPr lang="it-IT" sz="2000" u="sng" dirty="0" smtClean="0"/>
              <a:t>Phon</a:t>
            </a:r>
          </a:p>
          <a:p>
            <a:pPr marL="265113" indent="-265113">
              <a:lnSpc>
                <a:spcPct val="150000"/>
              </a:lnSpc>
              <a:buFont typeface="Wingdings" pitchFamily="2" charset="2"/>
              <a:buChar char="ü"/>
            </a:pPr>
            <a:r>
              <a:rPr lang="it-IT" sz="2000" u="sng" dirty="0" smtClean="0"/>
              <a:t>Stufe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srcRect/>
          <a:stretch>
            <a:fillRect/>
          </a:stretch>
        </p:blipFill>
        <p:spPr bwMode="auto">
          <a:xfrm>
            <a:off x="6887656" y="404664"/>
            <a:ext cx="1428760" cy="1385134"/>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20496" name="ChemSketch" r:id="rId5" imgW="2880360" imgH="2212920" progId="ACD.ChemSketch.20">
                  <p:embed/>
                </p:oleObj>
              </mc:Choice>
              <mc:Fallback>
                <p:oleObj name="ChemSketch" r:id="rId5" imgW="2880360" imgH="221292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142844" y="-71462"/>
            <a:ext cx="7000924" cy="6678751"/>
          </a:xfrm>
          <a:prstGeom prst="rect">
            <a:avLst/>
          </a:prstGeom>
          <a:noFill/>
        </p:spPr>
        <p:txBody>
          <a:bodyPr wrap="square" rtlCol="0">
            <a:spAutoFit/>
          </a:bodyPr>
          <a:lstStyle/>
          <a:p>
            <a:endParaRPr lang="it-IT" sz="800" b="1" cap="all" dirty="0"/>
          </a:p>
          <a:p>
            <a:pPr marL="265113" indent="-265113">
              <a:buFont typeface="Wingdings" pitchFamily="2" charset="2"/>
              <a:buChar char="ü"/>
            </a:pPr>
            <a:r>
              <a:rPr lang="it-IT" sz="2000" b="1" u="sng" dirty="0" smtClean="0"/>
              <a:t>Mantelli riscaldanti</a:t>
            </a:r>
            <a:r>
              <a:rPr lang="it-IT" sz="2000" dirty="0" smtClean="0"/>
              <a:t>: per scaldare elettricamente palloni. Possono essere:</a:t>
            </a:r>
          </a:p>
          <a:p>
            <a:pPr marL="265113" indent="-265113">
              <a:buFont typeface="Wingdings" pitchFamily="2" charset="2"/>
              <a:buChar char="ü"/>
            </a:pPr>
            <a:endParaRPr lang="it-IT" sz="800" dirty="0" smtClean="0"/>
          </a:p>
          <a:p>
            <a:pPr marL="452438" indent="-265113">
              <a:buFont typeface="Arial" pitchFamily="34" charset="0"/>
              <a:buChar char="•"/>
            </a:pPr>
            <a:r>
              <a:rPr lang="it-IT" sz="2000" dirty="0" smtClean="0"/>
              <a:t>semplici o associati ad un magnete rotante per agitare. Hanno un controllo approssimativo della temperatura in quanto si prevede che il controllo sia dato dalla </a:t>
            </a:r>
            <a:r>
              <a:rPr lang="it-IT" sz="2000" dirty="0" err="1" smtClean="0"/>
              <a:t>T</a:t>
            </a:r>
            <a:r>
              <a:rPr lang="it-IT" sz="2000" baseline="-25000" dirty="0" err="1" smtClean="0"/>
              <a:t>eb</a:t>
            </a:r>
            <a:r>
              <a:rPr lang="it-IT" sz="2000" dirty="0" smtClean="0"/>
              <a:t> del solvente. </a:t>
            </a:r>
          </a:p>
          <a:p>
            <a:pPr marL="452438" indent="-265113">
              <a:buFont typeface="Arial" pitchFamily="34" charset="0"/>
              <a:buChar char="•"/>
            </a:pPr>
            <a:endParaRPr lang="it-IT" sz="800" dirty="0" smtClean="0"/>
          </a:p>
          <a:p>
            <a:pPr marL="452438" indent="-265113">
              <a:buFont typeface="Arial" pitchFamily="34" charset="0"/>
              <a:buChar char="•"/>
            </a:pPr>
            <a:r>
              <a:rPr lang="it-IT" sz="2000" dirty="0" smtClean="0"/>
              <a:t>Hanno dimensioni adatte alla capienza del pallone (100, 250, 500, 1000 </a:t>
            </a:r>
            <a:r>
              <a:rPr lang="it-IT" sz="2000" dirty="0" err="1" smtClean="0"/>
              <a:t>mL</a:t>
            </a:r>
            <a:r>
              <a:rPr lang="it-IT" sz="2000" dirty="0" smtClean="0"/>
              <a:t>).</a:t>
            </a:r>
          </a:p>
          <a:p>
            <a:pPr marL="452438" indent="-265113">
              <a:buFont typeface="Arial" pitchFamily="34" charset="0"/>
              <a:buChar char="•"/>
            </a:pPr>
            <a:endParaRPr lang="it-IT" sz="800" dirty="0" smtClean="0"/>
          </a:p>
          <a:p>
            <a:pPr marL="452438" indent="-265113">
              <a:buFont typeface="Arial" pitchFamily="34" charset="0"/>
              <a:buChar char="•"/>
            </a:pPr>
            <a:r>
              <a:rPr lang="it-IT" sz="2000" dirty="0" smtClean="0"/>
              <a:t>Possono avere una serpentina ricoperta con lana di vetro (attenzione che se entra acqua può verificarsi un cortocircuito!) oppure una camicia metallica, molto più sicura nel caso di rotture del pallone con fuoriuscita di solventi infiammabili.</a:t>
            </a:r>
          </a:p>
          <a:p>
            <a:pPr marL="452438" indent="-265113">
              <a:buFont typeface="Arial" pitchFamily="34" charset="0"/>
              <a:buChar char="•"/>
            </a:pPr>
            <a:endParaRPr lang="it-IT" sz="800" dirty="0"/>
          </a:p>
          <a:p>
            <a:pPr marL="452438" indent="-265113">
              <a:buFont typeface="Arial" pitchFamily="34" charset="0"/>
              <a:buChar char="•"/>
            </a:pPr>
            <a:r>
              <a:rPr lang="it-IT" sz="2000" dirty="0" smtClean="0"/>
              <a:t>Possono avere il fondo forato per scaldare gli imbuti e permettere una filtrazione a caldo.</a:t>
            </a:r>
          </a:p>
          <a:p>
            <a:pPr marL="452438" indent="-265113">
              <a:buFont typeface="Arial" pitchFamily="34" charset="0"/>
              <a:buChar char="•"/>
            </a:pPr>
            <a:endParaRPr lang="it-IT" sz="800" dirty="0" smtClean="0"/>
          </a:p>
          <a:p>
            <a:pPr marL="452438" indent="-265113">
              <a:buFont typeface="Arial" pitchFamily="34" charset="0"/>
              <a:buChar char="•"/>
            </a:pPr>
            <a:r>
              <a:rPr lang="it-IT" sz="2000" dirty="0" smtClean="0"/>
              <a:t>Accorgimenti: poiché per la loro costituzione sono bloccati dal pallone, non possono essere tolti nel caso si renda necessario interrompere il riscaldamento, se non si è previsto di appoggiarli su un alzino.</a:t>
            </a:r>
          </a:p>
        </p:txBody>
      </p:sp>
      <p:pic>
        <p:nvPicPr>
          <p:cNvPr id="20483" name="Picture 3"/>
          <p:cNvPicPr>
            <a:picLocks noChangeAspect="1" noChangeArrowheads="1"/>
          </p:cNvPicPr>
          <p:nvPr/>
        </p:nvPicPr>
        <p:blipFill>
          <a:blip r:embed="rId7" cstate="print"/>
          <a:srcRect/>
          <a:stretch>
            <a:fillRect/>
          </a:stretch>
        </p:blipFill>
        <p:spPr bwMode="auto">
          <a:xfrm>
            <a:off x="7215174" y="5052529"/>
            <a:ext cx="1928826" cy="1805471"/>
          </a:xfrm>
          <a:prstGeom prst="rect">
            <a:avLst/>
          </a:prstGeom>
          <a:noFill/>
          <a:ln w="9525">
            <a:noFill/>
            <a:miter lim="800000"/>
            <a:headEnd/>
            <a:tailEnd/>
          </a:ln>
        </p:spPr>
      </p:pic>
      <p:grpSp>
        <p:nvGrpSpPr>
          <p:cNvPr id="10" name="Gruppo 9"/>
          <p:cNvGrpSpPr/>
          <p:nvPr/>
        </p:nvGrpSpPr>
        <p:grpSpPr>
          <a:xfrm>
            <a:off x="7572364" y="857232"/>
            <a:ext cx="1571636" cy="3876674"/>
            <a:chOff x="7572364" y="857232"/>
            <a:chExt cx="1571636" cy="3876674"/>
          </a:xfrm>
        </p:grpSpPr>
        <p:pic>
          <p:nvPicPr>
            <p:cNvPr id="4" name="Picture 3"/>
            <p:cNvPicPr>
              <a:picLocks noChangeAspect="1" noChangeArrowheads="1"/>
            </p:cNvPicPr>
            <p:nvPr/>
          </p:nvPicPr>
          <p:blipFill>
            <a:blip r:embed="rId8" cstate="print"/>
            <a:srcRect l="17176" r="19847" b="13281"/>
            <a:stretch>
              <a:fillRect/>
            </a:stretch>
          </p:blipFill>
          <p:spPr bwMode="auto">
            <a:xfrm>
              <a:off x="7572364" y="1428736"/>
              <a:ext cx="1571636" cy="2643206"/>
            </a:xfrm>
            <a:prstGeom prst="rect">
              <a:avLst/>
            </a:prstGeom>
            <a:noFill/>
            <a:ln w="9525">
              <a:noFill/>
              <a:miter lim="800000"/>
              <a:headEnd/>
              <a:tailEnd/>
            </a:ln>
          </p:spPr>
        </p:pic>
        <p:grpSp>
          <p:nvGrpSpPr>
            <p:cNvPr id="7" name="Gruppo 6"/>
            <p:cNvGrpSpPr/>
            <p:nvPr/>
          </p:nvGrpSpPr>
          <p:grpSpPr>
            <a:xfrm>
              <a:off x="7858148" y="857232"/>
              <a:ext cx="1214446" cy="3876674"/>
              <a:chOff x="2000232" y="838210"/>
              <a:chExt cx="1214446" cy="3876674"/>
            </a:xfrm>
          </p:grpSpPr>
          <p:pic>
            <p:nvPicPr>
              <p:cNvPr id="8" name="Picture 3"/>
              <p:cNvPicPr>
                <a:picLocks noChangeAspect="1" noChangeArrowheads="1"/>
              </p:cNvPicPr>
              <p:nvPr/>
            </p:nvPicPr>
            <p:blipFill>
              <a:blip r:embed="rId9" cstate="print"/>
              <a:srcRect l="36058" t="78200" r="33293" b="4028"/>
              <a:stretch>
                <a:fillRect/>
              </a:stretch>
            </p:blipFill>
            <p:spPr bwMode="auto">
              <a:xfrm>
                <a:off x="2000232" y="4000504"/>
                <a:ext cx="1214446" cy="714380"/>
              </a:xfrm>
              <a:prstGeom prst="rect">
                <a:avLst/>
              </a:prstGeom>
              <a:noFill/>
              <a:ln w="9525">
                <a:noFill/>
                <a:miter lim="800000"/>
                <a:headEnd/>
                <a:tailEnd/>
              </a:ln>
            </p:spPr>
          </p:pic>
          <p:pic>
            <p:nvPicPr>
              <p:cNvPr id="9" name="Picture 3"/>
              <p:cNvPicPr>
                <a:picLocks noChangeAspect="1" noChangeArrowheads="1"/>
              </p:cNvPicPr>
              <p:nvPr/>
            </p:nvPicPr>
            <p:blipFill>
              <a:blip r:embed="rId9" cstate="print"/>
              <a:srcRect l="60577" r="35817" b="5332"/>
              <a:stretch>
                <a:fillRect/>
              </a:stretch>
            </p:blipFill>
            <p:spPr bwMode="auto">
              <a:xfrm>
                <a:off x="2928926" y="838210"/>
                <a:ext cx="142876" cy="3805236"/>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21520"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142844" y="332599"/>
            <a:ext cx="5429288" cy="4832092"/>
          </a:xfrm>
          <a:prstGeom prst="rect">
            <a:avLst/>
          </a:prstGeom>
          <a:noFill/>
        </p:spPr>
        <p:txBody>
          <a:bodyPr wrap="square" rtlCol="0">
            <a:spAutoFit/>
          </a:bodyPr>
          <a:lstStyle/>
          <a:p>
            <a:endParaRPr lang="it-IT" sz="800" b="1" cap="all" dirty="0"/>
          </a:p>
          <a:p>
            <a:pPr marL="265113" indent="-265113">
              <a:buFont typeface="Wingdings" pitchFamily="2" charset="2"/>
              <a:buChar char="ü"/>
            </a:pPr>
            <a:r>
              <a:rPr lang="it-IT" sz="2000" b="1" u="sng" dirty="0" smtClean="0"/>
              <a:t>Phon ad aria molto calda </a:t>
            </a:r>
            <a:r>
              <a:rPr lang="it-IT" sz="2000" u="sng" dirty="0" smtClean="0"/>
              <a:t>(sverniciatori)</a:t>
            </a:r>
            <a:r>
              <a:rPr lang="it-IT" sz="2000" dirty="0" smtClean="0"/>
              <a:t>: fino a 600°C, usati per sostituire il </a:t>
            </a:r>
            <a:r>
              <a:rPr lang="it-IT" sz="2000" dirty="0" err="1" smtClean="0"/>
              <a:t>bunsen</a:t>
            </a:r>
            <a:r>
              <a:rPr lang="it-IT" sz="2000" dirty="0" smtClean="0"/>
              <a:t> per flambare senza fiamme libere(per distillare piccole quantità di liquidi o per seccare la vetreria).</a:t>
            </a:r>
          </a:p>
          <a:p>
            <a:pPr marL="265113" indent="-265113"/>
            <a:r>
              <a:rPr lang="it-IT" sz="2000" dirty="0" smtClean="0"/>
              <a:t>	Accorgimenti: spostare continuamente il getto dell’aria per prevenire la dilatazione non omogenea del vetro con la sua conseguente rottura.</a:t>
            </a:r>
          </a:p>
          <a:p>
            <a:pPr marL="265113" indent="-265113">
              <a:buFont typeface="Wingdings" pitchFamily="2" charset="2"/>
              <a:buChar char="ü"/>
            </a:pPr>
            <a:endParaRPr lang="it-IT" sz="2000" dirty="0"/>
          </a:p>
          <a:p>
            <a:pPr marL="265113" indent="-265113">
              <a:buFont typeface="Wingdings" pitchFamily="2" charset="2"/>
              <a:buChar char="ü"/>
            </a:pPr>
            <a:r>
              <a:rPr lang="it-IT" sz="2000" b="1" u="sng" dirty="0" smtClean="0"/>
              <a:t>Stufe termostatiche</a:t>
            </a:r>
            <a:r>
              <a:rPr lang="it-IT" sz="2000" dirty="0" smtClean="0"/>
              <a:t>: per essiccare la vetreria e/o i prodotti chimici. Hanno la possibilità di fissare la temperatura, e certi modelli  più sofisticati di applicare il vuoto e/o creare un’atmosfera inerte (azoto, argon).</a:t>
            </a:r>
            <a:endParaRPr lang="it-IT" sz="800" dirty="0" smtClean="0"/>
          </a:p>
        </p:txBody>
      </p:sp>
      <p:pic>
        <p:nvPicPr>
          <p:cNvPr id="21507" name="Picture 3"/>
          <p:cNvPicPr>
            <a:picLocks noChangeAspect="1" noChangeArrowheads="1"/>
          </p:cNvPicPr>
          <p:nvPr/>
        </p:nvPicPr>
        <p:blipFill>
          <a:blip r:embed="rId6" cstate="print"/>
          <a:srcRect/>
          <a:stretch>
            <a:fillRect/>
          </a:stretch>
        </p:blipFill>
        <p:spPr bwMode="auto">
          <a:xfrm>
            <a:off x="6070969" y="785794"/>
            <a:ext cx="3073031" cy="2500329"/>
          </a:xfrm>
          <a:prstGeom prst="rect">
            <a:avLst/>
          </a:prstGeom>
          <a:noFill/>
          <a:ln w="9525">
            <a:noFill/>
            <a:miter lim="800000"/>
            <a:headEnd/>
            <a:tailEnd/>
          </a:ln>
        </p:spPr>
      </p:pic>
      <p:pic>
        <p:nvPicPr>
          <p:cNvPr id="8" name="Picture 4" descr="http://www.sigmaaldrich.com/prodimages/e/e030739.jpg"/>
          <p:cNvPicPr>
            <a:picLocks noChangeAspect="1" noChangeArrowheads="1"/>
          </p:cNvPicPr>
          <p:nvPr/>
        </p:nvPicPr>
        <p:blipFill>
          <a:blip r:embed="rId7" cstate="print"/>
          <a:srcRect/>
          <a:stretch>
            <a:fillRect/>
          </a:stretch>
        </p:blipFill>
        <p:spPr bwMode="auto">
          <a:xfrm>
            <a:off x="6143636" y="3429000"/>
            <a:ext cx="2786050" cy="32617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2459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5429288" cy="3354765"/>
          </a:xfrm>
          <a:prstGeom prst="rect">
            <a:avLst/>
          </a:prstGeom>
          <a:noFill/>
        </p:spPr>
        <p:txBody>
          <a:bodyPr wrap="square" rtlCol="0">
            <a:spAutoFit/>
          </a:bodyPr>
          <a:lstStyle/>
          <a:p>
            <a:pPr marL="457200" indent="-457200">
              <a:buFont typeface="+mj-lt"/>
              <a:buAutoNum type="arabicPeriod" startAt="2"/>
            </a:pPr>
            <a:r>
              <a:rPr lang="it-IT" sz="2400" b="1" cap="all" dirty="0" smtClean="0"/>
              <a:t>Tecniche di raffreddamento</a:t>
            </a:r>
          </a:p>
          <a:p>
            <a:endParaRPr lang="it-IT" sz="800" b="1" cap="all" dirty="0"/>
          </a:p>
          <a:p>
            <a:pPr marL="457200" indent="-457200">
              <a:lnSpc>
                <a:spcPct val="150000"/>
              </a:lnSpc>
              <a:buFont typeface="+mj-lt"/>
              <a:buAutoNum type="alphaUcPeriod"/>
            </a:pPr>
            <a:r>
              <a:rPr lang="it-IT" sz="2000" u="sng" dirty="0" smtClean="0"/>
              <a:t>Bagni refrigeranti</a:t>
            </a:r>
            <a:endParaRPr lang="it-IT" sz="2000" dirty="0" smtClean="0"/>
          </a:p>
          <a:p>
            <a:pPr marL="457200" indent="-457200">
              <a:lnSpc>
                <a:spcPct val="150000"/>
              </a:lnSpc>
              <a:buFont typeface="+mj-lt"/>
              <a:buAutoNum type="alphaUcPeriod"/>
            </a:pPr>
            <a:r>
              <a:rPr lang="it-IT" sz="2000" u="sng" dirty="0" smtClean="0"/>
              <a:t>Criostati</a:t>
            </a:r>
          </a:p>
          <a:p>
            <a:pPr marL="457200" indent="-457200">
              <a:lnSpc>
                <a:spcPct val="150000"/>
              </a:lnSpc>
              <a:buFont typeface="+mj-lt"/>
              <a:buAutoNum type="alphaUcPeriod"/>
            </a:pPr>
            <a:r>
              <a:rPr lang="it-IT" sz="2000" u="sng" dirty="0" smtClean="0"/>
              <a:t>Frigoriferi</a:t>
            </a:r>
          </a:p>
          <a:p>
            <a:pPr marL="457200" indent="-457200">
              <a:lnSpc>
                <a:spcPct val="150000"/>
              </a:lnSpc>
              <a:buFont typeface="+mj-lt"/>
              <a:buAutoNum type="alphaUcPeriod"/>
            </a:pPr>
            <a:r>
              <a:rPr lang="it-IT" sz="2000" u="sng" dirty="0" smtClean="0"/>
              <a:t>Apparecchi per condensazione vapori</a:t>
            </a:r>
          </a:p>
          <a:p>
            <a:pPr marL="265113" indent="-265113">
              <a:lnSpc>
                <a:spcPct val="150000"/>
              </a:lnSpc>
              <a:buFont typeface="Wingdings" pitchFamily="2" charset="2"/>
              <a:buChar char="ü"/>
            </a:pPr>
            <a:endParaRPr lang="it-IT" sz="2000" dirty="0" smtClean="0"/>
          </a:p>
          <a:p>
            <a:pPr marL="265113" indent="-265113">
              <a:lnSpc>
                <a:spcPct val="150000"/>
              </a:lnSpc>
            </a:pPr>
            <a:r>
              <a:rPr lang="it-IT" sz="2000" dirty="0"/>
              <a:t>	</a:t>
            </a:r>
            <a:endParaRPr lang="it-IT" sz="2000" u="sng"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7988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71406" y="214290"/>
            <a:ext cx="8858312" cy="6463308"/>
          </a:xfrm>
          <a:prstGeom prst="rect">
            <a:avLst/>
          </a:prstGeom>
          <a:noFill/>
        </p:spPr>
        <p:txBody>
          <a:bodyPr wrap="square" rtlCol="0">
            <a:spAutoFit/>
          </a:bodyPr>
          <a:lstStyle/>
          <a:p>
            <a:pPr marL="457200" indent="-457200">
              <a:lnSpc>
                <a:spcPct val="150000"/>
              </a:lnSpc>
              <a:buFont typeface="+mj-lt"/>
              <a:buAutoNum type="alphaUcPeriod"/>
            </a:pPr>
            <a:r>
              <a:rPr lang="it-IT" sz="2000" b="1" cap="all" dirty="0" smtClean="0"/>
              <a:t>Bagni refrigeranti</a:t>
            </a:r>
          </a:p>
          <a:p>
            <a:pPr marL="265113" indent="-265113"/>
            <a:r>
              <a:rPr lang="it-IT" sz="2000" dirty="0" smtClean="0"/>
              <a:t>	Si sfruttano i processi fisici o chimico-fisici endotermici, cioè che avvengono con assorbimento di calore dall’ambiente esterno (es. fusione (ghiaccio) o sublimazione (anidride carbonica) di un solido, evaporazione di un liquido (azoto), dissoluzione di un sale in acqua).</a:t>
            </a:r>
          </a:p>
          <a:p>
            <a:pPr marL="457200" indent="-457200">
              <a:buFont typeface="+mj-lt"/>
              <a:buAutoNum type="arabicPeriod"/>
            </a:pPr>
            <a:endParaRPr lang="it-IT" sz="800" dirty="0"/>
          </a:p>
          <a:p>
            <a:pPr marL="457200" indent="-457200">
              <a:buFont typeface="+mj-lt"/>
              <a:buAutoNum type="arabicPeriod"/>
            </a:pPr>
            <a:r>
              <a:rPr lang="it-IT" sz="2000" b="1" u="sng" dirty="0" smtClean="0"/>
              <a:t>Bagni di ghiaccio</a:t>
            </a:r>
          </a:p>
          <a:p>
            <a:pPr marL="457200" indent="-457200">
              <a:buFont typeface="+mj-lt"/>
              <a:buAutoNum type="arabicPeriod"/>
            </a:pPr>
            <a:endParaRPr lang="it-IT" sz="800" b="1" u="sng" dirty="0" smtClean="0"/>
          </a:p>
          <a:p>
            <a:pPr marL="457200" indent="-457200"/>
            <a:r>
              <a:rPr lang="it-IT" sz="2000" dirty="0" smtClean="0"/>
              <a:t>	Contengono ghiaccio tritato ed acqua. Raggiungono  T ≈ 5 °C. L’acqua migliora l’efficacia del raffreddamento aumentando la superficie di contatto tra il bagno e il pallone.</a:t>
            </a:r>
          </a:p>
          <a:p>
            <a:pPr marL="457200" indent="-457200"/>
            <a:endParaRPr lang="it-IT" sz="800" b="1" u="sng" dirty="0" smtClean="0"/>
          </a:p>
          <a:p>
            <a:pPr marL="457200" indent="-457200">
              <a:buFont typeface="+mj-lt"/>
              <a:buAutoNum type="arabicPeriod" startAt="2"/>
            </a:pPr>
            <a:r>
              <a:rPr lang="it-IT" sz="2000" b="1" u="sng" dirty="0" smtClean="0"/>
              <a:t>Bagni di soluzioni saline</a:t>
            </a:r>
          </a:p>
          <a:p>
            <a:pPr marL="457200" indent="-457200">
              <a:buFont typeface="+mj-lt"/>
              <a:buAutoNum type="arabicPeriod" startAt="2"/>
            </a:pPr>
            <a:endParaRPr lang="it-IT" sz="2000" b="1" u="sng" dirty="0"/>
          </a:p>
          <a:p>
            <a:pPr marL="457200" indent="-457200"/>
            <a:r>
              <a:rPr lang="it-IT" sz="2000" dirty="0" smtClean="0"/>
              <a:t>	Alcuni sali quando vengono</a:t>
            </a:r>
          </a:p>
          <a:p>
            <a:pPr marL="457200" indent="-457200"/>
            <a:r>
              <a:rPr lang="it-IT" sz="2000" dirty="0" smtClean="0"/>
              <a:t>	sciolti in acqua assorbono</a:t>
            </a:r>
          </a:p>
          <a:p>
            <a:pPr marL="457200" indent="-457200"/>
            <a:r>
              <a:rPr lang="it-IT" sz="2000" dirty="0" smtClean="0"/>
              <a:t>	calore (dissoluzione </a:t>
            </a:r>
          </a:p>
          <a:p>
            <a:pPr marL="457200" indent="-457200"/>
            <a:r>
              <a:rPr lang="it-IT" sz="2000" dirty="0" smtClean="0"/>
              <a:t>	endotermica). </a:t>
            </a:r>
          </a:p>
          <a:p>
            <a:pPr marL="457200" indent="-457200"/>
            <a:r>
              <a:rPr lang="it-IT" sz="2000" dirty="0" smtClean="0"/>
              <a:t>	Poco usati. Es. CaCl</a:t>
            </a:r>
            <a:r>
              <a:rPr lang="it-IT" sz="2000" baseline="-25000" dirty="0" smtClean="0"/>
              <a:t>2</a:t>
            </a:r>
            <a:r>
              <a:rPr lang="it-IT" sz="2000" dirty="0" smtClean="0"/>
              <a:t> (- 8°C),</a:t>
            </a:r>
          </a:p>
          <a:p>
            <a:pPr marL="457200" indent="-457200"/>
            <a:r>
              <a:rPr lang="it-IT" sz="2000" dirty="0" smtClean="0"/>
              <a:t>	NH</a:t>
            </a:r>
            <a:r>
              <a:rPr lang="it-IT" sz="2000" baseline="-25000" dirty="0" smtClean="0"/>
              <a:t>4</a:t>
            </a:r>
            <a:r>
              <a:rPr lang="it-IT" sz="2000" dirty="0" smtClean="0"/>
              <a:t>NO</a:t>
            </a:r>
            <a:r>
              <a:rPr lang="it-IT" sz="2000" baseline="-25000" dirty="0" smtClean="0"/>
              <a:t>3 </a:t>
            </a:r>
            <a:r>
              <a:rPr lang="it-IT" sz="2000" dirty="0" smtClean="0"/>
              <a:t> (- 12°C),</a:t>
            </a:r>
          </a:p>
          <a:p>
            <a:pPr marL="457200" indent="-457200"/>
            <a:r>
              <a:rPr lang="it-IT" sz="2000" dirty="0" smtClean="0"/>
              <a:t>	NH</a:t>
            </a:r>
            <a:r>
              <a:rPr lang="it-IT" sz="2000" baseline="-25000" dirty="0" smtClean="0"/>
              <a:t>4</a:t>
            </a:r>
            <a:r>
              <a:rPr lang="it-IT" sz="2000" dirty="0" smtClean="0"/>
              <a:t>Cl + KNO</a:t>
            </a:r>
            <a:r>
              <a:rPr lang="it-IT" sz="2000" baseline="-25000" dirty="0" smtClean="0"/>
              <a:t>3  </a:t>
            </a:r>
            <a:r>
              <a:rPr lang="it-IT" sz="2000" dirty="0" smtClean="0"/>
              <a:t>(da – 12</a:t>
            </a:r>
          </a:p>
          <a:p>
            <a:pPr marL="457200" indent="-457200"/>
            <a:r>
              <a:rPr lang="it-IT" sz="2000" dirty="0" smtClean="0"/>
              <a:t>	 a -25°C). </a:t>
            </a:r>
            <a:endParaRPr lang="it-IT" sz="2000" u="sng" dirty="0" smtClean="0"/>
          </a:p>
        </p:txBody>
      </p:sp>
      <p:pic>
        <p:nvPicPr>
          <p:cNvPr id="79875" name="Picture 3"/>
          <p:cNvPicPr>
            <a:picLocks noChangeAspect="1" noChangeArrowheads="1"/>
          </p:cNvPicPr>
          <p:nvPr/>
        </p:nvPicPr>
        <p:blipFill>
          <a:blip r:embed="rId6" cstate="print"/>
          <a:srcRect/>
          <a:stretch>
            <a:fillRect/>
          </a:stretch>
        </p:blipFill>
        <p:spPr bwMode="auto">
          <a:xfrm>
            <a:off x="3500398" y="3318311"/>
            <a:ext cx="5643602" cy="3539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8603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285720" y="285728"/>
            <a:ext cx="8643998" cy="2246769"/>
          </a:xfrm>
          <a:prstGeom prst="rect">
            <a:avLst/>
          </a:prstGeom>
          <a:noFill/>
        </p:spPr>
        <p:txBody>
          <a:bodyPr wrap="square" rtlCol="0">
            <a:spAutoFit/>
          </a:bodyPr>
          <a:lstStyle/>
          <a:p>
            <a:pPr marL="457200" indent="-457200"/>
            <a:endParaRPr lang="it-IT" sz="2000" dirty="0"/>
          </a:p>
          <a:p>
            <a:pPr marL="457200" indent="-457200">
              <a:buFont typeface="+mj-lt"/>
              <a:buAutoNum type="arabicPeriod" startAt="3"/>
            </a:pPr>
            <a:r>
              <a:rPr lang="it-IT" sz="2000" b="1" u="sng" dirty="0" smtClean="0"/>
              <a:t>Miscele frigorifere</a:t>
            </a:r>
          </a:p>
          <a:p>
            <a:pPr marL="457200" indent="-457200">
              <a:buFont typeface="+mj-lt"/>
              <a:buAutoNum type="arabicPeriod" startAt="3"/>
            </a:pPr>
            <a:endParaRPr lang="it-IT" sz="2000" b="1" u="sng" dirty="0" smtClean="0"/>
          </a:p>
          <a:p>
            <a:pPr marL="457200" indent="-457200"/>
            <a:r>
              <a:rPr lang="it-IT" sz="2000" dirty="0" smtClean="0"/>
              <a:t>	Contengono ghiaccio tritato e proporzioni definite di specifici sali. Nella tabella sono riportate le proporzioni e le temperature raggiunte. Si usano contenitori particolari che minimizzano le dispersioni di calore: vasi </a:t>
            </a:r>
            <a:r>
              <a:rPr lang="it-IT" sz="2000" dirty="0" err="1" smtClean="0"/>
              <a:t>Dewar</a:t>
            </a:r>
            <a:r>
              <a:rPr lang="it-IT" sz="2000" dirty="0" smtClean="0"/>
              <a:t>.</a:t>
            </a:r>
          </a:p>
          <a:p>
            <a:pPr marL="457200" indent="-457200"/>
            <a:endParaRPr lang="it-IT" sz="2000" b="1" u="sng" dirty="0" smtClean="0"/>
          </a:p>
        </p:txBody>
      </p:sp>
      <p:pic>
        <p:nvPicPr>
          <p:cNvPr id="5" name="Picture 3"/>
          <p:cNvPicPr>
            <a:picLocks noChangeAspect="1" noChangeArrowheads="1"/>
          </p:cNvPicPr>
          <p:nvPr/>
        </p:nvPicPr>
        <p:blipFill>
          <a:blip r:embed="rId6" cstate="print"/>
          <a:srcRect b="70418"/>
          <a:stretch>
            <a:fillRect/>
          </a:stretch>
        </p:blipFill>
        <p:spPr bwMode="auto">
          <a:xfrm>
            <a:off x="428596" y="2643182"/>
            <a:ext cx="6072230" cy="2323458"/>
          </a:xfrm>
          <a:prstGeom prst="rect">
            <a:avLst/>
          </a:prstGeom>
          <a:noFill/>
          <a:ln w="9525">
            <a:noFill/>
            <a:miter lim="800000"/>
            <a:headEnd/>
            <a:tailEnd/>
          </a:ln>
        </p:spPr>
      </p:pic>
      <p:grpSp>
        <p:nvGrpSpPr>
          <p:cNvPr id="16" name="Gruppo 15"/>
          <p:cNvGrpSpPr/>
          <p:nvPr/>
        </p:nvGrpSpPr>
        <p:grpSpPr>
          <a:xfrm>
            <a:off x="4643438" y="2857496"/>
            <a:ext cx="4200533" cy="3600450"/>
            <a:chOff x="4643438" y="2857496"/>
            <a:chExt cx="4200533" cy="3600450"/>
          </a:xfrm>
        </p:grpSpPr>
        <p:pic>
          <p:nvPicPr>
            <p:cNvPr id="9" name="Picture 3"/>
            <p:cNvPicPr>
              <a:picLocks noChangeAspect="1" noChangeArrowheads="1"/>
            </p:cNvPicPr>
            <p:nvPr/>
          </p:nvPicPr>
          <p:blipFill>
            <a:blip r:embed="rId7" cstate="print"/>
            <a:srcRect l="9346"/>
            <a:stretch>
              <a:fillRect/>
            </a:stretch>
          </p:blipFill>
          <p:spPr bwMode="auto">
            <a:xfrm>
              <a:off x="6072198" y="2857496"/>
              <a:ext cx="2771773" cy="3600450"/>
            </a:xfrm>
            <a:prstGeom prst="rect">
              <a:avLst/>
            </a:prstGeom>
            <a:noFill/>
            <a:ln w="9525">
              <a:noFill/>
              <a:miter lim="800000"/>
              <a:headEnd/>
              <a:tailEnd/>
            </a:ln>
          </p:spPr>
        </p:pic>
        <p:sp>
          <p:nvSpPr>
            <p:cNvPr id="10" name="CasellaDiTesto 9"/>
            <p:cNvSpPr txBox="1"/>
            <p:nvPr/>
          </p:nvSpPr>
          <p:spPr>
            <a:xfrm>
              <a:off x="4714876" y="5572140"/>
              <a:ext cx="1407308" cy="369332"/>
            </a:xfrm>
            <a:prstGeom prst="rect">
              <a:avLst/>
            </a:prstGeom>
            <a:solidFill>
              <a:schemeClr val="bg1"/>
            </a:solidFill>
          </p:spPr>
          <p:txBody>
            <a:bodyPr wrap="none" rtlCol="0">
              <a:spAutoFit/>
            </a:bodyPr>
            <a:lstStyle/>
            <a:p>
              <a:r>
                <a:rPr lang="it-IT" dirty="0" smtClean="0"/>
                <a:t>Vaso </a:t>
              </a:r>
              <a:r>
                <a:rPr lang="it-IT" dirty="0" err="1"/>
                <a:t>D</a:t>
              </a:r>
              <a:r>
                <a:rPr lang="it-IT" dirty="0" err="1" smtClean="0"/>
                <a:t>eward</a:t>
              </a:r>
              <a:endParaRPr lang="it-IT" dirty="0"/>
            </a:p>
          </p:txBody>
        </p:sp>
        <p:sp>
          <p:nvSpPr>
            <p:cNvPr id="11" name="CasellaDiTesto 10"/>
            <p:cNvSpPr txBox="1"/>
            <p:nvPr/>
          </p:nvSpPr>
          <p:spPr>
            <a:xfrm>
              <a:off x="4643438" y="4214818"/>
              <a:ext cx="2124171" cy="369332"/>
            </a:xfrm>
            <a:prstGeom prst="rect">
              <a:avLst/>
            </a:prstGeom>
            <a:solidFill>
              <a:schemeClr val="bg1"/>
            </a:solidFill>
          </p:spPr>
          <p:txBody>
            <a:bodyPr wrap="none" rtlCol="0">
              <a:spAutoFit/>
            </a:bodyPr>
            <a:lstStyle/>
            <a:p>
              <a:r>
                <a:rPr lang="it-IT" dirty="0" smtClean="0"/>
                <a:t>Termometro ad alcol</a:t>
              </a:r>
              <a:endParaRPr lang="it-IT" dirty="0"/>
            </a:p>
          </p:txBody>
        </p:sp>
        <p:cxnSp>
          <p:nvCxnSpPr>
            <p:cNvPr id="13" name="Connettore 2 12"/>
            <p:cNvCxnSpPr/>
            <p:nvPr/>
          </p:nvCxnSpPr>
          <p:spPr>
            <a:xfrm>
              <a:off x="6143636" y="578645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82960"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3"/>
          <p:cNvPicPr>
            <a:picLocks noChangeAspect="1" noChangeArrowheads="1"/>
          </p:cNvPicPr>
          <p:nvPr/>
        </p:nvPicPr>
        <p:blipFill>
          <a:blip r:embed="rId6" cstate="print"/>
          <a:srcRect/>
          <a:stretch>
            <a:fillRect/>
          </a:stretch>
        </p:blipFill>
        <p:spPr bwMode="auto">
          <a:xfrm>
            <a:off x="1049516" y="4500570"/>
            <a:ext cx="3460555" cy="1909767"/>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4214810" y="3429000"/>
            <a:ext cx="4714877" cy="2946798"/>
          </a:xfrm>
          <a:prstGeom prst="rect">
            <a:avLst/>
          </a:prstGeom>
          <a:noFill/>
          <a:ln w="9525">
            <a:noFill/>
            <a:miter lim="800000"/>
            <a:headEnd/>
            <a:tailEnd/>
          </a:ln>
        </p:spPr>
      </p:pic>
      <p:sp>
        <p:nvSpPr>
          <p:cNvPr id="10" name="CasellaDiTesto 9"/>
          <p:cNvSpPr txBox="1"/>
          <p:nvPr/>
        </p:nvSpPr>
        <p:spPr>
          <a:xfrm>
            <a:off x="285720" y="285728"/>
            <a:ext cx="8643998" cy="1631216"/>
          </a:xfrm>
          <a:prstGeom prst="rect">
            <a:avLst/>
          </a:prstGeom>
          <a:noFill/>
        </p:spPr>
        <p:txBody>
          <a:bodyPr wrap="square" rtlCol="0">
            <a:spAutoFit/>
          </a:bodyPr>
          <a:lstStyle/>
          <a:p>
            <a:pPr marL="457200" indent="-457200"/>
            <a:endParaRPr lang="it-IT" sz="2000" dirty="0"/>
          </a:p>
          <a:p>
            <a:pPr marL="457200" indent="-457200"/>
            <a:r>
              <a:rPr lang="it-IT" sz="2000" b="1" dirty="0" smtClean="0"/>
              <a:t>	</a:t>
            </a:r>
            <a:r>
              <a:rPr lang="it-IT" sz="2000" b="1" u="sng" dirty="0" smtClean="0"/>
              <a:t>Vasi </a:t>
            </a:r>
            <a:r>
              <a:rPr lang="it-IT" sz="2000" b="1" u="sng" dirty="0" err="1" smtClean="0"/>
              <a:t>Dewar</a:t>
            </a:r>
            <a:r>
              <a:rPr lang="it-IT" sz="2000" dirty="0" smtClean="0"/>
              <a:t>: minimizzano le dispersioni di calore per conduzione (piccoli sostegni), per convezione (vuoto) e per irraggiamento (specchio). Il vuoto li rende molto pericolosi perché se si rompono implodono.</a:t>
            </a:r>
            <a:endParaRPr lang="it-IT" sz="2000" b="1" u="sng" dirty="0" smtClean="0"/>
          </a:p>
          <a:p>
            <a:pPr marL="457200" indent="-457200"/>
            <a:endParaRPr lang="it-IT" sz="2000" b="1" u="sng" dirty="0" smtClean="0"/>
          </a:p>
        </p:txBody>
      </p:sp>
      <p:grpSp>
        <p:nvGrpSpPr>
          <p:cNvPr id="13" name="Gruppo 12"/>
          <p:cNvGrpSpPr/>
          <p:nvPr/>
        </p:nvGrpSpPr>
        <p:grpSpPr>
          <a:xfrm>
            <a:off x="571472" y="1643050"/>
            <a:ext cx="4500594" cy="2571768"/>
            <a:chOff x="571472" y="1643050"/>
            <a:chExt cx="4500594" cy="2571768"/>
          </a:xfrm>
        </p:grpSpPr>
        <p:grpSp>
          <p:nvGrpSpPr>
            <p:cNvPr id="7" name="Gruppo 6"/>
            <p:cNvGrpSpPr/>
            <p:nvPr/>
          </p:nvGrpSpPr>
          <p:grpSpPr>
            <a:xfrm>
              <a:off x="571472" y="1643050"/>
              <a:ext cx="4500594" cy="2571768"/>
              <a:chOff x="985851" y="1643050"/>
              <a:chExt cx="5467310" cy="3214710"/>
            </a:xfrm>
          </p:grpSpPr>
          <p:pic>
            <p:nvPicPr>
              <p:cNvPr id="82948" name="Picture 4" descr="http://pcfarina.eng.unipr.it/dispense98/Pallastrelli113244/Image66.gif"/>
              <p:cNvPicPr>
                <a:picLocks noChangeAspect="1" noChangeArrowheads="1"/>
              </p:cNvPicPr>
              <p:nvPr/>
            </p:nvPicPr>
            <p:blipFill>
              <a:blip r:embed="rId8" cstate="print"/>
              <a:srcRect t="25658" r="9067"/>
              <a:stretch>
                <a:fillRect/>
              </a:stretch>
            </p:blipFill>
            <p:spPr bwMode="auto">
              <a:xfrm>
                <a:off x="985851" y="2166954"/>
                <a:ext cx="5014909" cy="2690806"/>
              </a:xfrm>
              <a:prstGeom prst="rect">
                <a:avLst/>
              </a:prstGeom>
              <a:noFill/>
            </p:spPr>
          </p:pic>
          <p:pic>
            <p:nvPicPr>
              <p:cNvPr id="4" name="Picture 4" descr="http://pcfarina.eng.unipr.it/dispense98/Pallastrelli113244/Image66.gif"/>
              <p:cNvPicPr>
                <a:picLocks noChangeAspect="1" noChangeArrowheads="1"/>
              </p:cNvPicPr>
              <p:nvPr/>
            </p:nvPicPr>
            <p:blipFill>
              <a:blip r:embed="rId8" cstate="print"/>
              <a:srcRect l="65890" t="11184"/>
              <a:stretch>
                <a:fillRect/>
              </a:stretch>
            </p:blipFill>
            <p:spPr bwMode="auto">
              <a:xfrm>
                <a:off x="4572000" y="1643050"/>
                <a:ext cx="1881161" cy="3214710"/>
              </a:xfrm>
              <a:prstGeom prst="rect">
                <a:avLst/>
              </a:prstGeom>
              <a:noFill/>
            </p:spPr>
          </p:pic>
        </p:grpSp>
        <p:sp>
          <p:nvSpPr>
            <p:cNvPr id="11" name="Triangolo isoscele 10"/>
            <p:cNvSpPr/>
            <p:nvPr/>
          </p:nvSpPr>
          <p:spPr>
            <a:xfrm>
              <a:off x="2571736" y="3929066"/>
              <a:ext cx="357190"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riangolo isoscele 11"/>
            <p:cNvSpPr/>
            <p:nvPr/>
          </p:nvSpPr>
          <p:spPr>
            <a:xfrm>
              <a:off x="3214678" y="3929066"/>
              <a:ext cx="357190"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2876" y="156402"/>
            <a:ext cx="8643966" cy="3970318"/>
          </a:xfrm>
          <a:prstGeom prst="rect">
            <a:avLst/>
          </a:prstGeom>
          <a:noFill/>
        </p:spPr>
        <p:txBody>
          <a:bodyPr wrap="square" rtlCol="0">
            <a:spAutoFit/>
          </a:bodyPr>
          <a:lstStyle/>
          <a:p>
            <a:pPr marL="457200" indent="-457200"/>
            <a:endParaRPr lang="it-IT" sz="2000" dirty="0"/>
          </a:p>
          <a:p>
            <a:pPr marL="261938" indent="-261938">
              <a:buFont typeface="+mj-lt"/>
              <a:buAutoNum type="arabicPeriod" startAt="4"/>
            </a:pPr>
            <a:r>
              <a:rPr lang="it-IT" sz="2000" b="1" u="sng" dirty="0" smtClean="0"/>
              <a:t>Miscele frigorifere con ghiaccio secco</a:t>
            </a:r>
          </a:p>
          <a:p>
            <a:pPr marL="457200" indent="-457200">
              <a:buFont typeface="+mj-lt"/>
              <a:buAutoNum type="arabicPeriod" startAt="4"/>
            </a:pPr>
            <a:endParaRPr lang="it-IT" sz="800" b="1" u="sng" dirty="0" smtClean="0"/>
          </a:p>
          <a:p>
            <a:pPr marL="261938" indent="-261938" algn="just"/>
            <a:r>
              <a:rPr lang="it-IT" sz="2000" dirty="0" smtClean="0"/>
              <a:t>	per T &lt; -10°C si scioglie CO</a:t>
            </a:r>
            <a:r>
              <a:rPr lang="it-IT" sz="2000" baseline="-25000" dirty="0" smtClean="0"/>
              <a:t>2</a:t>
            </a:r>
            <a:r>
              <a:rPr lang="it-IT" sz="2000" dirty="0" smtClean="0"/>
              <a:t> solida in solventi organici con MP &lt;-78°C (temperatura di sublimazione della CO</a:t>
            </a:r>
            <a:r>
              <a:rPr lang="it-IT" sz="2000" baseline="-25000" dirty="0" smtClean="0"/>
              <a:t>2</a:t>
            </a:r>
            <a:r>
              <a:rPr lang="it-IT" sz="2000" dirty="0" smtClean="0"/>
              <a:t>), altrimenti i solventi stessi solidificherebbero.  I solventi più comuni sono acetone, metanolo, etanolo, </a:t>
            </a:r>
            <a:r>
              <a:rPr lang="it-IT" sz="2000" dirty="0" err="1" smtClean="0"/>
              <a:t>isopropanolo</a:t>
            </a:r>
            <a:r>
              <a:rPr lang="it-IT" sz="2000" dirty="0" smtClean="0"/>
              <a:t>, tricloroetilene.</a:t>
            </a:r>
          </a:p>
          <a:p>
            <a:pPr marL="261938" indent="-261938" algn="just"/>
            <a:endParaRPr lang="it-IT" sz="800" dirty="0"/>
          </a:p>
          <a:p>
            <a:pPr marL="261938" indent="-261938" algn="just"/>
            <a:r>
              <a:rPr lang="it-IT" sz="2000" dirty="0" smtClean="0"/>
              <a:t>	Fino a quando nel solvente rimane CO</a:t>
            </a:r>
            <a:r>
              <a:rPr lang="it-IT" sz="2000" baseline="-25000" dirty="0" smtClean="0"/>
              <a:t>2</a:t>
            </a:r>
            <a:r>
              <a:rPr lang="it-IT" sz="2000" dirty="0" smtClean="0"/>
              <a:t>, la temperatura del bagno rimane fissa a -78°C.</a:t>
            </a:r>
          </a:p>
          <a:p>
            <a:pPr marL="261938" indent="-261938" algn="just"/>
            <a:endParaRPr lang="it-IT" sz="800" dirty="0" smtClean="0"/>
          </a:p>
          <a:p>
            <a:pPr marL="261938" indent="-261938" algn="just"/>
            <a:r>
              <a:rPr lang="it-IT" sz="2000" dirty="0"/>
              <a:t>	</a:t>
            </a:r>
            <a:r>
              <a:rPr lang="it-IT" sz="2000" dirty="0" smtClean="0"/>
              <a:t>Si mette la CO</a:t>
            </a:r>
            <a:r>
              <a:rPr lang="it-IT" sz="2000" baseline="-25000" dirty="0" smtClean="0"/>
              <a:t>2  </a:t>
            </a:r>
            <a:r>
              <a:rPr lang="it-IT" sz="2000" dirty="0" smtClean="0"/>
              <a:t>a pezzetti nel vaso </a:t>
            </a:r>
            <a:r>
              <a:rPr lang="it-IT" sz="2000" dirty="0" err="1" smtClean="0"/>
              <a:t>Dewar</a:t>
            </a:r>
            <a:r>
              <a:rPr lang="it-IT" sz="2000" dirty="0" smtClean="0"/>
              <a:t> e poi lentamente si aggiunge il solvente facendo attenzione a non fare traboccare il liquido per sviluppo tumultuoso della CO</a:t>
            </a:r>
            <a:r>
              <a:rPr lang="it-IT" sz="2000" baseline="-25000" dirty="0" smtClean="0"/>
              <a:t>2</a:t>
            </a:r>
            <a:r>
              <a:rPr lang="it-IT" sz="2000" dirty="0" smtClean="0"/>
              <a:t> gassosa liberatasi nell’operazione.</a:t>
            </a:r>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9524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44" name="AutoShape 12" descr="blocc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46" name="AutoShape 14" descr="blocc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48" name="AutoShape 16" descr="blocc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50" name="AutoShape 18"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52" name="AutoShape 20"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54" name="AutoShape 22"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56" name="AutoShape 24"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58" name="AutoShape 26"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5260" name="AutoShape 28" descr="data:image/jpg;base64,/9j/4AAQSkZJRgABAQAAAQABAAD/2wBDAAkGBwgHBgkIBwgKCgkLDRYPDQwMDRsUFRAWIB0iIiAdHx8kKDQsJCYxJx8fLT0tMTU3Ojo6Iys/RD84QzQ5Ojf/2wBDAQoKCg0MDRoPDxo3JR8lNzc3Nzc3Nzc3Nzc3Nzc3Nzc3Nzc3Nzc3Nzc3Nzc3Nzc3Nzc3Nzc3Nzc3Nzc3Nzc3Nzf/wAARCACHAMADASIAAhEBAxEB/8QAHAAAAQUBAQEAAAAAAAAAAAAAAwACBAUGAQcI/8QAPhAAAQMCBAQCCAMGBQUAAAAAAQACAwQRBRIhMQYTQVFhcQcUIiOBkaHRMkJSFRYzkrHxNGJyguEkQ2Nzk//EABkBAAMBAQEAAAAAAAAAAAAAAAABAgMEBf/EAB8RAQEAAwACAwEBAAAAAAAAAAABAhESAxMEITFBUf/aAAwDAQACEQMRAD8A8PslZdSVaBtkrJ6SegZZdyp1krI5BuVLKn2XLJ8DZtksqIG3NkQtZFo4Znjp0H3S5ALIZHmzGOcf8oui+oVRFxTyHyFyuOke7QuNu3RNFwbjfunwNmOjc02c0gjoRZcylTmV0mUMqWioj7SbjyduP6eCbNA3l86BxdH1DvxMPj99j4bI4G0PKllRLWSsnwNh5UsqIlZLgbDslZPslZHAMypZU+y5ZHINypZU5JLkFbwSsn2SstuSNslZOXU+QbZKydYrtk5gWzQErJ1l0Dsq5B7WhkXMzWe4lrR2HU/VCARY45JnRxRsc95OVrWi5cSdAB1K0FBwJxNiEj2QYTOx7BctmHLP1U/U/TZqyVl6A30Q8WZbmGkva+Xnj7KXhnofxWoaXV9UKY3/AIbY8xHxv90rnhA80siwSugkzAAgizmnZw7FepSehmpa5v8A1rrHqAD9ln8Y9GGP4ayWWDk1cbDoI3EPcPI/0ulM8b9DTGTxtZJ7BJY7Vt+yHZHdFI0FkjHMexxaWuFiD2sh5StJjsjLLlkTL4LuVVwNhWSsiZVwtRwNmWXLImVKyngbDsuWRLJEJesbEMVjumlhCtY6J73WcwtIG5Frp8mFygXy6eGq29ZKgNXcqsTQvH5bfBL1J1trpzArVcGp3LKniltuLLvqpOwWnrJX8tWWAYLUY3i1Nh1IPeTOtmOzANS4+AFz/dNNK7sSvRvRXRMo6WoxaWnF2SlokO5Zl1A7akXWflnGNp4/b0jhnhDAeH2RmgoojURj/FStDpiSNTmOo8hYLSxuBtYkgeKzDsda2CV8jAxrAM1juTrZApeMaQN94XMHjqvNtv8AWjaflI017lNytve1z4LNM4xwvLcztt4grj+N8HYLGqYPmkbSubfoPmo88DHtIkYwgjXRZ39+cKc7KybMfBpUWbjamLXFjHm2xOiAquPODMIxL1aRkDYKypq4oDURaGxDjtsdB9F4pjGFTYTiVRQVIvJA/KSBo4bgjzBC9sOMSYti1JctEVLK6TKBu4sc1p+Ac4/JZ7jvg3GccxplbhVCZonQBr3iVjfaBNtCQdj/AEXV8bPWWsr9JyeT8tLlrS4jwhjmGgurMMqI2/qy3HzCp3072GzmkL0McMcvyo2g5EuWpnKN9RbzXDFZX6S2ictcMal8ornLS9Q6Q+WuFimmPRNLEeo+m6kwqAG+VrneJK4MPYCbhouNRe6v48NZI8l4Fj2KJ+yMriYzdvYrDuHqsr+zS512s+a6aEDR0dlsBRSBoa9gFxv2QJsNf3TmcLllBhzXGzAS87AC67Jg88QvJAQO/RbnB8OZCXOyC5/MrgUsTgGuaC3sQoy88xupByw2HcHSTmN9Y5kUL23IafaWsocOpsGwsUYcXRkue9x+fw2VmYY3x5CPZHgoOI1EbYJwcpIYHBpO9iPouTy+XLP6XJpi/SNxF+zo6egh1lLTI8ee1/ksIziWqbSFryDIT7Nr6qdxXMcQxivrJRo1wiA7WG31VSynZzKbS5dC+R3hYGy59ml0vE8ro3RyAg9LKPNj8shuA5Qo6UCCSZwIyhttNCSUZ0bJMMgnY0ZoyY5NNuov8EbCRDxFKwguDvMK6osUkxCmmjiJEobma0jdZRoAeBZX9CRDS0tbHoWPLXeXijYarhSrqXYj73SF4BY7s62oK9jwR5MbWkgdCF4hFWMkwj1psjmWfy3Mb/3LjQjxuF6dwXWOkwuF5eXHL8dkBtnsfY+1oewVViPDuC4q3LiOGU0p/Xy8rvmLFToKq7QCjskZe99VUys/D088xf0SYZUZn4VVTUr9xHJ7xnw2I+ZWOxb0ZY7QgugijrGAbwOu7+U2P9V7q6UAdECSottY+eq6cPl+XD+7TcJXzLU4fPSvMdRDJG8aFr2lpHzQHQ9gvpHEm0lfCYq+ninj7SRg28idvgvGuK8KgoccqIqRmSAgPjbvYEbfO69L43yZ5rqzVZ54aZEwnsmGE9lbupkw0/gu3iM3ocE97abqVHLqq+GGQBpGylCnfcbgLysscW+05rw4tJ6KRmY4DK36IEMQsNFKYzwt2sufLUOJdBTSVIOQBrAbEna/ZWLcNNrcz6JtDUxsibGwWAFtFPbJpt9Vz5ZXakI4Vf8AFK4eQCrMS4cgqIntkqJmg7lpF7XB7eC0IIsbanxUKsmvE4AfBRaT584ihEFfikBNjHWOLR+oH+yqYXFtJUVBOjY+W0npcrRekODLiE1S0aGVtyO9rLOTktwQBwLSZwbH8wy9PLVSD4a4y0TcOyDK54zutrpspXD9dT0TqyhqgDBPHYuO4cB/yqjDGn1h7nA2YwuKCCXyusdbkp6CbPQuELKqB3MjO9tx5p9JiRhw+pprXLntynqNdbJmD1ponlzxeBxyub0Rcdw7kVLJYf8ADze00t2F9UaDU4dRyvwyKSNoc2WMFrWi+V7HG/zBK9N4Pikp8IgjlaxsoF3BhuBdY3hmWFuGQw5r2B36X1J+K2mByhoaHHUjQ3QGjjc5FdK9o0RYGtey9098DXDQoVUVs7jvsmyzEN3R/UzsHhPFGw/iddMmer64MJBdl89FhuJAKysZNGQ6zMrreZXo+McNUde0yNcY5u97g+YWKq6JtJUyU8rfeMNjrcHxXo/EuEu5+oy3ZplfV7btN1zkD9NlonQM3yhCfC234LL0vdtnyuWezoNkTMeliqxtU47rvrRvYLi9VXtbMc8N3AVjQUc9Z7y4jh/URv5d1HwqihdTsqquTO1wu2ME2Hmp8uKMjGVlg0bADZcfky1dYqidDTwU1+WLn9TjcpOqWt/CqKbFuzvkhx1fN9rOAFz3Gmv46ol+iUsJkeejT1VfSTjvbxU41fsWJvbqp0GJxz0f+vQzZ8ULXSvzkvhBAPwIXm1Zh5NHUUUzXcyBxET2/mtovbK+rLgWsN76LJyYP7M5cwuc8l17ai5Vch5M2CdkUkUbNX2adNbIMdJMye7wAL2uV67S8PsaGucLFo7JsnDFLUzuJhaGlvtBPkPP8O4Zq6+mijhHW7ndLrZ4dwlIaeCnxBsM0cMeQNAOu/3WswLCIcOh5UV8pNxm1sroRNA0CXIYNmFswuq5MUTnR5Abb2Hb6K5oZgHtsPM9lZ4hhoqHh4dY2so0WHGNuU6AdVUw2a+pK6zQA66miu8Qsw4uhZ7Ow6qNJiL2NzG5HcJzx2hrziAG5CE/FQB+L5LGS4lO5pdCx8oG+VQZa6vk/gwu+JstMfBaW21qMY3s9ZPE5pJa2R9gQSNfgFVNqMVkkymAN11u/wD4VlFFK5ofI2zuovsuvw+Hi7qbdwMSutqF1xc4XNvgjWZ2XHADYLqQhh52CUlSyJpL7AW3XQzLvdNcxr7ggEHoVX0lGj4vprmAVOkYsGm4/uotRxOxx93nffsFKOD0j3BxhbfyR48IgA9iMA+SwvgwmW1dVQz4nPVGzXSsHWy3/BzaN2DQy1cbJah5cXF4vYXIH0H1VA/CGO2AHdFhjqKRjY6fKWtFtSVHm8cyx1ieN/16BA+iaPdwRN8mBRccqGMorxNAOYaNFtFlIanEwdRFb/UfspzJpqiMNnbbK7ob3XJj8fKZfat7Pp3EnMSTfwU9sYI1F1EhjAd2CsIrECyryYyfhxxkIzbDVF5DRrlF05uiKFgYUcaKGJwXMyWj0WWyBKwEFFLrph1CqBDc1o0GyiyRgk5WtPgrB7QgOjG43XRhlIVV7WNYLABo7JC2a4a0lSnsG4QSyxvpdbzMjAxu7mgIcjr3A0CK87aIZaHd7pykjObqgPBuphYAhuYCtJkmxWZ77lOFuiCBqiNC2Zjsdtp8UYHTdRg0juiC/is7FDZyOq613ihAXTw1SEiN99CpDCFFBACexxuopxPjUuMi2ir45Q0WKkskFr3sFz5xcTmkbkojXhVxmtsutnKw4UsswXbhQmzgblF5oslzoxyuHRAMy6JRbUo0DyAUF8d9k/OFzOO6ctgRzGguZqpb3hAdY9VrjlS0jvamEeCOR3Qn27rXHIgnNuhuYiucB1QnuvpdXKTB/vXh415jj/sP2Tm8ZYVexleD/wCspJKL58kTGC/vlhQt71//AMynHjTCRYc2S5/8ZSSRPLlRoaPi3C36c5wPYsd9k48XYa23vXa/5D9kklrMrQJHxVQvaHBz7f6Sjs4noLXJf/KUkkAUcRUb2Zmucf8AaUSHiGlJs5zv5Skkpy/FJsWK00x93LqOmU/ZFbXR3/H9Ckkpij/XWnqUZlZoBqkkosgENUPFdFRfqUklNkGz/WQB1TTUhJJTIJTTMT1THTkaJJLWSFaE6dx2TAXHUuSSVz8Djie6Y510kl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5261" name="Picture 29"/>
          <p:cNvPicPr>
            <a:picLocks noChangeAspect="1" noChangeArrowheads="1"/>
          </p:cNvPicPr>
          <p:nvPr/>
        </p:nvPicPr>
        <p:blipFill>
          <a:blip r:embed="rId6" cstate="print"/>
          <a:srcRect/>
          <a:stretch>
            <a:fillRect/>
          </a:stretch>
        </p:blipFill>
        <p:spPr bwMode="auto">
          <a:xfrm>
            <a:off x="1214414" y="4429132"/>
            <a:ext cx="2857520" cy="2009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858280" cy="2369880"/>
          </a:xfrm>
          <a:prstGeom prst="rect">
            <a:avLst/>
          </a:prstGeom>
          <a:noFill/>
        </p:spPr>
        <p:txBody>
          <a:bodyPr wrap="square" rtlCol="0">
            <a:spAutoFit/>
          </a:bodyPr>
          <a:lstStyle/>
          <a:p>
            <a:pPr marL="457200" indent="-457200"/>
            <a:endParaRPr lang="it-IT" sz="2000" dirty="0"/>
          </a:p>
          <a:p>
            <a:pPr marL="261938" indent="-261938"/>
            <a:r>
              <a:rPr lang="it-IT" sz="2000" b="1" dirty="0" smtClean="0"/>
              <a:t>	</a:t>
            </a:r>
            <a:r>
              <a:rPr lang="it-IT" sz="2000" b="1" u="sng" dirty="0" smtClean="0"/>
              <a:t>Ghiaccio secco</a:t>
            </a:r>
          </a:p>
          <a:p>
            <a:pPr marL="457200" indent="-457200">
              <a:buFont typeface="+mj-lt"/>
              <a:buAutoNum type="arabicPeriod" startAt="4"/>
            </a:pPr>
            <a:endParaRPr lang="it-IT" sz="800" b="1" u="sng" dirty="0" smtClean="0"/>
          </a:p>
          <a:p>
            <a:pPr marL="261938" indent="-261938" algn="just"/>
            <a:r>
              <a:rPr lang="it-IT" sz="2000" dirty="0" smtClean="0"/>
              <a:t>	</a:t>
            </a:r>
            <a:endParaRPr lang="it-IT" sz="800" dirty="0"/>
          </a:p>
          <a:p>
            <a:pPr marL="261938" indent="-261938" algn="just"/>
            <a:r>
              <a:rPr lang="it-IT" sz="2000" dirty="0" smtClean="0"/>
              <a:t>	La CO</a:t>
            </a:r>
            <a:r>
              <a:rPr lang="it-IT" sz="2000" baseline="-25000" dirty="0" smtClean="0"/>
              <a:t>2</a:t>
            </a:r>
            <a:r>
              <a:rPr lang="it-IT" sz="2000" dirty="0"/>
              <a:t> </a:t>
            </a:r>
            <a:r>
              <a:rPr lang="it-IT" sz="2000" dirty="0" smtClean="0"/>
              <a:t>si ottiene da bombole di CO</a:t>
            </a:r>
            <a:r>
              <a:rPr lang="it-IT" sz="2000" baseline="-25000" dirty="0" smtClean="0"/>
              <a:t>2 </a:t>
            </a:r>
            <a:r>
              <a:rPr lang="it-IT" sz="2000" dirty="0" smtClean="0"/>
              <a:t>che hanno un pescante che permette di far uscire dalla bombola CO</a:t>
            </a:r>
            <a:r>
              <a:rPr lang="it-IT" sz="2000" baseline="-25000" dirty="0" smtClean="0"/>
              <a:t>2 </a:t>
            </a:r>
            <a:r>
              <a:rPr lang="it-IT" sz="2000" dirty="0" smtClean="0"/>
              <a:t>liquida. Questa a P atmosferica non può esistere come liquido, avendo il punto triplo sopra alla  </a:t>
            </a:r>
            <a:r>
              <a:rPr lang="it-IT" sz="2000" dirty="0" err="1" smtClean="0"/>
              <a:t>P</a:t>
            </a:r>
            <a:r>
              <a:rPr lang="it-IT" sz="2000" baseline="-25000" dirty="0" err="1" smtClean="0"/>
              <a:t>atm</a:t>
            </a:r>
            <a:r>
              <a:rPr lang="it-IT" sz="2000" dirty="0" smtClean="0"/>
              <a:t> nel diagramma di stato, pertanto si trasforma subito in solido, se intrappolata in appositi contenitori. </a:t>
            </a:r>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99344"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5240" name="Picture 8" descr=" "/>
          <p:cNvPicPr>
            <a:picLocks noChangeAspect="1" noChangeArrowheads="1"/>
          </p:cNvPicPr>
          <p:nvPr/>
        </p:nvPicPr>
        <p:blipFill>
          <a:blip r:embed="rId6" cstate="print"/>
          <a:srcRect l="11390" r="6029"/>
          <a:stretch>
            <a:fillRect/>
          </a:stretch>
        </p:blipFill>
        <p:spPr bwMode="auto">
          <a:xfrm>
            <a:off x="2214546" y="3929066"/>
            <a:ext cx="2071702" cy="1781178"/>
          </a:xfrm>
          <a:prstGeom prst="rect">
            <a:avLst/>
          </a:prstGeom>
          <a:noFill/>
        </p:spPr>
      </p:pic>
      <p:pic>
        <p:nvPicPr>
          <p:cNvPr id="95242" name="Picture 10" descr=" "/>
          <p:cNvPicPr>
            <a:picLocks noChangeAspect="1" noChangeArrowheads="1"/>
          </p:cNvPicPr>
          <p:nvPr/>
        </p:nvPicPr>
        <p:blipFill>
          <a:blip r:embed="rId7" cstate="print"/>
          <a:srcRect/>
          <a:stretch>
            <a:fillRect/>
          </a:stretch>
        </p:blipFill>
        <p:spPr bwMode="auto">
          <a:xfrm>
            <a:off x="214282" y="3643314"/>
            <a:ext cx="1743079" cy="2125706"/>
          </a:xfrm>
          <a:prstGeom prst="rect">
            <a:avLst/>
          </a:prstGeom>
          <a:noFill/>
        </p:spPr>
      </p:pic>
      <p:pic>
        <p:nvPicPr>
          <p:cNvPr id="99332" name="Picture 4" descr="http://ghiacciosecco.net/grafica/il_ghiaccio_secco/schema.jpg"/>
          <p:cNvPicPr>
            <a:picLocks noChangeAspect="1" noChangeArrowheads="1"/>
          </p:cNvPicPr>
          <p:nvPr/>
        </p:nvPicPr>
        <p:blipFill>
          <a:blip r:embed="rId8" cstate="print"/>
          <a:srcRect/>
          <a:stretch>
            <a:fillRect/>
          </a:stretch>
        </p:blipFill>
        <p:spPr bwMode="auto">
          <a:xfrm>
            <a:off x="4643438" y="3066972"/>
            <a:ext cx="4352922" cy="28528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4"/>
            <a:ext cx="3929058" cy="6617196"/>
          </a:xfrm>
          <a:prstGeom prst="rect">
            <a:avLst/>
          </a:prstGeom>
          <a:noFill/>
        </p:spPr>
        <p:txBody>
          <a:bodyPr wrap="square" rtlCol="0">
            <a:spAutoFit/>
          </a:bodyPr>
          <a:lstStyle/>
          <a:p>
            <a:pPr marL="457200" indent="-457200"/>
            <a:endParaRPr lang="it-IT" sz="2000" dirty="0"/>
          </a:p>
          <a:p>
            <a:pPr marL="261938" indent="-261938">
              <a:buFont typeface="+mj-lt"/>
              <a:buAutoNum type="arabicPeriod" startAt="5"/>
            </a:pPr>
            <a:r>
              <a:rPr lang="it-IT" sz="2000" b="1" u="sng" dirty="0" smtClean="0"/>
              <a:t>Miscele frigorifere con ghiaccio secco a T definite (</a:t>
            </a:r>
            <a:r>
              <a:rPr lang="it-IT" sz="2000" b="1" u="sng" dirty="0" err="1" smtClean="0"/>
              <a:t>Slush</a:t>
            </a:r>
            <a:r>
              <a:rPr lang="it-IT" sz="2000" b="1" u="sng" dirty="0" smtClean="0"/>
              <a:t> </a:t>
            </a:r>
            <a:r>
              <a:rPr lang="it-IT" sz="2000" b="1" u="sng" dirty="0" err="1" smtClean="0"/>
              <a:t>Bath</a:t>
            </a:r>
            <a:r>
              <a:rPr lang="it-IT" sz="2000" b="1" u="sng" dirty="0" smtClean="0"/>
              <a:t>)</a:t>
            </a:r>
          </a:p>
          <a:p>
            <a:pPr marL="261938" indent="-261938">
              <a:buFont typeface="+mj-lt"/>
              <a:buAutoNum type="arabicPeriod" startAt="5"/>
            </a:pPr>
            <a:endParaRPr lang="it-IT" sz="2000" b="1" u="sng" dirty="0" smtClean="0"/>
          </a:p>
          <a:p>
            <a:pPr marL="261938" indent="-261938"/>
            <a:r>
              <a:rPr lang="it-IT" sz="2000" dirty="0" smtClean="0"/>
              <a:t>	Se si vuole fissare la temperatura del bagno refrigerante, si può scegliere uno specifico solvente che solidifica alla temperatura voluta. Aggiungendo CO</a:t>
            </a:r>
            <a:r>
              <a:rPr lang="it-IT" sz="2000" baseline="-25000" dirty="0" smtClean="0"/>
              <a:t>2 </a:t>
            </a:r>
            <a:r>
              <a:rPr lang="it-IT" sz="2000" dirty="0" smtClean="0"/>
              <a:t>o azoto liquido a questo solvente lo si congela solo in parte e si usa questa fanghiglia come bagno refrigerante. </a:t>
            </a:r>
          </a:p>
          <a:p>
            <a:pPr marL="261938" indent="-261938"/>
            <a:endParaRPr lang="it-IT" sz="800" dirty="0"/>
          </a:p>
          <a:p>
            <a:pPr marL="261938" indent="-261938"/>
            <a:r>
              <a:rPr lang="it-IT" sz="2000" dirty="0" smtClean="0"/>
              <a:t>	La temperatura viene mantenuta per tutto il tempo in cui le due fasi coesistono.</a:t>
            </a:r>
          </a:p>
          <a:p>
            <a:pPr marL="261938" indent="-261938"/>
            <a:endParaRPr lang="it-IT" sz="800" dirty="0"/>
          </a:p>
          <a:p>
            <a:pPr marL="261938" indent="-261938"/>
            <a:r>
              <a:rPr lang="it-IT" sz="2000" dirty="0" smtClean="0"/>
              <a:t>	Nella tabella sono riportati i solventi e le temperature raggiunte. </a:t>
            </a:r>
          </a:p>
          <a:p>
            <a:pPr marL="261938" indent="-261938"/>
            <a:endParaRPr lang="it-IT" sz="800" dirty="0"/>
          </a:p>
          <a:p>
            <a:pPr marL="261938" indent="-261938"/>
            <a:r>
              <a:rPr lang="it-IT" sz="2000" dirty="0" smtClean="0"/>
              <a:t>	Si usano sempre i vasi </a:t>
            </a:r>
            <a:r>
              <a:rPr lang="it-IT" sz="2000" dirty="0" err="1" smtClean="0"/>
              <a:t>Dewar</a:t>
            </a:r>
            <a:r>
              <a:rPr lang="it-IT" sz="2000" dirty="0" smtClean="0"/>
              <a:t>.</a:t>
            </a:r>
            <a:endParaRPr lang="it-IT" sz="2000" b="1" u="sng" dirty="0" smtClean="0"/>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9627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uppo 9"/>
          <p:cNvGrpSpPr/>
          <p:nvPr/>
        </p:nvGrpSpPr>
        <p:grpSpPr>
          <a:xfrm>
            <a:off x="3857620" y="928670"/>
            <a:ext cx="5072098" cy="5572140"/>
            <a:chOff x="3714744" y="928670"/>
            <a:chExt cx="5072098" cy="5572140"/>
          </a:xfrm>
        </p:grpSpPr>
        <p:pic>
          <p:nvPicPr>
            <p:cNvPr id="7" name="Picture 3"/>
            <p:cNvPicPr>
              <a:picLocks noChangeAspect="1" noChangeArrowheads="1"/>
            </p:cNvPicPr>
            <p:nvPr/>
          </p:nvPicPr>
          <p:blipFill>
            <a:blip r:embed="rId6" cstate="print"/>
            <a:srcRect l="3958" t="884" r="5001" b="87895"/>
            <a:stretch>
              <a:fillRect/>
            </a:stretch>
          </p:blipFill>
          <p:spPr bwMode="auto">
            <a:xfrm>
              <a:off x="3714744" y="928670"/>
              <a:ext cx="4929222" cy="785818"/>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l="2639" t="29582" r="5001" b="2074"/>
            <a:stretch>
              <a:fillRect/>
            </a:stretch>
          </p:blipFill>
          <p:spPr bwMode="auto">
            <a:xfrm>
              <a:off x="3786182" y="1714488"/>
              <a:ext cx="5000660" cy="478632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81936"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5" name="Picture 5"/>
          <p:cNvPicPr>
            <a:picLocks noChangeAspect="1" noChangeArrowheads="1"/>
          </p:cNvPicPr>
          <p:nvPr/>
        </p:nvPicPr>
        <p:blipFill>
          <a:blip r:embed="rId6" cstate="print"/>
          <a:srcRect/>
          <a:stretch>
            <a:fillRect/>
          </a:stretch>
        </p:blipFill>
        <p:spPr bwMode="auto">
          <a:xfrm>
            <a:off x="4429124" y="2500306"/>
            <a:ext cx="4640069" cy="3143272"/>
          </a:xfrm>
          <a:prstGeom prst="rect">
            <a:avLst/>
          </a:prstGeom>
          <a:noFill/>
          <a:ln w="9525">
            <a:noFill/>
            <a:miter lim="800000"/>
            <a:headEnd/>
            <a:tailEnd/>
          </a:ln>
        </p:spPr>
      </p:pic>
      <p:sp>
        <p:nvSpPr>
          <p:cNvPr id="7" name="CasellaDiTesto 6"/>
          <p:cNvSpPr txBox="1"/>
          <p:nvPr/>
        </p:nvSpPr>
        <p:spPr>
          <a:xfrm>
            <a:off x="0" y="1978778"/>
            <a:ext cx="5357818" cy="4955203"/>
          </a:xfrm>
          <a:prstGeom prst="rect">
            <a:avLst/>
          </a:prstGeom>
          <a:noFill/>
        </p:spPr>
        <p:txBody>
          <a:bodyPr wrap="square" rtlCol="0">
            <a:spAutoFit/>
          </a:bodyPr>
          <a:lstStyle/>
          <a:p>
            <a:pPr marL="261938" indent="-261938"/>
            <a:endParaRPr lang="it-IT" sz="2000" dirty="0"/>
          </a:p>
          <a:p>
            <a:pPr marL="900113" indent="-450850">
              <a:tabLst>
                <a:tab pos="900113" algn="l"/>
                <a:tab pos="2424113" algn="l"/>
              </a:tabLst>
            </a:pPr>
            <a:r>
              <a:rPr lang="it-IT" sz="2000" dirty="0" smtClean="0"/>
              <a:t>	Si usano i vasi </a:t>
            </a:r>
            <a:r>
              <a:rPr lang="it-IT" sz="2000" dirty="0" err="1" smtClean="0"/>
              <a:t>Dewar</a:t>
            </a:r>
            <a:r>
              <a:rPr lang="it-IT" sz="2000" dirty="0" smtClean="0"/>
              <a:t> che NON vanno mai chiusi ermeticamente! </a:t>
            </a:r>
          </a:p>
          <a:p>
            <a:pPr marL="900113" indent="-450850">
              <a:tabLst>
                <a:tab pos="900113" algn="l"/>
                <a:tab pos="2424113" algn="l"/>
              </a:tabLst>
            </a:pPr>
            <a:endParaRPr lang="it-IT" sz="800" dirty="0" smtClean="0"/>
          </a:p>
          <a:p>
            <a:pPr marL="900113" indent="-450850">
              <a:tabLst>
                <a:tab pos="900113" algn="l"/>
                <a:tab pos="2424113" algn="l"/>
              </a:tabLst>
            </a:pPr>
            <a:r>
              <a:rPr lang="it-IT" sz="2000" dirty="0" smtClean="0"/>
              <a:t>	Prima di utilizzare un vaso </a:t>
            </a:r>
            <a:r>
              <a:rPr lang="it-IT" sz="2000" dirty="0" err="1" smtClean="0"/>
              <a:t>Dewar</a:t>
            </a:r>
            <a:r>
              <a:rPr lang="it-IT" sz="2000" dirty="0" smtClean="0"/>
              <a:t> che conteneva azoto liquido, evaporarlo tutto (anche l’O</a:t>
            </a:r>
            <a:r>
              <a:rPr lang="it-IT" sz="2000" baseline="-25000" dirty="0" smtClean="0"/>
              <a:t>2</a:t>
            </a:r>
            <a:r>
              <a:rPr lang="it-IT" sz="2000" dirty="0" smtClean="0"/>
              <a:t> residuo) prima di mettere altre miscele frigorifere!</a:t>
            </a:r>
          </a:p>
          <a:p>
            <a:pPr marL="900113" indent="-450850">
              <a:tabLst>
                <a:tab pos="900113" algn="l"/>
                <a:tab pos="2424113" algn="l"/>
              </a:tabLst>
            </a:pPr>
            <a:endParaRPr lang="it-IT" sz="800" b="1" u="sng" dirty="0"/>
          </a:p>
          <a:p>
            <a:pPr marL="900113" indent="-450850">
              <a:tabLst>
                <a:tab pos="900113" algn="l"/>
                <a:tab pos="2424113" algn="l"/>
              </a:tabLst>
            </a:pPr>
            <a:r>
              <a:rPr lang="it-IT" sz="2000" dirty="0" smtClean="0"/>
              <a:t>	Maneggiare con cura per evitare gravi ustioni alla pelle e agli occhi. Usare guanti ed occhiali.</a:t>
            </a:r>
          </a:p>
          <a:p>
            <a:pPr marL="900113" indent="-450850">
              <a:tabLst>
                <a:tab pos="900113" algn="l"/>
                <a:tab pos="2424113" algn="l"/>
              </a:tabLst>
            </a:pPr>
            <a:endParaRPr lang="it-IT" sz="800" dirty="0" smtClean="0"/>
          </a:p>
          <a:p>
            <a:pPr marL="900113" indent="-450850">
              <a:tabLst>
                <a:tab pos="900113" algn="l"/>
                <a:tab pos="2424113" algn="l"/>
              </a:tabLst>
            </a:pPr>
            <a:r>
              <a:rPr lang="it-IT" sz="2000" dirty="0"/>
              <a:t>	</a:t>
            </a:r>
            <a:r>
              <a:rPr lang="it-IT" sz="2000" dirty="0" smtClean="0"/>
              <a:t>Ricordare che il vetro a questa basse T diventa molto fragile. Inserirlo nel bagno molto lentamente per farlo raffreddare in modo omogeneo.</a:t>
            </a:r>
          </a:p>
        </p:txBody>
      </p:sp>
      <p:sp>
        <p:nvSpPr>
          <p:cNvPr id="8" name="CasellaDiTesto 7"/>
          <p:cNvSpPr txBox="1"/>
          <p:nvPr/>
        </p:nvSpPr>
        <p:spPr>
          <a:xfrm>
            <a:off x="0" y="0"/>
            <a:ext cx="8705880" cy="2985433"/>
          </a:xfrm>
          <a:prstGeom prst="rect">
            <a:avLst/>
          </a:prstGeom>
          <a:noFill/>
        </p:spPr>
        <p:txBody>
          <a:bodyPr wrap="square" rtlCol="0">
            <a:spAutoFit/>
          </a:bodyPr>
          <a:lstStyle/>
          <a:p>
            <a:pPr marL="457200" indent="-457200"/>
            <a:endParaRPr lang="it-IT" sz="2000" dirty="0"/>
          </a:p>
          <a:p>
            <a:pPr marL="457200" indent="-457200">
              <a:buFont typeface="+mj-lt"/>
              <a:buAutoNum type="arabicPeriod" startAt="6"/>
            </a:pPr>
            <a:r>
              <a:rPr lang="it-IT" sz="2000" b="1" u="sng" dirty="0" smtClean="0"/>
              <a:t>Gas liquefatti</a:t>
            </a:r>
          </a:p>
          <a:p>
            <a:pPr marL="261938" indent="-261938">
              <a:buFont typeface="+mj-lt"/>
              <a:buAutoNum type="arabicPeriod" startAt="6"/>
            </a:pPr>
            <a:endParaRPr lang="it-IT" sz="2000" b="1" u="sng" dirty="0" smtClean="0"/>
          </a:p>
          <a:p>
            <a:pPr marL="261938" indent="-261938"/>
            <a:r>
              <a:rPr lang="it-IT" sz="2000" dirty="0" smtClean="0"/>
              <a:t>	I più usati sono azoto ed elio, l’aria è sconsigliata perché, via via che evapora, aumenta la concentrazione dell’ossigeno nella fase liquida. L’ossigeno liquido è molto pericoloso perché è un comburente e può provocare violente esplosioni o incendi per contatto con materiale combustibile.</a:t>
            </a:r>
          </a:p>
          <a:p>
            <a:pPr marL="261938" indent="-261938"/>
            <a:endParaRPr lang="it-IT" sz="800" dirty="0"/>
          </a:p>
          <a:p>
            <a:pPr marL="261938" indent="-261938"/>
            <a:r>
              <a:rPr lang="it-IT" sz="2000" dirty="0" smtClean="0"/>
              <a:t>	</a:t>
            </a:r>
            <a:endParaRPr lang="it-IT" sz="2000" dirty="0"/>
          </a:p>
          <a:p>
            <a:pPr marL="261938" indent="-261938"/>
            <a:r>
              <a:rPr lang="it-IT" sz="2000" dirty="0" smtClean="0"/>
              <a:t>	</a:t>
            </a:r>
          </a:p>
        </p:txBody>
      </p:sp>
      <p:pic>
        <p:nvPicPr>
          <p:cNvPr id="81924" name="Picture 4" descr="http://www.autoscuolafutura.com/039.gif"/>
          <p:cNvPicPr>
            <a:picLocks noChangeAspect="1" noChangeArrowheads="1"/>
          </p:cNvPicPr>
          <p:nvPr/>
        </p:nvPicPr>
        <p:blipFill>
          <a:blip r:embed="rId7" cstate="print"/>
          <a:srcRect/>
          <a:stretch>
            <a:fillRect/>
          </a:stretch>
        </p:blipFill>
        <p:spPr bwMode="auto">
          <a:xfrm>
            <a:off x="214282" y="2357430"/>
            <a:ext cx="714375" cy="6334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42844" y="142852"/>
            <a:ext cx="8677628" cy="4247317"/>
          </a:xfrm>
          <a:prstGeom prst="rect">
            <a:avLst/>
          </a:prstGeom>
          <a:noFill/>
        </p:spPr>
        <p:txBody>
          <a:bodyPr wrap="square" rtlCol="0">
            <a:spAutoFit/>
          </a:bodyPr>
          <a:lstStyle/>
          <a:p>
            <a:endParaRPr lang="it-IT" sz="800" b="1" cap="all" dirty="0"/>
          </a:p>
          <a:p>
            <a:pPr marL="265113" indent="-265113">
              <a:lnSpc>
                <a:spcPct val="150000"/>
              </a:lnSpc>
              <a:buFont typeface="Wingdings" pitchFamily="2" charset="2"/>
              <a:buChar char="ü"/>
            </a:pPr>
            <a:r>
              <a:rPr lang="it-IT" sz="2000" b="1" u="sng" dirty="0" err="1" smtClean="0"/>
              <a:t>Bunsen</a:t>
            </a:r>
            <a:r>
              <a:rPr lang="it-IT" sz="2000" dirty="0" smtClean="0"/>
              <a:t>:</a:t>
            </a:r>
            <a:r>
              <a:rPr lang="it-IT" sz="2000" u="sng" dirty="0" smtClean="0"/>
              <a:t> </a:t>
            </a:r>
          </a:p>
          <a:p>
            <a:pPr marL="265113" indent="-265113">
              <a:lnSpc>
                <a:spcPct val="150000"/>
              </a:lnSpc>
              <a:buFont typeface="Wingdings" pitchFamily="2" charset="2"/>
              <a:buChar char="ü"/>
            </a:pPr>
            <a:endParaRPr lang="it-IT" sz="800" u="sng" dirty="0" smtClean="0"/>
          </a:p>
          <a:p>
            <a:pPr marL="530225" indent="-265113">
              <a:buFont typeface="Arial" pitchFamily="34" charset="0"/>
              <a:buChar char="•"/>
            </a:pPr>
            <a:r>
              <a:rPr lang="it-IT" sz="2000" dirty="0" smtClean="0"/>
              <a:t>Precauzioni: nelle vicinanze no solventi, materiale infiammabile, no fiamme incustodite</a:t>
            </a:r>
          </a:p>
          <a:p>
            <a:pPr marL="530225" indent="-265113">
              <a:buFont typeface="Arial" pitchFamily="34" charset="0"/>
              <a:buChar char="•"/>
            </a:pPr>
            <a:endParaRPr lang="it-IT" sz="800" dirty="0" smtClean="0"/>
          </a:p>
          <a:p>
            <a:pPr marL="530225" indent="-265113">
              <a:buFont typeface="Arial" pitchFamily="34" charset="0"/>
              <a:buChar char="•"/>
            </a:pPr>
            <a:r>
              <a:rPr lang="it-IT" sz="2000" dirty="0" smtClean="0"/>
              <a:t>Descrizione: ugello del bruciatore dedicato al tipo di gas, aperture per l’aria,</a:t>
            </a:r>
          </a:p>
          <a:p>
            <a:pPr marL="530225" indent="-265113"/>
            <a:r>
              <a:rPr lang="it-IT" sz="2000" dirty="0" smtClean="0"/>
              <a:t>     fiamma pilota, </a:t>
            </a:r>
            <a:r>
              <a:rPr lang="it-IT" sz="2000" dirty="0" err="1" smtClean="0"/>
              <a:t>termovalvola</a:t>
            </a:r>
            <a:r>
              <a:rPr lang="it-IT" sz="2000" dirty="0" smtClean="0"/>
              <a:t> per interruzione flusso di gas a </a:t>
            </a:r>
            <a:r>
              <a:rPr lang="it-IT" sz="2000" dirty="0" err="1" smtClean="0"/>
              <a:t>bunsen</a:t>
            </a:r>
            <a:r>
              <a:rPr lang="it-IT" sz="2000" dirty="0" smtClean="0"/>
              <a:t> spento</a:t>
            </a:r>
          </a:p>
          <a:p>
            <a:pPr marL="530225" indent="-265113">
              <a:buFont typeface="Arial" pitchFamily="34" charset="0"/>
              <a:buChar char="•"/>
            </a:pPr>
            <a:endParaRPr lang="it-IT" sz="800" dirty="0" smtClean="0"/>
          </a:p>
          <a:p>
            <a:pPr marL="530225" indent="-265113">
              <a:buFont typeface="Arial" pitchFamily="34" charset="0"/>
              <a:buChar char="•"/>
            </a:pPr>
            <a:r>
              <a:rPr lang="it-IT" sz="2000" dirty="0" smtClean="0"/>
              <a:t>Fiamma riducente: poca aria, luminosa per presenza C (riducente)-nerofumo che la colora di arancione, meno calda </a:t>
            </a:r>
          </a:p>
          <a:p>
            <a:pPr marL="530225" indent="-265113">
              <a:buFont typeface="Arial" pitchFamily="34" charset="0"/>
              <a:buChar char="•"/>
            </a:pPr>
            <a:endParaRPr lang="it-IT" sz="800" dirty="0" smtClean="0"/>
          </a:p>
          <a:p>
            <a:pPr marL="530225" indent="-265113">
              <a:buFont typeface="Arial" pitchFamily="34" charset="0"/>
              <a:buChar char="•"/>
            </a:pPr>
            <a:r>
              <a:rPr lang="it-IT" sz="2000" dirty="0" smtClean="0"/>
              <a:t>Fiamma ossidante: molta aria (od O</a:t>
            </a:r>
            <a:r>
              <a:rPr lang="it-IT" sz="2000" baseline="-25000" dirty="0" smtClean="0"/>
              <a:t>2 </a:t>
            </a:r>
            <a:r>
              <a:rPr lang="it-IT" sz="2000" dirty="0" smtClean="0"/>
              <a:t>per soffieria), molto calda, azzurra, poco mobile</a:t>
            </a:r>
          </a:p>
          <a:p>
            <a:pPr marL="530225" indent="-265113">
              <a:buFont typeface="Arial" pitchFamily="34" charset="0"/>
              <a:buChar char="•"/>
            </a:pPr>
            <a:endParaRPr lang="it-IT" sz="800" dirty="0"/>
          </a:p>
          <a:p>
            <a:pPr marL="530225" indent="-265113">
              <a:buFont typeface="Arial" pitchFamily="34" charset="0"/>
              <a:buChar char="•"/>
            </a:pPr>
            <a:r>
              <a:rPr lang="it-IT" sz="2000" dirty="0" smtClean="0"/>
              <a:t>Usi: fusione del vetro, </a:t>
            </a:r>
            <a:r>
              <a:rPr lang="it-IT" sz="2000" dirty="0" err="1" smtClean="0"/>
              <a:t>flambatura</a:t>
            </a:r>
            <a:r>
              <a:rPr lang="it-IT" sz="2000" dirty="0" smtClean="0"/>
              <a:t> apparecchiatura reazione</a:t>
            </a:r>
          </a:p>
          <a:p>
            <a:pPr marL="530225" indent="-265113">
              <a:buFont typeface="Arial" pitchFamily="34" charset="0"/>
              <a:buChar char="•"/>
            </a:pPr>
            <a:endParaRPr lang="it-IT" sz="800" dirty="0" smtClean="0"/>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6429"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786314" y="4572008"/>
          <a:ext cx="996950" cy="1905000"/>
        </p:xfrm>
        <a:graphic>
          <a:graphicData uri="http://schemas.openxmlformats.org/presentationml/2006/ole">
            <mc:AlternateContent xmlns:mc="http://schemas.openxmlformats.org/markup-compatibility/2006">
              <mc:Choice xmlns:v="urn:schemas-microsoft-com:vml" Requires="v">
                <p:oleObj spid="_x0000_s16430" name="ChemSketch" r:id="rId6" imgW="1124640" imgH="2148840" progId="ACD.ChemSketch.20">
                  <p:embed/>
                </p:oleObj>
              </mc:Choice>
              <mc:Fallback>
                <p:oleObj name="ChemSketch" r:id="rId6" imgW="1124640" imgH="2148840" progId="ACD.ChemSketch.2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314" y="4572008"/>
                        <a:ext cx="996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6175440" y="4572008"/>
          <a:ext cx="2754278" cy="2214578"/>
        </p:xfrm>
        <a:graphic>
          <a:graphicData uri="http://schemas.openxmlformats.org/presentationml/2006/ole">
            <mc:AlternateContent xmlns:mc="http://schemas.openxmlformats.org/markup-compatibility/2006">
              <mc:Choice xmlns:v="urn:schemas-microsoft-com:vml" Requires="v">
                <p:oleObj spid="_x0000_s16431" name="ChemSketch" r:id="rId8" imgW="2154960" imgH="2331720" progId="ACD.ChemSketch.20">
                  <p:embed/>
                </p:oleObj>
              </mc:Choice>
              <mc:Fallback>
                <p:oleObj name="ChemSketch" r:id="rId8" imgW="2154960" imgH="2331720" progId="ACD.ChemSketch.20">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440" y="4572008"/>
                        <a:ext cx="2754278"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1" name="Picture 7" descr="451-0081.jpg"/>
          <p:cNvPicPr>
            <a:picLocks noChangeAspect="1" noChangeArrowheads="1"/>
          </p:cNvPicPr>
          <p:nvPr/>
        </p:nvPicPr>
        <p:blipFill>
          <a:blip r:embed="rId10" cstate="print"/>
          <a:srcRect/>
          <a:stretch>
            <a:fillRect/>
          </a:stretch>
        </p:blipFill>
        <p:spPr bwMode="auto">
          <a:xfrm>
            <a:off x="1357290" y="4737744"/>
            <a:ext cx="2286016" cy="19774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139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285720" y="285728"/>
            <a:ext cx="8643998" cy="3139321"/>
          </a:xfrm>
          <a:prstGeom prst="rect">
            <a:avLst/>
          </a:prstGeom>
          <a:noFill/>
        </p:spPr>
        <p:txBody>
          <a:bodyPr wrap="square" rtlCol="0">
            <a:spAutoFit/>
          </a:bodyPr>
          <a:lstStyle/>
          <a:p>
            <a:endParaRPr lang="it-IT" sz="800" b="1" cap="all" dirty="0"/>
          </a:p>
          <a:p>
            <a:pPr marL="457200" indent="-457200">
              <a:lnSpc>
                <a:spcPct val="150000"/>
              </a:lnSpc>
              <a:buFont typeface="+mj-lt"/>
              <a:buAutoNum type="alphaUcPeriod" startAt="2"/>
            </a:pPr>
            <a:r>
              <a:rPr lang="it-IT" sz="2000" b="1" cap="all" dirty="0" smtClean="0"/>
              <a:t>criostati</a:t>
            </a:r>
          </a:p>
          <a:p>
            <a:pPr marL="265113" indent="-265113"/>
            <a:r>
              <a:rPr lang="it-IT" sz="2000" dirty="0" smtClean="0"/>
              <a:t>	Si usano per mantenere a T più basse di quella ambiente, per lunghi periodi di tempo. Permettono di prefissare a piacere la T e mantenerla costante per tutto il tempo.</a:t>
            </a:r>
          </a:p>
          <a:p>
            <a:pPr marL="265113" indent="-265113"/>
            <a:r>
              <a:rPr lang="it-IT" sz="2000" dirty="0"/>
              <a:t>	</a:t>
            </a:r>
            <a:r>
              <a:rPr lang="it-IT" sz="2000" dirty="0" smtClean="0"/>
              <a:t>Sfruttano una serpentina collegata ad un gruppo frigorifero a compressione. I più potenti arrivano a – 125°C.</a:t>
            </a:r>
          </a:p>
          <a:p>
            <a:pPr marL="265113" indent="-265113"/>
            <a:r>
              <a:rPr lang="it-IT" sz="2000" dirty="0"/>
              <a:t>	P</a:t>
            </a:r>
            <a:r>
              <a:rPr lang="it-IT" sz="2000" dirty="0" smtClean="0"/>
              <a:t>ossono far </a:t>
            </a:r>
            <a:r>
              <a:rPr lang="it-IT" sz="2000" dirty="0" err="1" smtClean="0"/>
              <a:t>ricircolare</a:t>
            </a:r>
            <a:r>
              <a:rPr lang="it-IT" sz="2000" dirty="0" smtClean="0"/>
              <a:t> un liquido (</a:t>
            </a:r>
            <a:r>
              <a:rPr lang="it-IT" sz="2000" dirty="0" err="1" smtClean="0"/>
              <a:t>isopropanolo</a:t>
            </a:r>
            <a:r>
              <a:rPr lang="it-IT" sz="2000" dirty="0" smtClean="0"/>
              <a:t>) raffreddato o avere un dito freddo che viene inserito nel bagno refrigerante. </a:t>
            </a:r>
          </a:p>
          <a:p>
            <a:pPr marL="457200" indent="-457200">
              <a:buFont typeface="+mj-lt"/>
              <a:buAutoNum type="arabicPeriod"/>
            </a:pPr>
            <a:endParaRPr lang="it-IT" sz="2000" dirty="0"/>
          </a:p>
        </p:txBody>
      </p:sp>
      <p:pic>
        <p:nvPicPr>
          <p:cNvPr id="5" name="Picture 6"/>
          <p:cNvPicPr>
            <a:picLocks noChangeAspect="1" noChangeArrowheads="1"/>
          </p:cNvPicPr>
          <p:nvPr/>
        </p:nvPicPr>
        <p:blipFill>
          <a:blip r:embed="rId6" cstate="print"/>
          <a:srcRect/>
          <a:stretch>
            <a:fillRect/>
          </a:stretch>
        </p:blipFill>
        <p:spPr bwMode="auto">
          <a:xfrm>
            <a:off x="357158" y="3857628"/>
            <a:ext cx="3629025" cy="2438400"/>
          </a:xfrm>
          <a:prstGeom prst="rect">
            <a:avLst/>
          </a:prstGeom>
          <a:noFill/>
          <a:ln w="9525">
            <a:noFill/>
            <a:miter lim="800000"/>
            <a:headEnd/>
            <a:tailEnd/>
          </a:ln>
        </p:spPr>
      </p:pic>
      <p:pic>
        <p:nvPicPr>
          <p:cNvPr id="101386" name="Picture 10" descr="http://www.news-medical.net/image.axd?picture=2012%2F12%2Fbuchi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7719" y="3439297"/>
            <a:ext cx="38100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a inversione 2"/>
          <p:cNvSpPr/>
          <p:nvPr/>
        </p:nvSpPr>
        <p:spPr>
          <a:xfrm rot="1153812">
            <a:off x="5850729" y="3656514"/>
            <a:ext cx="2304256" cy="284612"/>
          </a:xfrm>
          <a:prstGeom prst="utur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a inversione 9"/>
          <p:cNvSpPr/>
          <p:nvPr/>
        </p:nvSpPr>
        <p:spPr>
          <a:xfrm rot="11835466">
            <a:off x="5700413" y="3969722"/>
            <a:ext cx="2304256" cy="284612"/>
          </a:xfrm>
          <a:prstGeom prst="utur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83984"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285720" y="285728"/>
            <a:ext cx="5643602" cy="4216539"/>
          </a:xfrm>
          <a:prstGeom prst="rect">
            <a:avLst/>
          </a:prstGeom>
          <a:noFill/>
        </p:spPr>
        <p:txBody>
          <a:bodyPr wrap="square" rtlCol="0">
            <a:spAutoFit/>
          </a:bodyPr>
          <a:lstStyle/>
          <a:p>
            <a:endParaRPr lang="it-IT" sz="800" b="1" cap="all" dirty="0"/>
          </a:p>
          <a:p>
            <a:pPr marL="457200" indent="-457200" algn="just">
              <a:lnSpc>
                <a:spcPct val="150000"/>
              </a:lnSpc>
              <a:buFont typeface="+mj-lt"/>
              <a:buAutoNum type="alphaUcPeriod" startAt="3"/>
            </a:pPr>
            <a:r>
              <a:rPr lang="it-IT" sz="2000" b="1" cap="all" dirty="0" smtClean="0"/>
              <a:t>Frigoriferi </a:t>
            </a:r>
          </a:p>
          <a:p>
            <a:pPr marL="457200" indent="-457200" algn="just">
              <a:lnSpc>
                <a:spcPct val="150000"/>
              </a:lnSpc>
              <a:buFont typeface="+mj-lt"/>
              <a:buAutoNum type="alphaUcPeriod" startAt="3"/>
            </a:pPr>
            <a:endParaRPr lang="it-IT" sz="2000" b="1" cap="all" dirty="0" smtClean="0"/>
          </a:p>
          <a:p>
            <a:pPr marL="265113" indent="-265113" algn="just"/>
            <a:r>
              <a:rPr lang="it-IT" sz="2000" dirty="0" smtClean="0"/>
              <a:t>	Quelli adatti ad un laboratorio chimico sono provvisti di </a:t>
            </a:r>
            <a:r>
              <a:rPr lang="it-IT" sz="2000" b="1" dirty="0" smtClean="0"/>
              <a:t>circuito elettrico schermato </a:t>
            </a:r>
            <a:r>
              <a:rPr lang="it-IT" sz="2000" dirty="0" smtClean="0"/>
              <a:t>in quanto se l’eventuale reagente o solvente non chiuso ermeticamente inserito nel frigorifero rilascia vapori infiammabili, questi potrebbero essere incendiati da una semplice scintilla. I laboratori di sintesi organica annoverano numerosi incendi partiti dai frigoriferi! </a:t>
            </a:r>
            <a:endParaRPr lang="it-IT" sz="2000" dirty="0"/>
          </a:p>
          <a:p>
            <a:pPr marL="265113" indent="-265113" algn="just"/>
            <a:endParaRPr lang="it-IT" sz="2000" dirty="0" smtClean="0"/>
          </a:p>
          <a:p>
            <a:pPr marL="265113" indent="-265113" algn="just"/>
            <a:r>
              <a:rPr lang="it-IT" sz="2000" dirty="0"/>
              <a:t>	</a:t>
            </a:r>
          </a:p>
        </p:txBody>
      </p:sp>
      <p:pic>
        <p:nvPicPr>
          <p:cNvPr id="83972" name="Picture 4" descr="http://t0.gstatic.com/images?q=tbn:ANd9GcSrBY2veBF8J06zALkw3PaIKsuTmLpWtl_rVF-ZSQhxQZDw2_3W"/>
          <p:cNvPicPr>
            <a:picLocks noChangeAspect="1" noChangeArrowheads="1"/>
          </p:cNvPicPr>
          <p:nvPr/>
        </p:nvPicPr>
        <p:blipFill>
          <a:blip r:embed="rId6" cstate="print"/>
          <a:srcRect/>
          <a:stretch>
            <a:fillRect/>
          </a:stretch>
        </p:blipFill>
        <p:spPr bwMode="auto">
          <a:xfrm>
            <a:off x="6497874" y="785794"/>
            <a:ext cx="2646126" cy="3786214"/>
          </a:xfrm>
          <a:prstGeom prst="rect">
            <a:avLst/>
          </a:prstGeom>
          <a:noFill/>
        </p:spPr>
      </p:pic>
      <p:pic>
        <p:nvPicPr>
          <p:cNvPr id="5" name="Picture 4" descr="http://www.autoscuolafutura.com/039.gif"/>
          <p:cNvPicPr>
            <a:picLocks noChangeAspect="1" noChangeArrowheads="1"/>
          </p:cNvPicPr>
          <p:nvPr/>
        </p:nvPicPr>
        <p:blipFill>
          <a:blip r:embed="rId7" cstate="print"/>
          <a:srcRect/>
          <a:stretch>
            <a:fillRect/>
          </a:stretch>
        </p:blipFill>
        <p:spPr bwMode="auto">
          <a:xfrm>
            <a:off x="500034" y="5000636"/>
            <a:ext cx="714375" cy="633413"/>
          </a:xfrm>
          <a:prstGeom prst="rect">
            <a:avLst/>
          </a:prstGeom>
          <a:noFill/>
        </p:spPr>
      </p:pic>
      <p:sp>
        <p:nvSpPr>
          <p:cNvPr id="6" name="CasellaDiTesto 5"/>
          <p:cNvSpPr txBox="1"/>
          <p:nvPr/>
        </p:nvSpPr>
        <p:spPr>
          <a:xfrm>
            <a:off x="1071538" y="4429132"/>
            <a:ext cx="7500990" cy="2246769"/>
          </a:xfrm>
          <a:prstGeom prst="rect">
            <a:avLst/>
          </a:prstGeom>
          <a:noFill/>
        </p:spPr>
        <p:txBody>
          <a:bodyPr wrap="square" rtlCol="0">
            <a:spAutoFit/>
          </a:bodyPr>
          <a:lstStyle/>
          <a:p>
            <a:pPr marL="265113" indent="-265113" algn="just"/>
            <a:endParaRPr lang="it-IT" sz="2000" dirty="0" smtClean="0"/>
          </a:p>
          <a:p>
            <a:pPr marL="265113" indent="-265113" algn="just"/>
            <a:r>
              <a:rPr lang="it-IT" sz="2000" dirty="0"/>
              <a:t>	</a:t>
            </a:r>
            <a:r>
              <a:rPr lang="it-IT" sz="2000" dirty="0" smtClean="0"/>
              <a:t>Accorgimenti: non inserire mai recipienti non tappati in frigorifero, per prevenire fuoriuscite di vapori, a volte infiammabili e per evitare che il contenuto del recipiente si inquini di acqua proveniente dall’umidità atmosferica condensata in frigo. Ricordarsi che in frigo i tappi, particolarmente se di plastica, irrigidendosi cambiano dimensione e non sempre riescono ancora ad essere ermetici.</a:t>
            </a:r>
            <a:endParaRPr lang="it-IT"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428604"/>
            <a:ext cx="8929718" cy="2523768"/>
          </a:xfrm>
          <a:prstGeom prst="rect">
            <a:avLst/>
          </a:prstGeom>
          <a:noFill/>
        </p:spPr>
        <p:txBody>
          <a:bodyPr wrap="square" rtlCol="0">
            <a:spAutoFit/>
          </a:bodyPr>
          <a:lstStyle/>
          <a:p>
            <a:endParaRPr lang="it-IT" sz="800" b="1" cap="all" dirty="0"/>
          </a:p>
          <a:p>
            <a:pPr marL="457200" indent="-457200">
              <a:lnSpc>
                <a:spcPct val="150000"/>
              </a:lnSpc>
              <a:buFont typeface="+mj-lt"/>
              <a:buAutoNum type="alphaUcPeriod" startAt="4"/>
            </a:pPr>
            <a:r>
              <a:rPr lang="it-IT" sz="2000" b="1" cap="all" dirty="0" smtClean="0"/>
              <a:t>Raffreddamento e condensazione dei vapori</a:t>
            </a:r>
          </a:p>
          <a:p>
            <a:pPr marL="457200" indent="-457200">
              <a:lnSpc>
                <a:spcPct val="150000"/>
              </a:lnSpc>
              <a:buFont typeface="+mj-lt"/>
              <a:buAutoNum type="alphaUcPeriod" startAt="4"/>
            </a:pPr>
            <a:endParaRPr lang="it-IT" sz="800" b="1" cap="all" dirty="0" smtClean="0"/>
          </a:p>
          <a:p>
            <a:pPr marL="452438" indent="-265113"/>
            <a:r>
              <a:rPr lang="it-IT" sz="2000" dirty="0" smtClean="0"/>
              <a:t>	Questo problema si presenta spesso in laboratorio e viene risolto con apparecchi e tecniche diverse a seconda della natura e della volatilità della sostanza da condensare.</a:t>
            </a:r>
          </a:p>
          <a:p>
            <a:pPr marL="452438" indent="-265113"/>
            <a:endParaRPr lang="it-IT" sz="800" dirty="0"/>
          </a:p>
          <a:p>
            <a:pPr marL="452438" indent="-265113"/>
            <a:r>
              <a:rPr lang="it-IT" sz="2000" dirty="0" smtClean="0"/>
              <a:t>	Il raffreddamento può essere effettuato all’interno o all’esterno del recipiente in cui si genera il vapore.</a:t>
            </a:r>
            <a:endParaRPr lang="it-IT" sz="2000" dirty="0"/>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85023"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0" y="3109024"/>
            <a:ext cx="5286380" cy="3416320"/>
          </a:xfrm>
          <a:prstGeom prst="rect">
            <a:avLst/>
          </a:prstGeom>
          <a:noFill/>
        </p:spPr>
        <p:txBody>
          <a:bodyPr wrap="square" rtlCol="0">
            <a:spAutoFit/>
          </a:bodyPr>
          <a:lstStyle/>
          <a:p>
            <a:pPr marL="449263" lvl="1" indent="-6350"/>
            <a:r>
              <a:rPr lang="it-IT" sz="2000" dirty="0" smtClean="0"/>
              <a:t>Il tipo più comune è il refrigerante a circolazione d’acqua, costituito da una camicia in cui circola acqua corrente condensando sulle pareti il vapore. </a:t>
            </a:r>
          </a:p>
          <a:p>
            <a:pPr marL="449263" lvl="1" indent="-6350"/>
            <a:endParaRPr lang="it-IT" sz="2000" dirty="0" smtClean="0"/>
          </a:p>
          <a:p>
            <a:pPr marL="449263" lvl="1" indent="-6350"/>
            <a:endParaRPr lang="it-IT" sz="800" dirty="0"/>
          </a:p>
          <a:p>
            <a:pPr marL="449263" lvl="1" indent="-6350"/>
            <a:r>
              <a:rPr lang="it-IT" sz="2000" dirty="0" smtClean="0"/>
              <a:t>Lo scambio di calore è più efficace più rapido è il flusso d’acqua e più ampia è la superficie di scambio.</a:t>
            </a:r>
          </a:p>
          <a:p>
            <a:pPr marL="449263" lvl="1" indent="-6350"/>
            <a:endParaRPr lang="it-IT" sz="2000" dirty="0" smtClean="0"/>
          </a:p>
          <a:p>
            <a:pPr marL="449263" lvl="1" indent="-6350"/>
            <a:endParaRPr lang="it-IT" sz="800" dirty="0" smtClean="0"/>
          </a:p>
          <a:p>
            <a:pPr marL="449263" lvl="1" indent="-6350"/>
            <a:r>
              <a:rPr lang="it-IT" sz="2000" dirty="0" smtClean="0"/>
              <a:t>Esistono vari modelli adatti per vari scopi.</a:t>
            </a:r>
          </a:p>
        </p:txBody>
      </p:sp>
      <p:grpSp>
        <p:nvGrpSpPr>
          <p:cNvPr id="9" name="Gruppo 8"/>
          <p:cNvGrpSpPr/>
          <p:nvPr/>
        </p:nvGrpSpPr>
        <p:grpSpPr>
          <a:xfrm>
            <a:off x="5476903" y="2586056"/>
            <a:ext cx="3167063" cy="4129092"/>
            <a:chOff x="5476903" y="2586056"/>
            <a:chExt cx="3167063" cy="4129092"/>
          </a:xfrm>
        </p:grpSpPr>
        <p:sp>
          <p:nvSpPr>
            <p:cNvPr id="5" name="CasellaDiTesto 4"/>
            <p:cNvSpPr txBox="1"/>
            <p:nvPr/>
          </p:nvSpPr>
          <p:spPr>
            <a:xfrm>
              <a:off x="5533819" y="2586056"/>
              <a:ext cx="3110147" cy="461665"/>
            </a:xfrm>
            <a:prstGeom prst="rect">
              <a:avLst/>
            </a:prstGeom>
            <a:noFill/>
          </p:spPr>
          <p:txBody>
            <a:bodyPr wrap="none" rtlCol="0">
              <a:spAutoFit/>
            </a:bodyPr>
            <a:lstStyle/>
            <a:p>
              <a:r>
                <a:rPr lang="it-IT" sz="2400" b="1" dirty="0"/>
                <a:t> </a:t>
              </a:r>
              <a:r>
                <a:rPr lang="it-IT" sz="2400" b="1" dirty="0" smtClean="0"/>
                <a:t>   1         2            3	4</a:t>
              </a:r>
              <a:endParaRPr lang="it-IT" sz="2400" b="1" dirty="0"/>
            </a:p>
          </p:txBody>
        </p:sp>
        <p:graphicFrame>
          <p:nvGraphicFramePr>
            <p:cNvPr id="84996" name="Object 4"/>
            <p:cNvGraphicFramePr>
              <a:graphicFrameLocks noChangeAspect="1"/>
            </p:cNvGraphicFramePr>
            <p:nvPr/>
          </p:nvGraphicFramePr>
          <p:xfrm>
            <a:off x="5476903" y="2994048"/>
            <a:ext cx="3167063" cy="3721100"/>
          </p:xfrm>
          <a:graphic>
            <a:graphicData uri="http://schemas.openxmlformats.org/presentationml/2006/ole">
              <mc:AlternateContent xmlns:mc="http://schemas.openxmlformats.org/markup-compatibility/2006">
                <mc:Choice xmlns:v="urn:schemas-microsoft-com:vml" Requires="v">
                  <p:oleObj spid="_x0000_s85024" name="ChemSketch" r:id="rId6" imgW="3166920" imgH="3721680" progId="ACD.ChemSketch.20">
                    <p:embed/>
                  </p:oleObj>
                </mc:Choice>
                <mc:Fallback>
                  <p:oleObj name="ChemSketch" r:id="rId6" imgW="3166920" imgH="3721680" progId="ACD.ChemSketch.2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903" y="2994048"/>
                          <a:ext cx="3167063"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2430"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3" y="357166"/>
            <a:ext cx="6786609" cy="5601533"/>
          </a:xfrm>
          <a:prstGeom prst="rect">
            <a:avLst/>
          </a:prstGeom>
          <a:noFill/>
        </p:spPr>
        <p:txBody>
          <a:bodyPr wrap="square" rtlCol="0">
            <a:spAutoFit/>
          </a:bodyPr>
          <a:lstStyle/>
          <a:p>
            <a:pPr lvl="1" indent="-457200">
              <a:buFont typeface="+mj-lt"/>
              <a:buAutoNum type="alphaLcParenR"/>
            </a:pPr>
            <a:r>
              <a:rPr lang="it-IT" sz="2000" b="1" dirty="0" smtClean="0"/>
              <a:t>REFRIGERANTE A CANNA DIRITTA O </a:t>
            </a:r>
            <a:r>
              <a:rPr lang="it-IT" sz="2000" b="1" dirty="0" err="1" smtClean="0"/>
              <a:t>DI</a:t>
            </a:r>
            <a:r>
              <a:rPr lang="it-IT" sz="2000" b="1" dirty="0" smtClean="0"/>
              <a:t> LIEBIG:</a:t>
            </a:r>
          </a:p>
          <a:p>
            <a:pPr lvl="1" indent="-457200">
              <a:buFont typeface="+mj-lt"/>
              <a:buAutoNum type="alphaLcParenR"/>
            </a:pPr>
            <a:endParaRPr lang="it-IT" sz="2000" dirty="0"/>
          </a:p>
          <a:p>
            <a:pPr lvl="1" indent="-7938"/>
            <a:r>
              <a:rPr lang="it-IT" sz="2000" dirty="0" smtClean="0"/>
              <a:t>costituito da un tubo di vetro attorno al quale è saldata una camicia di vetro munita di  due </a:t>
            </a:r>
            <a:r>
              <a:rPr lang="it-IT" sz="2000" dirty="0" err="1" smtClean="0"/>
              <a:t>portagomme</a:t>
            </a:r>
            <a:r>
              <a:rPr lang="it-IT" sz="2000" dirty="0" smtClean="0"/>
              <a:t> per l’entrata (inferiore) e l’uscita (superiore) dell’acqua.</a:t>
            </a:r>
          </a:p>
          <a:p>
            <a:pPr lvl="1" indent="-7938"/>
            <a:endParaRPr lang="it-IT" sz="2000" dirty="0"/>
          </a:p>
          <a:p>
            <a:pPr lvl="1" indent="-7938"/>
            <a:r>
              <a:rPr lang="it-IT" sz="2000" dirty="0" smtClean="0"/>
              <a:t>E’ limitato ai liquidi poco volatili perché non è molto efficace avendo poca superficie di scambio. </a:t>
            </a:r>
          </a:p>
          <a:p>
            <a:pPr lvl="1" indent="-7938"/>
            <a:endParaRPr lang="it-IT" sz="2000" dirty="0"/>
          </a:p>
          <a:p>
            <a:pPr marL="3228975" lvl="1" indent="-7938"/>
            <a:r>
              <a:rPr lang="it-IT" sz="2000" dirty="0" smtClean="0"/>
              <a:t>Adatto per condensare il distillato di una distillazione al fine di separarlo dal liquido che bolle e raccoglierlo in un altro recipiente: non avendo spazi morti non c’è pericolo di inquinare le varie frazioni di distillato.</a:t>
            </a:r>
          </a:p>
          <a:p>
            <a:endParaRPr lang="it-IT" dirty="0"/>
          </a:p>
        </p:txBody>
      </p:sp>
      <p:grpSp>
        <p:nvGrpSpPr>
          <p:cNvPr id="14" name="Gruppo 13"/>
          <p:cNvGrpSpPr/>
          <p:nvPr/>
        </p:nvGrpSpPr>
        <p:grpSpPr>
          <a:xfrm>
            <a:off x="7072330" y="1000108"/>
            <a:ext cx="1622430" cy="4035440"/>
            <a:chOff x="7072330" y="1000108"/>
            <a:chExt cx="1622430" cy="4035440"/>
          </a:xfrm>
        </p:grpSpPr>
        <p:grpSp>
          <p:nvGrpSpPr>
            <p:cNvPr id="7" name="Gruppo 6"/>
            <p:cNvGrpSpPr/>
            <p:nvPr/>
          </p:nvGrpSpPr>
          <p:grpSpPr>
            <a:xfrm>
              <a:off x="7786710" y="1000108"/>
              <a:ext cx="908050" cy="4035440"/>
              <a:chOff x="6738938" y="1357298"/>
              <a:chExt cx="908050" cy="4035440"/>
            </a:xfrm>
          </p:grpSpPr>
          <p:sp>
            <p:nvSpPr>
              <p:cNvPr id="5" name="CasellaDiTesto 4"/>
              <p:cNvSpPr txBox="1"/>
              <p:nvPr/>
            </p:nvSpPr>
            <p:spPr>
              <a:xfrm>
                <a:off x="7000892" y="1357298"/>
                <a:ext cx="615874" cy="461665"/>
              </a:xfrm>
              <a:prstGeom prst="rect">
                <a:avLst/>
              </a:prstGeom>
              <a:noFill/>
            </p:spPr>
            <p:txBody>
              <a:bodyPr wrap="none" rtlCol="0">
                <a:spAutoFit/>
              </a:bodyPr>
              <a:lstStyle/>
              <a:p>
                <a:r>
                  <a:rPr lang="it-IT" sz="2400" b="1" dirty="0"/>
                  <a:t> </a:t>
                </a:r>
                <a:r>
                  <a:rPr lang="it-IT" sz="2400" b="1" dirty="0" smtClean="0"/>
                  <a:t>   1</a:t>
                </a:r>
                <a:endParaRPr lang="it-IT" sz="2400" b="1" dirty="0"/>
              </a:p>
            </p:txBody>
          </p:sp>
          <p:graphicFrame>
            <p:nvGraphicFramePr>
              <p:cNvPr id="6" name="Object 4"/>
              <p:cNvGraphicFramePr>
                <a:graphicFrameLocks noChangeAspect="1"/>
              </p:cNvGraphicFramePr>
              <p:nvPr/>
            </p:nvGraphicFramePr>
            <p:xfrm>
              <a:off x="6738938" y="1870075"/>
              <a:ext cx="908050" cy="3522663"/>
            </p:xfrm>
            <a:graphic>
              <a:graphicData uri="http://schemas.openxmlformats.org/presentationml/2006/ole">
                <mc:AlternateContent xmlns:mc="http://schemas.openxmlformats.org/markup-compatibility/2006">
                  <mc:Choice xmlns:v="urn:schemas-microsoft-com:vml" Requires="v">
                    <p:oleObj spid="_x0000_s102431" name="ChemSketch" r:id="rId6" imgW="908280" imgH="3523320" progId="ACD.ChemSketch.20">
                      <p:embed/>
                    </p:oleObj>
                  </mc:Choice>
                  <mc:Fallback>
                    <p:oleObj name="ChemSketch" r:id="rId6" imgW="908280" imgH="352332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8938" y="1870075"/>
                            <a:ext cx="908050" cy="35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9" name="Connettore 2 8"/>
            <p:cNvCxnSpPr/>
            <p:nvPr/>
          </p:nvCxnSpPr>
          <p:spPr>
            <a:xfrm>
              <a:off x="7072330" y="4286256"/>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10800000">
              <a:off x="7072330" y="2071678"/>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072330" y="3857628"/>
              <a:ext cx="481222" cy="307777"/>
            </a:xfrm>
            <a:prstGeom prst="rect">
              <a:avLst/>
            </a:prstGeom>
            <a:noFill/>
          </p:spPr>
          <p:txBody>
            <a:bodyPr wrap="none" rtlCol="0">
              <a:spAutoFit/>
            </a:bodyPr>
            <a:lstStyle/>
            <a:p>
              <a:r>
                <a:rPr lang="it-IT" sz="1400" b="1" dirty="0" smtClean="0"/>
                <a:t>H</a:t>
              </a:r>
              <a:r>
                <a:rPr lang="it-IT" sz="1400" b="1" baseline="-25000" dirty="0" smtClean="0"/>
                <a:t>2</a:t>
              </a:r>
              <a:r>
                <a:rPr lang="it-IT" sz="1400" b="1" dirty="0" smtClean="0"/>
                <a:t>O</a:t>
              </a:r>
              <a:endParaRPr lang="it-IT" sz="1400" b="1" dirty="0"/>
            </a:p>
          </p:txBody>
        </p:sp>
        <p:sp>
          <p:nvSpPr>
            <p:cNvPr id="13" name="CasellaDiTesto 12"/>
            <p:cNvSpPr txBox="1"/>
            <p:nvPr/>
          </p:nvSpPr>
          <p:spPr>
            <a:xfrm>
              <a:off x="7072330" y="1714488"/>
              <a:ext cx="481222" cy="307777"/>
            </a:xfrm>
            <a:prstGeom prst="rect">
              <a:avLst/>
            </a:prstGeom>
            <a:noFill/>
          </p:spPr>
          <p:txBody>
            <a:bodyPr wrap="none" rtlCol="0">
              <a:spAutoFit/>
            </a:bodyPr>
            <a:lstStyle/>
            <a:p>
              <a:r>
                <a:rPr lang="it-IT" sz="1400" b="1" dirty="0" smtClean="0"/>
                <a:t>H</a:t>
              </a:r>
              <a:r>
                <a:rPr lang="it-IT" sz="1400" b="1" baseline="-25000" dirty="0" smtClean="0"/>
                <a:t>2</a:t>
              </a:r>
              <a:r>
                <a:rPr lang="it-IT" sz="1400" b="1" dirty="0" smtClean="0"/>
                <a:t>O</a:t>
              </a:r>
              <a:endParaRPr lang="it-IT" sz="1400" b="1" dirty="0"/>
            </a:p>
          </p:txBody>
        </p:sp>
      </p:grpSp>
      <p:pic>
        <p:nvPicPr>
          <p:cNvPr id="15" name="Picture 3"/>
          <p:cNvPicPr>
            <a:picLocks noChangeAspect="1" noChangeArrowheads="1"/>
          </p:cNvPicPr>
          <p:nvPr/>
        </p:nvPicPr>
        <p:blipFill>
          <a:blip r:embed="rId8" cstate="print"/>
          <a:srcRect/>
          <a:stretch>
            <a:fillRect/>
          </a:stretch>
        </p:blipFill>
        <p:spPr bwMode="auto">
          <a:xfrm>
            <a:off x="107107" y="2913040"/>
            <a:ext cx="3321885" cy="3444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3454"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asellaDiTesto 4"/>
          <p:cNvSpPr txBox="1"/>
          <p:nvPr/>
        </p:nvSpPr>
        <p:spPr>
          <a:xfrm>
            <a:off x="6072198" y="2357430"/>
            <a:ext cx="2874505" cy="461665"/>
          </a:xfrm>
          <a:prstGeom prst="rect">
            <a:avLst/>
          </a:prstGeom>
          <a:noFill/>
        </p:spPr>
        <p:txBody>
          <a:bodyPr wrap="none" rtlCol="0">
            <a:spAutoFit/>
          </a:bodyPr>
          <a:lstStyle/>
          <a:p>
            <a:r>
              <a:rPr lang="it-IT" sz="2400" b="1" dirty="0" smtClean="0"/>
              <a:t>2         3        4             5</a:t>
            </a:r>
            <a:endParaRPr lang="it-IT" sz="2400" b="1" dirty="0"/>
          </a:p>
        </p:txBody>
      </p:sp>
      <p:graphicFrame>
        <p:nvGraphicFramePr>
          <p:cNvPr id="6" name="Object 4"/>
          <p:cNvGraphicFramePr>
            <a:graphicFrameLocks noChangeAspect="1"/>
          </p:cNvGraphicFramePr>
          <p:nvPr/>
        </p:nvGraphicFramePr>
        <p:xfrm>
          <a:off x="6000760" y="2928934"/>
          <a:ext cx="2944813" cy="3697287"/>
        </p:xfrm>
        <a:graphic>
          <a:graphicData uri="http://schemas.openxmlformats.org/presentationml/2006/ole">
            <mc:AlternateContent xmlns:mc="http://schemas.openxmlformats.org/markup-compatibility/2006">
              <mc:Choice xmlns:v="urn:schemas-microsoft-com:vml" Requires="v">
                <p:oleObj spid="_x0000_s103455" name="ChemSketch" r:id="rId6" imgW="2944440" imgH="3697200" progId="ACD.ChemSketch.20">
                  <p:embed/>
                </p:oleObj>
              </mc:Choice>
              <mc:Fallback>
                <p:oleObj name="ChemSketch" r:id="rId6" imgW="2944440" imgH="369720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60" y="2928934"/>
                        <a:ext cx="2944813"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sellaDiTesto 6"/>
          <p:cNvSpPr txBox="1"/>
          <p:nvPr/>
        </p:nvSpPr>
        <p:spPr>
          <a:xfrm>
            <a:off x="142844" y="214290"/>
            <a:ext cx="8715436" cy="1938992"/>
          </a:xfrm>
          <a:prstGeom prst="rect">
            <a:avLst/>
          </a:prstGeom>
          <a:noFill/>
        </p:spPr>
        <p:txBody>
          <a:bodyPr wrap="square" rtlCol="0">
            <a:spAutoFit/>
          </a:bodyPr>
          <a:lstStyle/>
          <a:p>
            <a:pPr lvl="1" indent="-457200">
              <a:buFont typeface="+mj-lt"/>
              <a:buAutoNum type="alphaLcParenR" startAt="2"/>
            </a:pPr>
            <a:r>
              <a:rPr lang="it-IT" sz="2000" b="1" dirty="0" smtClean="0"/>
              <a:t>REFRIGERANTI A RICADERE</a:t>
            </a:r>
          </a:p>
          <a:p>
            <a:pPr lvl="1" indent="-457200">
              <a:buFont typeface="+mj-lt"/>
              <a:buAutoNum type="alphaLcParenR" startAt="2"/>
            </a:pPr>
            <a:endParaRPr lang="it-IT" sz="2000" dirty="0" smtClean="0"/>
          </a:p>
          <a:p>
            <a:pPr lvl="1" indent="-7938"/>
            <a:r>
              <a:rPr lang="it-IT" sz="2000" dirty="0" smtClean="0"/>
              <a:t>Ogni volta che un refrigerante viene montato verticalmente e fa ricadere il vapore condensato nel recipiente da cui provengono i vapori. Questo metodo si applica quando si vuole far bollire a lungo un liquido senza che diminuisca il suo volume.</a:t>
            </a:r>
            <a:endParaRPr lang="it-IT" dirty="0"/>
          </a:p>
        </p:txBody>
      </p:sp>
      <p:sp>
        <p:nvSpPr>
          <p:cNvPr id="3" name="CasellaDiTesto 2"/>
          <p:cNvSpPr txBox="1"/>
          <p:nvPr/>
        </p:nvSpPr>
        <p:spPr>
          <a:xfrm>
            <a:off x="142877" y="2071678"/>
            <a:ext cx="5715007" cy="4401205"/>
          </a:xfrm>
          <a:prstGeom prst="rect">
            <a:avLst/>
          </a:prstGeom>
          <a:noFill/>
        </p:spPr>
        <p:txBody>
          <a:bodyPr wrap="square" rtlCol="0">
            <a:spAutoFit/>
          </a:bodyPr>
          <a:lstStyle/>
          <a:p>
            <a:pPr lvl="1" indent="-7938"/>
            <a:endParaRPr lang="it-IT" sz="800" dirty="0" smtClean="0"/>
          </a:p>
          <a:p>
            <a:pPr lvl="1" indent="-7938"/>
            <a:r>
              <a:rPr lang="it-IT" sz="2000" dirty="0" smtClean="0"/>
              <a:t>I modelli differiscono per la forma e l’efficacia:</a:t>
            </a:r>
          </a:p>
          <a:p>
            <a:pPr lvl="1" indent="-7938"/>
            <a:endParaRPr lang="it-IT" sz="800" dirty="0" smtClean="0"/>
          </a:p>
          <a:p>
            <a:pPr marL="906462" lvl="1" indent="-457200">
              <a:buFont typeface="+mj-lt"/>
              <a:buAutoNum type="arabicPeriod" startAt="2"/>
            </a:pPr>
            <a:r>
              <a:rPr lang="it-IT" sz="2000" b="1" u="sng" dirty="0" smtClean="0"/>
              <a:t>Tubo ad espansione</a:t>
            </a:r>
            <a:r>
              <a:rPr lang="it-IT" sz="2000" b="1" dirty="0" smtClean="0"/>
              <a:t> </a:t>
            </a:r>
            <a:r>
              <a:rPr lang="it-IT" sz="2000" dirty="0" smtClean="0"/>
              <a:t>raffreddato ad aria: per liquidi </a:t>
            </a:r>
            <a:r>
              <a:rPr lang="it-IT" sz="2000" dirty="0" err="1" smtClean="0"/>
              <a:t>altobollenti</a:t>
            </a:r>
            <a:r>
              <a:rPr lang="it-IT" sz="2000" dirty="0" smtClean="0"/>
              <a:t> che non necessitano di un raffreddamento efficace o distillazione di sostanze che solidificano a T ambiente.</a:t>
            </a:r>
          </a:p>
          <a:p>
            <a:pPr marL="906462" lvl="1" indent="-457200">
              <a:buFont typeface="+mj-lt"/>
              <a:buAutoNum type="arabicPeriod" startAt="2"/>
            </a:pPr>
            <a:endParaRPr lang="it-IT" sz="800" dirty="0" smtClean="0"/>
          </a:p>
          <a:p>
            <a:pPr marL="906462" lvl="1" indent="-457200">
              <a:buFont typeface="+mj-lt"/>
              <a:buAutoNum type="arabicPeriod" startAt="2"/>
            </a:pPr>
            <a:r>
              <a:rPr lang="it-IT" sz="2000" b="1" u="sng" dirty="0" smtClean="0"/>
              <a:t>Refrigerante a bolle</a:t>
            </a:r>
            <a:r>
              <a:rPr lang="it-IT" sz="2000" dirty="0" smtClean="0"/>
              <a:t>: maggiore il numero delle bolle, migliore l’efficienza.</a:t>
            </a:r>
          </a:p>
          <a:p>
            <a:pPr marL="906462" lvl="1" indent="-457200">
              <a:buFont typeface="+mj-lt"/>
              <a:buAutoNum type="arabicPeriod" startAt="2"/>
            </a:pPr>
            <a:endParaRPr lang="it-IT" sz="800" dirty="0" smtClean="0"/>
          </a:p>
          <a:p>
            <a:pPr marL="906462" lvl="1" indent="-457200">
              <a:buFont typeface="+mj-lt"/>
              <a:buAutoNum type="arabicPeriod" startAt="2"/>
            </a:pPr>
            <a:r>
              <a:rPr lang="it-IT" sz="2000" b="1" u="sng" dirty="0" smtClean="0"/>
              <a:t>Refrigerante a serpentina</a:t>
            </a:r>
            <a:r>
              <a:rPr lang="it-IT" sz="2000" dirty="0" smtClean="0"/>
              <a:t>: molto efficaci. Usati per solventi molto volatili. </a:t>
            </a:r>
          </a:p>
          <a:p>
            <a:pPr marL="906462" lvl="1" indent="-457200">
              <a:buFont typeface="+mj-lt"/>
              <a:buAutoNum type="arabicPeriod" startAt="2"/>
            </a:pPr>
            <a:endParaRPr lang="it-IT" sz="800" dirty="0" smtClean="0"/>
          </a:p>
          <a:p>
            <a:pPr marL="906462" lvl="1" indent="-457200">
              <a:buFont typeface="+mj-lt"/>
              <a:buAutoNum type="arabicPeriod" startAt="2"/>
            </a:pPr>
            <a:r>
              <a:rPr lang="it-IT" sz="2000" b="1" u="sng" dirty="0" smtClean="0"/>
              <a:t>Refrigerante a doppia camicia</a:t>
            </a:r>
            <a:r>
              <a:rPr lang="it-IT" sz="2000" dirty="0" smtClean="0"/>
              <a:t>: costituiti da due camicie in cui circola l’acqua, una esterna ed una interna, sono i più efficaci.</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052011200R2"/>
          <p:cNvPicPr>
            <a:picLocks noChangeAspect="1"/>
          </p:cNvPicPr>
          <p:nvPr/>
        </p:nvPicPr>
        <p:blipFill>
          <a:blip r:embed="rId4" cstate="print"/>
          <a:srcRect l="33280" t="6506" b="11477"/>
          <a:stretch>
            <a:fillRect/>
          </a:stretch>
        </p:blipFill>
        <p:spPr bwMode="auto">
          <a:xfrm>
            <a:off x="1612415" y="165703"/>
            <a:ext cx="5919171" cy="6526594"/>
          </a:xfrm>
          <a:prstGeom prst="rect">
            <a:avLst/>
          </a:prstGeom>
          <a:noFill/>
          <a:ln w="9525">
            <a:noFill/>
            <a:miter lim="800000"/>
            <a:headEnd/>
            <a:tailEnd/>
          </a:ln>
        </p:spPr>
      </p:pic>
      <p:graphicFrame>
        <p:nvGraphicFramePr>
          <p:cNvPr id="207874"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07888" name="ChemSketch" r:id="rId5" imgW="2880360" imgH="2212920" progId="ACD.ChemSketch.20">
                  <p:embed/>
                </p:oleObj>
              </mc:Choice>
              <mc:Fallback>
                <p:oleObj name="ChemSketch" r:id="rId5" imgW="2880360" imgH="221292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447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2" y="285728"/>
            <a:ext cx="8929718" cy="1785104"/>
          </a:xfrm>
          <a:prstGeom prst="rect">
            <a:avLst/>
          </a:prstGeom>
          <a:noFill/>
        </p:spPr>
        <p:txBody>
          <a:bodyPr wrap="square" rtlCol="0">
            <a:spAutoFit/>
          </a:bodyPr>
          <a:lstStyle/>
          <a:p>
            <a:endParaRPr lang="it-IT" sz="800" b="1" cap="all" dirty="0"/>
          </a:p>
          <a:p>
            <a:pPr marL="457200" indent="-457200">
              <a:lnSpc>
                <a:spcPct val="150000"/>
              </a:lnSpc>
              <a:buFont typeface="+mj-lt"/>
              <a:buAutoNum type="alphaLcParenR" startAt="3"/>
            </a:pPr>
            <a:r>
              <a:rPr lang="it-IT" sz="2000" b="1" cap="all" dirty="0" smtClean="0"/>
              <a:t>Trappole a dito freddo</a:t>
            </a:r>
          </a:p>
          <a:p>
            <a:pPr marL="457200" indent="-457200">
              <a:lnSpc>
                <a:spcPct val="150000"/>
              </a:lnSpc>
              <a:buFont typeface="+mj-lt"/>
              <a:buAutoNum type="alphaLcParenR" startAt="3"/>
            </a:pPr>
            <a:endParaRPr lang="it-IT" sz="800" b="1" cap="all" dirty="0" smtClean="0"/>
          </a:p>
          <a:p>
            <a:pPr marL="452438" indent="-265113"/>
            <a:r>
              <a:rPr lang="it-IT" sz="2000" dirty="0" smtClean="0"/>
              <a:t>	Molto efficaci, vengono usate per bloccare i vapori in un </a:t>
            </a:r>
            <a:r>
              <a:rPr lang="it-IT" sz="2000" dirty="0" err="1" smtClean="0"/>
              <a:t>rotavapor</a:t>
            </a:r>
            <a:r>
              <a:rPr lang="it-IT" sz="2000" dirty="0" smtClean="0"/>
              <a:t> o per salvaguardare dai vapori strumenti quali pompe ad olio. Il bagno refrigerante viene messo all’interno del dito come nel disegno.</a:t>
            </a:r>
            <a:endParaRPr lang="it-IT" sz="2000" dirty="0"/>
          </a:p>
        </p:txBody>
      </p:sp>
      <p:graphicFrame>
        <p:nvGraphicFramePr>
          <p:cNvPr id="104451" name="Object 3"/>
          <p:cNvGraphicFramePr>
            <a:graphicFrameLocks noChangeAspect="1"/>
          </p:cNvGraphicFramePr>
          <p:nvPr/>
        </p:nvGraphicFramePr>
        <p:xfrm>
          <a:off x="3214678" y="2500306"/>
          <a:ext cx="1338263" cy="3794125"/>
        </p:xfrm>
        <a:graphic>
          <a:graphicData uri="http://schemas.openxmlformats.org/presentationml/2006/ole">
            <mc:AlternateContent xmlns:mc="http://schemas.openxmlformats.org/markup-compatibility/2006">
              <mc:Choice xmlns:v="urn:schemas-microsoft-com:vml" Requires="v">
                <p:oleObj spid="_x0000_s104479" name="ChemSketch" r:id="rId6" imgW="1338120" imgH="3794760" progId="ACD.ChemSketch.20">
                  <p:embed/>
                </p:oleObj>
              </mc:Choice>
              <mc:Fallback>
                <p:oleObj name="ChemSketch" r:id="rId6" imgW="1338120" imgH="379476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78" y="2500306"/>
                        <a:ext cx="1338263"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asellaDiTesto 4"/>
          <p:cNvSpPr txBox="1"/>
          <p:nvPr/>
        </p:nvSpPr>
        <p:spPr>
          <a:xfrm>
            <a:off x="4857752" y="3143248"/>
            <a:ext cx="1938031" cy="369332"/>
          </a:xfrm>
          <a:prstGeom prst="rect">
            <a:avLst/>
          </a:prstGeom>
          <a:noFill/>
        </p:spPr>
        <p:txBody>
          <a:bodyPr wrap="none" rtlCol="0">
            <a:spAutoFit/>
          </a:bodyPr>
          <a:lstStyle/>
          <a:p>
            <a:r>
              <a:rPr lang="it-IT" dirty="0" smtClean="0"/>
              <a:t>Bagno refrigerante</a:t>
            </a:r>
            <a:endParaRPr lang="it-IT" dirty="0"/>
          </a:p>
        </p:txBody>
      </p:sp>
      <p:cxnSp>
        <p:nvCxnSpPr>
          <p:cNvPr id="7" name="Connettore 2 6"/>
          <p:cNvCxnSpPr>
            <a:stCxn id="5" idx="1"/>
          </p:cNvCxnSpPr>
          <p:nvPr/>
        </p:nvCxnSpPr>
        <p:spPr>
          <a:xfrm rot="10800000" flipV="1">
            <a:off x="3929058" y="3327914"/>
            <a:ext cx="928694" cy="1725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548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2" y="285728"/>
            <a:ext cx="4357718" cy="2708434"/>
          </a:xfrm>
          <a:prstGeom prst="rect">
            <a:avLst/>
          </a:prstGeom>
          <a:noFill/>
        </p:spPr>
        <p:txBody>
          <a:bodyPr wrap="square" rtlCol="0">
            <a:spAutoFit/>
          </a:bodyPr>
          <a:lstStyle/>
          <a:p>
            <a:endParaRPr lang="it-IT" sz="800" b="1" cap="all" dirty="0"/>
          </a:p>
          <a:p>
            <a:pPr marL="457200" indent="-457200">
              <a:lnSpc>
                <a:spcPct val="150000"/>
              </a:lnSpc>
              <a:buFont typeface="+mj-lt"/>
              <a:buAutoNum type="alphaLcParenR" startAt="3"/>
            </a:pPr>
            <a:r>
              <a:rPr lang="it-IT" sz="2000" b="1" cap="all" dirty="0" smtClean="0"/>
              <a:t>Trappole a serpentina</a:t>
            </a:r>
          </a:p>
          <a:p>
            <a:pPr marL="457200" indent="-457200">
              <a:lnSpc>
                <a:spcPct val="150000"/>
              </a:lnSpc>
              <a:buFont typeface="+mj-lt"/>
              <a:buAutoNum type="alphaLcParenR" startAt="3"/>
            </a:pPr>
            <a:endParaRPr lang="it-IT" sz="800" b="1" cap="all" dirty="0" smtClean="0"/>
          </a:p>
          <a:p>
            <a:pPr marL="452438" indent="-265113"/>
            <a:r>
              <a:rPr lang="it-IT" sz="2000" dirty="0" smtClean="0"/>
              <a:t>	Molto efficaci, vengono usate per salvaguardare dai vapori strumenti quali pompe ad olio. La serpentina viene in genere immersa all’interno di un bagno refrigerante contenuto in un vaso </a:t>
            </a:r>
            <a:r>
              <a:rPr lang="it-IT" sz="2000" dirty="0" err="1" smtClean="0"/>
              <a:t>Deward</a:t>
            </a:r>
            <a:r>
              <a:rPr lang="it-IT" sz="2000" dirty="0" smtClean="0"/>
              <a:t>.</a:t>
            </a:r>
            <a:endParaRPr lang="it-IT" sz="2000" dirty="0"/>
          </a:p>
        </p:txBody>
      </p:sp>
      <p:pic>
        <p:nvPicPr>
          <p:cNvPr id="4" name="Picture 4" descr="http://t3.gstatic.com/images?q=tbn:ANd9GcRiobBS5mXkYgFhuF0yCutiBCO9kfgqe9L4E2d2kK5nZKuXvFaIKTgEw0ed"/>
          <p:cNvPicPr>
            <a:picLocks noChangeAspect="1" noChangeArrowheads="1"/>
          </p:cNvPicPr>
          <p:nvPr/>
        </p:nvPicPr>
        <p:blipFill>
          <a:blip r:embed="rId6" cstate="print"/>
          <a:srcRect/>
          <a:stretch>
            <a:fillRect/>
          </a:stretch>
        </p:blipFill>
        <p:spPr bwMode="auto">
          <a:xfrm>
            <a:off x="2143108" y="3558481"/>
            <a:ext cx="1928826" cy="3013791"/>
          </a:xfrm>
          <a:prstGeom prst="rect">
            <a:avLst/>
          </a:prstGeom>
          <a:noFill/>
        </p:spPr>
      </p:pic>
      <p:pic>
        <p:nvPicPr>
          <p:cNvPr id="105477" name="Picture 5" descr="C:\Users\Dea\Documents\My Dropbox\MY PESF\foto anno 2010\IMG_3035.JPG"/>
          <p:cNvPicPr>
            <a:picLocks noChangeAspect="1" noChangeArrowheads="1"/>
          </p:cNvPicPr>
          <p:nvPr/>
        </p:nvPicPr>
        <p:blipFill>
          <a:blip r:embed="rId7" cstate="print"/>
          <a:srcRect/>
          <a:stretch>
            <a:fillRect/>
          </a:stretch>
        </p:blipFill>
        <p:spPr bwMode="auto">
          <a:xfrm>
            <a:off x="4786314" y="1190609"/>
            <a:ext cx="4143404" cy="552453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29059"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asellaDiTesto 4"/>
          <p:cNvSpPr txBox="1"/>
          <p:nvPr/>
        </p:nvSpPr>
        <p:spPr>
          <a:xfrm>
            <a:off x="285720" y="285728"/>
            <a:ext cx="5942464" cy="5447645"/>
          </a:xfrm>
          <a:prstGeom prst="rect">
            <a:avLst/>
          </a:prstGeom>
          <a:noFill/>
        </p:spPr>
        <p:txBody>
          <a:bodyPr wrap="square" rtlCol="0">
            <a:spAutoFit/>
          </a:bodyPr>
          <a:lstStyle/>
          <a:p>
            <a:pPr marL="457200" indent="-457200" algn="just">
              <a:buFont typeface="+mj-lt"/>
              <a:buAutoNum type="arabicPeriod" startAt="3"/>
            </a:pPr>
            <a:r>
              <a:rPr lang="it-IT" sz="2400" b="1" cap="all" dirty="0" smtClean="0"/>
              <a:t>Tecniche di agitazione</a:t>
            </a:r>
          </a:p>
          <a:p>
            <a:pPr algn="just"/>
            <a:endParaRPr lang="it-IT" sz="800" b="1" cap="all" dirty="0"/>
          </a:p>
          <a:p>
            <a:pPr algn="just"/>
            <a:r>
              <a:rPr lang="it-IT" sz="2000" dirty="0" smtClean="0"/>
              <a:t>Una reazione chimica può avvenire solo se le molecole dei reagenti si urtano fra loro con una forza sufficiente a superare una determinata energia di attivazione.</a:t>
            </a:r>
          </a:p>
          <a:p>
            <a:pPr algn="just"/>
            <a:endParaRPr lang="it-IT" sz="2000" dirty="0" smtClean="0"/>
          </a:p>
          <a:p>
            <a:pPr algn="just"/>
            <a:endParaRPr lang="it-IT" sz="800" dirty="0" smtClean="0"/>
          </a:p>
          <a:p>
            <a:pPr algn="just"/>
            <a:r>
              <a:rPr lang="it-IT" sz="2000" u="sng" dirty="0" smtClean="0"/>
              <a:t>SISTEMI OMOGENEI</a:t>
            </a:r>
            <a:r>
              <a:rPr lang="it-IT" sz="2000" dirty="0" smtClean="0"/>
              <a:t>: quando i reagenti si trovano nella stessa fase. In questo caso le molecole sono in continuo movimento, la superficie di reazione è praticamente infinita e l’agitazione non influisce sulla frequenza delle collisioni. In questi casi si ricorre all’agitazione per </a:t>
            </a:r>
            <a:r>
              <a:rPr lang="it-IT" sz="2000" b="1" dirty="0" smtClean="0"/>
              <a:t>moderare</a:t>
            </a:r>
            <a:r>
              <a:rPr lang="it-IT" sz="2000" dirty="0" smtClean="0"/>
              <a:t> la velocità di reazione: se la reazione è violenta ed uno dei reagenti viene aggiunto goccia a goccia, allora è opportuno agitare la miscela per disperdere il reagente aggiunto ed </a:t>
            </a:r>
            <a:r>
              <a:rPr lang="it-IT" sz="2000" b="1" dirty="0" smtClean="0"/>
              <a:t>evitare surriscaldamenti locali o eccessi di concentrazione</a:t>
            </a:r>
            <a:r>
              <a:rPr lang="it-IT" sz="2000" dirty="0" smtClean="0"/>
              <a:t> che potrebbero portare a reazioni secondarie.</a:t>
            </a:r>
          </a:p>
          <a:p>
            <a:pPr algn="just"/>
            <a:endParaRPr lang="it-IT" sz="800" dirty="0" smtClean="0"/>
          </a:p>
        </p:txBody>
      </p:sp>
      <p:pic>
        <p:nvPicPr>
          <p:cNvPr id="129036"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14772" t="41159" r="68148" b="31547"/>
          <a:stretch/>
        </p:blipFill>
        <p:spPr bwMode="auto">
          <a:xfrm>
            <a:off x="6724101" y="764704"/>
            <a:ext cx="224414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ggetto 3"/>
          <p:cNvGraphicFramePr>
            <a:graphicFrameLocks noChangeAspect="1"/>
          </p:cNvGraphicFramePr>
          <p:nvPr>
            <p:extLst>
              <p:ext uri="{D42A27DB-BD31-4B8C-83A1-F6EECF244321}">
                <p14:modId xmlns:p14="http://schemas.microsoft.com/office/powerpoint/2010/main" val="2414641980"/>
              </p:ext>
            </p:extLst>
          </p:nvPr>
        </p:nvGraphicFramePr>
        <p:xfrm>
          <a:off x="6575544" y="2436671"/>
          <a:ext cx="2541253" cy="4400853"/>
        </p:xfrm>
        <a:graphic>
          <a:graphicData uri="http://schemas.openxmlformats.org/presentationml/2006/ole">
            <mc:AlternateContent xmlns:mc="http://schemas.openxmlformats.org/markup-compatibility/2006">
              <mc:Choice xmlns:v="urn:schemas-microsoft-com:vml" Requires="v">
                <p:oleObj spid="_x0000_s129060" name="ChemSketch" r:id="rId7" imgW="3803760" imgH="6589800" progId="ACD.ChemSketch.20">
                  <p:embed/>
                </p:oleObj>
              </mc:Choice>
              <mc:Fallback>
                <p:oleObj name="ChemSketch" r:id="rId7" imgW="3803760" imgH="6589800" progId="ACD.ChemSketch.20">
                  <p:embed/>
                  <p:pic>
                    <p:nvPicPr>
                      <p:cNvPr id="0" name="Object 4"/>
                      <p:cNvPicPr>
                        <a:picLocks noChangeAspect="1" noChangeArrowheads="1"/>
                      </p:cNvPicPr>
                      <p:nvPr/>
                    </p:nvPicPr>
                    <p:blipFill>
                      <a:blip r:embed="rId8"/>
                      <a:srcRect/>
                      <a:stretch>
                        <a:fillRect/>
                      </a:stretch>
                    </p:blipFill>
                    <p:spPr bwMode="auto">
                      <a:xfrm>
                        <a:off x="6575544" y="2436671"/>
                        <a:ext cx="2541253" cy="440085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300053" name="ChemSketch" r:id="rId4" imgW="2880360" imgH="2212920" progId="ACD.ChemSketch.20">
                  <p:embed/>
                </p:oleObj>
              </mc:Choice>
              <mc:Fallback>
                <p:oleObj name="ChemSketch" r:id="rId4" imgW="2880360" imgH="221292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asellaDiTesto 4"/>
          <p:cNvSpPr txBox="1"/>
          <p:nvPr/>
        </p:nvSpPr>
        <p:spPr>
          <a:xfrm>
            <a:off x="285720" y="788506"/>
            <a:ext cx="5798448" cy="5016758"/>
          </a:xfrm>
          <a:prstGeom prst="rect">
            <a:avLst/>
          </a:prstGeom>
          <a:noFill/>
        </p:spPr>
        <p:txBody>
          <a:bodyPr wrap="square" rtlCol="0">
            <a:spAutoFit/>
          </a:bodyPr>
          <a:lstStyle/>
          <a:p>
            <a:pPr algn="just"/>
            <a:r>
              <a:rPr lang="it-IT" sz="2000" u="sng" dirty="0" smtClean="0"/>
              <a:t>SISTEMI ETEROGENEI</a:t>
            </a:r>
            <a:r>
              <a:rPr lang="it-IT" sz="2000" dirty="0" smtClean="0"/>
              <a:t>: quando i reagenti si trovano in fasi separate. </a:t>
            </a:r>
          </a:p>
          <a:p>
            <a:pPr algn="just"/>
            <a:endParaRPr lang="it-IT" sz="2000" dirty="0" smtClean="0"/>
          </a:p>
          <a:p>
            <a:pPr algn="just"/>
            <a:r>
              <a:rPr lang="it-IT" sz="2000" dirty="0" smtClean="0"/>
              <a:t>La reazione avviene all’</a:t>
            </a:r>
            <a:r>
              <a:rPr lang="it-IT" sz="2000" b="1" dirty="0" smtClean="0"/>
              <a:t>interfase</a:t>
            </a:r>
            <a:r>
              <a:rPr lang="it-IT" sz="2000" dirty="0" smtClean="0"/>
              <a:t>, su una superficie finita e quindi i prodotti si devono allontanare via via che si formano per consentire l’accesso delle particelle che devono ancora reagire. </a:t>
            </a:r>
          </a:p>
          <a:p>
            <a:pPr algn="just"/>
            <a:endParaRPr lang="it-IT" sz="2000" dirty="0" smtClean="0"/>
          </a:p>
          <a:p>
            <a:pPr algn="just"/>
            <a:r>
              <a:rPr lang="it-IT" sz="2000" dirty="0" smtClean="0"/>
              <a:t>In questi casi l’agitazione aumenta molto la velocità di reazione. Una fase è liquida (reagente puro o soluzione) e l’altra fase può essere solida, liquida o gassosa. In ognuno di questi casi un’energica agitazione è molto importante. In particolare nel caso di due fasi liquide non miscibili tra loro (reazioni a trasferimento di fase, TF) in cui vengono aggiunti dei catalizzatori a TF .</a:t>
            </a:r>
            <a:endParaRPr lang="it-IT" sz="2000" u="sng" dirty="0" smtClean="0"/>
          </a:p>
        </p:txBody>
      </p:sp>
      <p:graphicFrame>
        <p:nvGraphicFramePr>
          <p:cNvPr id="2" name="Oggetto 1"/>
          <p:cNvGraphicFramePr>
            <a:graphicFrameLocks noChangeAspect="1"/>
          </p:cNvGraphicFramePr>
          <p:nvPr>
            <p:extLst>
              <p:ext uri="{D42A27DB-BD31-4B8C-83A1-F6EECF244321}">
                <p14:modId xmlns:p14="http://schemas.microsoft.com/office/powerpoint/2010/main" val="254641456"/>
              </p:ext>
            </p:extLst>
          </p:nvPr>
        </p:nvGraphicFramePr>
        <p:xfrm>
          <a:off x="6444208" y="1268760"/>
          <a:ext cx="2541588" cy="4400550"/>
        </p:xfrm>
        <a:graphic>
          <a:graphicData uri="http://schemas.openxmlformats.org/presentationml/2006/ole">
            <mc:AlternateContent xmlns:mc="http://schemas.openxmlformats.org/markup-compatibility/2006">
              <mc:Choice xmlns:v="urn:schemas-microsoft-com:vml" Requires="v">
                <p:oleObj spid="_x0000_s300054" name="ChemSketch" r:id="rId6" imgW="3803760" imgH="6589800" progId="ACD.ChemSketch.20">
                  <p:embed/>
                </p:oleObj>
              </mc:Choice>
              <mc:Fallback>
                <p:oleObj name="ChemSketch" r:id="rId6" imgW="3803760" imgH="6589800" progId="ACD.ChemSketch.20">
                  <p:embed/>
                  <p:pic>
                    <p:nvPicPr>
                      <p:cNvPr id="0" name="Oggetto 3"/>
                      <p:cNvPicPr>
                        <a:picLocks noChangeAspect="1" noChangeArrowheads="1"/>
                      </p:cNvPicPr>
                      <p:nvPr/>
                    </p:nvPicPr>
                    <p:blipFill>
                      <a:blip r:embed="rId7"/>
                      <a:srcRect/>
                      <a:stretch>
                        <a:fillRect/>
                      </a:stretch>
                    </p:blipFill>
                    <p:spPr bwMode="auto">
                      <a:xfrm>
                        <a:off x="6444208" y="1268760"/>
                        <a:ext cx="25415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755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7158" y="500042"/>
            <a:ext cx="5643602" cy="3108543"/>
          </a:xfrm>
          <a:prstGeom prst="rect">
            <a:avLst/>
          </a:prstGeom>
          <a:noFill/>
        </p:spPr>
        <p:txBody>
          <a:bodyPr wrap="square" rtlCol="0">
            <a:spAutoFit/>
          </a:bodyPr>
          <a:lstStyle/>
          <a:p>
            <a:endParaRPr lang="it-IT" sz="800" b="1" cap="all" dirty="0"/>
          </a:p>
          <a:p>
            <a:pPr marL="530225" indent="-265113">
              <a:buFont typeface="Arial" pitchFamily="34" charset="0"/>
              <a:buChar char="•"/>
            </a:pPr>
            <a:endParaRPr lang="it-IT" sz="800" dirty="0" smtClean="0"/>
          </a:p>
          <a:p>
            <a:pPr marL="265113" indent="-265113">
              <a:buFont typeface="Wingdings" pitchFamily="2" charset="2"/>
              <a:buChar char="ü"/>
            </a:pPr>
            <a:r>
              <a:rPr lang="it-IT" sz="2000" b="1" u="sng" dirty="0" smtClean="0"/>
              <a:t>Lampada </a:t>
            </a:r>
            <a:r>
              <a:rPr lang="it-IT" sz="2000" b="1" u="sng" dirty="0" err="1" smtClean="0"/>
              <a:t>Meker</a:t>
            </a:r>
            <a:r>
              <a:rPr lang="it-IT" sz="2000" dirty="0" smtClean="0"/>
              <a:t>: griglia metallica all’estremità del tubo che suddivide la fiamma in tante fiammelle quanti sono i fori per aumentare la superficie riscaldante. Temperature più alte (1200°C).</a:t>
            </a:r>
          </a:p>
          <a:p>
            <a:pPr marL="265113" indent="-265113">
              <a:buFont typeface="Wingdings" pitchFamily="2" charset="2"/>
              <a:buChar char="ü"/>
            </a:pPr>
            <a:endParaRPr lang="it-IT" sz="2000" u="sng" dirty="0"/>
          </a:p>
          <a:p>
            <a:pPr marL="265113" indent="-265113">
              <a:buFont typeface="Wingdings" pitchFamily="2" charset="2"/>
              <a:buChar char="ü"/>
            </a:pPr>
            <a:r>
              <a:rPr lang="it-IT" sz="2000" b="1" u="sng" dirty="0" smtClean="0"/>
              <a:t>Soffierie</a:t>
            </a:r>
            <a:r>
              <a:rPr lang="it-IT" sz="2000" dirty="0" smtClean="0"/>
              <a:t>: due tubi di entrata, uno per il gas ed uno per un compressore d’aria o per una bombola d’ossigeno.</a:t>
            </a:r>
          </a:p>
          <a:p>
            <a:pPr marL="627063" indent="-365125">
              <a:buFont typeface="Arial" pitchFamily="34" charset="0"/>
              <a:buChar char="•"/>
            </a:pPr>
            <a:r>
              <a:rPr lang="it-IT" sz="2000" dirty="0" smtClean="0"/>
              <a:t>Uso: calcinazione, modellazione vetro</a:t>
            </a:r>
          </a:p>
        </p:txBody>
      </p:sp>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31774"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643702" y="857232"/>
          <a:ext cx="1169987" cy="2368550"/>
        </p:xfrm>
        <a:graphic>
          <a:graphicData uri="http://schemas.openxmlformats.org/presentationml/2006/ole">
            <mc:AlternateContent xmlns:mc="http://schemas.openxmlformats.org/markup-compatibility/2006">
              <mc:Choice xmlns:v="urn:schemas-microsoft-com:vml" Requires="v">
                <p:oleObj spid="_x0000_s31775" name="ChemSketch" r:id="rId6" imgW="1170360" imgH="2368440" progId="ACD.ChemSketch.20">
                  <p:embed/>
                </p:oleObj>
              </mc:Choice>
              <mc:Fallback>
                <p:oleObj name="ChemSketch" r:id="rId6" imgW="1170360" imgH="236844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702" y="857232"/>
                        <a:ext cx="1169987"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651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7"/>
          <p:cNvPicPr>
            <a:picLocks noChangeAspect="1" noChangeArrowheads="1"/>
          </p:cNvPicPr>
          <p:nvPr/>
        </p:nvPicPr>
        <p:blipFill>
          <a:blip r:embed="rId6" cstate="print"/>
          <a:srcRect l="10127" r="8860"/>
          <a:stretch>
            <a:fillRect/>
          </a:stretch>
        </p:blipFill>
        <p:spPr bwMode="auto">
          <a:xfrm>
            <a:off x="3786182" y="5062985"/>
            <a:ext cx="4572032" cy="1795039"/>
          </a:xfrm>
          <a:prstGeom prst="rect">
            <a:avLst/>
          </a:prstGeom>
          <a:noFill/>
          <a:ln w="9525">
            <a:noFill/>
            <a:miter lim="800000"/>
            <a:headEnd/>
            <a:tailEnd/>
          </a:ln>
        </p:spPr>
      </p:pic>
      <p:pic>
        <p:nvPicPr>
          <p:cNvPr id="4" name="Picture 6"/>
          <p:cNvPicPr>
            <a:picLocks noChangeAspect="1" noChangeArrowheads="1"/>
          </p:cNvPicPr>
          <p:nvPr/>
        </p:nvPicPr>
        <p:blipFill>
          <a:blip r:embed="rId7" cstate="print"/>
          <a:srcRect/>
          <a:stretch>
            <a:fillRect/>
          </a:stretch>
        </p:blipFill>
        <p:spPr bwMode="auto">
          <a:xfrm>
            <a:off x="0" y="2786058"/>
            <a:ext cx="3438529" cy="4071942"/>
          </a:xfrm>
          <a:prstGeom prst="rect">
            <a:avLst/>
          </a:prstGeom>
          <a:noFill/>
          <a:ln w="9525">
            <a:noFill/>
            <a:miter lim="800000"/>
            <a:headEnd/>
            <a:tailEnd/>
          </a:ln>
        </p:spPr>
      </p:pic>
      <p:sp>
        <p:nvSpPr>
          <p:cNvPr id="5" name="CasellaDiTesto 4"/>
          <p:cNvSpPr txBox="1"/>
          <p:nvPr/>
        </p:nvSpPr>
        <p:spPr>
          <a:xfrm>
            <a:off x="285720" y="142852"/>
            <a:ext cx="7572428" cy="4647426"/>
          </a:xfrm>
          <a:prstGeom prst="rect">
            <a:avLst/>
          </a:prstGeom>
          <a:noFill/>
        </p:spPr>
        <p:txBody>
          <a:bodyPr wrap="square" rtlCol="0">
            <a:spAutoFit/>
          </a:bodyPr>
          <a:lstStyle/>
          <a:p>
            <a:pPr algn="just"/>
            <a:endParaRPr lang="it-IT" sz="800" b="1" cap="all" dirty="0"/>
          </a:p>
          <a:p>
            <a:pPr marL="457200" indent="-457200" algn="just">
              <a:buFont typeface="+mj-lt"/>
              <a:buAutoNum type="alphaUcPeriod"/>
            </a:pPr>
            <a:r>
              <a:rPr lang="it-IT" sz="2000" b="1" u="sng" dirty="0" smtClean="0"/>
              <a:t>Agitatori meccanici</a:t>
            </a:r>
            <a:r>
              <a:rPr lang="it-IT" sz="2000" dirty="0" smtClean="0"/>
              <a:t>: aste di metallo, vetro o plastica collegate ad un motorino elettrico rotante fissato ad un sostegno verticale. </a:t>
            </a:r>
          </a:p>
          <a:p>
            <a:pPr marL="457200" indent="-457200" algn="just"/>
            <a:r>
              <a:rPr lang="it-IT" sz="800" dirty="0" smtClean="0"/>
              <a:t>	</a:t>
            </a:r>
          </a:p>
          <a:p>
            <a:pPr marL="457200" indent="-457200" algn="just"/>
            <a:r>
              <a:rPr lang="it-IT" sz="2000" dirty="0" smtClean="0"/>
              <a:t>	Per diminuire le oscillazioni l’asta viene fissata al pallone tramite una guaina, che può essere di vetro smerigliato, lubrificata con paraffina per diminuire l’attrito ed evitare che i due pezzi si inchiodino.</a:t>
            </a:r>
            <a:endParaRPr lang="it-IT" sz="800" dirty="0" smtClean="0"/>
          </a:p>
          <a:p>
            <a:pPr marL="2792413" indent="-457200" algn="just"/>
            <a:r>
              <a:rPr lang="it-IT" sz="2000" dirty="0" smtClean="0"/>
              <a:t>	Adatti per agitare miscele molto  viscose o contenenti molta fase solida. </a:t>
            </a:r>
          </a:p>
          <a:p>
            <a:pPr marL="2792413" indent="-457200" algn="just"/>
            <a:r>
              <a:rPr lang="it-IT" sz="2000" dirty="0" smtClean="0"/>
              <a:t>	Inadatti per reazioni in atmosfera controllata, in quanto non permettono di effettuare depressioni all’interno del sistema, quindi difficile effettuare cicli vuoto/azoto. In questi casi si deve ricorrere ad una agitazione magnetica.</a:t>
            </a:r>
            <a:endParaRPr lang="it-IT" sz="2000" u="sng" dirty="0" smtClean="0"/>
          </a:p>
        </p:txBody>
      </p:sp>
      <p:pic>
        <p:nvPicPr>
          <p:cNvPr id="106499" name="Picture 3"/>
          <p:cNvPicPr>
            <a:picLocks noChangeAspect="1" noChangeArrowheads="1"/>
          </p:cNvPicPr>
          <p:nvPr/>
        </p:nvPicPr>
        <p:blipFill>
          <a:blip r:embed="rId8" cstate="print"/>
          <a:srcRect l="37637" r="34464" b="10306"/>
          <a:stretch>
            <a:fillRect/>
          </a:stretch>
        </p:blipFill>
        <p:spPr bwMode="auto">
          <a:xfrm>
            <a:off x="7929554" y="1000108"/>
            <a:ext cx="1214446" cy="3730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6" name="Picture 8" descr="http://img.directindustry.it/images_di/photo-p/agitatori-magnetico-a-piastre-riscaldante-da-laboratorio-410177.jpg"/>
          <p:cNvPicPr>
            <a:picLocks noChangeAspect="1" noChangeArrowheads="1"/>
          </p:cNvPicPr>
          <p:nvPr/>
        </p:nvPicPr>
        <p:blipFill>
          <a:blip r:embed="rId4" cstate="print"/>
          <a:srcRect/>
          <a:stretch>
            <a:fillRect/>
          </a:stretch>
        </p:blipFill>
        <p:spPr bwMode="auto">
          <a:xfrm>
            <a:off x="5500694" y="357166"/>
            <a:ext cx="3143272" cy="3143272"/>
          </a:xfrm>
          <a:prstGeom prst="rect">
            <a:avLst/>
          </a:prstGeom>
          <a:noFill/>
        </p:spPr>
      </p:pic>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30087" name="ChemSketch" r:id="rId5" imgW="2880360" imgH="2212920" progId="ACD.ChemSketch.20">
                  <p:embed/>
                </p:oleObj>
              </mc:Choice>
              <mc:Fallback>
                <p:oleObj name="ChemSketch" r:id="rId5" imgW="2880360" imgH="221292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0" y="285728"/>
            <a:ext cx="5429256" cy="5632311"/>
          </a:xfrm>
          <a:prstGeom prst="rect">
            <a:avLst/>
          </a:prstGeom>
          <a:noFill/>
        </p:spPr>
        <p:txBody>
          <a:bodyPr wrap="square" rtlCol="0">
            <a:spAutoFit/>
          </a:bodyPr>
          <a:lstStyle/>
          <a:p>
            <a:endParaRPr lang="it-IT" sz="800" b="1" cap="all" dirty="0" smtClean="0"/>
          </a:p>
          <a:p>
            <a:pPr marL="457200" indent="-457200">
              <a:buFont typeface="+mj-lt"/>
              <a:buAutoNum type="alphaUcPeriod" startAt="2"/>
            </a:pPr>
            <a:r>
              <a:rPr lang="it-IT" sz="2000" b="1" u="sng" dirty="0" smtClean="0"/>
              <a:t>Agitatori magnetici</a:t>
            </a:r>
            <a:r>
              <a:rPr lang="it-IT" sz="2000" dirty="0" smtClean="0"/>
              <a:t>: indispensabili se si vuole agitare una miscela in un recipiente chiuso, sotto vuoto o sotto pressione.</a:t>
            </a:r>
          </a:p>
          <a:p>
            <a:pPr marL="457200" indent="-457200">
              <a:buFont typeface="+mj-lt"/>
              <a:buAutoNum type="alphaUcPeriod" startAt="2"/>
            </a:pPr>
            <a:endParaRPr lang="it-IT" sz="800" dirty="0" smtClean="0"/>
          </a:p>
          <a:p>
            <a:pPr marL="457200" indent="-457200"/>
            <a:r>
              <a:rPr lang="it-IT" sz="2000" dirty="0" smtClean="0"/>
              <a:t>	Un </a:t>
            </a:r>
            <a:r>
              <a:rPr lang="it-IT" sz="2000" b="1" dirty="0" smtClean="0"/>
              <a:t>motorino</a:t>
            </a:r>
            <a:r>
              <a:rPr lang="it-IT" sz="2000" dirty="0" smtClean="0"/>
              <a:t> fa ruotare attorno ad un asse verticale una potente </a:t>
            </a:r>
            <a:r>
              <a:rPr lang="it-IT" sz="2000" b="1" dirty="0" smtClean="0"/>
              <a:t>calamita </a:t>
            </a:r>
            <a:r>
              <a:rPr lang="it-IT" sz="2000" dirty="0" smtClean="0"/>
              <a:t>con i poli rivolti verso l’alto, sopra la quale si pone il recipiente con la miscela da agitare. </a:t>
            </a:r>
          </a:p>
          <a:p>
            <a:pPr marL="457200" indent="-457200"/>
            <a:endParaRPr lang="it-IT" sz="800" dirty="0" smtClean="0"/>
          </a:p>
          <a:p>
            <a:pPr marL="457200" indent="-457200"/>
            <a:r>
              <a:rPr lang="it-IT" sz="2000" dirty="0" smtClean="0"/>
              <a:t>	Dentro la  miscela si introduce </a:t>
            </a:r>
            <a:r>
              <a:rPr lang="it-IT" sz="2000" b="1" dirty="0" smtClean="0"/>
              <a:t>un’ancoretta magnetica </a:t>
            </a:r>
            <a:r>
              <a:rPr lang="it-IT" sz="2000" dirty="0" smtClean="0"/>
              <a:t>costituita da una piccola calamita  d’acciaio incapsulata  in una guaina di vetro o di teflon, di forme diverse a seconda del recipiente che contiene la miscela da agitare:</a:t>
            </a:r>
          </a:p>
          <a:p>
            <a:pPr marL="457200" indent="-457200"/>
            <a:endParaRPr lang="it-IT" sz="800" dirty="0" smtClean="0"/>
          </a:p>
          <a:p>
            <a:pPr marL="457200" indent="-457200"/>
            <a:r>
              <a:rPr lang="it-IT" sz="2000" dirty="0" smtClean="0"/>
              <a:t>	ovali: palloni</a:t>
            </a:r>
          </a:p>
          <a:p>
            <a:pPr marL="457200" indent="-457200"/>
            <a:r>
              <a:rPr lang="it-IT" sz="2000" dirty="0" smtClean="0"/>
              <a:t>	barrette: beute e </a:t>
            </a:r>
            <a:r>
              <a:rPr lang="it-IT" sz="2000" dirty="0" err="1" smtClean="0"/>
              <a:t>beker</a:t>
            </a:r>
            <a:endParaRPr lang="it-IT" sz="2000" dirty="0" smtClean="0"/>
          </a:p>
          <a:p>
            <a:pPr marL="457200" indent="-457200"/>
            <a:r>
              <a:rPr lang="it-IT" sz="2000" dirty="0" smtClean="0"/>
              <a:t>	palline, stelline: provette</a:t>
            </a:r>
          </a:p>
          <a:p>
            <a:pPr marL="457200" indent="-457200"/>
            <a:endParaRPr lang="it-IT" sz="800" dirty="0" smtClean="0"/>
          </a:p>
          <a:p>
            <a:pPr marL="457200" indent="-457200"/>
            <a:r>
              <a:rPr lang="it-IT" sz="2000" dirty="0" smtClean="0"/>
              <a:t>	</a:t>
            </a:r>
            <a:endParaRPr lang="it-IT" sz="2000" u="sng" dirty="0" smtClean="0"/>
          </a:p>
        </p:txBody>
      </p:sp>
      <p:pic>
        <p:nvPicPr>
          <p:cNvPr id="130051" name="Picture 3"/>
          <p:cNvPicPr>
            <a:picLocks noChangeAspect="1" noChangeArrowheads="1"/>
          </p:cNvPicPr>
          <p:nvPr/>
        </p:nvPicPr>
        <p:blipFill>
          <a:blip r:embed="rId7" cstate="print"/>
          <a:srcRect l="11765" t="53004" r="14705"/>
          <a:stretch>
            <a:fillRect/>
          </a:stretch>
        </p:blipFill>
        <p:spPr bwMode="auto">
          <a:xfrm>
            <a:off x="4292107" y="4581128"/>
            <a:ext cx="2780223" cy="1972075"/>
          </a:xfrm>
          <a:prstGeom prst="rect">
            <a:avLst/>
          </a:prstGeom>
          <a:noFill/>
          <a:ln w="9525">
            <a:noFill/>
            <a:miter lim="800000"/>
            <a:headEnd/>
            <a:tailEnd/>
          </a:ln>
        </p:spPr>
      </p:pic>
      <p:pic>
        <p:nvPicPr>
          <p:cNvPr id="130052" name="Picture 4"/>
          <p:cNvPicPr>
            <a:picLocks noChangeAspect="1" noChangeArrowheads="1"/>
          </p:cNvPicPr>
          <p:nvPr/>
        </p:nvPicPr>
        <p:blipFill>
          <a:blip r:embed="rId8" cstate="print"/>
          <a:srcRect l="6598" r="62610"/>
          <a:stretch>
            <a:fillRect/>
          </a:stretch>
        </p:blipFill>
        <p:spPr bwMode="auto">
          <a:xfrm>
            <a:off x="3203848" y="4432648"/>
            <a:ext cx="1723062" cy="2034840"/>
          </a:xfrm>
          <a:prstGeom prst="rect">
            <a:avLst/>
          </a:prstGeom>
          <a:noFill/>
          <a:ln w="9525">
            <a:noFill/>
            <a:miter lim="800000"/>
            <a:headEnd/>
            <a:tailEnd/>
          </a:ln>
        </p:spPr>
      </p:pic>
      <p:pic>
        <p:nvPicPr>
          <p:cNvPr id="130054" name="Picture 6" descr="http://t1.gstatic.com/images?q=tbn:ANd9GcTxsbONhmRl9nYeY0bGdOQUtpAhx8okUKPfygGy6n0_-yv3D1mWRg"/>
          <p:cNvPicPr>
            <a:picLocks noChangeAspect="1" noChangeArrowheads="1"/>
          </p:cNvPicPr>
          <p:nvPr/>
        </p:nvPicPr>
        <p:blipFill>
          <a:blip r:embed="rId9" cstate="print"/>
          <a:srcRect/>
          <a:stretch>
            <a:fillRect/>
          </a:stretch>
        </p:blipFill>
        <p:spPr bwMode="auto">
          <a:xfrm>
            <a:off x="6911187" y="4725144"/>
            <a:ext cx="2053301" cy="1564421"/>
          </a:xfrm>
          <a:prstGeom prst="rect">
            <a:avLst/>
          </a:prstGeom>
          <a:noFill/>
        </p:spPr>
      </p:pic>
      <p:graphicFrame>
        <p:nvGraphicFramePr>
          <p:cNvPr id="130060" name="Object 12"/>
          <p:cNvGraphicFramePr>
            <a:graphicFrameLocks noChangeAspect="1"/>
          </p:cNvGraphicFramePr>
          <p:nvPr/>
        </p:nvGraphicFramePr>
        <p:xfrm>
          <a:off x="6858016" y="3286124"/>
          <a:ext cx="725560" cy="1065212"/>
        </p:xfrm>
        <a:graphic>
          <a:graphicData uri="http://schemas.openxmlformats.org/presentationml/2006/ole">
            <mc:AlternateContent xmlns:mc="http://schemas.openxmlformats.org/markup-compatibility/2006">
              <mc:Choice xmlns:v="urn:schemas-microsoft-com:vml" Requires="v">
                <p:oleObj spid="_x0000_s130088" name="ChemSketch" r:id="rId10" imgW="1454040" imgH="2136600" progId="ACD.ChemSketch.20">
                  <p:embed/>
                </p:oleObj>
              </mc:Choice>
              <mc:Fallback>
                <p:oleObj name="ChemSketch" r:id="rId10" imgW="1454040" imgH="2136600" progId="ACD.ChemSketch.20">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16" y="3286124"/>
                        <a:ext cx="725560"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285728"/>
            <a:ext cx="8215370" cy="4216539"/>
          </a:xfrm>
          <a:prstGeom prst="rect">
            <a:avLst/>
          </a:prstGeom>
          <a:noFill/>
        </p:spPr>
        <p:txBody>
          <a:bodyPr wrap="square" rtlCol="0">
            <a:spAutoFit/>
          </a:bodyPr>
          <a:lstStyle/>
          <a:p>
            <a:pPr marL="457200" indent="-457200"/>
            <a:endParaRPr lang="it-IT" sz="800" dirty="0" smtClean="0"/>
          </a:p>
          <a:p>
            <a:pPr algn="just" defTabSz="261938"/>
            <a:r>
              <a:rPr lang="it-IT" sz="2000" dirty="0" smtClean="0"/>
              <a:t>	Quando l’agitatore viene posto in rotazione, l’ancoretta ne segue</a:t>
            </a:r>
          </a:p>
          <a:p>
            <a:pPr algn="just" defTabSz="261938"/>
            <a:r>
              <a:rPr lang="it-IT" sz="2000" dirty="0" smtClean="0"/>
              <a:t> il moto ed imprime a sua volta </a:t>
            </a:r>
            <a:r>
              <a:rPr lang="it-IT" sz="2000" b="1" dirty="0" smtClean="0"/>
              <a:t>un’agitazione vorticosa </a:t>
            </a:r>
            <a:r>
              <a:rPr lang="it-IT" sz="2000" dirty="0" smtClean="0"/>
              <a:t>al liquido</a:t>
            </a:r>
          </a:p>
          <a:p>
            <a:pPr algn="just" defTabSz="261938"/>
            <a:r>
              <a:rPr lang="it-IT" sz="2000" dirty="0" smtClean="0"/>
              <a:t> in cui è immersa.</a:t>
            </a:r>
          </a:p>
          <a:p>
            <a:pPr algn="just" defTabSz="261938"/>
            <a:endParaRPr lang="it-IT" sz="2000" dirty="0" smtClean="0"/>
          </a:p>
          <a:p>
            <a:pPr marL="623888" algn="just" defTabSz="261938"/>
            <a:r>
              <a:rPr lang="it-IT" sz="2000" dirty="0" smtClean="0"/>
              <a:t>Se si aumenta la velocità di rotazione al di sopra di un certo limite non si mantiene più l’accoppiamento magnetico fra la calamita e l’ancoretta, per cui quest’ultima, anziché ruotare ad alta velocità, si muove in maniera disordinata. Attenzione che se “</a:t>
            </a:r>
            <a:r>
              <a:rPr lang="it-IT" sz="2000" b="1" dirty="0" smtClean="0"/>
              <a:t>impazzisce</a:t>
            </a:r>
            <a:r>
              <a:rPr lang="it-IT" sz="2000" dirty="0" smtClean="0"/>
              <a:t>”, avendo un’anima di metallo, con il suo peso può rompere il </a:t>
            </a:r>
          </a:p>
          <a:p>
            <a:pPr marL="623888" algn="just" defTabSz="261938"/>
            <a:r>
              <a:rPr lang="it-IT" sz="2000" dirty="0" smtClean="0"/>
              <a:t>recipiente di vetro che contiene la miscela</a:t>
            </a:r>
          </a:p>
          <a:p>
            <a:pPr marL="623888" algn="just" defTabSz="261938"/>
            <a:r>
              <a:rPr lang="it-IT" sz="2000" dirty="0" smtClean="0"/>
              <a:t> di reazione.</a:t>
            </a:r>
          </a:p>
          <a:p>
            <a:pPr algn="just" defTabSz="261938"/>
            <a:endParaRPr lang="it-IT" sz="2000" dirty="0" smtClean="0"/>
          </a:p>
          <a:p>
            <a:pPr algn="just" defTabSz="261938"/>
            <a:r>
              <a:rPr lang="it-IT" sz="2000" dirty="0" smtClean="0"/>
              <a:t>	</a:t>
            </a:r>
            <a:endParaRPr lang="it-IT" sz="2000" u="sng" dirty="0" smtClean="0"/>
          </a:p>
        </p:txBody>
      </p:sp>
      <p:grpSp>
        <p:nvGrpSpPr>
          <p:cNvPr id="9" name="Gruppo 8"/>
          <p:cNvGrpSpPr/>
          <p:nvPr/>
        </p:nvGrpSpPr>
        <p:grpSpPr>
          <a:xfrm>
            <a:off x="7858148" y="214290"/>
            <a:ext cx="1142976" cy="878340"/>
            <a:chOff x="8001024" y="121768"/>
            <a:chExt cx="1142976" cy="878340"/>
          </a:xfrm>
        </p:grpSpPr>
        <p:graphicFrame>
          <p:nvGraphicFramePr>
            <p:cNvPr id="154628" name="Object 4"/>
            <p:cNvGraphicFramePr>
              <a:graphicFrameLocks noChangeAspect="1"/>
            </p:cNvGraphicFramePr>
            <p:nvPr/>
          </p:nvGraphicFramePr>
          <p:xfrm>
            <a:off x="8001024" y="121768"/>
            <a:ext cx="1142976" cy="878340"/>
          </p:xfrm>
          <a:graphic>
            <a:graphicData uri="http://schemas.openxmlformats.org/presentationml/2006/ole">
              <mc:AlternateContent xmlns:mc="http://schemas.openxmlformats.org/markup-compatibility/2006">
                <mc:Choice xmlns:v="urn:schemas-microsoft-com:vml" Requires="v">
                  <p:oleObj spid="_x0000_s154655" name="ChemSketch" r:id="rId4" imgW="2880360" imgH="2212920" progId="ACD.ChemSketch.20">
                    <p:embed/>
                  </p:oleObj>
                </mc:Choice>
                <mc:Fallback>
                  <p:oleObj name="ChemSketch" r:id="rId4" imgW="2880360" imgH="2212920" progId="ACD.ChemSketch.2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24" y="121768"/>
                          <a:ext cx="1142976" cy="87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8248650" y="242888"/>
            <a:ext cx="779463" cy="417512"/>
          </p:xfrm>
          <a:graphic>
            <a:graphicData uri="http://schemas.openxmlformats.org/presentationml/2006/ole">
              <mc:AlternateContent xmlns:mc="http://schemas.openxmlformats.org/markup-compatibility/2006">
                <mc:Choice xmlns:v="urn:schemas-microsoft-com:vml" Requires="v">
                  <p:oleObj spid="_x0000_s154656" name="ChemSketch" r:id="rId6" imgW="2584800" imgH="1386720" progId="ACD.ChemSketch.20">
                    <p:embed/>
                  </p:oleObj>
                </mc:Choice>
                <mc:Fallback>
                  <p:oleObj name="ChemSketch" r:id="rId6" imgW="2584800" imgH="13867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8650" y="242888"/>
                          <a:ext cx="7794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 name="Picture 4"/>
          <p:cNvPicPr>
            <a:picLocks noChangeAspect="1" noChangeArrowheads="1"/>
          </p:cNvPicPr>
          <p:nvPr/>
        </p:nvPicPr>
        <p:blipFill>
          <a:blip r:embed="rId8" cstate="print"/>
          <a:srcRect l="8902" r="19881"/>
          <a:stretch>
            <a:fillRect/>
          </a:stretch>
        </p:blipFill>
        <p:spPr bwMode="auto">
          <a:xfrm>
            <a:off x="6786578" y="2886097"/>
            <a:ext cx="2286016" cy="3686175"/>
          </a:xfrm>
          <a:prstGeom prst="rect">
            <a:avLst/>
          </a:prstGeom>
          <a:noFill/>
          <a:ln w="9525">
            <a:noFill/>
            <a:miter lim="800000"/>
            <a:headEnd/>
            <a:tailEnd/>
          </a:ln>
        </p:spPr>
      </p:pic>
      <p:sp>
        <p:nvSpPr>
          <p:cNvPr id="6" name="CasellaDiTesto 5"/>
          <p:cNvSpPr txBox="1"/>
          <p:nvPr/>
        </p:nvSpPr>
        <p:spPr>
          <a:xfrm>
            <a:off x="642910" y="3944029"/>
            <a:ext cx="5715040" cy="2677656"/>
          </a:xfrm>
          <a:prstGeom prst="rect">
            <a:avLst/>
          </a:prstGeom>
          <a:noFill/>
        </p:spPr>
        <p:txBody>
          <a:bodyPr wrap="square" rtlCol="0">
            <a:spAutoFit/>
          </a:bodyPr>
          <a:lstStyle/>
          <a:p>
            <a:pPr algn="just" defTabSz="261938"/>
            <a:r>
              <a:rPr lang="it-IT" sz="2000" dirty="0" smtClean="0"/>
              <a:t>Il forte campo magnetico generato dalla calamita mantiene l’accoppiamento magnetico anche se l’agitatore è posto a diversi centimetri di distanza dal recipiente: ciò consente di </a:t>
            </a:r>
            <a:r>
              <a:rPr lang="it-IT" sz="2000" b="1" dirty="0" smtClean="0"/>
              <a:t>interporre</a:t>
            </a:r>
            <a:r>
              <a:rPr lang="it-IT" sz="2000" dirty="0" smtClean="0"/>
              <a:t> fra l’agitatore ed il recipiente un bagno frigorifero o riscaldante.</a:t>
            </a:r>
          </a:p>
          <a:p>
            <a:pPr algn="just" defTabSz="261938"/>
            <a:endParaRPr lang="it-IT" sz="800" dirty="0" smtClean="0"/>
          </a:p>
          <a:p>
            <a:pPr algn="just" defTabSz="261938"/>
            <a:r>
              <a:rPr lang="it-IT" sz="2000" dirty="0" smtClean="0"/>
              <a:t>Alcuni modelli di piastre riscaldanti hanno incorporato l’agitatore magnetico, così pure alcuni mantelli riscaldanti.</a:t>
            </a:r>
            <a:endParaRPr lang="it-IT" sz="2000" u="sng" dirty="0" smtClean="0"/>
          </a:p>
        </p:txBody>
      </p:sp>
      <p:pic>
        <p:nvPicPr>
          <p:cNvPr id="7" name="Picture 4" descr="http://www.autoscuolafutura.com/039.gif"/>
          <p:cNvPicPr>
            <a:picLocks noChangeAspect="1" noChangeArrowheads="1"/>
          </p:cNvPicPr>
          <p:nvPr/>
        </p:nvPicPr>
        <p:blipFill>
          <a:blip r:embed="rId9" cstate="print"/>
          <a:srcRect/>
          <a:stretch>
            <a:fillRect/>
          </a:stretch>
        </p:blipFill>
        <p:spPr bwMode="auto">
          <a:xfrm>
            <a:off x="357163" y="2366959"/>
            <a:ext cx="714375" cy="6334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5771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0" y="0"/>
            <a:ext cx="8215338" cy="2800767"/>
          </a:xfrm>
          <a:prstGeom prst="rect">
            <a:avLst/>
          </a:prstGeom>
          <a:noFill/>
        </p:spPr>
        <p:txBody>
          <a:bodyPr wrap="square" rtlCol="0">
            <a:spAutoFit/>
          </a:bodyPr>
          <a:lstStyle/>
          <a:p>
            <a:endParaRPr lang="it-IT" sz="800" b="1" cap="all" dirty="0" smtClean="0"/>
          </a:p>
          <a:p>
            <a:pPr marL="457200" indent="-457200">
              <a:buFont typeface="+mj-lt"/>
              <a:buAutoNum type="alphaUcPeriod" startAt="3"/>
            </a:pPr>
            <a:r>
              <a:rPr lang="it-IT" sz="2000" b="1" u="sng" dirty="0" err="1" smtClean="0"/>
              <a:t>Sonicatori</a:t>
            </a:r>
            <a:r>
              <a:rPr lang="it-IT" sz="2000" b="1" dirty="0" smtClean="0"/>
              <a:t>:</a:t>
            </a:r>
            <a:r>
              <a:rPr lang="it-IT" sz="2000" dirty="0" smtClean="0"/>
              <a:t> con l’avvento delle nuove tecnologie, le onde ultrasoniche possono essere utilizzate per ottenere una buona agitazione.</a:t>
            </a:r>
          </a:p>
          <a:p>
            <a:pPr marL="457200" indent="-457200">
              <a:buFont typeface="+mj-lt"/>
              <a:buAutoNum type="alphaUcPeriod" startAt="3"/>
            </a:pPr>
            <a:endParaRPr lang="it-IT" sz="2000" dirty="0" smtClean="0"/>
          </a:p>
          <a:p>
            <a:pPr marL="457200" indent="-457200"/>
            <a:r>
              <a:rPr lang="it-IT" sz="2000" dirty="0" smtClean="0"/>
              <a:t>	Si può semplicemente introdurre in un bagno ad ultrasuoni il pallone di reazione o utilizzare degli strumenti che permettono di inserire una sonda all’interno della miscela di reazione.</a:t>
            </a:r>
          </a:p>
          <a:p>
            <a:pPr marL="457200" indent="-457200"/>
            <a:r>
              <a:rPr lang="it-IT" sz="2000" dirty="0" smtClean="0"/>
              <a:t>	</a:t>
            </a:r>
          </a:p>
          <a:p>
            <a:pPr marL="457200" indent="-457200"/>
            <a:endParaRPr lang="it-IT" sz="800" dirty="0" smtClean="0"/>
          </a:p>
          <a:p>
            <a:pPr marL="457200" indent="-457200"/>
            <a:r>
              <a:rPr lang="it-IT" sz="2000" dirty="0" smtClean="0"/>
              <a:t>	</a:t>
            </a:r>
            <a:endParaRPr lang="it-IT" sz="2000" u="sng" dirty="0" smtClean="0"/>
          </a:p>
        </p:txBody>
      </p:sp>
      <p:pic>
        <p:nvPicPr>
          <p:cNvPr id="157700" name="Picture 4"/>
          <p:cNvPicPr>
            <a:picLocks noChangeAspect="1" noChangeArrowheads="1"/>
          </p:cNvPicPr>
          <p:nvPr/>
        </p:nvPicPr>
        <p:blipFill>
          <a:blip r:embed="rId6" cstate="print"/>
          <a:srcRect/>
          <a:stretch>
            <a:fillRect/>
          </a:stretch>
        </p:blipFill>
        <p:spPr bwMode="auto">
          <a:xfrm>
            <a:off x="6400800" y="1785926"/>
            <a:ext cx="2743200" cy="2057400"/>
          </a:xfrm>
          <a:prstGeom prst="rect">
            <a:avLst/>
          </a:prstGeom>
          <a:noFill/>
          <a:ln w="9525">
            <a:noFill/>
            <a:miter lim="800000"/>
            <a:headEnd/>
            <a:tailEnd/>
          </a:ln>
        </p:spPr>
      </p:pic>
      <p:pic>
        <p:nvPicPr>
          <p:cNvPr id="157701" name="Picture 5"/>
          <p:cNvPicPr>
            <a:picLocks noChangeAspect="1" noChangeArrowheads="1"/>
          </p:cNvPicPr>
          <p:nvPr/>
        </p:nvPicPr>
        <p:blipFill>
          <a:blip r:embed="rId7" cstate="print"/>
          <a:srcRect/>
          <a:stretch>
            <a:fillRect/>
          </a:stretch>
        </p:blipFill>
        <p:spPr bwMode="auto">
          <a:xfrm>
            <a:off x="6162675" y="4429132"/>
            <a:ext cx="2981325" cy="1514475"/>
          </a:xfrm>
          <a:prstGeom prst="rect">
            <a:avLst/>
          </a:prstGeom>
          <a:noFill/>
          <a:ln w="9525">
            <a:noFill/>
            <a:miter lim="800000"/>
            <a:headEnd/>
            <a:tailEnd/>
          </a:ln>
        </p:spPr>
      </p:pic>
      <p:sp>
        <p:nvSpPr>
          <p:cNvPr id="11" name="CasellaDiTesto 10"/>
          <p:cNvSpPr txBox="1"/>
          <p:nvPr/>
        </p:nvSpPr>
        <p:spPr>
          <a:xfrm>
            <a:off x="467544" y="2165950"/>
            <a:ext cx="5857916" cy="4647426"/>
          </a:xfrm>
          <a:prstGeom prst="rect">
            <a:avLst/>
          </a:prstGeom>
          <a:noFill/>
        </p:spPr>
        <p:txBody>
          <a:bodyPr wrap="square" rtlCol="0">
            <a:spAutoFit/>
          </a:bodyPr>
          <a:lstStyle/>
          <a:p>
            <a:r>
              <a:rPr lang="it-IT" sz="2000" dirty="0" smtClean="0"/>
              <a:t>Nel primo caso bisogna considerare che il bagno, con gli ultrasuoni, può surriscaldarsi, pertanto la sonda si rende indispensabile quando sia necessario mantenere fissata la temperatura della reazione o quando si debba effettuare un preciso controllo della frequenza delle onde ultrasoniche.</a:t>
            </a:r>
          </a:p>
          <a:p>
            <a:endParaRPr lang="it-IT" sz="800" dirty="0" smtClean="0"/>
          </a:p>
          <a:p>
            <a:r>
              <a:rPr lang="it-IT" sz="2000" dirty="0" smtClean="0"/>
              <a:t>Il modo in cui gli ultrasuoni possano potenzialmente influenzare il corso delle reazioni è stato ampiamente discusso ma non lo affronteremo ora.</a:t>
            </a:r>
          </a:p>
          <a:p>
            <a:endParaRPr lang="it-IT" sz="800" dirty="0" smtClean="0"/>
          </a:p>
          <a:p>
            <a:r>
              <a:rPr lang="it-IT" sz="2000" dirty="0" smtClean="0"/>
              <a:t>Le reazioni sicuramente favorite da questo tipo di agitazione sono quelle in fase eterogenea in cui un reagente è solido, o metallico (</a:t>
            </a:r>
            <a:r>
              <a:rPr lang="it-IT" sz="2000" dirty="0" err="1" smtClean="0"/>
              <a:t>Grignard</a:t>
            </a:r>
            <a:r>
              <a:rPr lang="it-IT" sz="2000" dirty="0" smtClean="0"/>
              <a:t>): gli ultrasuoni rimuovono lo strato di ossido che riveste il metallo esponendo un’interfaccia pulita ai reagenti.</a:t>
            </a:r>
            <a:endParaRPr lang="it-IT"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58736"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571472" y="285728"/>
            <a:ext cx="8215338" cy="1938992"/>
          </a:xfrm>
          <a:prstGeom prst="rect">
            <a:avLst/>
          </a:prstGeom>
          <a:noFill/>
        </p:spPr>
        <p:txBody>
          <a:bodyPr wrap="square" rtlCol="0">
            <a:spAutoFit/>
          </a:bodyPr>
          <a:lstStyle/>
          <a:p>
            <a:r>
              <a:rPr lang="it-IT" sz="2000" dirty="0" smtClean="0"/>
              <a:t>La capacità degli ultrasuoni di influenzare una reazione è chiaramente dipendente dalla forza della sorgente delle onde ultrasoniche.</a:t>
            </a:r>
          </a:p>
          <a:p>
            <a:endParaRPr lang="it-IT" sz="2000" dirty="0" smtClean="0"/>
          </a:p>
          <a:p>
            <a:r>
              <a:rPr lang="it-IT" sz="2000" dirty="0" smtClean="0"/>
              <a:t>Nei laboratori gli apparecchi più comuni sono i bagni e per vedere se un bagno si presta alle reazioni, è opportuno verificarlo inserendo un foglio di alluminio nel bagno e vedendo se dopo la </a:t>
            </a:r>
            <a:r>
              <a:rPr lang="it-IT" sz="2000" dirty="0" err="1" smtClean="0"/>
              <a:t>sonicazione</a:t>
            </a:r>
            <a:r>
              <a:rPr lang="it-IT" sz="2000" dirty="0" smtClean="0"/>
              <a:t>, presenta un buco.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55665"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6215106" cy="523220"/>
          </a:xfrm>
          <a:prstGeom prst="rect">
            <a:avLst/>
          </a:prstGeom>
          <a:noFill/>
        </p:spPr>
        <p:txBody>
          <a:bodyPr wrap="square" rtlCol="0">
            <a:spAutoFit/>
          </a:bodyPr>
          <a:lstStyle/>
          <a:p>
            <a:pPr marL="457200" indent="-457200"/>
            <a:endParaRPr lang="it-IT" sz="800" dirty="0" smtClean="0"/>
          </a:p>
          <a:p>
            <a:pPr defTabSz="261938"/>
            <a:r>
              <a:rPr lang="it-IT" sz="2000" dirty="0" smtClean="0"/>
              <a:t>	</a:t>
            </a:r>
            <a:endParaRPr lang="it-IT" sz="2000" u="sng" dirty="0" smtClean="0"/>
          </a:p>
        </p:txBody>
      </p:sp>
      <p:sp>
        <p:nvSpPr>
          <p:cNvPr id="4" name="CasellaDiTesto 3"/>
          <p:cNvSpPr txBox="1"/>
          <p:nvPr/>
        </p:nvSpPr>
        <p:spPr>
          <a:xfrm>
            <a:off x="285720" y="285728"/>
            <a:ext cx="8606760" cy="6494085"/>
          </a:xfrm>
          <a:prstGeom prst="rect">
            <a:avLst/>
          </a:prstGeom>
          <a:noFill/>
        </p:spPr>
        <p:txBody>
          <a:bodyPr wrap="square" rtlCol="0">
            <a:spAutoFit/>
          </a:bodyPr>
          <a:lstStyle/>
          <a:p>
            <a:pPr algn="just"/>
            <a:r>
              <a:rPr lang="it-IT" sz="2400" b="1" cap="all" dirty="0" smtClean="0"/>
              <a:t>Montaggio degli apparecchi di reazione</a:t>
            </a:r>
          </a:p>
          <a:p>
            <a:pPr algn="just"/>
            <a:endParaRPr lang="it-IT" sz="800" b="1" cap="all" dirty="0"/>
          </a:p>
          <a:p>
            <a:pPr algn="just"/>
            <a:r>
              <a:rPr lang="it-IT" sz="2000" dirty="0" smtClean="0"/>
              <a:t>Prima di procedere alla sintesi vera e propria si devono definire le </a:t>
            </a:r>
            <a:r>
              <a:rPr lang="it-IT" sz="2000" b="1" dirty="0" smtClean="0"/>
              <a:t>condizioni di reazione </a:t>
            </a:r>
            <a:r>
              <a:rPr lang="it-IT" sz="2000" dirty="0" smtClean="0"/>
              <a:t>e le </a:t>
            </a:r>
            <a:r>
              <a:rPr lang="it-IT" sz="2000" b="1" dirty="0" smtClean="0"/>
              <a:t>operazioni</a:t>
            </a:r>
            <a:r>
              <a:rPr lang="it-IT" sz="2000" dirty="0" smtClean="0"/>
              <a:t> fondamentali da eseguire. In base a questi fattori si progetta l’apparecchio di reazione con i relativi accessori, facendone magari un disegno schematico.</a:t>
            </a:r>
          </a:p>
          <a:p>
            <a:pPr algn="just"/>
            <a:endParaRPr lang="it-IT" sz="800" dirty="0" smtClean="0"/>
          </a:p>
          <a:p>
            <a:pPr algn="just"/>
            <a:r>
              <a:rPr lang="it-IT" sz="2000" b="1" dirty="0" smtClean="0"/>
              <a:t>PROGETTAZIONE</a:t>
            </a:r>
            <a:r>
              <a:rPr lang="it-IT" sz="2000" dirty="0" smtClean="0"/>
              <a:t>: bisogna considerare:</a:t>
            </a:r>
          </a:p>
          <a:p>
            <a:pPr algn="just"/>
            <a:endParaRPr lang="it-IT" sz="800" dirty="0" smtClean="0"/>
          </a:p>
          <a:p>
            <a:pPr marL="457200" indent="-457200" algn="just">
              <a:buFont typeface="+mj-lt"/>
              <a:buAutoNum type="arabicPeriod"/>
            </a:pPr>
            <a:r>
              <a:rPr lang="it-IT" sz="2000" u="sng" dirty="0" smtClean="0"/>
              <a:t>Scala di reazione</a:t>
            </a:r>
            <a:r>
              <a:rPr lang="it-IT" sz="2000" dirty="0" smtClean="0"/>
              <a:t>: condiziona la scelta della </a:t>
            </a:r>
            <a:r>
              <a:rPr lang="it-IT" sz="2000" b="1" dirty="0" smtClean="0"/>
              <a:t>capacità</a:t>
            </a:r>
            <a:r>
              <a:rPr lang="it-IT" sz="2000" dirty="0" smtClean="0"/>
              <a:t> del reattore (n. b. i palloni  non vanno mai riempire più di metà).</a:t>
            </a:r>
          </a:p>
          <a:p>
            <a:pPr marL="457200" indent="-457200" algn="just">
              <a:buFont typeface="+mj-lt"/>
              <a:buAutoNum type="arabicPeriod"/>
            </a:pPr>
            <a:endParaRPr lang="it-IT" sz="800" dirty="0" smtClean="0"/>
          </a:p>
          <a:p>
            <a:pPr marL="457200" indent="-457200" algn="just">
              <a:buFont typeface="+mj-lt"/>
              <a:buAutoNum type="arabicPeriod"/>
            </a:pPr>
            <a:r>
              <a:rPr lang="it-IT" sz="2000" u="sng" dirty="0" smtClean="0"/>
              <a:t>Ambiente di reazione </a:t>
            </a:r>
            <a:r>
              <a:rPr lang="it-IT" sz="2000" dirty="0" smtClean="0"/>
              <a:t>: se la reazione deve essere condotta in atmosfera controllata, inerte, senza ossigeno, allora si deve condurre  </a:t>
            </a:r>
            <a:r>
              <a:rPr lang="it-IT" sz="2000" u="sng" dirty="0" smtClean="0"/>
              <a:t>sotto azoto o argon</a:t>
            </a:r>
            <a:r>
              <a:rPr lang="it-IT" sz="2000" dirty="0" smtClean="0"/>
              <a:t> e pertanto si devono prevedere accessori per l’immissione, l’uscita e la circolazione del gas. Se invece le reazioni devono essere condotte </a:t>
            </a:r>
            <a:r>
              <a:rPr lang="it-IT" sz="2000" u="sng" dirty="0" smtClean="0"/>
              <a:t>sotto pressione o sotto vuoto</a:t>
            </a:r>
            <a:r>
              <a:rPr lang="it-IT" sz="2000" dirty="0" smtClean="0"/>
              <a:t>, si deve curare la tenuta delle connessioni. </a:t>
            </a:r>
          </a:p>
          <a:p>
            <a:pPr marL="457200" indent="-457200" algn="just"/>
            <a:r>
              <a:rPr lang="it-IT" sz="2000" dirty="0" smtClean="0"/>
              <a:t>	Se si deve condurre </a:t>
            </a:r>
            <a:r>
              <a:rPr lang="it-IT" sz="2000" u="sng" dirty="0" smtClean="0"/>
              <a:t>in ambiente anidro</a:t>
            </a:r>
            <a:r>
              <a:rPr lang="it-IT" sz="2000" dirty="0" smtClean="0"/>
              <a:t>, si deve usare vetreria ben secca e poi proteggere l’apparecchiatura con tubi di guardia al cloruro di calcio.</a:t>
            </a:r>
          </a:p>
          <a:p>
            <a:pPr marL="457200" indent="-457200" algn="just"/>
            <a:endParaRPr lang="it-IT" sz="800" dirty="0" smtClean="0"/>
          </a:p>
          <a:p>
            <a:pPr marL="457200" indent="-457200" algn="just">
              <a:buFont typeface="+mj-lt"/>
              <a:buAutoNum type="arabicPeriod" startAt="3"/>
            </a:pPr>
            <a:r>
              <a:rPr lang="it-IT" sz="2000" u="sng" dirty="0" smtClean="0"/>
              <a:t>Aggiunta di reagenti</a:t>
            </a:r>
            <a:r>
              <a:rPr lang="it-IT" sz="2000" dirty="0" smtClean="0"/>
              <a:t>:  reagenti solidi, liquidi o gassosi durante la reazione si addizionano rispettivamente con imbuti per aggiunta solidi, imbuti </a:t>
            </a:r>
            <a:r>
              <a:rPr lang="it-IT" sz="2000" dirty="0" err="1" smtClean="0"/>
              <a:t>sgocciolatori</a:t>
            </a:r>
            <a:r>
              <a:rPr lang="it-IT" sz="2000" dirty="0" smtClean="0"/>
              <a:t> o </a:t>
            </a:r>
            <a:r>
              <a:rPr lang="it-IT" sz="2000" dirty="0" err="1" smtClean="0"/>
              <a:t>gorgogliatori</a:t>
            </a:r>
            <a:r>
              <a:rPr lang="it-IT" sz="2000" dirty="0" smtClean="0"/>
              <a:t>.</a:t>
            </a:r>
            <a:endParaRPr lang="it-IT" sz="2000" u="sng"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80241"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6215106" cy="523220"/>
          </a:xfrm>
          <a:prstGeom prst="rect">
            <a:avLst/>
          </a:prstGeom>
          <a:noFill/>
        </p:spPr>
        <p:txBody>
          <a:bodyPr wrap="square" rtlCol="0">
            <a:spAutoFit/>
          </a:bodyPr>
          <a:lstStyle/>
          <a:p>
            <a:pPr marL="457200" indent="-457200"/>
            <a:endParaRPr lang="it-IT" sz="800" dirty="0" smtClean="0"/>
          </a:p>
          <a:p>
            <a:pPr defTabSz="261938"/>
            <a:r>
              <a:rPr lang="it-IT" sz="2000" dirty="0" smtClean="0"/>
              <a:t>	</a:t>
            </a:r>
            <a:endParaRPr lang="it-IT" sz="2000" u="sng" dirty="0" smtClean="0"/>
          </a:p>
        </p:txBody>
      </p:sp>
      <p:sp>
        <p:nvSpPr>
          <p:cNvPr id="4" name="CasellaDiTesto 3"/>
          <p:cNvSpPr txBox="1"/>
          <p:nvPr/>
        </p:nvSpPr>
        <p:spPr>
          <a:xfrm>
            <a:off x="285720" y="357166"/>
            <a:ext cx="8501122" cy="6555641"/>
          </a:xfrm>
          <a:prstGeom prst="rect">
            <a:avLst/>
          </a:prstGeom>
          <a:noFill/>
        </p:spPr>
        <p:txBody>
          <a:bodyPr wrap="square" rtlCol="0">
            <a:spAutoFit/>
          </a:bodyPr>
          <a:lstStyle/>
          <a:p>
            <a:pPr marL="457200" indent="-457200" algn="just">
              <a:buFont typeface="+mj-lt"/>
              <a:buAutoNum type="arabicPeriod" startAt="4"/>
            </a:pPr>
            <a:r>
              <a:rPr lang="it-IT" sz="2000" dirty="0" smtClean="0"/>
              <a:t>A</a:t>
            </a:r>
            <a:r>
              <a:rPr lang="it-IT" sz="2000" u="sng" dirty="0" smtClean="0"/>
              <a:t>gitazione</a:t>
            </a:r>
            <a:r>
              <a:rPr lang="it-IT" sz="2000" dirty="0" smtClean="0"/>
              <a:t>: per miscele non omogenee, agitatori magnetici per</a:t>
            </a:r>
          </a:p>
          <a:p>
            <a:pPr marL="457200" indent="-457200" algn="just"/>
            <a:r>
              <a:rPr lang="it-IT" sz="2000" dirty="0" smtClean="0"/>
              <a:t>	 piccole quantità, meccanici per grosse.</a:t>
            </a:r>
          </a:p>
          <a:p>
            <a:pPr marL="457200" indent="-457200" algn="just">
              <a:buFont typeface="+mj-lt"/>
              <a:buAutoNum type="arabicPeriod" startAt="4"/>
            </a:pPr>
            <a:endParaRPr lang="it-IT" sz="2000" dirty="0" smtClean="0"/>
          </a:p>
          <a:p>
            <a:pPr marL="457200" indent="-457200" algn="just">
              <a:buFont typeface="+mj-lt"/>
              <a:buAutoNum type="arabicPeriod" startAt="4"/>
            </a:pPr>
            <a:r>
              <a:rPr lang="it-IT" sz="2000" u="sng" dirty="0" smtClean="0"/>
              <a:t>Temperatura di reazione</a:t>
            </a:r>
            <a:r>
              <a:rPr lang="it-IT" sz="2000" dirty="0" smtClean="0"/>
              <a:t>: se la temperatura deve essere controllata, si prevederà un termometro opportuno (a Hg per temperature superiori a 10°C gradi, o ad alcol per temperature inferiori agli 0°C).</a:t>
            </a:r>
          </a:p>
          <a:p>
            <a:pPr marL="457200" indent="-457200" algn="just">
              <a:buFont typeface="+mj-lt"/>
              <a:buAutoNum type="arabicPeriod" startAt="4"/>
            </a:pPr>
            <a:endParaRPr lang="it-IT" sz="2000" u="sng" dirty="0" smtClean="0"/>
          </a:p>
          <a:p>
            <a:pPr marL="457200" indent="-457200" algn="just">
              <a:buFont typeface="+mj-lt"/>
              <a:buAutoNum type="arabicPeriod" startAt="4"/>
            </a:pPr>
            <a:r>
              <a:rPr lang="it-IT" sz="2000" u="sng" dirty="0" smtClean="0"/>
              <a:t>Svolgimento di gas</a:t>
            </a:r>
            <a:r>
              <a:rPr lang="it-IT" sz="2000" dirty="0" smtClean="0"/>
              <a:t>: qualora uno dei prodotti secondari di reazione sia gassoso, può essere lasciato libero sotto cappa o, se tossico od inquinante, intrappolato e distrutto mediante opportuni collegamenti e trappole (bottiglie di </a:t>
            </a:r>
            <a:r>
              <a:rPr lang="it-IT" sz="2000" dirty="0" err="1" smtClean="0"/>
              <a:t>Drecksel</a:t>
            </a:r>
            <a:r>
              <a:rPr lang="it-IT" sz="2000" dirty="0" smtClean="0"/>
              <a:t>, es. mercaptani in ipoclorito, cloro in basi, H</a:t>
            </a:r>
            <a:r>
              <a:rPr lang="it-IT" sz="2000" baseline="-25000" dirty="0" smtClean="0"/>
              <a:t>2</a:t>
            </a:r>
            <a:r>
              <a:rPr lang="it-IT" sz="2000" dirty="0" smtClean="0"/>
              <a:t>  strippato con N</a:t>
            </a:r>
            <a:r>
              <a:rPr lang="it-IT" sz="2000" baseline="-25000" dirty="0" smtClean="0"/>
              <a:t>2</a:t>
            </a:r>
            <a:r>
              <a:rPr lang="it-IT" sz="2000" dirty="0" smtClean="0"/>
              <a:t>)</a:t>
            </a:r>
          </a:p>
          <a:p>
            <a:pPr marL="457200" indent="-457200" algn="just">
              <a:buFont typeface="+mj-lt"/>
              <a:buAutoNum type="arabicPeriod" startAt="4"/>
            </a:pPr>
            <a:endParaRPr lang="it-IT" sz="2000" dirty="0" smtClean="0"/>
          </a:p>
          <a:p>
            <a:pPr marL="719138" indent="-177800" algn="just"/>
            <a:r>
              <a:rPr lang="it-IT" sz="2000" dirty="0" smtClean="0"/>
              <a:t>	Ricordare che in ogni caso una reazione non va </a:t>
            </a:r>
            <a:r>
              <a:rPr lang="it-IT" sz="2000" b="1" dirty="0" smtClean="0"/>
              <a:t>mai tappata </a:t>
            </a:r>
            <a:r>
              <a:rPr lang="it-IT" sz="2000" dirty="0" smtClean="0"/>
              <a:t>anche se non si è previsto lo sviluppo di gas perché potrebbe comunque procedere in modo inaspettato, dare altri prodotti di reazione, sviluppare gas non previsti e, se tappata, esplodere! </a:t>
            </a:r>
          </a:p>
          <a:p>
            <a:pPr marL="457200" indent="-457200" algn="just"/>
            <a:endParaRPr lang="it-IT" sz="2000" dirty="0" smtClean="0"/>
          </a:p>
          <a:p>
            <a:pPr marL="457200" indent="-457200" algn="just">
              <a:buFont typeface="+mj-lt"/>
              <a:buAutoNum type="arabicPeriod" startAt="7"/>
            </a:pPr>
            <a:r>
              <a:rPr lang="it-IT" sz="2000" u="sng" dirty="0" smtClean="0"/>
              <a:t>Raccolta e separazione dei prodotti</a:t>
            </a:r>
            <a:r>
              <a:rPr lang="it-IT" sz="2000" dirty="0" smtClean="0"/>
              <a:t>: se sensibili all’azione dell’aria o all’umidità, bisogna prevedere accessori adatti per la loro raccolta e manipolazione in </a:t>
            </a:r>
            <a:r>
              <a:rPr lang="it-IT" sz="2000" dirty="0" err="1" smtClean="0"/>
              <a:t>atm</a:t>
            </a:r>
            <a:r>
              <a:rPr lang="it-IT" sz="2000" dirty="0" smtClean="0"/>
              <a:t> inerte.</a:t>
            </a:r>
            <a:endParaRPr lang="it-IT" sz="2000" u="sng" dirty="0" smtClean="0"/>
          </a:p>
        </p:txBody>
      </p:sp>
      <p:pic>
        <p:nvPicPr>
          <p:cNvPr id="180228" name="Picture 4" descr="http://www.autoscuolafutura.com/039.gif"/>
          <p:cNvPicPr>
            <a:picLocks noChangeAspect="1" noChangeArrowheads="1"/>
          </p:cNvPicPr>
          <p:nvPr/>
        </p:nvPicPr>
        <p:blipFill>
          <a:blip r:embed="rId6" cstate="print"/>
          <a:srcRect/>
          <a:stretch>
            <a:fillRect/>
          </a:stretch>
        </p:blipFill>
        <p:spPr bwMode="auto">
          <a:xfrm>
            <a:off x="185217" y="4523779"/>
            <a:ext cx="714375" cy="63341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0755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uppo 3"/>
          <p:cNvGrpSpPr/>
          <p:nvPr/>
        </p:nvGrpSpPr>
        <p:grpSpPr>
          <a:xfrm>
            <a:off x="500034" y="2786058"/>
            <a:ext cx="1571636" cy="3876674"/>
            <a:chOff x="7572364" y="857232"/>
            <a:chExt cx="1571636" cy="3876674"/>
          </a:xfrm>
        </p:grpSpPr>
        <p:pic>
          <p:nvPicPr>
            <p:cNvPr id="5" name="Picture 3"/>
            <p:cNvPicPr>
              <a:picLocks noChangeAspect="1" noChangeArrowheads="1"/>
            </p:cNvPicPr>
            <p:nvPr/>
          </p:nvPicPr>
          <p:blipFill>
            <a:blip r:embed="rId6" cstate="print"/>
            <a:srcRect l="17176" r="19847" b="13281"/>
            <a:stretch>
              <a:fillRect/>
            </a:stretch>
          </p:blipFill>
          <p:spPr bwMode="auto">
            <a:xfrm>
              <a:off x="7572364" y="1428736"/>
              <a:ext cx="1571636" cy="2643206"/>
            </a:xfrm>
            <a:prstGeom prst="rect">
              <a:avLst/>
            </a:prstGeom>
            <a:noFill/>
            <a:ln w="9525">
              <a:noFill/>
              <a:miter lim="800000"/>
              <a:headEnd/>
              <a:tailEnd/>
            </a:ln>
          </p:spPr>
        </p:pic>
        <p:grpSp>
          <p:nvGrpSpPr>
            <p:cNvPr id="6" name="Gruppo 6"/>
            <p:cNvGrpSpPr/>
            <p:nvPr/>
          </p:nvGrpSpPr>
          <p:grpSpPr>
            <a:xfrm>
              <a:off x="7858148" y="857232"/>
              <a:ext cx="1214446" cy="3876674"/>
              <a:chOff x="2000232" y="838210"/>
              <a:chExt cx="1214446" cy="3876674"/>
            </a:xfrm>
          </p:grpSpPr>
          <p:pic>
            <p:nvPicPr>
              <p:cNvPr id="7" name="Picture 3"/>
              <p:cNvPicPr>
                <a:picLocks noChangeAspect="1" noChangeArrowheads="1"/>
              </p:cNvPicPr>
              <p:nvPr/>
            </p:nvPicPr>
            <p:blipFill>
              <a:blip r:embed="rId7" cstate="print"/>
              <a:srcRect l="36058" t="78200" r="33293" b="4028"/>
              <a:stretch>
                <a:fillRect/>
              </a:stretch>
            </p:blipFill>
            <p:spPr bwMode="auto">
              <a:xfrm>
                <a:off x="2000232" y="4000504"/>
                <a:ext cx="1214446" cy="714380"/>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l="60577" r="35817" b="5332"/>
              <a:stretch>
                <a:fillRect/>
              </a:stretch>
            </p:blipFill>
            <p:spPr bwMode="auto">
              <a:xfrm>
                <a:off x="2928926" y="838210"/>
                <a:ext cx="142876" cy="3805236"/>
              </a:xfrm>
              <a:prstGeom prst="rect">
                <a:avLst/>
              </a:prstGeom>
              <a:noFill/>
              <a:ln w="9525">
                <a:noFill/>
                <a:miter lim="800000"/>
                <a:headEnd/>
                <a:tailEnd/>
              </a:ln>
            </p:spPr>
          </p:pic>
        </p:grpSp>
      </p:grpSp>
      <p:pic>
        <p:nvPicPr>
          <p:cNvPr id="9" name="Picture 4"/>
          <p:cNvPicPr>
            <a:picLocks noChangeAspect="1" noChangeArrowheads="1"/>
          </p:cNvPicPr>
          <p:nvPr/>
        </p:nvPicPr>
        <p:blipFill>
          <a:blip r:embed="rId8" cstate="print"/>
          <a:srcRect r="22670"/>
          <a:stretch>
            <a:fillRect/>
          </a:stretch>
        </p:blipFill>
        <p:spPr bwMode="auto">
          <a:xfrm>
            <a:off x="6005545" y="2285992"/>
            <a:ext cx="2924173" cy="4342472"/>
          </a:xfrm>
          <a:prstGeom prst="rect">
            <a:avLst/>
          </a:prstGeom>
          <a:noFill/>
          <a:ln w="9525">
            <a:noFill/>
            <a:miter lim="800000"/>
            <a:headEnd/>
            <a:tailEnd/>
          </a:ln>
        </p:spPr>
      </p:pic>
      <p:graphicFrame>
        <p:nvGraphicFramePr>
          <p:cNvPr id="107525" name="Object 5"/>
          <p:cNvGraphicFramePr>
            <a:graphicFrameLocks noChangeAspect="1"/>
          </p:cNvGraphicFramePr>
          <p:nvPr/>
        </p:nvGraphicFramePr>
        <p:xfrm>
          <a:off x="2928926" y="2845254"/>
          <a:ext cx="2359947" cy="3798455"/>
        </p:xfrm>
        <a:graphic>
          <a:graphicData uri="http://schemas.openxmlformats.org/presentationml/2006/ole">
            <mc:AlternateContent xmlns:mc="http://schemas.openxmlformats.org/markup-compatibility/2006">
              <mc:Choice xmlns:v="urn:schemas-microsoft-com:vml" Requires="v">
                <p:oleObj spid="_x0000_s107553" name="ChemSketch" r:id="rId9" imgW="3956400" imgH="6367320" progId="ACD.ChemSketch.20">
                  <p:embed/>
                </p:oleObj>
              </mc:Choice>
              <mc:Fallback>
                <p:oleObj name="ChemSketch" r:id="rId9" imgW="3956400" imgH="6367320" progId="ACD.ChemSketch.2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26" y="2845254"/>
                        <a:ext cx="2359947" cy="379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CasellaDiTesto 10"/>
          <p:cNvSpPr txBox="1"/>
          <p:nvPr/>
        </p:nvSpPr>
        <p:spPr>
          <a:xfrm>
            <a:off x="214282" y="285728"/>
            <a:ext cx="8072494" cy="1631216"/>
          </a:xfrm>
          <a:prstGeom prst="rect">
            <a:avLst/>
          </a:prstGeom>
          <a:noFill/>
        </p:spPr>
        <p:txBody>
          <a:bodyPr wrap="square" rtlCol="0">
            <a:spAutoFit/>
          </a:bodyPr>
          <a:lstStyle/>
          <a:p>
            <a:r>
              <a:rPr lang="it-IT" sz="2000" b="1" cap="all" dirty="0" smtClean="0"/>
              <a:t>Esempio 1:</a:t>
            </a:r>
            <a:r>
              <a:rPr lang="it-IT" sz="2000" dirty="0" smtClean="0"/>
              <a:t> reazione in cui i reagenti sono aggiunti tutti all’inizio, la reazione viene scaldata a ricadere (è il solvente che mantiene la T di reazione fissa), e l’ambiente può non essere controllato (primo caso), essere preservato dall’umidità (secondo caso, tubo di guardia) o controllato in </a:t>
            </a:r>
            <a:r>
              <a:rPr lang="it-IT" sz="2000" dirty="0" err="1" smtClean="0"/>
              <a:t>atm</a:t>
            </a:r>
            <a:r>
              <a:rPr lang="it-IT" sz="2000" dirty="0" smtClean="0"/>
              <a:t> inerte (terzo caso).</a:t>
            </a:r>
            <a:endParaRPr lang="it-IT" sz="2000" b="1" cap="all" dirty="0"/>
          </a:p>
        </p:txBody>
      </p:sp>
      <p:pic>
        <p:nvPicPr>
          <p:cNvPr id="107526" name="Picture 6"/>
          <p:cNvPicPr>
            <a:picLocks noChangeAspect="1" noChangeArrowheads="1"/>
          </p:cNvPicPr>
          <p:nvPr/>
        </p:nvPicPr>
        <p:blipFill>
          <a:blip r:embed="rId11" cstate="print"/>
          <a:srcRect/>
          <a:stretch>
            <a:fillRect/>
          </a:stretch>
        </p:blipFill>
        <p:spPr bwMode="auto">
          <a:xfrm rot="60000">
            <a:off x="4572000" y="1857364"/>
            <a:ext cx="219075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srcRect l="8387" r="5355"/>
          <a:stretch>
            <a:fillRect/>
          </a:stretch>
        </p:blipFill>
        <p:spPr bwMode="auto">
          <a:xfrm>
            <a:off x="5076056" y="1716799"/>
            <a:ext cx="4067944" cy="4784035"/>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82318" name="ChemSketch" r:id="rId5" imgW="2880360" imgH="2212920" progId="ACD.ChemSketch.20">
                  <p:embed/>
                </p:oleObj>
              </mc:Choice>
              <mc:Fallback>
                <p:oleObj name="ChemSketch" r:id="rId5" imgW="2880360" imgH="221292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CasellaDiTesto 9"/>
          <p:cNvSpPr txBox="1"/>
          <p:nvPr/>
        </p:nvSpPr>
        <p:spPr>
          <a:xfrm>
            <a:off x="214282" y="214290"/>
            <a:ext cx="7310046" cy="2246769"/>
          </a:xfrm>
          <a:prstGeom prst="rect">
            <a:avLst/>
          </a:prstGeom>
          <a:noFill/>
        </p:spPr>
        <p:txBody>
          <a:bodyPr wrap="square" rtlCol="0">
            <a:spAutoFit/>
          </a:bodyPr>
          <a:lstStyle/>
          <a:p>
            <a:r>
              <a:rPr lang="it-IT" sz="2000" b="1" cap="all" dirty="0" smtClean="0"/>
              <a:t>Esempio 2:</a:t>
            </a:r>
            <a:r>
              <a:rPr lang="it-IT" sz="2000" dirty="0" smtClean="0"/>
              <a:t> reazione in cui i reagenti sono </a:t>
            </a:r>
            <a:r>
              <a:rPr lang="it-IT" sz="2000" b="1" dirty="0" smtClean="0"/>
              <a:t>aggiunti lentamente </a:t>
            </a:r>
            <a:r>
              <a:rPr lang="it-IT" sz="2000" dirty="0" smtClean="0"/>
              <a:t>sotto agitazione, la reazione viene scaldata a ricadere ed è il solvente che mantiene la T di reazione fissa e l’ambiente può essere preservato dall’umidità (primo caso, tubo di guardia). La temperatura di reazione viene monitorata (secondo caso). L’ambiente di reazione viene tenuto in </a:t>
            </a:r>
            <a:r>
              <a:rPr lang="it-IT" sz="2000" dirty="0" err="1" smtClean="0"/>
              <a:t>atm</a:t>
            </a:r>
            <a:r>
              <a:rPr lang="it-IT" sz="2000" dirty="0" smtClean="0"/>
              <a:t> inerte  e la reazione viene agitata meccanicamente perché in grande scala (terzo caso).</a:t>
            </a:r>
            <a:endParaRPr lang="it-IT" sz="2000" b="1" cap="all" dirty="0"/>
          </a:p>
        </p:txBody>
      </p:sp>
      <p:graphicFrame>
        <p:nvGraphicFramePr>
          <p:cNvPr id="182277" name="Object 5"/>
          <p:cNvGraphicFramePr>
            <a:graphicFrameLocks noChangeAspect="1"/>
          </p:cNvGraphicFramePr>
          <p:nvPr/>
        </p:nvGraphicFramePr>
        <p:xfrm>
          <a:off x="785813" y="2571452"/>
          <a:ext cx="1700212" cy="4025900"/>
        </p:xfrm>
        <a:graphic>
          <a:graphicData uri="http://schemas.openxmlformats.org/presentationml/2006/ole">
            <mc:AlternateContent xmlns:mc="http://schemas.openxmlformats.org/markup-compatibility/2006">
              <mc:Choice xmlns:v="urn:schemas-microsoft-com:vml" Requires="v">
                <p:oleObj spid="_x0000_s182319" name="ChemSketch" r:id="rId7" imgW="3322440" imgH="7863840" progId="ACD.ChemSketch.20">
                  <p:embed/>
                </p:oleObj>
              </mc:Choice>
              <mc:Fallback>
                <p:oleObj name="ChemSketch" r:id="rId7" imgW="3322440" imgH="7863840" progId="ACD.ChemSketch.20">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571452"/>
                        <a:ext cx="1700212"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8" name="Object 6"/>
          <p:cNvGraphicFramePr>
            <a:graphicFrameLocks noChangeAspect="1"/>
          </p:cNvGraphicFramePr>
          <p:nvPr/>
        </p:nvGraphicFramePr>
        <p:xfrm>
          <a:off x="2643174" y="2786058"/>
          <a:ext cx="2558280" cy="3786214"/>
        </p:xfrm>
        <a:graphic>
          <a:graphicData uri="http://schemas.openxmlformats.org/presentationml/2006/ole">
            <mc:AlternateContent xmlns:mc="http://schemas.openxmlformats.org/markup-compatibility/2006">
              <mc:Choice xmlns:v="urn:schemas-microsoft-com:vml" Requires="v">
                <p:oleObj spid="_x0000_s182320" name="ChemSketch" r:id="rId9" imgW="4005000" imgH="5928480" progId="ACD.ChemSketch.20">
                  <p:embed/>
                </p:oleObj>
              </mc:Choice>
              <mc:Fallback>
                <p:oleObj name="ChemSketch" r:id="rId9" imgW="4005000" imgH="5928480" progId="ACD.ChemSketch.20">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3174" y="2786058"/>
                        <a:ext cx="2558280" cy="378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3211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3"/>
          <p:cNvPicPr>
            <a:picLocks noChangeAspect="1" noChangeArrowheads="1"/>
          </p:cNvPicPr>
          <p:nvPr/>
        </p:nvPicPr>
        <p:blipFill>
          <a:blip r:embed="rId6" cstate="print"/>
          <a:srcRect/>
          <a:stretch>
            <a:fillRect/>
          </a:stretch>
        </p:blipFill>
        <p:spPr bwMode="auto">
          <a:xfrm>
            <a:off x="5286380" y="2357430"/>
            <a:ext cx="3821912" cy="4500570"/>
          </a:xfrm>
          <a:prstGeom prst="rect">
            <a:avLst/>
          </a:prstGeom>
          <a:noFill/>
          <a:ln w="9525">
            <a:noFill/>
            <a:miter lim="800000"/>
            <a:headEnd/>
            <a:tailEnd/>
          </a:ln>
        </p:spPr>
      </p:pic>
      <p:pic>
        <p:nvPicPr>
          <p:cNvPr id="5" name="Picture 5"/>
          <p:cNvPicPr>
            <a:picLocks noChangeAspect="1" noChangeArrowheads="1"/>
          </p:cNvPicPr>
          <p:nvPr/>
        </p:nvPicPr>
        <p:blipFill>
          <a:blip r:embed="rId7" cstate="print"/>
          <a:srcRect l="6529"/>
          <a:stretch>
            <a:fillRect/>
          </a:stretch>
        </p:blipFill>
        <p:spPr bwMode="auto">
          <a:xfrm>
            <a:off x="0" y="4214818"/>
            <a:ext cx="3682270" cy="2314578"/>
          </a:xfrm>
          <a:prstGeom prst="rect">
            <a:avLst/>
          </a:prstGeom>
          <a:noFill/>
          <a:ln w="9525">
            <a:noFill/>
            <a:miter lim="800000"/>
            <a:headEnd/>
            <a:tailEnd/>
          </a:ln>
        </p:spPr>
      </p:pic>
      <p:sp>
        <p:nvSpPr>
          <p:cNvPr id="6" name="CasellaDiTesto 5"/>
          <p:cNvSpPr txBox="1"/>
          <p:nvPr/>
        </p:nvSpPr>
        <p:spPr>
          <a:xfrm>
            <a:off x="214282" y="285728"/>
            <a:ext cx="7929618" cy="2554545"/>
          </a:xfrm>
          <a:prstGeom prst="rect">
            <a:avLst/>
          </a:prstGeom>
          <a:noFill/>
        </p:spPr>
        <p:txBody>
          <a:bodyPr wrap="square" rtlCol="0">
            <a:spAutoFit/>
          </a:bodyPr>
          <a:lstStyle/>
          <a:p>
            <a:pPr algn="just"/>
            <a:r>
              <a:rPr lang="it-IT" sz="2000" b="1" cap="all" dirty="0" smtClean="0"/>
              <a:t>Esempio 3:</a:t>
            </a:r>
            <a:r>
              <a:rPr lang="it-IT" sz="2000" dirty="0" smtClean="0"/>
              <a:t> reazioni svolte a basse temperature. </a:t>
            </a:r>
            <a:r>
              <a:rPr lang="it-IT" sz="2000" b="1" dirty="0" smtClean="0"/>
              <a:t>Preservare l’apparecchiatura dall’umidità</a:t>
            </a:r>
            <a:r>
              <a:rPr lang="it-IT" sz="2000" dirty="0" smtClean="0"/>
              <a:t> è d’obbligo altrimenti il raffreddamento farebbe condensare l’umidità dell’atmosfera all’interno della miscela di reazione incrementando in modo consistente il solvente di acqua. </a:t>
            </a:r>
          </a:p>
          <a:p>
            <a:pPr algn="just"/>
            <a:r>
              <a:rPr lang="it-IT" sz="2000" dirty="0" smtClean="0"/>
              <a:t>Nel primo caso il controllo della temperatura è solo esterno, negli altri due è interno con una sonda digitale (secondo caso) o un termometro ad alcol (terzo caso). Notare il raffreddamento anche della soluzione di reagente da aggiungere con il </a:t>
            </a:r>
            <a:r>
              <a:rPr lang="it-IT" sz="2000" dirty="0" err="1" smtClean="0"/>
              <a:t>gocciolatore</a:t>
            </a:r>
            <a:r>
              <a:rPr lang="it-IT" sz="2000" dirty="0" smtClean="0"/>
              <a:t>. </a:t>
            </a:r>
            <a:endParaRPr lang="it-IT" sz="2000" b="1" cap="all" dirty="0"/>
          </a:p>
        </p:txBody>
      </p:sp>
      <p:pic>
        <p:nvPicPr>
          <p:cNvPr id="4" name="Picture 4"/>
          <p:cNvPicPr>
            <a:picLocks noChangeAspect="1" noChangeArrowheads="1"/>
          </p:cNvPicPr>
          <p:nvPr/>
        </p:nvPicPr>
        <p:blipFill>
          <a:blip r:embed="rId8" cstate="print"/>
          <a:srcRect/>
          <a:stretch>
            <a:fillRect/>
          </a:stretch>
        </p:blipFill>
        <p:spPr bwMode="auto">
          <a:xfrm>
            <a:off x="2786050" y="2928934"/>
            <a:ext cx="3114675"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30765"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6072198" y="474001"/>
          <a:ext cx="1571636" cy="2169181"/>
        </p:xfrm>
        <a:graphic>
          <a:graphicData uri="http://schemas.openxmlformats.org/presentationml/2006/ole">
            <mc:AlternateContent xmlns:mc="http://schemas.openxmlformats.org/markup-compatibility/2006">
              <mc:Choice xmlns:v="urn:schemas-microsoft-com:vml" Requires="v">
                <p:oleObj spid="_x0000_s30766" name="ChemSketch" r:id="rId6" imgW="3240000" imgH="4471560" progId="ACD.ChemSketch.20">
                  <p:embed/>
                </p:oleObj>
              </mc:Choice>
              <mc:Fallback>
                <p:oleObj name="ChemSketch" r:id="rId6" imgW="3240000" imgH="447156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198" y="474001"/>
                        <a:ext cx="1571636" cy="21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asellaDiTesto 5"/>
          <p:cNvSpPr txBox="1"/>
          <p:nvPr/>
        </p:nvSpPr>
        <p:spPr>
          <a:xfrm>
            <a:off x="285720" y="285728"/>
            <a:ext cx="5429288" cy="5509200"/>
          </a:xfrm>
          <a:prstGeom prst="rect">
            <a:avLst/>
          </a:prstGeom>
          <a:noFill/>
        </p:spPr>
        <p:txBody>
          <a:bodyPr wrap="square" rtlCol="0">
            <a:spAutoFit/>
          </a:bodyPr>
          <a:lstStyle/>
          <a:p>
            <a:endParaRPr lang="it-IT" sz="800" b="1" cap="all" dirty="0"/>
          </a:p>
          <a:p>
            <a:pPr marL="265113" indent="-265113">
              <a:buFont typeface="Arial" pitchFamily="34" charset="0"/>
              <a:buChar char="•"/>
            </a:pPr>
            <a:r>
              <a:rPr lang="it-IT" sz="2000" dirty="0" smtClean="0"/>
              <a:t>Solo alcuni recipienti possono essere riscaldati a diretto contatto con la fiamma: capsule, crogiuoli, provette, palloncini a cuore per distillazioni. In ogni caso mai fermare la fiamma in un punto per prevenire la dilatazione non omogenea del vetro con la sua conseguente rottura.</a:t>
            </a:r>
          </a:p>
          <a:p>
            <a:pPr marL="265113" indent="-265113">
              <a:buFont typeface="Arial" pitchFamily="34" charset="0"/>
              <a:buChar char="•"/>
            </a:pPr>
            <a:endParaRPr lang="it-IT" sz="800" dirty="0"/>
          </a:p>
          <a:p>
            <a:pPr marL="265113" indent="-265113">
              <a:buFont typeface="Arial" pitchFamily="34" charset="0"/>
              <a:buChar char="•"/>
            </a:pPr>
            <a:r>
              <a:rPr lang="it-IT" sz="2000" dirty="0" smtClean="0"/>
              <a:t>In tutti gli altri casi si interpone una reticella di ferro od una piastra di ceramica</a:t>
            </a:r>
          </a:p>
          <a:p>
            <a:pPr marL="265113" indent="-265113">
              <a:buFont typeface="Arial" pitchFamily="34" charset="0"/>
              <a:buChar char="•"/>
            </a:pPr>
            <a:endParaRPr lang="it-IT" sz="800" dirty="0"/>
          </a:p>
          <a:p>
            <a:pPr marL="265113" indent="-265113">
              <a:buFont typeface="Arial" pitchFamily="34" charset="0"/>
              <a:buChar char="•"/>
            </a:pPr>
            <a:r>
              <a:rPr lang="it-IT" sz="2000" dirty="0" smtClean="0"/>
              <a:t>Riscaldamento rapido, impossibile controllare la temperatura al di sotto della </a:t>
            </a:r>
            <a:r>
              <a:rPr lang="it-IT" sz="2000" dirty="0" err="1" smtClean="0"/>
              <a:t>T</a:t>
            </a:r>
            <a:r>
              <a:rPr lang="it-IT" sz="2000" baseline="-25000" dirty="0" err="1" smtClean="0"/>
              <a:t>eb</a:t>
            </a:r>
            <a:r>
              <a:rPr lang="it-IT" sz="2000" dirty="0" smtClean="0"/>
              <a:t> del solvente, proibito per solventi infiammabili.</a:t>
            </a:r>
          </a:p>
          <a:p>
            <a:pPr marL="265113" indent="-265113">
              <a:buFont typeface="Arial" pitchFamily="34" charset="0"/>
              <a:buChar char="•"/>
            </a:pPr>
            <a:endParaRPr lang="it-IT" sz="800" dirty="0" smtClean="0"/>
          </a:p>
          <a:p>
            <a:pPr marL="265113" indent="-265113">
              <a:buFont typeface="Arial" pitchFamily="34" charset="0"/>
              <a:buChar char="•"/>
            </a:pPr>
            <a:r>
              <a:rPr lang="it-IT" sz="2000" dirty="0" smtClean="0"/>
              <a:t>Ideale per modellare il vetro: capillari per TLC o distillazione sotto vuoto, cannule per gorgogliamento gas, costruzione di bacchette di vetro personalizzate.</a:t>
            </a:r>
            <a:endParaRPr lang="it-IT" sz="2000" u="sng" dirty="0" smtClean="0"/>
          </a:p>
        </p:txBody>
      </p:sp>
      <p:sp>
        <p:nvSpPr>
          <p:cNvPr id="9" name="CasellaDiTesto 8"/>
          <p:cNvSpPr txBox="1"/>
          <p:nvPr/>
        </p:nvSpPr>
        <p:spPr>
          <a:xfrm>
            <a:off x="6072198" y="3143248"/>
            <a:ext cx="301686" cy="369332"/>
          </a:xfrm>
          <a:prstGeom prst="rect">
            <a:avLst/>
          </a:prstGeom>
          <a:noFill/>
        </p:spPr>
        <p:txBody>
          <a:bodyPr wrap="none" rtlCol="0">
            <a:spAutoFit/>
          </a:bodyPr>
          <a:lstStyle/>
          <a:p>
            <a:r>
              <a:rPr lang="it-IT" b="1" dirty="0" smtClean="0"/>
              <a:t>1</a:t>
            </a:r>
            <a:endParaRPr lang="it-IT" b="1" dirty="0"/>
          </a:p>
        </p:txBody>
      </p:sp>
      <p:sp>
        <p:nvSpPr>
          <p:cNvPr id="10" name="CasellaDiTesto 9"/>
          <p:cNvSpPr txBox="1"/>
          <p:nvPr/>
        </p:nvSpPr>
        <p:spPr>
          <a:xfrm>
            <a:off x="6072198" y="3714752"/>
            <a:ext cx="301686" cy="369332"/>
          </a:xfrm>
          <a:prstGeom prst="rect">
            <a:avLst/>
          </a:prstGeom>
          <a:noFill/>
        </p:spPr>
        <p:txBody>
          <a:bodyPr wrap="none" rtlCol="0">
            <a:spAutoFit/>
          </a:bodyPr>
          <a:lstStyle/>
          <a:p>
            <a:r>
              <a:rPr lang="it-IT" b="1" dirty="0" smtClean="0"/>
              <a:t>2</a:t>
            </a:r>
            <a:endParaRPr lang="it-IT" b="1" dirty="0"/>
          </a:p>
        </p:txBody>
      </p:sp>
      <p:grpSp>
        <p:nvGrpSpPr>
          <p:cNvPr id="16" name="Gruppo 15"/>
          <p:cNvGrpSpPr/>
          <p:nvPr/>
        </p:nvGrpSpPr>
        <p:grpSpPr>
          <a:xfrm>
            <a:off x="5895975" y="3214686"/>
            <a:ext cx="3248025" cy="2549366"/>
            <a:chOff x="6143636" y="3214686"/>
            <a:chExt cx="3248025" cy="2549366"/>
          </a:xfrm>
        </p:grpSpPr>
        <p:pic>
          <p:nvPicPr>
            <p:cNvPr id="30726" name="Picture 6"/>
            <p:cNvPicPr>
              <a:picLocks noChangeAspect="1" noChangeArrowheads="1"/>
            </p:cNvPicPr>
            <p:nvPr/>
          </p:nvPicPr>
          <p:blipFill>
            <a:blip r:embed="rId8" cstate="print"/>
            <a:srcRect/>
            <a:stretch>
              <a:fillRect/>
            </a:stretch>
          </p:blipFill>
          <p:spPr bwMode="auto">
            <a:xfrm>
              <a:off x="6143636" y="3214686"/>
              <a:ext cx="3248025" cy="1181100"/>
            </a:xfrm>
            <a:prstGeom prst="rect">
              <a:avLst/>
            </a:prstGeom>
            <a:noFill/>
            <a:ln w="9525">
              <a:noFill/>
              <a:miter lim="800000"/>
              <a:headEnd/>
              <a:tailEnd/>
            </a:ln>
          </p:spPr>
        </p:pic>
        <p:graphicFrame>
          <p:nvGraphicFramePr>
            <p:cNvPr id="30725" name="Object 5"/>
            <p:cNvGraphicFramePr>
              <a:graphicFrameLocks noChangeAspect="1"/>
            </p:cNvGraphicFramePr>
            <p:nvPr/>
          </p:nvGraphicFramePr>
          <p:xfrm>
            <a:off x="6572264" y="3714752"/>
            <a:ext cx="1071569" cy="2049300"/>
          </p:xfrm>
          <a:graphic>
            <a:graphicData uri="http://schemas.openxmlformats.org/presentationml/2006/ole">
              <mc:AlternateContent xmlns:mc="http://schemas.openxmlformats.org/markup-compatibility/2006">
                <mc:Choice xmlns:v="urn:schemas-microsoft-com:vml" Requires="v">
                  <p:oleObj spid="_x0000_s30767" name="ChemSketch" r:id="rId9" imgW="1124640" imgH="2148840" progId="ACD.ChemSketch.20">
                    <p:embed/>
                  </p:oleObj>
                </mc:Choice>
                <mc:Fallback>
                  <p:oleObj name="ChemSketch" r:id="rId9" imgW="1124640" imgH="2148840" progId="ACD.ChemSketch.2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2264" y="3714752"/>
                          <a:ext cx="1071569" cy="20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rot="60000">
            <a:off x="908431" y="2992584"/>
            <a:ext cx="7327138" cy="378547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rot="60000">
            <a:off x="128250" y="148761"/>
            <a:ext cx="8887500" cy="2721140"/>
          </a:xfrm>
          <a:prstGeom prst="rect">
            <a:avLst/>
          </a:prstGeom>
          <a:noFill/>
          <a:ln w="9525">
            <a:noFill/>
            <a:miter lim="800000"/>
            <a:headEnd/>
            <a:tailEnd/>
          </a:ln>
        </p:spPr>
      </p:pic>
      <p:graphicFrame>
        <p:nvGraphicFramePr>
          <p:cNvPr id="14337" name="Object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88432" name="ChemSketch" r:id="rId6" imgW="2880360" imgH="2212920" progId="ACD.ChemSketch.20">
                  <p:embed/>
                </p:oleObj>
              </mc:Choice>
              <mc:Fallback>
                <p:oleObj name="ChemSketch" r:id="rId6" imgW="2880360" imgH="22129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2308.gif"/>
          <p:cNvPicPr>
            <a:picLocks noChangeAspect="1"/>
          </p:cNvPicPr>
          <p:nvPr/>
        </p:nvPicPr>
        <p:blipFill rotWithShape="1">
          <a:blip r:embed="rId3" cstate="print">
            <a:extLst>
              <a:ext uri="{28A0092B-C50C-407E-A947-70E740481C1C}">
                <a14:useLocalDpi xmlns:a14="http://schemas.microsoft.com/office/drawing/2010/main" val="0"/>
              </a:ext>
            </a:extLst>
          </a:blip>
          <a:srcRect b="22495"/>
          <a:stretch/>
        </p:blipFill>
        <p:spPr>
          <a:xfrm>
            <a:off x="1316753" y="222203"/>
            <a:ext cx="6510494" cy="3494829"/>
          </a:xfrm>
          <a:prstGeom prst="rect">
            <a:avLst/>
          </a:prstGeom>
        </p:spPr>
      </p:pic>
      <p:pic>
        <p:nvPicPr>
          <p:cNvPr id="3" name="Segnaposto contenuto 3" descr="2309.gif"/>
          <p:cNvPicPr>
            <a:picLocks noChangeAspect="1"/>
          </p:cNvPicPr>
          <p:nvPr/>
        </p:nvPicPr>
        <p:blipFill rotWithShape="1">
          <a:blip r:embed="rId4" cstate="print">
            <a:extLst>
              <a:ext uri="{28A0092B-C50C-407E-A947-70E740481C1C}">
                <a14:useLocalDpi xmlns:a14="http://schemas.microsoft.com/office/drawing/2010/main" val="0"/>
              </a:ext>
            </a:extLst>
          </a:blip>
          <a:srcRect t="8034" b="33239"/>
          <a:stretch/>
        </p:blipFill>
        <p:spPr>
          <a:xfrm>
            <a:off x="838200" y="3573016"/>
            <a:ext cx="7467600" cy="3289111"/>
          </a:xfrm>
          <a:prstGeom prst="rect">
            <a:avLst/>
          </a:prstGeom>
        </p:spPr>
      </p:pic>
      <p:cxnSp>
        <p:nvCxnSpPr>
          <p:cNvPr id="5" name="Connettore 1 4"/>
          <p:cNvCxnSpPr/>
          <p:nvPr/>
        </p:nvCxnSpPr>
        <p:spPr>
          <a:xfrm>
            <a:off x="6588224" y="5445224"/>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2555776" y="3933056"/>
            <a:ext cx="1224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943708" y="4869160"/>
            <a:ext cx="612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590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8"/>
          <p:cNvGrpSpPr>
            <a:grpSpLocks noChangeAspect="1"/>
          </p:cNvGrpSpPr>
          <p:nvPr/>
        </p:nvGrpSpPr>
        <p:grpSpPr>
          <a:xfrm>
            <a:off x="179512" y="2003506"/>
            <a:ext cx="8874345" cy="2721638"/>
            <a:chOff x="1259632" y="808824"/>
            <a:chExt cx="7520633" cy="2306473"/>
          </a:xfrm>
        </p:grpSpPr>
        <p:pic>
          <p:nvPicPr>
            <p:cNvPr id="2" name="Segnaposto contenuto 3" descr="2322.gif"/>
            <p:cNvPicPr>
              <a:picLocks noChangeAspect="1"/>
            </p:cNvPicPr>
            <p:nvPr/>
          </p:nvPicPr>
          <p:blipFill rotWithShape="1">
            <a:blip r:embed="rId4" cstate="print">
              <a:extLst>
                <a:ext uri="{28A0092B-C50C-407E-A947-70E740481C1C}">
                  <a14:useLocalDpi xmlns:a14="http://schemas.microsoft.com/office/drawing/2010/main" val="0"/>
                </a:ext>
              </a:extLst>
            </a:blip>
            <a:srcRect l="45124" t="11628" b="30349"/>
            <a:stretch/>
          </p:blipFill>
          <p:spPr>
            <a:xfrm>
              <a:off x="4258101" y="808824"/>
              <a:ext cx="4522164" cy="2306473"/>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3249816695"/>
                </p:ext>
              </p:extLst>
            </p:nvPr>
          </p:nvGraphicFramePr>
          <p:xfrm>
            <a:off x="1259632" y="980728"/>
            <a:ext cx="2460625" cy="1581150"/>
          </p:xfrm>
          <a:graphic>
            <a:graphicData uri="http://schemas.openxmlformats.org/presentationml/2006/ole">
              <mc:AlternateContent xmlns:mc="http://schemas.openxmlformats.org/markup-compatibility/2006">
                <mc:Choice xmlns:v="urn:schemas-microsoft-com:vml" Requires="v">
                  <p:oleObj spid="_x0000_s293904" name="ChemSketch" r:id="rId5" imgW="2459880" imgH="1581840" progId="ACD.ChemSketch.20">
                    <p:embed/>
                  </p:oleObj>
                </mc:Choice>
                <mc:Fallback>
                  <p:oleObj name="ChemSketch" r:id="rId5" imgW="2459880" imgH="158184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980728"/>
                          <a:ext cx="2460625"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2936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rot="-60000">
            <a:off x="246925" y="2355135"/>
            <a:ext cx="6848475" cy="3800475"/>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t="9648" r="53084" b="51692"/>
          <a:stretch>
            <a:fillRect/>
          </a:stretch>
        </p:blipFill>
        <p:spPr bwMode="auto">
          <a:xfrm rot="60000">
            <a:off x="443539" y="465201"/>
            <a:ext cx="4106809" cy="1748353"/>
          </a:xfrm>
          <a:prstGeom prst="rect">
            <a:avLst/>
          </a:prstGeom>
          <a:noFill/>
          <a:ln w="9525">
            <a:noFill/>
            <a:miter lim="800000"/>
            <a:headEnd/>
            <a:tailEnd/>
          </a:ln>
        </p:spPr>
      </p:pic>
      <p:graphicFrame>
        <p:nvGraphicFramePr>
          <p:cNvPr id="12289" name="Object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89456" name="ChemSketch" r:id="rId6" imgW="2880360" imgH="2212920" progId="ACD.ChemSketch.20">
                  <p:embed/>
                </p:oleObj>
              </mc:Choice>
              <mc:Fallback>
                <p:oleObj name="ChemSketch" r:id="rId6" imgW="2880360" imgH="22129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Connettore 1 5"/>
          <p:cNvCxnSpPr/>
          <p:nvPr/>
        </p:nvCxnSpPr>
        <p:spPr>
          <a:xfrm>
            <a:off x="928662" y="3071810"/>
            <a:ext cx="128588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000232" y="3571876"/>
            <a:ext cx="157163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500826" y="3857628"/>
            <a:ext cx="3571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428596" y="4141792"/>
            <a:ext cx="3571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28596" y="4429132"/>
            <a:ext cx="64294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071802" y="4429132"/>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4429124" y="4429132"/>
            <a:ext cx="71438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214414" y="4714884"/>
            <a:ext cx="185738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291" name="Picture 3" descr="Skull pictogram"/>
          <p:cNvPicPr>
            <a:picLocks noChangeAspect="1" noChangeArrowheads="1"/>
          </p:cNvPicPr>
          <p:nvPr/>
        </p:nvPicPr>
        <p:blipFill>
          <a:blip r:embed="rId8" cstate="print"/>
          <a:srcRect/>
          <a:stretch>
            <a:fillRect/>
          </a:stretch>
        </p:blipFill>
        <p:spPr bwMode="auto">
          <a:xfrm>
            <a:off x="7286644" y="2714620"/>
            <a:ext cx="942975" cy="942976"/>
          </a:xfrm>
          <a:prstGeom prst="rect">
            <a:avLst/>
          </a:prstGeom>
          <a:noFill/>
        </p:spPr>
      </p:pic>
      <p:cxnSp>
        <p:nvCxnSpPr>
          <p:cNvPr id="26" name="Connettore 1 25"/>
          <p:cNvCxnSpPr/>
          <p:nvPr/>
        </p:nvCxnSpPr>
        <p:spPr>
          <a:xfrm>
            <a:off x="4857752" y="3286124"/>
            <a:ext cx="128588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3714744" y="2857496"/>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4" name="Object 4"/>
          <p:cNvGraphicFramePr>
            <a:graphicFrameLocks noChangeAspect="1"/>
          </p:cNvGraphicFramePr>
          <p:nvPr>
            <p:extLst>
              <p:ext uri="{D42A27DB-BD31-4B8C-83A1-F6EECF244321}">
                <p14:modId xmlns:p14="http://schemas.microsoft.com/office/powerpoint/2010/main" val="670747920"/>
              </p:ext>
            </p:extLst>
          </p:nvPr>
        </p:nvGraphicFramePr>
        <p:xfrm>
          <a:off x="2143108" y="785794"/>
          <a:ext cx="4138826" cy="5594365"/>
        </p:xfrm>
        <a:graphic>
          <a:graphicData uri="http://schemas.openxmlformats.org/presentationml/2006/ole">
            <mc:AlternateContent xmlns:mc="http://schemas.openxmlformats.org/markup-compatibility/2006">
              <mc:Choice xmlns:v="urn:schemas-microsoft-com:vml" Requires="v">
                <p:oleObj spid="_x0000_s194597" name="ChemSketch" r:id="rId4" imgW="5105520" imgH="6900840" progId="ACD.ChemSketch.20">
                  <p:embed/>
                </p:oleObj>
              </mc:Choice>
              <mc:Fallback>
                <p:oleObj name="ChemSketch" r:id="rId4" imgW="5105520" imgH="6900840" progId="ACD.ChemSketch.20">
                  <p:embed/>
                  <p:pic>
                    <p:nvPicPr>
                      <p:cNvPr id="0" name="Picture 4"/>
                      <p:cNvPicPr>
                        <a:picLocks noChangeAspect="1" noChangeArrowheads="1"/>
                      </p:cNvPicPr>
                      <p:nvPr/>
                    </p:nvPicPr>
                    <p:blipFill>
                      <a:blip r:embed="rId5"/>
                      <a:srcRect/>
                      <a:stretch>
                        <a:fillRect/>
                      </a:stretch>
                    </p:blipFill>
                    <p:spPr bwMode="auto">
                      <a:xfrm>
                        <a:off x="2143108" y="785794"/>
                        <a:ext cx="4138826" cy="559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4598" name="ChemSketch" r:id="rId6" imgW="2880360" imgH="2212920" progId="ACD.ChemSketch.20">
                  <p:embed/>
                </p:oleObj>
              </mc:Choice>
              <mc:Fallback>
                <p:oleObj name="ChemSketch" r:id="rId6" imgW="2880360" imgH="2212920" progId="ACD.ChemSketch.20">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asellaDiTesto 5"/>
          <p:cNvSpPr txBox="1"/>
          <p:nvPr/>
        </p:nvSpPr>
        <p:spPr>
          <a:xfrm>
            <a:off x="6429388" y="3143248"/>
            <a:ext cx="1083310" cy="369332"/>
          </a:xfrm>
          <a:prstGeom prst="rect">
            <a:avLst/>
          </a:prstGeom>
          <a:noFill/>
        </p:spPr>
        <p:txBody>
          <a:bodyPr wrap="none" rtlCol="0">
            <a:spAutoFit/>
          </a:bodyPr>
          <a:lstStyle/>
          <a:p>
            <a:r>
              <a:rPr lang="it-IT" dirty="0" smtClean="0"/>
              <a:t>ipoclorito</a:t>
            </a:r>
            <a:endParaRPr lang="it-IT" dirty="0"/>
          </a:p>
        </p:txBody>
      </p:sp>
      <p:cxnSp>
        <p:nvCxnSpPr>
          <p:cNvPr id="8" name="Connettore 2 7"/>
          <p:cNvCxnSpPr>
            <a:stCxn id="6" idx="1"/>
          </p:cNvCxnSpPr>
          <p:nvPr/>
        </p:nvCxnSpPr>
        <p:spPr>
          <a:xfrm rot="10800000">
            <a:off x="5929322" y="3286124"/>
            <a:ext cx="500066" cy="41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67545" y="1268760"/>
            <a:ext cx="1800200" cy="923330"/>
          </a:xfrm>
          <a:prstGeom prst="rect">
            <a:avLst/>
          </a:prstGeom>
          <a:noFill/>
        </p:spPr>
        <p:txBody>
          <a:bodyPr wrap="square" rtlCol="0">
            <a:spAutoFit/>
          </a:bodyPr>
          <a:lstStyle/>
          <a:p>
            <a:r>
              <a:rPr lang="it-IT" dirty="0" smtClean="0"/>
              <a:t>ATTENZIONE A DOVE FISSARE LE PINZE!!!</a:t>
            </a:r>
            <a:endParaRPr lang="it-IT" dirty="0"/>
          </a:p>
        </p:txBody>
      </p:sp>
      <p:sp>
        <p:nvSpPr>
          <p:cNvPr id="9" name="Elaborazione 8"/>
          <p:cNvSpPr/>
          <p:nvPr/>
        </p:nvSpPr>
        <p:spPr>
          <a:xfrm>
            <a:off x="3923928" y="2060848"/>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laborazione 9"/>
          <p:cNvSpPr/>
          <p:nvPr/>
        </p:nvSpPr>
        <p:spPr>
          <a:xfrm>
            <a:off x="4310257" y="2060848"/>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10"/>
          <p:cNvSpPr/>
          <p:nvPr/>
        </p:nvSpPr>
        <p:spPr>
          <a:xfrm>
            <a:off x="5557252" y="2846336"/>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laborazione 11"/>
          <p:cNvSpPr/>
          <p:nvPr/>
        </p:nvSpPr>
        <p:spPr>
          <a:xfrm>
            <a:off x="5929322" y="2837240"/>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12"/>
          <p:cNvSpPr/>
          <p:nvPr/>
        </p:nvSpPr>
        <p:spPr>
          <a:xfrm>
            <a:off x="2771800" y="4077072"/>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laborazione 13"/>
          <p:cNvSpPr/>
          <p:nvPr/>
        </p:nvSpPr>
        <p:spPr>
          <a:xfrm>
            <a:off x="3131840" y="4077072"/>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laborazione 14"/>
          <p:cNvSpPr/>
          <p:nvPr/>
        </p:nvSpPr>
        <p:spPr>
          <a:xfrm>
            <a:off x="5580112" y="5013176"/>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5652120" y="5013176"/>
            <a:ext cx="2596288" cy="369332"/>
          </a:xfrm>
          <a:prstGeom prst="rect">
            <a:avLst/>
          </a:prstGeom>
          <a:noFill/>
        </p:spPr>
        <p:txBody>
          <a:bodyPr wrap="none" rtlCol="0">
            <a:spAutoFit/>
          </a:bodyPr>
          <a:lstStyle/>
          <a:p>
            <a:r>
              <a:rPr lang="it-IT" dirty="0" smtClean="0"/>
              <a:t>=  pinze fissate ad un ritto</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cstate="print"/>
          <a:srcRect l="29505" t="7234" b="45528"/>
          <a:stretch>
            <a:fillRect/>
          </a:stretch>
        </p:blipFill>
        <p:spPr bwMode="auto">
          <a:xfrm rot="60000">
            <a:off x="515244" y="616417"/>
            <a:ext cx="5165266" cy="1788172"/>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rot="-60000">
            <a:off x="389309" y="2143116"/>
            <a:ext cx="6753225" cy="3743325"/>
          </a:xfrm>
          <a:prstGeom prst="rect">
            <a:avLst/>
          </a:prstGeom>
          <a:noFill/>
          <a:ln w="9525">
            <a:noFill/>
            <a:miter lim="800000"/>
            <a:headEnd/>
            <a:tailEnd/>
          </a:ln>
        </p:spPr>
      </p:pic>
      <p:graphicFrame>
        <p:nvGraphicFramePr>
          <p:cNvPr id="10241" name="Object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0480" name="ChemSketch" r:id="rId6" imgW="2880360" imgH="2212920" progId="ACD.ChemSketch.20">
                  <p:embed/>
                </p:oleObj>
              </mc:Choice>
              <mc:Fallback>
                <p:oleObj name="ChemSketch" r:id="rId6" imgW="2880360" imgH="22129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1547664" y="119063"/>
            <a:ext cx="7524899" cy="6134100"/>
            <a:chOff x="1547664" y="119063"/>
            <a:chExt cx="7524899" cy="6134100"/>
          </a:xfrm>
        </p:grpSpPr>
        <p:grpSp>
          <p:nvGrpSpPr>
            <p:cNvPr id="7" name="Gruppo 6"/>
            <p:cNvGrpSpPr/>
            <p:nvPr/>
          </p:nvGrpSpPr>
          <p:grpSpPr>
            <a:xfrm>
              <a:off x="1547664" y="119063"/>
              <a:ext cx="7524899" cy="6134100"/>
              <a:chOff x="1547664" y="119063"/>
              <a:chExt cx="7524899" cy="6134100"/>
            </a:xfrm>
          </p:grpSpPr>
          <p:pic>
            <p:nvPicPr>
              <p:cNvPr id="5" name="Picture 6"/>
              <p:cNvPicPr>
                <a:picLocks noChangeAspect="1" noChangeArrowheads="1"/>
              </p:cNvPicPr>
              <p:nvPr/>
            </p:nvPicPr>
            <p:blipFill>
              <a:blip r:embed="rId4" cstate="print"/>
              <a:srcRect l="34791" t="14422" r="25526" b="14704"/>
              <a:stretch>
                <a:fillRect/>
              </a:stretch>
            </p:blipFill>
            <p:spPr bwMode="auto">
              <a:xfrm>
                <a:off x="1547664" y="4149080"/>
                <a:ext cx="1440160" cy="1728192"/>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l="32806" t="11812" r="43384" b="61610"/>
              <a:stretch>
                <a:fillRect/>
              </a:stretch>
            </p:blipFill>
            <p:spPr bwMode="auto">
              <a:xfrm flipH="1">
                <a:off x="2195736" y="4149080"/>
                <a:ext cx="864096" cy="648072"/>
              </a:xfrm>
              <a:prstGeom prst="rect">
                <a:avLst/>
              </a:prstGeom>
              <a:noFill/>
              <a:ln w="9525">
                <a:noFill/>
                <a:miter lim="800000"/>
                <a:headEnd/>
                <a:tailEnd/>
              </a:ln>
            </p:spPr>
          </p:pic>
          <p:graphicFrame>
            <p:nvGraphicFramePr>
              <p:cNvPr id="194564" name="Object 4"/>
              <p:cNvGraphicFramePr>
                <a:graphicFrameLocks noChangeAspect="1"/>
              </p:cNvGraphicFramePr>
              <p:nvPr>
                <p:extLst>
                  <p:ext uri="{D42A27DB-BD31-4B8C-83A1-F6EECF244321}">
                    <p14:modId xmlns:p14="http://schemas.microsoft.com/office/powerpoint/2010/main" val="2735893988"/>
                  </p:ext>
                </p:extLst>
              </p:nvPr>
            </p:nvGraphicFramePr>
            <p:xfrm>
              <a:off x="2670175" y="911225"/>
              <a:ext cx="3082925" cy="5341938"/>
            </p:xfrm>
            <a:graphic>
              <a:graphicData uri="http://schemas.openxmlformats.org/presentationml/2006/ole">
                <mc:AlternateContent xmlns:mc="http://schemas.openxmlformats.org/markup-compatibility/2006">
                  <mc:Choice xmlns:v="urn:schemas-microsoft-com:vml" Requires="v">
                    <p:oleObj spid="_x0000_s195616" name="ChemSketch" r:id="rId5" imgW="3803760" imgH="6589800" progId="ACD.ChemSketch.20">
                      <p:embed/>
                    </p:oleObj>
                  </mc:Choice>
                  <mc:Fallback>
                    <p:oleObj name="ChemSketch" r:id="rId5" imgW="3803760" imgH="6589800" progId="ACD.ChemSketch.20">
                      <p:embed/>
                      <p:pic>
                        <p:nvPicPr>
                          <p:cNvPr id="0" name="Picture 2"/>
                          <p:cNvPicPr>
                            <a:picLocks noChangeAspect="1" noChangeArrowheads="1"/>
                          </p:cNvPicPr>
                          <p:nvPr/>
                        </p:nvPicPr>
                        <p:blipFill>
                          <a:blip r:embed="rId6"/>
                          <a:srcRect/>
                          <a:stretch>
                            <a:fillRect/>
                          </a:stretch>
                        </p:blipFill>
                        <p:spPr bwMode="auto">
                          <a:xfrm>
                            <a:off x="2670175" y="911225"/>
                            <a:ext cx="3082925"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5617" name="ChemSketch" r:id="rId7" imgW="2880360" imgH="2212920" progId="ACD.ChemSketch.20">
                      <p:embed/>
                    </p:oleObj>
                  </mc:Choice>
                  <mc:Fallback>
                    <p:oleObj name="ChemSketch" r:id="rId7" imgW="2880360" imgH="2212920" progId="ACD.ChemSketch.20">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Elaborazione 7"/>
            <p:cNvSpPr/>
            <p:nvPr/>
          </p:nvSpPr>
          <p:spPr>
            <a:xfrm>
              <a:off x="3275856" y="40050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Elaborazione 8"/>
            <p:cNvSpPr/>
            <p:nvPr/>
          </p:nvSpPr>
          <p:spPr>
            <a:xfrm>
              <a:off x="3635896" y="40050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cstate="print"/>
          <a:srcRect l="57197" t="9648" r="-3751" b="54685"/>
          <a:stretch>
            <a:fillRect/>
          </a:stretch>
        </p:blipFill>
        <p:spPr bwMode="auto">
          <a:xfrm rot="60000">
            <a:off x="490839" y="535479"/>
            <a:ext cx="4075086" cy="1612993"/>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l="4025" t="65229" r="57594" b="23"/>
          <a:stretch>
            <a:fillRect/>
          </a:stretch>
        </p:blipFill>
        <p:spPr bwMode="auto">
          <a:xfrm rot="60000">
            <a:off x="4442581" y="457800"/>
            <a:ext cx="3359568" cy="1571396"/>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rot="-60000">
            <a:off x="428596" y="2285992"/>
            <a:ext cx="6724650" cy="409575"/>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rot="-60000">
            <a:off x="281129" y="2706301"/>
            <a:ext cx="7262522" cy="3357395"/>
          </a:xfrm>
          <a:prstGeom prst="rect">
            <a:avLst/>
          </a:prstGeom>
          <a:noFill/>
          <a:ln w="9525">
            <a:noFill/>
            <a:miter lim="800000"/>
            <a:headEnd/>
            <a:tailEnd/>
          </a:ln>
        </p:spPr>
      </p:pic>
      <p:graphicFrame>
        <p:nvGraphicFramePr>
          <p:cNvPr id="8193" name="Object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1504" name="ChemSketch" r:id="rId7" imgW="2880360" imgH="2212920" progId="ACD.ChemSketch.20">
                  <p:embed/>
                </p:oleObj>
              </mc:Choice>
              <mc:Fallback>
                <p:oleObj name="ChemSketch" r:id="rId7" imgW="2880360" imgH="2212920" progId="ACD.ChemSketch.20">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Connettore 1 6"/>
          <p:cNvCxnSpPr/>
          <p:nvPr/>
        </p:nvCxnSpPr>
        <p:spPr>
          <a:xfrm>
            <a:off x="3071802" y="3357562"/>
            <a:ext cx="142876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195" name="Picture 3" descr="health hazard pictogram"/>
          <p:cNvPicPr>
            <a:picLocks noChangeAspect="1" noChangeArrowheads="1"/>
          </p:cNvPicPr>
          <p:nvPr/>
        </p:nvPicPr>
        <p:blipFill>
          <a:blip r:embed="rId9" cstate="print"/>
          <a:srcRect/>
          <a:stretch>
            <a:fillRect/>
          </a:stretch>
        </p:blipFill>
        <p:spPr bwMode="auto">
          <a:xfrm>
            <a:off x="7715272" y="3714752"/>
            <a:ext cx="942975" cy="942976"/>
          </a:xfrm>
          <a:prstGeom prst="rect">
            <a:avLst/>
          </a:prstGeom>
          <a:noFill/>
        </p:spPr>
      </p:pic>
      <p:pic>
        <p:nvPicPr>
          <p:cNvPr id="8197" name="Picture 5" descr="Skull pictogram"/>
          <p:cNvPicPr>
            <a:picLocks noChangeAspect="1" noChangeArrowheads="1"/>
          </p:cNvPicPr>
          <p:nvPr/>
        </p:nvPicPr>
        <p:blipFill>
          <a:blip r:embed="rId10" cstate="print"/>
          <a:srcRect/>
          <a:stretch>
            <a:fillRect/>
          </a:stretch>
        </p:blipFill>
        <p:spPr bwMode="auto">
          <a:xfrm>
            <a:off x="7715272" y="2643182"/>
            <a:ext cx="942975" cy="942976"/>
          </a:xfrm>
          <a:prstGeom prst="rect">
            <a:avLst/>
          </a:prstGeom>
          <a:noFill/>
        </p:spPr>
      </p:pic>
      <p:cxnSp>
        <p:nvCxnSpPr>
          <p:cNvPr id="12" name="Connettore 1 11"/>
          <p:cNvCxnSpPr/>
          <p:nvPr/>
        </p:nvCxnSpPr>
        <p:spPr>
          <a:xfrm>
            <a:off x="285720" y="3643314"/>
            <a:ext cx="71438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1524000" y="119063"/>
            <a:ext cx="7548563" cy="6238875"/>
            <a:chOff x="1524000" y="119063"/>
            <a:chExt cx="7548563" cy="6238875"/>
          </a:xfrm>
        </p:grpSpPr>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6641" name="ChemSketch" r:id="rId4" imgW="2880360" imgH="2212920" progId="ACD.ChemSketch.20">
                    <p:embed/>
                  </p:oleObj>
                </mc:Choice>
                <mc:Fallback>
                  <p:oleObj name="ChemSketch" r:id="rId4" imgW="2880360" imgH="2212920" progId="ACD.ChemSketch.2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nvGraphicFramePr>
          <p:xfrm>
            <a:off x="1524000" y="500063"/>
            <a:ext cx="6096000" cy="5857875"/>
          </p:xfrm>
          <a:graphic>
            <a:graphicData uri="http://schemas.openxmlformats.org/presentationml/2006/ole">
              <mc:AlternateContent xmlns:mc="http://schemas.openxmlformats.org/markup-compatibility/2006">
                <mc:Choice xmlns:v="urn:schemas-microsoft-com:vml" Requires="v">
                  <p:oleObj spid="_x0000_s196642" name="ChemSketch" r:id="rId6" imgW="6095880" imgH="5858280" progId="ACD.ChemSketch.20">
                    <p:embed/>
                  </p:oleObj>
                </mc:Choice>
                <mc:Fallback>
                  <p:oleObj name="ChemSketch" r:id="rId6" imgW="6095880" imgH="5858280" progId="ACD.ChemSketch.20">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00063"/>
                          <a:ext cx="60960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5286380" y="3357562"/>
              <a:ext cx="1016817" cy="646331"/>
            </a:xfrm>
            <a:prstGeom prst="rect">
              <a:avLst/>
            </a:prstGeom>
            <a:noFill/>
          </p:spPr>
          <p:txBody>
            <a:bodyPr wrap="none" rtlCol="0">
              <a:spAutoFit/>
            </a:bodyPr>
            <a:lstStyle/>
            <a:p>
              <a:r>
                <a:rPr lang="it-IT" dirty="0" smtClean="0"/>
                <a:t>Polmone</a:t>
              </a:r>
            </a:p>
            <a:p>
              <a:r>
                <a:rPr lang="it-IT" dirty="0" smtClean="0"/>
                <a:t> vuoto</a:t>
              </a:r>
              <a:endParaRPr lang="it-IT" dirty="0"/>
            </a:p>
          </p:txBody>
        </p:sp>
        <p:cxnSp>
          <p:nvCxnSpPr>
            <p:cNvPr id="6" name="Connettore 2 5"/>
            <p:cNvCxnSpPr>
              <a:stCxn id="4" idx="0"/>
            </p:cNvCxnSpPr>
            <p:nvPr/>
          </p:nvCxnSpPr>
          <p:spPr>
            <a:xfrm rot="16200000" flipV="1">
              <a:off x="5290552" y="2853324"/>
              <a:ext cx="500066" cy="508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laborazione 6"/>
            <p:cNvSpPr/>
            <p:nvPr/>
          </p:nvSpPr>
          <p:spPr>
            <a:xfrm>
              <a:off x="3203848" y="3789040"/>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aborazione 7"/>
            <p:cNvSpPr/>
            <p:nvPr/>
          </p:nvSpPr>
          <p:spPr>
            <a:xfrm>
              <a:off x="3635896" y="3789040"/>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Elaborazione 8"/>
            <p:cNvSpPr/>
            <p:nvPr/>
          </p:nvSpPr>
          <p:spPr>
            <a:xfrm>
              <a:off x="3203848" y="22048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laborazione 9"/>
            <p:cNvSpPr/>
            <p:nvPr/>
          </p:nvSpPr>
          <p:spPr>
            <a:xfrm>
              <a:off x="3635896" y="22048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10"/>
            <p:cNvSpPr/>
            <p:nvPr/>
          </p:nvSpPr>
          <p:spPr>
            <a:xfrm rot="1140000">
              <a:off x="4355976" y="2277275"/>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laborazione 11"/>
            <p:cNvSpPr/>
            <p:nvPr/>
          </p:nvSpPr>
          <p:spPr>
            <a:xfrm rot="1140000">
              <a:off x="4761659" y="2492492"/>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laborazione 13"/>
            <p:cNvSpPr/>
            <p:nvPr/>
          </p:nvSpPr>
          <p:spPr>
            <a:xfrm>
              <a:off x="5148064" y="1916832"/>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laborazione 14"/>
            <p:cNvSpPr/>
            <p:nvPr/>
          </p:nvSpPr>
          <p:spPr>
            <a:xfrm>
              <a:off x="6876256" y="2492896"/>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Elaborazione 15"/>
            <p:cNvSpPr/>
            <p:nvPr/>
          </p:nvSpPr>
          <p:spPr>
            <a:xfrm>
              <a:off x="7308304" y="2492896"/>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cstate="print"/>
          <a:srcRect l="2599" t="57254" r="4961" b="-2426"/>
          <a:stretch>
            <a:fillRect/>
          </a:stretch>
        </p:blipFill>
        <p:spPr bwMode="auto">
          <a:xfrm rot="60000">
            <a:off x="371564" y="487578"/>
            <a:ext cx="6773193" cy="1709959"/>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rot="-60000">
            <a:off x="428596" y="2143116"/>
            <a:ext cx="6943725" cy="4048125"/>
          </a:xfrm>
          <a:prstGeom prst="rect">
            <a:avLst/>
          </a:prstGeom>
          <a:noFill/>
          <a:ln w="9525">
            <a:noFill/>
            <a:miter lim="800000"/>
            <a:headEnd/>
            <a:tailEnd/>
          </a:ln>
        </p:spPr>
      </p:pic>
      <p:graphicFrame>
        <p:nvGraphicFramePr>
          <p:cNvPr id="6145" name="Object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2528" name="ChemSketch" r:id="rId6" imgW="2880360" imgH="2212920" progId="ACD.ChemSketch.20">
                  <p:embed/>
                </p:oleObj>
              </mc:Choice>
              <mc:Fallback>
                <p:oleObj name="ChemSketch" r:id="rId6" imgW="2880360" imgH="22129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Connettore 1 4"/>
          <p:cNvCxnSpPr/>
          <p:nvPr/>
        </p:nvCxnSpPr>
        <p:spPr>
          <a:xfrm>
            <a:off x="428596" y="3786190"/>
            <a:ext cx="214314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6000760" y="4286256"/>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00034" y="4572008"/>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77840"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sellaDiTesto 6"/>
          <p:cNvSpPr txBox="1"/>
          <p:nvPr/>
        </p:nvSpPr>
        <p:spPr>
          <a:xfrm>
            <a:off x="285720" y="285728"/>
            <a:ext cx="8643998" cy="1754326"/>
          </a:xfrm>
          <a:prstGeom prst="rect">
            <a:avLst/>
          </a:prstGeom>
          <a:noFill/>
        </p:spPr>
        <p:txBody>
          <a:bodyPr wrap="square" rtlCol="0">
            <a:spAutoFit/>
          </a:bodyPr>
          <a:lstStyle/>
          <a:p>
            <a:endParaRPr lang="it-IT" sz="800" b="1" cap="all" dirty="0"/>
          </a:p>
          <a:p>
            <a:pPr marL="265113" indent="-265113">
              <a:buFont typeface="Wingdings" pitchFamily="2" charset="2"/>
              <a:buChar char="ü"/>
            </a:pPr>
            <a:r>
              <a:rPr lang="it-IT" sz="2000" b="1" u="sng" dirty="0" smtClean="0"/>
              <a:t>Piastre riscaldanti</a:t>
            </a:r>
            <a:r>
              <a:rPr lang="it-IT" sz="2000" dirty="0" smtClean="0"/>
              <a:t>:</a:t>
            </a:r>
            <a:r>
              <a:rPr lang="it-IT" sz="2000" u="sng" dirty="0" smtClean="0"/>
              <a:t> </a:t>
            </a:r>
          </a:p>
          <a:p>
            <a:pPr marL="623888" indent="-361950">
              <a:buFont typeface="Arial" pitchFamily="34" charset="0"/>
              <a:buChar char="•"/>
            </a:pPr>
            <a:r>
              <a:rPr lang="it-IT" sz="2000" dirty="0" smtClean="0"/>
              <a:t>per scaldare elettricamente vetreria a fondo piatto (beute, </a:t>
            </a:r>
            <a:r>
              <a:rPr lang="it-IT" sz="2000" dirty="0" err="1" smtClean="0"/>
              <a:t>becker</a:t>
            </a:r>
            <a:r>
              <a:rPr lang="it-IT" sz="2000" dirty="0" smtClean="0"/>
              <a:t>, cristallizzatori). In acciaio o vetroceramica. Possono essere semplici o associate ad un magnete rotante per agitare e termostato per mantenere il riscaldamento ad una temperatura fissata. Con un errore di </a:t>
            </a:r>
            <a:r>
              <a:rPr lang="it-IT" sz="2000" dirty="0" smtClean="0">
                <a:latin typeface="Calibri"/>
              </a:rPr>
              <a:t>≈ </a:t>
            </a:r>
            <a:r>
              <a:rPr lang="it-IT" sz="2000" dirty="0" smtClean="0"/>
              <a:t>3°C</a:t>
            </a:r>
          </a:p>
        </p:txBody>
      </p:sp>
      <p:pic>
        <p:nvPicPr>
          <p:cNvPr id="5" name="Picture 5"/>
          <p:cNvPicPr>
            <a:picLocks noChangeAspect="1" noChangeArrowheads="1"/>
          </p:cNvPicPr>
          <p:nvPr/>
        </p:nvPicPr>
        <p:blipFill>
          <a:blip r:embed="rId6" cstate="print"/>
          <a:srcRect/>
          <a:stretch>
            <a:fillRect/>
          </a:stretch>
        </p:blipFill>
        <p:spPr bwMode="auto">
          <a:xfrm>
            <a:off x="2786050" y="4643446"/>
            <a:ext cx="3919540" cy="2012170"/>
          </a:xfrm>
          <a:prstGeom prst="rect">
            <a:avLst/>
          </a:prstGeom>
          <a:noFill/>
          <a:ln w="9525">
            <a:noFill/>
            <a:miter lim="800000"/>
            <a:headEnd/>
            <a:tailEnd/>
          </a:ln>
        </p:spPr>
      </p:pic>
      <p:grpSp>
        <p:nvGrpSpPr>
          <p:cNvPr id="9" name="Gruppo 8"/>
          <p:cNvGrpSpPr/>
          <p:nvPr/>
        </p:nvGrpSpPr>
        <p:grpSpPr>
          <a:xfrm>
            <a:off x="428596" y="2571744"/>
            <a:ext cx="2726243" cy="3500430"/>
            <a:chOff x="785786" y="3071810"/>
            <a:chExt cx="2369053" cy="3000364"/>
          </a:xfrm>
        </p:grpSpPr>
        <p:pic>
          <p:nvPicPr>
            <p:cNvPr id="77830" name="Picture 6" descr="http://www.sigmaaldrich.com/prodimages/z/z645125.jpg"/>
            <p:cNvPicPr>
              <a:picLocks noChangeAspect="1" noChangeArrowheads="1"/>
            </p:cNvPicPr>
            <p:nvPr/>
          </p:nvPicPr>
          <p:blipFill>
            <a:blip r:embed="rId7" cstate="print"/>
            <a:srcRect/>
            <a:stretch>
              <a:fillRect/>
            </a:stretch>
          </p:blipFill>
          <p:spPr bwMode="auto">
            <a:xfrm>
              <a:off x="2285984" y="3071810"/>
              <a:ext cx="868855" cy="3000364"/>
            </a:xfrm>
            <a:prstGeom prst="rect">
              <a:avLst/>
            </a:prstGeom>
            <a:noFill/>
          </p:spPr>
        </p:pic>
        <p:pic>
          <p:nvPicPr>
            <p:cNvPr id="77828" name="Picture 4" descr="http://www.sigmaaldrich.com/thumb/prodimages/z/z645052g.jpg"/>
            <p:cNvPicPr>
              <a:picLocks noChangeAspect="1" noChangeArrowheads="1"/>
            </p:cNvPicPr>
            <p:nvPr/>
          </p:nvPicPr>
          <p:blipFill>
            <a:blip r:embed="rId8" cstate="print"/>
            <a:srcRect/>
            <a:stretch>
              <a:fillRect/>
            </a:stretch>
          </p:blipFill>
          <p:spPr bwMode="auto">
            <a:xfrm>
              <a:off x="785786" y="3786190"/>
              <a:ext cx="1897869" cy="2140454"/>
            </a:xfrm>
            <a:prstGeom prst="rect">
              <a:avLst/>
            </a:prstGeom>
            <a:noFill/>
          </p:spPr>
        </p:pic>
      </p:grpSp>
      <p:pic>
        <p:nvPicPr>
          <p:cNvPr id="77832" name="Picture 8" descr="444-2822.jpg"/>
          <p:cNvPicPr>
            <a:picLocks noChangeAspect="1" noChangeArrowheads="1"/>
          </p:cNvPicPr>
          <p:nvPr/>
        </p:nvPicPr>
        <p:blipFill>
          <a:blip r:embed="rId9" cstate="print"/>
          <a:srcRect/>
          <a:stretch>
            <a:fillRect/>
          </a:stretch>
        </p:blipFill>
        <p:spPr bwMode="auto">
          <a:xfrm>
            <a:off x="5429256" y="2463158"/>
            <a:ext cx="3071834" cy="288752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99038" name="ChemSketch" r:id="rId4" imgW="2880360" imgH="2212920" progId="ACD.ChemSketch.20">
                  <p:embed/>
                </p:oleObj>
              </mc:Choice>
              <mc:Fallback>
                <p:oleObj name="ChemSketch" r:id="rId4" imgW="2880360" imgH="221292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extLst>
              <p:ext uri="{D42A27DB-BD31-4B8C-83A1-F6EECF244321}">
                <p14:modId xmlns:p14="http://schemas.microsoft.com/office/powerpoint/2010/main" val="3262443571"/>
              </p:ext>
            </p:extLst>
          </p:nvPr>
        </p:nvGraphicFramePr>
        <p:xfrm>
          <a:off x="1243013" y="571500"/>
          <a:ext cx="6629400" cy="5857875"/>
        </p:xfrm>
        <a:graphic>
          <a:graphicData uri="http://schemas.openxmlformats.org/presentationml/2006/ole">
            <mc:AlternateContent xmlns:mc="http://schemas.openxmlformats.org/markup-compatibility/2006">
              <mc:Choice xmlns:v="urn:schemas-microsoft-com:vml" Requires="v">
                <p:oleObj spid="_x0000_s299039" name="ChemSketch" r:id="rId6" imgW="6629400" imgH="5858280" progId="ACD.ChemSketch.20">
                  <p:embed/>
                </p:oleObj>
              </mc:Choice>
              <mc:Fallback>
                <p:oleObj name="ChemSketch" r:id="rId6" imgW="6629400" imgH="5858280" progId="ACD.ChemSketch.20">
                  <p:embed/>
                  <p:pic>
                    <p:nvPicPr>
                      <p:cNvPr id="0" name=""/>
                      <p:cNvPicPr>
                        <a:picLocks noChangeAspect="1" noChangeArrowheads="1"/>
                      </p:cNvPicPr>
                      <p:nvPr/>
                    </p:nvPicPr>
                    <p:blipFill>
                      <a:blip r:embed="rId7"/>
                      <a:srcRect/>
                      <a:stretch>
                        <a:fillRect/>
                      </a:stretch>
                    </p:blipFill>
                    <p:spPr bwMode="auto">
                      <a:xfrm>
                        <a:off x="1243013" y="571500"/>
                        <a:ext cx="66294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6310070" y="4143380"/>
            <a:ext cx="412292" cy="369332"/>
          </a:xfrm>
          <a:prstGeom prst="rect">
            <a:avLst/>
          </a:prstGeom>
          <a:noFill/>
        </p:spPr>
        <p:txBody>
          <a:bodyPr wrap="none" rtlCol="0">
            <a:spAutoFit/>
          </a:bodyPr>
          <a:lstStyle/>
          <a:p>
            <a:r>
              <a:rPr lang="it-IT" dirty="0" smtClean="0"/>
              <a:t>N</a:t>
            </a:r>
            <a:r>
              <a:rPr lang="it-IT" baseline="-25000" dirty="0" smtClean="0"/>
              <a:t>2</a:t>
            </a:r>
            <a:endParaRPr lang="it-IT" baseline="-25000" dirty="0"/>
          </a:p>
        </p:txBody>
      </p:sp>
      <p:cxnSp>
        <p:nvCxnSpPr>
          <p:cNvPr id="6" name="Connettore 2 5"/>
          <p:cNvCxnSpPr/>
          <p:nvPr/>
        </p:nvCxnSpPr>
        <p:spPr>
          <a:xfrm rot="10800000">
            <a:off x="6095756" y="4214818"/>
            <a:ext cx="21431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623199" y="1373867"/>
            <a:ext cx="1131528" cy="830997"/>
          </a:xfrm>
          <a:prstGeom prst="rect">
            <a:avLst/>
          </a:prstGeom>
          <a:noFill/>
        </p:spPr>
        <p:txBody>
          <a:bodyPr wrap="none" rtlCol="0">
            <a:spAutoFit/>
          </a:bodyPr>
          <a:lstStyle/>
          <a:p>
            <a:r>
              <a:rPr lang="it-IT" dirty="0" smtClean="0"/>
              <a:t>N</a:t>
            </a:r>
            <a:r>
              <a:rPr lang="it-IT" baseline="-25000" dirty="0" smtClean="0"/>
              <a:t>2 + </a:t>
            </a:r>
            <a:r>
              <a:rPr lang="it-IT" dirty="0" smtClean="0"/>
              <a:t>+</a:t>
            </a:r>
          </a:p>
          <a:p>
            <a:r>
              <a:rPr lang="it-IT" dirty="0" smtClean="0"/>
              <a:t> </a:t>
            </a:r>
            <a:r>
              <a:rPr lang="it-IT" dirty="0"/>
              <a:t>CH</a:t>
            </a:r>
            <a:r>
              <a:rPr lang="it-IT" baseline="-25000" dirty="0"/>
              <a:t>3</a:t>
            </a:r>
            <a:r>
              <a:rPr lang="it-IT" dirty="0"/>
              <a:t>SH</a:t>
            </a:r>
            <a:r>
              <a:rPr lang="it-IT" baseline="-25000" dirty="0"/>
              <a:t>(gas)</a:t>
            </a:r>
          </a:p>
          <a:p>
            <a:endParaRPr lang="it-IT" baseline="-25000" dirty="0"/>
          </a:p>
        </p:txBody>
      </p:sp>
      <p:cxnSp>
        <p:nvCxnSpPr>
          <p:cNvPr id="8" name="Connettore 2 7"/>
          <p:cNvCxnSpPr>
            <a:endCxn id="7" idx="1"/>
          </p:cNvCxnSpPr>
          <p:nvPr/>
        </p:nvCxnSpPr>
        <p:spPr>
          <a:xfrm>
            <a:off x="6194571" y="1445305"/>
            <a:ext cx="428628" cy="344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Elaborazione 8"/>
          <p:cNvSpPr/>
          <p:nvPr/>
        </p:nvSpPr>
        <p:spPr>
          <a:xfrm>
            <a:off x="2915816" y="3861048"/>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laborazione 9"/>
          <p:cNvSpPr/>
          <p:nvPr/>
        </p:nvSpPr>
        <p:spPr>
          <a:xfrm>
            <a:off x="3275856" y="3861048"/>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10"/>
          <p:cNvSpPr/>
          <p:nvPr/>
        </p:nvSpPr>
        <p:spPr>
          <a:xfrm>
            <a:off x="5102345" y="22048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laborazione 11"/>
          <p:cNvSpPr/>
          <p:nvPr/>
        </p:nvSpPr>
        <p:spPr>
          <a:xfrm>
            <a:off x="5534393" y="220486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12"/>
          <p:cNvSpPr/>
          <p:nvPr/>
        </p:nvSpPr>
        <p:spPr>
          <a:xfrm>
            <a:off x="7020272" y="328498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laborazione 13"/>
          <p:cNvSpPr/>
          <p:nvPr/>
        </p:nvSpPr>
        <p:spPr>
          <a:xfrm>
            <a:off x="7452320" y="328498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Elaborazione 15"/>
          <p:cNvSpPr/>
          <p:nvPr/>
        </p:nvSpPr>
        <p:spPr>
          <a:xfrm>
            <a:off x="2952558" y="247379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Elaborazione 16"/>
          <p:cNvSpPr/>
          <p:nvPr/>
        </p:nvSpPr>
        <p:spPr>
          <a:xfrm>
            <a:off x="3384606" y="2473794"/>
            <a:ext cx="45719" cy="288032"/>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8060690" y="4101591"/>
            <a:ext cx="1083310" cy="369332"/>
          </a:xfrm>
          <a:prstGeom prst="rect">
            <a:avLst/>
          </a:prstGeom>
          <a:noFill/>
        </p:spPr>
        <p:txBody>
          <a:bodyPr wrap="none" rtlCol="0">
            <a:spAutoFit/>
          </a:bodyPr>
          <a:lstStyle/>
          <a:p>
            <a:r>
              <a:rPr lang="it-IT" dirty="0" smtClean="0"/>
              <a:t>ipoclorito</a:t>
            </a:r>
            <a:endParaRPr lang="it-IT" dirty="0"/>
          </a:p>
        </p:txBody>
      </p:sp>
      <p:cxnSp>
        <p:nvCxnSpPr>
          <p:cNvPr id="19" name="Connettore 2 18"/>
          <p:cNvCxnSpPr>
            <a:stCxn id="18" idx="1"/>
          </p:cNvCxnSpPr>
          <p:nvPr/>
        </p:nvCxnSpPr>
        <p:spPr>
          <a:xfrm rot="10800000">
            <a:off x="7560624" y="4244467"/>
            <a:ext cx="500066" cy="41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8060690" y="2617583"/>
            <a:ext cx="745204" cy="553998"/>
          </a:xfrm>
          <a:prstGeom prst="rect">
            <a:avLst/>
          </a:prstGeom>
          <a:noFill/>
        </p:spPr>
        <p:txBody>
          <a:bodyPr wrap="none" rtlCol="0">
            <a:spAutoFit/>
          </a:bodyPr>
          <a:lstStyle/>
          <a:p>
            <a:r>
              <a:rPr lang="it-IT" dirty="0" smtClean="0"/>
              <a:t>N</a:t>
            </a:r>
            <a:r>
              <a:rPr lang="it-IT" baseline="-25000" dirty="0" smtClean="0"/>
              <a:t>2 (</a:t>
            </a:r>
            <a:r>
              <a:rPr lang="it-IT" baseline="-25000" dirty="0"/>
              <a:t>gas)</a:t>
            </a:r>
          </a:p>
          <a:p>
            <a:endParaRPr lang="it-IT" baseline="-25000" dirty="0"/>
          </a:p>
        </p:txBody>
      </p:sp>
      <p:cxnSp>
        <p:nvCxnSpPr>
          <p:cNvPr id="21" name="Connettore 2 20"/>
          <p:cNvCxnSpPr/>
          <p:nvPr/>
        </p:nvCxnSpPr>
        <p:spPr>
          <a:xfrm>
            <a:off x="7560623" y="2692941"/>
            <a:ext cx="3965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3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9595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5940" name="Picture 4"/>
          <p:cNvPicPr>
            <a:picLocks noChangeAspect="1" noChangeArrowheads="1"/>
          </p:cNvPicPr>
          <p:nvPr/>
        </p:nvPicPr>
        <p:blipFill>
          <a:blip r:embed="rId6" cstate="print"/>
          <a:srcRect/>
          <a:stretch>
            <a:fillRect/>
          </a:stretch>
        </p:blipFill>
        <p:spPr bwMode="auto">
          <a:xfrm>
            <a:off x="179512" y="1628800"/>
            <a:ext cx="5796136" cy="2409972"/>
          </a:xfrm>
          <a:prstGeom prst="rect">
            <a:avLst/>
          </a:prstGeom>
          <a:noFill/>
          <a:ln w="9525">
            <a:noFill/>
            <a:miter lim="800000"/>
            <a:headEnd/>
            <a:tailEnd/>
          </a:ln>
        </p:spPr>
      </p:pic>
      <p:pic>
        <p:nvPicPr>
          <p:cNvPr id="295941" name="Picture 5"/>
          <p:cNvPicPr>
            <a:picLocks noChangeAspect="1" noChangeArrowheads="1"/>
          </p:cNvPicPr>
          <p:nvPr/>
        </p:nvPicPr>
        <p:blipFill>
          <a:blip r:embed="rId7" cstate="print"/>
          <a:srcRect/>
          <a:stretch>
            <a:fillRect/>
          </a:stretch>
        </p:blipFill>
        <p:spPr bwMode="auto">
          <a:xfrm>
            <a:off x="251520" y="260648"/>
            <a:ext cx="5353050" cy="933450"/>
          </a:xfrm>
          <a:prstGeom prst="rect">
            <a:avLst/>
          </a:prstGeom>
          <a:noFill/>
          <a:ln w="9525">
            <a:noFill/>
            <a:miter lim="800000"/>
            <a:headEnd/>
            <a:tailEnd/>
          </a:ln>
        </p:spPr>
      </p:pic>
      <p:sp>
        <p:nvSpPr>
          <p:cNvPr id="18" name="CasellaDiTesto 17"/>
          <p:cNvSpPr txBox="1"/>
          <p:nvPr/>
        </p:nvSpPr>
        <p:spPr>
          <a:xfrm>
            <a:off x="251520" y="1115452"/>
            <a:ext cx="5754332" cy="369332"/>
          </a:xfrm>
          <a:prstGeom prst="rect">
            <a:avLst/>
          </a:prstGeom>
          <a:noFill/>
        </p:spPr>
        <p:txBody>
          <a:bodyPr wrap="none" rtlCol="0">
            <a:spAutoFit/>
          </a:bodyPr>
          <a:lstStyle/>
          <a:p>
            <a:r>
              <a:rPr lang="it-IT" i="1" dirty="0" smtClean="0"/>
              <a:t>Journal </a:t>
            </a:r>
            <a:r>
              <a:rPr lang="it-IT" i="1" dirty="0" err="1" smtClean="0"/>
              <a:t>of</a:t>
            </a:r>
            <a:r>
              <a:rPr lang="it-IT" i="1" dirty="0" smtClean="0"/>
              <a:t> </a:t>
            </a:r>
            <a:r>
              <a:rPr lang="it-IT" i="1" dirty="0" err="1" smtClean="0"/>
              <a:t>Chemical</a:t>
            </a:r>
            <a:r>
              <a:rPr lang="it-IT" i="1" dirty="0" smtClean="0"/>
              <a:t> </a:t>
            </a:r>
            <a:r>
              <a:rPr lang="it-IT" i="1" dirty="0" err="1" smtClean="0"/>
              <a:t>Education</a:t>
            </a:r>
            <a:r>
              <a:rPr lang="it-IT" i="1" dirty="0" smtClean="0"/>
              <a:t> </a:t>
            </a:r>
            <a:r>
              <a:rPr lang="it-IT" dirty="0" smtClean="0"/>
              <a:t>Volume 62, </a:t>
            </a:r>
            <a:r>
              <a:rPr lang="it-IT" dirty="0" err="1" smtClean="0"/>
              <a:t>Number</a:t>
            </a:r>
            <a:r>
              <a:rPr lang="it-IT" dirty="0" smtClean="0"/>
              <a:t> 10, </a:t>
            </a:r>
            <a:r>
              <a:rPr lang="it-IT" b="1" dirty="0" smtClean="0"/>
              <a:t>1985</a:t>
            </a:r>
            <a:endParaRPr lang="it-IT" b="1" i="1" dirty="0"/>
          </a:p>
        </p:txBody>
      </p:sp>
      <p:pic>
        <p:nvPicPr>
          <p:cNvPr id="295943" name="Picture 7"/>
          <p:cNvPicPr>
            <a:picLocks noChangeAspect="1" noChangeArrowheads="1"/>
          </p:cNvPicPr>
          <p:nvPr/>
        </p:nvPicPr>
        <p:blipFill>
          <a:blip r:embed="rId8" cstate="print"/>
          <a:srcRect b="63183"/>
          <a:stretch>
            <a:fillRect/>
          </a:stretch>
        </p:blipFill>
        <p:spPr bwMode="auto">
          <a:xfrm>
            <a:off x="251520" y="4005063"/>
            <a:ext cx="8499522" cy="2808313"/>
          </a:xfrm>
          <a:prstGeom prst="rect">
            <a:avLst/>
          </a:prstGeom>
          <a:noFill/>
          <a:ln w="9525">
            <a:noFill/>
            <a:miter lim="800000"/>
            <a:headEnd/>
            <a:tailEnd/>
          </a:ln>
        </p:spPr>
      </p:pic>
      <p:sp>
        <p:nvSpPr>
          <p:cNvPr id="20" name="Rettangolo 19"/>
          <p:cNvSpPr/>
          <p:nvPr/>
        </p:nvSpPr>
        <p:spPr>
          <a:xfrm>
            <a:off x="395536" y="1628800"/>
            <a:ext cx="2304256"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96977"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5940" name="Picture 4"/>
          <p:cNvPicPr>
            <a:picLocks noChangeAspect="1" noChangeArrowheads="1"/>
          </p:cNvPicPr>
          <p:nvPr/>
        </p:nvPicPr>
        <p:blipFill>
          <a:blip r:embed="rId6" cstate="print"/>
          <a:srcRect/>
          <a:stretch>
            <a:fillRect/>
          </a:stretch>
        </p:blipFill>
        <p:spPr bwMode="auto">
          <a:xfrm>
            <a:off x="179512" y="1628800"/>
            <a:ext cx="5796136" cy="2409972"/>
          </a:xfrm>
          <a:prstGeom prst="rect">
            <a:avLst/>
          </a:prstGeom>
          <a:noFill/>
          <a:ln w="9525">
            <a:noFill/>
            <a:miter lim="800000"/>
            <a:headEnd/>
            <a:tailEnd/>
          </a:ln>
        </p:spPr>
      </p:pic>
      <p:pic>
        <p:nvPicPr>
          <p:cNvPr id="295941" name="Picture 5"/>
          <p:cNvPicPr>
            <a:picLocks noChangeAspect="1" noChangeArrowheads="1"/>
          </p:cNvPicPr>
          <p:nvPr/>
        </p:nvPicPr>
        <p:blipFill>
          <a:blip r:embed="rId7" cstate="print"/>
          <a:srcRect/>
          <a:stretch>
            <a:fillRect/>
          </a:stretch>
        </p:blipFill>
        <p:spPr bwMode="auto">
          <a:xfrm>
            <a:off x="652802" y="182002"/>
            <a:ext cx="5353050" cy="933450"/>
          </a:xfrm>
          <a:prstGeom prst="rect">
            <a:avLst/>
          </a:prstGeom>
          <a:noFill/>
          <a:ln w="9525">
            <a:noFill/>
            <a:miter lim="800000"/>
            <a:headEnd/>
            <a:tailEnd/>
          </a:ln>
        </p:spPr>
      </p:pic>
      <p:sp>
        <p:nvSpPr>
          <p:cNvPr id="18" name="CasellaDiTesto 17"/>
          <p:cNvSpPr txBox="1"/>
          <p:nvPr/>
        </p:nvSpPr>
        <p:spPr>
          <a:xfrm>
            <a:off x="251520" y="1115452"/>
            <a:ext cx="6652014" cy="369332"/>
          </a:xfrm>
          <a:prstGeom prst="rect">
            <a:avLst/>
          </a:prstGeom>
          <a:noFill/>
        </p:spPr>
        <p:txBody>
          <a:bodyPr wrap="none" rtlCol="0">
            <a:spAutoFit/>
          </a:bodyPr>
          <a:lstStyle/>
          <a:p>
            <a:r>
              <a:rPr lang="it-IT" i="1" dirty="0" smtClean="0"/>
              <a:t>Journal of </a:t>
            </a:r>
            <a:r>
              <a:rPr lang="it-IT" i="1" dirty="0" err="1" smtClean="0"/>
              <a:t>Chemical</a:t>
            </a:r>
            <a:r>
              <a:rPr lang="it-IT" i="1" dirty="0" smtClean="0"/>
              <a:t> </a:t>
            </a:r>
            <a:r>
              <a:rPr lang="it-IT" i="1" dirty="0" err="1" smtClean="0"/>
              <a:t>Education</a:t>
            </a:r>
            <a:r>
              <a:rPr lang="it-IT" i="1" dirty="0" smtClean="0"/>
              <a:t> </a:t>
            </a:r>
            <a:r>
              <a:rPr lang="it-IT" dirty="0" smtClean="0"/>
              <a:t>Volume 62, </a:t>
            </a:r>
            <a:r>
              <a:rPr lang="it-IT" dirty="0" err="1" smtClean="0"/>
              <a:t>Number</a:t>
            </a:r>
            <a:r>
              <a:rPr lang="it-IT" dirty="0" smtClean="0"/>
              <a:t> 10</a:t>
            </a:r>
            <a:r>
              <a:rPr lang="it-IT" dirty="0" smtClean="0"/>
              <a:t>, pag. </a:t>
            </a:r>
            <a:r>
              <a:rPr lang="it-IT" smtClean="0"/>
              <a:t>913, </a:t>
            </a:r>
            <a:r>
              <a:rPr lang="it-IT" b="1" dirty="0" smtClean="0"/>
              <a:t>1985</a:t>
            </a:r>
            <a:endParaRPr lang="it-IT" b="1" i="1" dirty="0"/>
          </a:p>
        </p:txBody>
      </p:sp>
      <p:pic>
        <p:nvPicPr>
          <p:cNvPr id="295943" name="Picture 7"/>
          <p:cNvPicPr>
            <a:picLocks noChangeAspect="1" noChangeArrowheads="1"/>
          </p:cNvPicPr>
          <p:nvPr/>
        </p:nvPicPr>
        <p:blipFill>
          <a:blip r:embed="rId8" cstate="print"/>
          <a:srcRect t="36817" b="29198"/>
          <a:stretch>
            <a:fillRect/>
          </a:stretch>
        </p:blipFill>
        <p:spPr bwMode="auto">
          <a:xfrm>
            <a:off x="107504" y="4149080"/>
            <a:ext cx="8499522" cy="2592288"/>
          </a:xfrm>
          <a:prstGeom prst="rect">
            <a:avLst/>
          </a:prstGeom>
          <a:noFill/>
          <a:ln w="9525">
            <a:noFill/>
            <a:miter lim="800000"/>
            <a:headEnd/>
            <a:tailEnd/>
          </a:ln>
        </p:spPr>
      </p:pic>
      <p:sp>
        <p:nvSpPr>
          <p:cNvPr id="7" name="Rettangolo 6"/>
          <p:cNvSpPr/>
          <p:nvPr/>
        </p:nvSpPr>
        <p:spPr>
          <a:xfrm>
            <a:off x="2699792" y="1484784"/>
            <a:ext cx="1656184"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98000"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5940" name="Picture 4"/>
          <p:cNvPicPr>
            <a:picLocks noChangeAspect="1" noChangeArrowheads="1"/>
          </p:cNvPicPr>
          <p:nvPr/>
        </p:nvPicPr>
        <p:blipFill>
          <a:blip r:embed="rId6" cstate="print"/>
          <a:srcRect/>
          <a:stretch>
            <a:fillRect/>
          </a:stretch>
        </p:blipFill>
        <p:spPr bwMode="auto">
          <a:xfrm>
            <a:off x="841256" y="1640549"/>
            <a:ext cx="6899096" cy="2868571"/>
          </a:xfrm>
          <a:prstGeom prst="rect">
            <a:avLst/>
          </a:prstGeom>
          <a:noFill/>
          <a:ln w="9525">
            <a:noFill/>
            <a:miter lim="800000"/>
            <a:headEnd/>
            <a:tailEnd/>
          </a:ln>
        </p:spPr>
      </p:pic>
      <p:pic>
        <p:nvPicPr>
          <p:cNvPr id="295941" name="Picture 5"/>
          <p:cNvPicPr>
            <a:picLocks noChangeAspect="1" noChangeArrowheads="1"/>
          </p:cNvPicPr>
          <p:nvPr/>
        </p:nvPicPr>
        <p:blipFill>
          <a:blip r:embed="rId7" cstate="print"/>
          <a:srcRect/>
          <a:stretch>
            <a:fillRect/>
          </a:stretch>
        </p:blipFill>
        <p:spPr bwMode="auto">
          <a:xfrm>
            <a:off x="251520" y="260648"/>
            <a:ext cx="5353050" cy="933450"/>
          </a:xfrm>
          <a:prstGeom prst="rect">
            <a:avLst/>
          </a:prstGeom>
          <a:noFill/>
          <a:ln w="9525">
            <a:noFill/>
            <a:miter lim="800000"/>
            <a:headEnd/>
            <a:tailEnd/>
          </a:ln>
        </p:spPr>
      </p:pic>
      <p:sp>
        <p:nvSpPr>
          <p:cNvPr id="18" name="CasellaDiTesto 17"/>
          <p:cNvSpPr txBox="1"/>
          <p:nvPr/>
        </p:nvSpPr>
        <p:spPr>
          <a:xfrm>
            <a:off x="251520" y="1115452"/>
            <a:ext cx="5754332" cy="369332"/>
          </a:xfrm>
          <a:prstGeom prst="rect">
            <a:avLst/>
          </a:prstGeom>
          <a:noFill/>
        </p:spPr>
        <p:txBody>
          <a:bodyPr wrap="none" rtlCol="0">
            <a:spAutoFit/>
          </a:bodyPr>
          <a:lstStyle/>
          <a:p>
            <a:r>
              <a:rPr lang="it-IT" i="1" dirty="0" smtClean="0"/>
              <a:t>Journal </a:t>
            </a:r>
            <a:r>
              <a:rPr lang="it-IT" i="1" dirty="0" err="1" smtClean="0"/>
              <a:t>of</a:t>
            </a:r>
            <a:r>
              <a:rPr lang="it-IT" i="1" dirty="0" smtClean="0"/>
              <a:t> </a:t>
            </a:r>
            <a:r>
              <a:rPr lang="it-IT" i="1" dirty="0" err="1" smtClean="0"/>
              <a:t>Chemical</a:t>
            </a:r>
            <a:r>
              <a:rPr lang="it-IT" i="1" dirty="0" smtClean="0"/>
              <a:t> </a:t>
            </a:r>
            <a:r>
              <a:rPr lang="it-IT" i="1" dirty="0" err="1" smtClean="0"/>
              <a:t>Education</a:t>
            </a:r>
            <a:r>
              <a:rPr lang="it-IT" i="1" dirty="0" smtClean="0"/>
              <a:t> </a:t>
            </a:r>
            <a:r>
              <a:rPr lang="it-IT" dirty="0" smtClean="0"/>
              <a:t>Volume 62, </a:t>
            </a:r>
            <a:r>
              <a:rPr lang="it-IT" dirty="0" err="1" smtClean="0"/>
              <a:t>Number</a:t>
            </a:r>
            <a:r>
              <a:rPr lang="it-IT" dirty="0" smtClean="0"/>
              <a:t> 10, </a:t>
            </a:r>
            <a:r>
              <a:rPr lang="it-IT" b="1" dirty="0" smtClean="0"/>
              <a:t>1985</a:t>
            </a:r>
            <a:endParaRPr lang="it-IT" b="1" i="1" dirty="0"/>
          </a:p>
        </p:txBody>
      </p:sp>
      <p:pic>
        <p:nvPicPr>
          <p:cNvPr id="295943" name="Picture 7"/>
          <p:cNvPicPr>
            <a:picLocks noChangeAspect="1" noChangeArrowheads="1"/>
          </p:cNvPicPr>
          <p:nvPr/>
        </p:nvPicPr>
        <p:blipFill>
          <a:blip r:embed="rId8" cstate="print"/>
          <a:srcRect t="70802" b="2764"/>
          <a:stretch>
            <a:fillRect/>
          </a:stretch>
        </p:blipFill>
        <p:spPr bwMode="auto">
          <a:xfrm>
            <a:off x="305428" y="4725144"/>
            <a:ext cx="8803076" cy="2088232"/>
          </a:xfrm>
          <a:prstGeom prst="rect">
            <a:avLst/>
          </a:prstGeom>
          <a:noFill/>
          <a:ln w="9525">
            <a:noFill/>
            <a:miter lim="800000"/>
            <a:headEnd/>
            <a:tailEnd/>
          </a:ln>
        </p:spPr>
      </p:pic>
      <p:sp>
        <p:nvSpPr>
          <p:cNvPr id="7" name="Rettangolo 6"/>
          <p:cNvSpPr/>
          <p:nvPr/>
        </p:nvSpPr>
        <p:spPr>
          <a:xfrm>
            <a:off x="5796136" y="1628800"/>
            <a:ext cx="2304256" cy="2808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8448"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sellaDiTesto 6"/>
          <p:cNvSpPr txBox="1"/>
          <p:nvPr/>
        </p:nvSpPr>
        <p:spPr>
          <a:xfrm>
            <a:off x="285720" y="285728"/>
            <a:ext cx="8572560" cy="2431435"/>
          </a:xfrm>
          <a:prstGeom prst="rect">
            <a:avLst/>
          </a:prstGeom>
          <a:noFill/>
        </p:spPr>
        <p:txBody>
          <a:bodyPr wrap="square" rtlCol="0">
            <a:spAutoFit/>
          </a:bodyPr>
          <a:lstStyle/>
          <a:p>
            <a:endParaRPr lang="it-IT" sz="2400" b="1" cap="all" dirty="0"/>
          </a:p>
          <a:p>
            <a:r>
              <a:rPr lang="it-IT" sz="2000" dirty="0" smtClean="0"/>
              <a:t>Con le piastre riscaldanti possono venire utilizzati dei bagni opportuni a seconda della temperatura che si vuole raggiungere:</a:t>
            </a:r>
          </a:p>
          <a:p>
            <a:endParaRPr lang="it-IT" sz="800" b="1" cap="all" dirty="0"/>
          </a:p>
          <a:p>
            <a:pPr marL="265113" indent="-265113">
              <a:buFont typeface="Arial" pitchFamily="34" charset="0"/>
              <a:buChar char="•"/>
            </a:pPr>
            <a:r>
              <a:rPr lang="it-IT" sz="2000" b="1" u="sng" dirty="0" smtClean="0"/>
              <a:t>T &lt; 100°C: Bagnomaria</a:t>
            </a:r>
            <a:r>
              <a:rPr lang="it-IT" sz="2000" dirty="0" smtClean="0"/>
              <a:t>: l’acqua evapora, quindi per lunghi periodi è necessario ripristinarla o cambiare liquido.</a:t>
            </a:r>
          </a:p>
          <a:p>
            <a:pPr marL="265113" indent="-265113">
              <a:buFont typeface="Arial" pitchFamily="34" charset="0"/>
              <a:buChar char="•"/>
            </a:pPr>
            <a:endParaRPr lang="it-IT" sz="2000" u="sng" dirty="0"/>
          </a:p>
          <a:p>
            <a:pPr marL="265113" indent="-265113">
              <a:buFont typeface="Arial" pitchFamily="34" charset="0"/>
              <a:buChar char="•"/>
            </a:pPr>
            <a:endParaRPr lang="it-IT" sz="2000" u="sng" dirty="0" smtClean="0"/>
          </a:p>
        </p:txBody>
      </p:sp>
      <p:pic>
        <p:nvPicPr>
          <p:cNvPr id="8" name="Picture 2"/>
          <p:cNvPicPr>
            <a:picLocks noChangeAspect="1" noChangeArrowheads="1"/>
          </p:cNvPicPr>
          <p:nvPr/>
        </p:nvPicPr>
        <p:blipFill>
          <a:blip r:embed="rId6" cstate="print"/>
          <a:srcRect/>
          <a:stretch>
            <a:fillRect/>
          </a:stretch>
        </p:blipFill>
        <p:spPr bwMode="auto">
          <a:xfrm>
            <a:off x="1285852" y="3571876"/>
            <a:ext cx="3631857" cy="1857388"/>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5214942" y="2252684"/>
            <a:ext cx="3133725"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052011200R2"/>
          <p:cNvPicPr/>
          <p:nvPr/>
        </p:nvPicPr>
        <p:blipFill>
          <a:blip r:embed="rId4" cstate="print"/>
          <a:srcRect/>
          <a:stretch>
            <a:fillRect/>
          </a:stretch>
        </p:blipFill>
        <p:spPr bwMode="auto">
          <a:xfrm>
            <a:off x="1367472" y="554672"/>
            <a:ext cx="6409055" cy="5748655"/>
          </a:xfrm>
          <a:prstGeom prst="rect">
            <a:avLst/>
          </a:prstGeom>
          <a:noFill/>
          <a:ln w="9525">
            <a:noFill/>
            <a:miter lim="800000"/>
            <a:headEnd/>
            <a:tailEnd/>
          </a:ln>
        </p:spPr>
      </p:pic>
      <p:graphicFrame>
        <p:nvGraphicFramePr>
          <p:cNvPr id="207874"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08912" name="ChemSketch" r:id="rId5" imgW="2880360" imgH="2212920" progId="ACD.ChemSketch.20">
                  <p:embed/>
                </p:oleObj>
              </mc:Choice>
              <mc:Fallback>
                <p:oleObj name="ChemSketch" r:id="rId5" imgW="2880360" imgH="2212920"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19472" name="ChemSketch" r:id="rId4" imgW="2880360" imgH="2212920" progId="ACD.ChemSketch.20">
                  <p:embed/>
                </p:oleObj>
              </mc:Choice>
              <mc:Fallback>
                <p:oleObj name="ChemSketch" r:id="rId4" imgW="2880360" imgH="221292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5143536" cy="5078313"/>
          </a:xfrm>
          <a:prstGeom prst="rect">
            <a:avLst/>
          </a:prstGeom>
          <a:noFill/>
        </p:spPr>
        <p:txBody>
          <a:bodyPr wrap="square" rtlCol="0">
            <a:spAutoFit/>
          </a:bodyPr>
          <a:lstStyle/>
          <a:p>
            <a:endParaRPr lang="it-IT" sz="2400" b="1" cap="all" dirty="0"/>
          </a:p>
          <a:p>
            <a:pPr marL="265113" indent="-265113">
              <a:buFont typeface="Arial" pitchFamily="34" charset="0"/>
              <a:buChar char="•"/>
            </a:pPr>
            <a:r>
              <a:rPr lang="it-IT" sz="2000" u="sng" dirty="0" smtClean="0"/>
              <a:t>100°C&lt;T&gt;200°C : </a:t>
            </a:r>
            <a:r>
              <a:rPr lang="it-IT" sz="2000" b="1" u="sng" dirty="0" smtClean="0"/>
              <a:t>Bagni ad olio di silicone</a:t>
            </a:r>
            <a:r>
              <a:rPr lang="it-IT" sz="2000" b="1" dirty="0" smtClean="0"/>
              <a:t> </a:t>
            </a:r>
            <a:r>
              <a:rPr lang="it-IT" sz="2000" dirty="0" smtClean="0"/>
              <a:t>Accorgimenti: non superare la T altrimenti, decompone, non inquinarlo con acqua altrimenti pericolo di schizzi di olio bollente, non riempire il recipiente perché con il riscaldamento c’è un notevole aumento di volume</a:t>
            </a:r>
          </a:p>
          <a:p>
            <a:pPr marL="265113" indent="-265113">
              <a:buFont typeface="Arial" pitchFamily="34" charset="0"/>
              <a:buChar char="•"/>
            </a:pPr>
            <a:endParaRPr lang="it-IT" sz="2000" dirty="0" smtClean="0"/>
          </a:p>
          <a:p>
            <a:pPr marL="265113" indent="-265113">
              <a:buFont typeface="Arial" pitchFamily="34" charset="0"/>
              <a:buChar char="•"/>
            </a:pPr>
            <a:r>
              <a:rPr lang="it-IT" sz="2000" u="sng" dirty="0" smtClean="0"/>
              <a:t>T&gt;200°C: </a:t>
            </a:r>
            <a:r>
              <a:rPr lang="it-IT" sz="2000" b="1" u="sng" dirty="0" smtClean="0"/>
              <a:t>Bagni di sabbia o di leghe</a:t>
            </a:r>
            <a:r>
              <a:rPr lang="it-IT" sz="2000" b="1" dirty="0" smtClean="0"/>
              <a:t> </a:t>
            </a:r>
            <a:r>
              <a:rPr lang="it-IT" sz="2000" dirty="0" smtClean="0"/>
              <a:t>Accorgimenti: possono avere temperature diverse all’interno del bagno e la lega raffreddando, solidifica, intrappolando il recipiente. Impediscono di vedere l’interno del recipiente e hanno molta inerzia di riscaldamento e raffreddamento.</a:t>
            </a:r>
            <a:endParaRPr lang="it-IT" sz="2000" u="sng" dirty="0" smtClean="0"/>
          </a:p>
        </p:txBody>
      </p:sp>
      <p:pic>
        <p:nvPicPr>
          <p:cNvPr id="4" name="Picture 3"/>
          <p:cNvPicPr>
            <a:picLocks noChangeAspect="1" noChangeArrowheads="1"/>
          </p:cNvPicPr>
          <p:nvPr/>
        </p:nvPicPr>
        <p:blipFill>
          <a:blip r:embed="rId6" cstate="print"/>
          <a:srcRect l="13780" r="21259"/>
          <a:stretch>
            <a:fillRect/>
          </a:stretch>
        </p:blipFill>
        <p:spPr bwMode="auto">
          <a:xfrm>
            <a:off x="5786446" y="1285860"/>
            <a:ext cx="3055980"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4" cstate="print"/>
          <a:srcRect/>
          <a:stretch>
            <a:fillRect/>
          </a:stretch>
        </p:blipFill>
        <p:spPr bwMode="auto">
          <a:xfrm>
            <a:off x="263940" y="1071546"/>
            <a:ext cx="8616120" cy="4929222"/>
          </a:xfrm>
          <a:prstGeom prst="rect">
            <a:avLst/>
          </a:prstGeom>
          <a:noFill/>
          <a:ln w="9525">
            <a:noFill/>
            <a:miter lim="800000"/>
            <a:headEnd/>
            <a:tailEnd/>
          </a:ln>
        </p:spPr>
      </p:pic>
      <p:graphicFrame>
        <p:nvGraphicFramePr>
          <p:cNvPr id="251907" name="Object 3"/>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51921" name="ChemSketch" r:id="rId5" imgW="2880360" imgH="2212920" progId="ACD.ChemSketch.20">
                  <p:embed/>
                </p:oleObj>
              </mc:Choice>
              <mc:Fallback>
                <p:oleObj name="ChemSketch" r:id="rId5" imgW="2880360" imgH="2212920" progId="ACD.ChemSketch.2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10441</TotalTime>
  <Words>2122</Words>
  <Application>Microsoft Office PowerPoint</Application>
  <PresentationFormat>Presentazione su schermo (4:3)</PresentationFormat>
  <Paragraphs>364</Paragraphs>
  <Slides>54</Slides>
  <Notes>54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54</vt:i4>
      </vt:variant>
    </vt:vector>
  </HeadingPairs>
  <TitlesOfParts>
    <vt:vector size="56" baseType="lpstr">
      <vt:lpstr>Tema di Office</vt:lpstr>
      <vt:lpstr>ChemSketch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Dea</dc:creator>
  <cp:lastModifiedBy>Marco</cp:lastModifiedBy>
  <cp:revision>80</cp:revision>
  <dcterms:created xsi:type="dcterms:W3CDTF">2011-09-17T09:40:54Z</dcterms:created>
  <dcterms:modified xsi:type="dcterms:W3CDTF">2014-10-08T08:54:55Z</dcterms:modified>
</cp:coreProperties>
</file>