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313" r:id="rId2"/>
    <p:sldId id="256" r:id="rId3"/>
    <p:sldId id="257" r:id="rId4"/>
    <p:sldId id="258" r:id="rId5"/>
    <p:sldId id="259" r:id="rId6"/>
    <p:sldId id="260"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302" r:id="rId34"/>
    <p:sldId id="303" r:id="rId35"/>
    <p:sldId id="304" r:id="rId36"/>
    <p:sldId id="305" r:id="rId37"/>
    <p:sldId id="306" r:id="rId38"/>
    <p:sldId id="307" r:id="rId39"/>
    <p:sldId id="308" r:id="rId40"/>
    <p:sldId id="309" r:id="rId41"/>
    <p:sldId id="310" r:id="rId42"/>
    <p:sldId id="311" r:id="rId43"/>
    <p:sldId id="31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D29BB-6847-442A-84D7-40C334724D12}" type="datetimeFigureOut">
              <a:rPr lang="en-US" smtClean="0"/>
              <a:t>2/21/2024</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E529F3-FE5A-4480-A008-A04264826363}" type="slidenum">
              <a:rPr lang="en-US" smtClean="0"/>
              <a:t>‹N›</a:t>
            </a:fld>
            <a:endParaRPr lang="en-US"/>
          </a:p>
        </p:txBody>
      </p:sp>
    </p:spTree>
    <p:extLst>
      <p:ext uri="{BB962C8B-B14F-4D97-AF65-F5344CB8AC3E}">
        <p14:creationId xmlns:p14="http://schemas.microsoft.com/office/powerpoint/2010/main" val="3900718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Management of1O2production in plants. In LHCs,3Chl* can be directly populated by electron spin flip (intersystem crossing [ISC]) from1Chl*. In the PSII </a:t>
            </a:r>
            <a:r>
              <a:rPr lang="en-US" sz="1200" kern="1200" dirty="0" err="1" smtClean="0">
                <a:solidFill>
                  <a:schemeClr val="tx1"/>
                </a:solidFill>
                <a:effectLst/>
                <a:latin typeface="+mn-lt"/>
                <a:ea typeface="+mn-ea"/>
                <a:cs typeface="+mn-cs"/>
              </a:rPr>
              <a:t>reactioncenters</a:t>
            </a:r>
            <a:r>
              <a:rPr lang="en-US" sz="1200" kern="1200" dirty="0" smtClean="0">
                <a:solidFill>
                  <a:schemeClr val="tx1"/>
                </a:solidFill>
                <a:effectLst/>
                <a:latin typeface="+mn-lt"/>
                <a:ea typeface="+mn-ea"/>
                <a:cs typeface="+mn-cs"/>
              </a:rPr>
              <a:t>, charge separation between the excited P680* pigment and </a:t>
            </a:r>
            <a:r>
              <a:rPr lang="en-US" sz="1200" kern="1200" dirty="0" err="1" smtClean="0">
                <a:solidFill>
                  <a:schemeClr val="tx1"/>
                </a:solidFill>
                <a:effectLst/>
                <a:latin typeface="+mn-lt"/>
                <a:ea typeface="+mn-ea"/>
                <a:cs typeface="+mn-cs"/>
              </a:rPr>
              <a:t>pheophytin</a:t>
            </a:r>
            <a:r>
              <a:rPr lang="en-US" sz="1200" kern="1200" dirty="0" smtClean="0">
                <a:solidFill>
                  <a:schemeClr val="tx1"/>
                </a:solidFill>
                <a:effectLst/>
                <a:latin typeface="+mn-lt"/>
                <a:ea typeface="+mn-ea"/>
                <a:cs typeface="+mn-cs"/>
              </a:rPr>
              <a:t> is followed by electron transfer to the </a:t>
            </a:r>
            <a:r>
              <a:rPr lang="en-US" sz="1200" kern="1200" dirty="0" err="1" smtClean="0">
                <a:solidFill>
                  <a:schemeClr val="tx1"/>
                </a:solidFill>
                <a:effectLst/>
                <a:latin typeface="+mn-lt"/>
                <a:ea typeface="+mn-ea"/>
                <a:cs typeface="+mn-cs"/>
              </a:rPr>
              <a:t>QAacceptor</a:t>
            </a:r>
            <a:r>
              <a:rPr lang="en-US" sz="1200" kern="1200" dirty="0" smtClean="0">
                <a:solidFill>
                  <a:schemeClr val="tx1"/>
                </a:solidFill>
                <a:effectLst/>
                <a:latin typeface="+mn-lt"/>
                <a:ea typeface="+mn-ea"/>
                <a:cs typeface="+mn-cs"/>
              </a:rPr>
              <a:t> and then to PSI. When </a:t>
            </a:r>
            <a:r>
              <a:rPr lang="en-US" sz="1200" kern="1200" dirty="0" err="1" smtClean="0">
                <a:solidFill>
                  <a:schemeClr val="tx1"/>
                </a:solidFill>
                <a:effectLst/>
                <a:latin typeface="+mn-lt"/>
                <a:ea typeface="+mn-ea"/>
                <a:cs typeface="+mn-cs"/>
              </a:rPr>
              <a:t>QAis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reduced,charge</a:t>
            </a:r>
            <a:r>
              <a:rPr lang="en-US" sz="1200" kern="1200" dirty="0" smtClean="0">
                <a:solidFill>
                  <a:schemeClr val="tx1"/>
                </a:solidFill>
                <a:effectLst/>
                <a:latin typeface="+mn-lt"/>
                <a:ea typeface="+mn-ea"/>
                <a:cs typeface="+mn-cs"/>
              </a:rPr>
              <a:t> recombination reactions can occur in PSII, giving rise to the triplet state3P680*. Some herbicides act at the PSII site, favoring charge recombination and, therefore,1O2production[4]. Thus, in both LHCs and PSII centers, the populated triplet states can lead to the activation of molecular ground-state3O2, producing1O2. Both </a:t>
            </a:r>
            <a:r>
              <a:rPr lang="en-US" sz="1200" kern="1200" dirty="0" err="1" smtClean="0">
                <a:solidFill>
                  <a:schemeClr val="tx1"/>
                </a:solidFill>
                <a:effectLst/>
                <a:latin typeface="+mn-lt"/>
                <a:ea typeface="+mn-ea"/>
                <a:cs typeface="+mn-cs"/>
              </a:rPr>
              <a:t>reactionsare</a:t>
            </a:r>
            <a:r>
              <a:rPr lang="en-US" sz="1200" kern="1200" dirty="0" smtClean="0">
                <a:solidFill>
                  <a:schemeClr val="tx1"/>
                </a:solidFill>
                <a:effectLst/>
                <a:latin typeface="+mn-lt"/>
                <a:ea typeface="+mn-ea"/>
                <a:cs typeface="+mn-cs"/>
              </a:rPr>
              <a:t> favored in strong light. To avoid and/or control1O2production, plants have appropriate defense systems, including physical and chemical quenching capacities. </a:t>
            </a:r>
            <a:r>
              <a:rPr lang="en-US" sz="1200" kern="1200" dirty="0" err="1" smtClean="0">
                <a:solidFill>
                  <a:schemeClr val="tx1"/>
                </a:solidFill>
                <a:effectLst/>
                <a:latin typeface="+mn-lt"/>
                <a:ea typeface="+mn-ea"/>
                <a:cs typeface="+mn-cs"/>
              </a:rPr>
              <a:t>Themanagement</a:t>
            </a:r>
            <a:r>
              <a:rPr lang="en-US" sz="1200" kern="1200" dirty="0" smtClean="0">
                <a:solidFill>
                  <a:schemeClr val="tx1"/>
                </a:solidFill>
                <a:effectLst/>
                <a:latin typeface="+mn-lt"/>
                <a:ea typeface="+mn-ea"/>
                <a:cs typeface="+mn-cs"/>
              </a:rPr>
              <a:t> of1O2production is carried out primarily by controlling1Chl levels via non-photochemical quenching (</a:t>
            </a:r>
            <a:r>
              <a:rPr lang="en-US" sz="1200" kern="1200" dirty="0" err="1" smtClean="0">
                <a:solidFill>
                  <a:schemeClr val="tx1"/>
                </a:solidFill>
                <a:effectLst/>
                <a:latin typeface="+mn-lt"/>
                <a:ea typeface="+mn-ea"/>
                <a:cs typeface="+mn-cs"/>
              </a:rPr>
              <a:t>qE</a:t>
            </a:r>
            <a:r>
              <a:rPr lang="en-US" sz="1200" kern="1200" dirty="0" smtClean="0">
                <a:solidFill>
                  <a:schemeClr val="tx1"/>
                </a:solidFill>
                <a:effectLst/>
                <a:latin typeface="+mn-lt"/>
                <a:ea typeface="+mn-ea"/>
                <a:cs typeface="+mn-cs"/>
              </a:rPr>
              <a:t>)[13–16]. The mechanism of </a:t>
            </a:r>
            <a:r>
              <a:rPr lang="en-US" sz="1200" kern="1200" dirty="0" err="1" smtClean="0">
                <a:solidFill>
                  <a:schemeClr val="tx1"/>
                </a:solidFill>
                <a:effectLst/>
                <a:latin typeface="+mn-lt"/>
                <a:ea typeface="+mn-ea"/>
                <a:cs typeface="+mn-cs"/>
              </a:rPr>
              <a:t>qEis</a:t>
            </a:r>
            <a:r>
              <a:rPr lang="en-US" sz="1200" kern="1200" dirty="0" smtClean="0">
                <a:solidFill>
                  <a:schemeClr val="tx1"/>
                </a:solidFill>
                <a:effectLst/>
                <a:latin typeface="+mn-lt"/>
                <a:ea typeface="+mn-ea"/>
                <a:cs typeface="+mn-cs"/>
              </a:rPr>
              <a:t> still under </a:t>
            </a:r>
            <a:r>
              <a:rPr lang="en-US" sz="1200" kern="1200" dirty="0" err="1" smtClean="0">
                <a:solidFill>
                  <a:schemeClr val="tx1"/>
                </a:solidFill>
                <a:effectLst/>
                <a:latin typeface="+mn-lt"/>
                <a:ea typeface="+mn-ea"/>
                <a:cs typeface="+mn-cs"/>
              </a:rPr>
              <a:t>debate.One</a:t>
            </a:r>
            <a:r>
              <a:rPr lang="en-US" sz="1200" kern="1200" dirty="0" smtClean="0">
                <a:solidFill>
                  <a:schemeClr val="tx1"/>
                </a:solidFill>
                <a:effectLst/>
                <a:latin typeface="+mn-lt"/>
                <a:ea typeface="+mn-ea"/>
                <a:cs typeface="+mn-cs"/>
              </a:rPr>
              <a:t> model suggests an indirect role of </a:t>
            </a:r>
            <a:r>
              <a:rPr lang="en-US" sz="1200" kern="1200" dirty="0" err="1" smtClean="0">
                <a:solidFill>
                  <a:schemeClr val="tx1"/>
                </a:solidFill>
                <a:effectLst/>
                <a:latin typeface="+mn-lt"/>
                <a:ea typeface="+mn-ea"/>
                <a:cs typeface="+mn-cs"/>
              </a:rPr>
              <a:t>zeaxanthin</a:t>
            </a:r>
            <a:r>
              <a:rPr lang="en-US" sz="1200" kern="1200" dirty="0" smtClean="0">
                <a:solidFill>
                  <a:schemeClr val="tx1"/>
                </a:solidFill>
                <a:effectLst/>
                <a:latin typeface="+mn-lt"/>
                <a:ea typeface="+mn-ea"/>
                <a:cs typeface="+mn-cs"/>
              </a:rPr>
              <a:t> in </a:t>
            </a:r>
            <a:r>
              <a:rPr lang="en-US" sz="1200" kern="1200" dirty="0" err="1" smtClean="0">
                <a:solidFill>
                  <a:schemeClr val="tx1"/>
                </a:solidFill>
                <a:effectLst/>
                <a:latin typeface="+mn-lt"/>
                <a:ea typeface="+mn-ea"/>
                <a:cs typeface="+mn-cs"/>
              </a:rPr>
              <a:t>qE</a:t>
            </a:r>
            <a:r>
              <a:rPr lang="en-US" sz="1200" kern="1200" dirty="0" smtClean="0">
                <a:solidFill>
                  <a:schemeClr val="tx1"/>
                </a:solidFill>
                <a:effectLst/>
                <a:latin typeface="+mn-lt"/>
                <a:ea typeface="+mn-ea"/>
                <a:cs typeface="+mn-cs"/>
              </a:rPr>
              <a:t>, with the PSII protein </a:t>
            </a:r>
            <a:r>
              <a:rPr lang="en-US" sz="1200" kern="1200" dirty="0" err="1" smtClean="0">
                <a:solidFill>
                  <a:schemeClr val="tx1"/>
                </a:solidFill>
                <a:effectLst/>
                <a:latin typeface="+mn-lt"/>
                <a:ea typeface="+mn-ea"/>
                <a:cs typeface="+mn-cs"/>
              </a:rPr>
              <a:t>PsbS</a:t>
            </a:r>
            <a:r>
              <a:rPr lang="en-US" sz="1200" kern="1200" dirty="0" smtClean="0">
                <a:solidFill>
                  <a:schemeClr val="tx1"/>
                </a:solidFill>
                <a:effectLst/>
                <a:latin typeface="+mn-lt"/>
                <a:ea typeface="+mn-ea"/>
                <a:cs typeface="+mn-cs"/>
              </a:rPr>
              <a:t> acting as a proton sensor triggering a conformational change in LHC that leads to open </a:t>
            </a:r>
            <a:r>
              <a:rPr lang="en-US" sz="1200" kern="1200" dirty="0" err="1" smtClean="0">
                <a:solidFill>
                  <a:schemeClr val="tx1"/>
                </a:solidFill>
                <a:effectLst/>
                <a:latin typeface="+mn-lt"/>
                <a:ea typeface="+mn-ea"/>
                <a:cs typeface="+mn-cs"/>
              </a:rPr>
              <a:t>achannel</a:t>
            </a:r>
            <a:r>
              <a:rPr lang="en-US" sz="1200" kern="1200" dirty="0" smtClean="0">
                <a:solidFill>
                  <a:schemeClr val="tx1"/>
                </a:solidFill>
                <a:effectLst/>
                <a:latin typeface="+mn-lt"/>
                <a:ea typeface="+mn-ea"/>
                <a:cs typeface="+mn-cs"/>
              </a:rPr>
              <a:t> for energy dissipation by transfer to a bound carotenoid, thought to be lutein[15]. Another model proposes a more direct mechanism in which a radical state </a:t>
            </a:r>
            <a:r>
              <a:rPr lang="en-US" sz="1200" kern="1200" dirty="0" err="1" smtClean="0">
                <a:solidFill>
                  <a:schemeClr val="tx1"/>
                </a:solidFill>
                <a:effectLst/>
                <a:latin typeface="+mn-lt"/>
                <a:ea typeface="+mn-ea"/>
                <a:cs typeface="+mn-cs"/>
              </a:rPr>
              <a:t>ofzeaxanthin</a:t>
            </a:r>
            <a:r>
              <a:rPr lang="en-US" sz="1200" kern="1200" dirty="0" smtClean="0">
                <a:solidFill>
                  <a:schemeClr val="tx1"/>
                </a:solidFill>
                <a:effectLst/>
                <a:latin typeface="+mn-lt"/>
                <a:ea typeface="+mn-ea"/>
                <a:cs typeface="+mn-cs"/>
              </a:rPr>
              <a:t> is responsible, or closely associated with, the quenching process[16]. In the chlorophyll antennae, carotenoids can prevent1O2formation by physical quenchingof3Chl and, in addition, deactivate1O2directly, when produced. In the PSII reaction </a:t>
            </a:r>
            <a:r>
              <a:rPr lang="en-US" sz="1200" kern="1200" dirty="0" err="1" smtClean="0">
                <a:solidFill>
                  <a:schemeClr val="tx1"/>
                </a:solidFill>
                <a:effectLst/>
                <a:latin typeface="+mn-lt"/>
                <a:ea typeface="+mn-ea"/>
                <a:cs typeface="+mn-cs"/>
              </a:rPr>
              <a:t>center,b</a:t>
            </a:r>
            <a:r>
              <a:rPr lang="en-US" sz="1200" kern="1200" dirty="0" smtClean="0">
                <a:solidFill>
                  <a:schemeClr val="tx1"/>
                </a:solidFill>
                <a:effectLst/>
                <a:latin typeface="+mn-lt"/>
                <a:ea typeface="+mn-ea"/>
                <a:cs typeface="+mn-cs"/>
              </a:rPr>
              <a:t>-carotene, and </a:t>
            </a:r>
            <a:r>
              <a:rPr lang="en-US" sz="1200" kern="1200" dirty="0" err="1" smtClean="0">
                <a:solidFill>
                  <a:schemeClr val="tx1"/>
                </a:solidFill>
                <a:effectLst/>
                <a:latin typeface="+mn-lt"/>
                <a:ea typeface="+mn-ea"/>
                <a:cs typeface="+mn-cs"/>
              </a:rPr>
              <a:t>possiblya</a:t>
            </a:r>
            <a:r>
              <a:rPr lang="en-US" sz="1200" kern="1200" dirty="0" smtClean="0">
                <a:solidFill>
                  <a:schemeClr val="tx1"/>
                </a:solidFill>
                <a:effectLst/>
                <a:latin typeface="+mn-lt"/>
                <a:ea typeface="+mn-ea"/>
                <a:cs typeface="+mn-cs"/>
              </a:rPr>
              <a:t>-tocopherol, have a similar role[22,39]. The </a:t>
            </a:r>
            <a:r>
              <a:rPr lang="en-US" sz="1200" kern="1200" dirty="0" err="1" smtClean="0">
                <a:solidFill>
                  <a:schemeClr val="tx1"/>
                </a:solidFill>
                <a:effectLst/>
                <a:latin typeface="+mn-lt"/>
                <a:ea typeface="+mn-ea"/>
                <a:cs typeface="+mn-cs"/>
              </a:rPr>
              <a:t>proximityof</a:t>
            </a:r>
            <a:r>
              <a:rPr lang="en-US" sz="1200" kern="1200" dirty="0" smtClean="0">
                <a:solidFill>
                  <a:schemeClr val="tx1"/>
                </a:solidFill>
                <a:effectLst/>
                <a:latin typeface="+mn-lt"/>
                <a:ea typeface="+mn-ea"/>
                <a:cs typeface="+mn-cs"/>
              </a:rPr>
              <a:t> the quencher from the1O2production site is decisive for quenching. After quenching, excited carotenoids dissipate the excess of energy as heat. The overproduction of1O2can be ultimately controlled by chemical quenching with various compounds that are present within the membranes in the proximity of the production site, such as </a:t>
            </a:r>
            <a:r>
              <a:rPr lang="en-US" sz="1200" kern="1200" dirty="0" err="1" smtClean="0">
                <a:solidFill>
                  <a:schemeClr val="tx1"/>
                </a:solidFill>
                <a:effectLst/>
                <a:latin typeface="+mn-lt"/>
                <a:ea typeface="+mn-ea"/>
                <a:cs typeface="+mn-cs"/>
              </a:rPr>
              <a:t>carotenoids,tocopherols</a:t>
            </a:r>
            <a:r>
              <a:rPr lang="en-US" sz="1200" kern="1200" dirty="0" smtClean="0">
                <a:solidFill>
                  <a:schemeClr val="tx1"/>
                </a:solidFill>
                <a:effectLst/>
                <a:latin typeface="+mn-lt"/>
                <a:ea typeface="+mn-ea"/>
                <a:cs typeface="+mn-cs"/>
              </a:rPr>
              <a:t>, unsaturated fatty acids and also proteins (Table 1, main text). This is the case of the D1 protein, which acts as a safety valve in PSII in a process that can lead </a:t>
            </a:r>
            <a:r>
              <a:rPr lang="en-US" sz="1200" kern="1200" dirty="0" err="1" smtClean="0">
                <a:solidFill>
                  <a:schemeClr val="tx1"/>
                </a:solidFill>
                <a:effectLst/>
                <a:latin typeface="+mn-lt"/>
                <a:ea typeface="+mn-ea"/>
                <a:cs typeface="+mn-cs"/>
              </a:rPr>
              <a:t>tophoto</a:t>
            </a:r>
            <a:r>
              <a:rPr lang="en-US" sz="1200" kern="1200" dirty="0" smtClean="0">
                <a:solidFill>
                  <a:schemeClr val="tx1"/>
                </a:solidFill>
                <a:effectLst/>
                <a:latin typeface="+mn-lt"/>
                <a:ea typeface="+mn-ea"/>
                <a:cs typeface="+mn-cs"/>
              </a:rPr>
              <a:t>-inhibition in high light[4,40]. Water-soluble antioxidants, such as ascorbate, can provide an additional means of defense against1O2in the chloroplasts[50,52].1O2signaling might be related to those various oxidative processes. When these defenses are overwhelmed, </a:t>
            </a:r>
            <a:r>
              <a:rPr lang="en-US" sz="1200" kern="1200" dirty="0" err="1" smtClean="0">
                <a:solidFill>
                  <a:schemeClr val="tx1"/>
                </a:solidFill>
                <a:effectLst/>
                <a:latin typeface="+mn-lt"/>
                <a:ea typeface="+mn-ea"/>
                <a:cs typeface="+mn-cs"/>
              </a:rPr>
              <a:t>overoxidation</a:t>
            </a:r>
            <a:r>
              <a:rPr lang="en-US" sz="1200" kern="1200" dirty="0" smtClean="0">
                <a:solidFill>
                  <a:schemeClr val="tx1"/>
                </a:solidFill>
                <a:effectLst/>
                <a:latin typeface="+mn-lt"/>
                <a:ea typeface="+mn-ea"/>
                <a:cs typeface="+mn-cs"/>
              </a:rPr>
              <a:t> can then lead directly to cell death</a:t>
            </a:r>
            <a:endParaRPr lang="en-US" dirty="0"/>
          </a:p>
        </p:txBody>
      </p:sp>
      <p:sp>
        <p:nvSpPr>
          <p:cNvPr id="4" name="Segnaposto numero diapositiva 3"/>
          <p:cNvSpPr>
            <a:spLocks noGrp="1"/>
          </p:cNvSpPr>
          <p:nvPr>
            <p:ph type="sldNum" sz="quarter" idx="10"/>
          </p:nvPr>
        </p:nvSpPr>
        <p:spPr/>
        <p:txBody>
          <a:bodyPr/>
          <a:lstStyle/>
          <a:p>
            <a:fld id="{E4D3435C-97EC-4E10-BD1E-17217F8A8746}" type="slidenum">
              <a:rPr lang="en-US" smtClean="0"/>
              <a:t>28</a:t>
            </a:fld>
            <a:endParaRPr lang="en-US"/>
          </a:p>
        </p:txBody>
      </p:sp>
    </p:spTree>
    <p:extLst>
      <p:ext uri="{BB962C8B-B14F-4D97-AF65-F5344CB8AC3E}">
        <p14:creationId xmlns:p14="http://schemas.microsoft.com/office/powerpoint/2010/main" val="3944599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9" name="Immagine 8" descr="Immagine che contiene clipart&#10;&#10;Descrizione generata automaticamente">
            <a:extLst>
              <a:ext uri="{FF2B5EF4-FFF2-40B4-BE49-F238E27FC236}">
                <a16:creationId xmlns:a16="http://schemas.microsoft.com/office/drawing/2014/main" id="{ABB7BD34-EA8D-47DC-9235-9EDAFFC58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pic>
        <p:nvPicPr>
          <p:cNvPr id="8" name="Immagine 7">
            <a:extLst>
              <a:ext uri="{FF2B5EF4-FFF2-40B4-BE49-F238E27FC236}">
                <a16:creationId xmlns:a16="http://schemas.microsoft.com/office/drawing/2014/main" id="{4E43F9AC-BEB6-4F8F-9184-BEE2E741A5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618" y="371739"/>
            <a:ext cx="4909374" cy="2206800"/>
          </a:xfrm>
          <a:prstGeom prst="rect">
            <a:avLst/>
          </a:prstGeom>
        </p:spPr>
      </p:pic>
      <p:sp>
        <p:nvSpPr>
          <p:cNvPr id="2" name="Titolo 1">
            <a:extLst>
              <a:ext uri="{FF2B5EF4-FFF2-40B4-BE49-F238E27FC236}">
                <a16:creationId xmlns:a16="http://schemas.microsoft.com/office/drawing/2014/main" id="{BCEE721E-D886-4007-A622-C11C65A2B86C}"/>
              </a:ext>
            </a:extLst>
          </p:cNvPr>
          <p:cNvSpPr>
            <a:spLocks noGrp="1"/>
          </p:cNvSpPr>
          <p:nvPr>
            <p:ph type="ctrTitle"/>
          </p:nvPr>
        </p:nvSpPr>
        <p:spPr>
          <a:xfrm>
            <a:off x="222191" y="1187677"/>
            <a:ext cx="5873809" cy="2387600"/>
          </a:xfrm>
        </p:spPr>
        <p:txBody>
          <a:bodyPr anchor="b">
            <a:noAutofit/>
          </a:bodyPr>
          <a:lstStyle>
            <a:lvl1pPr algn="l">
              <a:defRPr sz="44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it-IT" smtClean="0"/>
              <a:t>Fare clic per modificare lo stile del titolo</a:t>
            </a:r>
            <a:endParaRPr lang="it-IT" dirty="0"/>
          </a:p>
        </p:txBody>
      </p:sp>
      <p:sp>
        <p:nvSpPr>
          <p:cNvPr id="3" name="Sottotitolo 2">
            <a:extLst>
              <a:ext uri="{FF2B5EF4-FFF2-40B4-BE49-F238E27FC236}">
                <a16:creationId xmlns:a16="http://schemas.microsoft.com/office/drawing/2014/main" id="{11FC323D-ADD8-49BA-A2B6-6A2C76FEB860}"/>
              </a:ext>
            </a:extLst>
          </p:cNvPr>
          <p:cNvSpPr>
            <a:spLocks noGrp="1"/>
          </p:cNvSpPr>
          <p:nvPr>
            <p:ph type="subTitle" idx="1"/>
          </p:nvPr>
        </p:nvSpPr>
        <p:spPr>
          <a:xfrm>
            <a:off x="222191" y="3667352"/>
            <a:ext cx="5873809" cy="1655762"/>
          </a:xfrm>
        </p:spPr>
        <p:txBody>
          <a:bodyPr/>
          <a:lstStyle>
            <a:lvl1pPr marL="0" indent="0" algn="l">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dirty="0"/>
          </a:p>
        </p:txBody>
      </p:sp>
      <p:sp>
        <p:nvSpPr>
          <p:cNvPr id="4" name="Segnaposto data 3">
            <a:extLst>
              <a:ext uri="{FF2B5EF4-FFF2-40B4-BE49-F238E27FC236}">
                <a16:creationId xmlns:a16="http://schemas.microsoft.com/office/drawing/2014/main" id="{681763B4-184A-4405-ADA2-B255997C9E6B}"/>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71C2C42F-5020-4137-A5D2-BBA504BBE21B}" type="datetimeFigureOut">
              <a:rPr lang="en-US" smtClean="0"/>
              <a:t>2/21/2024</a:t>
            </a:fld>
            <a:endParaRPr lang="en-US"/>
          </a:p>
        </p:txBody>
      </p:sp>
      <p:sp>
        <p:nvSpPr>
          <p:cNvPr id="5" name="Segnaposto piè di pagina 4">
            <a:extLst>
              <a:ext uri="{FF2B5EF4-FFF2-40B4-BE49-F238E27FC236}">
                <a16:creationId xmlns:a16="http://schemas.microsoft.com/office/drawing/2014/main" id="{8E2C6FDF-8832-4C98-9162-40617821B4C4}"/>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Segnaposto numero diapositiva 5">
            <a:extLst>
              <a:ext uri="{FF2B5EF4-FFF2-40B4-BE49-F238E27FC236}">
                <a16:creationId xmlns:a16="http://schemas.microsoft.com/office/drawing/2014/main" id="{E124C37C-CF40-4C5C-B0A1-F3FC9F0E6F08}"/>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ED1B7610-5DFE-4A4C-AE48-8159B0531D6F}" type="slidenum">
              <a:rPr lang="en-US" smtClean="0"/>
              <a:t>‹N›</a:t>
            </a:fld>
            <a:endParaRPr lang="en-US"/>
          </a:p>
        </p:txBody>
      </p:sp>
    </p:spTree>
    <p:extLst>
      <p:ext uri="{BB962C8B-B14F-4D97-AF65-F5344CB8AC3E}">
        <p14:creationId xmlns:p14="http://schemas.microsoft.com/office/powerpoint/2010/main" val="1528868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Immagine 8" descr="Immagine che contiene testo, clipart&#10;&#10;Descrizione generata automaticamente">
            <a:extLst>
              <a:ext uri="{FF2B5EF4-FFF2-40B4-BE49-F238E27FC236}">
                <a16:creationId xmlns:a16="http://schemas.microsoft.com/office/drawing/2014/main" id="{51E42FD3-3742-46EB-8C4D-A18602634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pic>
        <p:nvPicPr>
          <p:cNvPr id="10" name="Immagine 9">
            <a:extLst>
              <a:ext uri="{FF2B5EF4-FFF2-40B4-BE49-F238E27FC236}">
                <a16:creationId xmlns:a16="http://schemas.microsoft.com/office/drawing/2014/main" id="{C719B9ED-A2D4-4D14-9126-1A37837F39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2" y="377104"/>
            <a:ext cx="3131428" cy="1407600"/>
          </a:xfrm>
          <a:prstGeom prst="rect">
            <a:avLst/>
          </a:prstGeom>
        </p:spPr>
      </p:pic>
      <p:sp>
        <p:nvSpPr>
          <p:cNvPr id="2" name="Titolo 1">
            <a:extLst>
              <a:ext uri="{FF2B5EF4-FFF2-40B4-BE49-F238E27FC236}">
                <a16:creationId xmlns:a16="http://schemas.microsoft.com/office/drawing/2014/main" id="{4949507E-162E-49A6-B8C1-92467599E29B}"/>
              </a:ext>
            </a:extLst>
          </p:cNvPr>
          <p:cNvSpPr>
            <a:spLocks noGrp="1"/>
          </p:cNvSpPr>
          <p:nvPr>
            <p:ph type="title"/>
          </p:nvPr>
        </p:nvSpPr>
        <p:spPr>
          <a:xfrm>
            <a:off x="5110383" y="2366963"/>
            <a:ext cx="6237065" cy="2852737"/>
          </a:xfrm>
        </p:spPr>
        <p:txBody>
          <a:bodyPr anchor="b">
            <a:noAutofit/>
          </a:bodyPr>
          <a:lstStyle>
            <a:lvl1pPr>
              <a:defRPr sz="3600">
                <a:latin typeface="Tahoma" panose="020B0604030504040204" pitchFamily="34" charset="0"/>
                <a:ea typeface="Tahoma" panose="020B0604030504040204" pitchFamily="34" charset="0"/>
                <a:cs typeface="Tahoma" panose="020B0604030504040204" pitchFamily="34" charset="0"/>
              </a:defRPr>
            </a:lvl1pPr>
          </a:lstStyle>
          <a:p>
            <a:r>
              <a:rPr lang="it-IT" smtClean="0"/>
              <a:t>Fare clic per modificare lo stile del titolo</a:t>
            </a:r>
            <a:endParaRPr lang="it-IT" dirty="0"/>
          </a:p>
        </p:txBody>
      </p:sp>
      <p:sp>
        <p:nvSpPr>
          <p:cNvPr id="3" name="Segnaposto testo 2">
            <a:extLst>
              <a:ext uri="{FF2B5EF4-FFF2-40B4-BE49-F238E27FC236}">
                <a16:creationId xmlns:a16="http://schemas.microsoft.com/office/drawing/2014/main" id="{DFAC042D-BC05-4E4C-AF58-425D7F72C7F8}"/>
              </a:ext>
            </a:extLst>
          </p:cNvPr>
          <p:cNvSpPr>
            <a:spLocks noGrp="1"/>
          </p:cNvSpPr>
          <p:nvPr>
            <p:ph type="body" idx="1"/>
          </p:nvPr>
        </p:nvSpPr>
        <p:spPr>
          <a:xfrm>
            <a:off x="5116735" y="5554767"/>
            <a:ext cx="6237065" cy="603250"/>
          </a:xfrm>
        </p:spPr>
        <p:txBody>
          <a:bodyPr>
            <a:normAutofit/>
          </a:bodyPr>
          <a:lstStyle>
            <a:lvl1pPr marL="0" indent="0">
              <a:buNone/>
              <a:defRPr sz="2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a:extLst>
              <a:ext uri="{FF2B5EF4-FFF2-40B4-BE49-F238E27FC236}">
                <a16:creationId xmlns:a16="http://schemas.microsoft.com/office/drawing/2014/main" id="{7EEF5AEC-772E-4600-9C4B-E23EE1E8EBAA}"/>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71C2C42F-5020-4137-A5D2-BBA504BBE21B}" type="datetimeFigureOut">
              <a:rPr lang="en-US" smtClean="0"/>
              <a:t>2/21/2024</a:t>
            </a:fld>
            <a:endParaRPr lang="en-US"/>
          </a:p>
        </p:txBody>
      </p:sp>
      <p:sp>
        <p:nvSpPr>
          <p:cNvPr id="5" name="Segnaposto piè di pagina 4">
            <a:extLst>
              <a:ext uri="{FF2B5EF4-FFF2-40B4-BE49-F238E27FC236}">
                <a16:creationId xmlns:a16="http://schemas.microsoft.com/office/drawing/2014/main" id="{6F236877-1BBF-4085-963D-DC8BEC354C97}"/>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Segnaposto numero diapositiva 5">
            <a:extLst>
              <a:ext uri="{FF2B5EF4-FFF2-40B4-BE49-F238E27FC236}">
                <a16:creationId xmlns:a16="http://schemas.microsoft.com/office/drawing/2014/main" id="{9449E9CC-CDE6-4140-944E-C7836B1C15D1}"/>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ED1B7610-5DFE-4A4C-AE48-8159B0531D6F}" type="slidenum">
              <a:rPr lang="en-US" smtClean="0"/>
              <a:t>‹N›</a:t>
            </a:fld>
            <a:endParaRPr lang="en-US"/>
          </a:p>
        </p:txBody>
      </p:sp>
    </p:spTree>
    <p:extLst>
      <p:ext uri="{BB962C8B-B14F-4D97-AF65-F5344CB8AC3E}">
        <p14:creationId xmlns:p14="http://schemas.microsoft.com/office/powerpoint/2010/main" val="4141575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92105622-A72D-4D37-A4B0-7D98EFCF3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2" name="Titolo 1">
            <a:extLst>
              <a:ext uri="{FF2B5EF4-FFF2-40B4-BE49-F238E27FC236}">
                <a16:creationId xmlns:a16="http://schemas.microsoft.com/office/drawing/2014/main" id="{5096F70F-7CDD-4FEE-87F3-07F4D4A7DB24}"/>
              </a:ext>
            </a:extLst>
          </p:cNvPr>
          <p:cNvSpPr>
            <a:spLocks noGrp="1"/>
          </p:cNvSpPr>
          <p:nvPr>
            <p:ph type="title"/>
          </p:nvPr>
        </p:nvSpPr>
        <p:spPr>
          <a:xfrm>
            <a:off x="838200" y="365125"/>
            <a:ext cx="7972514" cy="1325563"/>
          </a:xfrm>
        </p:spPr>
        <p:txBody>
          <a:bodyPr>
            <a:normAutofit/>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it-IT" smtClean="0"/>
              <a:t>Fare clic per modificare lo stile del titolo</a:t>
            </a:r>
            <a:endParaRPr lang="it-IT" dirty="0"/>
          </a:p>
        </p:txBody>
      </p:sp>
      <p:sp>
        <p:nvSpPr>
          <p:cNvPr id="3" name="Segnaposto contenuto 2">
            <a:extLst>
              <a:ext uri="{FF2B5EF4-FFF2-40B4-BE49-F238E27FC236}">
                <a16:creationId xmlns:a16="http://schemas.microsoft.com/office/drawing/2014/main" id="{ABB3A6EA-1A65-4A30-874F-A662F8DE4174}"/>
              </a:ext>
            </a:extLst>
          </p:cNvPr>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data 3">
            <a:extLst>
              <a:ext uri="{FF2B5EF4-FFF2-40B4-BE49-F238E27FC236}">
                <a16:creationId xmlns:a16="http://schemas.microsoft.com/office/drawing/2014/main" id="{6EF9D8DD-08A6-47B2-86DD-9DC8331559FD}"/>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71C2C42F-5020-4137-A5D2-BBA504BBE21B}" type="datetimeFigureOut">
              <a:rPr lang="en-US" smtClean="0"/>
              <a:t>2/21/2024</a:t>
            </a:fld>
            <a:endParaRPr lang="en-US"/>
          </a:p>
        </p:txBody>
      </p:sp>
      <p:sp>
        <p:nvSpPr>
          <p:cNvPr id="5" name="Segnaposto piè di pagina 4">
            <a:extLst>
              <a:ext uri="{FF2B5EF4-FFF2-40B4-BE49-F238E27FC236}">
                <a16:creationId xmlns:a16="http://schemas.microsoft.com/office/drawing/2014/main" id="{7B9ED4A4-D9FA-4F41-938A-95D90C16BAA5}"/>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Segnaposto numero diapositiva 5">
            <a:extLst>
              <a:ext uri="{FF2B5EF4-FFF2-40B4-BE49-F238E27FC236}">
                <a16:creationId xmlns:a16="http://schemas.microsoft.com/office/drawing/2014/main" id="{E1597ADE-0D96-4EA0-B3C3-D13315982F87}"/>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ED1B7610-5DFE-4A4C-AE48-8159B0531D6F}" type="slidenum">
              <a:rPr lang="en-US" smtClean="0"/>
              <a:t>‹N›</a:t>
            </a:fld>
            <a:endParaRPr lang="en-US"/>
          </a:p>
        </p:txBody>
      </p:sp>
      <p:pic>
        <p:nvPicPr>
          <p:cNvPr id="9" name="Immagine 8">
            <a:extLst>
              <a:ext uri="{FF2B5EF4-FFF2-40B4-BE49-F238E27FC236}">
                <a16:creationId xmlns:a16="http://schemas.microsoft.com/office/drawing/2014/main" id="{1D73C076-1254-4B00-BDD4-FB4062FE08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4948" y="377104"/>
            <a:ext cx="3131428" cy="1407600"/>
          </a:xfrm>
          <a:prstGeom prst="rect">
            <a:avLst/>
          </a:prstGeom>
        </p:spPr>
      </p:pic>
    </p:spTree>
    <p:extLst>
      <p:ext uri="{BB962C8B-B14F-4D97-AF65-F5344CB8AC3E}">
        <p14:creationId xmlns:p14="http://schemas.microsoft.com/office/powerpoint/2010/main" val="2231690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uota">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FF056F3D-6D0C-464B-90B3-FFC852675F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3261"/>
          <a:stretch/>
        </p:blipFill>
        <p:spPr>
          <a:xfrm>
            <a:off x="3167517" y="886890"/>
            <a:ext cx="5856967" cy="3430800"/>
          </a:xfrm>
          <a:prstGeom prst="rect">
            <a:avLst/>
          </a:prstGeom>
        </p:spPr>
      </p:pic>
      <p:sp>
        <p:nvSpPr>
          <p:cNvPr id="2" name="Segnaposto data 1">
            <a:extLst>
              <a:ext uri="{FF2B5EF4-FFF2-40B4-BE49-F238E27FC236}">
                <a16:creationId xmlns:a16="http://schemas.microsoft.com/office/drawing/2014/main" id="{8CBDD3F3-498E-46F8-9A2C-23E97D7E22AC}"/>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71C2C42F-5020-4137-A5D2-BBA504BBE21B}" type="datetimeFigureOut">
              <a:rPr lang="en-US" smtClean="0"/>
              <a:t>2/21/2024</a:t>
            </a:fld>
            <a:endParaRPr lang="en-US"/>
          </a:p>
        </p:txBody>
      </p:sp>
      <p:sp>
        <p:nvSpPr>
          <p:cNvPr id="3" name="Segnaposto piè di pagina 2">
            <a:extLst>
              <a:ext uri="{FF2B5EF4-FFF2-40B4-BE49-F238E27FC236}">
                <a16:creationId xmlns:a16="http://schemas.microsoft.com/office/drawing/2014/main" id="{A4B18460-2184-4893-B511-A78D803B55A0}"/>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4" name="Segnaposto numero diapositiva 3">
            <a:extLst>
              <a:ext uri="{FF2B5EF4-FFF2-40B4-BE49-F238E27FC236}">
                <a16:creationId xmlns:a16="http://schemas.microsoft.com/office/drawing/2014/main" id="{6394182E-F57D-4FCE-A8AF-3B03CCE6899C}"/>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ED1B7610-5DFE-4A4C-AE48-8159B0531D6F}" type="slidenum">
              <a:rPr lang="en-US" smtClean="0"/>
              <a:t>‹N›</a:t>
            </a:fld>
            <a:endParaRPr lang="en-US"/>
          </a:p>
        </p:txBody>
      </p:sp>
      <p:sp>
        <p:nvSpPr>
          <p:cNvPr id="5" name="Segnaposto testo 2">
            <a:extLst>
              <a:ext uri="{FF2B5EF4-FFF2-40B4-BE49-F238E27FC236}">
                <a16:creationId xmlns:a16="http://schemas.microsoft.com/office/drawing/2014/main" id="{08EA5E69-80AE-4506-8C30-BBBCBDCEB916}"/>
              </a:ext>
            </a:extLst>
          </p:cNvPr>
          <p:cNvSpPr>
            <a:spLocks noGrp="1"/>
          </p:cNvSpPr>
          <p:nvPr>
            <p:ph idx="1" hasCustomPrompt="1"/>
          </p:nvPr>
        </p:nvSpPr>
        <p:spPr>
          <a:xfrm>
            <a:off x="2790447" y="4657351"/>
            <a:ext cx="6611106" cy="1219668"/>
          </a:xfrm>
          <a:prstGeom prst="rect">
            <a:avLst/>
          </a:prstGeom>
        </p:spPr>
        <p:txBody>
          <a:bodyPr vert="horz" lIns="91440" tIns="45720" rIns="91440" bIns="45720" rtlCol="0">
            <a:normAutofit/>
          </a:bodyPr>
          <a:lstStyle>
            <a:lvl1pPr marL="0" indent="0" algn="ctr">
              <a:buNone/>
              <a:defRPr sz="2400" i="0">
                <a:solidFill>
                  <a:srgbClr val="54565A"/>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it-IT" dirty="0"/>
              <a:t>Sottotitolo</a:t>
            </a:r>
          </a:p>
        </p:txBody>
      </p:sp>
    </p:spTree>
    <p:extLst>
      <p:ext uri="{BB962C8B-B14F-4D97-AF65-F5344CB8AC3E}">
        <p14:creationId xmlns:p14="http://schemas.microsoft.com/office/powerpoint/2010/main" val="2485225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1C2C42F-5020-4137-A5D2-BBA504BBE21B}" type="datetimeFigureOut">
              <a:rPr lang="en-US" smtClean="0"/>
              <a:t>2/21/2024</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ED1B7610-5DFE-4A4C-AE48-8159B0531D6F}" type="slidenum">
              <a:rPr lang="en-US" smtClean="0"/>
              <a:t>‹N›</a:t>
            </a:fld>
            <a:endParaRPr lang="en-US"/>
          </a:p>
        </p:txBody>
      </p:sp>
    </p:spTree>
    <p:extLst>
      <p:ext uri="{BB962C8B-B14F-4D97-AF65-F5344CB8AC3E}">
        <p14:creationId xmlns:p14="http://schemas.microsoft.com/office/powerpoint/2010/main" val="24984858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C0F2FC7-183A-4DB3-A918-D1A065331C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514CAED-F6A8-48F7-9787-972894E06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38F7E23-CC75-493D-B184-D03D1E0614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2C42F-5020-4137-A5D2-BBA504BBE21B}" type="datetimeFigureOut">
              <a:rPr lang="en-US" smtClean="0"/>
              <a:t>2/21/2024</a:t>
            </a:fld>
            <a:endParaRPr lang="en-US"/>
          </a:p>
        </p:txBody>
      </p:sp>
      <p:sp>
        <p:nvSpPr>
          <p:cNvPr id="5" name="Segnaposto piè di pagina 4">
            <a:extLst>
              <a:ext uri="{FF2B5EF4-FFF2-40B4-BE49-F238E27FC236}">
                <a16:creationId xmlns:a16="http://schemas.microsoft.com/office/drawing/2014/main" id="{8FDA85A8-EEA2-48A1-93E1-232D47B44D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a:extLst>
              <a:ext uri="{FF2B5EF4-FFF2-40B4-BE49-F238E27FC236}">
                <a16:creationId xmlns:a16="http://schemas.microsoft.com/office/drawing/2014/main" id="{C2E20A6D-DF50-462E-B3F2-37008D2C72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B7610-5DFE-4A4C-AE48-8159B0531D6F}" type="slidenum">
              <a:rPr lang="en-US" smtClean="0"/>
              <a:t>‹N›</a:t>
            </a:fld>
            <a:endParaRPr lang="en-US"/>
          </a:p>
        </p:txBody>
      </p:sp>
    </p:spTree>
    <p:extLst>
      <p:ext uri="{BB962C8B-B14F-4D97-AF65-F5344CB8AC3E}">
        <p14:creationId xmlns:p14="http://schemas.microsoft.com/office/powerpoint/2010/main" val="3124809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gi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b="1" dirty="0"/>
              <a:t>Ossidazione negli alimenti</a:t>
            </a:r>
          </a:p>
        </p:txBody>
      </p:sp>
      <p:sp>
        <p:nvSpPr>
          <p:cNvPr id="3" name="Sottotitolo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44952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40405" y="790293"/>
            <a:ext cx="4374403" cy="461665"/>
          </a:xfrm>
          <a:prstGeom prst="rect">
            <a:avLst/>
          </a:prstGeom>
          <a:noFill/>
        </p:spPr>
        <p:txBody>
          <a:bodyPr wrap="none" rtlCol="0">
            <a:spAutoFit/>
          </a:bodyPr>
          <a:lstStyle/>
          <a:p>
            <a:r>
              <a:rPr lang="it-IT" sz="2400" b="1" dirty="0" smtClean="0">
                <a:solidFill>
                  <a:schemeClr val="accent1">
                    <a:lumMod val="75000"/>
                  </a:schemeClr>
                </a:solidFill>
              </a:rPr>
              <a:t>Antiossidanti: fenoli e polifenoli</a:t>
            </a:r>
            <a:endParaRPr lang="en-US" sz="2400" b="1" dirty="0">
              <a:solidFill>
                <a:schemeClr val="accent1">
                  <a:lumMod val="75000"/>
                </a:schemeClr>
              </a:solidFill>
            </a:endParaRPr>
          </a:p>
        </p:txBody>
      </p:sp>
      <p:sp>
        <p:nvSpPr>
          <p:cNvPr id="6" name="CasellaDiTesto 5"/>
          <p:cNvSpPr txBox="1"/>
          <p:nvPr/>
        </p:nvSpPr>
        <p:spPr>
          <a:xfrm>
            <a:off x="1141741" y="1951715"/>
            <a:ext cx="7927942" cy="3693319"/>
          </a:xfrm>
          <a:prstGeom prst="rect">
            <a:avLst/>
          </a:prstGeom>
          <a:solidFill>
            <a:schemeClr val="bg1"/>
          </a:solidFill>
        </p:spPr>
        <p:txBody>
          <a:bodyPr wrap="square" rtlCol="0">
            <a:spAutoFit/>
          </a:bodyPr>
          <a:lstStyle/>
          <a:p>
            <a:r>
              <a:rPr lang="it-IT" b="1" dirty="0">
                <a:solidFill>
                  <a:srgbClr val="FF0000"/>
                </a:solidFill>
              </a:rPr>
              <a:t>Gli antiossidanti sono sostanze che se presenti negli alimenti in concentrazioni basse rispetto a quelle di un substrato ossidabile ritardano o impediscono notevolmente l'ossidazione del substrato.</a:t>
            </a:r>
          </a:p>
          <a:p>
            <a:endParaRPr lang="it-IT" dirty="0"/>
          </a:p>
          <a:p>
            <a:r>
              <a:rPr lang="it-IT" dirty="0"/>
              <a:t>L'attività antiossidante di un particolare composto, una miscela di composti o una fonte naturale contenente tali composti è generalmente correlata alla sua (loro) capacità di </a:t>
            </a:r>
            <a:r>
              <a:rPr lang="it-IT" u="sng" dirty="0">
                <a:solidFill>
                  <a:srgbClr val="FF0000"/>
                </a:solidFill>
              </a:rPr>
              <a:t>eliminare i radicali liberi, decomporre i radicali liberi o di eliminare l'ossigeno singoletto o eventualmente agire come chelanti metallici o un sinergico con altri componenti presenti.</a:t>
            </a:r>
          </a:p>
          <a:p>
            <a:endParaRPr lang="it-IT" dirty="0"/>
          </a:p>
          <a:p>
            <a:r>
              <a:rPr lang="it-IT" dirty="0"/>
              <a:t>Le sezioni successive presenteranno i componenti alimentari naturali con attività antiossidante illustrando i meccanismi molecolari e le interazioni sinergiche con altri componenti.</a:t>
            </a:r>
            <a:endParaRPr lang="en-US" dirty="0"/>
          </a:p>
        </p:txBody>
      </p:sp>
      <p:sp>
        <p:nvSpPr>
          <p:cNvPr id="7" name="CasellaDiTesto 6"/>
          <p:cNvSpPr txBox="1"/>
          <p:nvPr/>
        </p:nvSpPr>
        <p:spPr>
          <a:xfrm>
            <a:off x="11199636" y="974213"/>
            <a:ext cx="601447" cy="523220"/>
          </a:xfrm>
          <a:prstGeom prst="rect">
            <a:avLst/>
          </a:prstGeom>
          <a:noFill/>
        </p:spPr>
        <p:txBody>
          <a:bodyPr wrap="none" rtlCol="0">
            <a:spAutoFit/>
          </a:bodyPr>
          <a:lstStyle/>
          <a:p>
            <a:r>
              <a:rPr lang="en-US" sz="2800" b="1" dirty="0" smtClean="0">
                <a:solidFill>
                  <a:srgbClr val="FF0000"/>
                </a:solidFill>
              </a:rPr>
              <a:t>U2</a:t>
            </a:r>
            <a:endParaRPr lang="en-US" sz="2800" b="1" dirty="0">
              <a:solidFill>
                <a:srgbClr val="FF0000"/>
              </a:solidFill>
            </a:endParaRPr>
          </a:p>
        </p:txBody>
      </p:sp>
      <p:sp>
        <p:nvSpPr>
          <p:cNvPr id="2" name="Freccia a destra 1"/>
          <p:cNvSpPr/>
          <p:nvPr/>
        </p:nvSpPr>
        <p:spPr>
          <a:xfrm>
            <a:off x="440405" y="1951715"/>
            <a:ext cx="624915" cy="843379"/>
          </a:xfrm>
          <a:prstGeom prst="rightArrow">
            <a:avLst/>
          </a:prstGeom>
          <a:solidFill>
            <a:srgbClr val="FF0000"/>
          </a:solidFill>
          <a:ln>
            <a:solidFill>
              <a:srgbClr val="FF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Freccia a destra 8"/>
          <p:cNvSpPr/>
          <p:nvPr/>
        </p:nvSpPr>
        <p:spPr>
          <a:xfrm>
            <a:off x="440404" y="3647349"/>
            <a:ext cx="624915" cy="843379"/>
          </a:xfrm>
          <a:prstGeom prst="rightArrow">
            <a:avLst/>
          </a:prstGeom>
          <a:solidFill>
            <a:srgbClr val="FF0000"/>
          </a:solidFill>
          <a:ln>
            <a:solidFill>
              <a:srgbClr val="FF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8851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348282" y="1951267"/>
            <a:ext cx="2783532"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dirty="0"/>
              <a:t>I composti fenolici e </a:t>
            </a:r>
            <a:r>
              <a:rPr lang="it-IT" dirty="0" err="1"/>
              <a:t>polifenolici</a:t>
            </a:r>
            <a:r>
              <a:rPr lang="it-IT" dirty="0"/>
              <a:t> sono metaboliti specializzati presenti in</a:t>
            </a:r>
          </a:p>
          <a:p>
            <a:r>
              <a:rPr lang="it-IT" dirty="0"/>
              <a:t>piante e sono prodotti attraverso la via dell'acido </a:t>
            </a:r>
            <a:r>
              <a:rPr lang="it-IT" dirty="0" err="1"/>
              <a:t>shikimico</a:t>
            </a:r>
            <a:r>
              <a:rPr lang="it-IT" dirty="0"/>
              <a:t>. I precursori dei </a:t>
            </a:r>
            <a:r>
              <a:rPr lang="it-IT" dirty="0" smtClean="0"/>
              <a:t>fenolici i </a:t>
            </a:r>
            <a:r>
              <a:rPr lang="it-IT" dirty="0"/>
              <a:t>composti sono fenilalanina e, in misura minore, tirosina.</a:t>
            </a:r>
            <a:endParaRPr lang="en-US" dirty="0"/>
          </a:p>
        </p:txBody>
      </p:sp>
      <p:pic>
        <p:nvPicPr>
          <p:cNvPr id="2" name="Immagine 1"/>
          <p:cNvPicPr>
            <a:picLocks noChangeAspect="1"/>
          </p:cNvPicPr>
          <p:nvPr/>
        </p:nvPicPr>
        <p:blipFill>
          <a:blip r:embed="rId2"/>
          <a:stretch>
            <a:fillRect/>
          </a:stretch>
        </p:blipFill>
        <p:spPr>
          <a:xfrm>
            <a:off x="325227" y="1951267"/>
            <a:ext cx="7847475" cy="4194890"/>
          </a:xfrm>
          <a:prstGeom prst="rect">
            <a:avLst/>
          </a:prstGeom>
          <a:ln>
            <a:noFill/>
          </a:ln>
          <a:effectLst>
            <a:outerShdw blurRad="292100" dist="139700" dir="2700000" algn="tl" rotWithShape="0">
              <a:srgbClr val="333333">
                <a:alpha val="65000"/>
              </a:srgbClr>
            </a:outerShdw>
          </a:effectLst>
        </p:spPr>
      </p:pic>
      <p:pic>
        <p:nvPicPr>
          <p:cNvPr id="9" name="Immagine 8"/>
          <p:cNvPicPr>
            <a:picLocks noChangeAspect="1"/>
          </p:cNvPicPr>
          <p:nvPr/>
        </p:nvPicPr>
        <p:blipFill>
          <a:blip r:embed="rId3"/>
          <a:stretch>
            <a:fillRect/>
          </a:stretch>
        </p:blipFill>
        <p:spPr>
          <a:xfrm>
            <a:off x="9539926" y="5525204"/>
            <a:ext cx="2405405" cy="1015919"/>
          </a:xfrm>
          <a:prstGeom prst="rect">
            <a:avLst/>
          </a:prstGeom>
          <a:ln>
            <a:noFill/>
          </a:ln>
          <a:effectLst>
            <a:outerShdw blurRad="292100" dist="139700" dir="2700000" algn="tl" rotWithShape="0">
              <a:srgbClr val="333333">
                <a:alpha val="65000"/>
              </a:srgbClr>
            </a:outerShdw>
          </a:effectLst>
        </p:spPr>
      </p:pic>
      <p:sp>
        <p:nvSpPr>
          <p:cNvPr id="11" name="CasellaDiTesto 10"/>
          <p:cNvSpPr txBox="1"/>
          <p:nvPr/>
        </p:nvSpPr>
        <p:spPr>
          <a:xfrm>
            <a:off x="325227" y="6275486"/>
            <a:ext cx="6877780" cy="369332"/>
          </a:xfrm>
          <a:prstGeom prst="rect">
            <a:avLst/>
          </a:prstGeom>
          <a:solidFill>
            <a:schemeClr val="bg1"/>
          </a:solidFill>
        </p:spPr>
        <p:txBody>
          <a:bodyPr wrap="none" rtlCol="0">
            <a:spAutoFit/>
          </a:bodyPr>
          <a:lstStyle/>
          <a:p>
            <a:r>
              <a:rPr lang="it-IT" dirty="0"/>
              <a:t>Via biosintetica semplificata degli acidi fenolici da fenilalanina e tirosina</a:t>
            </a:r>
            <a:endParaRPr lang="en-US" dirty="0"/>
          </a:p>
        </p:txBody>
      </p:sp>
      <p:sp>
        <p:nvSpPr>
          <p:cNvPr id="13" name="CasellaDiTesto 12"/>
          <p:cNvSpPr txBox="1"/>
          <p:nvPr/>
        </p:nvSpPr>
        <p:spPr>
          <a:xfrm>
            <a:off x="440405" y="790293"/>
            <a:ext cx="4374403" cy="461665"/>
          </a:xfrm>
          <a:prstGeom prst="rect">
            <a:avLst/>
          </a:prstGeom>
          <a:noFill/>
        </p:spPr>
        <p:txBody>
          <a:bodyPr wrap="none" rtlCol="0">
            <a:spAutoFit/>
          </a:bodyPr>
          <a:lstStyle/>
          <a:p>
            <a:r>
              <a:rPr lang="it-IT" sz="2400" b="1" dirty="0" smtClean="0">
                <a:solidFill>
                  <a:schemeClr val="accent1">
                    <a:lumMod val="75000"/>
                  </a:schemeClr>
                </a:solidFill>
              </a:rPr>
              <a:t>Antiossidanti: fenoli e polifenoli</a:t>
            </a:r>
            <a:endParaRPr lang="en-US" sz="2400" b="1" dirty="0">
              <a:solidFill>
                <a:schemeClr val="accent1">
                  <a:lumMod val="75000"/>
                </a:schemeClr>
              </a:solidFill>
            </a:endParaRPr>
          </a:p>
        </p:txBody>
      </p:sp>
      <p:sp>
        <p:nvSpPr>
          <p:cNvPr id="14" name="CasellaDiTesto 13"/>
          <p:cNvSpPr txBox="1"/>
          <p:nvPr/>
        </p:nvSpPr>
        <p:spPr>
          <a:xfrm>
            <a:off x="11199636" y="974213"/>
            <a:ext cx="601447" cy="523220"/>
          </a:xfrm>
          <a:prstGeom prst="rect">
            <a:avLst/>
          </a:prstGeom>
          <a:noFill/>
        </p:spPr>
        <p:txBody>
          <a:bodyPr wrap="none" rtlCol="0">
            <a:spAutoFit/>
          </a:bodyPr>
          <a:lstStyle/>
          <a:p>
            <a:r>
              <a:rPr lang="en-US" sz="2800" b="1" dirty="0" smtClean="0">
                <a:solidFill>
                  <a:srgbClr val="FF0000"/>
                </a:solidFill>
              </a:rPr>
              <a:t>U2</a:t>
            </a:r>
            <a:endParaRPr lang="en-US" sz="2800" b="1" dirty="0">
              <a:solidFill>
                <a:srgbClr val="FF0000"/>
              </a:solidFill>
            </a:endParaRPr>
          </a:p>
        </p:txBody>
      </p:sp>
    </p:spTree>
    <p:extLst>
      <p:ext uri="{BB962C8B-B14F-4D97-AF65-F5344CB8AC3E}">
        <p14:creationId xmlns:p14="http://schemas.microsoft.com/office/powerpoint/2010/main" val="3532420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1B67F56A-CA75-4338-AC8D-FC5ED7363AD7}"/>
              </a:ext>
            </a:extLst>
          </p:cNvPr>
          <p:cNvSpPr txBox="1">
            <a:spLocks/>
          </p:cNvSpPr>
          <p:nvPr/>
        </p:nvSpPr>
        <p:spPr>
          <a:xfrm>
            <a:off x="1045144" y="638907"/>
            <a:ext cx="4930354" cy="3392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rPr>
              <a:t>Unit 1 </a:t>
            </a:r>
            <a:r>
              <a:rPr lang="it-IT" sz="1800" b="1" dirty="0" err="1">
                <a:solidFill>
                  <a:srgbClr val="BB1717"/>
                </a:solidFill>
                <a:latin typeface="Tahoma" panose="020B0604030504040204" pitchFamily="34" charset="0"/>
                <a:ea typeface="Tahoma" panose="020B0604030504040204" pitchFamily="34" charset="0"/>
                <a:cs typeface="Tahoma" panose="020B0604030504040204" pitchFamily="34" charset="0"/>
              </a:rPr>
              <a:t>Oxidation</a:t>
            </a:r>
            <a:r>
              <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rPr>
              <a:t> of </a:t>
            </a:r>
            <a:r>
              <a:rPr lang="it-IT" sz="1800" b="1" dirty="0" err="1">
                <a:solidFill>
                  <a:srgbClr val="BB1717"/>
                </a:solidFill>
                <a:latin typeface="Tahoma" panose="020B0604030504040204" pitchFamily="34" charset="0"/>
                <a:ea typeface="Tahoma" panose="020B0604030504040204" pitchFamily="34" charset="0"/>
                <a:cs typeface="Tahoma" panose="020B0604030504040204" pitchFamily="34" charset="0"/>
              </a:rPr>
              <a:t>Food</a:t>
            </a:r>
            <a:r>
              <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rPr>
              <a:t> Components</a:t>
            </a:r>
          </a:p>
        </p:txBody>
      </p:sp>
      <p:sp>
        <p:nvSpPr>
          <p:cNvPr id="5" name="Sottotitolo 2">
            <a:extLst>
              <a:ext uri="{FF2B5EF4-FFF2-40B4-BE49-F238E27FC236}">
                <a16:creationId xmlns:a16="http://schemas.microsoft.com/office/drawing/2014/main" id="{C6309C31-D3D3-4EDA-A839-0307A9F5755A}"/>
              </a:ext>
            </a:extLst>
          </p:cNvPr>
          <p:cNvSpPr txBox="1">
            <a:spLocks/>
          </p:cNvSpPr>
          <p:nvPr/>
        </p:nvSpPr>
        <p:spPr>
          <a:xfrm>
            <a:off x="1045144" y="1069956"/>
            <a:ext cx="7930905"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400" dirty="0" smtClean="0">
                <a:solidFill>
                  <a:srgbClr val="5B5A5A"/>
                </a:solidFill>
                <a:latin typeface="Tahoma" panose="020B0604030504040204" pitchFamily="34" charset="0"/>
                <a:ea typeface="Tahoma" panose="020B0604030504040204" pitchFamily="34" charset="0"/>
                <a:cs typeface="Tahoma" panose="020B0604030504040204" pitchFamily="34" charset="0"/>
              </a:rPr>
              <a:t>Chiara Emilia Irma Cordero &lt;chiara.cordero@unito.it&gt;</a:t>
            </a:r>
            <a:endParaRPr lang="it-IT" sz="1400" dirty="0">
              <a:solidFill>
                <a:srgbClr val="5B5A5A"/>
              </a:solidFill>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p:cNvSpPr txBox="1"/>
          <p:nvPr/>
        </p:nvSpPr>
        <p:spPr>
          <a:xfrm>
            <a:off x="6555497" y="2608641"/>
            <a:ext cx="4841104"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dirty="0"/>
              <a:t>I </a:t>
            </a:r>
            <a:r>
              <a:rPr lang="it-IT" dirty="0" err="1"/>
              <a:t>fenilpropanoidi</a:t>
            </a:r>
            <a:r>
              <a:rPr lang="it-IT" dirty="0"/>
              <a:t> possono reagire con tre molecole di </a:t>
            </a:r>
            <a:r>
              <a:rPr lang="it-IT" dirty="0" err="1"/>
              <a:t>malonil</a:t>
            </a:r>
            <a:r>
              <a:rPr lang="it-IT" dirty="0"/>
              <a:t> coenzima A per produrre </a:t>
            </a:r>
            <a:r>
              <a:rPr lang="it-IT" dirty="0" err="1"/>
              <a:t>calconi</a:t>
            </a:r>
            <a:r>
              <a:rPr lang="it-IT" dirty="0"/>
              <a:t> che possono successivamente </a:t>
            </a:r>
            <a:r>
              <a:rPr lang="it-IT" dirty="0" err="1"/>
              <a:t>ciclizzare</a:t>
            </a:r>
            <a:r>
              <a:rPr lang="it-IT" dirty="0"/>
              <a:t> per </a:t>
            </a:r>
            <a:r>
              <a:rPr lang="it-IT" dirty="0" smtClean="0"/>
              <a:t>fornire diverse </a:t>
            </a:r>
            <a:r>
              <a:rPr lang="it-IT" dirty="0"/>
              <a:t>sottoclassi di flavonoidi. </a:t>
            </a:r>
            <a:endParaRPr lang="it-IT" dirty="0" smtClean="0"/>
          </a:p>
          <a:p>
            <a:r>
              <a:rPr lang="it-IT" dirty="0" smtClean="0"/>
              <a:t>La </a:t>
            </a:r>
            <a:r>
              <a:rPr lang="it-IT" dirty="0"/>
              <a:t>condensazione dei fenoli può portare alla formazione di tannini, sia tannini idrolizzabili (</a:t>
            </a:r>
            <a:r>
              <a:rPr lang="it-IT" dirty="0" err="1"/>
              <a:t>lignani</a:t>
            </a:r>
            <a:r>
              <a:rPr lang="it-IT" dirty="0"/>
              <a:t>) che condensati non idrolizzabili (</a:t>
            </a:r>
            <a:r>
              <a:rPr lang="it-IT" dirty="0" err="1"/>
              <a:t>proantocianidine</a:t>
            </a:r>
            <a:r>
              <a:rPr lang="it-IT" dirty="0"/>
              <a:t>, derivati ​​dei flavan-3-oli - vedi estratti di tè</a:t>
            </a:r>
            <a:r>
              <a:rPr lang="it-IT" dirty="0" smtClean="0"/>
              <a:t>).</a:t>
            </a:r>
            <a:endParaRPr lang="it-IT" dirty="0"/>
          </a:p>
        </p:txBody>
      </p:sp>
      <p:sp>
        <p:nvSpPr>
          <p:cNvPr id="3" name="CasellaDiTesto 2"/>
          <p:cNvSpPr txBox="1"/>
          <p:nvPr/>
        </p:nvSpPr>
        <p:spPr>
          <a:xfrm>
            <a:off x="325227" y="6464968"/>
            <a:ext cx="6000745" cy="369332"/>
          </a:xfrm>
          <a:prstGeom prst="rect">
            <a:avLst/>
          </a:prstGeom>
          <a:solidFill>
            <a:schemeClr val="bg1"/>
          </a:solidFill>
        </p:spPr>
        <p:txBody>
          <a:bodyPr wrap="none" rtlCol="0">
            <a:spAutoFit/>
          </a:bodyPr>
          <a:lstStyle/>
          <a:p>
            <a:r>
              <a:rPr lang="it-IT" dirty="0"/>
              <a:t>Via biosintetica semplificata dei flavonoidi dai </a:t>
            </a:r>
            <a:r>
              <a:rPr lang="it-IT" dirty="0" err="1"/>
              <a:t>fenilpropanoidi</a:t>
            </a:r>
            <a:r>
              <a:rPr lang="it-IT" dirty="0" smtClean="0"/>
              <a:t>.</a:t>
            </a:r>
            <a:endParaRPr lang="it-IT" dirty="0"/>
          </a:p>
        </p:txBody>
      </p:sp>
      <p:pic>
        <p:nvPicPr>
          <p:cNvPr id="9" name="Immagine 8"/>
          <p:cNvPicPr>
            <a:picLocks noChangeAspect="1"/>
          </p:cNvPicPr>
          <p:nvPr/>
        </p:nvPicPr>
        <p:blipFill>
          <a:blip r:embed="rId2"/>
          <a:stretch>
            <a:fillRect/>
          </a:stretch>
        </p:blipFill>
        <p:spPr>
          <a:xfrm>
            <a:off x="9539926" y="5525204"/>
            <a:ext cx="2405405" cy="1015919"/>
          </a:xfrm>
          <a:prstGeom prst="rect">
            <a:avLst/>
          </a:prstGeom>
          <a:ln>
            <a:noFill/>
          </a:ln>
          <a:effectLst>
            <a:outerShdw blurRad="292100" dist="139700" dir="2700000" algn="tl" rotWithShape="0">
              <a:srgbClr val="333333">
                <a:alpha val="65000"/>
              </a:srgbClr>
            </a:outerShdw>
          </a:effectLst>
        </p:spPr>
      </p:pic>
      <p:pic>
        <p:nvPicPr>
          <p:cNvPr id="7" name="Immagine 6"/>
          <p:cNvPicPr>
            <a:picLocks noChangeAspect="1"/>
          </p:cNvPicPr>
          <p:nvPr/>
        </p:nvPicPr>
        <p:blipFill>
          <a:blip r:embed="rId3"/>
          <a:stretch>
            <a:fillRect/>
          </a:stretch>
        </p:blipFill>
        <p:spPr>
          <a:xfrm>
            <a:off x="325227" y="296257"/>
            <a:ext cx="6067425" cy="6076950"/>
          </a:xfrm>
          <a:prstGeom prst="rect">
            <a:avLst/>
          </a:prstGeom>
          <a:ln>
            <a:noFill/>
          </a:ln>
          <a:effectLst>
            <a:outerShdw blurRad="292100" dist="139700" dir="2700000" algn="tl" rotWithShape="0">
              <a:srgbClr val="333333">
                <a:alpha val="65000"/>
              </a:srgbClr>
            </a:outerShdw>
          </a:effectLst>
        </p:spPr>
      </p:pic>
      <p:sp>
        <p:nvSpPr>
          <p:cNvPr id="11" name="CasellaDiTesto 10"/>
          <p:cNvSpPr txBox="1"/>
          <p:nvPr/>
        </p:nvSpPr>
        <p:spPr>
          <a:xfrm>
            <a:off x="6555497" y="1949306"/>
            <a:ext cx="4374403" cy="461665"/>
          </a:xfrm>
          <a:prstGeom prst="rect">
            <a:avLst/>
          </a:prstGeom>
          <a:noFill/>
        </p:spPr>
        <p:txBody>
          <a:bodyPr wrap="none" rtlCol="0">
            <a:spAutoFit/>
          </a:bodyPr>
          <a:lstStyle/>
          <a:p>
            <a:r>
              <a:rPr lang="it-IT" sz="2400" b="1" dirty="0" smtClean="0">
                <a:solidFill>
                  <a:schemeClr val="accent1">
                    <a:lumMod val="75000"/>
                  </a:schemeClr>
                </a:solidFill>
              </a:rPr>
              <a:t>Antiossidanti: fenoli e polifenoli</a:t>
            </a:r>
            <a:endParaRPr lang="en-US" sz="2400" b="1" dirty="0">
              <a:solidFill>
                <a:schemeClr val="accent1">
                  <a:lumMod val="75000"/>
                </a:schemeClr>
              </a:solidFill>
            </a:endParaRPr>
          </a:p>
        </p:txBody>
      </p:sp>
      <p:sp>
        <p:nvSpPr>
          <p:cNvPr id="12" name="CasellaDiTesto 11"/>
          <p:cNvSpPr txBox="1"/>
          <p:nvPr/>
        </p:nvSpPr>
        <p:spPr>
          <a:xfrm>
            <a:off x="11199636" y="974213"/>
            <a:ext cx="601447" cy="523220"/>
          </a:xfrm>
          <a:prstGeom prst="rect">
            <a:avLst/>
          </a:prstGeom>
          <a:noFill/>
        </p:spPr>
        <p:txBody>
          <a:bodyPr wrap="none" rtlCol="0">
            <a:spAutoFit/>
          </a:bodyPr>
          <a:lstStyle/>
          <a:p>
            <a:r>
              <a:rPr lang="en-US" sz="2800" b="1" dirty="0" smtClean="0">
                <a:solidFill>
                  <a:srgbClr val="FF0000"/>
                </a:solidFill>
              </a:rPr>
              <a:t>U2</a:t>
            </a:r>
            <a:endParaRPr lang="en-US" sz="2800" b="1" dirty="0">
              <a:solidFill>
                <a:srgbClr val="FF0000"/>
              </a:solidFill>
            </a:endParaRPr>
          </a:p>
        </p:txBody>
      </p:sp>
    </p:spTree>
    <p:extLst>
      <p:ext uri="{BB962C8B-B14F-4D97-AF65-F5344CB8AC3E}">
        <p14:creationId xmlns:p14="http://schemas.microsoft.com/office/powerpoint/2010/main" val="3545306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69492" y="1531006"/>
            <a:ext cx="4841104" cy="4770537"/>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t>Gli </a:t>
            </a:r>
            <a:r>
              <a:rPr lang="it-IT" sz="1600" dirty="0"/>
              <a:t>antiossidanti fenolici (AH) interferiscono con l'ossidazione dei lipidi mediante rapida donazione di un atomo di idrogeno ai radicali lipidici [reazioni (1.5) e (1.6)]. Queste ultime reazioni competono con le reazioni di propagazione a catena.</a:t>
            </a:r>
          </a:p>
          <a:p>
            <a:r>
              <a:rPr lang="it-IT" sz="1600" dirty="0"/>
              <a:t>Le reazioni di cui sopra sono di natura esotermica. L'energia di attivazione aumenta con l'aumentare dell'energia di dissociazione dei legami A–H e R–H. Pertanto, l'efficienza </a:t>
            </a:r>
            <a:r>
              <a:rPr lang="it-IT" sz="1600" dirty="0" smtClean="0"/>
              <a:t>degli </a:t>
            </a:r>
            <a:r>
              <a:rPr lang="it-IT" sz="1600" dirty="0"/>
              <a:t>antiossidanti (AH) </a:t>
            </a:r>
            <a:r>
              <a:rPr lang="it-IT" sz="1600" dirty="0" smtClean="0"/>
              <a:t>aumenta </a:t>
            </a:r>
            <a:r>
              <a:rPr lang="it-IT" sz="1600" dirty="0"/>
              <a:t>con la diminuzione della forza del legame A–H. </a:t>
            </a:r>
            <a:endParaRPr lang="it-IT" sz="1600" dirty="0" smtClean="0"/>
          </a:p>
          <a:p>
            <a:r>
              <a:rPr lang="it-IT" sz="1600" dirty="0" smtClean="0"/>
              <a:t>Lo </a:t>
            </a:r>
            <a:r>
              <a:rPr lang="it-IT" sz="1600" dirty="0"/>
              <a:t>stesso radicale </a:t>
            </a:r>
            <a:r>
              <a:rPr lang="it-IT" sz="1600" dirty="0" err="1"/>
              <a:t>fenossilico</a:t>
            </a:r>
            <a:r>
              <a:rPr lang="it-IT" sz="1600" dirty="0"/>
              <a:t> risultante non deve avviare una nuova reazione dei radicali liberi o esserne </a:t>
            </a:r>
            <a:r>
              <a:rPr lang="it-IT" sz="1600" dirty="0" smtClean="0"/>
              <a:t>soggetto.</a:t>
            </a:r>
          </a:p>
          <a:p>
            <a:r>
              <a:rPr lang="it-IT" sz="1600" b="1" u="sng" dirty="0" smtClean="0"/>
              <a:t>A </a:t>
            </a:r>
            <a:r>
              <a:rPr lang="it-IT" sz="1600" b="1" u="sng" dirty="0"/>
              <a:t>questo proposito, gli antiossidanti fenolici sono eccellenti donatori di idrogeno o di elettroni e, inoltre</a:t>
            </a:r>
            <a:r>
              <a:rPr lang="it-IT" sz="1600" b="1" u="sng" dirty="0" smtClean="0"/>
              <a:t>,</a:t>
            </a:r>
          </a:p>
          <a:p>
            <a:r>
              <a:rPr lang="it-IT" sz="1600" b="1" u="sng" dirty="0" smtClean="0"/>
              <a:t>i </a:t>
            </a:r>
            <a:r>
              <a:rPr lang="it-IT" sz="1600" b="1" u="sng" dirty="0"/>
              <a:t>loro radicali intermedi sono relativamente stabili a causa della delocalizzazione </a:t>
            </a:r>
            <a:r>
              <a:rPr lang="it-IT" sz="1600" b="1" u="sng" dirty="0" smtClean="0"/>
              <a:t>per </a:t>
            </a:r>
            <a:r>
              <a:rPr lang="it-IT" sz="1600" b="1" u="sng" dirty="0"/>
              <a:t>risonanza e della mancanza di siti adatti per l'attacco da parte dell'ossigeno molecolare.</a:t>
            </a:r>
            <a:endParaRPr lang="en-US" sz="1600" b="1" u="sng" dirty="0">
              <a:solidFill>
                <a:schemeClr val="accent1">
                  <a:lumMod val="75000"/>
                </a:schemeClr>
              </a:solidFill>
            </a:endParaRPr>
          </a:p>
        </p:txBody>
      </p:sp>
      <p:pic>
        <p:nvPicPr>
          <p:cNvPr id="9" name="Immagine 8"/>
          <p:cNvPicPr>
            <a:picLocks noChangeAspect="1"/>
          </p:cNvPicPr>
          <p:nvPr/>
        </p:nvPicPr>
        <p:blipFill>
          <a:blip r:embed="rId2"/>
          <a:stretch>
            <a:fillRect/>
          </a:stretch>
        </p:blipFill>
        <p:spPr>
          <a:xfrm>
            <a:off x="10251611" y="5930558"/>
            <a:ext cx="1693720" cy="715340"/>
          </a:xfrm>
          <a:prstGeom prst="rect">
            <a:avLst/>
          </a:prstGeom>
          <a:ln>
            <a:noFill/>
          </a:ln>
          <a:effectLst>
            <a:outerShdw blurRad="292100" dist="139700" dir="2700000" algn="tl" rotWithShape="0">
              <a:srgbClr val="333333">
                <a:alpha val="65000"/>
              </a:srgbClr>
            </a:outerShdw>
          </a:effectLst>
        </p:spPr>
      </p:pic>
      <p:pic>
        <p:nvPicPr>
          <p:cNvPr id="2" name="Immagine 1"/>
          <p:cNvPicPr>
            <a:picLocks noChangeAspect="1"/>
          </p:cNvPicPr>
          <p:nvPr/>
        </p:nvPicPr>
        <p:blipFill>
          <a:blip r:embed="rId3"/>
          <a:stretch>
            <a:fillRect/>
          </a:stretch>
        </p:blipFill>
        <p:spPr>
          <a:xfrm>
            <a:off x="5556377" y="2433887"/>
            <a:ext cx="5991225" cy="2076450"/>
          </a:xfrm>
          <a:prstGeom prst="rect">
            <a:avLst/>
          </a:prstGeom>
          <a:ln>
            <a:noFill/>
          </a:ln>
          <a:effectLst>
            <a:outerShdw blurRad="292100" dist="139700" dir="2700000" algn="tl" rotWithShape="0">
              <a:srgbClr val="333333">
                <a:alpha val="65000"/>
              </a:srgbClr>
            </a:outerShdw>
          </a:effectLst>
        </p:spPr>
      </p:pic>
      <p:pic>
        <p:nvPicPr>
          <p:cNvPr id="10" name="Immagine 9"/>
          <p:cNvPicPr>
            <a:picLocks noChangeAspect="1"/>
          </p:cNvPicPr>
          <p:nvPr/>
        </p:nvPicPr>
        <p:blipFill>
          <a:blip r:embed="rId4"/>
          <a:stretch>
            <a:fillRect/>
          </a:stretch>
        </p:blipFill>
        <p:spPr>
          <a:xfrm>
            <a:off x="5556377" y="4711358"/>
            <a:ext cx="4629150" cy="1219200"/>
          </a:xfrm>
          <a:prstGeom prst="rect">
            <a:avLst/>
          </a:prstGeom>
          <a:ln>
            <a:noFill/>
          </a:ln>
          <a:effectLst>
            <a:outerShdw blurRad="292100" dist="139700" dir="2700000" algn="tl" rotWithShape="0">
              <a:srgbClr val="333333">
                <a:alpha val="65000"/>
              </a:srgbClr>
            </a:outerShdw>
          </a:effectLst>
        </p:spPr>
      </p:pic>
      <p:sp>
        <p:nvSpPr>
          <p:cNvPr id="11" name="Freccia a destra 10"/>
          <p:cNvSpPr/>
          <p:nvPr/>
        </p:nvSpPr>
        <p:spPr>
          <a:xfrm>
            <a:off x="4783380" y="4796146"/>
            <a:ext cx="772997" cy="801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ccia a destra 11"/>
          <p:cNvSpPr/>
          <p:nvPr/>
        </p:nvSpPr>
        <p:spPr>
          <a:xfrm>
            <a:off x="4783380" y="2537184"/>
            <a:ext cx="772997" cy="801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sellaDiTesto 14"/>
          <p:cNvSpPr txBox="1"/>
          <p:nvPr/>
        </p:nvSpPr>
        <p:spPr>
          <a:xfrm>
            <a:off x="169492" y="848475"/>
            <a:ext cx="4374403" cy="461665"/>
          </a:xfrm>
          <a:prstGeom prst="rect">
            <a:avLst/>
          </a:prstGeom>
          <a:noFill/>
        </p:spPr>
        <p:txBody>
          <a:bodyPr wrap="none" rtlCol="0">
            <a:spAutoFit/>
          </a:bodyPr>
          <a:lstStyle/>
          <a:p>
            <a:r>
              <a:rPr lang="it-IT" sz="2400" b="1" dirty="0" smtClean="0">
                <a:solidFill>
                  <a:schemeClr val="accent1">
                    <a:lumMod val="75000"/>
                  </a:schemeClr>
                </a:solidFill>
              </a:rPr>
              <a:t>Antiossidanti: fenoli e polifenoli</a:t>
            </a:r>
            <a:endParaRPr lang="en-US" sz="2400" b="1" dirty="0">
              <a:solidFill>
                <a:schemeClr val="accent1">
                  <a:lumMod val="75000"/>
                </a:schemeClr>
              </a:solidFill>
            </a:endParaRPr>
          </a:p>
        </p:txBody>
      </p:sp>
      <p:sp>
        <p:nvSpPr>
          <p:cNvPr id="16" name="CasellaDiTesto 15"/>
          <p:cNvSpPr txBox="1"/>
          <p:nvPr/>
        </p:nvSpPr>
        <p:spPr>
          <a:xfrm>
            <a:off x="11199636" y="974213"/>
            <a:ext cx="601447" cy="523220"/>
          </a:xfrm>
          <a:prstGeom prst="rect">
            <a:avLst/>
          </a:prstGeom>
          <a:noFill/>
        </p:spPr>
        <p:txBody>
          <a:bodyPr wrap="none" rtlCol="0">
            <a:spAutoFit/>
          </a:bodyPr>
          <a:lstStyle/>
          <a:p>
            <a:r>
              <a:rPr lang="en-US" sz="2800" b="1" dirty="0" smtClean="0">
                <a:solidFill>
                  <a:srgbClr val="FF0000"/>
                </a:solidFill>
              </a:rPr>
              <a:t>U2</a:t>
            </a:r>
            <a:endParaRPr lang="en-US" sz="2800" b="1" dirty="0">
              <a:solidFill>
                <a:srgbClr val="FF0000"/>
              </a:solidFill>
            </a:endParaRPr>
          </a:p>
        </p:txBody>
      </p:sp>
    </p:spTree>
    <p:extLst>
      <p:ext uri="{BB962C8B-B14F-4D97-AF65-F5344CB8AC3E}">
        <p14:creationId xmlns:p14="http://schemas.microsoft.com/office/powerpoint/2010/main" val="7949943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24540" y="2391383"/>
            <a:ext cx="5832196" cy="4069756"/>
          </a:xfrm>
          <a:prstGeom prst="rect">
            <a:avLst/>
          </a:prstGeom>
          <a:ln>
            <a:noFill/>
          </a:ln>
          <a:effectLst>
            <a:outerShdw blurRad="292100" dist="139700" dir="2700000" algn="tl" rotWithShape="0">
              <a:srgbClr val="333333">
                <a:alpha val="65000"/>
              </a:srgbClr>
            </a:outerShdw>
          </a:effectLst>
        </p:spPr>
      </p:pic>
      <p:sp>
        <p:nvSpPr>
          <p:cNvPr id="10" name="CasellaDiTesto 9"/>
          <p:cNvSpPr txBox="1"/>
          <p:nvPr/>
        </p:nvSpPr>
        <p:spPr>
          <a:xfrm>
            <a:off x="6498936" y="2213822"/>
            <a:ext cx="4841104" cy="424731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dirty="0"/>
              <a:t>La struttura molecolare dei flavonoidi è costituita da due anelli </a:t>
            </a:r>
            <a:r>
              <a:rPr lang="it-IT" dirty="0" smtClean="0"/>
              <a:t>aromatici </a:t>
            </a:r>
            <a:r>
              <a:rPr lang="it-IT" dirty="0"/>
              <a:t>(anelli A e </a:t>
            </a:r>
            <a:r>
              <a:rPr lang="it-IT" dirty="0" smtClean="0"/>
              <a:t>B) e da un nucleo </a:t>
            </a:r>
            <a:r>
              <a:rPr lang="it-IT" dirty="0" err="1" smtClean="0"/>
              <a:t>benzopiranico</a:t>
            </a:r>
            <a:r>
              <a:rPr lang="it-IT" dirty="0" smtClean="0"/>
              <a:t> (</a:t>
            </a:r>
            <a:r>
              <a:rPr lang="it-IT" dirty="0"/>
              <a:t>anello C</a:t>
            </a:r>
            <a:r>
              <a:rPr lang="it-IT" dirty="0" smtClean="0"/>
              <a:t>).</a:t>
            </a:r>
            <a:endParaRPr lang="it-IT" dirty="0"/>
          </a:p>
          <a:p>
            <a:endParaRPr lang="it-IT" dirty="0"/>
          </a:p>
          <a:p>
            <a:r>
              <a:rPr lang="it-IT" dirty="0"/>
              <a:t>I flavonoidi possono essere classificati in diversi sottogruppi sulla base del grado di ossidazione dell'anello C, </a:t>
            </a:r>
            <a:r>
              <a:rPr lang="it-IT" dirty="0" smtClean="0"/>
              <a:t>del grado di </a:t>
            </a:r>
            <a:r>
              <a:rPr lang="it-IT" dirty="0" err="1" smtClean="0"/>
              <a:t>idrossilazione</a:t>
            </a:r>
            <a:r>
              <a:rPr lang="it-IT" dirty="0" smtClean="0"/>
              <a:t> </a:t>
            </a:r>
            <a:r>
              <a:rPr lang="it-IT" dirty="0"/>
              <a:t>della struttura dell'anello e della sostituzione delle tre posizioni.</a:t>
            </a:r>
          </a:p>
          <a:p>
            <a:endParaRPr lang="it-IT" dirty="0"/>
          </a:p>
          <a:p>
            <a:r>
              <a:rPr lang="it-IT" b="1" u="sng" dirty="0"/>
              <a:t>Gli effetti protettivi dei flavonoidi nei sistemi biologici sono confermati dalla loro capacità antiossidante di eliminare i radicali liberi, </a:t>
            </a:r>
            <a:r>
              <a:rPr lang="it-IT" b="1" u="sng" dirty="0" err="1"/>
              <a:t>chelare</a:t>
            </a:r>
            <a:r>
              <a:rPr lang="it-IT" b="1" u="sng" dirty="0"/>
              <a:t> i metalli </a:t>
            </a:r>
            <a:r>
              <a:rPr lang="it-IT" b="1" u="sng" dirty="0" smtClean="0"/>
              <a:t>redox-attivi (Fe, Cu, Co), attivare</a:t>
            </a:r>
          </a:p>
          <a:p>
            <a:r>
              <a:rPr lang="it-IT" b="1" u="sng" dirty="0" smtClean="0"/>
              <a:t>enzimi </a:t>
            </a:r>
            <a:r>
              <a:rPr lang="it-IT" b="1" u="sng" dirty="0"/>
              <a:t>antiossidanti e inibire le ossidasi.</a:t>
            </a:r>
            <a:endParaRPr lang="en-US" b="1" u="sng" dirty="0"/>
          </a:p>
        </p:txBody>
      </p:sp>
      <p:sp>
        <p:nvSpPr>
          <p:cNvPr id="11" name="CasellaDiTesto 10"/>
          <p:cNvSpPr txBox="1"/>
          <p:nvPr/>
        </p:nvSpPr>
        <p:spPr>
          <a:xfrm>
            <a:off x="424540" y="1920043"/>
            <a:ext cx="1503104" cy="461665"/>
          </a:xfrm>
          <a:prstGeom prst="rect">
            <a:avLst/>
          </a:prstGeom>
          <a:noFill/>
        </p:spPr>
        <p:txBody>
          <a:bodyPr wrap="none" rtlCol="0">
            <a:spAutoFit/>
          </a:bodyPr>
          <a:lstStyle/>
          <a:p>
            <a:r>
              <a:rPr lang="it-IT" sz="2400" b="1" dirty="0" smtClean="0">
                <a:solidFill>
                  <a:schemeClr val="accent1">
                    <a:lumMod val="75000"/>
                  </a:schemeClr>
                </a:solidFill>
              </a:rPr>
              <a:t>Flavonoidi</a:t>
            </a:r>
            <a:endParaRPr lang="en-US" sz="2400" b="1" dirty="0">
              <a:solidFill>
                <a:schemeClr val="accent1">
                  <a:lumMod val="75000"/>
                </a:schemeClr>
              </a:solidFill>
            </a:endParaRPr>
          </a:p>
        </p:txBody>
      </p:sp>
      <p:pic>
        <p:nvPicPr>
          <p:cNvPr id="13" name="Immagine 12"/>
          <p:cNvPicPr>
            <a:picLocks noChangeAspect="1"/>
          </p:cNvPicPr>
          <p:nvPr/>
        </p:nvPicPr>
        <p:blipFill>
          <a:blip r:embed="rId3"/>
          <a:stretch>
            <a:fillRect/>
          </a:stretch>
        </p:blipFill>
        <p:spPr>
          <a:xfrm>
            <a:off x="6498936" y="1235823"/>
            <a:ext cx="1980801" cy="836588"/>
          </a:xfrm>
          <a:prstGeom prst="rect">
            <a:avLst/>
          </a:prstGeom>
          <a:ln>
            <a:noFill/>
          </a:ln>
          <a:effectLst>
            <a:outerShdw blurRad="292100" dist="139700" dir="2700000" algn="tl" rotWithShape="0">
              <a:srgbClr val="333333">
                <a:alpha val="65000"/>
              </a:srgbClr>
            </a:outerShdw>
          </a:effectLst>
        </p:spPr>
      </p:pic>
      <p:sp>
        <p:nvSpPr>
          <p:cNvPr id="9" name="CasellaDiTesto 8"/>
          <p:cNvSpPr txBox="1"/>
          <p:nvPr/>
        </p:nvSpPr>
        <p:spPr>
          <a:xfrm>
            <a:off x="169492" y="848475"/>
            <a:ext cx="4374403" cy="461665"/>
          </a:xfrm>
          <a:prstGeom prst="rect">
            <a:avLst/>
          </a:prstGeom>
          <a:noFill/>
        </p:spPr>
        <p:txBody>
          <a:bodyPr wrap="none" rtlCol="0">
            <a:spAutoFit/>
          </a:bodyPr>
          <a:lstStyle/>
          <a:p>
            <a:r>
              <a:rPr lang="it-IT" sz="2400" b="1" dirty="0" smtClean="0">
                <a:solidFill>
                  <a:schemeClr val="accent1">
                    <a:lumMod val="75000"/>
                  </a:schemeClr>
                </a:solidFill>
              </a:rPr>
              <a:t>Antiossidanti: fenoli e polifenoli</a:t>
            </a:r>
            <a:endParaRPr lang="en-US" sz="2400" b="1" dirty="0">
              <a:solidFill>
                <a:schemeClr val="accent1">
                  <a:lumMod val="75000"/>
                </a:schemeClr>
              </a:solidFill>
            </a:endParaRPr>
          </a:p>
        </p:txBody>
      </p:sp>
      <p:sp>
        <p:nvSpPr>
          <p:cNvPr id="14" name="CasellaDiTesto 13"/>
          <p:cNvSpPr txBox="1"/>
          <p:nvPr/>
        </p:nvSpPr>
        <p:spPr>
          <a:xfrm>
            <a:off x="11199636" y="974213"/>
            <a:ext cx="601447" cy="523220"/>
          </a:xfrm>
          <a:prstGeom prst="rect">
            <a:avLst/>
          </a:prstGeom>
          <a:noFill/>
        </p:spPr>
        <p:txBody>
          <a:bodyPr wrap="none" rtlCol="0">
            <a:spAutoFit/>
          </a:bodyPr>
          <a:lstStyle/>
          <a:p>
            <a:r>
              <a:rPr lang="en-US" sz="2800" b="1" dirty="0" smtClean="0">
                <a:solidFill>
                  <a:srgbClr val="FF0000"/>
                </a:solidFill>
              </a:rPr>
              <a:t>U2</a:t>
            </a:r>
            <a:endParaRPr lang="en-US" sz="2800" b="1" dirty="0">
              <a:solidFill>
                <a:srgbClr val="FF0000"/>
              </a:solidFill>
            </a:endParaRPr>
          </a:p>
        </p:txBody>
      </p:sp>
    </p:spTree>
    <p:extLst>
      <p:ext uri="{BB962C8B-B14F-4D97-AF65-F5344CB8AC3E}">
        <p14:creationId xmlns:p14="http://schemas.microsoft.com/office/powerpoint/2010/main" val="1333552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24540" y="2391383"/>
            <a:ext cx="5832196" cy="4069756"/>
          </a:xfrm>
          <a:prstGeom prst="rect">
            <a:avLst/>
          </a:prstGeom>
          <a:ln>
            <a:noFill/>
          </a:ln>
          <a:effectLst>
            <a:outerShdw blurRad="292100" dist="139700" dir="2700000" algn="tl" rotWithShape="0">
              <a:srgbClr val="333333">
                <a:alpha val="65000"/>
              </a:srgbClr>
            </a:outerShdw>
          </a:effectLst>
        </p:spPr>
      </p:pic>
      <p:sp>
        <p:nvSpPr>
          <p:cNvPr id="10" name="CasellaDiTesto 9"/>
          <p:cNvSpPr txBox="1"/>
          <p:nvPr/>
        </p:nvSpPr>
        <p:spPr>
          <a:xfrm>
            <a:off x="6431776" y="2664479"/>
            <a:ext cx="5425971" cy="378565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1600" dirty="0"/>
              <a:t>La configurazione e il numero totale di gruppi idrossilici influenzano l'attività antiossidante </a:t>
            </a:r>
            <a:r>
              <a:rPr lang="it-IT" sz="1600" dirty="0" smtClean="0"/>
              <a:t>dei </a:t>
            </a:r>
            <a:r>
              <a:rPr lang="it-IT" sz="1600" dirty="0"/>
              <a:t>flavonoidi.</a:t>
            </a:r>
          </a:p>
          <a:p>
            <a:endParaRPr lang="it-IT" sz="1600" dirty="0"/>
          </a:p>
          <a:p>
            <a:pPr marL="285750" indent="-285750">
              <a:buFont typeface="Wingdings" panose="05000000000000000000" pitchFamily="2" charset="2"/>
              <a:buChar char="ü"/>
            </a:pPr>
            <a:r>
              <a:rPr lang="it-IT" sz="1600" dirty="0"/>
              <a:t>L'attività di eliminazione dei radicali liberi è principalmente attribuita alla reattività dei gruppi idrossilici che partecipano alle reazioni di estrazione dell'idrogeno.</a:t>
            </a:r>
          </a:p>
          <a:p>
            <a:pPr marL="285750" indent="-285750">
              <a:buFont typeface="Wingdings" panose="05000000000000000000" pitchFamily="2" charset="2"/>
              <a:buChar char="ü"/>
            </a:pPr>
            <a:r>
              <a:rPr lang="it-IT" sz="1600" dirty="0"/>
              <a:t>La disposizione dei gruppi idrossilici situati sull'anello B influisce in modo più significativo sulle proprietà di eliminazione dei ROS.</a:t>
            </a:r>
          </a:p>
          <a:p>
            <a:pPr marL="285750" indent="-285750">
              <a:buFont typeface="Wingdings" panose="05000000000000000000" pitchFamily="2" charset="2"/>
              <a:buChar char="ü"/>
            </a:pPr>
            <a:r>
              <a:rPr lang="it-IT" sz="1600" dirty="0"/>
              <a:t>I gruppi idrossilici sull'anello B donano atomi di idrogeno (elettroni) a vari radicali liberi, come radicali idrossilici, radicali </a:t>
            </a:r>
            <a:r>
              <a:rPr lang="it-IT" sz="1600" dirty="0" err="1"/>
              <a:t>perossilici</a:t>
            </a:r>
            <a:r>
              <a:rPr lang="it-IT" sz="1600" dirty="0"/>
              <a:t> e </a:t>
            </a:r>
            <a:r>
              <a:rPr lang="it-IT" sz="1600" dirty="0" err="1" smtClean="0"/>
              <a:t>perossinitriti</a:t>
            </a:r>
            <a:r>
              <a:rPr lang="it-IT" sz="1600" dirty="0" smtClean="0"/>
              <a:t>, </a:t>
            </a:r>
            <a:r>
              <a:rPr lang="it-IT" sz="1600" dirty="0"/>
              <a:t>stabilizzandoli </a:t>
            </a:r>
            <a:r>
              <a:rPr lang="it-IT" sz="1600" dirty="0" smtClean="0"/>
              <a:t>e producendo un </a:t>
            </a:r>
            <a:r>
              <a:rPr lang="it-IT" sz="1600" dirty="0"/>
              <a:t>radicale flavonoide relativamente stabile.</a:t>
            </a:r>
          </a:p>
          <a:p>
            <a:pPr marL="285750" indent="-285750">
              <a:buFont typeface="Wingdings" panose="05000000000000000000" pitchFamily="2" charset="2"/>
              <a:buChar char="ü"/>
            </a:pPr>
            <a:r>
              <a:rPr lang="it-IT" sz="1600" dirty="0" smtClean="0"/>
              <a:t>La </a:t>
            </a:r>
            <a:r>
              <a:rPr lang="it-IT" sz="1600" dirty="0"/>
              <a:t>struttura 3′4′-catecolo nell'anello B promuove l'inibizione della </a:t>
            </a:r>
            <a:r>
              <a:rPr lang="it-IT" sz="1600" dirty="0" err="1"/>
              <a:t>perossidazione</a:t>
            </a:r>
            <a:r>
              <a:rPr lang="it-IT" sz="1600" dirty="0"/>
              <a:t> dei lipidi.</a:t>
            </a:r>
            <a:endParaRPr lang="en-US" sz="1600" dirty="0"/>
          </a:p>
        </p:txBody>
      </p:sp>
      <p:sp>
        <p:nvSpPr>
          <p:cNvPr id="9" name="CasellaDiTesto 8"/>
          <p:cNvSpPr txBox="1"/>
          <p:nvPr/>
        </p:nvSpPr>
        <p:spPr>
          <a:xfrm>
            <a:off x="424540" y="1920043"/>
            <a:ext cx="1503104" cy="461665"/>
          </a:xfrm>
          <a:prstGeom prst="rect">
            <a:avLst/>
          </a:prstGeom>
          <a:noFill/>
        </p:spPr>
        <p:txBody>
          <a:bodyPr wrap="none" rtlCol="0">
            <a:spAutoFit/>
          </a:bodyPr>
          <a:lstStyle/>
          <a:p>
            <a:r>
              <a:rPr lang="it-IT" sz="2400" b="1" dirty="0" smtClean="0">
                <a:solidFill>
                  <a:schemeClr val="accent1">
                    <a:lumMod val="75000"/>
                  </a:schemeClr>
                </a:solidFill>
              </a:rPr>
              <a:t>Flavonoidi</a:t>
            </a:r>
            <a:endParaRPr lang="en-US" sz="2400" b="1" dirty="0">
              <a:solidFill>
                <a:schemeClr val="accent1">
                  <a:lumMod val="75000"/>
                </a:schemeClr>
              </a:solidFill>
            </a:endParaRPr>
          </a:p>
        </p:txBody>
      </p:sp>
      <p:pic>
        <p:nvPicPr>
          <p:cNvPr id="15" name="Immagine 14"/>
          <p:cNvPicPr>
            <a:picLocks noChangeAspect="1"/>
          </p:cNvPicPr>
          <p:nvPr/>
        </p:nvPicPr>
        <p:blipFill>
          <a:blip r:embed="rId3"/>
          <a:stretch>
            <a:fillRect/>
          </a:stretch>
        </p:blipFill>
        <p:spPr>
          <a:xfrm>
            <a:off x="6498936" y="1235823"/>
            <a:ext cx="1980801" cy="836588"/>
          </a:xfrm>
          <a:prstGeom prst="rect">
            <a:avLst/>
          </a:prstGeom>
          <a:ln>
            <a:noFill/>
          </a:ln>
          <a:effectLst>
            <a:outerShdw blurRad="292100" dist="139700" dir="2700000" algn="tl" rotWithShape="0">
              <a:srgbClr val="333333">
                <a:alpha val="65000"/>
              </a:srgbClr>
            </a:outerShdw>
          </a:effectLst>
        </p:spPr>
      </p:pic>
      <p:sp>
        <p:nvSpPr>
          <p:cNvPr id="16" name="CasellaDiTesto 15"/>
          <p:cNvSpPr txBox="1"/>
          <p:nvPr/>
        </p:nvSpPr>
        <p:spPr>
          <a:xfrm>
            <a:off x="169492" y="848475"/>
            <a:ext cx="4374403" cy="461665"/>
          </a:xfrm>
          <a:prstGeom prst="rect">
            <a:avLst/>
          </a:prstGeom>
          <a:noFill/>
        </p:spPr>
        <p:txBody>
          <a:bodyPr wrap="none" rtlCol="0">
            <a:spAutoFit/>
          </a:bodyPr>
          <a:lstStyle/>
          <a:p>
            <a:r>
              <a:rPr lang="it-IT" sz="2400" b="1" dirty="0" smtClean="0">
                <a:solidFill>
                  <a:schemeClr val="accent1">
                    <a:lumMod val="75000"/>
                  </a:schemeClr>
                </a:solidFill>
              </a:rPr>
              <a:t>Antiossidanti: fenoli e polifenoli</a:t>
            </a:r>
            <a:endParaRPr lang="en-US" sz="2400" b="1" dirty="0">
              <a:solidFill>
                <a:schemeClr val="accent1">
                  <a:lumMod val="75000"/>
                </a:schemeClr>
              </a:solidFill>
            </a:endParaRPr>
          </a:p>
        </p:txBody>
      </p:sp>
      <p:sp>
        <p:nvSpPr>
          <p:cNvPr id="17" name="CasellaDiTesto 16"/>
          <p:cNvSpPr txBox="1"/>
          <p:nvPr/>
        </p:nvSpPr>
        <p:spPr>
          <a:xfrm>
            <a:off x="11199636" y="974213"/>
            <a:ext cx="601447" cy="523220"/>
          </a:xfrm>
          <a:prstGeom prst="rect">
            <a:avLst/>
          </a:prstGeom>
          <a:noFill/>
        </p:spPr>
        <p:txBody>
          <a:bodyPr wrap="none" rtlCol="0">
            <a:spAutoFit/>
          </a:bodyPr>
          <a:lstStyle/>
          <a:p>
            <a:r>
              <a:rPr lang="en-US" sz="2800" b="1" dirty="0" smtClean="0">
                <a:solidFill>
                  <a:srgbClr val="FF0000"/>
                </a:solidFill>
              </a:rPr>
              <a:t>U2</a:t>
            </a:r>
            <a:endParaRPr lang="en-US" sz="2800" b="1" dirty="0">
              <a:solidFill>
                <a:srgbClr val="FF0000"/>
              </a:solidFill>
            </a:endParaRPr>
          </a:p>
        </p:txBody>
      </p:sp>
    </p:spTree>
    <p:extLst>
      <p:ext uri="{BB962C8B-B14F-4D97-AF65-F5344CB8AC3E}">
        <p14:creationId xmlns:p14="http://schemas.microsoft.com/office/powerpoint/2010/main" val="2602558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1B67F56A-CA75-4338-AC8D-FC5ED7363AD7}"/>
              </a:ext>
            </a:extLst>
          </p:cNvPr>
          <p:cNvSpPr txBox="1">
            <a:spLocks/>
          </p:cNvSpPr>
          <p:nvPr/>
        </p:nvSpPr>
        <p:spPr>
          <a:xfrm>
            <a:off x="1045144" y="638907"/>
            <a:ext cx="4930354" cy="3392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rPr>
              <a:t>Unit 1 </a:t>
            </a:r>
            <a:r>
              <a:rPr lang="it-IT" sz="1800" b="1" dirty="0" err="1">
                <a:solidFill>
                  <a:srgbClr val="BB1717"/>
                </a:solidFill>
                <a:latin typeface="Tahoma" panose="020B0604030504040204" pitchFamily="34" charset="0"/>
                <a:ea typeface="Tahoma" panose="020B0604030504040204" pitchFamily="34" charset="0"/>
                <a:cs typeface="Tahoma" panose="020B0604030504040204" pitchFamily="34" charset="0"/>
              </a:rPr>
              <a:t>Oxidation</a:t>
            </a:r>
            <a:r>
              <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rPr>
              <a:t> of </a:t>
            </a:r>
            <a:r>
              <a:rPr lang="it-IT" sz="1800" b="1" dirty="0" err="1">
                <a:solidFill>
                  <a:srgbClr val="BB1717"/>
                </a:solidFill>
                <a:latin typeface="Tahoma" panose="020B0604030504040204" pitchFamily="34" charset="0"/>
                <a:ea typeface="Tahoma" panose="020B0604030504040204" pitchFamily="34" charset="0"/>
                <a:cs typeface="Tahoma" panose="020B0604030504040204" pitchFamily="34" charset="0"/>
              </a:rPr>
              <a:t>Food</a:t>
            </a:r>
            <a:r>
              <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rPr>
              <a:t> Components</a:t>
            </a:r>
          </a:p>
        </p:txBody>
      </p:sp>
      <p:sp>
        <p:nvSpPr>
          <p:cNvPr id="5" name="Sottotitolo 2">
            <a:extLst>
              <a:ext uri="{FF2B5EF4-FFF2-40B4-BE49-F238E27FC236}">
                <a16:creationId xmlns:a16="http://schemas.microsoft.com/office/drawing/2014/main" id="{C6309C31-D3D3-4EDA-A839-0307A9F5755A}"/>
              </a:ext>
            </a:extLst>
          </p:cNvPr>
          <p:cNvSpPr txBox="1">
            <a:spLocks/>
          </p:cNvSpPr>
          <p:nvPr/>
        </p:nvSpPr>
        <p:spPr>
          <a:xfrm>
            <a:off x="1045144" y="1086928"/>
            <a:ext cx="7930905" cy="3195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400" dirty="0" smtClean="0">
                <a:solidFill>
                  <a:srgbClr val="5B5A5A"/>
                </a:solidFill>
                <a:latin typeface="Tahoma" panose="020B0604030504040204" pitchFamily="34" charset="0"/>
                <a:ea typeface="Tahoma" panose="020B0604030504040204" pitchFamily="34" charset="0"/>
                <a:cs typeface="Tahoma" panose="020B0604030504040204" pitchFamily="34" charset="0"/>
              </a:rPr>
              <a:t>Chiara Emilia Irma Cordero &lt;chiara.cordero@unito.it&gt;</a:t>
            </a:r>
            <a:endParaRPr lang="it-IT" sz="1400" dirty="0">
              <a:solidFill>
                <a:srgbClr val="5B5A5A"/>
              </a:solidFill>
              <a:latin typeface="Tahoma" panose="020B0604030504040204" pitchFamily="34" charset="0"/>
              <a:ea typeface="Tahoma" panose="020B0604030504040204" pitchFamily="34" charset="0"/>
              <a:cs typeface="Tahoma" panose="020B0604030504040204" pitchFamily="34"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164" y="358217"/>
            <a:ext cx="6196307" cy="6334813"/>
          </a:xfrm>
          <a:prstGeom prst="rect">
            <a:avLst/>
          </a:prstGeom>
          <a:ln>
            <a:noFill/>
          </a:ln>
          <a:effectLst>
            <a:outerShdw blurRad="292100" dist="139700" dir="2700000" algn="tl" rotWithShape="0">
              <a:srgbClr val="333333">
                <a:alpha val="65000"/>
              </a:srgbClr>
            </a:outerShdw>
          </a:effectLst>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421" y="1880122"/>
            <a:ext cx="3435777" cy="4812908"/>
          </a:xfrm>
          <a:prstGeom prst="rect">
            <a:avLst/>
          </a:prstGeom>
        </p:spPr>
      </p:pic>
      <p:sp>
        <p:nvSpPr>
          <p:cNvPr id="9" name="CasellaDiTesto 8"/>
          <p:cNvSpPr txBox="1"/>
          <p:nvPr/>
        </p:nvSpPr>
        <p:spPr>
          <a:xfrm>
            <a:off x="6680478" y="404826"/>
            <a:ext cx="2739567" cy="830997"/>
          </a:xfrm>
          <a:prstGeom prst="rect">
            <a:avLst/>
          </a:prstGeom>
          <a:noFill/>
        </p:spPr>
        <p:txBody>
          <a:bodyPr wrap="square" rtlCol="0">
            <a:spAutoFit/>
          </a:bodyPr>
          <a:lstStyle/>
          <a:p>
            <a:r>
              <a:rPr lang="it-IT" sz="2400" b="1" dirty="0" smtClean="0">
                <a:solidFill>
                  <a:schemeClr val="accent1">
                    <a:lumMod val="75000"/>
                  </a:schemeClr>
                </a:solidFill>
              </a:rPr>
              <a:t>Antiossidanti: </a:t>
            </a:r>
          </a:p>
          <a:p>
            <a:r>
              <a:rPr lang="it-IT" sz="2400" b="1" dirty="0" smtClean="0">
                <a:solidFill>
                  <a:schemeClr val="accent1">
                    <a:lumMod val="75000"/>
                  </a:schemeClr>
                </a:solidFill>
              </a:rPr>
              <a:t>fenoli e polifenoli</a:t>
            </a:r>
            <a:endParaRPr lang="en-US" sz="2400" b="1" dirty="0">
              <a:solidFill>
                <a:schemeClr val="accent1">
                  <a:lumMod val="75000"/>
                </a:schemeClr>
              </a:solidFill>
            </a:endParaRPr>
          </a:p>
        </p:txBody>
      </p:sp>
      <p:sp>
        <p:nvSpPr>
          <p:cNvPr id="10" name="CasellaDiTesto 9"/>
          <p:cNvSpPr txBox="1"/>
          <p:nvPr/>
        </p:nvSpPr>
        <p:spPr>
          <a:xfrm>
            <a:off x="11199636" y="974213"/>
            <a:ext cx="601447" cy="523220"/>
          </a:xfrm>
          <a:prstGeom prst="rect">
            <a:avLst/>
          </a:prstGeom>
          <a:noFill/>
        </p:spPr>
        <p:txBody>
          <a:bodyPr wrap="none" rtlCol="0">
            <a:spAutoFit/>
          </a:bodyPr>
          <a:lstStyle/>
          <a:p>
            <a:r>
              <a:rPr lang="en-US" sz="2800" b="1" dirty="0" smtClean="0">
                <a:solidFill>
                  <a:srgbClr val="FF0000"/>
                </a:solidFill>
              </a:rPr>
              <a:t>U2</a:t>
            </a:r>
            <a:endParaRPr lang="en-US" sz="2800" b="1" dirty="0">
              <a:solidFill>
                <a:srgbClr val="FF0000"/>
              </a:solidFill>
            </a:endParaRPr>
          </a:p>
        </p:txBody>
      </p:sp>
    </p:spTree>
    <p:extLst>
      <p:ext uri="{BB962C8B-B14F-4D97-AF65-F5344CB8AC3E}">
        <p14:creationId xmlns:p14="http://schemas.microsoft.com/office/powerpoint/2010/main" val="3836764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6519219" y="2041737"/>
            <a:ext cx="4680417" cy="427809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sz="1600" dirty="0"/>
              <a:t>Tocoferoli e </a:t>
            </a:r>
            <a:r>
              <a:rPr lang="it-IT" sz="1600" dirty="0" err="1"/>
              <a:t>tocotrienoli</a:t>
            </a:r>
            <a:r>
              <a:rPr lang="it-IT" sz="1600" dirty="0"/>
              <a:t> sono derivati ​​del 6-cromanolo, differiscono nel numero e nella posizione dei sostituenti metilici nell'anello fenolico e nelle catene al C-2.</a:t>
            </a:r>
          </a:p>
          <a:p>
            <a:endParaRPr lang="it-IT" sz="1600" dirty="0"/>
          </a:p>
          <a:p>
            <a:r>
              <a:rPr lang="it-IT" sz="1600" dirty="0"/>
              <a:t>Le proprietà di eliminazione dei radicali dei tocoferoli e dei composti correlati sono determinate dalla facilità di donazione dell'idrogeno fenolico, o dalla sua energia di dissociazione del legame (BDE), che è potenziata dai sostituenti metilici nelle due posizioni orto, oltre alla sostituzione </a:t>
            </a:r>
            <a:r>
              <a:rPr lang="it-IT" sz="1600" dirty="0" err="1"/>
              <a:t>alcossilica</a:t>
            </a:r>
            <a:r>
              <a:rPr lang="it-IT" sz="1600" dirty="0"/>
              <a:t> in </a:t>
            </a:r>
            <a:r>
              <a:rPr lang="it-IT" sz="1600" dirty="0" smtClean="0"/>
              <a:t>posizione </a:t>
            </a:r>
            <a:r>
              <a:rPr lang="it-IT" sz="1600" dirty="0"/>
              <a:t>para.</a:t>
            </a:r>
          </a:p>
          <a:p>
            <a:endParaRPr lang="it-IT" sz="1600" dirty="0"/>
          </a:p>
          <a:p>
            <a:r>
              <a:rPr lang="it-IT" sz="1600" dirty="0"/>
              <a:t>L'α-tocoferolo (con due sostituenti </a:t>
            </a:r>
            <a:r>
              <a:rPr lang="it-IT" sz="1600" dirty="0" err="1"/>
              <a:t>ortometilici</a:t>
            </a:r>
            <a:r>
              <a:rPr lang="it-IT" sz="1600" dirty="0"/>
              <a:t>) è un donatore di idrogeno più forte dei β- o γ-tocoferoli (con un solo sostituente </a:t>
            </a:r>
            <a:r>
              <a:rPr lang="it-IT" sz="1600" dirty="0" err="1"/>
              <a:t>ortometilico</a:t>
            </a:r>
            <a:r>
              <a:rPr lang="it-IT" sz="1600" dirty="0"/>
              <a:t>), che sono più potenti del δ-tocoferolo senza sostituenti </a:t>
            </a:r>
            <a:r>
              <a:rPr lang="it-IT" sz="1600" dirty="0" err="1"/>
              <a:t>ortometilici</a:t>
            </a:r>
            <a:r>
              <a:rPr lang="it-IT" sz="1600" dirty="0"/>
              <a:t>. </a:t>
            </a:r>
            <a:endParaRPr lang="en-US" sz="1400" dirty="0"/>
          </a:p>
        </p:txBody>
      </p:sp>
      <p:pic>
        <p:nvPicPr>
          <p:cNvPr id="3" name="Immagine 2"/>
          <p:cNvPicPr>
            <a:picLocks noChangeAspect="1"/>
          </p:cNvPicPr>
          <p:nvPr/>
        </p:nvPicPr>
        <p:blipFill>
          <a:blip r:embed="rId2"/>
          <a:stretch>
            <a:fillRect/>
          </a:stretch>
        </p:blipFill>
        <p:spPr>
          <a:xfrm>
            <a:off x="246261" y="2308491"/>
            <a:ext cx="6101674" cy="4011340"/>
          </a:xfrm>
          <a:prstGeom prst="rect">
            <a:avLst/>
          </a:prstGeom>
          <a:ln>
            <a:noFill/>
          </a:ln>
          <a:effectLst>
            <a:outerShdw blurRad="292100" dist="139700" dir="2700000" algn="tl" rotWithShape="0">
              <a:srgbClr val="333333">
                <a:alpha val="65000"/>
              </a:srgbClr>
            </a:outerShdw>
          </a:effectLst>
        </p:spPr>
      </p:pic>
      <p:pic>
        <p:nvPicPr>
          <p:cNvPr id="9" name="Immagine 8"/>
          <p:cNvPicPr>
            <a:picLocks noChangeAspect="1"/>
          </p:cNvPicPr>
          <p:nvPr/>
        </p:nvPicPr>
        <p:blipFill>
          <a:blip r:embed="rId3"/>
          <a:stretch>
            <a:fillRect/>
          </a:stretch>
        </p:blipFill>
        <p:spPr>
          <a:xfrm>
            <a:off x="246261" y="1493197"/>
            <a:ext cx="1641834" cy="693426"/>
          </a:xfrm>
          <a:prstGeom prst="rect">
            <a:avLst/>
          </a:prstGeom>
          <a:ln>
            <a:noFill/>
          </a:ln>
          <a:effectLst>
            <a:outerShdw blurRad="292100" dist="139700" dir="2700000" algn="tl" rotWithShape="0">
              <a:srgbClr val="333333">
                <a:alpha val="65000"/>
              </a:srgbClr>
            </a:outerShdw>
          </a:effectLst>
        </p:spPr>
      </p:pic>
      <p:sp>
        <p:nvSpPr>
          <p:cNvPr id="8" name="CasellaDiTesto 7"/>
          <p:cNvSpPr txBox="1"/>
          <p:nvPr/>
        </p:nvSpPr>
        <p:spPr>
          <a:xfrm>
            <a:off x="263387" y="417154"/>
            <a:ext cx="3249416" cy="461665"/>
          </a:xfrm>
          <a:prstGeom prst="rect">
            <a:avLst/>
          </a:prstGeom>
          <a:noFill/>
        </p:spPr>
        <p:txBody>
          <a:bodyPr wrap="none" rtlCol="0">
            <a:spAutoFit/>
          </a:bodyPr>
          <a:lstStyle/>
          <a:p>
            <a:r>
              <a:rPr lang="it-IT" sz="2400" b="1" dirty="0" smtClean="0">
                <a:solidFill>
                  <a:schemeClr val="accent1">
                    <a:lumMod val="75000"/>
                  </a:schemeClr>
                </a:solidFill>
              </a:rPr>
              <a:t>Antiossidanti: tocoferoli</a:t>
            </a:r>
            <a:endParaRPr lang="en-US" sz="2400" b="1" dirty="0">
              <a:solidFill>
                <a:schemeClr val="accent1">
                  <a:lumMod val="75000"/>
                </a:schemeClr>
              </a:solidFill>
            </a:endParaRPr>
          </a:p>
        </p:txBody>
      </p:sp>
      <p:sp>
        <p:nvSpPr>
          <p:cNvPr id="13" name="CasellaDiTesto 12"/>
          <p:cNvSpPr txBox="1"/>
          <p:nvPr/>
        </p:nvSpPr>
        <p:spPr>
          <a:xfrm>
            <a:off x="11199636" y="974213"/>
            <a:ext cx="601447" cy="523220"/>
          </a:xfrm>
          <a:prstGeom prst="rect">
            <a:avLst/>
          </a:prstGeom>
          <a:noFill/>
        </p:spPr>
        <p:txBody>
          <a:bodyPr wrap="none" rtlCol="0">
            <a:spAutoFit/>
          </a:bodyPr>
          <a:lstStyle/>
          <a:p>
            <a:r>
              <a:rPr lang="en-US" sz="2800" b="1" dirty="0" smtClean="0">
                <a:solidFill>
                  <a:srgbClr val="FF0000"/>
                </a:solidFill>
              </a:rPr>
              <a:t>U2</a:t>
            </a:r>
            <a:endParaRPr lang="en-US" sz="2800" b="1" dirty="0">
              <a:solidFill>
                <a:srgbClr val="FF0000"/>
              </a:solidFill>
            </a:endParaRPr>
          </a:p>
        </p:txBody>
      </p:sp>
    </p:spTree>
    <p:extLst>
      <p:ext uri="{BB962C8B-B14F-4D97-AF65-F5344CB8AC3E}">
        <p14:creationId xmlns:p14="http://schemas.microsoft.com/office/powerpoint/2010/main" val="1420029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6980453" y="1829649"/>
            <a:ext cx="4820630" cy="452431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t>Quando </a:t>
            </a:r>
            <a:r>
              <a:rPr lang="it-IT" dirty="0" smtClean="0"/>
              <a:t>presenti </a:t>
            </a:r>
            <a:r>
              <a:rPr lang="it-IT" dirty="0"/>
              <a:t>i </a:t>
            </a:r>
            <a:r>
              <a:rPr lang="it-IT" dirty="0" smtClean="0"/>
              <a:t>tocoferoli </a:t>
            </a:r>
            <a:r>
              <a:rPr lang="it-IT" dirty="0"/>
              <a:t>agiscono come </a:t>
            </a:r>
            <a:r>
              <a:rPr lang="it-IT" dirty="0" err="1" smtClean="0"/>
              <a:t>scavanger</a:t>
            </a:r>
            <a:r>
              <a:rPr lang="it-IT" dirty="0" smtClean="0"/>
              <a:t> </a:t>
            </a:r>
            <a:r>
              <a:rPr lang="it-IT" dirty="0"/>
              <a:t>dei radicali </a:t>
            </a:r>
            <a:r>
              <a:rPr lang="it-IT" dirty="0" err="1"/>
              <a:t>perossilici</a:t>
            </a:r>
            <a:r>
              <a:rPr lang="it-IT" dirty="0"/>
              <a:t> e inibiscono le reazioni a catena di ossidazione degli acidi grassi.</a:t>
            </a:r>
          </a:p>
          <a:p>
            <a:endParaRPr lang="it-IT" dirty="0"/>
          </a:p>
          <a:p>
            <a:r>
              <a:rPr lang="it-IT" dirty="0" err="1"/>
              <a:t>Nagaoka</a:t>
            </a:r>
            <a:r>
              <a:rPr lang="it-IT" dirty="0"/>
              <a:t> et al. (1992) proposero che inizialmente la molecola di tocoferolo e il radicale </a:t>
            </a:r>
            <a:r>
              <a:rPr lang="it-IT" dirty="0" err="1"/>
              <a:t>perossilico</a:t>
            </a:r>
            <a:r>
              <a:rPr lang="it-IT" dirty="0"/>
              <a:t> si avvicinassero e le loro nubi elettroniche cominciassero a sovrapporsi, raggiungendo uno stato di transizione avente la proprietà delle specie di trasferimento di carica (</a:t>
            </a:r>
            <a:r>
              <a:rPr lang="it-IT" dirty="0" err="1"/>
              <a:t>LOOδ</a:t>
            </a:r>
            <a:r>
              <a:rPr lang="it-IT" baseline="30000" dirty="0" smtClean="0"/>
              <a:t>−</a:t>
            </a:r>
            <a:r>
              <a:rPr lang="it-IT" dirty="0" smtClean="0"/>
              <a:t>-</a:t>
            </a:r>
            <a:r>
              <a:rPr lang="it-IT" dirty="0" err="1" smtClean="0"/>
              <a:t>TOHδ</a:t>
            </a:r>
            <a:r>
              <a:rPr lang="it-IT" baseline="30000" dirty="0"/>
              <a:t>+</a:t>
            </a:r>
            <a:r>
              <a:rPr lang="it-IT" dirty="0"/>
              <a:t>).</a:t>
            </a:r>
          </a:p>
          <a:p>
            <a:endParaRPr lang="it-IT" dirty="0"/>
          </a:p>
          <a:p>
            <a:r>
              <a:rPr lang="it-IT" dirty="0"/>
              <a:t>Il </a:t>
            </a:r>
            <a:r>
              <a:rPr lang="it-IT" dirty="0" err="1"/>
              <a:t>tunneling</a:t>
            </a:r>
            <a:r>
              <a:rPr lang="it-IT" dirty="0"/>
              <a:t> protonico </a:t>
            </a:r>
            <a:r>
              <a:rPr lang="it-IT" dirty="0" smtClean="0"/>
              <a:t>dal </a:t>
            </a:r>
            <a:r>
              <a:rPr lang="it-IT" dirty="0" err="1"/>
              <a:t>cromanolo</a:t>
            </a:r>
            <a:r>
              <a:rPr lang="it-IT" dirty="0"/>
              <a:t> al radicale lipidico </a:t>
            </a:r>
            <a:r>
              <a:rPr lang="it-IT" dirty="0" err="1"/>
              <a:t>perossilico</a:t>
            </a:r>
            <a:r>
              <a:rPr lang="it-IT" dirty="0"/>
              <a:t> </a:t>
            </a:r>
            <a:r>
              <a:rPr lang="it-IT" dirty="0" smtClean="0"/>
              <a:t>formerà il corrispondente idroperossido dell'acido grasso </a:t>
            </a:r>
            <a:r>
              <a:rPr lang="it-IT" dirty="0"/>
              <a:t>(LOOH) e un radicale </a:t>
            </a:r>
            <a:r>
              <a:rPr lang="it-IT" dirty="0" err="1"/>
              <a:t>cromanossilico</a:t>
            </a:r>
            <a:r>
              <a:rPr lang="it-IT" dirty="0"/>
              <a:t>, che è stabilizzato dalla delocalizzazione elettronica.</a:t>
            </a:r>
            <a:endParaRPr lang="en-US" sz="1400" u="sng"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474" y="1829649"/>
            <a:ext cx="6330367" cy="3276896"/>
          </a:xfrm>
          <a:prstGeom prst="rect">
            <a:avLst/>
          </a:prstGeom>
          <a:ln>
            <a:noFill/>
          </a:ln>
          <a:effectLst>
            <a:outerShdw blurRad="292100" dist="139700" dir="2700000" algn="tl" rotWithShape="0">
              <a:srgbClr val="333333">
                <a:alpha val="65000"/>
              </a:srgbClr>
            </a:outerShdw>
          </a:effectLst>
        </p:spPr>
      </p:pic>
      <p:pic>
        <p:nvPicPr>
          <p:cNvPr id="275" name="Immagine 274"/>
          <p:cNvPicPr>
            <a:picLocks noChangeAspect="1"/>
          </p:cNvPicPr>
          <p:nvPr/>
        </p:nvPicPr>
        <p:blipFill>
          <a:blip r:embed="rId3"/>
          <a:stretch>
            <a:fillRect/>
          </a:stretch>
        </p:blipFill>
        <p:spPr>
          <a:xfrm>
            <a:off x="345137" y="5422794"/>
            <a:ext cx="2405405" cy="1015919"/>
          </a:xfrm>
          <a:prstGeom prst="rect">
            <a:avLst/>
          </a:prstGeom>
          <a:ln>
            <a:noFill/>
          </a:ln>
          <a:effectLst>
            <a:outerShdw blurRad="292100" dist="139700" dir="2700000" algn="tl" rotWithShape="0">
              <a:srgbClr val="333333">
                <a:alpha val="65000"/>
              </a:srgbClr>
            </a:outerShdw>
          </a:effectLst>
        </p:spPr>
      </p:pic>
      <p:sp>
        <p:nvSpPr>
          <p:cNvPr id="8" name="CasellaDiTesto 7"/>
          <p:cNvSpPr txBox="1"/>
          <p:nvPr/>
        </p:nvSpPr>
        <p:spPr>
          <a:xfrm>
            <a:off x="263387" y="417154"/>
            <a:ext cx="3249416" cy="461665"/>
          </a:xfrm>
          <a:prstGeom prst="rect">
            <a:avLst/>
          </a:prstGeom>
          <a:noFill/>
        </p:spPr>
        <p:txBody>
          <a:bodyPr wrap="none" rtlCol="0">
            <a:spAutoFit/>
          </a:bodyPr>
          <a:lstStyle/>
          <a:p>
            <a:r>
              <a:rPr lang="it-IT" sz="2400" b="1" dirty="0" smtClean="0">
                <a:solidFill>
                  <a:schemeClr val="accent1">
                    <a:lumMod val="75000"/>
                  </a:schemeClr>
                </a:solidFill>
              </a:rPr>
              <a:t>Antiossidanti: tocoferoli</a:t>
            </a:r>
            <a:endParaRPr lang="en-US" sz="2400" b="1" dirty="0">
              <a:solidFill>
                <a:schemeClr val="accent1">
                  <a:lumMod val="75000"/>
                </a:schemeClr>
              </a:solidFill>
            </a:endParaRPr>
          </a:p>
        </p:txBody>
      </p:sp>
      <p:sp>
        <p:nvSpPr>
          <p:cNvPr id="9" name="CasellaDiTesto 8"/>
          <p:cNvSpPr txBox="1"/>
          <p:nvPr/>
        </p:nvSpPr>
        <p:spPr>
          <a:xfrm>
            <a:off x="11199636" y="974213"/>
            <a:ext cx="601447" cy="523220"/>
          </a:xfrm>
          <a:prstGeom prst="rect">
            <a:avLst/>
          </a:prstGeom>
          <a:noFill/>
        </p:spPr>
        <p:txBody>
          <a:bodyPr wrap="none" rtlCol="0">
            <a:spAutoFit/>
          </a:bodyPr>
          <a:lstStyle/>
          <a:p>
            <a:r>
              <a:rPr lang="en-US" sz="2800" b="1" dirty="0" smtClean="0">
                <a:solidFill>
                  <a:srgbClr val="FF0000"/>
                </a:solidFill>
              </a:rPr>
              <a:t>U2</a:t>
            </a:r>
            <a:endParaRPr lang="en-US" sz="2800" b="1" dirty="0">
              <a:solidFill>
                <a:srgbClr val="FF0000"/>
              </a:solidFill>
            </a:endParaRPr>
          </a:p>
        </p:txBody>
      </p:sp>
    </p:spTree>
    <p:extLst>
      <p:ext uri="{BB962C8B-B14F-4D97-AF65-F5344CB8AC3E}">
        <p14:creationId xmlns:p14="http://schemas.microsoft.com/office/powerpoint/2010/main" val="3841474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1B67F56A-CA75-4338-AC8D-FC5ED7363AD7}"/>
              </a:ext>
            </a:extLst>
          </p:cNvPr>
          <p:cNvSpPr txBox="1">
            <a:spLocks/>
          </p:cNvSpPr>
          <p:nvPr/>
        </p:nvSpPr>
        <p:spPr>
          <a:xfrm>
            <a:off x="1045144" y="638907"/>
            <a:ext cx="4930354" cy="3392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rPr>
              <a:t>Unit 1 </a:t>
            </a:r>
            <a:r>
              <a:rPr lang="it-IT" sz="1800" b="1" dirty="0" err="1">
                <a:solidFill>
                  <a:srgbClr val="BB1717"/>
                </a:solidFill>
                <a:latin typeface="Tahoma" panose="020B0604030504040204" pitchFamily="34" charset="0"/>
                <a:ea typeface="Tahoma" panose="020B0604030504040204" pitchFamily="34" charset="0"/>
                <a:cs typeface="Tahoma" panose="020B0604030504040204" pitchFamily="34" charset="0"/>
              </a:rPr>
              <a:t>Oxidation</a:t>
            </a:r>
            <a:r>
              <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rPr>
              <a:t> of </a:t>
            </a:r>
            <a:r>
              <a:rPr lang="it-IT" sz="1800" b="1" dirty="0" err="1">
                <a:solidFill>
                  <a:srgbClr val="BB1717"/>
                </a:solidFill>
                <a:latin typeface="Tahoma" panose="020B0604030504040204" pitchFamily="34" charset="0"/>
                <a:ea typeface="Tahoma" panose="020B0604030504040204" pitchFamily="34" charset="0"/>
                <a:cs typeface="Tahoma" panose="020B0604030504040204" pitchFamily="34" charset="0"/>
              </a:rPr>
              <a:t>Food</a:t>
            </a:r>
            <a:r>
              <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rPr>
              <a:t> Components</a:t>
            </a:r>
          </a:p>
        </p:txBody>
      </p:sp>
      <p:sp>
        <p:nvSpPr>
          <p:cNvPr id="5" name="Sottotitolo 2">
            <a:extLst>
              <a:ext uri="{FF2B5EF4-FFF2-40B4-BE49-F238E27FC236}">
                <a16:creationId xmlns:a16="http://schemas.microsoft.com/office/drawing/2014/main" id="{C6309C31-D3D3-4EDA-A839-0307A9F5755A}"/>
              </a:ext>
            </a:extLst>
          </p:cNvPr>
          <p:cNvSpPr txBox="1">
            <a:spLocks/>
          </p:cNvSpPr>
          <p:nvPr/>
        </p:nvSpPr>
        <p:spPr>
          <a:xfrm>
            <a:off x="1045144" y="1069956"/>
            <a:ext cx="7930905"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400" dirty="0" smtClean="0">
                <a:solidFill>
                  <a:srgbClr val="5B5A5A"/>
                </a:solidFill>
                <a:latin typeface="Tahoma" panose="020B0604030504040204" pitchFamily="34" charset="0"/>
                <a:ea typeface="Tahoma" panose="020B0604030504040204" pitchFamily="34" charset="0"/>
                <a:cs typeface="Tahoma" panose="020B0604030504040204" pitchFamily="34" charset="0"/>
              </a:rPr>
              <a:t>Chiara Emilia Irma Cordero &lt;chiara.cordero@unito.it&gt;</a:t>
            </a:r>
            <a:endParaRPr lang="it-IT" sz="1400" dirty="0">
              <a:solidFill>
                <a:srgbClr val="5B5A5A"/>
              </a:solidFill>
              <a:latin typeface="Tahoma" panose="020B0604030504040204" pitchFamily="34" charset="0"/>
              <a:ea typeface="Tahoma" panose="020B0604030504040204" pitchFamily="34" charset="0"/>
              <a:cs typeface="Tahoma" panose="020B0604030504040204" pitchFamily="34"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915" y="260281"/>
            <a:ext cx="5587987" cy="6555906"/>
          </a:xfrm>
          <a:prstGeom prst="rect">
            <a:avLst/>
          </a:prstGeom>
          <a:ln>
            <a:noFill/>
          </a:ln>
          <a:effectLst>
            <a:outerShdw blurRad="292100" dist="139700" dir="2700000" algn="tl" rotWithShape="0">
              <a:srgbClr val="333333">
                <a:alpha val="65000"/>
              </a:srgbClr>
            </a:outerShdw>
          </a:effectLst>
        </p:spPr>
      </p:pic>
      <p:pic>
        <p:nvPicPr>
          <p:cNvPr id="9" name="Immagine 8"/>
          <p:cNvPicPr>
            <a:picLocks noChangeAspect="1"/>
          </p:cNvPicPr>
          <p:nvPr/>
        </p:nvPicPr>
        <p:blipFill rotWithShape="1">
          <a:blip r:embed="rId2">
            <a:extLst>
              <a:ext uri="{28A0092B-C50C-407E-A947-70E740481C1C}">
                <a14:useLocalDpi xmlns:a14="http://schemas.microsoft.com/office/drawing/2010/main" val="0"/>
              </a:ext>
            </a:extLst>
          </a:blip>
          <a:srcRect t="49651" r="56575" b="37021"/>
          <a:stretch/>
        </p:blipFill>
        <p:spPr>
          <a:xfrm>
            <a:off x="6347935" y="1781285"/>
            <a:ext cx="4204148" cy="1513840"/>
          </a:xfrm>
          <a:prstGeom prst="rect">
            <a:avLst/>
          </a:prstGeom>
          <a:ln w="28575">
            <a:solidFill>
              <a:srgbClr val="BB1717"/>
            </a:solidFill>
          </a:ln>
          <a:effectLst>
            <a:outerShdw blurRad="292100" dist="139700" dir="2700000" algn="tl" rotWithShape="0">
              <a:srgbClr val="333333">
                <a:alpha val="65000"/>
              </a:srgbClr>
            </a:outerShdw>
          </a:effectLst>
        </p:spPr>
      </p:pic>
      <p:sp>
        <p:nvSpPr>
          <p:cNvPr id="4" name="Rettangolo 3"/>
          <p:cNvSpPr/>
          <p:nvPr/>
        </p:nvSpPr>
        <p:spPr>
          <a:xfrm>
            <a:off x="272915" y="3464560"/>
            <a:ext cx="2582045" cy="802640"/>
          </a:xfrm>
          <a:prstGeom prst="rect">
            <a:avLst/>
          </a:prstGeom>
          <a:noFill/>
          <a:ln w="28575">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nettore diritto 6"/>
          <p:cNvCxnSpPr/>
          <p:nvPr/>
        </p:nvCxnSpPr>
        <p:spPr>
          <a:xfrm flipH="1">
            <a:off x="2854960" y="1781285"/>
            <a:ext cx="3492975" cy="1683275"/>
          </a:xfrm>
          <a:prstGeom prst="line">
            <a:avLst/>
          </a:prstGeom>
          <a:ln w="19050">
            <a:solidFill>
              <a:srgbClr val="BB1717"/>
            </a:solidFill>
          </a:ln>
        </p:spPr>
        <p:style>
          <a:lnRef idx="1">
            <a:schemeClr val="accent1"/>
          </a:lnRef>
          <a:fillRef idx="0">
            <a:schemeClr val="accent1"/>
          </a:fillRef>
          <a:effectRef idx="0">
            <a:schemeClr val="accent1"/>
          </a:effectRef>
          <a:fontRef idx="minor">
            <a:schemeClr val="tx1"/>
          </a:fontRef>
        </p:style>
      </p:cxnSp>
      <p:cxnSp>
        <p:nvCxnSpPr>
          <p:cNvPr id="13" name="Connettore diritto 12"/>
          <p:cNvCxnSpPr/>
          <p:nvPr/>
        </p:nvCxnSpPr>
        <p:spPr>
          <a:xfrm flipH="1">
            <a:off x="2854959" y="3295125"/>
            <a:ext cx="3492975" cy="972075"/>
          </a:xfrm>
          <a:prstGeom prst="line">
            <a:avLst/>
          </a:prstGeom>
          <a:ln w="19050">
            <a:solidFill>
              <a:srgbClr val="BB1717"/>
            </a:solidFill>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6155229" y="695111"/>
            <a:ext cx="3249416" cy="461665"/>
          </a:xfrm>
          <a:prstGeom prst="rect">
            <a:avLst/>
          </a:prstGeom>
          <a:noFill/>
        </p:spPr>
        <p:txBody>
          <a:bodyPr wrap="none" rtlCol="0">
            <a:spAutoFit/>
          </a:bodyPr>
          <a:lstStyle/>
          <a:p>
            <a:r>
              <a:rPr lang="it-IT" sz="2400" b="1" dirty="0" smtClean="0">
                <a:solidFill>
                  <a:schemeClr val="accent1">
                    <a:lumMod val="75000"/>
                  </a:schemeClr>
                </a:solidFill>
              </a:rPr>
              <a:t>Antiossidanti: tocoferoli</a:t>
            </a:r>
            <a:endParaRPr lang="en-US" sz="2400" b="1" dirty="0">
              <a:solidFill>
                <a:schemeClr val="accent1">
                  <a:lumMod val="75000"/>
                </a:schemeClr>
              </a:solidFill>
            </a:endParaRPr>
          </a:p>
        </p:txBody>
      </p:sp>
      <p:sp>
        <p:nvSpPr>
          <p:cNvPr id="11" name="CasellaDiTesto 10"/>
          <p:cNvSpPr txBox="1"/>
          <p:nvPr/>
        </p:nvSpPr>
        <p:spPr>
          <a:xfrm>
            <a:off x="11199636" y="974213"/>
            <a:ext cx="601447" cy="523220"/>
          </a:xfrm>
          <a:prstGeom prst="rect">
            <a:avLst/>
          </a:prstGeom>
          <a:noFill/>
        </p:spPr>
        <p:txBody>
          <a:bodyPr wrap="none" rtlCol="0">
            <a:spAutoFit/>
          </a:bodyPr>
          <a:lstStyle/>
          <a:p>
            <a:r>
              <a:rPr lang="en-US" sz="2800" b="1" dirty="0" smtClean="0">
                <a:solidFill>
                  <a:srgbClr val="FF0000"/>
                </a:solidFill>
              </a:rPr>
              <a:t>U2</a:t>
            </a:r>
            <a:endParaRPr lang="en-US" sz="2800" b="1" dirty="0">
              <a:solidFill>
                <a:srgbClr val="FF0000"/>
              </a:solidFill>
            </a:endParaRPr>
          </a:p>
        </p:txBody>
      </p:sp>
    </p:spTree>
    <p:extLst>
      <p:ext uri="{BB962C8B-B14F-4D97-AF65-F5344CB8AC3E}">
        <p14:creationId xmlns:p14="http://schemas.microsoft.com/office/powerpoint/2010/main" val="10409145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9303" y="1716819"/>
            <a:ext cx="7309982" cy="4585871"/>
          </a:xfrm>
          <a:prstGeom prst="rect">
            <a:avLst/>
          </a:prstGeom>
          <a:solidFill>
            <a:schemeClr val="bg1"/>
          </a:solidFill>
        </p:spPr>
        <p:txBody>
          <a:bodyPr wrap="square" rtlCol="0">
            <a:spAutoFit/>
          </a:bodyPr>
          <a:lstStyle/>
          <a:p>
            <a:r>
              <a:rPr lang="it-IT" sz="2800" b="1" dirty="0" smtClean="0">
                <a:solidFill>
                  <a:srgbClr val="BB1717"/>
                </a:solidFill>
                <a:ea typeface="Tahoma" panose="020B0604030504040204" pitchFamily="34" charset="0"/>
                <a:cs typeface="Tahoma" panose="020B0604030504040204" pitchFamily="34" charset="0"/>
              </a:rPr>
              <a:t>Ossidazione negli alimenti</a:t>
            </a:r>
          </a:p>
          <a:p>
            <a:endParaRPr lang="en-US" sz="2400" dirty="0" smtClean="0">
              <a:ea typeface="Tahoma" panose="020B0604030504040204" pitchFamily="34" charset="0"/>
              <a:cs typeface="Tahoma" panose="020B0604030504040204" pitchFamily="34" charset="0"/>
            </a:endParaRPr>
          </a:p>
          <a:p>
            <a:r>
              <a:rPr lang="it-IT" sz="2000" b="1" dirty="0">
                <a:ea typeface="Tahoma" panose="020B0604030504040204" pitchFamily="34" charset="0"/>
                <a:cs typeface="Tahoma" panose="020B0604030504040204" pitchFamily="34" charset="0"/>
              </a:rPr>
              <a:t>Unità 1</a:t>
            </a:r>
            <a:r>
              <a:rPr lang="it-IT" sz="2000" dirty="0">
                <a:ea typeface="Tahoma" panose="020B0604030504040204" pitchFamily="34" charset="0"/>
                <a:cs typeface="Tahoma" panose="020B0604030504040204" pitchFamily="34" charset="0"/>
              </a:rPr>
              <a:t> -&gt; Ossidazione negli alimenti</a:t>
            </a:r>
          </a:p>
          <a:p>
            <a:r>
              <a:rPr lang="it-IT" sz="2000" dirty="0">
                <a:ea typeface="Tahoma" panose="020B0604030504040204" pitchFamily="34" charset="0"/>
                <a:cs typeface="Tahoma" panose="020B0604030504040204" pitchFamily="34" charset="0"/>
              </a:rPr>
              <a:t>Proteine ​​e carboidrati – meccanismi di ossidazione</a:t>
            </a:r>
          </a:p>
          <a:p>
            <a:r>
              <a:rPr lang="it-IT" sz="2000" dirty="0">
                <a:ea typeface="Tahoma" panose="020B0604030504040204" pitchFamily="34" charset="0"/>
                <a:cs typeface="Tahoma" panose="020B0604030504040204" pitchFamily="34" charset="0"/>
              </a:rPr>
              <a:t>Approfondimenti sulla reattività crociata tra componenti alimentari ossidati</a:t>
            </a:r>
          </a:p>
          <a:p>
            <a:endParaRPr lang="it-IT" sz="2000" dirty="0">
              <a:ea typeface="Tahoma" panose="020B0604030504040204" pitchFamily="34" charset="0"/>
              <a:cs typeface="Tahoma" panose="020B0604030504040204" pitchFamily="34" charset="0"/>
            </a:endParaRPr>
          </a:p>
          <a:p>
            <a:r>
              <a:rPr lang="it-IT" sz="2000" b="1" dirty="0">
                <a:ea typeface="Tahoma" panose="020B0604030504040204" pitchFamily="34" charset="0"/>
                <a:cs typeface="Tahoma" panose="020B0604030504040204" pitchFamily="34" charset="0"/>
              </a:rPr>
              <a:t>Unità 2</a:t>
            </a:r>
            <a:r>
              <a:rPr lang="it-IT" sz="2000" dirty="0">
                <a:ea typeface="Tahoma" panose="020B0604030504040204" pitchFamily="34" charset="0"/>
                <a:cs typeface="Tahoma" panose="020B0604030504040204" pitchFamily="34" charset="0"/>
              </a:rPr>
              <a:t> -&gt; Anti-ossidanti</a:t>
            </a:r>
          </a:p>
          <a:p>
            <a:r>
              <a:rPr lang="it-IT" sz="2000" dirty="0">
                <a:ea typeface="Tahoma" panose="020B0604030504040204" pitchFamily="34" charset="0"/>
                <a:cs typeface="Tahoma" panose="020B0604030504040204" pitchFamily="34" charset="0"/>
              </a:rPr>
              <a:t>Basi molecolari della protezione all'ossidazione</a:t>
            </a:r>
          </a:p>
          <a:p>
            <a:r>
              <a:rPr lang="it-IT" sz="2000" dirty="0">
                <a:ea typeface="Tahoma" panose="020B0604030504040204" pitchFamily="34" charset="0"/>
                <a:cs typeface="Tahoma" panose="020B0604030504040204" pitchFamily="34" charset="0"/>
              </a:rPr>
              <a:t>Antiossidanti nativi (tocoferoli, polifenoli, acido ascorbico, carotenoidi)</a:t>
            </a:r>
          </a:p>
          <a:p>
            <a:endParaRPr lang="it-IT" sz="2000" dirty="0">
              <a:ea typeface="Tahoma" panose="020B0604030504040204" pitchFamily="34" charset="0"/>
              <a:cs typeface="Tahoma" panose="020B0604030504040204" pitchFamily="34" charset="0"/>
            </a:endParaRPr>
          </a:p>
          <a:p>
            <a:r>
              <a:rPr lang="it-IT" sz="2000" b="1" dirty="0">
                <a:ea typeface="Tahoma" panose="020B0604030504040204" pitchFamily="34" charset="0"/>
                <a:cs typeface="Tahoma" panose="020B0604030504040204" pitchFamily="34" charset="0"/>
              </a:rPr>
              <a:t>Casi studio:</a:t>
            </a:r>
          </a:p>
          <a:p>
            <a:r>
              <a:rPr lang="it-IT" sz="2000" dirty="0">
                <a:ea typeface="Tahoma" panose="020B0604030504040204" pitchFamily="34" charset="0"/>
                <a:cs typeface="Tahoma" panose="020B0604030504040204" pitchFamily="34" charset="0"/>
              </a:rPr>
              <a:t>Interazioni polifenoli-</a:t>
            </a:r>
            <a:r>
              <a:rPr lang="it-IT" sz="2000" dirty="0" err="1">
                <a:ea typeface="Tahoma" panose="020B0604030504040204" pitchFamily="34" charset="0"/>
                <a:cs typeface="Tahoma" panose="020B0604030504040204" pitchFamily="34" charset="0"/>
              </a:rPr>
              <a:t>mioproteine</a:t>
            </a:r>
            <a:endParaRPr lang="en-US" sz="2000" dirty="0" smtClean="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69126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6779975" y="1628915"/>
            <a:ext cx="4581254" cy="507831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t>Il radicale </a:t>
            </a:r>
            <a:r>
              <a:rPr lang="it-IT" dirty="0" err="1"/>
              <a:t>tocoferoossilico</a:t>
            </a:r>
            <a:r>
              <a:rPr lang="it-IT" dirty="0"/>
              <a:t> (TO</a:t>
            </a:r>
            <a:r>
              <a:rPr lang="it-IT" baseline="30000" dirty="0"/>
              <a:t>•</a:t>
            </a:r>
            <a:r>
              <a:rPr lang="it-IT" dirty="0"/>
              <a:t>) può subire un accoppiamento radicale-radicale con i radicali </a:t>
            </a:r>
            <a:r>
              <a:rPr lang="it-IT" dirty="0" err="1"/>
              <a:t>perossilici</a:t>
            </a:r>
            <a:r>
              <a:rPr lang="it-IT" dirty="0"/>
              <a:t> per formare addotti.</a:t>
            </a:r>
          </a:p>
          <a:p>
            <a:endParaRPr lang="it-IT" dirty="0"/>
          </a:p>
          <a:p>
            <a:endParaRPr lang="it-IT" dirty="0"/>
          </a:p>
          <a:p>
            <a:r>
              <a:rPr lang="it-IT" dirty="0"/>
              <a:t>Pertanto, ciascuna molecola di tocoferolo può neutralizzare due radicali </a:t>
            </a:r>
            <a:r>
              <a:rPr lang="it-IT" dirty="0" err="1"/>
              <a:t>perossilici</a:t>
            </a:r>
            <a:r>
              <a:rPr lang="it-IT" dirty="0"/>
              <a:t> e il fattore stechiometrico teorico (n) per i tocoferoli è considerato pari a </a:t>
            </a:r>
            <a:r>
              <a:rPr lang="it-IT" dirty="0" smtClean="0"/>
              <a:t>2</a:t>
            </a:r>
            <a:endParaRPr lang="it-IT" dirty="0"/>
          </a:p>
          <a:p>
            <a:endParaRPr lang="it-IT" dirty="0"/>
          </a:p>
          <a:p>
            <a:r>
              <a:rPr lang="it-IT" dirty="0"/>
              <a:t>Il TO</a:t>
            </a:r>
            <a:r>
              <a:rPr lang="it-IT" baseline="30000" dirty="0"/>
              <a:t>•</a:t>
            </a:r>
            <a:r>
              <a:rPr lang="it-IT" dirty="0"/>
              <a:t> è abbastanza stabile e reagisce </a:t>
            </a:r>
            <a:r>
              <a:rPr lang="it-IT" dirty="0" smtClean="0"/>
              <a:t>rapidamente con </a:t>
            </a:r>
            <a:r>
              <a:rPr lang="it-IT" dirty="0"/>
              <a:t>LOO</a:t>
            </a:r>
            <a:r>
              <a:rPr lang="it-IT" baseline="30000" dirty="0"/>
              <a:t>•</a:t>
            </a:r>
            <a:r>
              <a:rPr lang="it-IT" dirty="0"/>
              <a:t> e lentamente con </a:t>
            </a:r>
            <a:r>
              <a:rPr lang="it-IT" dirty="0" smtClean="0"/>
              <a:t>LH</a:t>
            </a:r>
            <a:r>
              <a:rPr lang="it-IT" dirty="0"/>
              <a:t>.</a:t>
            </a:r>
          </a:p>
          <a:p>
            <a:endParaRPr lang="it-IT" dirty="0"/>
          </a:p>
          <a:p>
            <a:r>
              <a:rPr lang="it-IT" dirty="0"/>
              <a:t>Oltre all'intercettazione della formazione di idroperossido, è stato dimostrato che i </a:t>
            </a:r>
            <a:r>
              <a:rPr lang="it-IT" dirty="0" smtClean="0"/>
              <a:t>tocoferoli stabilizzano </a:t>
            </a:r>
            <a:r>
              <a:rPr lang="it-IT" dirty="0"/>
              <a:t>gli idroperossidi </a:t>
            </a:r>
            <a:r>
              <a:rPr lang="it-IT" dirty="0" smtClean="0"/>
              <a:t>formatisi </a:t>
            </a:r>
            <a:r>
              <a:rPr lang="it-IT" dirty="0"/>
              <a:t>e </a:t>
            </a:r>
            <a:r>
              <a:rPr lang="it-IT" dirty="0" smtClean="0"/>
              <a:t>prevengono </a:t>
            </a:r>
            <a:r>
              <a:rPr lang="it-IT" dirty="0"/>
              <a:t>la decomposizione </a:t>
            </a:r>
            <a:r>
              <a:rPr lang="it-IT" dirty="0" smtClean="0"/>
              <a:t>in</a:t>
            </a:r>
            <a:endParaRPr lang="it-IT" dirty="0"/>
          </a:p>
          <a:p>
            <a:r>
              <a:rPr lang="it-IT" dirty="0"/>
              <a:t>prodotti </a:t>
            </a:r>
            <a:r>
              <a:rPr lang="it-IT" dirty="0" smtClean="0"/>
              <a:t>secondari di </a:t>
            </a:r>
            <a:r>
              <a:rPr lang="it-IT" dirty="0"/>
              <a:t>ossidazione.</a:t>
            </a:r>
            <a:endParaRPr lang="en-US" sz="1400" dirty="0"/>
          </a:p>
        </p:txBody>
      </p:sp>
      <p:pic>
        <p:nvPicPr>
          <p:cNvPr id="3" name="Immagine 2"/>
          <p:cNvPicPr>
            <a:picLocks noChangeAspect="1"/>
          </p:cNvPicPr>
          <p:nvPr/>
        </p:nvPicPr>
        <p:blipFill rotWithShape="1">
          <a:blip r:embed="rId2"/>
          <a:srcRect l="4002" t="18329" r="1194" b="11756"/>
          <a:stretch/>
        </p:blipFill>
        <p:spPr>
          <a:xfrm>
            <a:off x="6959862" y="2554635"/>
            <a:ext cx="4221480" cy="285750"/>
          </a:xfrm>
          <a:prstGeom prst="rect">
            <a:avLst/>
          </a:prstGeom>
          <a:ln>
            <a:noFill/>
          </a:ln>
          <a:effectLst>
            <a:outerShdw blurRad="292100" dist="139700" dir="2700000" algn="tl" rotWithShape="0">
              <a:srgbClr val="333333">
                <a:alpha val="65000"/>
              </a:srgbClr>
            </a:outerShdw>
          </a:effectLst>
        </p:spPr>
      </p:pic>
      <p:pic>
        <p:nvPicPr>
          <p:cNvPr id="4" name="Immagine 3"/>
          <p:cNvPicPr>
            <a:picLocks noChangeAspect="1"/>
          </p:cNvPicPr>
          <p:nvPr/>
        </p:nvPicPr>
        <p:blipFill>
          <a:blip r:embed="rId3"/>
          <a:stretch>
            <a:fillRect/>
          </a:stretch>
        </p:blipFill>
        <p:spPr>
          <a:xfrm>
            <a:off x="489290" y="1831242"/>
            <a:ext cx="4966630" cy="2671817"/>
          </a:xfrm>
          <a:prstGeom prst="rect">
            <a:avLst/>
          </a:prstGeom>
          <a:ln>
            <a:noFill/>
          </a:ln>
          <a:effectLst>
            <a:outerShdw blurRad="292100" dist="139700" dir="2700000" algn="tl" rotWithShape="0">
              <a:srgbClr val="333333">
                <a:alpha val="65000"/>
              </a:srgbClr>
            </a:outerShdw>
          </a:effectLst>
        </p:spPr>
      </p:pic>
      <p:sp>
        <p:nvSpPr>
          <p:cNvPr id="6" name="CasellaDiTesto 5"/>
          <p:cNvSpPr txBox="1"/>
          <p:nvPr/>
        </p:nvSpPr>
        <p:spPr>
          <a:xfrm>
            <a:off x="489290" y="4651858"/>
            <a:ext cx="4966630" cy="1815882"/>
          </a:xfrm>
          <a:prstGeom prst="rect">
            <a:avLst/>
          </a:prstGeom>
          <a:solidFill>
            <a:schemeClr val="bg1"/>
          </a:solidFill>
        </p:spPr>
        <p:txBody>
          <a:bodyPr wrap="square" rtlCol="0">
            <a:spAutoFit/>
          </a:bodyPr>
          <a:lstStyle/>
          <a:p>
            <a:r>
              <a:rPr lang="it-IT" sz="1400" dirty="0"/>
              <a:t>Rappresentazione schematica della protezione antiossidante dell'α-tocoferolo a bassa concentrazione (tipicamente 100–200 </a:t>
            </a:r>
            <a:r>
              <a:rPr lang="it-IT" sz="1400" dirty="0" err="1"/>
              <a:t>ppm</a:t>
            </a:r>
            <a:r>
              <a:rPr lang="it-IT" sz="1400" dirty="0"/>
              <a:t>, linea tratteggiata) e ad alta concentrazione (&gt;500 </a:t>
            </a:r>
            <a:r>
              <a:rPr lang="it-IT" sz="1400" dirty="0" err="1"/>
              <a:t>ppm</a:t>
            </a:r>
            <a:r>
              <a:rPr lang="it-IT" sz="1400" dirty="0"/>
              <a:t>, linea continua). Sebbene un’elevata concentrazione di antiossidanti prolunghi il periodo di induzione dell’ossidazione, il tasso di ossidazione durante il periodo di induzione è relativamente più elevato, il che viene descritto come “perdita di attività antiossidante”.</a:t>
            </a:r>
            <a:endParaRPr lang="en-US" sz="1400" dirty="0"/>
          </a:p>
        </p:txBody>
      </p:sp>
      <p:pic>
        <p:nvPicPr>
          <p:cNvPr id="11" name="Immagine 10"/>
          <p:cNvPicPr>
            <a:picLocks noChangeAspect="1"/>
          </p:cNvPicPr>
          <p:nvPr/>
        </p:nvPicPr>
        <p:blipFill>
          <a:blip r:embed="rId4"/>
          <a:stretch>
            <a:fillRect/>
          </a:stretch>
        </p:blipFill>
        <p:spPr>
          <a:xfrm>
            <a:off x="4701692" y="1498201"/>
            <a:ext cx="1646243" cy="695288"/>
          </a:xfrm>
          <a:prstGeom prst="rect">
            <a:avLst/>
          </a:prstGeom>
          <a:ln>
            <a:noFill/>
          </a:ln>
          <a:effectLst>
            <a:outerShdw blurRad="292100" dist="139700" dir="2700000" algn="tl" rotWithShape="0">
              <a:srgbClr val="333333">
                <a:alpha val="65000"/>
              </a:srgbClr>
            </a:outerShdw>
          </a:effectLst>
        </p:spPr>
      </p:pic>
      <p:sp>
        <p:nvSpPr>
          <p:cNvPr id="13" name="CasellaDiTesto 12"/>
          <p:cNvSpPr txBox="1"/>
          <p:nvPr/>
        </p:nvSpPr>
        <p:spPr>
          <a:xfrm>
            <a:off x="263387" y="417154"/>
            <a:ext cx="3249416" cy="461665"/>
          </a:xfrm>
          <a:prstGeom prst="rect">
            <a:avLst/>
          </a:prstGeom>
          <a:noFill/>
        </p:spPr>
        <p:txBody>
          <a:bodyPr wrap="none" rtlCol="0">
            <a:spAutoFit/>
          </a:bodyPr>
          <a:lstStyle/>
          <a:p>
            <a:r>
              <a:rPr lang="it-IT" sz="2400" b="1" dirty="0" smtClean="0">
                <a:solidFill>
                  <a:schemeClr val="accent1">
                    <a:lumMod val="75000"/>
                  </a:schemeClr>
                </a:solidFill>
              </a:rPr>
              <a:t>Antiossidanti: tocoferoli</a:t>
            </a:r>
            <a:endParaRPr lang="en-US" sz="2400" b="1" dirty="0">
              <a:solidFill>
                <a:schemeClr val="accent1">
                  <a:lumMod val="75000"/>
                </a:schemeClr>
              </a:solidFill>
            </a:endParaRPr>
          </a:p>
        </p:txBody>
      </p:sp>
      <p:sp>
        <p:nvSpPr>
          <p:cNvPr id="14" name="CasellaDiTesto 13"/>
          <p:cNvSpPr txBox="1"/>
          <p:nvPr/>
        </p:nvSpPr>
        <p:spPr>
          <a:xfrm>
            <a:off x="11199636" y="974213"/>
            <a:ext cx="601447" cy="523220"/>
          </a:xfrm>
          <a:prstGeom prst="rect">
            <a:avLst/>
          </a:prstGeom>
          <a:noFill/>
        </p:spPr>
        <p:txBody>
          <a:bodyPr wrap="none" rtlCol="0">
            <a:spAutoFit/>
          </a:bodyPr>
          <a:lstStyle/>
          <a:p>
            <a:r>
              <a:rPr lang="en-US" sz="2800" b="1" dirty="0" smtClean="0">
                <a:solidFill>
                  <a:srgbClr val="FF0000"/>
                </a:solidFill>
              </a:rPr>
              <a:t>U2</a:t>
            </a:r>
            <a:endParaRPr lang="en-US" sz="2800" b="1" dirty="0">
              <a:solidFill>
                <a:srgbClr val="FF0000"/>
              </a:solidFill>
            </a:endParaRPr>
          </a:p>
        </p:txBody>
      </p:sp>
    </p:spTree>
    <p:extLst>
      <p:ext uri="{BB962C8B-B14F-4D97-AF65-F5344CB8AC3E}">
        <p14:creationId xmlns:p14="http://schemas.microsoft.com/office/powerpoint/2010/main" val="37433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p:cNvSpPr txBox="1"/>
          <p:nvPr/>
        </p:nvSpPr>
        <p:spPr>
          <a:xfrm>
            <a:off x="282414" y="1712107"/>
            <a:ext cx="6049375" cy="4801314"/>
          </a:xfrm>
          <a:prstGeom prst="rect">
            <a:avLst/>
          </a:prstGeom>
          <a:ln w="28575">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dirty="0"/>
              <a:t>Secondo questa </a:t>
            </a:r>
            <a:r>
              <a:rPr lang="it-IT" dirty="0" smtClean="0"/>
              <a:t>ipotesi, </a:t>
            </a:r>
            <a:r>
              <a:rPr lang="it-IT" dirty="0"/>
              <a:t>la ripartizione degli antiossidanti all'interfaccia tra le fasi acquosa e non </a:t>
            </a:r>
            <a:r>
              <a:rPr lang="it-IT" dirty="0" smtClean="0"/>
              <a:t>acquosa dei sistemi dispersi (emulsioni e colloidi), </a:t>
            </a:r>
            <a:r>
              <a:rPr lang="it-IT" dirty="0"/>
              <a:t>che dipende dalle proprietà del solvente e dai tensioattivi, esercita un effetto </a:t>
            </a:r>
            <a:r>
              <a:rPr lang="it-IT" dirty="0" smtClean="0"/>
              <a:t>rilevante sulla interazione tra lipidi e </a:t>
            </a:r>
            <a:r>
              <a:rPr lang="it-IT" dirty="0"/>
              <a:t>antiossidanti e </a:t>
            </a:r>
            <a:r>
              <a:rPr lang="it-IT" dirty="0" smtClean="0"/>
              <a:t>di conseguenza sull'efficacia della protezione </a:t>
            </a:r>
            <a:r>
              <a:rPr lang="it-IT" dirty="0"/>
              <a:t>antiossidante. </a:t>
            </a:r>
            <a:endParaRPr lang="it-IT" dirty="0" smtClean="0"/>
          </a:p>
          <a:p>
            <a:endParaRPr lang="it-IT" dirty="0"/>
          </a:p>
          <a:p>
            <a:r>
              <a:rPr lang="it-IT" dirty="0" smtClean="0"/>
              <a:t>L'ossidazione </a:t>
            </a:r>
            <a:r>
              <a:rPr lang="it-IT" dirty="0"/>
              <a:t>dei lipidi nelle emulsioni è influenzata da diverse </a:t>
            </a:r>
            <a:r>
              <a:rPr lang="it-IT" dirty="0" smtClean="0"/>
              <a:t>proprietà connesse alle dimensioni della fase dispersa e </a:t>
            </a:r>
            <a:r>
              <a:rPr lang="it-IT" dirty="0"/>
              <a:t>dalle proprietà dell'interfaccia, tra cui la dimensione delle goccioline e l'area interfacciale, la carica, lo spessore e la permeabilità.</a:t>
            </a:r>
          </a:p>
          <a:p>
            <a:endParaRPr lang="it-IT" dirty="0"/>
          </a:p>
          <a:p>
            <a:r>
              <a:rPr lang="it-IT" dirty="0"/>
              <a:t>L'acqua e altri composti polari e </a:t>
            </a:r>
            <a:r>
              <a:rPr lang="it-IT" dirty="0" smtClean="0"/>
              <a:t>anfifilici </a:t>
            </a:r>
            <a:r>
              <a:rPr lang="it-IT" dirty="0"/>
              <a:t>presenti nei lipidi formano colloidi associativi (ad esempio, micelle invertite) che forniscono siti di reazione dove avviene l'ossidazione. Gli effetti degli agenti tensioattivi sono influenzati dal loro equilibrio idrofilo‒lipofilo (HLB) e dalle loro quantità.</a:t>
            </a:r>
            <a:endParaRPr lang="en-US" sz="1400" dirty="0"/>
          </a:p>
        </p:txBody>
      </p:sp>
      <p:sp>
        <p:nvSpPr>
          <p:cNvPr id="10" name="CasellaDiTesto 9"/>
          <p:cNvSpPr txBox="1"/>
          <p:nvPr/>
        </p:nvSpPr>
        <p:spPr>
          <a:xfrm>
            <a:off x="282414" y="1095408"/>
            <a:ext cx="2078261" cy="400110"/>
          </a:xfrm>
          <a:prstGeom prst="rect">
            <a:avLst/>
          </a:prstGeom>
          <a:noFill/>
        </p:spPr>
        <p:txBody>
          <a:bodyPr wrap="none" rtlCol="0">
            <a:spAutoFit/>
          </a:bodyPr>
          <a:lstStyle/>
          <a:p>
            <a:r>
              <a:rPr lang="en-US" sz="2000" b="1" dirty="0" smtClean="0">
                <a:solidFill>
                  <a:srgbClr val="FF0000"/>
                </a:solidFill>
              </a:rPr>
              <a:t>Il "polar paradox"</a:t>
            </a:r>
            <a:endParaRPr lang="en-US" sz="2800" b="1" dirty="0">
              <a:solidFill>
                <a:srgbClr val="FF0000"/>
              </a:solidFill>
            </a:endParaRPr>
          </a:p>
        </p:txBody>
      </p:sp>
      <p:sp>
        <p:nvSpPr>
          <p:cNvPr id="8" name="CasellaDiTesto 7"/>
          <p:cNvSpPr txBox="1"/>
          <p:nvPr/>
        </p:nvSpPr>
        <p:spPr>
          <a:xfrm>
            <a:off x="263387" y="417154"/>
            <a:ext cx="3249416" cy="461665"/>
          </a:xfrm>
          <a:prstGeom prst="rect">
            <a:avLst/>
          </a:prstGeom>
          <a:noFill/>
        </p:spPr>
        <p:txBody>
          <a:bodyPr wrap="none" rtlCol="0">
            <a:spAutoFit/>
          </a:bodyPr>
          <a:lstStyle/>
          <a:p>
            <a:r>
              <a:rPr lang="it-IT" sz="2400" b="1" dirty="0" smtClean="0">
                <a:solidFill>
                  <a:schemeClr val="accent1">
                    <a:lumMod val="75000"/>
                  </a:schemeClr>
                </a:solidFill>
              </a:rPr>
              <a:t>Antiossidanti: tocoferoli</a:t>
            </a:r>
            <a:endParaRPr lang="en-US" sz="2400" b="1" dirty="0">
              <a:solidFill>
                <a:schemeClr val="accent1">
                  <a:lumMod val="75000"/>
                </a:schemeClr>
              </a:solidFill>
            </a:endParaRPr>
          </a:p>
        </p:txBody>
      </p:sp>
      <p:sp>
        <p:nvSpPr>
          <p:cNvPr id="9" name="CasellaDiTesto 8"/>
          <p:cNvSpPr txBox="1"/>
          <p:nvPr/>
        </p:nvSpPr>
        <p:spPr>
          <a:xfrm>
            <a:off x="11199636" y="974213"/>
            <a:ext cx="601447" cy="523220"/>
          </a:xfrm>
          <a:prstGeom prst="rect">
            <a:avLst/>
          </a:prstGeom>
          <a:noFill/>
        </p:spPr>
        <p:txBody>
          <a:bodyPr wrap="none" rtlCol="0">
            <a:spAutoFit/>
          </a:bodyPr>
          <a:lstStyle/>
          <a:p>
            <a:r>
              <a:rPr lang="en-US" sz="2800" b="1" dirty="0" smtClean="0">
                <a:solidFill>
                  <a:srgbClr val="FF0000"/>
                </a:solidFill>
              </a:rPr>
              <a:t>U2</a:t>
            </a:r>
            <a:endParaRPr lang="en-US" sz="2800" b="1" dirty="0">
              <a:solidFill>
                <a:srgbClr val="FF0000"/>
              </a:solidFill>
            </a:endParaRPr>
          </a:p>
        </p:txBody>
      </p:sp>
      <p:pic>
        <p:nvPicPr>
          <p:cNvPr id="11" name="Immagine 10"/>
          <p:cNvPicPr>
            <a:picLocks noChangeAspect="1"/>
          </p:cNvPicPr>
          <p:nvPr/>
        </p:nvPicPr>
        <p:blipFill>
          <a:blip r:embed="rId2"/>
          <a:stretch>
            <a:fillRect/>
          </a:stretch>
        </p:blipFill>
        <p:spPr>
          <a:xfrm>
            <a:off x="6465372" y="1712107"/>
            <a:ext cx="4419421" cy="4255271"/>
          </a:xfrm>
          <a:prstGeom prst="rect">
            <a:avLst/>
          </a:prstGeom>
          <a:ln>
            <a:noFill/>
          </a:ln>
          <a:effectLst>
            <a:outerShdw blurRad="292100" dist="139700" dir="2700000" algn="tl" rotWithShape="0">
              <a:srgbClr val="333333">
                <a:alpha val="65000"/>
              </a:srgbClr>
            </a:outerShdw>
          </a:effectLst>
        </p:spPr>
      </p:pic>
      <p:sp>
        <p:nvSpPr>
          <p:cNvPr id="14" name="CasellaDiTesto 13"/>
          <p:cNvSpPr txBox="1"/>
          <p:nvPr/>
        </p:nvSpPr>
        <p:spPr>
          <a:xfrm>
            <a:off x="6465372" y="6075672"/>
            <a:ext cx="4419421" cy="461665"/>
          </a:xfrm>
          <a:prstGeom prst="rect">
            <a:avLst/>
          </a:prstGeom>
          <a:solidFill>
            <a:schemeClr val="bg1"/>
          </a:solidFill>
        </p:spPr>
        <p:txBody>
          <a:bodyPr wrap="square" rtlCol="0">
            <a:spAutoFit/>
          </a:bodyPr>
          <a:lstStyle/>
          <a:p>
            <a:r>
              <a:rPr lang="it-IT" sz="1200" dirty="0"/>
              <a:t>Fenomeni interfacciali come possibile meccanismo d'azione del paradosso polare nell'emulsione olio in acqua e nell'olio </a:t>
            </a:r>
            <a:r>
              <a:rPr lang="it-IT" sz="1200" dirty="0" smtClean="0"/>
              <a:t>tal quale.</a:t>
            </a:r>
            <a:endParaRPr lang="en-US" sz="1200" dirty="0"/>
          </a:p>
        </p:txBody>
      </p:sp>
      <p:pic>
        <p:nvPicPr>
          <p:cNvPr id="15" name="Immagine 14"/>
          <p:cNvPicPr>
            <a:picLocks noChangeAspect="1"/>
          </p:cNvPicPr>
          <p:nvPr/>
        </p:nvPicPr>
        <p:blipFill>
          <a:blip r:embed="rId3"/>
          <a:stretch>
            <a:fillRect/>
          </a:stretch>
        </p:blipFill>
        <p:spPr>
          <a:xfrm>
            <a:off x="5637532" y="904539"/>
            <a:ext cx="1655680" cy="6992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18147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1B67F56A-CA75-4338-AC8D-FC5ED7363AD7}"/>
              </a:ext>
            </a:extLst>
          </p:cNvPr>
          <p:cNvSpPr txBox="1">
            <a:spLocks/>
          </p:cNvSpPr>
          <p:nvPr/>
        </p:nvSpPr>
        <p:spPr>
          <a:xfrm>
            <a:off x="1045144" y="638907"/>
            <a:ext cx="4930354" cy="3392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rPr>
              <a:t>Unit 1 </a:t>
            </a:r>
            <a:r>
              <a:rPr lang="it-IT" sz="1800" b="1" dirty="0" err="1">
                <a:solidFill>
                  <a:srgbClr val="BB1717"/>
                </a:solidFill>
                <a:latin typeface="Tahoma" panose="020B0604030504040204" pitchFamily="34" charset="0"/>
                <a:ea typeface="Tahoma" panose="020B0604030504040204" pitchFamily="34" charset="0"/>
                <a:cs typeface="Tahoma" panose="020B0604030504040204" pitchFamily="34" charset="0"/>
              </a:rPr>
              <a:t>Oxidation</a:t>
            </a:r>
            <a:r>
              <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rPr>
              <a:t> of </a:t>
            </a:r>
            <a:r>
              <a:rPr lang="it-IT" sz="1800" b="1" dirty="0" err="1">
                <a:solidFill>
                  <a:srgbClr val="BB1717"/>
                </a:solidFill>
                <a:latin typeface="Tahoma" panose="020B0604030504040204" pitchFamily="34" charset="0"/>
                <a:ea typeface="Tahoma" panose="020B0604030504040204" pitchFamily="34" charset="0"/>
                <a:cs typeface="Tahoma" panose="020B0604030504040204" pitchFamily="34" charset="0"/>
              </a:rPr>
              <a:t>Food</a:t>
            </a:r>
            <a:r>
              <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rPr>
              <a:t> Components</a:t>
            </a:r>
          </a:p>
        </p:txBody>
      </p:sp>
      <p:sp>
        <p:nvSpPr>
          <p:cNvPr id="5" name="Sottotitolo 2">
            <a:extLst>
              <a:ext uri="{FF2B5EF4-FFF2-40B4-BE49-F238E27FC236}">
                <a16:creationId xmlns:a16="http://schemas.microsoft.com/office/drawing/2014/main" id="{C6309C31-D3D3-4EDA-A839-0307A9F5755A}"/>
              </a:ext>
            </a:extLst>
          </p:cNvPr>
          <p:cNvSpPr txBox="1">
            <a:spLocks/>
          </p:cNvSpPr>
          <p:nvPr/>
        </p:nvSpPr>
        <p:spPr>
          <a:xfrm>
            <a:off x="1045144" y="1069956"/>
            <a:ext cx="7930905"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400" dirty="0" smtClean="0">
                <a:solidFill>
                  <a:srgbClr val="5B5A5A"/>
                </a:solidFill>
                <a:latin typeface="Tahoma" panose="020B0604030504040204" pitchFamily="34" charset="0"/>
                <a:ea typeface="Tahoma" panose="020B0604030504040204" pitchFamily="34" charset="0"/>
                <a:cs typeface="Tahoma" panose="020B0604030504040204" pitchFamily="34" charset="0"/>
              </a:rPr>
              <a:t>Chiara Emilia Irma Cordero &lt;chiara.cordero@unito.it&gt;</a:t>
            </a:r>
            <a:endParaRPr lang="it-IT" sz="1400" dirty="0">
              <a:solidFill>
                <a:srgbClr val="5B5A5A"/>
              </a:solidFill>
              <a:latin typeface="Tahoma" panose="020B0604030504040204" pitchFamily="34" charset="0"/>
              <a:ea typeface="Tahoma" panose="020B0604030504040204" pitchFamily="34" charset="0"/>
              <a:cs typeface="Tahoma" panose="020B0604030504040204" pitchFamily="34" charset="0"/>
            </a:endParaRPr>
          </a:p>
        </p:txBody>
      </p:sp>
      <p:pic>
        <p:nvPicPr>
          <p:cNvPr id="2" name="Immagine 1"/>
          <p:cNvPicPr>
            <a:picLocks noChangeAspect="1"/>
          </p:cNvPicPr>
          <p:nvPr/>
        </p:nvPicPr>
        <p:blipFill>
          <a:blip r:embed="rId2"/>
          <a:stretch>
            <a:fillRect/>
          </a:stretch>
        </p:blipFill>
        <p:spPr>
          <a:xfrm>
            <a:off x="198596" y="222347"/>
            <a:ext cx="5836435" cy="5619653"/>
          </a:xfrm>
          <a:prstGeom prst="rect">
            <a:avLst/>
          </a:prstGeom>
          <a:ln>
            <a:noFill/>
          </a:ln>
          <a:effectLst>
            <a:outerShdw blurRad="292100" dist="139700" dir="2700000" algn="tl" rotWithShape="0">
              <a:srgbClr val="333333">
                <a:alpha val="65000"/>
              </a:srgbClr>
            </a:outerShdw>
          </a:effectLst>
        </p:spPr>
      </p:pic>
      <p:sp>
        <p:nvSpPr>
          <p:cNvPr id="3" name="CasellaDiTesto 2"/>
          <p:cNvSpPr txBox="1"/>
          <p:nvPr/>
        </p:nvSpPr>
        <p:spPr>
          <a:xfrm>
            <a:off x="198596" y="5935394"/>
            <a:ext cx="5836435" cy="584775"/>
          </a:xfrm>
          <a:prstGeom prst="rect">
            <a:avLst/>
          </a:prstGeom>
          <a:solidFill>
            <a:schemeClr val="bg1"/>
          </a:solidFill>
        </p:spPr>
        <p:txBody>
          <a:bodyPr wrap="square" rtlCol="0">
            <a:spAutoFit/>
          </a:bodyPr>
          <a:lstStyle/>
          <a:p>
            <a:r>
              <a:rPr lang="it-IT" sz="1600" dirty="0"/>
              <a:t>Fenomeni interfacciali come possibile meccanismo d'azione del paradosso polare nell'emulsione olio in acqua e nell'olio tal quale.</a:t>
            </a:r>
            <a:endParaRPr lang="en-US" sz="1600" dirty="0"/>
          </a:p>
        </p:txBody>
      </p:sp>
      <p:sp>
        <p:nvSpPr>
          <p:cNvPr id="6" name="CasellaDiTesto 5"/>
          <p:cNvSpPr txBox="1"/>
          <p:nvPr/>
        </p:nvSpPr>
        <p:spPr>
          <a:xfrm>
            <a:off x="6492463" y="1774146"/>
            <a:ext cx="5232400" cy="4247317"/>
          </a:xfrm>
          <a:prstGeom prst="rect">
            <a:avLst/>
          </a:prstGeom>
          <a:noFill/>
        </p:spPr>
        <p:txBody>
          <a:bodyPr wrap="square" rtlCol="0">
            <a:spAutoFit/>
          </a:bodyPr>
          <a:lstStyle/>
          <a:p>
            <a:r>
              <a:rPr lang="it-IT" b="1" dirty="0" err="1" smtClean="0">
                <a:solidFill>
                  <a:srgbClr val="FF0000"/>
                </a:solidFill>
              </a:rPr>
              <a:t>Simplified</a:t>
            </a:r>
            <a:r>
              <a:rPr lang="it-IT" b="1" dirty="0" smtClean="0">
                <a:solidFill>
                  <a:srgbClr val="FF0000"/>
                </a:solidFill>
              </a:rPr>
              <a:t> model</a:t>
            </a:r>
            <a:endParaRPr lang="en-US" b="1" dirty="0" smtClean="0">
              <a:solidFill>
                <a:srgbClr val="FF0000"/>
              </a:solidFill>
            </a:endParaRPr>
          </a:p>
          <a:p>
            <a:endParaRPr lang="en-US" dirty="0"/>
          </a:p>
          <a:p>
            <a:r>
              <a:rPr lang="it-IT" dirty="0"/>
              <a:t>Nell'emulsione olio in acqua, gli antiossidanti non polari si concentrerebbero nell'interfaccia olio-acqua (che si presume sia il sito in cui avviene l'ossidazione) e inibirebbero l'ossidazione in modo più efficiente rispetto agli antiossidanti polari che si ripartiscono nella fase acquosa, dove sarebbero meno </a:t>
            </a:r>
            <a:r>
              <a:rPr lang="it-IT" dirty="0" smtClean="0"/>
              <a:t>efficaci.</a:t>
            </a:r>
            <a:endParaRPr lang="it-IT" dirty="0"/>
          </a:p>
          <a:p>
            <a:endParaRPr lang="it-IT" dirty="0"/>
          </a:p>
          <a:p>
            <a:r>
              <a:rPr lang="it-IT" dirty="0"/>
              <a:t>Al contrario, negli oli </a:t>
            </a:r>
            <a:r>
              <a:rPr lang="it-IT" dirty="0" smtClean="0"/>
              <a:t>tal quali, </a:t>
            </a:r>
            <a:r>
              <a:rPr lang="it-IT" dirty="0"/>
              <a:t>la maggiore efficacia degli antiossidanti idrofili potrebbe essere dovuta alla loro capacità di migrare e concentrarsi nell’interfaccia aria-olio dove prevale l’ossidazione, mentre gli antiossidanti lipofili </a:t>
            </a:r>
            <a:r>
              <a:rPr lang="it-IT" dirty="0" smtClean="0"/>
              <a:t>solubilizzati </a:t>
            </a:r>
            <a:r>
              <a:rPr lang="it-IT" dirty="0"/>
              <a:t>nella fase oleosa, </a:t>
            </a:r>
            <a:r>
              <a:rPr lang="it-IT" dirty="0" smtClean="0"/>
              <a:t>sarebbero </a:t>
            </a:r>
            <a:r>
              <a:rPr lang="it-IT" dirty="0"/>
              <a:t>meno efficaci .</a:t>
            </a:r>
            <a:endParaRPr lang="en-US" dirty="0"/>
          </a:p>
        </p:txBody>
      </p:sp>
      <p:sp>
        <p:nvSpPr>
          <p:cNvPr id="11" name="CasellaDiTesto 10"/>
          <p:cNvSpPr txBox="1"/>
          <p:nvPr/>
        </p:nvSpPr>
        <p:spPr>
          <a:xfrm>
            <a:off x="6312278" y="824021"/>
            <a:ext cx="2078261" cy="400110"/>
          </a:xfrm>
          <a:prstGeom prst="rect">
            <a:avLst/>
          </a:prstGeom>
          <a:noFill/>
        </p:spPr>
        <p:txBody>
          <a:bodyPr wrap="none" rtlCol="0">
            <a:spAutoFit/>
          </a:bodyPr>
          <a:lstStyle/>
          <a:p>
            <a:r>
              <a:rPr lang="en-US" sz="2000" b="1" dirty="0" smtClean="0">
                <a:solidFill>
                  <a:srgbClr val="FF0000"/>
                </a:solidFill>
              </a:rPr>
              <a:t>Il "polar paradox"</a:t>
            </a:r>
            <a:endParaRPr lang="en-US" sz="2800" b="1" dirty="0">
              <a:solidFill>
                <a:srgbClr val="FF0000"/>
              </a:solidFill>
            </a:endParaRPr>
          </a:p>
        </p:txBody>
      </p:sp>
      <p:sp>
        <p:nvSpPr>
          <p:cNvPr id="13" name="CasellaDiTesto 12"/>
          <p:cNvSpPr txBox="1"/>
          <p:nvPr/>
        </p:nvSpPr>
        <p:spPr>
          <a:xfrm>
            <a:off x="6250119" y="331578"/>
            <a:ext cx="3249416" cy="461665"/>
          </a:xfrm>
          <a:prstGeom prst="rect">
            <a:avLst/>
          </a:prstGeom>
          <a:noFill/>
        </p:spPr>
        <p:txBody>
          <a:bodyPr wrap="none" rtlCol="0">
            <a:spAutoFit/>
          </a:bodyPr>
          <a:lstStyle/>
          <a:p>
            <a:r>
              <a:rPr lang="it-IT" sz="2400" b="1" dirty="0" smtClean="0">
                <a:solidFill>
                  <a:schemeClr val="accent1">
                    <a:lumMod val="75000"/>
                  </a:schemeClr>
                </a:solidFill>
              </a:rPr>
              <a:t>Antiossidanti: tocoferoli</a:t>
            </a:r>
            <a:endParaRPr lang="en-US" sz="2400" b="1" dirty="0">
              <a:solidFill>
                <a:schemeClr val="accent1">
                  <a:lumMod val="75000"/>
                </a:schemeClr>
              </a:solidFill>
            </a:endParaRPr>
          </a:p>
        </p:txBody>
      </p:sp>
      <p:sp>
        <p:nvSpPr>
          <p:cNvPr id="15" name="CasellaDiTesto 14"/>
          <p:cNvSpPr txBox="1"/>
          <p:nvPr/>
        </p:nvSpPr>
        <p:spPr>
          <a:xfrm>
            <a:off x="11199636" y="974213"/>
            <a:ext cx="601447" cy="523220"/>
          </a:xfrm>
          <a:prstGeom prst="rect">
            <a:avLst/>
          </a:prstGeom>
          <a:noFill/>
        </p:spPr>
        <p:txBody>
          <a:bodyPr wrap="none" rtlCol="0">
            <a:spAutoFit/>
          </a:bodyPr>
          <a:lstStyle/>
          <a:p>
            <a:r>
              <a:rPr lang="en-US" sz="2800" b="1" dirty="0" smtClean="0">
                <a:solidFill>
                  <a:srgbClr val="FF0000"/>
                </a:solidFill>
              </a:rPr>
              <a:t>U2</a:t>
            </a:r>
            <a:endParaRPr lang="en-US" sz="2800" b="1" dirty="0">
              <a:solidFill>
                <a:srgbClr val="FF0000"/>
              </a:solidFill>
            </a:endParaRPr>
          </a:p>
        </p:txBody>
      </p:sp>
      <p:pic>
        <p:nvPicPr>
          <p:cNvPr id="16" name="Immagine 15"/>
          <p:cNvPicPr>
            <a:picLocks noChangeAspect="1"/>
          </p:cNvPicPr>
          <p:nvPr/>
        </p:nvPicPr>
        <p:blipFill>
          <a:blip r:embed="rId3"/>
          <a:stretch>
            <a:fillRect/>
          </a:stretch>
        </p:blipFill>
        <p:spPr>
          <a:xfrm>
            <a:off x="78681" y="212773"/>
            <a:ext cx="1655680" cy="6992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78131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1B67F56A-CA75-4338-AC8D-FC5ED7363AD7}"/>
              </a:ext>
            </a:extLst>
          </p:cNvPr>
          <p:cNvSpPr txBox="1">
            <a:spLocks/>
          </p:cNvSpPr>
          <p:nvPr/>
        </p:nvSpPr>
        <p:spPr>
          <a:xfrm>
            <a:off x="1045144" y="638907"/>
            <a:ext cx="4930354" cy="3392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rPr>
              <a:t>Unit 1 </a:t>
            </a:r>
            <a:r>
              <a:rPr lang="it-IT" sz="1800" b="1" dirty="0" err="1">
                <a:solidFill>
                  <a:srgbClr val="BB1717"/>
                </a:solidFill>
                <a:latin typeface="Tahoma" panose="020B0604030504040204" pitchFamily="34" charset="0"/>
                <a:ea typeface="Tahoma" panose="020B0604030504040204" pitchFamily="34" charset="0"/>
                <a:cs typeface="Tahoma" panose="020B0604030504040204" pitchFamily="34" charset="0"/>
              </a:rPr>
              <a:t>Oxidation</a:t>
            </a:r>
            <a:r>
              <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rPr>
              <a:t> of </a:t>
            </a:r>
            <a:r>
              <a:rPr lang="it-IT" sz="1800" b="1" dirty="0" err="1">
                <a:solidFill>
                  <a:srgbClr val="BB1717"/>
                </a:solidFill>
                <a:latin typeface="Tahoma" panose="020B0604030504040204" pitchFamily="34" charset="0"/>
                <a:ea typeface="Tahoma" panose="020B0604030504040204" pitchFamily="34" charset="0"/>
                <a:cs typeface="Tahoma" panose="020B0604030504040204" pitchFamily="34" charset="0"/>
              </a:rPr>
              <a:t>Food</a:t>
            </a:r>
            <a:r>
              <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rPr>
              <a:t> Components</a:t>
            </a:r>
          </a:p>
        </p:txBody>
      </p:sp>
      <p:sp>
        <p:nvSpPr>
          <p:cNvPr id="5" name="Sottotitolo 2">
            <a:extLst>
              <a:ext uri="{FF2B5EF4-FFF2-40B4-BE49-F238E27FC236}">
                <a16:creationId xmlns:a16="http://schemas.microsoft.com/office/drawing/2014/main" id="{C6309C31-D3D3-4EDA-A839-0307A9F5755A}"/>
              </a:ext>
            </a:extLst>
          </p:cNvPr>
          <p:cNvSpPr txBox="1">
            <a:spLocks/>
          </p:cNvSpPr>
          <p:nvPr/>
        </p:nvSpPr>
        <p:spPr>
          <a:xfrm>
            <a:off x="1045144" y="1069956"/>
            <a:ext cx="7930905"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400" dirty="0" smtClean="0">
                <a:solidFill>
                  <a:srgbClr val="5B5A5A"/>
                </a:solidFill>
                <a:latin typeface="Tahoma" panose="020B0604030504040204" pitchFamily="34" charset="0"/>
                <a:ea typeface="Tahoma" panose="020B0604030504040204" pitchFamily="34" charset="0"/>
                <a:cs typeface="Tahoma" panose="020B0604030504040204" pitchFamily="34" charset="0"/>
              </a:rPr>
              <a:t>Chiara Emilia Irma Cordero &lt;chiara.cordero@unito.it&gt;</a:t>
            </a:r>
            <a:endParaRPr lang="it-IT" sz="1400" dirty="0">
              <a:solidFill>
                <a:srgbClr val="5B5A5A"/>
              </a:solidFill>
              <a:latin typeface="Tahoma" panose="020B0604030504040204" pitchFamily="34" charset="0"/>
              <a:ea typeface="Tahoma" panose="020B0604030504040204" pitchFamily="34" charset="0"/>
              <a:cs typeface="Tahoma" panose="020B0604030504040204" pitchFamily="34" charset="0"/>
            </a:endParaRPr>
          </a:p>
        </p:txBody>
      </p:sp>
      <p:pic>
        <p:nvPicPr>
          <p:cNvPr id="2" name="Immagine 1"/>
          <p:cNvPicPr>
            <a:picLocks noChangeAspect="1"/>
          </p:cNvPicPr>
          <p:nvPr/>
        </p:nvPicPr>
        <p:blipFill>
          <a:blip r:embed="rId2"/>
          <a:stretch>
            <a:fillRect/>
          </a:stretch>
        </p:blipFill>
        <p:spPr>
          <a:xfrm>
            <a:off x="320358" y="516244"/>
            <a:ext cx="5300182" cy="5978208"/>
          </a:xfrm>
          <a:prstGeom prst="rect">
            <a:avLst/>
          </a:prstGeom>
          <a:ln>
            <a:noFill/>
          </a:ln>
          <a:effectLst>
            <a:outerShdw blurRad="292100" dist="139700" dir="2700000" algn="tl" rotWithShape="0">
              <a:srgbClr val="333333">
                <a:alpha val="65000"/>
              </a:srgbClr>
            </a:outerShdw>
          </a:effectLst>
        </p:spPr>
      </p:pic>
      <p:sp>
        <p:nvSpPr>
          <p:cNvPr id="3" name="CasellaDiTesto 2"/>
          <p:cNvSpPr txBox="1"/>
          <p:nvPr/>
        </p:nvSpPr>
        <p:spPr>
          <a:xfrm>
            <a:off x="5864812" y="2305019"/>
            <a:ext cx="5720080" cy="2308324"/>
          </a:xfrm>
          <a:prstGeom prst="rect">
            <a:avLst/>
          </a:prstGeom>
          <a:noFill/>
        </p:spPr>
        <p:txBody>
          <a:bodyPr wrap="square" rtlCol="0">
            <a:spAutoFit/>
          </a:bodyPr>
          <a:lstStyle/>
          <a:p>
            <a:r>
              <a:rPr lang="en-US" dirty="0" err="1"/>
              <a:t>R</a:t>
            </a:r>
            <a:r>
              <a:rPr lang="en-US" dirty="0" err="1" smtClean="0"/>
              <a:t>appresentazione</a:t>
            </a:r>
            <a:r>
              <a:rPr lang="en-US" dirty="0" smtClean="0"/>
              <a:t> </a:t>
            </a:r>
            <a:r>
              <a:rPr lang="en-US" dirty="0" err="1"/>
              <a:t>schematica</a:t>
            </a:r>
            <a:r>
              <a:rPr lang="en-US" dirty="0"/>
              <a:t> </a:t>
            </a:r>
            <a:r>
              <a:rPr lang="en-US" dirty="0" err="1"/>
              <a:t>della</a:t>
            </a:r>
            <a:r>
              <a:rPr lang="en-US" dirty="0"/>
              <a:t> </a:t>
            </a:r>
            <a:r>
              <a:rPr lang="en-US" dirty="0" err="1" smtClean="0"/>
              <a:t>sinergia</a:t>
            </a:r>
            <a:r>
              <a:rPr lang="en-US" dirty="0" smtClean="0"/>
              <a:t> </a:t>
            </a:r>
            <a:r>
              <a:rPr lang="en-US" dirty="0" err="1" smtClean="0"/>
              <a:t>tra</a:t>
            </a:r>
            <a:r>
              <a:rPr lang="en-US" dirty="0" smtClean="0"/>
              <a:t> </a:t>
            </a:r>
            <a:r>
              <a:rPr lang="en-US" dirty="0" err="1" smtClean="0"/>
              <a:t>differenti</a:t>
            </a:r>
            <a:r>
              <a:rPr lang="en-US" dirty="0" smtClean="0"/>
              <a:t> </a:t>
            </a:r>
            <a:r>
              <a:rPr lang="en-US" dirty="0" err="1" smtClean="0"/>
              <a:t>sistemi</a:t>
            </a:r>
            <a:r>
              <a:rPr lang="en-US" dirty="0" smtClean="0"/>
              <a:t> </a:t>
            </a:r>
            <a:r>
              <a:rPr lang="en-US" dirty="0" err="1" smtClean="0"/>
              <a:t>antiossidanti</a:t>
            </a:r>
            <a:r>
              <a:rPr lang="en-US" dirty="0" smtClean="0"/>
              <a:t> </a:t>
            </a:r>
            <a:r>
              <a:rPr lang="en-US" dirty="0" err="1" smtClean="0"/>
              <a:t>all'interfaccia</a:t>
            </a:r>
            <a:r>
              <a:rPr lang="en-US" dirty="0" smtClean="0"/>
              <a:t> </a:t>
            </a:r>
            <a:r>
              <a:rPr lang="en-US" dirty="0" err="1" smtClean="0"/>
              <a:t>acqua</a:t>
            </a:r>
            <a:r>
              <a:rPr lang="en-US" dirty="0" smtClean="0"/>
              <a:t>/olio.</a:t>
            </a:r>
            <a:endParaRPr lang="en-US" dirty="0"/>
          </a:p>
          <a:p>
            <a:r>
              <a:rPr lang="en-US" dirty="0" err="1"/>
              <a:t>Asc</a:t>
            </a:r>
            <a:r>
              <a:rPr lang="en-US" dirty="0"/>
              <a:t>, </a:t>
            </a:r>
            <a:r>
              <a:rPr lang="en-US" dirty="0" err="1"/>
              <a:t>acido</a:t>
            </a:r>
            <a:r>
              <a:rPr lang="en-US" dirty="0"/>
              <a:t> </a:t>
            </a:r>
            <a:r>
              <a:rPr lang="en-US" dirty="0" err="1"/>
              <a:t>ascorbico</a:t>
            </a:r>
            <a:r>
              <a:rPr lang="en-US" dirty="0"/>
              <a:t>; </a:t>
            </a:r>
            <a:endParaRPr lang="en-US" dirty="0" smtClean="0"/>
          </a:p>
          <a:p>
            <a:r>
              <a:rPr lang="en-US" dirty="0" smtClean="0"/>
              <a:t>QN</a:t>
            </a:r>
            <a:r>
              <a:rPr lang="en-US" dirty="0"/>
              <a:t>, </a:t>
            </a:r>
            <a:r>
              <a:rPr lang="en-US" dirty="0" err="1"/>
              <a:t>quercetina</a:t>
            </a:r>
            <a:r>
              <a:rPr lang="en-US" dirty="0"/>
              <a:t>; </a:t>
            </a:r>
            <a:endParaRPr lang="en-US" dirty="0" smtClean="0"/>
          </a:p>
          <a:p>
            <a:r>
              <a:rPr lang="en-US" dirty="0" smtClean="0"/>
              <a:t>Toc</a:t>
            </a:r>
            <a:r>
              <a:rPr lang="en-US" dirty="0"/>
              <a:t>, </a:t>
            </a:r>
            <a:r>
              <a:rPr lang="en-US" dirty="0" err="1"/>
              <a:t>alfa-tocoferolo</a:t>
            </a:r>
            <a:r>
              <a:rPr lang="en-US" dirty="0"/>
              <a:t>; </a:t>
            </a:r>
            <a:endParaRPr lang="en-US" dirty="0" smtClean="0"/>
          </a:p>
          <a:p>
            <a:r>
              <a:rPr lang="en-US" dirty="0" err="1" smtClean="0"/>
              <a:t>Lut</a:t>
            </a:r>
            <a:r>
              <a:rPr lang="en-US" dirty="0"/>
              <a:t>, </a:t>
            </a:r>
            <a:r>
              <a:rPr lang="en-US" dirty="0" err="1"/>
              <a:t>luteina</a:t>
            </a:r>
            <a:r>
              <a:rPr lang="en-US" dirty="0"/>
              <a:t>; </a:t>
            </a:r>
            <a:endParaRPr lang="en-US" dirty="0" smtClean="0"/>
          </a:p>
          <a:p>
            <a:r>
              <a:rPr lang="en-US" dirty="0" smtClean="0"/>
              <a:t>FA</a:t>
            </a:r>
            <a:r>
              <a:rPr lang="en-US" dirty="0"/>
              <a:t>, </a:t>
            </a:r>
            <a:r>
              <a:rPr lang="en-US" dirty="0" err="1" smtClean="0"/>
              <a:t>acidi</a:t>
            </a:r>
            <a:r>
              <a:rPr lang="en-US" dirty="0" smtClean="0"/>
              <a:t> </a:t>
            </a:r>
            <a:r>
              <a:rPr lang="en-US" dirty="0" err="1"/>
              <a:t>grassi</a:t>
            </a:r>
            <a:r>
              <a:rPr lang="en-US" dirty="0"/>
              <a:t>; </a:t>
            </a:r>
            <a:endParaRPr lang="en-US" dirty="0" smtClean="0"/>
          </a:p>
          <a:p>
            <a:r>
              <a:rPr lang="en-US" dirty="0" smtClean="0"/>
              <a:t>[</a:t>
            </a:r>
            <a:r>
              <a:rPr lang="en-US" dirty="0"/>
              <a:t>O]/</a:t>
            </a:r>
            <a:r>
              <a:rPr lang="el-GR" dirty="0"/>
              <a:t>λ, </a:t>
            </a:r>
            <a:r>
              <a:rPr lang="en-US" dirty="0" err="1"/>
              <a:t>ossigeno</a:t>
            </a:r>
            <a:r>
              <a:rPr lang="en-US" dirty="0"/>
              <a:t>/</a:t>
            </a:r>
            <a:r>
              <a:rPr lang="en-US" dirty="0" err="1"/>
              <a:t>luce</a:t>
            </a:r>
            <a:r>
              <a:rPr lang="en-US" dirty="0"/>
              <a:t>.</a:t>
            </a:r>
          </a:p>
        </p:txBody>
      </p:sp>
      <p:pic>
        <p:nvPicPr>
          <p:cNvPr id="14" name="Immagine 13"/>
          <p:cNvPicPr>
            <a:picLocks noChangeAspect="1"/>
          </p:cNvPicPr>
          <p:nvPr/>
        </p:nvPicPr>
        <p:blipFill>
          <a:blip r:embed="rId3"/>
          <a:stretch>
            <a:fillRect/>
          </a:stretch>
        </p:blipFill>
        <p:spPr>
          <a:xfrm>
            <a:off x="4831743" y="5787940"/>
            <a:ext cx="1577593" cy="666294"/>
          </a:xfrm>
          <a:prstGeom prst="rect">
            <a:avLst/>
          </a:prstGeom>
          <a:ln>
            <a:noFill/>
          </a:ln>
          <a:effectLst>
            <a:outerShdw blurRad="292100" dist="139700" dir="2700000" algn="tl" rotWithShape="0">
              <a:srgbClr val="333333">
                <a:alpha val="65000"/>
              </a:srgbClr>
            </a:outerShdw>
          </a:effectLst>
        </p:spPr>
      </p:pic>
      <p:sp>
        <p:nvSpPr>
          <p:cNvPr id="10" name="CasellaDiTesto 9"/>
          <p:cNvSpPr txBox="1"/>
          <p:nvPr/>
        </p:nvSpPr>
        <p:spPr>
          <a:xfrm>
            <a:off x="6250119" y="331578"/>
            <a:ext cx="3249416" cy="461665"/>
          </a:xfrm>
          <a:prstGeom prst="rect">
            <a:avLst/>
          </a:prstGeom>
          <a:noFill/>
        </p:spPr>
        <p:txBody>
          <a:bodyPr wrap="none" rtlCol="0">
            <a:spAutoFit/>
          </a:bodyPr>
          <a:lstStyle/>
          <a:p>
            <a:r>
              <a:rPr lang="it-IT" sz="2400" b="1" dirty="0" smtClean="0">
                <a:solidFill>
                  <a:schemeClr val="accent1">
                    <a:lumMod val="75000"/>
                  </a:schemeClr>
                </a:solidFill>
              </a:rPr>
              <a:t>Antiossidanti: tocoferoli</a:t>
            </a:r>
            <a:endParaRPr lang="en-US" sz="2400" b="1" dirty="0">
              <a:solidFill>
                <a:schemeClr val="accent1">
                  <a:lumMod val="75000"/>
                </a:schemeClr>
              </a:solidFill>
            </a:endParaRPr>
          </a:p>
        </p:txBody>
      </p:sp>
      <p:sp>
        <p:nvSpPr>
          <p:cNvPr id="11" name="CasellaDiTesto 10"/>
          <p:cNvSpPr txBox="1"/>
          <p:nvPr/>
        </p:nvSpPr>
        <p:spPr>
          <a:xfrm>
            <a:off x="11199636" y="974213"/>
            <a:ext cx="601447" cy="523220"/>
          </a:xfrm>
          <a:prstGeom prst="rect">
            <a:avLst/>
          </a:prstGeom>
          <a:noFill/>
        </p:spPr>
        <p:txBody>
          <a:bodyPr wrap="none" rtlCol="0">
            <a:spAutoFit/>
          </a:bodyPr>
          <a:lstStyle/>
          <a:p>
            <a:r>
              <a:rPr lang="en-US" sz="2800" b="1" dirty="0" smtClean="0">
                <a:solidFill>
                  <a:srgbClr val="FF0000"/>
                </a:solidFill>
              </a:rPr>
              <a:t>U2</a:t>
            </a:r>
            <a:endParaRPr lang="en-US" sz="2800" b="1" dirty="0">
              <a:solidFill>
                <a:srgbClr val="FF0000"/>
              </a:solidFill>
            </a:endParaRPr>
          </a:p>
        </p:txBody>
      </p:sp>
    </p:spTree>
    <p:extLst>
      <p:ext uri="{BB962C8B-B14F-4D97-AF65-F5344CB8AC3E}">
        <p14:creationId xmlns:p14="http://schemas.microsoft.com/office/powerpoint/2010/main" val="506064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409460" y="2125330"/>
            <a:ext cx="6193068" cy="4278094"/>
          </a:xfrm>
          <a:prstGeom prst="rect">
            <a:avLst/>
          </a:prstGeom>
          <a:noFill/>
        </p:spPr>
        <p:txBody>
          <a:bodyPr wrap="square" rtlCol="0">
            <a:spAutoFit/>
          </a:bodyPr>
          <a:lstStyle/>
          <a:p>
            <a:r>
              <a:rPr lang="it-IT" sz="1600" u="sng" dirty="0"/>
              <a:t>Si ritiene generalmente che l'effetto sinergico si verifichi a causa della differenza nel potenziale di riduzione di diversi antiossidanti presenti nello stesso sistema.</a:t>
            </a:r>
          </a:p>
          <a:p>
            <a:r>
              <a:rPr lang="it-IT" sz="1600" dirty="0"/>
              <a:t>Il potenziale di ossidoriduzione, o potenziale redox (E°′), è una proprietà termodinamica chiave degli antiossidanti. In teoria, qualsiasi potenziale netto di trasferimento di un elettrone maggiore di zero (ΔE°′ &gt; 0) per lipidi come gli acidi grassi polinsaturi (PUFA) è un potenziale ossidante e qualsiasi potenziale netto negativo (ΔE°′ &lt; 0) è un antiossidante</a:t>
            </a:r>
            <a:r>
              <a:rPr lang="it-IT" sz="1600" dirty="0" smtClean="0"/>
              <a:t>.</a:t>
            </a:r>
            <a:endParaRPr lang="it-IT" sz="1600" dirty="0"/>
          </a:p>
          <a:p>
            <a:endParaRPr lang="it-IT" sz="1600" u="sng" dirty="0"/>
          </a:p>
          <a:p>
            <a:r>
              <a:rPr lang="it-IT" sz="1600" u="sng" dirty="0"/>
              <a:t>In un sistema biologico, la vitamina C funziona come un antiossidante idrosolubile e la vitamina E come un antiossidante </a:t>
            </a:r>
            <a:r>
              <a:rPr lang="it-IT" sz="1600" u="sng" dirty="0" smtClean="0"/>
              <a:t>liposolubile</a:t>
            </a:r>
            <a:r>
              <a:rPr lang="it-IT" sz="1600" u="sng" dirty="0"/>
              <a:t>, rispettivamente, nella fase acquosa e nelle membrane lipidiche, per proteggere i lipidi, le proteine ​​e le membrane dal danno ossidativo.</a:t>
            </a:r>
          </a:p>
          <a:p>
            <a:r>
              <a:rPr lang="it-IT" sz="1600" dirty="0"/>
              <a:t>Il minore potenziale redox della vitamina C (E°′ = 282 </a:t>
            </a:r>
            <a:r>
              <a:rPr lang="it-IT" sz="1600" dirty="0" err="1"/>
              <a:t>mV</a:t>
            </a:r>
            <a:r>
              <a:rPr lang="it-IT" sz="1600" dirty="0"/>
              <a:t>) consente il suo potere riducente contro i radicali della vitamina E formati, mentre la vitamina E (E°′ = 500 </a:t>
            </a:r>
            <a:r>
              <a:rPr lang="it-IT" sz="1600" dirty="0" err="1"/>
              <a:t>mV</a:t>
            </a:r>
            <a:r>
              <a:rPr lang="it-IT" sz="1600" dirty="0"/>
              <a:t>) elimina (riduce) i radicali liberi (E°′ = 600– 2310 </a:t>
            </a:r>
            <a:r>
              <a:rPr lang="it-IT" sz="1600" dirty="0" err="1"/>
              <a:t>mV</a:t>
            </a:r>
            <a:r>
              <a:rPr lang="it-IT" sz="1600" dirty="0"/>
              <a:t>) della reazione a catena dell'ossidazione dei lipidi</a:t>
            </a:r>
            <a:r>
              <a:rPr lang="it-IT" sz="1600" dirty="0" smtClean="0"/>
              <a:t>.</a:t>
            </a:r>
            <a:endParaRPr lang="it-IT" sz="1600" u="sng" dirty="0"/>
          </a:p>
        </p:txBody>
      </p:sp>
      <p:pic>
        <p:nvPicPr>
          <p:cNvPr id="14" name="Immagine 13"/>
          <p:cNvPicPr>
            <a:picLocks noChangeAspect="1"/>
          </p:cNvPicPr>
          <p:nvPr/>
        </p:nvPicPr>
        <p:blipFill>
          <a:blip r:embed="rId2"/>
          <a:stretch>
            <a:fillRect/>
          </a:stretch>
        </p:blipFill>
        <p:spPr>
          <a:xfrm>
            <a:off x="256347" y="1347241"/>
            <a:ext cx="1577593" cy="666294"/>
          </a:xfrm>
          <a:prstGeom prst="rect">
            <a:avLst/>
          </a:prstGeom>
          <a:ln>
            <a:noFill/>
          </a:ln>
          <a:effectLst>
            <a:outerShdw blurRad="292100" dist="139700" dir="2700000" algn="tl" rotWithShape="0">
              <a:srgbClr val="333333">
                <a:alpha val="65000"/>
              </a:srgbClr>
            </a:outerShdw>
          </a:effectLst>
        </p:spPr>
      </p:pic>
      <p:pic>
        <p:nvPicPr>
          <p:cNvPr id="4" name="Immagine 3"/>
          <p:cNvPicPr>
            <a:picLocks noChangeAspect="1"/>
          </p:cNvPicPr>
          <p:nvPr/>
        </p:nvPicPr>
        <p:blipFill>
          <a:blip r:embed="rId3"/>
          <a:stretch>
            <a:fillRect/>
          </a:stretch>
        </p:blipFill>
        <p:spPr>
          <a:xfrm>
            <a:off x="180022" y="2116452"/>
            <a:ext cx="4940618" cy="4368301"/>
          </a:xfrm>
          <a:prstGeom prst="rect">
            <a:avLst/>
          </a:prstGeom>
        </p:spPr>
      </p:pic>
      <p:sp>
        <p:nvSpPr>
          <p:cNvPr id="10" name="CasellaDiTesto 9"/>
          <p:cNvSpPr txBox="1"/>
          <p:nvPr/>
        </p:nvSpPr>
        <p:spPr>
          <a:xfrm>
            <a:off x="11199636" y="974213"/>
            <a:ext cx="601447" cy="523220"/>
          </a:xfrm>
          <a:prstGeom prst="rect">
            <a:avLst/>
          </a:prstGeom>
          <a:noFill/>
        </p:spPr>
        <p:txBody>
          <a:bodyPr wrap="none" rtlCol="0">
            <a:spAutoFit/>
          </a:bodyPr>
          <a:lstStyle/>
          <a:p>
            <a:r>
              <a:rPr lang="en-US" sz="2800" b="1" dirty="0" smtClean="0">
                <a:solidFill>
                  <a:srgbClr val="FF0000"/>
                </a:solidFill>
              </a:rPr>
              <a:t>U2</a:t>
            </a:r>
            <a:endParaRPr lang="en-US" sz="2800" b="1" dirty="0">
              <a:solidFill>
                <a:srgbClr val="FF0000"/>
              </a:solidFill>
            </a:endParaRPr>
          </a:p>
        </p:txBody>
      </p:sp>
      <p:sp>
        <p:nvSpPr>
          <p:cNvPr id="11" name="CasellaDiTesto 10"/>
          <p:cNvSpPr txBox="1"/>
          <p:nvPr/>
        </p:nvSpPr>
        <p:spPr>
          <a:xfrm>
            <a:off x="256347" y="435095"/>
            <a:ext cx="3249416" cy="461665"/>
          </a:xfrm>
          <a:prstGeom prst="rect">
            <a:avLst/>
          </a:prstGeom>
          <a:noFill/>
        </p:spPr>
        <p:txBody>
          <a:bodyPr wrap="none" rtlCol="0">
            <a:spAutoFit/>
          </a:bodyPr>
          <a:lstStyle/>
          <a:p>
            <a:r>
              <a:rPr lang="it-IT" sz="2400" b="1" dirty="0" smtClean="0">
                <a:solidFill>
                  <a:schemeClr val="accent1">
                    <a:lumMod val="75000"/>
                  </a:schemeClr>
                </a:solidFill>
              </a:rPr>
              <a:t>Antiossidanti: tocoferoli</a:t>
            </a:r>
            <a:endParaRPr lang="en-US" sz="2400" b="1" dirty="0">
              <a:solidFill>
                <a:schemeClr val="accent1">
                  <a:lumMod val="75000"/>
                </a:schemeClr>
              </a:solidFill>
            </a:endParaRPr>
          </a:p>
        </p:txBody>
      </p:sp>
    </p:spTree>
    <p:extLst>
      <p:ext uri="{BB962C8B-B14F-4D97-AF65-F5344CB8AC3E}">
        <p14:creationId xmlns:p14="http://schemas.microsoft.com/office/powerpoint/2010/main" val="13136498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43380" y="512548"/>
            <a:ext cx="3521413" cy="461665"/>
          </a:xfrm>
          <a:prstGeom prst="rect">
            <a:avLst/>
          </a:prstGeom>
          <a:noFill/>
        </p:spPr>
        <p:txBody>
          <a:bodyPr wrap="none" rtlCol="0">
            <a:spAutoFit/>
          </a:bodyPr>
          <a:lstStyle/>
          <a:p>
            <a:r>
              <a:rPr lang="it-IT" sz="2400" b="1" dirty="0" smtClean="0">
                <a:solidFill>
                  <a:schemeClr val="accent2">
                    <a:lumMod val="75000"/>
                  </a:schemeClr>
                </a:solidFill>
              </a:rPr>
              <a:t>Antiossidanti: carotenoidi</a:t>
            </a:r>
            <a:endParaRPr lang="en-US" sz="2400" b="1" dirty="0">
              <a:solidFill>
                <a:schemeClr val="accent2">
                  <a:lumMod val="75000"/>
                </a:schemeClr>
              </a:solidFill>
            </a:endParaRPr>
          </a:p>
        </p:txBody>
      </p:sp>
      <p:sp>
        <p:nvSpPr>
          <p:cNvPr id="6" name="CasellaDiTesto 5"/>
          <p:cNvSpPr txBox="1"/>
          <p:nvPr/>
        </p:nvSpPr>
        <p:spPr>
          <a:xfrm>
            <a:off x="272436" y="1453317"/>
            <a:ext cx="3463303" cy="5078313"/>
          </a:xfrm>
          <a:prstGeom prst="rect">
            <a:avLst/>
          </a:prstGeom>
          <a:solidFill>
            <a:schemeClr val="bg1"/>
          </a:solidFill>
        </p:spPr>
        <p:txBody>
          <a:bodyPr wrap="square" rtlCol="0">
            <a:spAutoFit/>
          </a:bodyPr>
          <a:lstStyle/>
          <a:p>
            <a:r>
              <a:rPr lang="it-IT" dirty="0"/>
              <a:t>I carotenoidi </a:t>
            </a:r>
            <a:r>
              <a:rPr lang="it-IT" dirty="0" smtClean="0"/>
              <a:t>presenti negli alimenti appartengono alla classe i metaboliti specializzati dei </a:t>
            </a:r>
            <a:r>
              <a:rPr lang="it-IT" dirty="0" err="1" smtClean="0"/>
              <a:t>tetraterpeni</a:t>
            </a:r>
            <a:r>
              <a:rPr lang="it-IT" dirty="0" smtClean="0"/>
              <a:t>/</a:t>
            </a:r>
            <a:r>
              <a:rPr lang="it-IT" dirty="0" err="1" smtClean="0"/>
              <a:t>tetraterpenoidi</a:t>
            </a:r>
            <a:r>
              <a:rPr lang="it-IT" dirty="0" smtClean="0"/>
              <a:t> </a:t>
            </a:r>
            <a:r>
              <a:rPr lang="it-IT" dirty="0"/>
              <a:t>C40 formati da otto unità isoprenoidi C5 unite testa a coda, tranne al centro dove un collegamento coda a coda inverte l'ordine.</a:t>
            </a:r>
          </a:p>
          <a:p>
            <a:endParaRPr lang="it-IT" dirty="0"/>
          </a:p>
          <a:p>
            <a:r>
              <a:rPr lang="it-IT" dirty="0"/>
              <a:t>Lo scheletro di base è lineare e simmetrico con gruppi metilici laterali separati da sei atomi di carbonio al centro e gli altri da cinque atomi di carbonio. La caratteristica più distintiva è un </a:t>
            </a:r>
            <a:r>
              <a:rPr lang="it-IT" b="1" dirty="0">
                <a:solidFill>
                  <a:srgbClr val="FF0000"/>
                </a:solidFill>
              </a:rPr>
              <a:t>sistema di </a:t>
            </a:r>
            <a:r>
              <a:rPr lang="it-IT" b="1" dirty="0" smtClean="0">
                <a:solidFill>
                  <a:srgbClr val="FF0000"/>
                </a:solidFill>
              </a:rPr>
              <a:t>doppi legami coniugati esteso </a:t>
            </a:r>
            <a:r>
              <a:rPr lang="it-IT" b="1" dirty="0">
                <a:solidFill>
                  <a:srgbClr val="FF0000"/>
                </a:solidFill>
              </a:rPr>
              <a:t>e posizionato centralmente</a:t>
            </a:r>
            <a:r>
              <a:rPr lang="it-IT" dirty="0"/>
              <a:t>.</a:t>
            </a:r>
            <a:endParaRPr lang="en-US"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4659" y="1795073"/>
            <a:ext cx="7141381" cy="4784725"/>
          </a:xfrm>
          <a:prstGeom prst="rect">
            <a:avLst/>
          </a:prstGeom>
          <a:ln>
            <a:noFill/>
          </a:ln>
          <a:effectLst>
            <a:outerShdw blurRad="292100" dist="139700" dir="2700000" algn="tl" rotWithShape="0">
              <a:srgbClr val="333333">
                <a:alpha val="65000"/>
              </a:srgbClr>
            </a:outerShdw>
          </a:effectLst>
        </p:spPr>
      </p:pic>
      <p:sp>
        <p:nvSpPr>
          <p:cNvPr id="7" name="CasellaDiTesto 6"/>
          <p:cNvSpPr txBox="1"/>
          <p:nvPr/>
        </p:nvSpPr>
        <p:spPr>
          <a:xfrm>
            <a:off x="11199636" y="974213"/>
            <a:ext cx="601447" cy="523220"/>
          </a:xfrm>
          <a:prstGeom prst="rect">
            <a:avLst/>
          </a:prstGeom>
          <a:noFill/>
        </p:spPr>
        <p:txBody>
          <a:bodyPr wrap="none" rtlCol="0">
            <a:spAutoFit/>
          </a:bodyPr>
          <a:lstStyle/>
          <a:p>
            <a:r>
              <a:rPr lang="en-US" sz="2800" b="1" dirty="0" smtClean="0">
                <a:solidFill>
                  <a:srgbClr val="FF0000"/>
                </a:solidFill>
              </a:rPr>
              <a:t>U2</a:t>
            </a:r>
            <a:endParaRPr lang="en-US" sz="2800" b="1" dirty="0">
              <a:solidFill>
                <a:srgbClr val="FF0000"/>
              </a:solidFill>
            </a:endParaRPr>
          </a:p>
        </p:txBody>
      </p:sp>
      <p:sp>
        <p:nvSpPr>
          <p:cNvPr id="10" name="Rettangolo 9"/>
          <p:cNvSpPr/>
          <p:nvPr/>
        </p:nvSpPr>
        <p:spPr>
          <a:xfrm>
            <a:off x="5322498" y="3414504"/>
            <a:ext cx="3640347" cy="5779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magine 11"/>
          <p:cNvPicPr>
            <a:picLocks noChangeAspect="1"/>
          </p:cNvPicPr>
          <p:nvPr/>
        </p:nvPicPr>
        <p:blipFill>
          <a:blip r:embed="rId3"/>
          <a:stretch>
            <a:fillRect/>
          </a:stretch>
        </p:blipFill>
        <p:spPr>
          <a:xfrm>
            <a:off x="3905320" y="1164286"/>
            <a:ext cx="1577593" cy="6662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21161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45097" y="1795073"/>
            <a:ext cx="3950983" cy="4524315"/>
          </a:xfrm>
          <a:prstGeom prst="rect">
            <a:avLst/>
          </a:prstGeom>
          <a:solidFill>
            <a:schemeClr val="bg1"/>
          </a:solidFill>
        </p:spPr>
        <p:txBody>
          <a:bodyPr wrap="square" rtlCol="0">
            <a:spAutoFit/>
          </a:bodyPr>
          <a:lstStyle/>
          <a:p>
            <a:r>
              <a:rPr lang="it-IT" dirty="0"/>
              <a:t>I carotenoidi agiscono come antiossidanti estinguendo l’ossigeno singoletto (</a:t>
            </a:r>
            <a:r>
              <a:rPr lang="it-IT" baseline="30000" dirty="0"/>
              <a:t>1</a:t>
            </a:r>
            <a:r>
              <a:rPr lang="it-IT" dirty="0"/>
              <a:t>O</a:t>
            </a:r>
            <a:r>
              <a:rPr lang="it-IT" baseline="-25000" dirty="0"/>
              <a:t>2</a:t>
            </a:r>
            <a:r>
              <a:rPr lang="it-IT" dirty="0"/>
              <a:t>) o reagendo con i radicali liberi.</a:t>
            </a:r>
          </a:p>
          <a:p>
            <a:r>
              <a:rPr lang="it-IT" dirty="0"/>
              <a:t>Nei sistemi biologici, un certo numero di </a:t>
            </a:r>
            <a:r>
              <a:rPr lang="it-IT" dirty="0" smtClean="0"/>
              <a:t>sensibilizzanti (clorofille, riboflavine,</a:t>
            </a:r>
            <a:endParaRPr lang="it-IT" dirty="0"/>
          </a:p>
          <a:p>
            <a:r>
              <a:rPr lang="it-IT" dirty="0"/>
              <a:t>mioglobina) può assorbire energia dalla luce e, nel suo stato eccitato di </a:t>
            </a:r>
            <a:r>
              <a:rPr lang="it-IT" dirty="0" err="1" smtClean="0"/>
              <a:t>tripletto</a:t>
            </a:r>
            <a:r>
              <a:rPr lang="it-IT" dirty="0" smtClean="0"/>
              <a:t>, può promuovere </a:t>
            </a:r>
            <a:r>
              <a:rPr lang="it-IT" dirty="0"/>
              <a:t>la </a:t>
            </a:r>
            <a:r>
              <a:rPr lang="it-IT" dirty="0" smtClean="0"/>
              <a:t>conversione </a:t>
            </a:r>
            <a:r>
              <a:rPr lang="it-IT" dirty="0"/>
              <a:t>dell'ossigeno </a:t>
            </a:r>
            <a:r>
              <a:rPr lang="it-IT" dirty="0" err="1"/>
              <a:t>tripletto</a:t>
            </a:r>
            <a:r>
              <a:rPr lang="it-IT" dirty="0"/>
              <a:t> </a:t>
            </a:r>
            <a:r>
              <a:rPr lang="it-IT" dirty="0" smtClean="0"/>
              <a:t>(</a:t>
            </a:r>
            <a:r>
              <a:rPr lang="it-IT" baseline="30000" dirty="0" smtClean="0"/>
              <a:t>3</a:t>
            </a:r>
            <a:r>
              <a:rPr lang="it-IT" dirty="0" smtClean="0"/>
              <a:t>O</a:t>
            </a:r>
            <a:r>
              <a:rPr lang="it-IT" baseline="-25000" dirty="0" smtClean="0"/>
              <a:t>2</a:t>
            </a:r>
            <a:r>
              <a:rPr lang="it-IT" dirty="0" smtClean="0"/>
              <a:t>) </a:t>
            </a:r>
            <a:r>
              <a:rPr lang="it-IT" dirty="0"/>
              <a:t>in </a:t>
            </a:r>
            <a:r>
              <a:rPr lang="it-IT" baseline="30000" dirty="0"/>
              <a:t>1</a:t>
            </a:r>
            <a:r>
              <a:rPr lang="it-IT" dirty="0"/>
              <a:t>O</a:t>
            </a:r>
            <a:r>
              <a:rPr lang="it-IT" baseline="-25000" dirty="0"/>
              <a:t>2</a:t>
            </a:r>
            <a:r>
              <a:rPr lang="it-IT" dirty="0" smtClean="0"/>
              <a:t>.</a:t>
            </a:r>
            <a:endParaRPr lang="it-IT" dirty="0"/>
          </a:p>
          <a:p>
            <a:endParaRPr lang="it-IT" dirty="0"/>
          </a:p>
          <a:p>
            <a:r>
              <a:rPr lang="it-IT" dirty="0"/>
              <a:t>È ben documentato che i carotenoidi hanno la capacità di estinguere l</a:t>
            </a:r>
            <a:r>
              <a:rPr lang="it-IT" dirty="0" smtClean="0"/>
              <a:t>’</a:t>
            </a:r>
            <a:r>
              <a:rPr lang="it-IT" baseline="30000" dirty="0"/>
              <a:t> 1</a:t>
            </a:r>
            <a:r>
              <a:rPr lang="it-IT" dirty="0"/>
              <a:t>O</a:t>
            </a:r>
            <a:r>
              <a:rPr lang="it-IT" baseline="-25000" dirty="0"/>
              <a:t>2</a:t>
            </a:r>
            <a:r>
              <a:rPr lang="it-IT" dirty="0" smtClean="0"/>
              <a:t> </a:t>
            </a:r>
            <a:r>
              <a:rPr lang="it-IT" dirty="0"/>
              <a:t>altamente reattivo e distruttivo attraverso </a:t>
            </a:r>
            <a:r>
              <a:rPr lang="it-IT" b="1" dirty="0">
                <a:solidFill>
                  <a:srgbClr val="FF0000"/>
                </a:solidFill>
              </a:rPr>
              <a:t>l’estinzione fisica o chimica</a:t>
            </a:r>
            <a:r>
              <a:rPr lang="it-IT" dirty="0"/>
              <a:t>.</a:t>
            </a:r>
          </a:p>
          <a:p>
            <a:endParaRPr lang="it-IT" dirty="0"/>
          </a:p>
        </p:txBody>
      </p:sp>
      <p:pic>
        <p:nvPicPr>
          <p:cNvPr id="3" name="Immagine 2"/>
          <p:cNvPicPr>
            <a:picLocks noChangeAspect="1"/>
          </p:cNvPicPr>
          <p:nvPr/>
        </p:nvPicPr>
        <p:blipFill rotWithShape="1">
          <a:blip r:embed="rId2">
            <a:extLst>
              <a:ext uri="{28A0092B-C50C-407E-A947-70E740481C1C}">
                <a14:useLocalDpi xmlns:a14="http://schemas.microsoft.com/office/drawing/2010/main" val="0"/>
              </a:ext>
            </a:extLst>
          </a:blip>
          <a:srcRect r="19937"/>
          <a:stretch/>
        </p:blipFill>
        <p:spPr>
          <a:xfrm>
            <a:off x="4881200" y="2051849"/>
            <a:ext cx="6482080" cy="4171950"/>
          </a:xfrm>
          <a:prstGeom prst="rect">
            <a:avLst/>
          </a:prstGeom>
          <a:ln>
            <a:noFill/>
          </a:ln>
          <a:effectLst>
            <a:outerShdw blurRad="292100" dist="139700" dir="2700000" algn="tl" rotWithShape="0">
              <a:srgbClr val="333333">
                <a:alpha val="65000"/>
              </a:srgbClr>
            </a:outerShdw>
          </a:effectLst>
        </p:spPr>
      </p:pic>
      <p:sp>
        <p:nvSpPr>
          <p:cNvPr id="7" name="CasellaDiTesto 6"/>
          <p:cNvSpPr txBox="1"/>
          <p:nvPr/>
        </p:nvSpPr>
        <p:spPr>
          <a:xfrm>
            <a:off x="243380" y="512548"/>
            <a:ext cx="3521413" cy="461665"/>
          </a:xfrm>
          <a:prstGeom prst="rect">
            <a:avLst/>
          </a:prstGeom>
          <a:noFill/>
        </p:spPr>
        <p:txBody>
          <a:bodyPr wrap="none" rtlCol="0">
            <a:spAutoFit/>
          </a:bodyPr>
          <a:lstStyle/>
          <a:p>
            <a:r>
              <a:rPr lang="it-IT" sz="2400" b="1" dirty="0" smtClean="0">
                <a:solidFill>
                  <a:schemeClr val="accent2">
                    <a:lumMod val="75000"/>
                  </a:schemeClr>
                </a:solidFill>
              </a:rPr>
              <a:t>Antiossidanti: carotenoidi</a:t>
            </a:r>
            <a:endParaRPr lang="en-US" sz="2400" b="1" dirty="0">
              <a:solidFill>
                <a:schemeClr val="accent2">
                  <a:lumMod val="75000"/>
                </a:schemeClr>
              </a:solidFill>
            </a:endParaRPr>
          </a:p>
        </p:txBody>
      </p:sp>
      <p:sp>
        <p:nvSpPr>
          <p:cNvPr id="8" name="CasellaDiTesto 7"/>
          <p:cNvSpPr txBox="1"/>
          <p:nvPr/>
        </p:nvSpPr>
        <p:spPr>
          <a:xfrm>
            <a:off x="11199636" y="974213"/>
            <a:ext cx="601447" cy="523220"/>
          </a:xfrm>
          <a:prstGeom prst="rect">
            <a:avLst/>
          </a:prstGeom>
          <a:noFill/>
        </p:spPr>
        <p:txBody>
          <a:bodyPr wrap="none" rtlCol="0">
            <a:spAutoFit/>
          </a:bodyPr>
          <a:lstStyle/>
          <a:p>
            <a:r>
              <a:rPr lang="en-US" sz="2800" b="1" dirty="0" smtClean="0">
                <a:solidFill>
                  <a:srgbClr val="FF0000"/>
                </a:solidFill>
              </a:rPr>
              <a:t>U2</a:t>
            </a:r>
            <a:endParaRPr lang="en-US" sz="2800" b="1" dirty="0">
              <a:solidFill>
                <a:srgbClr val="FF0000"/>
              </a:solidFill>
            </a:endParaRPr>
          </a:p>
        </p:txBody>
      </p:sp>
      <p:pic>
        <p:nvPicPr>
          <p:cNvPr id="9" name="Immagine 8"/>
          <p:cNvPicPr>
            <a:picLocks noChangeAspect="1"/>
          </p:cNvPicPr>
          <p:nvPr/>
        </p:nvPicPr>
        <p:blipFill>
          <a:blip r:embed="rId3"/>
          <a:stretch>
            <a:fillRect/>
          </a:stretch>
        </p:blipFill>
        <p:spPr>
          <a:xfrm>
            <a:off x="4881200" y="1164286"/>
            <a:ext cx="1577593" cy="6662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6292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45097" y="1795073"/>
            <a:ext cx="5596903" cy="2862322"/>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dirty="0"/>
              <a:t>Con un'efficacia notevolmente superiore a quella dell'estinzione chimica, l'estinzione fisica comporta il trasferimento dell'energia di eccitazione da </a:t>
            </a:r>
            <a:r>
              <a:rPr lang="it-IT" baseline="30000" dirty="0"/>
              <a:t>1</a:t>
            </a:r>
            <a:r>
              <a:rPr lang="it-IT" dirty="0"/>
              <a:t>O</a:t>
            </a:r>
            <a:r>
              <a:rPr lang="it-IT" baseline="-25000" dirty="0"/>
              <a:t>2</a:t>
            </a:r>
            <a:r>
              <a:rPr lang="it-IT" dirty="0" smtClean="0"/>
              <a:t> </a:t>
            </a:r>
            <a:r>
              <a:rPr lang="it-IT" dirty="0"/>
              <a:t>al carotenoide, risultando in ossigeno allo stato fondamentale e carotenoide eccitato allo stato di </a:t>
            </a:r>
            <a:r>
              <a:rPr lang="it-IT" dirty="0" err="1" smtClean="0"/>
              <a:t>tripletto</a:t>
            </a:r>
            <a:r>
              <a:rPr lang="it-IT" dirty="0" smtClean="0"/>
              <a:t> (CAR*).</a:t>
            </a:r>
            <a:endParaRPr lang="it-IT" dirty="0"/>
          </a:p>
          <a:p>
            <a:r>
              <a:rPr lang="it-IT" dirty="0"/>
              <a:t>L'energia di eccitazione viene dissipata </a:t>
            </a:r>
            <a:r>
              <a:rPr lang="it-IT" dirty="0" smtClean="0"/>
              <a:t>attraverso </a:t>
            </a:r>
            <a:r>
              <a:rPr lang="it-IT" dirty="0"/>
              <a:t>le interazioni rotazionali e vibrazionali tra il carotenoide eccitato e il </a:t>
            </a:r>
            <a:r>
              <a:rPr lang="it-IT" dirty="0" smtClean="0"/>
              <a:t>mezzo </a:t>
            </a:r>
            <a:r>
              <a:rPr lang="it-IT" dirty="0"/>
              <a:t>circostante, </a:t>
            </a:r>
            <a:r>
              <a:rPr lang="it-IT" dirty="0" smtClean="0"/>
              <a:t>riportando il </a:t>
            </a:r>
            <a:r>
              <a:rPr lang="it-IT" dirty="0"/>
              <a:t>carotenoide </a:t>
            </a:r>
            <a:r>
              <a:rPr lang="it-IT" dirty="0" smtClean="0"/>
              <a:t>allo </a:t>
            </a:r>
            <a:r>
              <a:rPr lang="it-IT" dirty="0"/>
              <a:t>stato fondamentale </a:t>
            </a:r>
            <a:r>
              <a:rPr lang="it-IT" dirty="0" smtClean="0"/>
              <a:t>e rilasciando energia </a:t>
            </a:r>
            <a:r>
              <a:rPr lang="it-IT" dirty="0"/>
              <a:t>termica</a:t>
            </a:r>
            <a:r>
              <a:rPr lang="it-IT" dirty="0" smtClean="0"/>
              <a:t>.</a:t>
            </a:r>
            <a:endParaRPr lang="it-IT" dirty="0"/>
          </a:p>
        </p:txBody>
      </p:sp>
      <p:pic>
        <p:nvPicPr>
          <p:cNvPr id="2" name="Immagine 1"/>
          <p:cNvPicPr>
            <a:picLocks noChangeAspect="1"/>
          </p:cNvPicPr>
          <p:nvPr/>
        </p:nvPicPr>
        <p:blipFill>
          <a:blip r:embed="rId2"/>
          <a:stretch>
            <a:fillRect/>
          </a:stretch>
        </p:blipFill>
        <p:spPr>
          <a:xfrm>
            <a:off x="6536074" y="2197690"/>
            <a:ext cx="4577592" cy="1503090"/>
          </a:xfrm>
          <a:prstGeom prst="rect">
            <a:avLst/>
          </a:prstGeom>
          <a:ln>
            <a:noFill/>
          </a:ln>
          <a:effectLst>
            <a:outerShdw blurRad="292100" dist="139700" dir="2700000" algn="tl" rotWithShape="0">
              <a:srgbClr val="333333">
                <a:alpha val="65000"/>
              </a:srgbClr>
            </a:outerShdw>
          </a:effectLst>
        </p:spPr>
      </p:pic>
      <p:sp>
        <p:nvSpPr>
          <p:cNvPr id="9" name="CasellaDiTesto 8"/>
          <p:cNvSpPr txBox="1"/>
          <p:nvPr/>
        </p:nvSpPr>
        <p:spPr>
          <a:xfrm>
            <a:off x="5842000" y="5107009"/>
            <a:ext cx="5596903" cy="923330"/>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dirty="0"/>
              <a:t>I carotenoidi possono anche estinguere la clorofilla eccitata allo stato di </a:t>
            </a:r>
            <a:r>
              <a:rPr lang="it-IT" dirty="0" err="1"/>
              <a:t>tripletto</a:t>
            </a:r>
            <a:r>
              <a:rPr lang="it-IT" dirty="0"/>
              <a:t> (</a:t>
            </a:r>
            <a:r>
              <a:rPr lang="it-IT" dirty="0" smtClean="0"/>
              <a:t>CHL* </a:t>
            </a:r>
            <a:r>
              <a:rPr lang="it-IT" dirty="0"/>
              <a:t>o altri </a:t>
            </a:r>
            <a:r>
              <a:rPr lang="it-IT" dirty="0" smtClean="0"/>
              <a:t>sensibilizzanti </a:t>
            </a:r>
            <a:r>
              <a:rPr lang="it-IT" dirty="0"/>
              <a:t>eccitati), prevenendo così la formazione di </a:t>
            </a:r>
            <a:r>
              <a:rPr lang="it-IT" baseline="30000" dirty="0"/>
              <a:t>1</a:t>
            </a:r>
            <a:r>
              <a:rPr lang="it-IT" dirty="0"/>
              <a:t>O</a:t>
            </a:r>
            <a:r>
              <a:rPr lang="it-IT" baseline="-25000" dirty="0"/>
              <a:t>2</a:t>
            </a:r>
            <a:r>
              <a:rPr lang="it-IT" dirty="0" smtClean="0"/>
              <a:t>.</a:t>
            </a:r>
            <a:endParaRPr lang="it-IT" dirty="0"/>
          </a:p>
        </p:txBody>
      </p:sp>
      <p:pic>
        <p:nvPicPr>
          <p:cNvPr id="7" name="Immagine 6"/>
          <p:cNvPicPr>
            <a:picLocks noChangeAspect="1"/>
          </p:cNvPicPr>
          <p:nvPr/>
        </p:nvPicPr>
        <p:blipFill>
          <a:blip r:embed="rId3"/>
          <a:stretch>
            <a:fillRect/>
          </a:stretch>
        </p:blipFill>
        <p:spPr>
          <a:xfrm>
            <a:off x="243380" y="5229812"/>
            <a:ext cx="4330457" cy="753123"/>
          </a:xfrm>
          <a:prstGeom prst="rect">
            <a:avLst/>
          </a:prstGeom>
          <a:ln>
            <a:noFill/>
          </a:ln>
          <a:effectLst>
            <a:outerShdw blurRad="292100" dist="139700" dir="2700000" algn="tl" rotWithShape="0">
              <a:srgbClr val="333333">
                <a:alpha val="65000"/>
              </a:srgbClr>
            </a:outerShdw>
          </a:effectLst>
        </p:spPr>
      </p:pic>
      <p:sp>
        <p:nvSpPr>
          <p:cNvPr id="10" name="Freccia a destra 9"/>
          <p:cNvSpPr/>
          <p:nvPr/>
        </p:nvSpPr>
        <p:spPr>
          <a:xfrm>
            <a:off x="5694828" y="2562167"/>
            <a:ext cx="909172" cy="73152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Freccia a destra 10"/>
          <p:cNvSpPr/>
          <p:nvPr/>
        </p:nvSpPr>
        <p:spPr>
          <a:xfrm flipH="1">
            <a:off x="4801064" y="5251415"/>
            <a:ext cx="893763" cy="73152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2" name="Immagine 11"/>
          <p:cNvPicPr>
            <a:picLocks noChangeAspect="1"/>
          </p:cNvPicPr>
          <p:nvPr/>
        </p:nvPicPr>
        <p:blipFill>
          <a:blip r:embed="rId4"/>
          <a:stretch>
            <a:fillRect/>
          </a:stretch>
        </p:blipFill>
        <p:spPr>
          <a:xfrm>
            <a:off x="245097" y="959052"/>
            <a:ext cx="1577593" cy="666294"/>
          </a:xfrm>
          <a:prstGeom prst="rect">
            <a:avLst/>
          </a:prstGeom>
          <a:ln>
            <a:noFill/>
          </a:ln>
          <a:effectLst>
            <a:outerShdw blurRad="292100" dist="139700" dir="2700000" algn="tl" rotWithShape="0">
              <a:srgbClr val="333333">
                <a:alpha val="65000"/>
              </a:srgbClr>
            </a:outerShdw>
          </a:effectLst>
        </p:spPr>
      </p:pic>
      <p:sp>
        <p:nvSpPr>
          <p:cNvPr id="13" name="CasellaDiTesto 12"/>
          <p:cNvSpPr txBox="1"/>
          <p:nvPr/>
        </p:nvSpPr>
        <p:spPr>
          <a:xfrm>
            <a:off x="243380" y="512548"/>
            <a:ext cx="3521413" cy="461665"/>
          </a:xfrm>
          <a:prstGeom prst="rect">
            <a:avLst/>
          </a:prstGeom>
          <a:noFill/>
        </p:spPr>
        <p:txBody>
          <a:bodyPr wrap="none" rtlCol="0">
            <a:spAutoFit/>
          </a:bodyPr>
          <a:lstStyle/>
          <a:p>
            <a:r>
              <a:rPr lang="it-IT" sz="2400" b="1" dirty="0" smtClean="0">
                <a:solidFill>
                  <a:schemeClr val="accent2">
                    <a:lumMod val="75000"/>
                  </a:schemeClr>
                </a:solidFill>
              </a:rPr>
              <a:t>Antiossidanti: carotenoidi</a:t>
            </a:r>
            <a:endParaRPr lang="en-US" sz="2400" b="1" dirty="0">
              <a:solidFill>
                <a:schemeClr val="accent2">
                  <a:lumMod val="75000"/>
                </a:schemeClr>
              </a:solidFill>
            </a:endParaRPr>
          </a:p>
        </p:txBody>
      </p:sp>
      <p:sp>
        <p:nvSpPr>
          <p:cNvPr id="14" name="CasellaDiTesto 13"/>
          <p:cNvSpPr txBox="1"/>
          <p:nvPr/>
        </p:nvSpPr>
        <p:spPr>
          <a:xfrm>
            <a:off x="11199636" y="974213"/>
            <a:ext cx="601447" cy="523220"/>
          </a:xfrm>
          <a:prstGeom prst="rect">
            <a:avLst/>
          </a:prstGeom>
          <a:noFill/>
        </p:spPr>
        <p:txBody>
          <a:bodyPr wrap="none" rtlCol="0">
            <a:spAutoFit/>
          </a:bodyPr>
          <a:lstStyle/>
          <a:p>
            <a:r>
              <a:rPr lang="en-US" sz="2800" b="1" dirty="0" smtClean="0">
                <a:solidFill>
                  <a:srgbClr val="FF0000"/>
                </a:solidFill>
              </a:rPr>
              <a:t>U2</a:t>
            </a:r>
            <a:endParaRPr lang="en-US" sz="2800" b="1" dirty="0">
              <a:solidFill>
                <a:srgbClr val="FF0000"/>
              </a:solidFill>
            </a:endParaRPr>
          </a:p>
        </p:txBody>
      </p:sp>
    </p:spTree>
    <p:extLst>
      <p:ext uri="{BB962C8B-B14F-4D97-AF65-F5344CB8AC3E}">
        <p14:creationId xmlns:p14="http://schemas.microsoft.com/office/powerpoint/2010/main" val="343165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2">
            <a:extLst>
              <a:ext uri="{FF2B5EF4-FFF2-40B4-BE49-F238E27FC236}">
                <a16:creationId xmlns:a16="http://schemas.microsoft.com/office/drawing/2014/main" id="{C6309C31-D3D3-4EDA-A839-0307A9F5755A}"/>
              </a:ext>
            </a:extLst>
          </p:cNvPr>
          <p:cNvSpPr txBox="1">
            <a:spLocks/>
          </p:cNvSpPr>
          <p:nvPr/>
        </p:nvSpPr>
        <p:spPr>
          <a:xfrm>
            <a:off x="1045144" y="1069956"/>
            <a:ext cx="7930905"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400" dirty="0" smtClean="0">
                <a:solidFill>
                  <a:srgbClr val="5B5A5A"/>
                </a:solidFill>
                <a:latin typeface="Tahoma" panose="020B0604030504040204" pitchFamily="34" charset="0"/>
                <a:ea typeface="Tahoma" panose="020B0604030504040204" pitchFamily="34" charset="0"/>
                <a:cs typeface="Tahoma" panose="020B0604030504040204" pitchFamily="34" charset="0"/>
              </a:rPr>
              <a:t>Chiara Emilia Irma Cordero &lt;chiara.cordero@unito.it&gt;</a:t>
            </a:r>
            <a:endParaRPr lang="it-IT" sz="1400" dirty="0">
              <a:solidFill>
                <a:srgbClr val="5B5A5A"/>
              </a:solidFill>
              <a:latin typeface="Tahoma" panose="020B0604030504040204" pitchFamily="34" charset="0"/>
              <a:ea typeface="Tahoma" panose="020B0604030504040204" pitchFamily="34" charset="0"/>
              <a:cs typeface="Tahoma" panose="020B0604030504040204" pitchFamily="34" charset="0"/>
            </a:endParaRPr>
          </a:p>
        </p:txBody>
      </p:sp>
      <p:pic>
        <p:nvPicPr>
          <p:cNvPr id="3" name="Immagine 2"/>
          <p:cNvPicPr>
            <a:picLocks noChangeAspect="1"/>
          </p:cNvPicPr>
          <p:nvPr/>
        </p:nvPicPr>
        <p:blipFill>
          <a:blip r:embed="rId3"/>
          <a:stretch>
            <a:fillRect/>
          </a:stretch>
        </p:blipFill>
        <p:spPr>
          <a:xfrm>
            <a:off x="359766" y="1126869"/>
            <a:ext cx="7959188" cy="5445760"/>
          </a:xfrm>
          <a:prstGeom prst="rect">
            <a:avLst/>
          </a:prstGeom>
          <a:ln>
            <a:noFill/>
          </a:ln>
          <a:effectLst>
            <a:outerShdw blurRad="292100" dist="139700" dir="2700000" algn="tl" rotWithShape="0">
              <a:srgbClr val="333333">
                <a:alpha val="65000"/>
              </a:srgbClr>
            </a:outerShdw>
          </a:effectLst>
        </p:spPr>
      </p:pic>
      <p:pic>
        <p:nvPicPr>
          <p:cNvPr id="12" name="Immagine 11"/>
          <p:cNvPicPr>
            <a:picLocks noChangeAspect="1"/>
          </p:cNvPicPr>
          <p:nvPr/>
        </p:nvPicPr>
        <p:blipFill>
          <a:blip r:embed="rId4"/>
          <a:stretch>
            <a:fillRect/>
          </a:stretch>
        </p:blipFill>
        <p:spPr>
          <a:xfrm>
            <a:off x="7874591" y="1766919"/>
            <a:ext cx="3837622" cy="1244727"/>
          </a:xfrm>
          <a:prstGeom prst="rect">
            <a:avLst/>
          </a:prstGeom>
          <a:ln>
            <a:noFill/>
          </a:ln>
          <a:effectLst>
            <a:outerShdw blurRad="292100" dist="139700" dir="2700000" algn="tl" rotWithShape="0">
              <a:srgbClr val="333333">
                <a:alpha val="65000"/>
              </a:srgbClr>
            </a:outerShdw>
          </a:effectLst>
        </p:spPr>
      </p:pic>
      <p:sp>
        <p:nvSpPr>
          <p:cNvPr id="7" name="CasellaDiTesto 6"/>
          <p:cNvSpPr txBox="1"/>
          <p:nvPr/>
        </p:nvSpPr>
        <p:spPr>
          <a:xfrm>
            <a:off x="243380" y="512548"/>
            <a:ext cx="3521413" cy="461665"/>
          </a:xfrm>
          <a:prstGeom prst="rect">
            <a:avLst/>
          </a:prstGeom>
          <a:noFill/>
        </p:spPr>
        <p:txBody>
          <a:bodyPr wrap="none" rtlCol="0">
            <a:spAutoFit/>
          </a:bodyPr>
          <a:lstStyle/>
          <a:p>
            <a:r>
              <a:rPr lang="it-IT" sz="2400" b="1" dirty="0" smtClean="0">
                <a:solidFill>
                  <a:schemeClr val="accent2">
                    <a:lumMod val="75000"/>
                  </a:schemeClr>
                </a:solidFill>
              </a:rPr>
              <a:t>Antiossidanti: carotenoidi</a:t>
            </a:r>
            <a:endParaRPr lang="en-US" sz="2400" b="1" dirty="0">
              <a:solidFill>
                <a:schemeClr val="accent2">
                  <a:lumMod val="75000"/>
                </a:schemeClr>
              </a:solidFill>
            </a:endParaRPr>
          </a:p>
        </p:txBody>
      </p:sp>
      <p:sp>
        <p:nvSpPr>
          <p:cNvPr id="8" name="CasellaDiTesto 7"/>
          <p:cNvSpPr txBox="1"/>
          <p:nvPr/>
        </p:nvSpPr>
        <p:spPr>
          <a:xfrm>
            <a:off x="11199636" y="974213"/>
            <a:ext cx="601447" cy="523220"/>
          </a:xfrm>
          <a:prstGeom prst="rect">
            <a:avLst/>
          </a:prstGeom>
          <a:noFill/>
        </p:spPr>
        <p:txBody>
          <a:bodyPr wrap="none" rtlCol="0">
            <a:spAutoFit/>
          </a:bodyPr>
          <a:lstStyle/>
          <a:p>
            <a:r>
              <a:rPr lang="en-US" sz="2800" b="1" dirty="0" smtClean="0">
                <a:solidFill>
                  <a:srgbClr val="FF0000"/>
                </a:solidFill>
              </a:rPr>
              <a:t>U2</a:t>
            </a:r>
            <a:endParaRPr lang="en-US" sz="2800" b="1" dirty="0">
              <a:solidFill>
                <a:srgbClr val="FF0000"/>
              </a:solidFill>
            </a:endParaRPr>
          </a:p>
        </p:txBody>
      </p:sp>
    </p:spTree>
    <p:extLst>
      <p:ext uri="{BB962C8B-B14F-4D97-AF65-F5344CB8AC3E}">
        <p14:creationId xmlns:p14="http://schemas.microsoft.com/office/powerpoint/2010/main" val="90765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45097" y="1795073"/>
            <a:ext cx="5067683" cy="2862322"/>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dirty="0"/>
              <a:t>I carotenoidi possono anche </a:t>
            </a:r>
            <a:r>
              <a:rPr lang="it-IT" dirty="0" smtClean="0"/>
              <a:t>spegnere </a:t>
            </a:r>
            <a:r>
              <a:rPr lang="it-IT" dirty="0"/>
              <a:t>i radicali liberi, interrompendo così la </a:t>
            </a:r>
            <a:r>
              <a:rPr lang="it-IT" dirty="0" smtClean="0"/>
              <a:t>propagazione.</a:t>
            </a:r>
            <a:endParaRPr lang="it-IT" dirty="0"/>
          </a:p>
          <a:p>
            <a:endParaRPr lang="it-IT" dirty="0" smtClean="0"/>
          </a:p>
          <a:p>
            <a:r>
              <a:rPr lang="it-IT" dirty="0" smtClean="0"/>
              <a:t>I </a:t>
            </a:r>
            <a:r>
              <a:rPr lang="it-IT" dirty="0"/>
              <a:t>potenziali fattori che influenzano la velocità e i meccanismi delle reazioni dei radicali liberi includono la natura del radicale libero e del suo ambiente (regioni acquose o lipidiche) e le caratteristiche strutturali del carotenoide (gruppi terminali ciclici o aciclici, polari o apolari, proprietà redox).</a:t>
            </a:r>
            <a:endParaRPr lang="en-US" dirty="0"/>
          </a:p>
        </p:txBody>
      </p:sp>
      <p:pic>
        <p:nvPicPr>
          <p:cNvPr id="3" name="Immagine 2"/>
          <p:cNvPicPr>
            <a:picLocks noChangeAspect="1"/>
          </p:cNvPicPr>
          <p:nvPr/>
        </p:nvPicPr>
        <p:blipFill>
          <a:blip r:embed="rId2"/>
          <a:stretch>
            <a:fillRect/>
          </a:stretch>
        </p:blipFill>
        <p:spPr>
          <a:xfrm>
            <a:off x="5782108" y="1900884"/>
            <a:ext cx="5807595" cy="1716163"/>
          </a:xfrm>
          <a:prstGeom prst="rect">
            <a:avLst/>
          </a:prstGeom>
          <a:ln>
            <a:noFill/>
          </a:ln>
          <a:effectLst>
            <a:outerShdw blurRad="292100" dist="139700" dir="2700000" algn="tl" rotWithShape="0">
              <a:srgbClr val="333333">
                <a:alpha val="65000"/>
              </a:srgbClr>
            </a:outerShdw>
          </a:effectLst>
        </p:spPr>
      </p:pic>
      <p:sp>
        <p:nvSpPr>
          <p:cNvPr id="10" name="Freccia a destra 9"/>
          <p:cNvSpPr/>
          <p:nvPr/>
        </p:nvSpPr>
        <p:spPr>
          <a:xfrm>
            <a:off x="5150734" y="2313682"/>
            <a:ext cx="769034" cy="73152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CasellaDiTesto 11"/>
          <p:cNvSpPr txBox="1"/>
          <p:nvPr/>
        </p:nvSpPr>
        <p:spPr>
          <a:xfrm>
            <a:off x="249833" y="4825973"/>
            <a:ext cx="5062947" cy="1477328"/>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dirty="0" smtClean="0"/>
              <a:t>Un </a:t>
            </a:r>
            <a:r>
              <a:rPr lang="it-IT" dirty="0"/>
              <a:t>meccanismo plausibile per l'interazione delle vitamine A ed E con il β-carotene </a:t>
            </a:r>
            <a:r>
              <a:rPr lang="it-IT" dirty="0" smtClean="0"/>
              <a:t>spiega come il carotenoide ripari </a:t>
            </a:r>
            <a:r>
              <a:rPr lang="it-IT" dirty="0"/>
              <a:t>il radicale della vitamina E </a:t>
            </a:r>
            <a:r>
              <a:rPr lang="it-IT" dirty="0" err="1"/>
              <a:t>e</a:t>
            </a:r>
            <a:r>
              <a:rPr lang="it-IT" dirty="0"/>
              <a:t> il risultante radicale cationico </a:t>
            </a:r>
            <a:r>
              <a:rPr lang="it-IT" dirty="0" smtClean="0"/>
              <a:t>viene</a:t>
            </a:r>
            <a:r>
              <a:rPr lang="it-IT" dirty="0"/>
              <a:t>, a sua volta, riparato dalla vitamina C.</a:t>
            </a:r>
            <a:endParaRPr lang="en-US" u="sng" dirty="0"/>
          </a:p>
        </p:txBody>
      </p:sp>
      <p:pic>
        <p:nvPicPr>
          <p:cNvPr id="13" name="Immagine 12"/>
          <p:cNvPicPr>
            <a:picLocks noChangeAspect="1"/>
          </p:cNvPicPr>
          <p:nvPr/>
        </p:nvPicPr>
        <p:blipFill>
          <a:blip r:embed="rId3"/>
          <a:stretch>
            <a:fillRect/>
          </a:stretch>
        </p:blipFill>
        <p:spPr>
          <a:xfrm>
            <a:off x="5782108" y="4226524"/>
            <a:ext cx="5807595" cy="2076777"/>
          </a:xfrm>
          <a:prstGeom prst="rect">
            <a:avLst/>
          </a:prstGeom>
          <a:ln>
            <a:noFill/>
          </a:ln>
          <a:effectLst>
            <a:outerShdw blurRad="292100" dist="139700" dir="2700000" algn="tl" rotWithShape="0">
              <a:srgbClr val="333333">
                <a:alpha val="65000"/>
              </a:srgbClr>
            </a:outerShdw>
          </a:effectLst>
        </p:spPr>
      </p:pic>
      <p:sp>
        <p:nvSpPr>
          <p:cNvPr id="14" name="Freccia a destra 13"/>
          <p:cNvSpPr/>
          <p:nvPr/>
        </p:nvSpPr>
        <p:spPr>
          <a:xfrm>
            <a:off x="5206464" y="5046028"/>
            <a:ext cx="769034" cy="73152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CasellaDiTesto 10"/>
          <p:cNvSpPr txBox="1"/>
          <p:nvPr/>
        </p:nvSpPr>
        <p:spPr>
          <a:xfrm>
            <a:off x="243380" y="512548"/>
            <a:ext cx="3521413" cy="461665"/>
          </a:xfrm>
          <a:prstGeom prst="rect">
            <a:avLst/>
          </a:prstGeom>
          <a:noFill/>
        </p:spPr>
        <p:txBody>
          <a:bodyPr wrap="none" rtlCol="0">
            <a:spAutoFit/>
          </a:bodyPr>
          <a:lstStyle/>
          <a:p>
            <a:r>
              <a:rPr lang="it-IT" sz="2400" b="1" dirty="0" smtClean="0">
                <a:solidFill>
                  <a:schemeClr val="accent2">
                    <a:lumMod val="75000"/>
                  </a:schemeClr>
                </a:solidFill>
              </a:rPr>
              <a:t>Antiossidanti: carotenoidi</a:t>
            </a:r>
            <a:endParaRPr lang="en-US" sz="2400" b="1" dirty="0">
              <a:solidFill>
                <a:schemeClr val="accent2">
                  <a:lumMod val="75000"/>
                </a:schemeClr>
              </a:solidFill>
            </a:endParaRPr>
          </a:p>
        </p:txBody>
      </p:sp>
      <p:sp>
        <p:nvSpPr>
          <p:cNvPr id="15" name="CasellaDiTesto 14"/>
          <p:cNvSpPr txBox="1"/>
          <p:nvPr/>
        </p:nvSpPr>
        <p:spPr>
          <a:xfrm>
            <a:off x="11199636" y="974213"/>
            <a:ext cx="601447" cy="523220"/>
          </a:xfrm>
          <a:prstGeom prst="rect">
            <a:avLst/>
          </a:prstGeom>
          <a:noFill/>
        </p:spPr>
        <p:txBody>
          <a:bodyPr wrap="none" rtlCol="0">
            <a:spAutoFit/>
          </a:bodyPr>
          <a:lstStyle/>
          <a:p>
            <a:r>
              <a:rPr lang="en-US" sz="2800" b="1" dirty="0" smtClean="0">
                <a:solidFill>
                  <a:srgbClr val="FF0000"/>
                </a:solidFill>
              </a:rPr>
              <a:t>U2</a:t>
            </a:r>
            <a:endParaRPr lang="en-US" sz="2800" b="1" dirty="0">
              <a:solidFill>
                <a:srgbClr val="FF0000"/>
              </a:solidFill>
            </a:endParaRPr>
          </a:p>
        </p:txBody>
      </p:sp>
    </p:spTree>
    <p:extLst>
      <p:ext uri="{BB962C8B-B14F-4D97-AF65-F5344CB8AC3E}">
        <p14:creationId xmlns:p14="http://schemas.microsoft.com/office/powerpoint/2010/main" val="2530948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1B67F56A-CA75-4338-AC8D-FC5ED7363AD7}"/>
              </a:ext>
            </a:extLst>
          </p:cNvPr>
          <p:cNvSpPr txBox="1">
            <a:spLocks/>
          </p:cNvSpPr>
          <p:nvPr/>
        </p:nvSpPr>
        <p:spPr>
          <a:xfrm>
            <a:off x="269434" y="449728"/>
            <a:ext cx="4930354" cy="3392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Ossidazione delle proteine</a:t>
            </a:r>
            <a:endParaRPr lang="it-IT" sz="2400" b="1" dirty="0">
              <a:solidFill>
                <a:schemeClr val="accent6"/>
              </a:solidFill>
              <a:latin typeface="Tahoma" panose="020B0604030504040204" pitchFamily="34" charset="0"/>
              <a:ea typeface="Tahoma" panose="020B0604030504040204" pitchFamily="34" charset="0"/>
              <a:cs typeface="Tahoma" panose="020B0604030504040204" pitchFamily="34" charset="0"/>
            </a:endParaRPr>
          </a:p>
        </p:txBody>
      </p:sp>
      <p:sp>
        <p:nvSpPr>
          <p:cNvPr id="2" name="CasellaDiTesto 1"/>
          <p:cNvSpPr txBox="1"/>
          <p:nvPr/>
        </p:nvSpPr>
        <p:spPr>
          <a:xfrm>
            <a:off x="269434" y="1235823"/>
            <a:ext cx="5467547" cy="5262979"/>
          </a:xfrm>
          <a:prstGeom prst="rect">
            <a:avLst/>
          </a:prstGeom>
          <a:solidFill>
            <a:schemeClr val="bg1"/>
          </a:solidFill>
          <a:ln w="28575">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sz="1600" dirty="0"/>
              <a:t>Si prevede che gli ossidanti reattivi </a:t>
            </a:r>
            <a:r>
              <a:rPr lang="it-IT" sz="1600" dirty="0" smtClean="0"/>
              <a:t>(radicali) generati </a:t>
            </a:r>
            <a:r>
              <a:rPr lang="it-IT" sz="1600" dirty="0"/>
              <a:t>continuamente nei sistemi biologici reagiscano principalmente con le proteine ​​(P) a causa dell'elevata abbondanza di proteine ​​(circa il 70% della massa secca delle </a:t>
            </a:r>
            <a:r>
              <a:rPr lang="it-IT" sz="1600" dirty="0" smtClean="0"/>
              <a:t>cellule.</a:t>
            </a:r>
            <a:endParaRPr lang="it-IT" sz="1600" dirty="0"/>
          </a:p>
          <a:p>
            <a:endParaRPr lang="it-IT" sz="1600" dirty="0"/>
          </a:p>
          <a:p>
            <a:r>
              <a:rPr lang="it-IT" sz="1600" dirty="0"/>
              <a:t>L'ossidazione delle proteine ​​avviene come risultato dell'attacco diretto dei </a:t>
            </a:r>
            <a:r>
              <a:rPr lang="it-IT" sz="1600" b="1" dirty="0">
                <a:solidFill>
                  <a:srgbClr val="FF0000"/>
                </a:solidFill>
              </a:rPr>
              <a:t>ROS</a:t>
            </a:r>
            <a:r>
              <a:rPr lang="it-IT" sz="1600" dirty="0"/>
              <a:t> o della </a:t>
            </a:r>
            <a:r>
              <a:rPr lang="it-IT" sz="1600" b="1" dirty="0" err="1">
                <a:solidFill>
                  <a:srgbClr val="FF0000"/>
                </a:solidFill>
              </a:rPr>
              <a:t>fotoossidazione</a:t>
            </a:r>
            <a:r>
              <a:rPr lang="it-IT" sz="1600" dirty="0"/>
              <a:t> o indirettamente attraverso la </a:t>
            </a:r>
            <a:r>
              <a:rPr lang="it-IT" sz="1600" b="1" dirty="0" err="1">
                <a:solidFill>
                  <a:srgbClr val="FF0000"/>
                </a:solidFill>
              </a:rPr>
              <a:t>perossidazione</a:t>
            </a:r>
            <a:r>
              <a:rPr lang="it-IT" sz="1600" dirty="0"/>
              <a:t> dei lipidi che </a:t>
            </a:r>
            <a:r>
              <a:rPr lang="it-IT" sz="1600" dirty="0" smtClean="0"/>
              <a:t>generano radicali i quali attaccano </a:t>
            </a:r>
            <a:r>
              <a:rPr lang="it-IT" sz="1600" dirty="0"/>
              <a:t>ulteriormente le proteine.</a:t>
            </a:r>
          </a:p>
          <a:p>
            <a:endParaRPr lang="it-IT" sz="1600" dirty="0" smtClean="0"/>
          </a:p>
          <a:p>
            <a:r>
              <a:rPr lang="it-IT" sz="1600" b="1" dirty="0" smtClean="0">
                <a:solidFill>
                  <a:srgbClr val="FF0000"/>
                </a:solidFill>
              </a:rPr>
              <a:t>Gli obiettivi comuni dei ROS sono la struttura peptidica e i gruppi funzionali nelle catene laterali dei residui </a:t>
            </a:r>
            <a:r>
              <a:rPr lang="it-IT" sz="1600" b="1" dirty="0" err="1" smtClean="0">
                <a:solidFill>
                  <a:srgbClr val="FF0000"/>
                </a:solidFill>
              </a:rPr>
              <a:t>aminoacidici</a:t>
            </a:r>
            <a:r>
              <a:rPr lang="it-IT" sz="1600" b="1" dirty="0" smtClean="0">
                <a:solidFill>
                  <a:srgbClr val="FF0000"/>
                </a:solidFill>
              </a:rPr>
              <a:t>.</a:t>
            </a:r>
          </a:p>
          <a:p>
            <a:r>
              <a:rPr lang="it-IT" sz="1600" b="1" dirty="0" smtClean="0">
                <a:solidFill>
                  <a:srgbClr val="FF0000"/>
                </a:solidFill>
              </a:rPr>
              <a:t>Un </a:t>
            </a:r>
            <a:r>
              <a:rPr lang="it-IT" sz="1600" b="1" dirty="0">
                <a:solidFill>
                  <a:srgbClr val="FF0000"/>
                </a:solidFill>
              </a:rPr>
              <a:t>singolo radicale ossidrile è in grado di causare danni fino a 15 aminoacidi di una catena peptidica.</a:t>
            </a:r>
          </a:p>
          <a:p>
            <a:endParaRPr lang="it-IT" sz="1600" dirty="0"/>
          </a:p>
          <a:p>
            <a:r>
              <a:rPr lang="it-IT" sz="1600" dirty="0"/>
              <a:t>Alcuni aminoacidi, come </a:t>
            </a:r>
            <a:r>
              <a:rPr lang="it-IT" sz="1600" dirty="0" err="1"/>
              <a:t>Cys</a:t>
            </a:r>
            <a:r>
              <a:rPr lang="it-IT" sz="1600" dirty="0"/>
              <a:t> e </a:t>
            </a:r>
            <a:r>
              <a:rPr lang="it-IT" sz="1600" dirty="0" err="1"/>
              <a:t>Met</a:t>
            </a:r>
            <a:r>
              <a:rPr lang="it-IT" sz="1600" dirty="0"/>
              <a:t>, sarebbero i primi</a:t>
            </a:r>
          </a:p>
          <a:p>
            <a:r>
              <a:rPr lang="it-IT" sz="1600" dirty="0" smtClean="0"/>
              <a:t>ad essere ossidati </a:t>
            </a:r>
            <a:r>
              <a:rPr lang="it-IT" sz="1600" dirty="0"/>
              <a:t>a causa dell'elevata suscettibilità dei loro </a:t>
            </a:r>
            <a:r>
              <a:rPr lang="it-IT" sz="1600" dirty="0" smtClean="0"/>
              <a:t>gruppi -SH. </a:t>
            </a:r>
            <a:r>
              <a:rPr lang="it-IT" sz="1600" dirty="0"/>
              <a:t>Anche i residui di </a:t>
            </a:r>
            <a:r>
              <a:rPr lang="it-IT" sz="1600" dirty="0" err="1"/>
              <a:t>Trp</a:t>
            </a:r>
            <a:r>
              <a:rPr lang="it-IT" sz="1600" dirty="0"/>
              <a:t> vengono prontamente ossidati. Suscettibili all'ossidazione sono anche gli amminoacidi con un gruppo amminico, ammidico e ossidrile libero (</a:t>
            </a:r>
            <a:r>
              <a:rPr lang="it-IT" sz="1600" dirty="0" err="1"/>
              <a:t>Lys</a:t>
            </a:r>
            <a:r>
              <a:rPr lang="it-IT" sz="1600" dirty="0"/>
              <a:t>, </a:t>
            </a:r>
            <a:r>
              <a:rPr lang="it-IT" sz="1600" dirty="0" err="1"/>
              <a:t>Arg</a:t>
            </a:r>
            <a:r>
              <a:rPr lang="it-IT" sz="1600" dirty="0"/>
              <a:t> e </a:t>
            </a:r>
            <a:r>
              <a:rPr lang="it-IT" sz="1600" dirty="0" err="1"/>
              <a:t>Tyr</a:t>
            </a:r>
            <a:r>
              <a:rPr lang="it-IT" sz="1600" dirty="0"/>
              <a:t>).</a:t>
            </a:r>
            <a:endParaRPr lang="en-US" sz="1600" dirty="0"/>
          </a:p>
        </p:txBody>
      </p:sp>
      <p:pic>
        <p:nvPicPr>
          <p:cNvPr id="4" name="Immagine 3"/>
          <p:cNvPicPr>
            <a:picLocks noChangeAspect="1"/>
          </p:cNvPicPr>
          <p:nvPr/>
        </p:nvPicPr>
        <p:blipFill>
          <a:blip r:embed="rId2"/>
          <a:stretch>
            <a:fillRect/>
          </a:stretch>
        </p:blipFill>
        <p:spPr>
          <a:xfrm>
            <a:off x="6168970" y="1894950"/>
            <a:ext cx="3927811" cy="3789182"/>
          </a:xfrm>
          <a:prstGeom prst="rect">
            <a:avLst/>
          </a:prstGeom>
          <a:ln>
            <a:noFill/>
          </a:ln>
          <a:effectLst>
            <a:outerShdw blurRad="292100" dist="139700" dir="2700000" algn="tl" rotWithShape="0">
              <a:srgbClr val="333333">
                <a:alpha val="65000"/>
              </a:srgbClr>
            </a:outerShdw>
          </a:effectLst>
        </p:spPr>
      </p:pic>
      <p:pic>
        <p:nvPicPr>
          <p:cNvPr id="9" name="Immagine 8"/>
          <p:cNvPicPr>
            <a:picLocks noChangeAspect="1"/>
          </p:cNvPicPr>
          <p:nvPr/>
        </p:nvPicPr>
        <p:blipFill>
          <a:blip r:embed="rId3"/>
          <a:stretch>
            <a:fillRect/>
          </a:stretch>
        </p:blipFill>
        <p:spPr>
          <a:xfrm>
            <a:off x="10260840" y="1894950"/>
            <a:ext cx="1239520" cy="1084580"/>
          </a:xfrm>
          <a:prstGeom prst="rect">
            <a:avLst/>
          </a:prstGeom>
          <a:ln>
            <a:noFill/>
          </a:ln>
          <a:effectLst>
            <a:outerShdw blurRad="292100" dist="139700" dir="2700000" algn="tl" rotWithShape="0">
              <a:srgbClr val="333333">
                <a:alpha val="65000"/>
              </a:srgbClr>
            </a:outerShdw>
          </a:effectLst>
        </p:spPr>
      </p:pic>
      <p:sp>
        <p:nvSpPr>
          <p:cNvPr id="3" name="CasellaDiTesto 2"/>
          <p:cNvSpPr txBox="1"/>
          <p:nvPr/>
        </p:nvSpPr>
        <p:spPr>
          <a:xfrm>
            <a:off x="11199636" y="974213"/>
            <a:ext cx="601447" cy="523220"/>
          </a:xfrm>
          <a:prstGeom prst="rect">
            <a:avLst/>
          </a:prstGeom>
          <a:noFill/>
        </p:spPr>
        <p:txBody>
          <a:bodyPr wrap="none" rtlCol="0">
            <a:spAutoFit/>
          </a:bodyPr>
          <a:lstStyle/>
          <a:p>
            <a:r>
              <a:rPr lang="en-US" sz="2800" b="1" dirty="0" smtClean="0">
                <a:solidFill>
                  <a:srgbClr val="FF0000"/>
                </a:solidFill>
              </a:rPr>
              <a:t>U1</a:t>
            </a:r>
            <a:endParaRPr lang="en-US" sz="2800" b="1" dirty="0">
              <a:solidFill>
                <a:srgbClr val="FF0000"/>
              </a:solidFill>
            </a:endParaRPr>
          </a:p>
        </p:txBody>
      </p:sp>
    </p:spTree>
    <p:extLst>
      <p:ext uri="{BB962C8B-B14F-4D97-AF65-F5344CB8AC3E}">
        <p14:creationId xmlns:p14="http://schemas.microsoft.com/office/powerpoint/2010/main" val="64250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45097" y="774158"/>
            <a:ext cx="3983078" cy="461665"/>
          </a:xfrm>
          <a:prstGeom prst="rect">
            <a:avLst/>
          </a:prstGeom>
          <a:noFill/>
        </p:spPr>
        <p:txBody>
          <a:bodyPr wrap="none" rtlCol="0">
            <a:spAutoFit/>
          </a:bodyPr>
          <a:lstStyle/>
          <a:p>
            <a:r>
              <a:rPr lang="it-IT" sz="2400" b="1" dirty="0" smtClean="0">
                <a:solidFill>
                  <a:schemeClr val="accent6">
                    <a:lumMod val="75000"/>
                  </a:schemeClr>
                </a:solidFill>
              </a:rPr>
              <a:t>Antiossidanti: acido ascorbico</a:t>
            </a:r>
            <a:endParaRPr lang="en-US" sz="2400" b="1" dirty="0">
              <a:solidFill>
                <a:schemeClr val="accent6">
                  <a:lumMod val="75000"/>
                </a:schemeClr>
              </a:solidFill>
            </a:endParaRPr>
          </a:p>
        </p:txBody>
      </p:sp>
      <p:sp>
        <p:nvSpPr>
          <p:cNvPr id="6" name="CasellaDiTesto 5"/>
          <p:cNvSpPr txBox="1"/>
          <p:nvPr/>
        </p:nvSpPr>
        <p:spPr>
          <a:xfrm>
            <a:off x="245097" y="1795073"/>
            <a:ext cx="5067683" cy="3046988"/>
          </a:xfrm>
          <a:prstGeom prst="rect">
            <a:avLst/>
          </a:prstGeom>
          <a:ln w="28575">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1600" dirty="0"/>
              <a:t>La vitamina C (acido L-ascorbico) è una vitamina idrosolubile ad alto potenziale riduttivo.</a:t>
            </a:r>
          </a:p>
          <a:p>
            <a:r>
              <a:rPr lang="it-IT" sz="1600" dirty="0"/>
              <a:t>È considerato il più importante antiossidante idrosolubile. Può eliminare direttamente i radicali </a:t>
            </a:r>
            <a:r>
              <a:rPr lang="it-IT" sz="1600" dirty="0" err="1" smtClean="0"/>
              <a:t>superossido</a:t>
            </a:r>
            <a:r>
              <a:rPr lang="it-IT" sz="1600" dirty="0"/>
              <a:t>, l'ossigeno singoletto, il perossido di idrogeno e i radicali idrossilici.</a:t>
            </a:r>
          </a:p>
          <a:p>
            <a:r>
              <a:rPr lang="it-IT" sz="1600" dirty="0"/>
              <a:t>La chimica antiossidante della vitamina C nel corpo umano e nella maggior parte degli alimenti è la chimica dell’anione ascorbato perché, a </a:t>
            </a:r>
            <a:r>
              <a:rPr lang="it-IT" sz="1600" dirty="0" err="1"/>
              <a:t>pH</a:t>
            </a:r>
            <a:r>
              <a:rPr lang="it-IT" sz="1600" dirty="0"/>
              <a:t> fisiologico, il 99,9% dell’acido ascorbico (pKa1 = 4,17) è presente come anione ascorbato (AH</a:t>
            </a:r>
            <a:r>
              <a:rPr lang="it-IT" sz="1600" baseline="30000" dirty="0"/>
              <a:t>–</a:t>
            </a:r>
            <a:r>
              <a:rPr lang="it-IT" sz="1600" dirty="0"/>
              <a:t>) e solo una piccola parte proporzioni come acido ascorbico (AH</a:t>
            </a:r>
            <a:r>
              <a:rPr lang="it-IT" sz="1600" baseline="-25000" dirty="0"/>
              <a:t>2</a:t>
            </a:r>
            <a:r>
              <a:rPr lang="it-IT" sz="1600" dirty="0"/>
              <a:t>; 0,05%) e A</a:t>
            </a:r>
            <a:r>
              <a:rPr lang="it-IT" sz="1600" baseline="30000" dirty="0"/>
              <a:t>2–</a:t>
            </a:r>
            <a:r>
              <a:rPr lang="it-IT" sz="1600" dirty="0"/>
              <a:t> (0,004</a:t>
            </a:r>
            <a:r>
              <a:rPr lang="it-IT" sz="1600" dirty="0" smtClean="0"/>
              <a:t>%).</a:t>
            </a:r>
            <a:endParaRPr lang="it-IT" sz="1600" dirty="0"/>
          </a:p>
        </p:txBody>
      </p:sp>
      <p:pic>
        <p:nvPicPr>
          <p:cNvPr id="2" name="Immagine 1"/>
          <p:cNvPicPr>
            <a:picLocks noChangeAspect="1"/>
          </p:cNvPicPr>
          <p:nvPr/>
        </p:nvPicPr>
        <p:blipFill>
          <a:blip r:embed="rId2"/>
          <a:stretch>
            <a:fillRect/>
          </a:stretch>
        </p:blipFill>
        <p:spPr>
          <a:xfrm>
            <a:off x="5515209" y="2681715"/>
            <a:ext cx="6168791" cy="2160346"/>
          </a:xfrm>
          <a:prstGeom prst="rect">
            <a:avLst/>
          </a:prstGeom>
          <a:ln>
            <a:noFill/>
          </a:ln>
          <a:effectLst>
            <a:outerShdw blurRad="292100" dist="139700" dir="2700000" algn="tl" rotWithShape="0">
              <a:srgbClr val="333333">
                <a:alpha val="65000"/>
              </a:srgbClr>
            </a:outerShdw>
          </a:effectLst>
        </p:spPr>
      </p:pic>
      <p:sp>
        <p:nvSpPr>
          <p:cNvPr id="10" name="Freccia a destra 9"/>
          <p:cNvSpPr/>
          <p:nvPr/>
        </p:nvSpPr>
        <p:spPr>
          <a:xfrm>
            <a:off x="5185006" y="2681715"/>
            <a:ext cx="769034" cy="73152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CasellaDiTesto 14"/>
          <p:cNvSpPr txBox="1"/>
          <p:nvPr/>
        </p:nvSpPr>
        <p:spPr>
          <a:xfrm>
            <a:off x="224081" y="5066937"/>
            <a:ext cx="11459919" cy="1569660"/>
          </a:xfrm>
          <a:prstGeom prst="rect">
            <a:avLst/>
          </a:prstGeom>
          <a:ln w="28575">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smtClean="0"/>
              <a:t>AH</a:t>
            </a:r>
            <a:r>
              <a:rPr lang="en-US" sz="1600" baseline="30000" dirty="0"/>
              <a:t>–</a:t>
            </a:r>
            <a:r>
              <a:rPr lang="en-US" sz="1600" dirty="0"/>
              <a:t> </a:t>
            </a:r>
            <a:r>
              <a:rPr lang="it-IT" sz="1600" dirty="0"/>
              <a:t>reagisce con i radicali per produrre un radicale libero ascorbato (AH</a:t>
            </a:r>
            <a:r>
              <a:rPr lang="it-IT" sz="1600" baseline="30000" dirty="0"/>
              <a:t>•</a:t>
            </a:r>
            <a:r>
              <a:rPr lang="it-IT" sz="1600" dirty="0"/>
              <a:t>), che non è </a:t>
            </a:r>
            <a:r>
              <a:rPr lang="it-IT" sz="1600" dirty="0" err="1"/>
              <a:t>protonato</a:t>
            </a:r>
            <a:r>
              <a:rPr lang="it-IT" sz="1600" dirty="0"/>
              <a:t> (</a:t>
            </a:r>
            <a:r>
              <a:rPr lang="it-IT" sz="1600" dirty="0" err="1"/>
              <a:t>pKa</a:t>
            </a:r>
            <a:r>
              <a:rPr lang="it-IT" sz="1600" dirty="0"/>
              <a:t> = –0,86) ma è presente sotto forma di radicale </a:t>
            </a:r>
            <a:r>
              <a:rPr lang="it-IT" sz="1600" dirty="0" err="1"/>
              <a:t>emideidroascorbato</a:t>
            </a:r>
            <a:r>
              <a:rPr lang="it-IT" sz="1600" dirty="0"/>
              <a:t> scarsamente reattivo (radicale </a:t>
            </a:r>
            <a:r>
              <a:rPr lang="it-IT" sz="1600" dirty="0" err="1"/>
              <a:t>ascorbilico</a:t>
            </a:r>
            <a:r>
              <a:rPr lang="it-IT" sz="1600" dirty="0"/>
              <a:t>; A</a:t>
            </a:r>
            <a:r>
              <a:rPr lang="it-IT" sz="1600" baseline="30000" dirty="0"/>
              <a:t>•–</a:t>
            </a:r>
            <a:r>
              <a:rPr lang="it-IT" sz="1600" dirty="0"/>
              <a:t>)). Sia l'ascorbato che il radicale </a:t>
            </a:r>
            <a:r>
              <a:rPr lang="it-IT" sz="1600" dirty="0" err="1"/>
              <a:t>ascorbilico</a:t>
            </a:r>
            <a:r>
              <a:rPr lang="it-IT" sz="1600" dirty="0"/>
              <a:t> hanno un basso potenziale di riduzione e possono reagire con la maggior parte degli altri radicali e ossidanti biologicamente rilevanti. Inoltre, la reattività del radicale </a:t>
            </a:r>
            <a:r>
              <a:rPr lang="it-IT" sz="1600" dirty="0" err="1"/>
              <a:t>ascorbilico</a:t>
            </a:r>
            <a:r>
              <a:rPr lang="it-IT" sz="1600" dirty="0"/>
              <a:t> è bassa a causa della stabilizzazione della risonanza dell'elettrone spaiato; </a:t>
            </a:r>
            <a:r>
              <a:rPr lang="it-IT" sz="1600" dirty="0" err="1" smtClean="0"/>
              <a:t>dismuta</a:t>
            </a:r>
            <a:r>
              <a:rPr lang="it-IT" sz="1600" dirty="0" smtClean="0"/>
              <a:t> </a:t>
            </a:r>
            <a:r>
              <a:rPr lang="it-IT" sz="1600" dirty="0"/>
              <a:t>in ascorbato e acido </a:t>
            </a:r>
            <a:r>
              <a:rPr lang="it-IT" sz="1600" dirty="0" err="1"/>
              <a:t>deidroascorbico</a:t>
            </a:r>
            <a:r>
              <a:rPr lang="it-IT" sz="1600" dirty="0"/>
              <a:t>. Inoltre, l’ascorbato può essere rigenerato sia dal radicale </a:t>
            </a:r>
            <a:r>
              <a:rPr lang="it-IT" sz="1600" dirty="0" err="1"/>
              <a:t>ascorbilico</a:t>
            </a:r>
            <a:r>
              <a:rPr lang="it-IT" sz="1600" dirty="0"/>
              <a:t> che dall’acido </a:t>
            </a:r>
            <a:r>
              <a:rPr lang="it-IT" sz="1600" dirty="0" err="1"/>
              <a:t>deidroascorbico</a:t>
            </a:r>
            <a:r>
              <a:rPr lang="it-IT" sz="1600" dirty="0"/>
              <a:t> attraverso percorsi enzimatici e </a:t>
            </a:r>
            <a:r>
              <a:rPr lang="it-IT" sz="1600" dirty="0" smtClean="0"/>
              <a:t>indipendenti</a:t>
            </a:r>
            <a:r>
              <a:rPr lang="en-US" sz="1600" dirty="0" smtClean="0"/>
              <a:t>.</a:t>
            </a:r>
            <a:endParaRPr lang="en-US" sz="1600" dirty="0"/>
          </a:p>
        </p:txBody>
      </p:sp>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5300" y="1996696"/>
            <a:ext cx="3843020" cy="1758670"/>
          </a:xfrm>
          <a:prstGeom prst="rect">
            <a:avLst/>
          </a:prstGeom>
          <a:ln>
            <a:noFill/>
          </a:ln>
          <a:effectLst>
            <a:outerShdw blurRad="292100" dist="139700" dir="2700000" algn="tl" rotWithShape="0">
              <a:srgbClr val="333333">
                <a:alpha val="65000"/>
              </a:srgbClr>
            </a:outerShdw>
          </a:effectLst>
        </p:spPr>
      </p:pic>
      <p:sp>
        <p:nvSpPr>
          <p:cNvPr id="11" name="CasellaDiTesto 10"/>
          <p:cNvSpPr txBox="1"/>
          <p:nvPr/>
        </p:nvSpPr>
        <p:spPr>
          <a:xfrm>
            <a:off x="11199636" y="974213"/>
            <a:ext cx="601447" cy="523220"/>
          </a:xfrm>
          <a:prstGeom prst="rect">
            <a:avLst/>
          </a:prstGeom>
          <a:noFill/>
        </p:spPr>
        <p:txBody>
          <a:bodyPr wrap="none" rtlCol="0">
            <a:spAutoFit/>
          </a:bodyPr>
          <a:lstStyle/>
          <a:p>
            <a:r>
              <a:rPr lang="en-US" sz="2800" b="1" dirty="0" smtClean="0">
                <a:solidFill>
                  <a:srgbClr val="FF0000"/>
                </a:solidFill>
              </a:rPr>
              <a:t>U2</a:t>
            </a:r>
            <a:endParaRPr lang="en-US" sz="2800" b="1" dirty="0">
              <a:solidFill>
                <a:srgbClr val="FF0000"/>
              </a:solidFill>
            </a:endParaRPr>
          </a:p>
        </p:txBody>
      </p:sp>
    </p:spTree>
    <p:extLst>
      <p:ext uri="{BB962C8B-B14F-4D97-AF65-F5344CB8AC3E}">
        <p14:creationId xmlns:p14="http://schemas.microsoft.com/office/powerpoint/2010/main" val="1105404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45097" y="1795073"/>
            <a:ext cx="3950983" cy="338554"/>
          </a:xfrm>
          <a:prstGeom prst="rect">
            <a:avLst/>
          </a:prstGeom>
          <a:ln w="28575">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1600" dirty="0" smtClean="0"/>
              <a:t>Quenching chimico dell'ossigeno singoletto</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097" y="2223318"/>
            <a:ext cx="3950983" cy="1280983"/>
          </a:xfrm>
          <a:prstGeom prst="rect">
            <a:avLst/>
          </a:prstGeom>
          <a:ln>
            <a:noFill/>
          </a:ln>
          <a:effectLst>
            <a:outerShdw blurRad="292100" dist="139700" dir="2700000" algn="tl" rotWithShape="0">
              <a:srgbClr val="333333">
                <a:alpha val="65000"/>
              </a:srgbClr>
            </a:outerShdw>
          </a:effectLst>
        </p:spPr>
      </p:pic>
      <p:pic>
        <p:nvPicPr>
          <p:cNvPr id="12" name="Main graphic"/>
          <p:cNvPicPr/>
          <p:nvPr/>
        </p:nvPicPr>
        <p:blipFill rotWithShape="1">
          <a:blip r:embed="rId3"/>
          <a:srcRect t="54180"/>
          <a:stretch/>
        </p:blipFill>
        <p:spPr>
          <a:xfrm>
            <a:off x="4512296" y="2223318"/>
            <a:ext cx="5190503" cy="3425642"/>
          </a:xfrm>
          <a:prstGeom prst="rect">
            <a:avLst/>
          </a:prstGeom>
          <a:ln>
            <a:noFill/>
          </a:ln>
          <a:effectLst>
            <a:outerShdw blurRad="292100" dist="139700" dir="2700000" algn="tl" rotWithShape="0">
              <a:srgbClr val="333333">
                <a:alpha val="65000"/>
              </a:srgbClr>
            </a:outerShdw>
          </a:effectLst>
        </p:spPr>
      </p:pic>
      <p:sp>
        <p:nvSpPr>
          <p:cNvPr id="13" name="CasellaDiTesto 12"/>
          <p:cNvSpPr txBox="1"/>
          <p:nvPr/>
        </p:nvSpPr>
        <p:spPr>
          <a:xfrm>
            <a:off x="4512297" y="1795073"/>
            <a:ext cx="3950983" cy="338554"/>
          </a:xfrm>
          <a:prstGeom prst="rect">
            <a:avLst/>
          </a:prstGeom>
          <a:ln w="28575">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1600" dirty="0" smtClean="0"/>
              <a:t>Sinergia tocoferolo/ascorbato</a:t>
            </a:r>
          </a:p>
        </p:txBody>
      </p:sp>
      <p:sp>
        <p:nvSpPr>
          <p:cNvPr id="9" name="CasellaDiTesto 8"/>
          <p:cNvSpPr txBox="1"/>
          <p:nvPr/>
        </p:nvSpPr>
        <p:spPr>
          <a:xfrm>
            <a:off x="245097" y="774158"/>
            <a:ext cx="3983078" cy="461665"/>
          </a:xfrm>
          <a:prstGeom prst="rect">
            <a:avLst/>
          </a:prstGeom>
          <a:noFill/>
        </p:spPr>
        <p:txBody>
          <a:bodyPr wrap="none" rtlCol="0">
            <a:spAutoFit/>
          </a:bodyPr>
          <a:lstStyle/>
          <a:p>
            <a:r>
              <a:rPr lang="it-IT" sz="2400" b="1" dirty="0" smtClean="0">
                <a:solidFill>
                  <a:schemeClr val="accent6">
                    <a:lumMod val="75000"/>
                  </a:schemeClr>
                </a:solidFill>
              </a:rPr>
              <a:t>Antiossidanti: acido ascorbico</a:t>
            </a:r>
            <a:endParaRPr lang="en-US" sz="2400" b="1" dirty="0">
              <a:solidFill>
                <a:schemeClr val="accent6">
                  <a:lumMod val="75000"/>
                </a:schemeClr>
              </a:solidFill>
            </a:endParaRPr>
          </a:p>
        </p:txBody>
      </p:sp>
      <p:sp>
        <p:nvSpPr>
          <p:cNvPr id="10" name="CasellaDiTesto 9"/>
          <p:cNvSpPr txBox="1"/>
          <p:nvPr/>
        </p:nvSpPr>
        <p:spPr>
          <a:xfrm>
            <a:off x="11199636" y="974213"/>
            <a:ext cx="601447" cy="523220"/>
          </a:xfrm>
          <a:prstGeom prst="rect">
            <a:avLst/>
          </a:prstGeom>
          <a:noFill/>
        </p:spPr>
        <p:txBody>
          <a:bodyPr wrap="none" rtlCol="0">
            <a:spAutoFit/>
          </a:bodyPr>
          <a:lstStyle/>
          <a:p>
            <a:r>
              <a:rPr lang="en-US" sz="2800" b="1" dirty="0" smtClean="0">
                <a:solidFill>
                  <a:srgbClr val="FF0000"/>
                </a:solidFill>
              </a:rPr>
              <a:t>U2</a:t>
            </a:r>
            <a:endParaRPr lang="en-US" sz="2800" b="1" dirty="0">
              <a:solidFill>
                <a:srgbClr val="FF0000"/>
              </a:solidFill>
            </a:endParaRPr>
          </a:p>
        </p:txBody>
      </p:sp>
    </p:spTree>
    <p:extLst>
      <p:ext uri="{BB962C8B-B14F-4D97-AF65-F5344CB8AC3E}">
        <p14:creationId xmlns:p14="http://schemas.microsoft.com/office/powerpoint/2010/main" val="2587539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1B67F56A-CA75-4338-AC8D-FC5ED7363AD7}"/>
              </a:ext>
            </a:extLst>
          </p:cNvPr>
          <p:cNvSpPr txBox="1">
            <a:spLocks/>
          </p:cNvSpPr>
          <p:nvPr/>
        </p:nvSpPr>
        <p:spPr>
          <a:xfrm>
            <a:off x="1045144" y="638907"/>
            <a:ext cx="4930354" cy="3392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rPr>
              <a:t>Unit 1 </a:t>
            </a:r>
            <a:r>
              <a:rPr lang="it-IT" sz="1800" b="1" dirty="0" err="1">
                <a:solidFill>
                  <a:srgbClr val="BB1717"/>
                </a:solidFill>
                <a:latin typeface="Tahoma" panose="020B0604030504040204" pitchFamily="34" charset="0"/>
                <a:ea typeface="Tahoma" panose="020B0604030504040204" pitchFamily="34" charset="0"/>
                <a:cs typeface="Tahoma" panose="020B0604030504040204" pitchFamily="34" charset="0"/>
              </a:rPr>
              <a:t>Oxidation</a:t>
            </a:r>
            <a:r>
              <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rPr>
              <a:t> of </a:t>
            </a:r>
            <a:r>
              <a:rPr lang="it-IT" sz="1800" b="1" dirty="0" err="1">
                <a:solidFill>
                  <a:srgbClr val="BB1717"/>
                </a:solidFill>
                <a:latin typeface="Tahoma" panose="020B0604030504040204" pitchFamily="34" charset="0"/>
                <a:ea typeface="Tahoma" panose="020B0604030504040204" pitchFamily="34" charset="0"/>
                <a:cs typeface="Tahoma" panose="020B0604030504040204" pitchFamily="34" charset="0"/>
              </a:rPr>
              <a:t>Food</a:t>
            </a:r>
            <a:r>
              <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rPr>
              <a:t> Components</a:t>
            </a:r>
          </a:p>
        </p:txBody>
      </p:sp>
      <p:sp>
        <p:nvSpPr>
          <p:cNvPr id="5" name="Sottotitolo 2">
            <a:extLst>
              <a:ext uri="{FF2B5EF4-FFF2-40B4-BE49-F238E27FC236}">
                <a16:creationId xmlns:a16="http://schemas.microsoft.com/office/drawing/2014/main" id="{C6309C31-D3D3-4EDA-A839-0307A9F5755A}"/>
              </a:ext>
            </a:extLst>
          </p:cNvPr>
          <p:cNvSpPr txBox="1">
            <a:spLocks/>
          </p:cNvSpPr>
          <p:nvPr/>
        </p:nvSpPr>
        <p:spPr>
          <a:xfrm>
            <a:off x="1045144" y="1069956"/>
            <a:ext cx="7930905"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400" dirty="0" smtClean="0">
                <a:solidFill>
                  <a:srgbClr val="5B5A5A"/>
                </a:solidFill>
                <a:latin typeface="Tahoma" panose="020B0604030504040204" pitchFamily="34" charset="0"/>
                <a:ea typeface="Tahoma" panose="020B0604030504040204" pitchFamily="34" charset="0"/>
                <a:cs typeface="Tahoma" panose="020B0604030504040204" pitchFamily="34" charset="0"/>
              </a:rPr>
              <a:t>Chiara Emilia Irma Cordero &lt;chiara.cordero@unito.it&gt;</a:t>
            </a:r>
            <a:endParaRPr lang="it-IT" sz="1400" dirty="0">
              <a:solidFill>
                <a:srgbClr val="5B5A5A"/>
              </a:solidFill>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p:cNvSpPr txBox="1"/>
          <p:nvPr/>
        </p:nvSpPr>
        <p:spPr>
          <a:xfrm>
            <a:off x="7248653" y="2798327"/>
            <a:ext cx="3950983" cy="646331"/>
          </a:xfrm>
          <a:prstGeom prst="rect">
            <a:avLst/>
          </a:prstGeom>
          <a:ln w="28575">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dirty="0"/>
              <a:t>Equilibri elettrochimici </a:t>
            </a:r>
            <a:r>
              <a:rPr lang="it-IT" dirty="0" smtClean="0"/>
              <a:t>dell'acido </a:t>
            </a:r>
            <a:r>
              <a:rPr lang="it-IT" dirty="0"/>
              <a:t>ascorbico e dei suoi derivati ​​in acqua</a:t>
            </a:r>
            <a:endParaRPr lang="it-IT" sz="1600" dirty="0" smtClean="0"/>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774" y="342769"/>
            <a:ext cx="6588453" cy="6200486"/>
          </a:xfrm>
          <a:prstGeom prst="rect">
            <a:avLst/>
          </a:prstGeom>
          <a:ln>
            <a:noFill/>
          </a:ln>
          <a:effectLst>
            <a:outerShdw blurRad="292100" dist="139700" dir="2700000" algn="tl" rotWithShape="0">
              <a:srgbClr val="333333">
                <a:alpha val="65000"/>
              </a:srgbClr>
            </a:outerShdw>
          </a:effectLst>
        </p:spPr>
      </p:pic>
      <p:pic>
        <p:nvPicPr>
          <p:cNvPr id="3" name="Immagine 2"/>
          <p:cNvPicPr>
            <a:picLocks noChangeAspect="1"/>
          </p:cNvPicPr>
          <p:nvPr/>
        </p:nvPicPr>
        <p:blipFill>
          <a:blip r:embed="rId3"/>
          <a:stretch>
            <a:fillRect/>
          </a:stretch>
        </p:blipFill>
        <p:spPr>
          <a:xfrm>
            <a:off x="5534455" y="512046"/>
            <a:ext cx="1299986" cy="1590338"/>
          </a:xfrm>
          <a:prstGeom prst="rect">
            <a:avLst/>
          </a:prstGeom>
        </p:spPr>
      </p:pic>
      <p:sp>
        <p:nvSpPr>
          <p:cNvPr id="9" name="CasellaDiTesto 8"/>
          <p:cNvSpPr txBox="1"/>
          <p:nvPr/>
        </p:nvSpPr>
        <p:spPr>
          <a:xfrm>
            <a:off x="436880" y="1948961"/>
            <a:ext cx="1106585" cy="369332"/>
          </a:xfrm>
          <a:prstGeom prst="rect">
            <a:avLst/>
          </a:prstGeom>
          <a:noFill/>
        </p:spPr>
        <p:txBody>
          <a:bodyPr wrap="none" rtlCol="0">
            <a:spAutoFit/>
          </a:bodyPr>
          <a:lstStyle/>
          <a:p>
            <a:r>
              <a:rPr lang="it-IT" dirty="0" smtClean="0">
                <a:solidFill>
                  <a:srgbClr val="00B050"/>
                </a:solidFill>
              </a:rPr>
              <a:t>Intermedi</a:t>
            </a:r>
            <a:endParaRPr lang="en-US" dirty="0">
              <a:solidFill>
                <a:srgbClr val="00B050"/>
              </a:solidFill>
            </a:endParaRPr>
          </a:p>
        </p:txBody>
      </p:sp>
      <p:sp>
        <p:nvSpPr>
          <p:cNvPr id="14" name="CasellaDiTesto 13"/>
          <p:cNvSpPr txBox="1"/>
          <p:nvPr/>
        </p:nvSpPr>
        <p:spPr>
          <a:xfrm>
            <a:off x="323664" y="3605515"/>
            <a:ext cx="1682255" cy="369332"/>
          </a:xfrm>
          <a:prstGeom prst="rect">
            <a:avLst/>
          </a:prstGeom>
          <a:noFill/>
        </p:spPr>
        <p:txBody>
          <a:bodyPr wrap="none" rtlCol="0">
            <a:spAutoFit/>
          </a:bodyPr>
          <a:lstStyle/>
          <a:p>
            <a:r>
              <a:rPr lang="it-IT" dirty="0" smtClean="0">
                <a:solidFill>
                  <a:srgbClr val="0070C0"/>
                </a:solidFill>
              </a:rPr>
              <a:t>Derivati ossidati</a:t>
            </a:r>
            <a:endParaRPr lang="en-US" dirty="0">
              <a:solidFill>
                <a:srgbClr val="0070C0"/>
              </a:solidFill>
            </a:endParaRPr>
          </a:p>
        </p:txBody>
      </p:sp>
      <p:sp>
        <p:nvSpPr>
          <p:cNvPr id="10" name="CasellaDiTesto 9"/>
          <p:cNvSpPr txBox="1"/>
          <p:nvPr/>
        </p:nvSpPr>
        <p:spPr>
          <a:xfrm>
            <a:off x="7138266" y="2133627"/>
            <a:ext cx="3983078" cy="461665"/>
          </a:xfrm>
          <a:prstGeom prst="rect">
            <a:avLst/>
          </a:prstGeom>
          <a:noFill/>
        </p:spPr>
        <p:txBody>
          <a:bodyPr wrap="none" rtlCol="0">
            <a:spAutoFit/>
          </a:bodyPr>
          <a:lstStyle/>
          <a:p>
            <a:r>
              <a:rPr lang="it-IT" sz="2400" b="1" dirty="0" smtClean="0">
                <a:solidFill>
                  <a:schemeClr val="accent6">
                    <a:lumMod val="75000"/>
                  </a:schemeClr>
                </a:solidFill>
              </a:rPr>
              <a:t>Antiossidanti: acido ascorbico</a:t>
            </a:r>
            <a:endParaRPr lang="en-US" sz="2400" b="1" dirty="0">
              <a:solidFill>
                <a:schemeClr val="accent6">
                  <a:lumMod val="75000"/>
                </a:schemeClr>
              </a:solidFill>
            </a:endParaRPr>
          </a:p>
        </p:txBody>
      </p:sp>
      <p:sp>
        <p:nvSpPr>
          <p:cNvPr id="11" name="CasellaDiTesto 10"/>
          <p:cNvSpPr txBox="1"/>
          <p:nvPr/>
        </p:nvSpPr>
        <p:spPr>
          <a:xfrm>
            <a:off x="11199636" y="974213"/>
            <a:ext cx="601447" cy="523220"/>
          </a:xfrm>
          <a:prstGeom prst="rect">
            <a:avLst/>
          </a:prstGeom>
          <a:noFill/>
        </p:spPr>
        <p:txBody>
          <a:bodyPr wrap="none" rtlCol="0">
            <a:spAutoFit/>
          </a:bodyPr>
          <a:lstStyle/>
          <a:p>
            <a:r>
              <a:rPr lang="en-US" sz="2800" b="1" dirty="0" smtClean="0">
                <a:solidFill>
                  <a:srgbClr val="FF0000"/>
                </a:solidFill>
              </a:rPr>
              <a:t>U2</a:t>
            </a:r>
            <a:endParaRPr lang="en-US" sz="2800" b="1" dirty="0">
              <a:solidFill>
                <a:srgbClr val="FF0000"/>
              </a:solidFill>
            </a:endParaRPr>
          </a:p>
        </p:txBody>
      </p:sp>
    </p:spTree>
    <p:extLst>
      <p:ext uri="{BB962C8B-B14F-4D97-AF65-F5344CB8AC3E}">
        <p14:creationId xmlns:p14="http://schemas.microsoft.com/office/powerpoint/2010/main" val="4129348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2">
            <a:extLst>
              <a:ext uri="{FF2B5EF4-FFF2-40B4-BE49-F238E27FC236}">
                <a16:creationId xmlns:a16="http://schemas.microsoft.com/office/drawing/2014/main" id="{C6309C31-D3D3-4EDA-A839-0307A9F5755A}"/>
              </a:ext>
            </a:extLst>
          </p:cNvPr>
          <p:cNvSpPr txBox="1">
            <a:spLocks/>
          </p:cNvSpPr>
          <p:nvPr/>
        </p:nvSpPr>
        <p:spPr>
          <a:xfrm>
            <a:off x="1045144" y="1069956"/>
            <a:ext cx="7930905"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400" dirty="0" smtClean="0">
                <a:solidFill>
                  <a:srgbClr val="5B5A5A"/>
                </a:solidFill>
                <a:latin typeface="Tahoma" panose="020B0604030504040204" pitchFamily="34" charset="0"/>
                <a:ea typeface="Tahoma" panose="020B0604030504040204" pitchFamily="34" charset="0"/>
                <a:cs typeface="Tahoma" panose="020B0604030504040204" pitchFamily="34" charset="0"/>
              </a:rPr>
              <a:t>Chiara Emilia Irma Cordero &lt;chiara.cordero@unito.it&gt;</a:t>
            </a:r>
            <a:endParaRPr lang="it-IT" sz="1400" dirty="0">
              <a:solidFill>
                <a:srgbClr val="5B5A5A"/>
              </a:solidFill>
              <a:latin typeface="Tahoma" panose="020B0604030504040204" pitchFamily="34" charset="0"/>
              <a:ea typeface="Tahoma" panose="020B0604030504040204" pitchFamily="34" charset="0"/>
              <a:cs typeface="Tahoma" panose="020B0604030504040204" pitchFamily="34" charset="0"/>
            </a:endParaRPr>
          </a:p>
        </p:txBody>
      </p:sp>
      <p:pic>
        <p:nvPicPr>
          <p:cNvPr id="10" name="Immagine 9"/>
          <p:cNvPicPr>
            <a:picLocks noChangeAspect="1"/>
          </p:cNvPicPr>
          <p:nvPr/>
        </p:nvPicPr>
        <p:blipFill>
          <a:blip r:embed="rId2"/>
          <a:stretch>
            <a:fillRect/>
          </a:stretch>
        </p:blipFill>
        <p:spPr>
          <a:xfrm>
            <a:off x="5975499" y="1855132"/>
            <a:ext cx="4988424" cy="1450557"/>
          </a:xfrm>
          <a:prstGeom prst="rect">
            <a:avLst/>
          </a:prstGeom>
          <a:ln>
            <a:noFill/>
          </a:ln>
          <a:effectLst>
            <a:outerShdw blurRad="292100" dist="139700" dir="2700000" algn="tl" rotWithShape="0">
              <a:srgbClr val="333333">
                <a:alpha val="65000"/>
              </a:srgbClr>
            </a:outerShdw>
          </a:effectLst>
        </p:spPr>
      </p:pic>
      <p:sp>
        <p:nvSpPr>
          <p:cNvPr id="11" name="CasellaDiTesto 10"/>
          <p:cNvSpPr txBox="1"/>
          <p:nvPr/>
        </p:nvSpPr>
        <p:spPr>
          <a:xfrm>
            <a:off x="264160" y="1615788"/>
            <a:ext cx="5516880" cy="5078313"/>
          </a:xfrm>
          <a:prstGeom prst="rect">
            <a:avLst/>
          </a:prstGeom>
          <a:solidFill>
            <a:schemeClr val="bg1"/>
          </a:solidFill>
        </p:spPr>
        <p:txBody>
          <a:bodyPr wrap="square" rtlCol="0">
            <a:spAutoFit/>
          </a:bodyPr>
          <a:lstStyle/>
          <a:p>
            <a:r>
              <a:rPr lang="en-US" u="sng" dirty="0"/>
              <a:t>Phenolic compounds are commonly incorporated into muscle foods to </a:t>
            </a:r>
            <a:r>
              <a:rPr lang="en-US" u="sng" dirty="0" smtClean="0"/>
              <a:t>inhibit lipid </a:t>
            </a:r>
            <a:r>
              <a:rPr lang="en-US" u="sng" dirty="0"/>
              <a:t>oxidation and modify product flavor. </a:t>
            </a:r>
            <a:r>
              <a:rPr lang="en-US" dirty="0"/>
              <a:t>Those </a:t>
            </a:r>
            <a:r>
              <a:rPr lang="en-US" dirty="0" smtClean="0"/>
              <a:t>from </a:t>
            </a:r>
            <a:r>
              <a:rPr lang="en-US" dirty="0"/>
              <a:t>plant sources (seeds, leaves, and stems) known as “</a:t>
            </a:r>
            <a:r>
              <a:rPr lang="en-US" dirty="0" err="1"/>
              <a:t>phytophenols</a:t>
            </a:r>
            <a:r>
              <a:rPr lang="en-US" dirty="0"/>
              <a:t>” are </a:t>
            </a:r>
            <a:r>
              <a:rPr lang="en-US" dirty="0" smtClean="0"/>
              <a:t>of particular </a:t>
            </a:r>
            <a:r>
              <a:rPr lang="en-US" dirty="0"/>
              <a:t>importance in the current meat industry due to natural origins, diversity</a:t>
            </a:r>
            <a:r>
              <a:rPr lang="en-US" dirty="0" smtClean="0"/>
              <a:t>, and </a:t>
            </a:r>
            <a:r>
              <a:rPr lang="en-US" dirty="0"/>
              <a:t>safety record</a:t>
            </a:r>
            <a:r>
              <a:rPr lang="en-US" dirty="0" smtClean="0"/>
              <a:t>.</a:t>
            </a:r>
          </a:p>
          <a:p>
            <a:endParaRPr lang="it-IT" dirty="0"/>
          </a:p>
          <a:p>
            <a:r>
              <a:rPr lang="en-US" u="sng" dirty="0">
                <a:solidFill>
                  <a:srgbClr val="C00000"/>
                </a:solidFill>
              </a:rPr>
              <a:t>In processed muscle foods</a:t>
            </a:r>
            <a:r>
              <a:rPr lang="en-US" dirty="0"/>
              <a:t>, </a:t>
            </a:r>
            <a:r>
              <a:rPr lang="en-US" dirty="0" smtClean="0"/>
              <a:t>where the </a:t>
            </a:r>
            <a:r>
              <a:rPr lang="en-US" dirty="0"/>
              <a:t>structure-forming ability is critical to a product’s texture-related quality</a:t>
            </a:r>
          </a:p>
          <a:p>
            <a:r>
              <a:rPr lang="en-US" dirty="0"/>
              <a:t>attributes and palatability, </a:t>
            </a:r>
            <a:r>
              <a:rPr lang="en-US" u="sng" dirty="0">
                <a:solidFill>
                  <a:srgbClr val="C00000"/>
                </a:solidFill>
              </a:rPr>
              <a:t>the functional properties of proteins, especially </a:t>
            </a:r>
            <a:r>
              <a:rPr lang="en-US" u="sng" dirty="0" smtClean="0">
                <a:solidFill>
                  <a:srgbClr val="C00000"/>
                </a:solidFill>
              </a:rPr>
              <a:t>gelation and </a:t>
            </a:r>
            <a:r>
              <a:rPr lang="en-US" u="sng" dirty="0">
                <a:solidFill>
                  <a:srgbClr val="C00000"/>
                </a:solidFill>
              </a:rPr>
              <a:t>emulsification, play an essential role. A vast amount of recent studies</a:t>
            </a:r>
          </a:p>
          <a:p>
            <a:r>
              <a:rPr lang="en-US" u="sng" dirty="0">
                <a:solidFill>
                  <a:srgbClr val="C00000"/>
                </a:solidFill>
              </a:rPr>
              <a:t>has been devoted to protein–phenol interactions to investigate the </a:t>
            </a:r>
            <a:r>
              <a:rPr lang="en-US" u="sng" dirty="0" smtClean="0">
                <a:solidFill>
                  <a:srgbClr val="C00000"/>
                </a:solidFill>
              </a:rPr>
              <a:t>impact on </a:t>
            </a:r>
            <a:r>
              <a:rPr lang="en-US" u="sng" dirty="0">
                <a:solidFill>
                  <a:srgbClr val="C00000"/>
                </a:solidFill>
              </a:rPr>
              <a:t>meat product texture and flavor. </a:t>
            </a:r>
            <a:r>
              <a:rPr lang="en-US" dirty="0"/>
              <a:t>Considerable efforts have been made </a:t>
            </a:r>
            <a:r>
              <a:rPr lang="en-US" dirty="0" smtClean="0"/>
              <a:t>to elucidate </a:t>
            </a:r>
            <a:r>
              <a:rPr lang="en-US" dirty="0"/>
              <a:t>the </a:t>
            </a:r>
            <a:r>
              <a:rPr lang="en-US" u="sng" dirty="0">
                <a:solidFill>
                  <a:srgbClr val="C00000"/>
                </a:solidFill>
              </a:rPr>
              <a:t>specific roles of </a:t>
            </a:r>
            <a:r>
              <a:rPr lang="en-US" u="sng" dirty="0" err="1">
                <a:solidFill>
                  <a:srgbClr val="C00000"/>
                </a:solidFill>
              </a:rPr>
              <a:t>phytophenol</a:t>
            </a:r>
            <a:r>
              <a:rPr lang="en-US" u="sng" dirty="0">
                <a:solidFill>
                  <a:srgbClr val="C00000"/>
                </a:solidFill>
              </a:rPr>
              <a:t> interaction with “</a:t>
            </a:r>
            <a:r>
              <a:rPr lang="en-US" u="sng" dirty="0" err="1">
                <a:solidFill>
                  <a:srgbClr val="C00000"/>
                </a:solidFill>
              </a:rPr>
              <a:t>myoproteins</a:t>
            </a:r>
            <a:r>
              <a:rPr lang="en-US" u="sng" dirty="0">
                <a:solidFill>
                  <a:srgbClr val="C00000"/>
                </a:solidFill>
              </a:rPr>
              <a:t>” (i.e</a:t>
            </a:r>
            <a:r>
              <a:rPr lang="en-US" u="sng" dirty="0" smtClean="0">
                <a:solidFill>
                  <a:srgbClr val="C00000"/>
                </a:solidFill>
              </a:rPr>
              <a:t>., muscle-derived </a:t>
            </a:r>
            <a:r>
              <a:rPr lang="en-US" u="sng" dirty="0">
                <a:solidFill>
                  <a:srgbClr val="C00000"/>
                </a:solidFill>
              </a:rPr>
              <a:t>proteins) probing the structure-forming process in cooked </a:t>
            </a:r>
            <a:r>
              <a:rPr lang="en-US" u="sng" dirty="0" smtClean="0">
                <a:solidFill>
                  <a:srgbClr val="C00000"/>
                </a:solidFill>
              </a:rPr>
              <a:t>meat products</a:t>
            </a:r>
            <a:r>
              <a:rPr lang="en-US" dirty="0"/>
              <a:t>.</a:t>
            </a:r>
          </a:p>
        </p:txBody>
      </p:sp>
      <p:pic>
        <p:nvPicPr>
          <p:cNvPr id="13" name="Immagine 12"/>
          <p:cNvPicPr>
            <a:picLocks noChangeAspect="1"/>
          </p:cNvPicPr>
          <p:nvPr/>
        </p:nvPicPr>
        <p:blipFill rotWithShape="1">
          <a:blip r:embed="rId3"/>
          <a:srcRect t="2168"/>
          <a:stretch/>
        </p:blipFill>
        <p:spPr>
          <a:xfrm>
            <a:off x="5975498" y="3584760"/>
            <a:ext cx="4121826" cy="2711378"/>
          </a:xfrm>
          <a:prstGeom prst="rect">
            <a:avLst/>
          </a:prstGeom>
          <a:ln>
            <a:noFill/>
          </a:ln>
          <a:effectLst>
            <a:outerShdw blurRad="292100" dist="139700" dir="2700000" algn="tl" rotWithShape="0">
              <a:srgbClr val="333333">
                <a:alpha val="65000"/>
              </a:srgbClr>
            </a:outerShdw>
          </a:effectLst>
        </p:spPr>
      </p:pic>
      <p:sp>
        <p:nvSpPr>
          <p:cNvPr id="12" name="Titolo 1">
            <a:extLst>
              <a:ext uri="{FF2B5EF4-FFF2-40B4-BE49-F238E27FC236}">
                <a16:creationId xmlns:a16="http://schemas.microsoft.com/office/drawing/2014/main" id="{1B67F56A-CA75-4338-AC8D-FC5ED7363AD7}"/>
              </a:ext>
            </a:extLst>
          </p:cNvPr>
          <p:cNvSpPr txBox="1">
            <a:spLocks/>
          </p:cNvSpPr>
          <p:nvPr/>
        </p:nvSpPr>
        <p:spPr>
          <a:xfrm>
            <a:off x="245097" y="363860"/>
            <a:ext cx="4930354" cy="3392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Case </a:t>
            </a:r>
            <a:r>
              <a:rPr lang="it-IT" sz="1800" b="1" dirty="0" err="1" smtClean="0">
                <a:solidFill>
                  <a:srgbClr val="BB1717"/>
                </a:solidFill>
                <a:latin typeface="Tahoma" panose="020B0604030504040204" pitchFamily="34" charset="0"/>
                <a:ea typeface="Tahoma" panose="020B0604030504040204" pitchFamily="34" charset="0"/>
                <a:cs typeface="Tahoma" panose="020B0604030504040204" pitchFamily="34" charset="0"/>
              </a:rPr>
              <a:t>study</a:t>
            </a:r>
            <a:endPar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70185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216964" y="1281770"/>
            <a:ext cx="8636000" cy="1077218"/>
          </a:xfrm>
          <a:prstGeom prst="rect">
            <a:avLst/>
          </a:prstGeom>
          <a:noFill/>
        </p:spPr>
        <p:txBody>
          <a:bodyPr wrap="square" rtlCol="0">
            <a:spAutoFit/>
          </a:bodyPr>
          <a:lstStyle/>
          <a:p>
            <a:r>
              <a:rPr lang="en-US" sz="1600" dirty="0"/>
              <a:t>Similar to the process of lipid oxidation, </a:t>
            </a:r>
            <a:r>
              <a:rPr lang="en-US" sz="1600" dirty="0" smtClean="0"/>
              <a:t>meat proteins (MP) can </a:t>
            </a:r>
            <a:r>
              <a:rPr lang="en-US" sz="1600" dirty="0"/>
              <a:t>be </a:t>
            </a:r>
            <a:r>
              <a:rPr lang="en-US" sz="1600" dirty="0" smtClean="0"/>
              <a:t>oxidized via </a:t>
            </a:r>
            <a:r>
              <a:rPr lang="en-US" sz="1600" dirty="0"/>
              <a:t>free radical chain reactions leading to </a:t>
            </a:r>
            <a:r>
              <a:rPr lang="en-US" sz="1600" dirty="0" smtClean="0"/>
              <a:t>structural changes </a:t>
            </a:r>
            <a:r>
              <a:rPr lang="en-US" sz="1600" dirty="0"/>
              <a:t>and the formation of protein carbonyls and </a:t>
            </a:r>
            <a:r>
              <a:rPr lang="en-US" sz="1600" dirty="0" smtClean="0"/>
              <a:t>disulfide bonds. </a:t>
            </a:r>
          </a:p>
          <a:p>
            <a:r>
              <a:rPr lang="en-US" sz="1600" dirty="0" smtClean="0"/>
              <a:t>As </a:t>
            </a:r>
            <a:r>
              <a:rPr lang="en-US" sz="1600" dirty="0"/>
              <a:t>a result of oxidative modification</a:t>
            </a:r>
            <a:r>
              <a:rPr lang="en-US" sz="1600" dirty="0" smtClean="0"/>
              <a:t>, MP</a:t>
            </a:r>
            <a:r>
              <a:rPr lang="en-US" sz="1600" dirty="0"/>
              <a:t>, particularly </a:t>
            </a:r>
            <a:r>
              <a:rPr lang="en-US" sz="1600" dirty="0" err="1"/>
              <a:t>myofibrillar</a:t>
            </a:r>
            <a:r>
              <a:rPr lang="en-US" sz="1600" dirty="0"/>
              <a:t> proteins, will </a:t>
            </a:r>
            <a:r>
              <a:rPr lang="en-US" sz="1600" dirty="0" smtClean="0"/>
              <a:t>exhibit altered </a:t>
            </a:r>
            <a:r>
              <a:rPr lang="en-US" sz="1600" dirty="0"/>
              <a:t>functionality that is often manifested as </a:t>
            </a:r>
            <a:r>
              <a:rPr lang="en-US" sz="1600" dirty="0" smtClean="0"/>
              <a:t>increased toughness </a:t>
            </a:r>
            <a:r>
              <a:rPr lang="en-US" sz="1600" dirty="0"/>
              <a:t>and cooking loss in whole-muscle </a:t>
            </a:r>
            <a:r>
              <a:rPr lang="en-US" sz="1600" dirty="0" smtClean="0"/>
              <a:t>meat.</a:t>
            </a:r>
            <a:endParaRPr lang="en-US" sz="1600" dirty="0"/>
          </a:p>
        </p:txBody>
      </p:sp>
      <p:pic>
        <p:nvPicPr>
          <p:cNvPr id="13" name="Immagine 12"/>
          <p:cNvPicPr>
            <a:picLocks noChangeAspect="1"/>
          </p:cNvPicPr>
          <p:nvPr/>
        </p:nvPicPr>
        <p:blipFill rotWithShape="1">
          <a:blip r:embed="rId2"/>
          <a:srcRect t="2168"/>
          <a:stretch/>
        </p:blipFill>
        <p:spPr>
          <a:xfrm>
            <a:off x="8752785" y="1521092"/>
            <a:ext cx="1187302" cy="781019"/>
          </a:xfrm>
          <a:prstGeom prst="rect">
            <a:avLst/>
          </a:prstGeom>
          <a:ln>
            <a:noFill/>
          </a:ln>
          <a:effectLst>
            <a:outerShdw blurRad="292100" dist="139700" dir="2700000" algn="tl" rotWithShape="0">
              <a:srgbClr val="333333">
                <a:alpha val="65000"/>
              </a:srgbClr>
            </a:outerShdw>
          </a:effectLst>
        </p:spPr>
      </p:pic>
      <p:pic>
        <p:nvPicPr>
          <p:cNvPr id="10" name="Immagine 9"/>
          <p:cNvPicPr>
            <a:picLocks noChangeAspect="1"/>
          </p:cNvPicPr>
          <p:nvPr/>
        </p:nvPicPr>
        <p:blipFill>
          <a:blip r:embed="rId3"/>
          <a:stretch>
            <a:fillRect/>
          </a:stretch>
        </p:blipFill>
        <p:spPr>
          <a:xfrm>
            <a:off x="9732890" y="1804472"/>
            <a:ext cx="2124859" cy="617876"/>
          </a:xfrm>
          <a:prstGeom prst="rect">
            <a:avLst/>
          </a:prstGeom>
          <a:ln>
            <a:noFill/>
          </a:ln>
          <a:effectLst>
            <a:outerShdw blurRad="292100" dist="139700" dir="2700000" algn="tl" rotWithShape="0">
              <a:srgbClr val="333333">
                <a:alpha val="65000"/>
              </a:srgbClr>
            </a:outerShdw>
          </a:effectLst>
        </p:spPr>
      </p:pic>
      <p:sp>
        <p:nvSpPr>
          <p:cNvPr id="7" name="CasellaDiTesto 6"/>
          <p:cNvSpPr txBox="1"/>
          <p:nvPr/>
        </p:nvSpPr>
        <p:spPr>
          <a:xfrm>
            <a:off x="6879739" y="2568418"/>
            <a:ext cx="4387701" cy="3785652"/>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a:t>The interactions between MP and plant phenols </a:t>
            </a:r>
            <a:r>
              <a:rPr lang="en-US" sz="1600" dirty="0" smtClean="0"/>
              <a:t>are governed </a:t>
            </a:r>
            <a:r>
              <a:rPr lang="en-US" sz="1600" dirty="0"/>
              <a:t>by multiple mechanisms. </a:t>
            </a:r>
            <a:endParaRPr lang="en-US" sz="1600" dirty="0" smtClean="0"/>
          </a:p>
          <a:p>
            <a:r>
              <a:rPr lang="en-US" sz="1600" dirty="0" smtClean="0"/>
              <a:t>Both </a:t>
            </a:r>
            <a:r>
              <a:rPr lang="en-US" sz="1600" u="sng" dirty="0" smtClean="0"/>
              <a:t>reversible - noncovalent and irreversible -covalent </a:t>
            </a:r>
            <a:r>
              <a:rPr lang="en-US" sz="1600" u="sng" dirty="0"/>
              <a:t>bonds are involved</a:t>
            </a:r>
            <a:r>
              <a:rPr lang="en-US" sz="1600" u="sng" dirty="0" smtClean="0"/>
              <a:t>, </a:t>
            </a:r>
            <a:r>
              <a:rPr lang="en-US" sz="1600" dirty="0" smtClean="0"/>
              <a:t>providing </a:t>
            </a:r>
            <a:r>
              <a:rPr lang="en-US" sz="1600" dirty="0"/>
              <a:t>the driving force of such interactions in </a:t>
            </a:r>
            <a:r>
              <a:rPr lang="en-US" sz="1600" dirty="0" smtClean="0"/>
              <a:t>meat products </a:t>
            </a:r>
            <a:r>
              <a:rPr lang="en-US" sz="1600" dirty="0"/>
              <a:t>and delivering measurable impact on </a:t>
            </a:r>
            <a:r>
              <a:rPr lang="en-US" sz="1600" dirty="0" smtClean="0"/>
              <a:t>muscle protein </a:t>
            </a:r>
            <a:r>
              <a:rPr lang="en-US" sz="1600" dirty="0"/>
              <a:t>functionality and texture-related meat quality</a:t>
            </a:r>
            <a:r>
              <a:rPr lang="en-US" sz="1600" dirty="0" smtClean="0"/>
              <a:t>.</a:t>
            </a:r>
          </a:p>
          <a:p>
            <a:endParaRPr lang="en-US" sz="1600" dirty="0"/>
          </a:p>
          <a:p>
            <a:r>
              <a:rPr lang="en-US" sz="1600" b="1" dirty="0">
                <a:solidFill>
                  <a:srgbClr val="FF0000"/>
                </a:solidFill>
              </a:rPr>
              <a:t>Analytical measurement </a:t>
            </a:r>
            <a:r>
              <a:rPr lang="en-US" sz="1600" dirty="0"/>
              <a:t>of these interactions can </a:t>
            </a:r>
            <a:r>
              <a:rPr lang="en-US" sz="1600" dirty="0" smtClean="0"/>
              <a:t>be focused </a:t>
            </a:r>
            <a:r>
              <a:rPr lang="en-US" sz="1600" dirty="0"/>
              <a:t>on </a:t>
            </a:r>
            <a:r>
              <a:rPr lang="en-US" sz="1600" dirty="0">
                <a:solidFill>
                  <a:srgbClr val="FF0000"/>
                </a:solidFill>
              </a:rPr>
              <a:t>changes in protein amino acid side </a:t>
            </a:r>
            <a:r>
              <a:rPr lang="en-US" sz="1600" dirty="0" smtClean="0">
                <a:solidFill>
                  <a:srgbClr val="FF0000"/>
                </a:solidFill>
              </a:rPr>
              <a:t>chains</a:t>
            </a:r>
            <a:r>
              <a:rPr lang="en-US" sz="1600" dirty="0" smtClean="0"/>
              <a:t> (</a:t>
            </a:r>
            <a:r>
              <a:rPr lang="en-US" sz="1600" dirty="0"/>
              <a:t>e.g., -SH and -NH groups), </a:t>
            </a:r>
            <a:r>
              <a:rPr lang="en-US" sz="1600" dirty="0">
                <a:solidFill>
                  <a:srgbClr val="FF0000"/>
                </a:solidFill>
              </a:rPr>
              <a:t>conformation</a:t>
            </a:r>
            <a:r>
              <a:rPr lang="en-US" sz="1600" dirty="0"/>
              <a:t> (e.g., </a:t>
            </a:r>
            <a:r>
              <a:rPr lang="en-US" sz="1600" dirty="0" smtClean="0"/>
              <a:t>surface hydrophobicity </a:t>
            </a:r>
            <a:r>
              <a:rPr lang="en-US" sz="1600" dirty="0"/>
              <a:t>and intrinsic fluorescence), and </a:t>
            </a:r>
            <a:r>
              <a:rPr lang="en-US" sz="1600" dirty="0" smtClean="0">
                <a:solidFill>
                  <a:srgbClr val="FF0000"/>
                </a:solidFill>
              </a:rPr>
              <a:t>formation of </a:t>
            </a:r>
            <a:r>
              <a:rPr lang="en-US" sz="1600" dirty="0">
                <a:solidFill>
                  <a:srgbClr val="FF0000"/>
                </a:solidFill>
              </a:rPr>
              <a:t>protein–phenol adducts </a:t>
            </a:r>
            <a:r>
              <a:rPr lang="en-US" sz="1600" dirty="0"/>
              <a:t>(e.g., electrophoresis and </a:t>
            </a:r>
            <a:r>
              <a:rPr lang="en-US" sz="1600" dirty="0" smtClean="0"/>
              <a:t>mass spectrometry </a:t>
            </a:r>
            <a:r>
              <a:rPr lang="en-US" sz="1600" dirty="0"/>
              <a:t>[</a:t>
            </a:r>
            <a:r>
              <a:rPr lang="en-US" sz="1600" dirty="0" smtClean="0"/>
              <a:t>MS]).</a:t>
            </a:r>
            <a:endParaRPr lang="en-US" sz="1600" dirty="0"/>
          </a:p>
        </p:txBody>
      </p:sp>
      <p:pic>
        <p:nvPicPr>
          <p:cNvPr id="2" name="Immagine 1"/>
          <p:cNvPicPr>
            <a:picLocks noChangeAspect="1"/>
          </p:cNvPicPr>
          <p:nvPr/>
        </p:nvPicPr>
        <p:blipFill>
          <a:blip r:embed="rId4"/>
          <a:stretch>
            <a:fillRect/>
          </a:stretch>
        </p:blipFill>
        <p:spPr>
          <a:xfrm>
            <a:off x="216964" y="2523729"/>
            <a:ext cx="6426114" cy="3967427"/>
          </a:xfrm>
          <a:prstGeom prst="rect">
            <a:avLst/>
          </a:prstGeom>
          <a:ln>
            <a:noFill/>
          </a:ln>
          <a:effectLst>
            <a:outerShdw blurRad="292100" dist="139700" dir="2700000" algn="tl" rotWithShape="0">
              <a:srgbClr val="333333">
                <a:alpha val="65000"/>
              </a:srgbClr>
            </a:outerShdw>
          </a:effectLst>
        </p:spPr>
      </p:pic>
      <p:sp>
        <p:nvSpPr>
          <p:cNvPr id="3" name="Freccia a sinistra 2"/>
          <p:cNvSpPr/>
          <p:nvPr/>
        </p:nvSpPr>
        <p:spPr>
          <a:xfrm>
            <a:off x="6513922" y="5156462"/>
            <a:ext cx="424206" cy="62216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olo 1">
            <a:extLst>
              <a:ext uri="{FF2B5EF4-FFF2-40B4-BE49-F238E27FC236}">
                <a16:creationId xmlns:a16="http://schemas.microsoft.com/office/drawing/2014/main" id="{1B67F56A-CA75-4338-AC8D-FC5ED7363AD7}"/>
              </a:ext>
            </a:extLst>
          </p:cNvPr>
          <p:cNvSpPr txBox="1">
            <a:spLocks/>
          </p:cNvSpPr>
          <p:nvPr/>
        </p:nvSpPr>
        <p:spPr>
          <a:xfrm>
            <a:off x="245097" y="363860"/>
            <a:ext cx="4930354" cy="3392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Case </a:t>
            </a:r>
            <a:r>
              <a:rPr lang="it-IT" sz="1800" b="1" dirty="0" err="1" smtClean="0">
                <a:solidFill>
                  <a:srgbClr val="BB1717"/>
                </a:solidFill>
                <a:latin typeface="Tahoma" panose="020B0604030504040204" pitchFamily="34" charset="0"/>
                <a:ea typeface="Tahoma" panose="020B0604030504040204" pitchFamily="34" charset="0"/>
                <a:cs typeface="Tahoma" panose="020B0604030504040204" pitchFamily="34" charset="0"/>
              </a:rPr>
              <a:t>study</a:t>
            </a:r>
            <a:endPar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80003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216964" y="1347586"/>
            <a:ext cx="8636000" cy="1200329"/>
          </a:xfrm>
          <a:prstGeom prst="rect">
            <a:avLst/>
          </a:prstGeom>
          <a:noFill/>
        </p:spPr>
        <p:txBody>
          <a:bodyPr wrap="square" rtlCol="0">
            <a:spAutoFit/>
          </a:bodyPr>
          <a:lstStyle/>
          <a:p>
            <a:r>
              <a:rPr lang="en-US" dirty="0"/>
              <a:t>Four different types of </a:t>
            </a:r>
            <a:r>
              <a:rPr lang="en-US" b="1" u="sng" dirty="0">
                <a:solidFill>
                  <a:srgbClr val="FF0000"/>
                </a:solidFill>
              </a:rPr>
              <a:t>noncovalent bonds </a:t>
            </a:r>
            <a:r>
              <a:rPr lang="en-US" dirty="0"/>
              <a:t>can be </a:t>
            </a:r>
            <a:r>
              <a:rPr lang="en-US" dirty="0" smtClean="0"/>
              <a:t>formed between </a:t>
            </a:r>
            <a:r>
              <a:rPr lang="en-US" dirty="0"/>
              <a:t>MP and phenolic compounds: </a:t>
            </a:r>
            <a:endParaRPr lang="en-US" dirty="0" smtClean="0"/>
          </a:p>
          <a:p>
            <a:r>
              <a:rPr lang="en-US" dirty="0" smtClean="0"/>
              <a:t>hydrogen </a:t>
            </a:r>
            <a:r>
              <a:rPr lang="en-US" dirty="0"/>
              <a:t>bonding</a:t>
            </a:r>
            <a:r>
              <a:rPr lang="en-US" dirty="0" smtClean="0"/>
              <a:t>, hydrophobic </a:t>
            </a:r>
            <a:r>
              <a:rPr lang="en-US" dirty="0"/>
              <a:t>association, electrostatic attraction, </a:t>
            </a:r>
            <a:r>
              <a:rPr lang="en-US" dirty="0" smtClean="0"/>
              <a:t>and van </a:t>
            </a:r>
            <a:r>
              <a:rPr lang="en-US" dirty="0"/>
              <a:t>der Waals forces</a:t>
            </a:r>
            <a:r>
              <a:rPr lang="en-US" dirty="0" smtClean="0"/>
              <a:t>.</a:t>
            </a:r>
            <a:endParaRPr lang="en-US" sz="1600" dirty="0"/>
          </a:p>
        </p:txBody>
      </p:sp>
      <p:pic>
        <p:nvPicPr>
          <p:cNvPr id="13" name="Immagine 12"/>
          <p:cNvPicPr>
            <a:picLocks noChangeAspect="1"/>
          </p:cNvPicPr>
          <p:nvPr/>
        </p:nvPicPr>
        <p:blipFill rotWithShape="1">
          <a:blip r:embed="rId2"/>
          <a:srcRect t="2168"/>
          <a:stretch/>
        </p:blipFill>
        <p:spPr>
          <a:xfrm>
            <a:off x="8915400" y="2354190"/>
            <a:ext cx="1187302" cy="781019"/>
          </a:xfrm>
          <a:prstGeom prst="rect">
            <a:avLst/>
          </a:prstGeom>
          <a:ln>
            <a:noFill/>
          </a:ln>
          <a:effectLst>
            <a:outerShdw blurRad="292100" dist="139700" dir="2700000" algn="tl" rotWithShape="0">
              <a:srgbClr val="333333">
                <a:alpha val="65000"/>
              </a:srgbClr>
            </a:outerShdw>
          </a:effectLst>
        </p:spPr>
      </p:pic>
      <p:pic>
        <p:nvPicPr>
          <p:cNvPr id="10" name="Immagine 9"/>
          <p:cNvPicPr>
            <a:picLocks noChangeAspect="1"/>
          </p:cNvPicPr>
          <p:nvPr/>
        </p:nvPicPr>
        <p:blipFill>
          <a:blip r:embed="rId3"/>
          <a:stretch>
            <a:fillRect/>
          </a:stretch>
        </p:blipFill>
        <p:spPr>
          <a:xfrm>
            <a:off x="9509051" y="2146680"/>
            <a:ext cx="2124859" cy="617876"/>
          </a:xfrm>
          <a:prstGeom prst="rect">
            <a:avLst/>
          </a:prstGeom>
          <a:ln>
            <a:noFill/>
          </a:ln>
          <a:effectLst>
            <a:outerShdw blurRad="292100" dist="139700" dir="2700000" algn="tl" rotWithShape="0">
              <a:srgbClr val="333333">
                <a:alpha val="65000"/>
              </a:srgbClr>
            </a:outerShdw>
          </a:effectLst>
        </p:spPr>
      </p:pic>
      <p:pic>
        <p:nvPicPr>
          <p:cNvPr id="3" name="Immagine 2"/>
          <p:cNvPicPr>
            <a:picLocks noChangeAspect="1"/>
          </p:cNvPicPr>
          <p:nvPr/>
        </p:nvPicPr>
        <p:blipFill>
          <a:blip r:embed="rId4"/>
          <a:stretch>
            <a:fillRect/>
          </a:stretch>
        </p:blipFill>
        <p:spPr>
          <a:xfrm>
            <a:off x="460804" y="2682280"/>
            <a:ext cx="7890716" cy="3810550"/>
          </a:xfrm>
          <a:prstGeom prst="rect">
            <a:avLst/>
          </a:prstGeom>
          <a:ln>
            <a:noFill/>
          </a:ln>
          <a:effectLst>
            <a:outerShdw blurRad="292100" dist="139700" dir="2700000" algn="tl" rotWithShape="0">
              <a:srgbClr val="333333">
                <a:alpha val="65000"/>
              </a:srgbClr>
            </a:outerShdw>
          </a:effectLst>
        </p:spPr>
      </p:pic>
      <p:sp>
        <p:nvSpPr>
          <p:cNvPr id="4" name="CasellaDiTesto 3"/>
          <p:cNvSpPr txBox="1"/>
          <p:nvPr/>
        </p:nvSpPr>
        <p:spPr>
          <a:xfrm>
            <a:off x="6836819" y="3687855"/>
            <a:ext cx="3166636" cy="64633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polyphenols with three or more</a:t>
            </a:r>
          </a:p>
          <a:p>
            <a:r>
              <a:rPr lang="en-US" dirty="0"/>
              <a:t>phenol rings, such as tannins</a:t>
            </a:r>
          </a:p>
        </p:txBody>
      </p:sp>
      <p:sp>
        <p:nvSpPr>
          <p:cNvPr id="16" name="Titolo 1">
            <a:extLst>
              <a:ext uri="{FF2B5EF4-FFF2-40B4-BE49-F238E27FC236}">
                <a16:creationId xmlns:a16="http://schemas.microsoft.com/office/drawing/2014/main" id="{1B67F56A-CA75-4338-AC8D-FC5ED7363AD7}"/>
              </a:ext>
            </a:extLst>
          </p:cNvPr>
          <p:cNvSpPr txBox="1">
            <a:spLocks/>
          </p:cNvSpPr>
          <p:nvPr/>
        </p:nvSpPr>
        <p:spPr>
          <a:xfrm>
            <a:off x="245097" y="363860"/>
            <a:ext cx="4930354" cy="3392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Case </a:t>
            </a:r>
            <a:r>
              <a:rPr lang="it-IT" sz="1800" b="1" dirty="0" err="1" smtClean="0">
                <a:solidFill>
                  <a:srgbClr val="BB1717"/>
                </a:solidFill>
                <a:latin typeface="Tahoma" panose="020B0604030504040204" pitchFamily="34" charset="0"/>
                <a:ea typeface="Tahoma" panose="020B0604030504040204" pitchFamily="34" charset="0"/>
                <a:cs typeface="Tahoma" panose="020B0604030504040204" pitchFamily="34" charset="0"/>
              </a:rPr>
              <a:t>study</a:t>
            </a:r>
            <a:endPar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49163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216964" y="1281770"/>
            <a:ext cx="8636000" cy="1477328"/>
          </a:xfrm>
          <a:prstGeom prst="rect">
            <a:avLst/>
          </a:prstGeom>
          <a:noFill/>
        </p:spPr>
        <p:txBody>
          <a:bodyPr wrap="square" rtlCol="0">
            <a:spAutoFit/>
          </a:bodyPr>
          <a:lstStyle/>
          <a:p>
            <a:r>
              <a:rPr lang="en-US" b="1" u="sng" dirty="0">
                <a:solidFill>
                  <a:srgbClr val="FF0000"/>
                </a:solidFill>
              </a:rPr>
              <a:t>Irreversible interactions </a:t>
            </a:r>
            <a:r>
              <a:rPr lang="en-US" dirty="0"/>
              <a:t>occurring between </a:t>
            </a:r>
            <a:r>
              <a:rPr lang="en-US" dirty="0" err="1" smtClean="0"/>
              <a:t>phytophenols</a:t>
            </a:r>
            <a:r>
              <a:rPr lang="en-US" dirty="0" smtClean="0"/>
              <a:t> and </a:t>
            </a:r>
            <a:r>
              <a:rPr lang="en-US" dirty="0"/>
              <a:t>MP can be characterized by the formation of </a:t>
            </a:r>
            <a:r>
              <a:rPr lang="en-US" b="1" u="sng" dirty="0" smtClean="0">
                <a:solidFill>
                  <a:srgbClr val="FF0000"/>
                </a:solidFill>
              </a:rPr>
              <a:t>covalent linkages </a:t>
            </a:r>
            <a:r>
              <a:rPr lang="en-US" dirty="0"/>
              <a:t>that usually take place </a:t>
            </a:r>
            <a:r>
              <a:rPr lang="en-US" b="1" u="sng" dirty="0">
                <a:solidFill>
                  <a:srgbClr val="FF0000"/>
                </a:solidFill>
              </a:rPr>
              <a:t>in an oxidative environment</a:t>
            </a:r>
            <a:r>
              <a:rPr lang="en-US" dirty="0"/>
              <a:t>.</a:t>
            </a:r>
          </a:p>
          <a:p>
            <a:r>
              <a:rPr lang="en-US" dirty="0"/>
              <a:t>At alkaline pH, phenols can be readily oxidized </a:t>
            </a:r>
            <a:r>
              <a:rPr lang="en-US" dirty="0" smtClean="0"/>
              <a:t>to </a:t>
            </a:r>
            <a:r>
              <a:rPr lang="en-US" dirty="0" err="1" smtClean="0"/>
              <a:t>quinone</a:t>
            </a:r>
            <a:r>
              <a:rPr lang="en-US" dirty="0" smtClean="0"/>
              <a:t> </a:t>
            </a:r>
            <a:r>
              <a:rPr lang="en-US" dirty="0"/>
              <a:t>derivatives that are capable of forming </a:t>
            </a:r>
            <a:r>
              <a:rPr lang="en-US" dirty="0" smtClean="0"/>
              <a:t>covalent bonds </a:t>
            </a:r>
            <a:r>
              <a:rPr lang="en-US" dirty="0"/>
              <a:t>with MP. The mechanisms involved in such </a:t>
            </a:r>
            <a:r>
              <a:rPr lang="en-US" dirty="0" smtClean="0"/>
              <a:t>irreversible interactions </a:t>
            </a:r>
            <a:r>
              <a:rPr lang="en-US" dirty="0"/>
              <a:t>are depicted in </a:t>
            </a:r>
            <a:r>
              <a:rPr lang="en-US" dirty="0" smtClean="0"/>
              <a:t>Figure.</a:t>
            </a:r>
            <a:endParaRPr lang="en-US" sz="1600" dirty="0"/>
          </a:p>
        </p:txBody>
      </p:sp>
      <p:pic>
        <p:nvPicPr>
          <p:cNvPr id="13" name="Immagine 12"/>
          <p:cNvPicPr>
            <a:picLocks noChangeAspect="1"/>
          </p:cNvPicPr>
          <p:nvPr/>
        </p:nvPicPr>
        <p:blipFill rotWithShape="1">
          <a:blip r:embed="rId2"/>
          <a:srcRect t="2168"/>
          <a:stretch/>
        </p:blipFill>
        <p:spPr>
          <a:xfrm>
            <a:off x="8852964" y="2205040"/>
            <a:ext cx="1187302" cy="781019"/>
          </a:xfrm>
          <a:prstGeom prst="rect">
            <a:avLst/>
          </a:prstGeom>
          <a:ln>
            <a:noFill/>
          </a:ln>
          <a:effectLst>
            <a:outerShdw blurRad="292100" dist="139700" dir="2700000" algn="tl" rotWithShape="0">
              <a:srgbClr val="333333">
                <a:alpha val="65000"/>
              </a:srgbClr>
            </a:outerShdw>
          </a:effectLst>
        </p:spPr>
      </p:pic>
      <p:pic>
        <p:nvPicPr>
          <p:cNvPr id="10" name="Immagine 9"/>
          <p:cNvPicPr>
            <a:picLocks noChangeAspect="1"/>
          </p:cNvPicPr>
          <p:nvPr/>
        </p:nvPicPr>
        <p:blipFill>
          <a:blip r:embed="rId3"/>
          <a:stretch>
            <a:fillRect/>
          </a:stretch>
        </p:blipFill>
        <p:spPr>
          <a:xfrm>
            <a:off x="9827412" y="1977673"/>
            <a:ext cx="2124859" cy="617876"/>
          </a:xfrm>
          <a:prstGeom prst="rect">
            <a:avLst/>
          </a:prstGeom>
          <a:ln>
            <a:noFill/>
          </a:ln>
          <a:effectLst>
            <a:outerShdw blurRad="292100" dist="139700" dir="2700000" algn="tl" rotWithShape="0">
              <a:srgbClr val="333333">
                <a:alpha val="65000"/>
              </a:srgbClr>
            </a:outerShdw>
          </a:effectLst>
        </p:spPr>
      </p:pic>
      <p:pic>
        <p:nvPicPr>
          <p:cNvPr id="2" name="Immagine 1"/>
          <p:cNvPicPr>
            <a:picLocks noChangeAspect="1"/>
          </p:cNvPicPr>
          <p:nvPr/>
        </p:nvPicPr>
        <p:blipFill rotWithShape="1">
          <a:blip r:embed="rId4"/>
          <a:srcRect l="4396" b="21960"/>
          <a:stretch/>
        </p:blipFill>
        <p:spPr>
          <a:xfrm>
            <a:off x="216964" y="3031068"/>
            <a:ext cx="8981286" cy="3637392"/>
          </a:xfrm>
          <a:prstGeom prst="rect">
            <a:avLst/>
          </a:prstGeom>
          <a:ln>
            <a:noFill/>
          </a:ln>
          <a:effectLst>
            <a:outerShdw blurRad="292100" dist="139700" dir="2700000" algn="tl" rotWithShape="0">
              <a:srgbClr val="333333">
                <a:alpha val="65000"/>
              </a:srgbClr>
            </a:outerShdw>
          </a:effectLst>
        </p:spPr>
      </p:pic>
      <p:sp>
        <p:nvSpPr>
          <p:cNvPr id="5" name="CasellaDiTesto 4"/>
          <p:cNvSpPr txBox="1"/>
          <p:nvPr/>
        </p:nvSpPr>
        <p:spPr>
          <a:xfrm>
            <a:off x="9351473" y="3129030"/>
            <a:ext cx="2470299" cy="3539430"/>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t>Proposed mechanism of covalent interactions between muscle proteins and phenolic compounds focusing on the role </a:t>
            </a:r>
            <a:r>
              <a:rPr lang="en-US" sz="1400" dirty="0" smtClean="0"/>
              <a:t>of protein </a:t>
            </a:r>
            <a:r>
              <a:rPr lang="en-US" sz="1400" dirty="0"/>
              <a:t>thiol groups. </a:t>
            </a:r>
            <a:endParaRPr lang="en-US" sz="1400" dirty="0" smtClean="0"/>
          </a:p>
          <a:p>
            <a:r>
              <a:rPr lang="en-US" sz="1400" dirty="0" smtClean="0"/>
              <a:t>1</a:t>
            </a:r>
            <a:r>
              <a:rPr lang="en-US" sz="1400" dirty="0"/>
              <a:t>: production of disulfide bond in redox reaction; </a:t>
            </a:r>
            <a:endParaRPr lang="en-US" sz="1400" dirty="0" smtClean="0"/>
          </a:p>
          <a:p>
            <a:r>
              <a:rPr lang="en-US" sz="1400" dirty="0" smtClean="0"/>
              <a:t>1</a:t>
            </a:r>
            <a:r>
              <a:rPr lang="en-US" sz="1400" dirty="0"/>
              <a:t>′: adduction of </a:t>
            </a:r>
            <a:r>
              <a:rPr lang="en-US" sz="1400" dirty="0" err="1"/>
              <a:t>quinone</a:t>
            </a:r>
            <a:r>
              <a:rPr lang="en-US" sz="1400" dirty="0"/>
              <a:t> to -SH group in proteins; </a:t>
            </a:r>
            <a:endParaRPr lang="en-US" sz="1400" dirty="0" smtClean="0"/>
          </a:p>
          <a:p>
            <a:r>
              <a:rPr lang="en-US" sz="1400" dirty="0" smtClean="0"/>
              <a:t>2</a:t>
            </a:r>
            <a:r>
              <a:rPr lang="en-US" sz="1400" dirty="0"/>
              <a:t>: formation of</a:t>
            </a:r>
          </a:p>
          <a:p>
            <a:r>
              <a:rPr lang="en-US" sz="1400" dirty="0"/>
              <a:t>cross-linking by another protein binding to the phenol derivative; </a:t>
            </a:r>
            <a:endParaRPr lang="en-US" sz="1400" dirty="0" smtClean="0"/>
          </a:p>
          <a:p>
            <a:r>
              <a:rPr lang="en-US" sz="1400" dirty="0" smtClean="0"/>
              <a:t>3</a:t>
            </a:r>
            <a:r>
              <a:rPr lang="en-US" sz="1400" dirty="0"/>
              <a:t>: formation of cross-linking through </a:t>
            </a:r>
            <a:r>
              <a:rPr lang="en-US" sz="1400" dirty="0" err="1"/>
              <a:t>quinone</a:t>
            </a:r>
            <a:r>
              <a:rPr lang="en-US" sz="1400" dirty="0"/>
              <a:t>–</a:t>
            </a:r>
            <a:r>
              <a:rPr lang="en-US" sz="1400" dirty="0" err="1"/>
              <a:t>myoprotein</a:t>
            </a:r>
            <a:r>
              <a:rPr lang="en-US" sz="1400" dirty="0"/>
              <a:t> </a:t>
            </a:r>
            <a:r>
              <a:rPr lang="en-US" sz="1400" dirty="0" smtClean="0"/>
              <a:t>adduct dimerization.</a:t>
            </a:r>
            <a:endParaRPr lang="en-US" sz="1400" dirty="0"/>
          </a:p>
        </p:txBody>
      </p:sp>
      <p:sp>
        <p:nvSpPr>
          <p:cNvPr id="12" name="Titolo 1">
            <a:extLst>
              <a:ext uri="{FF2B5EF4-FFF2-40B4-BE49-F238E27FC236}">
                <a16:creationId xmlns:a16="http://schemas.microsoft.com/office/drawing/2014/main" id="{1B67F56A-CA75-4338-AC8D-FC5ED7363AD7}"/>
              </a:ext>
            </a:extLst>
          </p:cNvPr>
          <p:cNvSpPr txBox="1">
            <a:spLocks/>
          </p:cNvSpPr>
          <p:nvPr/>
        </p:nvSpPr>
        <p:spPr>
          <a:xfrm>
            <a:off x="245097" y="363860"/>
            <a:ext cx="4930354" cy="3392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Case </a:t>
            </a:r>
            <a:r>
              <a:rPr lang="it-IT" sz="1800" b="1" dirty="0" err="1" smtClean="0">
                <a:solidFill>
                  <a:srgbClr val="BB1717"/>
                </a:solidFill>
                <a:latin typeface="Tahoma" panose="020B0604030504040204" pitchFamily="34" charset="0"/>
                <a:ea typeface="Tahoma" panose="020B0604030504040204" pitchFamily="34" charset="0"/>
                <a:cs typeface="Tahoma" panose="020B0604030504040204" pitchFamily="34" charset="0"/>
              </a:rPr>
              <a:t>study</a:t>
            </a:r>
            <a:endPar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88459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216964" y="1281770"/>
            <a:ext cx="3921403" cy="4524315"/>
          </a:xfrm>
          <a:prstGeom prst="rect">
            <a:avLst/>
          </a:prstGeom>
          <a:solidFill>
            <a:schemeClr val="bg1"/>
          </a:solidFill>
        </p:spPr>
        <p:txBody>
          <a:bodyPr wrap="square" rtlCol="0">
            <a:spAutoFit/>
          </a:bodyPr>
          <a:lstStyle/>
          <a:p>
            <a:r>
              <a:rPr lang="en-US" dirty="0"/>
              <a:t>Several MP-dependent functional properties are the </a:t>
            </a:r>
            <a:r>
              <a:rPr lang="en-US" dirty="0" smtClean="0"/>
              <a:t>determinants of </a:t>
            </a:r>
            <a:r>
              <a:rPr lang="en-US" dirty="0"/>
              <a:t>textural characteristics of muscle foods, </a:t>
            </a:r>
            <a:r>
              <a:rPr lang="en-US" dirty="0" smtClean="0"/>
              <a:t>of which </a:t>
            </a:r>
            <a:r>
              <a:rPr lang="en-US" dirty="0">
                <a:solidFill>
                  <a:srgbClr val="FF0000"/>
                </a:solidFill>
              </a:rPr>
              <a:t>gelation</a:t>
            </a:r>
            <a:r>
              <a:rPr lang="en-US" dirty="0"/>
              <a:t>, </a:t>
            </a:r>
            <a:r>
              <a:rPr lang="en-US" dirty="0">
                <a:solidFill>
                  <a:srgbClr val="FF0000"/>
                </a:solidFill>
              </a:rPr>
              <a:t>emulsification</a:t>
            </a:r>
            <a:r>
              <a:rPr lang="en-US" dirty="0"/>
              <a:t>, </a:t>
            </a:r>
            <a:r>
              <a:rPr lang="en-US" dirty="0" smtClean="0">
                <a:solidFill>
                  <a:srgbClr val="FF0000"/>
                </a:solidFill>
              </a:rPr>
              <a:t>and water-binding </a:t>
            </a:r>
            <a:r>
              <a:rPr lang="en-US" dirty="0"/>
              <a:t>are </a:t>
            </a:r>
            <a:r>
              <a:rPr lang="en-US" dirty="0" smtClean="0"/>
              <a:t>considered most important. </a:t>
            </a:r>
            <a:r>
              <a:rPr lang="en-US" dirty="0"/>
              <a:t>In addition</a:t>
            </a:r>
            <a:r>
              <a:rPr lang="en-US" dirty="0" smtClean="0"/>
              <a:t>, film-forming </a:t>
            </a:r>
            <a:r>
              <a:rPr lang="en-US" dirty="0"/>
              <a:t>properties are relevant to certain </a:t>
            </a:r>
            <a:r>
              <a:rPr lang="en-US" dirty="0" smtClean="0"/>
              <a:t>types of </a:t>
            </a:r>
            <a:r>
              <a:rPr lang="en-US" dirty="0"/>
              <a:t>muscle-based foods. All these structure-related </a:t>
            </a:r>
            <a:r>
              <a:rPr lang="en-US" dirty="0" smtClean="0"/>
              <a:t>functional properties </a:t>
            </a:r>
            <a:r>
              <a:rPr lang="en-US" dirty="0"/>
              <a:t>can be affected by their interaction </a:t>
            </a:r>
            <a:r>
              <a:rPr lang="en-US" dirty="0" smtClean="0"/>
              <a:t>with </a:t>
            </a:r>
            <a:r>
              <a:rPr lang="en-US" dirty="0" err="1" smtClean="0"/>
              <a:t>phytophenols</a:t>
            </a:r>
            <a:r>
              <a:rPr lang="en-US" dirty="0"/>
              <a:t>. </a:t>
            </a:r>
            <a:r>
              <a:rPr lang="en-US" dirty="0" smtClean="0"/>
              <a:t> </a:t>
            </a:r>
          </a:p>
          <a:p>
            <a:r>
              <a:rPr lang="en-US" dirty="0" smtClean="0"/>
              <a:t>Two </a:t>
            </a:r>
            <a:r>
              <a:rPr lang="en-US" dirty="0"/>
              <a:t>principal fractions of MP with </a:t>
            </a:r>
            <a:r>
              <a:rPr lang="en-US" dirty="0" smtClean="0"/>
              <a:t>distinctive functionalities</a:t>
            </a:r>
            <a:r>
              <a:rPr lang="en-US" dirty="0"/>
              <a:t>, </a:t>
            </a:r>
            <a:r>
              <a:rPr lang="en-US" dirty="0" err="1"/>
              <a:t>MPf</a:t>
            </a:r>
            <a:r>
              <a:rPr lang="en-US" dirty="0"/>
              <a:t> </a:t>
            </a:r>
            <a:r>
              <a:rPr lang="en-US" dirty="0" smtClean="0"/>
              <a:t>(fibrillary muscle) and </a:t>
            </a:r>
            <a:r>
              <a:rPr lang="en-US" dirty="0"/>
              <a:t>gelatin, are the most </a:t>
            </a:r>
            <a:r>
              <a:rPr lang="en-US" dirty="0" smtClean="0"/>
              <a:t>studied for </a:t>
            </a:r>
            <a:r>
              <a:rPr lang="en-US" dirty="0"/>
              <a:t>the interaction with phenolic compounds. </a:t>
            </a:r>
            <a:endParaRPr lang="en-US" sz="1600" dirty="0"/>
          </a:p>
        </p:txBody>
      </p:sp>
      <p:pic>
        <p:nvPicPr>
          <p:cNvPr id="13" name="Immagine 12"/>
          <p:cNvPicPr>
            <a:picLocks noChangeAspect="1"/>
          </p:cNvPicPr>
          <p:nvPr/>
        </p:nvPicPr>
        <p:blipFill rotWithShape="1">
          <a:blip r:embed="rId2"/>
          <a:srcRect t="2168"/>
          <a:stretch/>
        </p:blipFill>
        <p:spPr>
          <a:xfrm>
            <a:off x="6764808" y="1564592"/>
            <a:ext cx="1187302" cy="781019"/>
          </a:xfrm>
          <a:prstGeom prst="rect">
            <a:avLst/>
          </a:prstGeom>
          <a:ln>
            <a:noFill/>
          </a:ln>
          <a:effectLst>
            <a:outerShdw blurRad="292100" dist="139700" dir="2700000" algn="tl" rotWithShape="0">
              <a:srgbClr val="333333">
                <a:alpha val="65000"/>
              </a:srgbClr>
            </a:outerShdw>
          </a:effectLst>
        </p:spPr>
      </p:pic>
      <p:pic>
        <p:nvPicPr>
          <p:cNvPr id="10" name="Immagine 9"/>
          <p:cNvPicPr>
            <a:picLocks noChangeAspect="1"/>
          </p:cNvPicPr>
          <p:nvPr/>
        </p:nvPicPr>
        <p:blipFill>
          <a:blip r:embed="rId3"/>
          <a:stretch>
            <a:fillRect/>
          </a:stretch>
        </p:blipFill>
        <p:spPr>
          <a:xfrm>
            <a:off x="7358459" y="1357082"/>
            <a:ext cx="2124859" cy="617876"/>
          </a:xfrm>
          <a:prstGeom prst="rect">
            <a:avLst/>
          </a:prstGeom>
          <a:ln>
            <a:noFill/>
          </a:ln>
          <a:effectLst>
            <a:outerShdw blurRad="292100" dist="139700" dir="2700000" algn="tl" rotWithShape="0">
              <a:srgbClr val="333333">
                <a:alpha val="65000"/>
              </a:srgbClr>
            </a:outerShdw>
          </a:effectLst>
        </p:spPr>
      </p:pic>
      <p:pic>
        <p:nvPicPr>
          <p:cNvPr id="3" name="Immagine 2"/>
          <p:cNvPicPr>
            <a:picLocks noChangeAspect="1"/>
          </p:cNvPicPr>
          <p:nvPr/>
        </p:nvPicPr>
        <p:blipFill>
          <a:blip r:embed="rId4"/>
          <a:stretch>
            <a:fillRect/>
          </a:stretch>
        </p:blipFill>
        <p:spPr>
          <a:xfrm>
            <a:off x="4483643" y="2498102"/>
            <a:ext cx="7114959" cy="3785221"/>
          </a:xfrm>
          <a:prstGeom prst="rect">
            <a:avLst/>
          </a:prstGeom>
          <a:ln>
            <a:noFill/>
          </a:ln>
          <a:effectLst>
            <a:outerShdw blurRad="292100" dist="139700" dir="2700000" algn="tl" rotWithShape="0">
              <a:srgbClr val="333333">
                <a:alpha val="65000"/>
              </a:srgbClr>
            </a:outerShdw>
          </a:effectLst>
        </p:spPr>
      </p:pic>
      <p:sp>
        <p:nvSpPr>
          <p:cNvPr id="12" name="Titolo 1">
            <a:extLst>
              <a:ext uri="{FF2B5EF4-FFF2-40B4-BE49-F238E27FC236}">
                <a16:creationId xmlns:a16="http://schemas.microsoft.com/office/drawing/2014/main" id="{1B67F56A-CA75-4338-AC8D-FC5ED7363AD7}"/>
              </a:ext>
            </a:extLst>
          </p:cNvPr>
          <p:cNvSpPr txBox="1">
            <a:spLocks/>
          </p:cNvSpPr>
          <p:nvPr/>
        </p:nvSpPr>
        <p:spPr>
          <a:xfrm>
            <a:off x="245097" y="363860"/>
            <a:ext cx="4930354" cy="3392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Case </a:t>
            </a:r>
            <a:r>
              <a:rPr lang="it-IT" sz="1800" b="1" dirty="0" err="1" smtClean="0">
                <a:solidFill>
                  <a:srgbClr val="BB1717"/>
                </a:solidFill>
                <a:latin typeface="Tahoma" panose="020B0604030504040204" pitchFamily="34" charset="0"/>
                <a:ea typeface="Tahoma" panose="020B0604030504040204" pitchFamily="34" charset="0"/>
                <a:cs typeface="Tahoma" panose="020B0604030504040204" pitchFamily="34" charset="0"/>
              </a:rPr>
              <a:t>study</a:t>
            </a:r>
            <a:endPar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12300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1B67F56A-CA75-4338-AC8D-FC5ED7363AD7}"/>
              </a:ext>
            </a:extLst>
          </p:cNvPr>
          <p:cNvSpPr txBox="1">
            <a:spLocks/>
          </p:cNvSpPr>
          <p:nvPr/>
        </p:nvSpPr>
        <p:spPr>
          <a:xfrm>
            <a:off x="1045144" y="638907"/>
            <a:ext cx="4930354" cy="3392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rPr>
              <a:t>Unit 1 </a:t>
            </a:r>
            <a:r>
              <a:rPr lang="it-IT" sz="1800" b="1" dirty="0" err="1">
                <a:solidFill>
                  <a:srgbClr val="BB1717"/>
                </a:solidFill>
                <a:latin typeface="Tahoma" panose="020B0604030504040204" pitchFamily="34" charset="0"/>
                <a:ea typeface="Tahoma" panose="020B0604030504040204" pitchFamily="34" charset="0"/>
                <a:cs typeface="Tahoma" panose="020B0604030504040204" pitchFamily="34" charset="0"/>
              </a:rPr>
              <a:t>Oxidation</a:t>
            </a:r>
            <a:r>
              <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rPr>
              <a:t> of </a:t>
            </a:r>
            <a:r>
              <a:rPr lang="it-IT" sz="1800" b="1" dirty="0" err="1">
                <a:solidFill>
                  <a:srgbClr val="BB1717"/>
                </a:solidFill>
                <a:latin typeface="Tahoma" panose="020B0604030504040204" pitchFamily="34" charset="0"/>
                <a:ea typeface="Tahoma" panose="020B0604030504040204" pitchFamily="34" charset="0"/>
                <a:cs typeface="Tahoma" panose="020B0604030504040204" pitchFamily="34" charset="0"/>
              </a:rPr>
              <a:t>Food</a:t>
            </a:r>
            <a:r>
              <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rPr>
              <a:t> Components</a:t>
            </a:r>
          </a:p>
        </p:txBody>
      </p:sp>
      <p:pic>
        <p:nvPicPr>
          <p:cNvPr id="13" name="Immagine 12"/>
          <p:cNvPicPr>
            <a:picLocks noChangeAspect="1"/>
          </p:cNvPicPr>
          <p:nvPr/>
        </p:nvPicPr>
        <p:blipFill rotWithShape="1">
          <a:blip r:embed="rId2"/>
          <a:srcRect t="2168"/>
          <a:stretch/>
        </p:blipFill>
        <p:spPr>
          <a:xfrm>
            <a:off x="7794526" y="2177517"/>
            <a:ext cx="1187302" cy="781019"/>
          </a:xfrm>
          <a:prstGeom prst="rect">
            <a:avLst/>
          </a:prstGeom>
          <a:ln>
            <a:noFill/>
          </a:ln>
          <a:effectLst>
            <a:outerShdw blurRad="292100" dist="139700" dir="2700000" algn="tl" rotWithShape="0">
              <a:srgbClr val="333333">
                <a:alpha val="65000"/>
              </a:srgbClr>
            </a:outerShdw>
          </a:effectLst>
        </p:spPr>
      </p:pic>
      <p:pic>
        <p:nvPicPr>
          <p:cNvPr id="10" name="Immagine 9"/>
          <p:cNvPicPr>
            <a:picLocks noChangeAspect="1"/>
          </p:cNvPicPr>
          <p:nvPr/>
        </p:nvPicPr>
        <p:blipFill>
          <a:blip r:embed="rId3"/>
          <a:stretch>
            <a:fillRect/>
          </a:stretch>
        </p:blipFill>
        <p:spPr>
          <a:xfrm>
            <a:off x="8388177" y="1970007"/>
            <a:ext cx="2124859" cy="617876"/>
          </a:xfrm>
          <a:prstGeom prst="rect">
            <a:avLst/>
          </a:prstGeom>
          <a:ln>
            <a:noFill/>
          </a:ln>
          <a:effectLst>
            <a:outerShdw blurRad="292100" dist="139700" dir="2700000" algn="tl" rotWithShape="0">
              <a:srgbClr val="333333">
                <a:alpha val="65000"/>
              </a:srgbClr>
            </a:outerShdw>
          </a:effectLst>
        </p:spPr>
      </p:pic>
      <p:pic>
        <p:nvPicPr>
          <p:cNvPr id="2" name="Immagine 1"/>
          <p:cNvPicPr>
            <a:picLocks noChangeAspect="1"/>
          </p:cNvPicPr>
          <p:nvPr/>
        </p:nvPicPr>
        <p:blipFill>
          <a:blip r:embed="rId4"/>
          <a:stretch>
            <a:fillRect/>
          </a:stretch>
        </p:blipFill>
        <p:spPr>
          <a:xfrm>
            <a:off x="329938" y="280014"/>
            <a:ext cx="6862641" cy="64271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8621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p:cNvPicPr>
            <a:picLocks noChangeAspect="1"/>
          </p:cNvPicPr>
          <p:nvPr/>
        </p:nvPicPr>
        <p:blipFill rotWithShape="1">
          <a:blip r:embed="rId2"/>
          <a:srcRect t="2168"/>
          <a:stretch/>
        </p:blipFill>
        <p:spPr>
          <a:xfrm>
            <a:off x="10728178" y="2412018"/>
            <a:ext cx="1187302" cy="781019"/>
          </a:xfrm>
          <a:prstGeom prst="rect">
            <a:avLst/>
          </a:prstGeom>
          <a:ln>
            <a:noFill/>
          </a:ln>
          <a:effectLst>
            <a:outerShdw blurRad="292100" dist="139700" dir="2700000" algn="tl" rotWithShape="0">
              <a:srgbClr val="333333">
                <a:alpha val="65000"/>
              </a:srgbClr>
            </a:outerShdw>
          </a:effectLst>
        </p:spPr>
      </p:pic>
      <p:pic>
        <p:nvPicPr>
          <p:cNvPr id="10" name="Immagine 9"/>
          <p:cNvPicPr>
            <a:picLocks noChangeAspect="1"/>
          </p:cNvPicPr>
          <p:nvPr/>
        </p:nvPicPr>
        <p:blipFill>
          <a:blip r:embed="rId3"/>
          <a:stretch>
            <a:fillRect/>
          </a:stretch>
        </p:blipFill>
        <p:spPr>
          <a:xfrm>
            <a:off x="9665749" y="2103080"/>
            <a:ext cx="2124859" cy="617876"/>
          </a:xfrm>
          <a:prstGeom prst="rect">
            <a:avLst/>
          </a:prstGeom>
          <a:ln>
            <a:noFill/>
          </a:ln>
          <a:effectLst>
            <a:outerShdw blurRad="292100" dist="139700" dir="2700000" algn="tl" rotWithShape="0">
              <a:srgbClr val="333333">
                <a:alpha val="65000"/>
              </a:srgbClr>
            </a:outerShdw>
          </a:effectLst>
        </p:spPr>
      </p:pic>
      <p:pic>
        <p:nvPicPr>
          <p:cNvPr id="3" name="Immagine 2"/>
          <p:cNvPicPr>
            <a:picLocks noChangeAspect="1"/>
          </p:cNvPicPr>
          <p:nvPr/>
        </p:nvPicPr>
        <p:blipFill>
          <a:blip r:embed="rId4"/>
          <a:stretch>
            <a:fillRect/>
          </a:stretch>
        </p:blipFill>
        <p:spPr>
          <a:xfrm>
            <a:off x="332319" y="1496337"/>
            <a:ext cx="9114296" cy="4544617"/>
          </a:xfrm>
          <a:prstGeom prst="rect">
            <a:avLst/>
          </a:prstGeom>
          <a:ln>
            <a:noFill/>
          </a:ln>
          <a:effectLst>
            <a:outerShdw blurRad="292100" dist="139700" dir="2700000" algn="tl" rotWithShape="0">
              <a:srgbClr val="333333">
                <a:alpha val="65000"/>
              </a:srgbClr>
            </a:outerShdw>
          </a:effectLst>
        </p:spPr>
      </p:pic>
      <p:sp>
        <p:nvSpPr>
          <p:cNvPr id="4" name="CasellaDiTesto 3"/>
          <p:cNvSpPr txBox="1"/>
          <p:nvPr/>
        </p:nvSpPr>
        <p:spPr>
          <a:xfrm>
            <a:off x="320511" y="6097431"/>
            <a:ext cx="9126104" cy="646331"/>
          </a:xfrm>
          <a:prstGeom prst="rect">
            <a:avLst/>
          </a:prstGeom>
          <a:solidFill>
            <a:schemeClr val="bg1"/>
          </a:solidFill>
        </p:spPr>
        <p:txBody>
          <a:bodyPr wrap="square" rtlCol="0">
            <a:spAutoFit/>
          </a:bodyPr>
          <a:lstStyle/>
          <a:p>
            <a:r>
              <a:rPr lang="en-US" dirty="0"/>
              <a:t>Schematic presentation of myosin–phenol binding and the effect on structure-forming functionality in processed </a:t>
            </a:r>
            <a:r>
              <a:rPr lang="en-US" dirty="0" smtClean="0"/>
              <a:t>muscle food systems.</a:t>
            </a:r>
            <a:endParaRPr lang="en-US" dirty="0"/>
          </a:p>
        </p:txBody>
      </p:sp>
      <p:sp>
        <p:nvSpPr>
          <p:cNvPr id="11" name="Titolo 1">
            <a:extLst>
              <a:ext uri="{FF2B5EF4-FFF2-40B4-BE49-F238E27FC236}">
                <a16:creationId xmlns:a16="http://schemas.microsoft.com/office/drawing/2014/main" id="{1B67F56A-CA75-4338-AC8D-FC5ED7363AD7}"/>
              </a:ext>
            </a:extLst>
          </p:cNvPr>
          <p:cNvSpPr txBox="1">
            <a:spLocks/>
          </p:cNvSpPr>
          <p:nvPr/>
        </p:nvSpPr>
        <p:spPr>
          <a:xfrm>
            <a:off x="245097" y="363860"/>
            <a:ext cx="4930354" cy="3392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Case </a:t>
            </a:r>
            <a:r>
              <a:rPr lang="it-IT" sz="1800" b="1" dirty="0" err="1" smtClean="0">
                <a:solidFill>
                  <a:srgbClr val="BB1717"/>
                </a:solidFill>
                <a:latin typeface="Tahoma" panose="020B0604030504040204" pitchFamily="34" charset="0"/>
                <a:ea typeface="Tahoma" panose="020B0604030504040204" pitchFamily="34" charset="0"/>
                <a:cs typeface="Tahoma" panose="020B0604030504040204" pitchFamily="34" charset="0"/>
              </a:rPr>
              <a:t>study</a:t>
            </a:r>
            <a:endPar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2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4078" y="1182503"/>
            <a:ext cx="5467547" cy="2585323"/>
          </a:xfrm>
          <a:prstGeom prst="rect">
            <a:avLst/>
          </a:prstGeom>
          <a:noFill/>
          <a:ln w="28575">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dirty="0"/>
              <a:t>I radicali lipidici astraggono l'idrogeno principalmente dalle catene laterali della molecola proteica, in particolare da lisina, arginina, istidina, triptofano, cisteina e </a:t>
            </a:r>
            <a:r>
              <a:rPr lang="it-IT" dirty="0" smtClean="0"/>
              <a:t>cistina per </a:t>
            </a:r>
            <a:r>
              <a:rPr lang="it-IT" dirty="0"/>
              <a:t>formare radicali proteici (P•) che danno inizio alla formazione di ulteriori radicali </a:t>
            </a:r>
            <a:r>
              <a:rPr lang="it-IT" dirty="0" smtClean="0"/>
              <a:t>o </a:t>
            </a:r>
            <a:r>
              <a:rPr lang="it-IT" dirty="0"/>
              <a:t>di addotti proteina-proteina e proteina-lipide, oppure reagiscono anche con altri componenti dell'alimento.</a:t>
            </a:r>
          </a:p>
          <a:p>
            <a:endParaRPr lang="it-IT" dirty="0"/>
          </a:p>
          <a:p>
            <a:endParaRPr lang="en-US" dirty="0"/>
          </a:p>
        </p:txBody>
      </p:sp>
      <p:pic>
        <p:nvPicPr>
          <p:cNvPr id="3" name="Immagine 2"/>
          <p:cNvPicPr>
            <a:picLocks noChangeAspect="1"/>
          </p:cNvPicPr>
          <p:nvPr/>
        </p:nvPicPr>
        <p:blipFill>
          <a:blip r:embed="rId2"/>
          <a:stretch>
            <a:fillRect/>
          </a:stretch>
        </p:blipFill>
        <p:spPr>
          <a:xfrm>
            <a:off x="273671" y="3773519"/>
            <a:ext cx="3958063" cy="2306769"/>
          </a:xfrm>
          <a:prstGeom prst="rect">
            <a:avLst/>
          </a:prstGeom>
        </p:spPr>
      </p:pic>
      <p:pic>
        <p:nvPicPr>
          <p:cNvPr id="5" name="Immagine 4"/>
          <p:cNvPicPr>
            <a:picLocks noChangeAspect="1"/>
          </p:cNvPicPr>
          <p:nvPr/>
        </p:nvPicPr>
        <p:blipFill>
          <a:blip r:embed="rId3"/>
          <a:stretch>
            <a:fillRect/>
          </a:stretch>
        </p:blipFill>
        <p:spPr>
          <a:xfrm>
            <a:off x="5691625" y="2486627"/>
            <a:ext cx="5715000" cy="4124325"/>
          </a:xfrm>
          <a:prstGeom prst="rect">
            <a:avLst/>
          </a:prstGeom>
          <a:ln>
            <a:noFill/>
          </a:ln>
          <a:effectLst>
            <a:outerShdw blurRad="292100" dist="139700" dir="2700000" algn="tl" rotWithShape="0">
              <a:srgbClr val="333333">
                <a:alpha val="65000"/>
              </a:srgbClr>
            </a:outerShdw>
          </a:effectLst>
        </p:spPr>
      </p:pic>
      <p:pic>
        <p:nvPicPr>
          <p:cNvPr id="9" name="Immagine 8"/>
          <p:cNvPicPr>
            <a:picLocks noChangeAspect="1"/>
          </p:cNvPicPr>
          <p:nvPr/>
        </p:nvPicPr>
        <p:blipFill>
          <a:blip r:embed="rId4"/>
          <a:stretch>
            <a:fillRect/>
          </a:stretch>
        </p:blipFill>
        <p:spPr>
          <a:xfrm>
            <a:off x="10786865" y="1656571"/>
            <a:ext cx="1239520" cy="1084580"/>
          </a:xfrm>
          <a:prstGeom prst="rect">
            <a:avLst/>
          </a:prstGeom>
          <a:ln>
            <a:noFill/>
          </a:ln>
          <a:effectLst>
            <a:outerShdw blurRad="292100" dist="139700" dir="2700000" algn="tl" rotWithShape="0">
              <a:srgbClr val="333333">
                <a:alpha val="65000"/>
              </a:srgbClr>
            </a:outerShdw>
          </a:effectLst>
        </p:spPr>
      </p:pic>
      <p:sp>
        <p:nvSpPr>
          <p:cNvPr id="11" name="Titolo 1">
            <a:extLst>
              <a:ext uri="{FF2B5EF4-FFF2-40B4-BE49-F238E27FC236}">
                <a16:creationId xmlns:a16="http://schemas.microsoft.com/office/drawing/2014/main" id="{1B67F56A-CA75-4338-AC8D-FC5ED7363AD7}"/>
              </a:ext>
            </a:extLst>
          </p:cNvPr>
          <p:cNvSpPr txBox="1">
            <a:spLocks/>
          </p:cNvSpPr>
          <p:nvPr/>
        </p:nvSpPr>
        <p:spPr>
          <a:xfrm>
            <a:off x="269434" y="449728"/>
            <a:ext cx="4930354" cy="3392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Ossidazione delle proteine</a:t>
            </a:r>
            <a:endParaRPr lang="it-IT" sz="2400" b="1" dirty="0">
              <a:solidFill>
                <a:schemeClr val="accent6"/>
              </a:solidFill>
              <a:latin typeface="Tahoma" panose="020B0604030504040204" pitchFamily="34" charset="0"/>
              <a:ea typeface="Tahoma" panose="020B0604030504040204" pitchFamily="34" charset="0"/>
              <a:cs typeface="Tahoma" panose="020B0604030504040204" pitchFamily="34" charset="0"/>
            </a:endParaRPr>
          </a:p>
        </p:txBody>
      </p:sp>
      <p:sp>
        <p:nvSpPr>
          <p:cNvPr id="12" name="CasellaDiTesto 11"/>
          <p:cNvSpPr txBox="1"/>
          <p:nvPr/>
        </p:nvSpPr>
        <p:spPr>
          <a:xfrm>
            <a:off x="11199636" y="974213"/>
            <a:ext cx="601447" cy="523220"/>
          </a:xfrm>
          <a:prstGeom prst="rect">
            <a:avLst/>
          </a:prstGeom>
          <a:noFill/>
        </p:spPr>
        <p:txBody>
          <a:bodyPr wrap="none" rtlCol="0">
            <a:spAutoFit/>
          </a:bodyPr>
          <a:lstStyle/>
          <a:p>
            <a:r>
              <a:rPr lang="en-US" sz="2800" b="1" dirty="0" smtClean="0">
                <a:solidFill>
                  <a:srgbClr val="FF0000"/>
                </a:solidFill>
              </a:rPr>
              <a:t>U1</a:t>
            </a:r>
            <a:endParaRPr lang="en-US" sz="2800" b="1" dirty="0">
              <a:solidFill>
                <a:srgbClr val="FF0000"/>
              </a:solidFill>
            </a:endParaRPr>
          </a:p>
        </p:txBody>
      </p:sp>
    </p:spTree>
    <p:extLst>
      <p:ext uri="{BB962C8B-B14F-4D97-AF65-F5344CB8AC3E}">
        <p14:creationId xmlns:p14="http://schemas.microsoft.com/office/powerpoint/2010/main" val="33567416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3A86A75C-4F4B-4683-9AE1-C65F6400EC91}">
      <p14:laserTraceLst xmlns:p14="http://schemas.microsoft.com/office/powerpoint/2010/main">
        <p14:tracePtLst>
          <p14:tracePt t="74320" x="838200" y="5245100"/>
          <p14:tracePt t="74489" x="844550" y="5251450"/>
          <p14:tracePt t="74505" x="857250" y="5251450"/>
          <p14:tracePt t="74513" x="869950" y="5251450"/>
          <p14:tracePt t="74536" x="901700" y="5238750"/>
          <p14:tracePt t="74569" x="1060450" y="5175250"/>
          <p14:tracePt t="74586" x="1168400" y="5124450"/>
          <p14:tracePt t="74602" x="1282700" y="5067300"/>
          <p14:tracePt t="74619" x="1384300" y="4991100"/>
          <p14:tracePt t="74636" x="1485900" y="4895850"/>
          <p14:tracePt t="74652" x="1568450" y="4794250"/>
          <p14:tracePt t="74669" x="1606550" y="4660900"/>
          <p14:tracePt t="74686" x="1657350" y="4502150"/>
          <p14:tracePt t="74702" x="1720850" y="4298950"/>
          <p14:tracePt t="74719" x="1752600" y="4165600"/>
          <p14:tracePt t="74736" x="1765300" y="4064000"/>
          <p14:tracePt t="74752" x="1771650" y="3981450"/>
          <p14:tracePt t="74769" x="1778000" y="3898900"/>
          <p14:tracePt t="74786" x="1778000" y="3860800"/>
          <p14:tracePt t="74802" x="1778000" y="3835400"/>
          <p14:tracePt t="74819" x="1778000" y="3816350"/>
          <p14:tracePt t="74836" x="1778000" y="3810000"/>
          <p14:tracePt t="74923" x="1771650" y="3810000"/>
          <p14:tracePt t="74930" x="1765300" y="3810000"/>
          <p14:tracePt t="74939" x="1752600" y="3822700"/>
          <p14:tracePt t="74953" x="1739900" y="3835400"/>
          <p14:tracePt t="74969" x="1708150" y="3873500"/>
          <p14:tracePt t="74985" x="1663700" y="3917950"/>
          <p14:tracePt t="75002" x="1638300" y="3962400"/>
          <p14:tracePt t="75019" x="1612900" y="3994150"/>
          <p14:tracePt t="75035" x="1593850" y="4019550"/>
          <p14:tracePt t="75095" x="1593850" y="4013200"/>
          <p14:tracePt t="75103" x="1593850" y="3994150"/>
          <p14:tracePt t="75111" x="1606550" y="3968750"/>
          <p14:tracePt t="75119" x="1619250" y="3943350"/>
          <p14:tracePt t="75135" x="1651000" y="3873500"/>
          <p14:tracePt t="75152" x="1663700" y="3816350"/>
          <p14:tracePt t="75169" x="1663700" y="3746500"/>
          <p14:tracePt t="75185" x="1663700" y="3683000"/>
          <p14:tracePt t="75202" x="1644650" y="3644900"/>
          <p14:tracePt t="75218" x="1625600" y="3619500"/>
          <p14:tracePt t="75235" x="1600200" y="3606800"/>
          <p14:tracePt t="75252" x="1581150" y="3587750"/>
          <p14:tracePt t="75268" x="1536700" y="3581400"/>
          <p14:tracePt t="75285" x="1485900" y="3581400"/>
          <p14:tracePt t="75302" x="1441450" y="3594100"/>
          <p14:tracePt t="75318" x="1403350" y="3606800"/>
          <p14:tracePt t="75335" x="1371600" y="3625850"/>
          <p14:tracePt t="75352" x="1339850" y="3638550"/>
          <p14:tracePt t="75368" x="1314450" y="3651250"/>
          <p14:tracePt t="75385" x="1295400" y="3663950"/>
          <p14:tracePt t="75402" x="1276350" y="3676650"/>
          <p14:tracePt t="75418" x="1250950" y="3695700"/>
          <p14:tracePt t="75435" x="1231900" y="3708400"/>
          <p14:tracePt t="75452" x="1212850" y="3727450"/>
          <p14:tracePt t="75469" x="1193800" y="3746500"/>
          <p14:tracePt t="75485" x="1168400" y="3765550"/>
          <p14:tracePt t="75502" x="1149350" y="3803650"/>
          <p14:tracePt t="75518" x="1123950" y="3860800"/>
          <p14:tracePt t="75535" x="1098550" y="3937000"/>
          <p14:tracePt t="75553" x="1054100" y="4064000"/>
          <p14:tracePt t="75568" x="1028700" y="4140200"/>
          <p14:tracePt t="75585" x="1009650" y="4203700"/>
          <p14:tracePt t="75602" x="984250" y="4267200"/>
          <p14:tracePt t="75618" x="971550" y="4292600"/>
          <p14:tracePt t="75635" x="971550" y="4311650"/>
          <p14:tracePt t="75651" x="965200" y="4343400"/>
          <p14:tracePt t="75668" x="965200" y="4368800"/>
          <p14:tracePt t="75685" x="965200" y="4381500"/>
          <p14:tracePt t="75702" x="965200" y="4387850"/>
          <p14:tracePt t="75745" x="965200" y="4394200"/>
          <p14:tracePt t="75781" x="971550" y="4400550"/>
          <p14:tracePt t="75786" x="990600" y="4406900"/>
          <p14:tracePt t="75795" x="1009650" y="4413250"/>
          <p14:tracePt t="75802" x="1028700" y="4413250"/>
          <p14:tracePt t="75818" x="1073150" y="4419600"/>
          <p14:tracePt t="75835" x="1149350" y="4419600"/>
          <p14:tracePt t="75851" x="1225550" y="4419600"/>
          <p14:tracePt t="75868" x="1320800" y="4394200"/>
          <p14:tracePt t="75885" x="1397000" y="4375150"/>
          <p14:tracePt t="75901" x="1460500" y="4343400"/>
          <p14:tracePt t="75918" x="1479550" y="4337050"/>
          <p14:tracePt t="76119" x="1466850" y="4330700"/>
          <p14:tracePt t="76127" x="1447800" y="4324350"/>
          <p14:tracePt t="76134" x="1435100" y="4318000"/>
          <p14:tracePt t="76151" x="1409700" y="4305300"/>
          <p14:tracePt t="76169" x="1384300" y="4298950"/>
          <p14:tracePt t="76184" x="1377950" y="4292600"/>
          <p14:tracePt t="76201" x="1371600" y="4292600"/>
          <p14:tracePt t="76218" x="1371600" y="4286250"/>
          <p14:tracePt t="76255" x="1371600" y="4279900"/>
          <p14:tracePt t="76271" x="1365250" y="4279900"/>
          <p14:tracePt t="76339" x="1358900" y="4273550"/>
          <p14:tracePt t="76351" x="1358900" y="4267200"/>
          <p14:tracePt t="76359" x="1358900" y="4260850"/>
          <p14:tracePt t="76368" x="1358900" y="4248150"/>
          <p14:tracePt t="76384" x="1365250" y="4229100"/>
          <p14:tracePt t="76401" x="1390650" y="4203700"/>
          <p14:tracePt t="76417" x="1409700" y="4184650"/>
          <p14:tracePt t="76434" x="1435100" y="4159250"/>
          <p14:tracePt t="76451" x="1454150" y="4133850"/>
          <p14:tracePt t="76467" x="1479550" y="4102100"/>
          <p14:tracePt t="76484" x="1504950" y="4044950"/>
          <p14:tracePt t="76501" x="1504950" y="3987800"/>
          <p14:tracePt t="76518" x="1504950" y="3937000"/>
          <p14:tracePt t="76534" x="1485900" y="3892550"/>
          <p14:tracePt t="76551" x="1473200" y="3860800"/>
          <p14:tracePt t="76567" x="1447800" y="3841750"/>
          <p14:tracePt t="76584" x="1422400" y="3822700"/>
          <p14:tracePt t="76601" x="1397000" y="3822700"/>
          <p14:tracePt t="76617" x="1346200" y="3822700"/>
          <p14:tracePt t="76634" x="1270000" y="3848100"/>
          <p14:tracePt t="76651" x="1200150" y="3873500"/>
          <p14:tracePt t="76667" x="1123950" y="3930650"/>
          <p14:tracePt t="76684" x="1066800" y="3981450"/>
          <p14:tracePt t="76701" x="1041400" y="4032250"/>
          <p14:tracePt t="76718" x="1028700" y="4121150"/>
          <p14:tracePt t="76734" x="1016000" y="4191000"/>
          <p14:tracePt t="76751" x="1016000" y="4267200"/>
          <p14:tracePt t="76767" x="1022350" y="4343400"/>
          <p14:tracePt t="76784" x="1041400" y="4413250"/>
          <p14:tracePt t="76801" x="1060450" y="4457700"/>
          <p14:tracePt t="76817" x="1079500" y="4489450"/>
          <p14:tracePt t="76834" x="1143000" y="4521200"/>
          <p14:tracePt t="76851" x="1225550" y="4546600"/>
          <p14:tracePt t="76867" x="1301750" y="4552950"/>
          <p14:tracePt t="76884" x="1371600" y="4552950"/>
          <p14:tracePt t="76901" x="1409700" y="4540250"/>
          <p14:tracePt t="76917" x="1441450" y="4527550"/>
          <p14:tracePt t="76934" x="1460500" y="4502150"/>
          <p14:tracePt t="76950" x="1485900" y="4457700"/>
          <p14:tracePt t="76968" x="1524000" y="4362450"/>
          <p14:tracePt t="76984" x="1549400" y="4279900"/>
          <p14:tracePt t="77000" x="1555750" y="4203700"/>
          <p14:tracePt t="77017" x="1555750" y="4140200"/>
          <p14:tracePt t="77034" x="1555750" y="4108450"/>
          <p14:tracePt t="77050" x="1555750" y="4089400"/>
          <p14:tracePt t="77067" x="1555750" y="4070350"/>
          <p14:tracePt t="77084" x="1555750" y="4051300"/>
          <p14:tracePt t="77100" x="1543050" y="4019550"/>
          <p14:tracePt t="77117" x="1517650" y="3968750"/>
          <p14:tracePt t="77134" x="1498600" y="3937000"/>
          <p14:tracePt t="77150" x="1473200" y="3917950"/>
          <p14:tracePt t="77167" x="1447800" y="3879850"/>
          <p14:tracePt t="77184" x="1422400" y="3860800"/>
          <p14:tracePt t="77200" x="1403350" y="3848100"/>
          <p14:tracePt t="77217" x="1384300" y="3848100"/>
          <p14:tracePt t="77233" x="1358900" y="3848100"/>
          <p14:tracePt t="77250" x="1320800" y="3860800"/>
          <p14:tracePt t="77267" x="1282700" y="3886200"/>
          <p14:tracePt t="77284" x="1250950" y="3917950"/>
          <p14:tracePt t="77300" x="1200150" y="3956050"/>
          <p14:tracePt t="77317" x="1174750" y="3987800"/>
          <p14:tracePt t="77333" x="1162050" y="4025900"/>
          <p14:tracePt t="77350" x="1136650" y="4089400"/>
          <p14:tracePt t="77367" x="1130300" y="4121150"/>
          <p14:tracePt t="77383" x="1130300" y="4159250"/>
          <p14:tracePt t="77400" x="1130300" y="4184650"/>
          <p14:tracePt t="77417" x="1130300" y="4203700"/>
          <p14:tracePt t="77434" x="1143000" y="4235450"/>
          <p14:tracePt t="77450" x="1168400" y="4260850"/>
          <p14:tracePt t="77468" x="1193800" y="4286250"/>
          <p14:tracePt t="77483" x="1238250" y="4305300"/>
          <p14:tracePt t="77500" x="1282700" y="4330700"/>
          <p14:tracePt t="77517" x="1327150" y="4349750"/>
          <p14:tracePt t="77533" x="1358900" y="4362450"/>
          <p14:tracePt t="77550" x="1384300" y="4362450"/>
          <p14:tracePt t="77567" x="1428750" y="4349750"/>
          <p14:tracePt t="77583" x="1492250" y="4318000"/>
          <p14:tracePt t="77600" x="1511300" y="4292600"/>
          <p14:tracePt t="77617" x="1536700" y="4260850"/>
          <p14:tracePt t="77633" x="1562100" y="4210050"/>
          <p14:tracePt t="77650" x="1581150" y="4146550"/>
          <p14:tracePt t="77668" x="1593850" y="4083050"/>
          <p14:tracePt t="77683" x="1587500" y="4019550"/>
          <p14:tracePt t="77700" x="1562100" y="3975100"/>
          <p14:tracePt t="77717" x="1543050" y="3937000"/>
          <p14:tracePt t="77733" x="1517650" y="3911600"/>
          <p14:tracePt t="77750" x="1498600" y="3892550"/>
          <p14:tracePt t="77766" x="1479550" y="3867150"/>
          <p14:tracePt t="77783" x="1466850" y="3860800"/>
          <p14:tracePt t="77800" x="1447800" y="3841750"/>
          <p14:tracePt t="77816" x="1416050" y="3816350"/>
          <p14:tracePt t="77833" x="1397000" y="3810000"/>
          <p14:tracePt t="77850" x="1377950" y="3803650"/>
          <p14:tracePt t="77866" x="1352550" y="3803650"/>
          <p14:tracePt t="77883" x="1327150" y="3803650"/>
          <p14:tracePt t="77900" x="1308100" y="3810000"/>
          <p14:tracePt t="77916" x="1282700" y="3829050"/>
          <p14:tracePt t="77933" x="1263650" y="3848100"/>
          <p14:tracePt t="77950" x="1244600" y="3873500"/>
          <p14:tracePt t="77966" x="1219200" y="3917950"/>
          <p14:tracePt t="77983" x="1212850" y="3968750"/>
          <p14:tracePt t="78000" x="1206500" y="4013200"/>
          <p14:tracePt t="78016" x="1206500" y="4070350"/>
          <p14:tracePt t="78033" x="1219200" y="4127500"/>
          <p14:tracePt t="78050" x="1238250" y="4171950"/>
          <p14:tracePt t="78066" x="1263650" y="4216400"/>
          <p14:tracePt t="78083" x="1282700" y="4248150"/>
          <p14:tracePt t="78100" x="1314450" y="4286250"/>
          <p14:tracePt t="78116" x="1339850" y="4311650"/>
          <p14:tracePt t="78133" x="1358900" y="4337050"/>
          <p14:tracePt t="78149" x="1377950" y="4356100"/>
          <p14:tracePt t="78167" x="1403350" y="4381500"/>
          <p14:tracePt t="78183" x="1428750" y="4387850"/>
          <p14:tracePt t="78199" x="1466850" y="4394200"/>
          <p14:tracePt t="78216" x="1511300" y="4394200"/>
          <p14:tracePt t="78233" x="1574800" y="4394200"/>
          <p14:tracePt t="78249" x="1676400" y="4362450"/>
          <p14:tracePt t="78266" x="1727200" y="4330700"/>
          <p14:tracePt t="78283" x="1752600" y="4305300"/>
          <p14:tracePt t="78299" x="1771650" y="4273550"/>
          <p14:tracePt t="78316" x="1790700" y="4216400"/>
          <p14:tracePt t="78333" x="1790700" y="4159250"/>
          <p14:tracePt t="78349" x="1784350" y="4102100"/>
          <p14:tracePt t="78366" x="1765300" y="4025900"/>
          <p14:tracePt t="78382" x="1733550" y="3949700"/>
          <p14:tracePt t="78399" x="1708150" y="3892550"/>
          <p14:tracePt t="78416" x="1682750" y="3854450"/>
          <p14:tracePt t="78433" x="1663700" y="3816350"/>
          <p14:tracePt t="78449" x="1638300" y="3790950"/>
          <p14:tracePt t="78466" x="1600200" y="3740150"/>
          <p14:tracePt t="78482" x="1574800" y="3721100"/>
          <p14:tracePt t="78499" x="1536700" y="3695700"/>
          <p14:tracePt t="78516" x="1492250" y="3676650"/>
          <p14:tracePt t="78532" x="1447800" y="3670300"/>
          <p14:tracePt t="78549" x="1403350" y="3663950"/>
          <p14:tracePt t="78566" x="1320800" y="3676650"/>
          <p14:tracePt t="78582" x="1289050" y="3702050"/>
          <p14:tracePt t="78599" x="1263650" y="3721100"/>
          <p14:tracePt t="78616" x="1244600" y="3746500"/>
          <p14:tracePt t="78632" x="1225550" y="3765550"/>
          <p14:tracePt t="78649" x="1212850" y="3810000"/>
          <p14:tracePt t="78667" x="1200150" y="3854450"/>
          <p14:tracePt t="78682" x="1193800" y="3892550"/>
          <p14:tracePt t="78699" x="1193800" y="3956050"/>
          <p14:tracePt t="78716" x="1193800" y="4032250"/>
          <p14:tracePt t="78732" x="1219200" y="4159250"/>
          <p14:tracePt t="78749" x="1238250" y="4222750"/>
          <p14:tracePt t="78766" x="1250950" y="4273550"/>
          <p14:tracePt t="78782" x="1270000" y="4298950"/>
          <p14:tracePt t="78799" x="1276350" y="4324350"/>
          <p14:tracePt t="78816" x="1282700" y="4343400"/>
          <p14:tracePt t="78832" x="1301750" y="4362450"/>
          <p14:tracePt t="78849" x="1314450" y="4387850"/>
          <p14:tracePt t="78866" x="1327150" y="4406900"/>
          <p14:tracePt t="78882" x="1339850" y="4432300"/>
          <p14:tracePt t="78899" x="1346200" y="4451350"/>
          <p14:tracePt t="78916" x="1358900" y="4470400"/>
          <p14:tracePt t="78932" x="1365250" y="4483100"/>
          <p14:tracePt t="78949" x="1371600" y="4495800"/>
          <p14:tracePt t="78966" x="1371600" y="4514850"/>
          <p14:tracePt t="78982" x="1371600" y="4533900"/>
          <p14:tracePt t="78999" x="1371600" y="4552950"/>
          <p14:tracePt t="79000" x="1371600" y="4559300"/>
          <p14:tracePt t="79016" x="1377950" y="4565650"/>
          <p14:tracePt t="79032" x="1390650" y="4584700"/>
          <p14:tracePt t="79049" x="1397000" y="4584700"/>
          <p14:tracePt t="79066" x="1416050" y="4591050"/>
          <p14:tracePt t="79082" x="1447800" y="4584700"/>
          <p14:tracePt t="79099" x="1504950" y="4565650"/>
          <p14:tracePt t="79115" x="1587500" y="4533900"/>
          <p14:tracePt t="79132" x="1638300" y="4514850"/>
          <p14:tracePt t="79149" x="1670050" y="4502150"/>
          <p14:tracePt t="79166" x="1682750" y="4489450"/>
          <p14:tracePt t="79182" x="1695450" y="4483100"/>
          <p14:tracePt t="79199" x="1695450" y="4476750"/>
          <p14:tracePt t="79215" x="1701800" y="4464050"/>
          <p14:tracePt t="79232" x="1714500" y="4451350"/>
          <p14:tracePt t="79248" x="1720850" y="4438650"/>
          <p14:tracePt t="79265" x="1720850" y="4425950"/>
          <p14:tracePt t="79282" x="1720850" y="4419600"/>
          <p14:tracePt t="79327" x="1720850" y="4413250"/>
          <p14:tracePt t="79363" x="1720850" y="4406900"/>
          <p14:tracePt t="79425" x="1714500" y="4400550"/>
          <p14:tracePt t="79433" x="1708150" y="4400550"/>
          <p14:tracePt t="79441" x="1708150" y="4394200"/>
          <p14:tracePt t="79469" x="1701800" y="4394200"/>
          <p14:tracePt t="79668" x="1701800" y="4381500"/>
          <p14:tracePt t="79677" x="1708150" y="4368800"/>
          <p14:tracePt t="79687" x="1720850" y="4349750"/>
          <p14:tracePt t="79698" x="1733550" y="4343400"/>
          <p14:tracePt t="79715" x="1758950" y="4298950"/>
          <p14:tracePt t="79732" x="1778000" y="4273550"/>
          <p14:tracePt t="79748" x="1784350" y="4260850"/>
          <p14:tracePt t="79765" x="1784350" y="4254500"/>
          <p14:tracePt t="80157" x="1784350" y="4248150"/>
          <p14:tracePt t="80168" x="1784350" y="4241800"/>
          <p14:tracePt t="80267" x="1784350" y="4248150"/>
          <p14:tracePt t="80275" x="1797050" y="4248150"/>
          <p14:tracePt t="80282" x="1816100" y="4254500"/>
          <p14:tracePt t="80298" x="1841500" y="4267200"/>
          <p14:tracePt t="80314" x="1873250" y="4267200"/>
          <p14:tracePt t="80331" x="1943100" y="4260850"/>
          <p14:tracePt t="80348" x="2025650" y="4235450"/>
          <p14:tracePt t="80364" x="2114550" y="4210050"/>
          <p14:tracePt t="80381" x="2197100" y="4184650"/>
          <p14:tracePt t="80398" x="2266950" y="4159250"/>
          <p14:tracePt t="80414" x="2305050" y="4152900"/>
          <p14:tracePt t="80519" x="2305050" y="4159250"/>
          <p14:tracePt t="80527" x="2305050" y="4165600"/>
          <p14:tracePt t="80569" x="2305050" y="4171950"/>
          <p14:tracePt t="80577" x="2305050" y="4178300"/>
          <p14:tracePt t="80585" x="2305050" y="4184650"/>
          <p14:tracePt t="80597" x="2305050" y="4191000"/>
          <p14:tracePt t="80614" x="2305050" y="4197350"/>
          <p14:tracePt t="80983" x="2305050" y="4203700"/>
          <p14:tracePt t="80991" x="2292350" y="4210050"/>
          <p14:tracePt t="80999" x="2286000" y="4216400"/>
          <p14:tracePt t="81014" x="2279650" y="4216400"/>
          <p14:tracePt t="81030" x="2260600" y="4222750"/>
          <p14:tracePt t="81047" x="2241550" y="4222750"/>
          <p14:tracePt t="81064" x="2228850" y="4222750"/>
          <p14:tracePt t="81080" x="2209800" y="4222750"/>
          <p14:tracePt t="81097" x="2203450" y="4222750"/>
          <p14:tracePt t="81114" x="2190750" y="4216400"/>
          <p14:tracePt t="81130" x="2159000" y="4197350"/>
          <p14:tracePt t="81147" x="2120900" y="4178300"/>
          <p14:tracePt t="81164" x="2101850" y="4171950"/>
          <p14:tracePt t="81180" x="2076450" y="4165600"/>
          <p14:tracePt t="81197" x="2057400" y="4165600"/>
          <p14:tracePt t="81214" x="2044700" y="4159250"/>
          <p14:tracePt t="82517" x="2038350" y="4159250"/>
          <p14:tracePt t="82525" x="2019300" y="4159250"/>
          <p14:tracePt t="82533" x="1987550" y="4165600"/>
          <p14:tracePt t="82546" x="1962150" y="4178300"/>
          <p14:tracePt t="82563" x="1924050" y="4197350"/>
          <p14:tracePt t="82579" x="1905000" y="4210050"/>
          <p14:tracePt t="82596" x="1898650" y="4216400"/>
          <p14:tracePt t="83827" x="1911350" y="4216400"/>
          <p14:tracePt t="83863" x="1917700" y="4216400"/>
          <p14:tracePt t="83871" x="1930400" y="4222750"/>
          <p14:tracePt t="83885" x="1943100" y="4229100"/>
          <p14:tracePt t="83895" x="1949450" y="4235450"/>
          <p14:tracePt t="83928" x="1962150" y="4248150"/>
          <p14:tracePt t="83962" x="1968500" y="4248150"/>
          <p14:tracePt t="84067" x="1968500" y="4254500"/>
          <p14:tracePt t="84457" x="1993900" y="4254500"/>
          <p14:tracePt t="84465" x="2012950" y="4254500"/>
          <p14:tracePt t="84473" x="2038350" y="4254500"/>
          <p14:tracePt t="84481" x="2076450" y="4254500"/>
          <p14:tracePt t="84494" x="2120900" y="4254500"/>
          <p14:tracePt t="84511" x="2203450" y="4241800"/>
          <p14:tracePt t="84528" x="2266950" y="4229100"/>
          <p14:tracePt t="84544" x="2305050" y="4216400"/>
          <p14:tracePt t="84561" x="2324100" y="4210050"/>
          <p14:tracePt t="84578" x="2349500" y="4203700"/>
          <p14:tracePt t="84594" x="2368550" y="4203700"/>
          <p14:tracePt t="84611" x="2387600" y="4197350"/>
          <p14:tracePt t="84627" x="2406650" y="4197350"/>
          <p14:tracePt t="84644" x="2425700" y="4197350"/>
          <p14:tracePt t="84661" x="2438400" y="4197350"/>
          <p14:tracePt t="84694" x="2444750" y="4197350"/>
          <p14:tracePt t="84711" x="2457450" y="4203700"/>
          <p14:tracePt t="84727" x="2457450" y="4210050"/>
          <p14:tracePt t="84744" x="2476500" y="4210050"/>
          <p14:tracePt t="84761" x="2482850" y="4210050"/>
          <p14:tracePt t="84911" x="2476500" y="4210050"/>
          <p14:tracePt t="84927" x="2470150" y="4210050"/>
          <p14:tracePt t="84934" x="2463800" y="4210050"/>
          <p14:tracePt t="85053" x="2463800" y="4216400"/>
          <p14:tracePt t="85059" x="2476500" y="4229100"/>
          <p14:tracePt t="85067" x="2482850" y="4241800"/>
          <p14:tracePt t="85077" x="2501900" y="4248150"/>
          <p14:tracePt t="85094" x="2565400" y="4279900"/>
          <p14:tracePt t="85110" x="2654300" y="4286250"/>
          <p14:tracePt t="85127" x="2743200" y="4260850"/>
          <p14:tracePt t="85144" x="2813050" y="4235450"/>
          <p14:tracePt t="85160" x="2889250" y="4197350"/>
          <p14:tracePt t="85177" x="2921000" y="4159250"/>
          <p14:tracePt t="85194" x="2946400" y="4108450"/>
          <p14:tracePt t="85210" x="2959100" y="4070350"/>
          <p14:tracePt t="85227" x="2959100" y="3981450"/>
          <p14:tracePt t="85244" x="2959100" y="3886200"/>
          <p14:tracePt t="85260" x="2933700" y="3803650"/>
          <p14:tracePt t="85277" x="2921000" y="3778250"/>
          <p14:tracePt t="85294" x="2895600" y="3752850"/>
          <p14:tracePt t="85310" x="2857500" y="3727450"/>
          <p14:tracePt t="85327" x="2806700" y="3702050"/>
          <p14:tracePt t="85344" x="2730500" y="3670300"/>
          <p14:tracePt t="85360" x="2654300" y="3638550"/>
          <p14:tracePt t="85377" x="2559050" y="3613150"/>
          <p14:tracePt t="85393" x="2476500" y="3587750"/>
          <p14:tracePt t="85410" x="2393950" y="3581400"/>
          <p14:tracePt t="85427" x="2305050" y="3581400"/>
          <p14:tracePt t="85444" x="2216150" y="3587750"/>
          <p14:tracePt t="85460" x="2089150" y="3644900"/>
          <p14:tracePt t="85477" x="2000250" y="3702050"/>
          <p14:tracePt t="85493" x="1968500" y="3740150"/>
          <p14:tracePt t="85510" x="1936750" y="3784600"/>
          <p14:tracePt t="85527" x="1911350" y="3829050"/>
          <p14:tracePt t="85543" x="1885950" y="3892550"/>
          <p14:tracePt t="85560" x="1879600" y="3943350"/>
          <p14:tracePt t="85577" x="1885950" y="4032250"/>
          <p14:tracePt t="85594" x="1911350" y="4178300"/>
          <p14:tracePt t="85610" x="1930400" y="4260850"/>
          <p14:tracePt t="85627" x="1955800" y="4318000"/>
          <p14:tracePt t="85643" x="1974850" y="4343400"/>
          <p14:tracePt t="85661" x="2000250" y="4362450"/>
          <p14:tracePt t="85677" x="2012950" y="4381500"/>
          <p14:tracePt t="85693" x="2032000" y="4394200"/>
          <p14:tracePt t="85710" x="2057400" y="4394200"/>
          <p14:tracePt t="85727" x="2082800" y="4394200"/>
          <p14:tracePt t="85743" x="2108200" y="4394200"/>
          <p14:tracePt t="85760" x="2139950" y="4394200"/>
          <p14:tracePt t="85777" x="2171700" y="4381500"/>
          <p14:tracePt t="85793" x="2197100" y="4368800"/>
          <p14:tracePt t="85810" x="2216150" y="4362450"/>
          <p14:tracePt t="85827" x="2241550" y="4356100"/>
          <p14:tracePt t="85843" x="2260600" y="4343400"/>
          <p14:tracePt t="85860" x="2286000" y="4324350"/>
          <p14:tracePt t="85876" x="2305050" y="4318000"/>
          <p14:tracePt t="85893" x="2324100" y="4311650"/>
          <p14:tracePt t="85910" x="2336800" y="4305300"/>
          <p14:tracePt t="85926" x="2336800" y="4298950"/>
          <p14:tracePt t="86205" x="2349500" y="4298950"/>
          <p14:tracePt t="86213" x="2355850" y="4298950"/>
          <p14:tracePt t="86237" x="2362200" y="4298950"/>
          <p14:tracePt t="86259" x="2368550" y="4298950"/>
          <p14:tracePt t="86335" x="2368550" y="4292600"/>
          <p14:tracePt t="87547" x="2362200" y="4292600"/>
          <p14:tracePt t="87719" x="2362200" y="4298950"/>
          <p14:tracePt t="87739" x="2362200" y="4305300"/>
          <p14:tracePt t="88581" x="2355850" y="4298950"/>
          <p14:tracePt t="88589" x="2349500" y="4298950"/>
          <p14:tracePt t="88597" x="2343150" y="4298950"/>
          <p14:tracePt t="88608" x="2343150" y="4292600"/>
          <p14:tracePt t="88979" x="2355850" y="4279900"/>
          <p14:tracePt t="88987" x="2362200" y="4273550"/>
          <p14:tracePt t="88995" x="2368550" y="4267200"/>
          <p14:tracePt t="89007" x="2381250" y="4254500"/>
          <p14:tracePt t="89024" x="2400300" y="4241800"/>
          <p14:tracePt t="89041" x="2419350" y="4222750"/>
          <p14:tracePt t="89118" x="2419350" y="4216400"/>
          <p14:tracePt t="89131" x="2419350" y="4210050"/>
          <p14:tracePt t="89439" x="2425700" y="4210050"/>
          <p14:tracePt t="89447" x="2432050" y="4210050"/>
          <p14:tracePt t="89457" x="2432050" y="4216400"/>
          <p14:tracePt t="89473" x="2432050" y="4222750"/>
          <p14:tracePt t="89490" x="2432050" y="4229100"/>
          <p14:tracePt t="89507" x="2432050" y="4235450"/>
          <p14:tracePt t="92275" x="2432050" y="4254500"/>
          <p14:tracePt t="92283" x="2419350" y="4279900"/>
          <p14:tracePt t="92291" x="2400300" y="4324350"/>
          <p14:tracePt t="92305" x="2387600" y="4349750"/>
          <p14:tracePt t="92321" x="2362200" y="4413250"/>
          <p14:tracePt t="92338" x="2317750" y="4508500"/>
          <p14:tracePt t="92357" x="2292350" y="4559300"/>
          <p14:tracePt t="92371" x="2279650" y="4584700"/>
          <p14:tracePt t="92405" x="2254250" y="4603750"/>
          <p14:tracePt t="92511" x="2254250" y="4591050"/>
          <p14:tracePt t="92531" x="2254250" y="4584700"/>
          <p14:tracePt t="92549" x="2260600" y="4578350"/>
          <p14:tracePt t="92557" x="2266950" y="4572000"/>
          <p14:tracePt t="92565" x="2273300" y="4572000"/>
          <p14:tracePt t="92572" x="2286000" y="4572000"/>
          <p14:tracePt t="92588" x="2305050" y="4572000"/>
          <p14:tracePt t="92604" x="2343150" y="4610100"/>
          <p14:tracePt t="92621" x="2368550" y="4679950"/>
          <p14:tracePt t="92638" x="2387600" y="4762500"/>
          <p14:tracePt t="92654" x="2387600" y="4838700"/>
          <p14:tracePt t="92671" x="2362200" y="4927600"/>
          <p14:tracePt t="92687" x="2330450" y="4997450"/>
          <p14:tracePt t="92704" x="2305050" y="5054600"/>
          <p14:tracePt t="92721" x="2286000" y="5080000"/>
          <p14:tracePt t="92737" x="2247900" y="5111750"/>
          <p14:tracePt t="92754" x="2228850" y="5124450"/>
          <p14:tracePt t="92771" x="2209800" y="5137150"/>
          <p14:tracePt t="92804" x="2203450" y="5137150"/>
          <p14:tracePt t="93025" x="2203450" y="5162550"/>
          <p14:tracePt t="93033" x="2203450" y="5181600"/>
          <p14:tracePt t="93041" x="2203450" y="5213350"/>
          <p14:tracePt t="93054" x="2190750" y="5245100"/>
          <p14:tracePt t="93071" x="2165350" y="5295900"/>
          <p14:tracePt t="93087" x="2127250" y="5334000"/>
          <p14:tracePt t="93104" x="2108200" y="5346700"/>
          <p14:tracePt t="93120" x="2101850" y="5346700"/>
          <p14:tracePt t="93137" x="2101850" y="5327650"/>
          <p14:tracePt t="93154" x="2101850" y="5251450"/>
          <p14:tracePt t="93171" x="2101850" y="5162550"/>
          <p14:tracePt t="93187" x="2120900" y="5067300"/>
          <p14:tracePt t="93204" x="2152650" y="4953000"/>
          <p14:tracePt t="93220" x="2197100" y="4806950"/>
          <p14:tracePt t="93237" x="2235200" y="4724400"/>
          <p14:tracePt t="93254" x="2292350" y="4679950"/>
          <p14:tracePt t="93270" x="2381250" y="4641850"/>
          <p14:tracePt t="93287" x="2476500" y="4610100"/>
          <p14:tracePt t="93304" x="2552700" y="4603750"/>
          <p14:tracePt t="93320" x="2628900" y="4603750"/>
          <p14:tracePt t="93337" x="2724150" y="4641850"/>
          <p14:tracePt t="93354" x="2800350" y="4711700"/>
          <p14:tracePt t="93370" x="2851150" y="4851400"/>
          <p14:tracePt t="93387" x="2882900" y="4914900"/>
          <p14:tracePt t="93403" x="2889250" y="4933950"/>
          <p14:tracePt t="93420" x="2889250" y="4946650"/>
          <p14:tracePt t="93481" x="2901950" y="4927600"/>
          <p14:tracePt t="93489" x="2914650" y="4895850"/>
          <p14:tracePt t="93497" x="2940050" y="4845050"/>
          <p14:tracePt t="93505" x="2971800" y="4806950"/>
          <p14:tracePt t="93520" x="3067050" y="4718050"/>
          <p14:tracePt t="93537" x="3194050" y="4641850"/>
          <p14:tracePt t="93553" x="3295650" y="4603750"/>
          <p14:tracePt t="93570" x="3397250" y="4578350"/>
          <p14:tracePt t="93587" x="3441700" y="4572000"/>
          <p14:tracePt t="93603" x="3467100" y="4572000"/>
          <p14:tracePt t="93620" x="3505200" y="4603750"/>
          <p14:tracePt t="93637" x="3575050" y="4673600"/>
          <p14:tracePt t="93654" x="3714750" y="4819650"/>
          <p14:tracePt t="93670" x="3778250" y="4914900"/>
          <p14:tracePt t="93687" x="3810000" y="5022850"/>
          <p14:tracePt t="93703" x="3816350" y="5111750"/>
          <p14:tracePt t="93720" x="3803650" y="5149850"/>
          <p14:tracePt t="93737" x="3784600" y="5168900"/>
          <p14:tracePt t="93753" x="3759200" y="5187950"/>
          <p14:tracePt t="93770" x="3740150" y="5194300"/>
          <p14:tracePt t="93787" x="3708400" y="5200650"/>
          <p14:tracePt t="93803" x="3689350" y="5207000"/>
          <p14:tracePt t="93820" x="3676650" y="5207000"/>
          <p14:tracePt t="93853" x="3670300" y="5207000"/>
          <p14:tracePt t="93913" x="3663950" y="5207000"/>
          <p14:tracePt t="93925" x="3657600" y="5207000"/>
          <p14:tracePt t="93940" x="3644900" y="5200650"/>
          <p14:tracePt t="93949" x="3638550" y="5200650"/>
          <p14:tracePt t="93957" x="3632200" y="5200650"/>
          <p14:tracePt t="93970" x="3625850" y="5194300"/>
          <p14:tracePt t="93986" x="3619500" y="5194300"/>
          <p14:tracePt t="94003" x="3613150" y="5194300"/>
          <p14:tracePt t="94020" x="3606800" y="5194300"/>
          <p14:tracePt t="94037" x="3594100" y="5194300"/>
          <p14:tracePt t="94053" x="3575050" y="5194300"/>
          <p14:tracePt t="94070" x="3543300" y="5213350"/>
          <p14:tracePt t="94086" x="3505200" y="5238750"/>
          <p14:tracePt t="94103" x="3435350" y="5270500"/>
          <p14:tracePt t="94120" x="3352800" y="5321300"/>
          <p14:tracePt t="94136" x="3257550" y="5359400"/>
          <p14:tracePt t="94153" x="3168650" y="5397500"/>
          <p14:tracePt t="94171" x="3022600" y="5429250"/>
          <p14:tracePt t="94186" x="2895600" y="5461000"/>
          <p14:tracePt t="94203" x="2743200" y="5499100"/>
          <p14:tracePt t="94220" x="2603500" y="5505450"/>
          <p14:tracePt t="94236" x="2476500" y="5505450"/>
          <p14:tracePt t="94253" x="2444750" y="5505450"/>
          <p14:tracePt t="94269" x="2438400" y="5505450"/>
          <p14:tracePt t="94397" x="2432050" y="5505450"/>
          <p14:tracePt t="94607" x="2425700" y="5511800"/>
          <p14:tracePt t="94615" x="2425700" y="5518150"/>
          <p14:tracePt t="94621" x="2419350" y="5524500"/>
          <p14:tracePt t="94636" x="2406650" y="5543550"/>
          <p14:tracePt t="94653" x="2406650" y="5556250"/>
          <p14:tracePt t="94670" x="2400300" y="5562600"/>
          <p14:tracePt t="94686" x="2387600" y="5562600"/>
          <p14:tracePt t="94702" x="2387600" y="5568950"/>
          <p14:tracePt t="94719" x="2374900" y="5575300"/>
          <p14:tracePt t="94736" x="2362200" y="5575300"/>
          <p14:tracePt t="94753" x="2343150" y="5575300"/>
          <p14:tracePt t="94769" x="2324100" y="5575300"/>
          <p14:tracePt t="94786" x="2298700" y="5568950"/>
          <p14:tracePt t="94802" x="2260600" y="5537200"/>
          <p14:tracePt t="94819" x="2235200" y="5518150"/>
          <p14:tracePt t="94836" x="2216150" y="5499100"/>
          <p14:tracePt t="94852" x="2203450" y="5492750"/>
          <p14:tracePt t="94869" x="2190750" y="5473700"/>
          <p14:tracePt t="94886" x="2184400" y="5467350"/>
          <p14:tracePt t="94902" x="2178050" y="5461000"/>
          <p14:tracePt t="94936" x="2178050" y="5454650"/>
          <p14:tracePt t="94983" x="2171700" y="5454650"/>
          <p14:tracePt t="94999" x="2165350" y="5454650"/>
          <p14:tracePt t="95015" x="2159000" y="5454650"/>
          <p14:tracePt t="95023" x="2152650" y="5454650"/>
          <p14:tracePt t="95031" x="2139950" y="5467350"/>
          <p14:tracePt t="95039" x="2127250" y="5473700"/>
          <p14:tracePt t="95052" x="2120900" y="5473700"/>
          <p14:tracePt t="95069" x="2101850" y="5486400"/>
          <p14:tracePt t="95086" x="2082800" y="5511800"/>
          <p14:tracePt t="95102" x="2070100" y="5518150"/>
          <p14:tracePt t="95119" x="2070100" y="5530850"/>
          <p14:tracePt t="95713" x="2070100" y="5518150"/>
          <p14:tracePt t="95721" x="2070100" y="5505450"/>
          <p14:tracePt t="95729" x="2070100" y="5499100"/>
          <p14:tracePt t="95737" x="2070100" y="5486400"/>
          <p14:tracePt t="95752" x="2051050" y="5467350"/>
          <p14:tracePt t="95768" x="2032000" y="5441950"/>
          <p14:tracePt t="95785" x="2006600" y="5435600"/>
          <p14:tracePt t="95802" x="1993900" y="5429250"/>
          <p14:tracePt t="95818" x="1981200" y="5429250"/>
          <p14:tracePt t="95835" x="1974850" y="5429250"/>
          <p14:tracePt t="95852" x="1968500" y="5429250"/>
          <p14:tracePt t="95868" x="1962150" y="5429250"/>
          <p14:tracePt t="95885" x="1955800" y="5435600"/>
          <p14:tracePt t="95902" x="1949450" y="5435600"/>
          <p14:tracePt t="95918" x="1943100" y="5448300"/>
          <p14:tracePt t="95935" x="1936750" y="5454650"/>
          <p14:tracePt t="95951" x="1930400" y="5454650"/>
          <p14:tracePt t="96039" x="1930400" y="5461000"/>
          <p14:tracePt t="96283" x="1943100" y="5454650"/>
          <p14:tracePt t="96291" x="1949450" y="5454650"/>
          <p14:tracePt t="96299" x="1962150" y="5448300"/>
          <p14:tracePt t="96307" x="1974850" y="5441950"/>
          <p14:tracePt t="96318" x="1981200" y="5441950"/>
          <p14:tracePt t="96334" x="2006600" y="5441950"/>
          <p14:tracePt t="96351" x="2025650" y="5441950"/>
          <p14:tracePt t="96368" x="2057400" y="5435600"/>
          <p14:tracePt t="96384" x="2070100" y="5435600"/>
          <p14:tracePt t="96401" x="2076450" y="5435600"/>
          <p14:tracePt t="96439" x="2076450" y="5441950"/>
          <p14:tracePt t="96451" x="2082800" y="5441950"/>
          <p14:tracePt t="96468" x="2089150" y="5448300"/>
          <p14:tracePt t="96484" x="2095500" y="5448300"/>
          <p14:tracePt t="98947" x="2095500" y="5435600"/>
          <p14:tracePt t="98955" x="2095500" y="5422900"/>
          <p14:tracePt t="98969" x="2095500" y="5410200"/>
          <p14:tracePt t="98977" x="2095500" y="5403850"/>
          <p14:tracePt t="98985" x="2095500" y="5397500"/>
          <p14:tracePt t="98999" x="2095500" y="5391150"/>
          <p14:tracePt t="99016" x="2095500" y="5384800"/>
          <p14:tracePt t="99049" x="2095500" y="5372100"/>
          <p14:tracePt t="99082" x="2095500" y="5359400"/>
          <p14:tracePt t="99116" x="2095500" y="5353050"/>
          <p14:tracePt t="99293" x="2095500" y="5359400"/>
          <p14:tracePt t="99355" x="2089150" y="5365750"/>
          <p14:tracePt t="99375" x="2082800" y="5365750"/>
          <p14:tracePt t="101287" x="2089150" y="5365750"/>
          <p14:tracePt t="101351" x="2082800" y="5365750"/>
          <p14:tracePt t="101359" x="2082800" y="5359400"/>
          <p14:tracePt t="101364" x="2076450" y="5359400"/>
          <p14:tracePt t="101380" x="2063750" y="5353050"/>
          <p14:tracePt t="101414" x="2025650" y="5327650"/>
          <p14:tracePt t="101447" x="1993900" y="5302250"/>
          <p14:tracePt t="101481" x="1987550" y="5289550"/>
          <p14:tracePt t="101523" x="1987550" y="5283200"/>
          <p14:tracePt t="101547" x="1981200" y="5283200"/>
          <p14:tracePt t="101599" x="1981200" y="5276850"/>
          <p14:tracePt t="101731" x="1981200" y="5270500"/>
          <p14:tracePt t="101775" x="1987550" y="5270500"/>
          <p14:tracePt t="101783" x="2000250" y="5270500"/>
          <p14:tracePt t="101791" x="2012950" y="5264150"/>
          <p14:tracePt t="101799" x="2025650" y="5257800"/>
          <p14:tracePt t="101815" x="2076450" y="5219700"/>
          <p14:tracePt t="101830" x="2171700" y="5156200"/>
          <p14:tracePt t="101847" x="2279650" y="5086350"/>
          <p14:tracePt t="101863" x="2362200" y="5016500"/>
          <p14:tracePt t="101880" x="2425700" y="4946650"/>
          <p14:tracePt t="101897" x="2463800" y="4889500"/>
          <p14:tracePt t="101914" x="2489200" y="4864100"/>
          <p14:tracePt t="101930" x="2508250" y="4838700"/>
          <p14:tracePt t="101946" x="2533650" y="4826000"/>
          <p14:tracePt t="101963" x="2565400" y="4800600"/>
          <p14:tracePt t="101980" x="2584450" y="4794250"/>
          <p14:tracePt t="101997" x="2641600" y="4787900"/>
          <p14:tracePt t="102013" x="2724150" y="4781550"/>
          <p14:tracePt t="102030" x="2838450" y="4781550"/>
          <p14:tracePt t="102046" x="2965450" y="4781550"/>
          <p14:tracePt t="102063" x="3067050" y="4775200"/>
          <p14:tracePt t="102080" x="3149600" y="4775200"/>
          <p14:tracePt t="102096" x="3251200" y="4762500"/>
          <p14:tracePt t="102113" x="3276600" y="4762500"/>
          <p14:tracePt t="102130" x="3282950" y="4762500"/>
          <p14:tracePt t="102163" x="3289300" y="4781550"/>
          <p14:tracePt t="102180" x="3295650" y="4794250"/>
          <p14:tracePt t="102196" x="3321050" y="4813300"/>
          <p14:tracePt t="102213" x="3333750" y="4832350"/>
          <p14:tracePt t="102230" x="3346450" y="4838700"/>
          <p14:tracePt t="102246" x="3352800" y="4857750"/>
          <p14:tracePt t="102263" x="3371850" y="4857750"/>
          <p14:tracePt t="102280" x="3371850" y="4864100"/>
          <p14:tracePt t="102296" x="3397250" y="4870450"/>
          <p14:tracePt t="102313" x="3416300" y="4876800"/>
          <p14:tracePt t="102330" x="3448050" y="4895850"/>
          <p14:tracePt t="102346" x="3473450" y="4914900"/>
          <p14:tracePt t="102363" x="3492500" y="4933950"/>
          <p14:tracePt t="102379" x="3517900" y="4959350"/>
          <p14:tracePt t="102396" x="3536950" y="4997450"/>
          <p14:tracePt t="102413" x="3568700" y="5048250"/>
          <p14:tracePt t="102429" x="3594100" y="5130800"/>
          <p14:tracePt t="102446" x="3625850" y="5200650"/>
          <p14:tracePt t="102463" x="3651250" y="5251450"/>
          <p14:tracePt t="102480" x="3663950" y="5321300"/>
          <p14:tracePt t="102496" x="3670300" y="5353050"/>
          <p14:tracePt t="102513" x="3676650" y="5384800"/>
          <p14:tracePt t="102530" x="3683000" y="5403850"/>
          <p14:tracePt t="102546" x="3683000" y="5416550"/>
          <p14:tracePt t="102563" x="3683000" y="5429250"/>
          <p14:tracePt t="102579" x="3683000" y="5435600"/>
          <p14:tracePt t="102741" x="3670300" y="5435600"/>
          <p14:tracePt t="102749" x="3651250" y="5422900"/>
          <p14:tracePt t="102757" x="3638550" y="5410200"/>
          <p14:tracePt t="102765" x="3613150" y="5391150"/>
          <p14:tracePt t="102779" x="3524250" y="5353050"/>
          <p14:tracePt t="102796" x="3397250" y="5308600"/>
          <p14:tracePt t="102812" x="3244850" y="5270500"/>
          <p14:tracePt t="102829" x="3111500" y="5219700"/>
          <p14:tracePt t="102846" x="2978150" y="5175250"/>
          <p14:tracePt t="102862" x="2857500" y="5149850"/>
          <p14:tracePt t="102879" x="2749550" y="5149850"/>
          <p14:tracePt t="102896" x="2647950" y="5162550"/>
          <p14:tracePt t="102912" x="2482850" y="5200650"/>
          <p14:tracePt t="102929" x="2349500" y="5232400"/>
          <p14:tracePt t="102946" x="2209800" y="5283200"/>
          <p14:tracePt t="102962" x="2089150" y="5314950"/>
          <p14:tracePt t="102979" x="1993900" y="5353050"/>
          <p14:tracePt t="102996" x="1892300" y="5403850"/>
          <p14:tracePt t="103012" x="1809750" y="5441950"/>
          <p14:tracePt t="103014" x="1784350" y="5454650"/>
          <p14:tracePt t="103029" x="1765300" y="5467350"/>
          <p14:tracePt t="103046" x="1708150" y="5499100"/>
          <p14:tracePt t="103062" x="1682750" y="5524500"/>
          <p14:tracePt t="103079" x="1638300" y="5543550"/>
          <p14:tracePt t="103096" x="1612900" y="5556250"/>
          <p14:tracePt t="103112" x="1581150" y="5568950"/>
          <p14:tracePt t="103129" x="1562100" y="5575300"/>
          <p14:tracePt t="103193" x="1562100" y="5568950"/>
          <p14:tracePt t="103229" x="1562100" y="5562600"/>
          <p14:tracePt t="103245" x="1562100" y="5556250"/>
          <p14:tracePt t="103253" x="1562100" y="5549900"/>
          <p14:tracePt t="103262" x="1574800" y="5543550"/>
          <p14:tracePt t="103279" x="1593850" y="5530850"/>
          <p14:tracePt t="103295" x="1619250" y="5511800"/>
          <p14:tracePt t="103312" x="1657350" y="5486400"/>
          <p14:tracePt t="103329" x="1727200" y="5461000"/>
          <p14:tracePt t="103346" x="1866900" y="5391150"/>
          <p14:tracePt t="103362" x="1968500" y="5359400"/>
          <p14:tracePt t="103379" x="2057400" y="5327650"/>
          <p14:tracePt t="103395" x="2120900" y="5308600"/>
          <p14:tracePt t="103412" x="2152650" y="5302250"/>
          <p14:tracePt t="103429" x="2171700" y="5302250"/>
          <p14:tracePt t="103445" x="2178050" y="5302250"/>
          <p14:tracePt t="103462" x="2184400" y="5302250"/>
          <p14:tracePt t="103479" x="2190750" y="5308600"/>
          <p14:tracePt t="103495" x="2203450" y="5321300"/>
          <p14:tracePt t="103512" x="2216150" y="5340350"/>
          <p14:tracePt t="103514" x="2216150" y="5346700"/>
          <p14:tracePt t="103529" x="2222500" y="5359400"/>
          <p14:tracePt t="103545" x="2209800" y="5397500"/>
          <p14:tracePt t="103562" x="2184400" y="5429250"/>
          <p14:tracePt t="103579" x="2165350" y="5448300"/>
          <p14:tracePt t="103595" x="2120900" y="5473700"/>
          <p14:tracePt t="103612" x="2063750" y="5492750"/>
          <p14:tracePt t="103628" x="2025650" y="5505450"/>
          <p14:tracePt t="103645" x="2000250" y="5505450"/>
          <p14:tracePt t="103662" x="1981200" y="5505450"/>
          <p14:tracePt t="103678" x="1974850" y="5499100"/>
          <p14:tracePt t="103695" x="1968500" y="5480050"/>
          <p14:tracePt t="103712" x="1968500" y="5441950"/>
          <p14:tracePt t="103728" x="1993900" y="5410200"/>
          <p14:tracePt t="103745" x="2076450" y="5359400"/>
          <p14:tracePt t="103762" x="2197100" y="5340350"/>
          <p14:tracePt t="103778" x="2432050" y="5302250"/>
          <p14:tracePt t="103795" x="2609850" y="5308600"/>
          <p14:tracePt t="103812" x="2717800" y="5314950"/>
          <p14:tracePt t="103828" x="2819400" y="5334000"/>
          <p14:tracePt t="103845" x="2870200" y="5353050"/>
          <p14:tracePt t="103862" x="2901950" y="5372100"/>
          <p14:tracePt t="103878" x="2908300" y="5384800"/>
          <p14:tracePt t="103912" x="2908300" y="5391150"/>
          <p14:tracePt t="103928" x="2908300" y="5403850"/>
          <p14:tracePt t="103945" x="2870200" y="5416550"/>
          <p14:tracePt t="103962" x="2794000" y="5422900"/>
          <p14:tracePt t="103979" x="2635250" y="5422900"/>
          <p14:tracePt t="103995" x="2514600" y="5410200"/>
          <p14:tracePt t="104012" x="2393950" y="5378450"/>
          <p14:tracePt t="104028" x="2292350" y="5346700"/>
          <p14:tracePt t="104045" x="2254250" y="5321300"/>
          <p14:tracePt t="104061" x="2235200" y="5314950"/>
          <p14:tracePt t="104078" x="2222500" y="5308600"/>
          <p14:tracePt t="104095" x="2197100" y="5302250"/>
          <p14:tracePt t="104111" x="2178050" y="5302250"/>
          <p14:tracePt t="104128" x="2146300" y="5295900"/>
          <p14:tracePt t="104145" x="2127250" y="5295900"/>
          <p14:tracePt t="104161" x="2108200" y="5295900"/>
          <p14:tracePt t="104178" x="2082800" y="5302250"/>
          <p14:tracePt t="104195" x="2076450" y="5302250"/>
          <p14:tracePt t="104211" x="2063750" y="5308600"/>
          <p14:tracePt t="104228" x="2044700" y="5321300"/>
          <p14:tracePt t="104245" x="2025650" y="5327650"/>
          <p14:tracePt t="104261" x="1993900" y="5340350"/>
          <p14:tracePt t="104278" x="1981200" y="5346700"/>
          <p14:tracePt t="104295" x="1974850" y="5346700"/>
          <p14:tracePt t="104311" x="1968500" y="5346700"/>
          <p14:tracePt t="104328" x="1962150" y="5346700"/>
          <p14:tracePt t="104345" x="1955800" y="5346700"/>
          <p14:tracePt t="104361" x="1949450" y="5346700"/>
          <p14:tracePt t="105371" x="1943100" y="5340350"/>
          <p14:tracePt t="105387" x="1936750" y="5340350"/>
          <p14:tracePt t="105403" x="1930400" y="5340350"/>
          <p14:tracePt t="105416" x="1924050" y="5334000"/>
          <p14:tracePt t="105537" x="1924050" y="5327650"/>
          <p14:tracePt t="107067" x="1924050" y="5334000"/>
          <p14:tracePt t="107075" x="1962150" y="5340350"/>
          <p14:tracePt t="107083" x="1993900" y="5359400"/>
          <p14:tracePt t="107092" x="2032000" y="5372100"/>
          <p14:tracePt t="107109" x="2063750" y="5397500"/>
          <p14:tracePt t="107126" x="2076450" y="5416550"/>
          <p14:tracePt t="107142" x="2082800" y="5435600"/>
          <p14:tracePt t="107176" x="2082800" y="5473700"/>
          <p14:tracePt t="107209" x="2076450" y="5486400"/>
          <p14:tracePt t="107242" x="2038350" y="5486400"/>
          <p14:tracePt t="107259" x="1987550" y="5467350"/>
          <p14:tracePt t="107276" x="1936750" y="5441950"/>
          <p14:tracePt t="107292" x="1892300" y="5429250"/>
          <p14:tracePt t="107309" x="1841500" y="5416550"/>
          <p14:tracePt t="107326" x="1803400" y="5416550"/>
          <p14:tracePt t="107342" x="1771650" y="5416550"/>
          <p14:tracePt t="107359" x="1746250" y="5429250"/>
          <p14:tracePt t="107375" x="1727200" y="5448300"/>
          <p14:tracePt t="107392" x="1708150" y="5467350"/>
          <p14:tracePt t="107409" x="1695450" y="5492750"/>
          <p14:tracePt t="107425" x="1682750" y="5505450"/>
          <p14:tracePt t="107442" x="1676400" y="5518150"/>
          <p14:tracePt t="107909" x="1682750" y="5518150"/>
          <p14:tracePt t="107917" x="1695450" y="5518150"/>
          <p14:tracePt t="107925" x="1739900" y="5505450"/>
          <p14:tracePt t="107942" x="1828800" y="5473700"/>
          <p14:tracePt t="107958" x="1943100" y="5416550"/>
          <p14:tracePt t="107975" x="2127250" y="5372100"/>
          <p14:tracePt t="107992" x="2298700" y="5340350"/>
          <p14:tracePt t="108025" x="2540000" y="5308600"/>
          <p14:tracePt t="108058" x="2679700" y="5346700"/>
          <p14:tracePt t="108092" x="2724150" y="5403850"/>
          <p14:tracePt t="108108" x="2755900" y="5486400"/>
          <p14:tracePt t="108125" x="2762250" y="5518150"/>
          <p14:tracePt t="108141" x="2762250" y="5537200"/>
          <p14:tracePt t="108158" x="2762250" y="5549900"/>
          <p14:tracePt t="108307" x="2762250" y="5543550"/>
          <p14:tracePt t="108322" x="2762250" y="5537200"/>
          <p14:tracePt t="108409" x="2762250" y="5530850"/>
          <p14:tracePt t="108417" x="2774950" y="5530850"/>
          <p14:tracePt t="108425" x="2800350" y="5524500"/>
          <p14:tracePt t="108441" x="2908300" y="5537200"/>
          <p14:tracePt t="108458" x="3028950" y="5568950"/>
          <p14:tracePt t="108475" x="3117850" y="5581650"/>
          <p14:tracePt t="108491" x="3194050" y="5581650"/>
          <p14:tracePt t="108508" x="3219450" y="5581650"/>
          <p14:tracePt t="108551" x="3219450" y="5588000"/>
          <p14:tracePt t="108563" x="3219450" y="5594350"/>
          <p14:tracePt t="108574" x="3206750" y="5600700"/>
          <p14:tracePt t="108591" x="3168650" y="5613400"/>
          <p14:tracePt t="108608" x="3098800" y="5638800"/>
          <p14:tracePt t="108624" x="2952750" y="5676900"/>
          <p14:tracePt t="108641" x="2857500" y="5695950"/>
          <p14:tracePt t="108658" x="2819400" y="5695950"/>
          <p14:tracePt t="108674" x="2787650" y="5695950"/>
          <p14:tracePt t="108691" x="2749550" y="5683250"/>
          <p14:tracePt t="108708" x="2705100" y="5664200"/>
          <p14:tracePt t="108724" x="2641600" y="5594350"/>
          <p14:tracePt t="108741" x="2597150" y="5518150"/>
          <p14:tracePt t="108758" x="2559050" y="5435600"/>
          <p14:tracePt t="108774" x="2552700" y="5359400"/>
          <p14:tracePt t="108791" x="2552700" y="5321300"/>
          <p14:tracePt t="108808" x="2571750" y="5295900"/>
          <p14:tracePt t="108824" x="2609850" y="5257800"/>
          <p14:tracePt t="108841" x="2622550" y="5251450"/>
          <p14:tracePt t="108858" x="2660650" y="5238750"/>
          <p14:tracePt t="108874" x="2698750" y="5219700"/>
          <p14:tracePt t="108891" x="2749550" y="5200650"/>
          <p14:tracePt t="108907" x="2768600" y="5194300"/>
          <p14:tracePt t="108924" x="2774950" y="5200650"/>
          <p14:tracePt t="108941" x="2781300" y="5219700"/>
          <p14:tracePt t="108957" x="2787650" y="5238750"/>
          <p14:tracePt t="108975" x="2781300" y="5270500"/>
          <p14:tracePt t="108991" x="2749550" y="5346700"/>
          <p14:tracePt t="109007" x="2686050" y="5429250"/>
          <p14:tracePt t="109024" x="2540000" y="5543550"/>
          <p14:tracePt t="109041" x="2393950" y="5581650"/>
          <p14:tracePt t="109057" x="2298700" y="5607050"/>
          <p14:tracePt t="109074" x="2203450" y="5632450"/>
          <p14:tracePt t="109091" x="2120900" y="5632450"/>
          <p14:tracePt t="109107" x="2082800" y="5632450"/>
          <p14:tracePt t="109124" x="2063750" y="5607050"/>
          <p14:tracePt t="109140" x="2038350" y="5556250"/>
          <p14:tracePt t="109158" x="2000250" y="5441950"/>
          <p14:tracePt t="109174" x="1981200" y="5353050"/>
          <p14:tracePt t="109191" x="1968500" y="5251450"/>
          <p14:tracePt t="109207" x="1968500" y="5143500"/>
          <p14:tracePt t="109224" x="1974850" y="5035550"/>
          <p14:tracePt t="109241" x="1993900" y="4959350"/>
          <p14:tracePt t="109257" x="2019300" y="4864100"/>
          <p14:tracePt t="109274" x="2032000" y="4787900"/>
          <p14:tracePt t="109291" x="2038350" y="4756150"/>
          <p14:tracePt t="109307" x="2038350" y="4711700"/>
          <p14:tracePt t="109324" x="2025650" y="4686300"/>
          <p14:tracePt t="109340" x="2012950" y="4660900"/>
          <p14:tracePt t="109357" x="2006600" y="4660900"/>
          <p14:tracePt t="109374" x="2006600" y="4654550"/>
          <p14:tracePt t="109529" x="2006600" y="4667250"/>
          <p14:tracePt t="109537" x="2000250" y="4724400"/>
          <p14:tracePt t="109545" x="1981200" y="4794250"/>
          <p14:tracePt t="109557" x="1955800" y="4857750"/>
          <p14:tracePt t="109574" x="1924050" y="4978400"/>
          <p14:tracePt t="109590" x="1898650" y="5130800"/>
          <p14:tracePt t="109607" x="1860550" y="5276850"/>
          <p14:tracePt t="109624" x="1835150" y="5340350"/>
          <p14:tracePt t="109640" x="1822450" y="5365750"/>
          <p14:tracePt t="109657" x="1822450" y="5384800"/>
          <p14:tracePt t="109675" x="1816100" y="5384800"/>
          <p14:tracePt t="109737" x="1809750" y="5384800"/>
          <p14:tracePt t="109745" x="1797050" y="5384800"/>
          <p14:tracePt t="109753" x="1778000" y="5372100"/>
          <p14:tracePt t="109761" x="1746250" y="5359400"/>
          <p14:tracePt t="109773" x="1720850" y="5353050"/>
          <p14:tracePt t="109790" x="1657350" y="5346700"/>
          <p14:tracePt t="109807" x="1619250" y="5334000"/>
          <p14:tracePt t="109824" x="1574800" y="5334000"/>
          <p14:tracePt t="109840" x="1562100" y="5334000"/>
          <p14:tracePt t="109857" x="1549400" y="5340350"/>
          <p14:tracePt t="109873" x="1530350" y="5359400"/>
          <p14:tracePt t="109890" x="1524000" y="5365750"/>
          <p14:tracePt t="109907" x="1511300" y="5384800"/>
          <p14:tracePt t="109923" x="1511300" y="5416550"/>
          <p14:tracePt t="109940" x="1530350" y="5441950"/>
          <p14:tracePt t="109957" x="1593850" y="5511800"/>
          <p14:tracePt t="109974" x="1689100" y="5549900"/>
          <p14:tracePt t="109990" x="1778000" y="5575300"/>
          <p14:tracePt t="110007" x="1847850" y="5588000"/>
          <p14:tracePt t="110023" x="1879600" y="5594350"/>
          <p14:tracePt t="110040" x="1911350" y="5588000"/>
          <p14:tracePt t="110057" x="1930400" y="5562600"/>
          <p14:tracePt t="110073" x="1955800" y="5543550"/>
          <p14:tracePt t="110090" x="1968500" y="5505450"/>
          <p14:tracePt t="110107" x="1993900" y="5473700"/>
          <p14:tracePt t="110123" x="2019300" y="5448300"/>
          <p14:tracePt t="110140" x="2025650" y="5422900"/>
          <p14:tracePt t="110157" x="2038350" y="5397500"/>
          <p14:tracePt t="110174" x="2044700" y="5378450"/>
          <p14:tracePt t="110190" x="2044700" y="5359400"/>
          <p14:tracePt t="110206" x="2051050" y="5340350"/>
          <p14:tracePt t="110223" x="2051050" y="5327650"/>
          <p14:tracePt t="110240" x="2051050" y="5314950"/>
          <p14:tracePt t="110256" x="2051050" y="5308600"/>
          <p14:tracePt t="110303" x="2051050" y="5314950"/>
          <p14:tracePt t="110311" x="2044700" y="5321300"/>
          <p14:tracePt t="110323" x="2044700" y="5334000"/>
          <p14:tracePt t="110340" x="2044700" y="5353050"/>
          <p14:tracePt t="110356" x="2038350" y="5403850"/>
          <p14:tracePt t="110373" x="2038350" y="5435600"/>
          <p14:tracePt t="110390" x="2038350" y="5467350"/>
          <p14:tracePt t="110406" x="2025650" y="5492750"/>
          <p14:tracePt t="110423" x="2019300" y="5518150"/>
          <p14:tracePt t="110439" x="2012950" y="5518150"/>
          <p14:tracePt t="110456" x="2012950" y="5524500"/>
          <p14:tracePt t="110495" x="2012950" y="5518150"/>
          <p14:tracePt t="110506" x="2012950" y="5499100"/>
          <p14:tracePt t="110523" x="2012950" y="5473700"/>
          <p14:tracePt t="110539" x="2032000" y="5422900"/>
          <p14:tracePt t="110556" x="2044700" y="5378450"/>
          <p14:tracePt t="110573" x="2063750" y="5359400"/>
          <p14:tracePt t="110589" x="2082800" y="5340350"/>
          <p14:tracePt t="110606" x="2101850" y="5327650"/>
          <p14:tracePt t="110623" x="2120900" y="5327650"/>
          <p14:tracePt t="110639" x="2146300" y="5327650"/>
          <p14:tracePt t="110656" x="2165350" y="5327650"/>
          <p14:tracePt t="110674" x="2190750" y="5346700"/>
          <p14:tracePt t="110689" x="2203450" y="5359400"/>
          <p14:tracePt t="110706" x="2216150" y="5384800"/>
          <p14:tracePt t="110723" x="2222500" y="5410200"/>
          <p14:tracePt t="110739" x="2222500" y="5448300"/>
          <p14:tracePt t="110756" x="2209800" y="5467350"/>
          <p14:tracePt t="110773" x="2197100" y="5492750"/>
          <p14:tracePt t="110789" x="2184400" y="5505450"/>
          <p14:tracePt t="110806" x="2178050" y="5511800"/>
          <p14:tracePt t="110873" x="2171700" y="5511800"/>
          <p14:tracePt t="110893" x="2171700" y="5492750"/>
          <p14:tracePt t="110901" x="2178050" y="5473700"/>
          <p14:tracePt t="110909" x="2190750" y="5454650"/>
          <p14:tracePt t="110922" x="2209800" y="5429250"/>
          <p14:tracePt t="110939" x="2273300" y="5384800"/>
          <p14:tracePt t="110956" x="2368550" y="5340350"/>
          <p14:tracePt t="110973" x="2546350" y="5302250"/>
          <p14:tracePt t="110989" x="2673350" y="5295900"/>
          <p14:tracePt t="111006" x="2794000" y="5276850"/>
          <p14:tracePt t="111022" x="2882900" y="5283200"/>
          <p14:tracePt t="111039" x="2908300" y="5314950"/>
          <p14:tracePt t="111056" x="2927350" y="5353050"/>
          <p14:tracePt t="111072" x="2946400" y="5416550"/>
          <p14:tracePt t="111089" x="2940050" y="5473700"/>
          <p14:tracePt t="111106" x="2876550" y="5556250"/>
          <p14:tracePt t="111122" x="2813050" y="5600700"/>
          <p14:tracePt t="111139" x="2730500" y="5638800"/>
          <p14:tracePt t="111156" x="2641600" y="5657850"/>
          <p14:tracePt t="111173" x="2552700" y="5683250"/>
          <p14:tracePt t="111189" x="2463800" y="5689600"/>
          <p14:tracePt t="111206" x="2374900" y="5676900"/>
          <p14:tracePt t="111222" x="2178050" y="5632450"/>
          <p14:tracePt t="111239" x="2044700" y="5594350"/>
          <p14:tracePt t="111256" x="1943100" y="5575300"/>
          <p14:tracePt t="111272" x="1866900" y="5556250"/>
          <p14:tracePt t="111289" x="1835150" y="5549900"/>
          <p14:tracePt t="111305" x="1816100" y="5549900"/>
          <p14:tracePt t="111322" x="1803400" y="5549900"/>
          <p14:tracePt t="111339" x="1778000" y="5575300"/>
          <p14:tracePt t="111355" x="1739900" y="5632450"/>
          <p14:tracePt t="111372" x="1695450" y="5759450"/>
          <p14:tracePt t="111389" x="1663700" y="5861050"/>
          <p14:tracePt t="111405" x="1625600" y="5969000"/>
          <p14:tracePt t="111422" x="1581150" y="6057900"/>
          <p14:tracePt t="111439" x="1498600" y="6140450"/>
          <p14:tracePt t="111455" x="1416050" y="6210300"/>
          <p14:tracePt t="111472" x="1333500" y="6254750"/>
          <p14:tracePt t="111489" x="1276350" y="6286500"/>
          <p14:tracePt t="111505" x="1206500" y="6318250"/>
          <p14:tracePt t="111522" x="1162050" y="6318250"/>
          <p14:tracePt t="111539" x="1104900" y="6311900"/>
          <p14:tracePt t="111555" x="1073150" y="6280150"/>
          <p14:tracePt t="111572" x="1054100" y="6229350"/>
          <p14:tracePt t="111589" x="1022350" y="6159500"/>
          <p14:tracePt t="111605" x="1009650" y="6127750"/>
          <p14:tracePt t="111622" x="1009650" y="6102350"/>
          <p14:tracePt t="111639" x="1016000" y="6083300"/>
          <p14:tracePt t="111655" x="1035050" y="6057900"/>
          <p14:tracePt t="111672" x="1060450" y="6045200"/>
          <p14:tracePt t="111688" x="1092200" y="6045200"/>
          <p14:tracePt t="111705" x="1136650" y="6070600"/>
          <p14:tracePt t="111722" x="1174750" y="6096000"/>
          <p14:tracePt t="111739" x="1212850" y="6178550"/>
          <p14:tracePt t="111755" x="1219200" y="6267450"/>
          <p14:tracePt t="111772" x="1200150" y="6356350"/>
          <p14:tracePt t="111788" x="1168400" y="6451600"/>
          <p14:tracePt t="111805" x="1117600" y="6534150"/>
          <p14:tracePt t="111822" x="1085850" y="6559550"/>
          <p14:tracePt t="111901" x="1003300" y="6546850"/>
          <p14:tracePt t="111909" x="996950" y="6527800"/>
          <p14:tracePt t="111922" x="996950" y="6515100"/>
          <p14:tracePt t="111938" x="990600" y="6451600"/>
          <p14:tracePt t="111955" x="1003300" y="6381750"/>
          <p14:tracePt t="111972" x="1028700" y="6330950"/>
          <p14:tracePt t="111988" x="1092200" y="6261100"/>
          <p14:tracePt t="112005" x="1174750" y="6191250"/>
          <p14:tracePt t="112022" x="1276350" y="6121400"/>
          <p14:tracePt t="112038" x="1365250" y="6076950"/>
          <p14:tracePt t="112040" x="1409700" y="6057900"/>
          <p14:tracePt t="112055" x="1441450" y="6045200"/>
          <p14:tracePt t="112072" x="1473200" y="6045200"/>
          <p14:tracePt t="112088" x="1485900" y="6070600"/>
          <p14:tracePt t="112105" x="1485900" y="6089650"/>
          <p14:tracePt t="112122" x="1485900" y="6140450"/>
          <p14:tracePt t="112138" x="1460500" y="6235700"/>
          <p14:tracePt t="112155" x="1384300" y="6350000"/>
          <p14:tracePt t="112172" x="1295400" y="6445250"/>
          <p14:tracePt t="112188" x="1206500" y="6527800"/>
          <p14:tracePt t="112205" x="1123950" y="6572250"/>
          <p14:tracePt t="112271" x="990600" y="6413500"/>
          <p14:tracePt t="112288" x="990600" y="6292850"/>
          <p14:tracePt t="112305" x="990600" y="6197600"/>
          <p14:tracePt t="112321" x="990600" y="6026150"/>
          <p14:tracePt t="112338" x="990600" y="5861050"/>
          <p14:tracePt t="112355" x="990600" y="5753100"/>
          <p14:tracePt t="112372" x="1003300" y="5651500"/>
          <p14:tracePt t="112388" x="1009650" y="5638800"/>
          <p14:tracePt t="112405" x="1016000" y="5632450"/>
          <p14:tracePt t="112451" x="1003300" y="5657850"/>
          <p14:tracePt t="112459" x="990600" y="5702300"/>
          <p14:tracePt t="112471" x="971550" y="5759450"/>
          <p14:tracePt t="112488" x="946150" y="5861050"/>
          <p14:tracePt t="112504" x="895350" y="6019800"/>
          <p14:tracePt t="112521" x="869950" y="6083300"/>
          <p14:tracePt t="112538" x="850900" y="6134100"/>
          <p14:tracePt t="112554" x="838200" y="6165850"/>
          <p14:tracePt t="112571" x="831850" y="6210300"/>
          <p14:tracePt t="112588" x="819150" y="6229350"/>
          <p14:tracePt t="112604" x="812800" y="6248400"/>
          <p14:tracePt t="112621" x="812800" y="6254750"/>
          <p14:tracePt t="112654" x="812800" y="6203950"/>
          <p14:tracePt t="112672" x="838200" y="6121400"/>
          <p14:tracePt t="112688" x="869950" y="6038850"/>
          <p14:tracePt t="112704" x="901700" y="5949950"/>
          <p14:tracePt t="112721" x="927100" y="5886450"/>
          <p14:tracePt t="112738" x="939800" y="5867400"/>
          <p14:tracePt t="112754" x="939800" y="5861050"/>
          <p14:tracePt t="112771" x="952500" y="5848350"/>
          <p14:tracePt t="112788" x="990600" y="5835650"/>
          <p14:tracePt t="112804" x="1041400" y="5835650"/>
          <p14:tracePt t="112821" x="1123950" y="5861050"/>
          <p14:tracePt t="112837" x="1200150" y="5892800"/>
          <p14:tracePt t="112854" x="1250950" y="5924550"/>
          <p14:tracePt t="112871" x="1276350" y="5969000"/>
          <p14:tracePt t="112887" x="1295400" y="6000750"/>
          <p14:tracePt t="112904" x="1295400" y="6038850"/>
          <p14:tracePt t="112921" x="1282700" y="6057900"/>
          <p14:tracePt t="112937" x="1276350" y="6076950"/>
          <p14:tracePt t="112954" x="1270000" y="6076950"/>
          <p14:tracePt t="113020" x="1270000" y="6070600"/>
          <p14:tracePt t="113029" x="1263650" y="6064250"/>
          <p14:tracePt t="113037" x="1263650" y="6051550"/>
          <p14:tracePt t="113054" x="1263650" y="6026150"/>
          <p14:tracePt t="113071" x="1282700" y="5981700"/>
          <p14:tracePt t="113087" x="1327150" y="5937250"/>
          <p14:tracePt t="113104" x="1409700" y="5899150"/>
          <p14:tracePt t="113121" x="1504950" y="5867400"/>
          <p14:tracePt t="113137" x="1593850" y="5829300"/>
          <p14:tracePt t="113154" x="1720850" y="5797550"/>
          <p14:tracePt t="113171" x="1835150" y="5772150"/>
          <p14:tracePt t="113187" x="1949450" y="5753100"/>
          <p14:tracePt t="113204" x="1987550" y="5734050"/>
          <p14:tracePt t="113221" x="2000250" y="5734050"/>
          <p14:tracePt t="113283" x="1987550" y="5746750"/>
          <p14:tracePt t="113291" x="1974850" y="5759450"/>
          <p14:tracePt t="113299" x="1968500" y="5765800"/>
          <p14:tracePt t="113307" x="1949450" y="5772150"/>
          <p14:tracePt t="113320" x="1911350" y="5791200"/>
          <p14:tracePt t="113337" x="1860550" y="5803900"/>
          <p14:tracePt t="113354" x="1803400" y="5816600"/>
          <p14:tracePt t="113370" x="1733550" y="5816600"/>
          <p14:tracePt t="113387" x="1695450" y="5816600"/>
          <p14:tracePt t="113404" x="1676400" y="5803900"/>
          <p14:tracePt t="113420" x="1657350" y="5791200"/>
          <p14:tracePt t="113437" x="1651000" y="5759450"/>
          <p14:tracePt t="113454" x="1651000" y="5695950"/>
          <p14:tracePt t="113470" x="1663700" y="5651500"/>
          <p14:tracePt t="113487" x="1682750" y="5619750"/>
          <p14:tracePt t="113504" x="1720850" y="5588000"/>
          <p14:tracePt t="113520" x="1752600" y="5562600"/>
          <p14:tracePt t="113537" x="1841500" y="5543550"/>
          <p14:tracePt t="113554" x="1930400" y="5537200"/>
          <p14:tracePt t="113570" x="2044700" y="5537200"/>
          <p14:tracePt t="113587" x="2139950" y="5581650"/>
          <p14:tracePt t="113603" x="2203450" y="5676900"/>
          <p14:tracePt t="113620" x="2235200" y="5772150"/>
          <p14:tracePt t="113637" x="2235200" y="5854700"/>
          <p14:tracePt t="113654" x="2178050" y="5994400"/>
          <p14:tracePt t="113670" x="2120900" y="6064250"/>
          <p14:tracePt t="113687" x="2025650" y="6096000"/>
          <p14:tracePt t="113704" x="1930400" y="6108700"/>
          <p14:tracePt t="113720" x="1847850" y="6102350"/>
          <p14:tracePt t="113737" x="1803400" y="6076950"/>
          <p14:tracePt t="113753" x="1784350" y="6045200"/>
          <p14:tracePt t="113770" x="1771650" y="5981700"/>
          <p14:tracePt t="113787" x="1797050" y="5911850"/>
          <p14:tracePt t="113803" x="1822450" y="5873750"/>
          <p14:tracePt t="113820" x="1949450" y="5772150"/>
          <p14:tracePt t="113837" x="2063750" y="5695950"/>
          <p14:tracePt t="113853" x="2228850" y="5632450"/>
          <p14:tracePt t="113870" x="2393950" y="5588000"/>
          <p14:tracePt t="113887" x="2540000" y="5568950"/>
          <p14:tracePt t="113903" x="2660650" y="5556250"/>
          <p14:tracePt t="113920" x="2736850" y="5556250"/>
          <p14:tracePt t="113937" x="2768600" y="5568950"/>
          <p14:tracePt t="113953" x="2781300" y="5600700"/>
          <p14:tracePt t="113970" x="2787650" y="5638800"/>
          <p14:tracePt t="113987" x="2787650" y="5670550"/>
          <p14:tracePt t="114003" x="2755900" y="5702300"/>
          <p14:tracePt t="114020" x="2679700" y="5727700"/>
          <p14:tracePt t="114037" x="2584450" y="5765800"/>
          <p14:tracePt t="114053" x="2508250" y="5797550"/>
          <p14:tracePt t="114070" x="2425700" y="5822950"/>
          <p14:tracePt t="114086" x="2355850" y="5835650"/>
          <p14:tracePt t="114103" x="2311400" y="5842000"/>
          <p14:tracePt t="114120" x="2266950" y="5835650"/>
          <p14:tracePt t="114137" x="2247900" y="5810250"/>
          <p14:tracePt t="114153" x="2222500" y="5791200"/>
          <p14:tracePt t="114170" x="2197100" y="5759450"/>
          <p14:tracePt t="114186" x="2165350" y="5727700"/>
          <p14:tracePt t="114203" x="2133600" y="5695950"/>
          <p14:tracePt t="114220" x="2108200" y="5670550"/>
          <p14:tracePt t="114236" x="2070100" y="5638800"/>
          <p14:tracePt t="114253" x="2057400" y="5626100"/>
          <p14:tracePt t="114270" x="2051050" y="5626100"/>
          <p14:tracePt t="114286" x="2038350" y="5626100"/>
          <p14:tracePt t="114303" x="2032000" y="5626100"/>
          <p14:tracePt t="114320" x="2025650" y="5626100"/>
          <p14:tracePt t="114336" x="2012950" y="5600700"/>
          <p14:tracePt t="114353" x="2012950" y="5594350"/>
          <p14:tracePt t="115437" x="2012950" y="5619750"/>
          <p14:tracePt t="115445" x="2012950" y="5651500"/>
          <p14:tracePt t="115452" x="2019300" y="5695950"/>
          <p14:tracePt t="115469" x="2019300" y="5810250"/>
          <p14:tracePt t="115486" x="2019300" y="5930900"/>
          <p14:tracePt t="115502" x="2019300" y="6057900"/>
          <p14:tracePt t="115519" x="2032000" y="6153150"/>
          <p14:tracePt t="115552" x="2057400" y="6216650"/>
          <p14:tracePt t="115659" x="2063750" y="6216650"/>
          <p14:tracePt t="115665" x="2070100" y="6210300"/>
          <p14:tracePt t="115673" x="2076450" y="6197600"/>
          <p14:tracePt t="115685" x="2089150" y="6184900"/>
          <p14:tracePt t="115702" x="2114550" y="6165850"/>
          <p14:tracePt t="115719" x="2127250" y="6140450"/>
          <p14:tracePt t="115735" x="2152650" y="6121400"/>
          <p14:tracePt t="115752" x="2165350" y="6108700"/>
          <p14:tracePt t="115768" x="2171700" y="6102350"/>
          <p14:tracePt t="115785" x="2171700" y="6096000"/>
          <p14:tracePt t="115827" x="2171700" y="6089650"/>
          <p14:tracePt t="115843" x="2159000" y="6083300"/>
          <p14:tracePt t="115852" x="2159000" y="6076950"/>
          <p14:tracePt t="115868" x="2146300" y="6076950"/>
          <p14:tracePt t="115885" x="2146300" y="6064250"/>
          <p14:tracePt t="115902" x="2139950" y="6064250"/>
          <p14:tracePt t="115918" x="2127250" y="6064250"/>
          <p14:tracePt t="115935" x="2120900" y="6064250"/>
          <p14:tracePt t="115952" x="2114550" y="6064250"/>
          <p14:tracePt t="115968" x="2108200" y="6064250"/>
          <p14:tracePt t="116136" x="2108200" y="6057900"/>
          <p14:tracePt t="116159" x="2108200" y="6045200"/>
          <p14:tracePt t="116167" x="2120900" y="6032500"/>
          <p14:tracePt t="116175" x="2133600" y="6026150"/>
          <p14:tracePt t="116185" x="2139950" y="6007100"/>
          <p14:tracePt t="116201" x="2165350" y="5969000"/>
          <p14:tracePt t="116218" x="2178050" y="5943600"/>
          <p14:tracePt t="116235" x="2197100" y="5918200"/>
          <p14:tracePt t="116251" x="2216150" y="5899150"/>
          <p14:tracePt t="116268" x="2222500" y="5880100"/>
          <p14:tracePt t="116285" x="2241550" y="5861050"/>
          <p14:tracePt t="116301" x="2247900" y="5842000"/>
          <p14:tracePt t="116318" x="2254250" y="5829300"/>
          <p14:tracePt t="116335" x="2260600" y="5816600"/>
          <p14:tracePt t="116352" x="2260600" y="5810250"/>
          <p14:tracePt t="116368" x="2260600" y="5797550"/>
          <p14:tracePt t="116385" x="2266950" y="5791200"/>
          <p14:tracePt t="116401" x="2266950" y="5778500"/>
          <p14:tracePt t="116418" x="2266950" y="5772150"/>
          <p14:tracePt t="118487" x="2266950" y="5765800"/>
          <p14:tracePt t="118833" x="2279650" y="5759450"/>
          <p14:tracePt t="118841" x="2387600" y="5759450"/>
          <p14:tracePt t="118849" x="2457450" y="5765800"/>
          <p14:tracePt t="118866" x="2755900" y="5791200"/>
          <p14:tracePt t="118883" x="3168650" y="5791200"/>
          <p14:tracePt t="118899" x="3562350" y="5803900"/>
          <p14:tracePt t="118916" x="3886200" y="5778500"/>
          <p14:tracePt t="118949" x="4114800" y="5746750"/>
          <p14:tracePt t="118983" x="4121150" y="5746750"/>
          <p14:tracePt t="119187" x="4127500" y="5746750"/>
          <p14:tracePt t="119224" x="4133850" y="5746750"/>
          <p14:tracePt t="119297" x="4140200" y="5746750"/>
          <p14:tracePt t="119349" x="4140200" y="5753100"/>
          <p14:tracePt t="119397" x="4146550" y="5753100"/>
          <p14:tracePt t="119459" x="4152900" y="5753100"/>
          <p14:tracePt t="120426" x="4140200" y="5753100"/>
          <p14:tracePt t="120561" x="4146550" y="5753100"/>
          <p14:tracePt t="120569" x="4311650" y="5803900"/>
          <p14:tracePt t="120577" x="4559300" y="5911850"/>
          <p14:tracePt t="120585" x="4806950" y="6038850"/>
          <p14:tracePt t="120598" x="5035550" y="6134100"/>
          <p14:tracePt t="120615" x="5410200" y="6350000"/>
          <p14:tracePt t="120631" x="5600700" y="6464300"/>
          <p14:tracePt t="120648" x="5676900" y="6521450"/>
          <p14:tracePt t="120682" x="5689600" y="6534150"/>
          <p14:tracePt t="120918" x="5683250" y="6534150"/>
          <p14:tracePt t="121187" x="5683250" y="6527800"/>
          <p14:tracePt t="121195" x="5683250" y="6515100"/>
          <p14:tracePt t="121203" x="5683250" y="6508750"/>
          <p14:tracePt t="121214" x="5683250" y="6502400"/>
          <p14:tracePt t="121231" x="5683250" y="6496050"/>
          <p14:tracePt t="121639" x="5676900" y="6483350"/>
          <p14:tracePt t="121647" x="5664200" y="6470650"/>
          <p14:tracePt t="121655" x="5657850" y="6457950"/>
          <p14:tracePt t="121663" x="5645150" y="6432550"/>
          <p14:tracePt t="121680" x="5619750" y="6356350"/>
          <p14:tracePt t="121697" x="5568950" y="6242050"/>
          <p14:tracePt t="121714" x="5448300" y="6064250"/>
          <p14:tracePt t="121730" x="5207000" y="5676900"/>
          <p14:tracePt t="121764" x="4387850" y="4337050"/>
          <p14:tracePt t="121797" x="3187700" y="1670050"/>
          <p14:tracePt t="121830" x="2114550" y="0"/>
          <p14:tracePt t="121847" x="1727200" y="0"/>
          <p14:tracePt t="121863" x="1428750" y="0"/>
          <p14:tracePt t="121881" x="1200150" y="0"/>
          <p14:tracePt t="123791" x="6032500" y="3790950"/>
          <p14:tracePt t="123801" x="6032500" y="3784600"/>
          <p14:tracePt t="123809" x="6019800" y="3778250"/>
          <p14:tracePt t="123822" x="6013450" y="3765550"/>
          <p14:tracePt t="123839" x="5994400" y="3752850"/>
          <p14:tracePt t="123872" x="5943600" y="3721100"/>
          <p14:tracePt t="123873" x="0" y="0"/>
        </p14:tracePtLst>
      </p14:laserTraceLst>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p:cNvPicPr>
            <a:picLocks noChangeAspect="1"/>
          </p:cNvPicPr>
          <p:nvPr/>
        </p:nvPicPr>
        <p:blipFill rotWithShape="1">
          <a:blip r:embed="rId2"/>
          <a:srcRect t="2168"/>
          <a:stretch/>
        </p:blipFill>
        <p:spPr>
          <a:xfrm>
            <a:off x="10805868" y="2099653"/>
            <a:ext cx="1187302" cy="781019"/>
          </a:xfrm>
          <a:prstGeom prst="rect">
            <a:avLst/>
          </a:prstGeom>
          <a:ln>
            <a:noFill/>
          </a:ln>
          <a:effectLst>
            <a:outerShdw blurRad="292100" dist="139700" dir="2700000" algn="tl" rotWithShape="0">
              <a:srgbClr val="333333">
                <a:alpha val="65000"/>
              </a:srgbClr>
            </a:outerShdw>
          </a:effectLst>
        </p:spPr>
      </p:pic>
      <p:pic>
        <p:nvPicPr>
          <p:cNvPr id="10" name="Immagine 9"/>
          <p:cNvPicPr>
            <a:picLocks noChangeAspect="1"/>
          </p:cNvPicPr>
          <p:nvPr/>
        </p:nvPicPr>
        <p:blipFill>
          <a:blip r:embed="rId3"/>
          <a:stretch>
            <a:fillRect/>
          </a:stretch>
        </p:blipFill>
        <p:spPr>
          <a:xfrm>
            <a:off x="9743439" y="1790715"/>
            <a:ext cx="2124859" cy="617876"/>
          </a:xfrm>
          <a:prstGeom prst="rect">
            <a:avLst/>
          </a:prstGeom>
          <a:ln>
            <a:noFill/>
          </a:ln>
          <a:effectLst>
            <a:outerShdw blurRad="292100" dist="139700" dir="2700000" algn="tl" rotWithShape="0">
              <a:srgbClr val="333333">
                <a:alpha val="65000"/>
              </a:srgbClr>
            </a:outerShdw>
          </a:effectLst>
        </p:spPr>
      </p:pic>
      <p:sp>
        <p:nvSpPr>
          <p:cNvPr id="4" name="CasellaDiTesto 3"/>
          <p:cNvSpPr txBox="1"/>
          <p:nvPr/>
        </p:nvSpPr>
        <p:spPr>
          <a:xfrm>
            <a:off x="207389" y="1240515"/>
            <a:ext cx="3346516" cy="5262979"/>
          </a:xfrm>
          <a:prstGeom prst="rect">
            <a:avLst/>
          </a:prstGeom>
          <a:solidFill>
            <a:schemeClr val="bg1"/>
          </a:solidFill>
        </p:spPr>
        <p:txBody>
          <a:bodyPr wrap="square" rtlCol="0">
            <a:spAutoFit/>
          </a:bodyPr>
          <a:lstStyle/>
          <a:p>
            <a:r>
              <a:rPr lang="en-US" sz="1600" dirty="0" err="1" smtClean="0"/>
              <a:t>MPf</a:t>
            </a:r>
            <a:r>
              <a:rPr lang="en-US" sz="1600" dirty="0" smtClean="0"/>
              <a:t> </a:t>
            </a:r>
            <a:r>
              <a:rPr lang="en-US" sz="1600" dirty="0"/>
              <a:t>molecules </a:t>
            </a:r>
            <a:r>
              <a:rPr lang="en-US" sz="1600" dirty="0" smtClean="0"/>
              <a:t>undergo </a:t>
            </a:r>
            <a:r>
              <a:rPr lang="en-US" sz="1600" dirty="0"/>
              <a:t>a series of structural </a:t>
            </a:r>
            <a:r>
              <a:rPr lang="en-US" sz="1600" dirty="0" smtClean="0"/>
              <a:t>changes during industrial transformation leading </a:t>
            </a:r>
            <a:r>
              <a:rPr lang="en-US" sz="1600" dirty="0"/>
              <a:t>to </a:t>
            </a:r>
            <a:r>
              <a:rPr lang="en-US" sz="1600" u="sng" dirty="0"/>
              <a:t>denaturation, aggregation, cross-linking, </a:t>
            </a:r>
            <a:r>
              <a:rPr lang="en-US" sz="1600" u="sng" dirty="0" smtClean="0"/>
              <a:t>and ultimately</a:t>
            </a:r>
            <a:r>
              <a:rPr lang="en-US" sz="1600" u="sng" dirty="0"/>
              <a:t>, the formation of a three-dimensional gel </a:t>
            </a:r>
            <a:r>
              <a:rPr lang="en-US" sz="1600" u="sng" dirty="0" smtClean="0"/>
              <a:t>network</a:t>
            </a:r>
            <a:r>
              <a:rPr lang="en-US" sz="1600" dirty="0" smtClean="0"/>
              <a:t>. The </a:t>
            </a:r>
            <a:r>
              <a:rPr lang="en-US" sz="1600" dirty="0"/>
              <a:t>interaction </a:t>
            </a:r>
            <a:r>
              <a:rPr lang="en-US" sz="1600" dirty="0" smtClean="0"/>
              <a:t>with </a:t>
            </a:r>
            <a:r>
              <a:rPr lang="en-US" sz="1600" dirty="0" err="1" smtClean="0"/>
              <a:t>phytophenols</a:t>
            </a:r>
            <a:r>
              <a:rPr lang="en-US" sz="1600" dirty="0" smtClean="0"/>
              <a:t> </a:t>
            </a:r>
            <a:r>
              <a:rPr lang="en-US" sz="1600" dirty="0"/>
              <a:t>could modify </a:t>
            </a:r>
            <a:r>
              <a:rPr lang="en-US" sz="1600" dirty="0" err="1"/>
              <a:t>MPf</a:t>
            </a:r>
            <a:r>
              <a:rPr lang="en-US" sz="1600" dirty="0"/>
              <a:t> molecules </a:t>
            </a:r>
            <a:r>
              <a:rPr lang="en-US" sz="1600" dirty="0" smtClean="0"/>
              <a:t>physicochemical properties</a:t>
            </a:r>
            <a:r>
              <a:rPr lang="en-US" sz="1600" dirty="0"/>
              <a:t>, </a:t>
            </a:r>
            <a:r>
              <a:rPr lang="en-US" sz="1600" dirty="0" smtClean="0"/>
              <a:t>affecting </a:t>
            </a:r>
            <a:r>
              <a:rPr lang="en-US" sz="1600" dirty="0"/>
              <a:t>the association and cross-linking</a:t>
            </a:r>
          </a:p>
          <a:p>
            <a:r>
              <a:rPr lang="en-US" sz="1600" dirty="0"/>
              <a:t>of protein molecules in the gelation process. </a:t>
            </a:r>
            <a:endParaRPr lang="en-US" sz="1600" dirty="0" smtClean="0"/>
          </a:p>
          <a:p>
            <a:endParaRPr lang="en-US" sz="1600" dirty="0" smtClean="0"/>
          </a:p>
          <a:p>
            <a:r>
              <a:rPr lang="en-US" sz="1600" dirty="0" smtClean="0"/>
              <a:t>As </a:t>
            </a:r>
            <a:r>
              <a:rPr lang="en-US" sz="1600" dirty="0"/>
              <a:t>shown </a:t>
            </a:r>
            <a:r>
              <a:rPr lang="en-US" sz="1600" dirty="0" smtClean="0"/>
              <a:t>in Figure </a:t>
            </a:r>
            <a:r>
              <a:rPr lang="en-US" sz="1600" u="sng" dirty="0" smtClean="0"/>
              <a:t>during </a:t>
            </a:r>
            <a:r>
              <a:rPr lang="en-US" sz="1600" u="sng" dirty="0"/>
              <a:t>thermal gelation of </a:t>
            </a:r>
            <a:r>
              <a:rPr lang="en-US" sz="1600" u="sng" dirty="0" err="1"/>
              <a:t>MPf</a:t>
            </a:r>
            <a:r>
              <a:rPr lang="en-US" sz="1600" u="sng" dirty="0"/>
              <a:t>, the </a:t>
            </a:r>
            <a:r>
              <a:rPr lang="en-US" sz="1600" u="sng" dirty="0" smtClean="0"/>
              <a:t>addition of </a:t>
            </a:r>
            <a:r>
              <a:rPr lang="en-US" sz="1600" u="sng" dirty="0" err="1"/>
              <a:t>gallic</a:t>
            </a:r>
            <a:r>
              <a:rPr lang="en-US" sz="1600" u="sng" dirty="0"/>
              <a:t> acid drastically increased </a:t>
            </a:r>
            <a:r>
              <a:rPr lang="en-US" sz="1600" u="sng" dirty="0" smtClean="0"/>
              <a:t>the magnitude </a:t>
            </a:r>
            <a:r>
              <a:rPr lang="en-US" sz="1600" u="sng" dirty="0"/>
              <a:t>of </a:t>
            </a:r>
            <a:r>
              <a:rPr lang="en-US" sz="1600" u="sng" dirty="0" smtClean="0"/>
              <a:t>the second </a:t>
            </a:r>
            <a:r>
              <a:rPr lang="en-US" sz="1600" u="sng" dirty="0"/>
              <a:t>G′ transition as well as the final G′ value on the</a:t>
            </a:r>
          </a:p>
          <a:p>
            <a:r>
              <a:rPr lang="en-US" sz="1600" u="sng" dirty="0"/>
              <a:t>plateau, indicating stronger myosin tail–tail </a:t>
            </a:r>
            <a:r>
              <a:rPr lang="en-US" sz="1600" u="sng" dirty="0" smtClean="0"/>
              <a:t>interaction and </a:t>
            </a:r>
            <a:r>
              <a:rPr lang="en-US" sz="1600" u="sng" dirty="0"/>
              <a:t>formation of a more elastic gel </a:t>
            </a:r>
            <a:r>
              <a:rPr lang="en-US" sz="1600" u="sng" dirty="0" smtClean="0"/>
              <a:t>network.</a:t>
            </a:r>
            <a:endParaRPr lang="en-US" sz="1400" u="sng" dirty="0"/>
          </a:p>
        </p:txBody>
      </p:sp>
      <p:pic>
        <p:nvPicPr>
          <p:cNvPr id="2" name="Immagine 1"/>
          <p:cNvPicPr>
            <a:picLocks noChangeAspect="1"/>
          </p:cNvPicPr>
          <p:nvPr/>
        </p:nvPicPr>
        <p:blipFill>
          <a:blip r:embed="rId4"/>
          <a:stretch>
            <a:fillRect/>
          </a:stretch>
        </p:blipFill>
        <p:spPr>
          <a:xfrm>
            <a:off x="3905472" y="1255438"/>
            <a:ext cx="5486400" cy="5038725"/>
          </a:xfrm>
          <a:prstGeom prst="rect">
            <a:avLst/>
          </a:prstGeom>
          <a:ln>
            <a:noFill/>
          </a:ln>
          <a:effectLst>
            <a:outerShdw blurRad="292100" dist="139700" dir="2700000" algn="tl" rotWithShape="0">
              <a:srgbClr val="333333">
                <a:alpha val="65000"/>
              </a:srgbClr>
            </a:outerShdw>
          </a:effectLst>
        </p:spPr>
      </p:pic>
      <p:sp>
        <p:nvSpPr>
          <p:cNvPr id="5" name="CasellaDiTesto 4"/>
          <p:cNvSpPr txBox="1"/>
          <p:nvPr/>
        </p:nvSpPr>
        <p:spPr>
          <a:xfrm>
            <a:off x="7743536" y="725734"/>
            <a:ext cx="1273426" cy="461665"/>
          </a:xfrm>
          <a:prstGeom prst="rect">
            <a:avLst/>
          </a:prstGeom>
          <a:noFill/>
        </p:spPr>
        <p:txBody>
          <a:bodyPr wrap="none" rtlCol="0">
            <a:spAutoFit/>
          </a:bodyPr>
          <a:lstStyle/>
          <a:p>
            <a:r>
              <a:rPr lang="it-IT" sz="2400" b="1" dirty="0" err="1" smtClean="0">
                <a:solidFill>
                  <a:srgbClr val="00B050"/>
                </a:solidFill>
              </a:rPr>
              <a:t>Gelation</a:t>
            </a:r>
            <a:endParaRPr lang="en-US" sz="2400" b="1" dirty="0">
              <a:solidFill>
                <a:srgbClr val="00B050"/>
              </a:solidFill>
            </a:endParaRPr>
          </a:p>
        </p:txBody>
      </p:sp>
      <p:sp>
        <p:nvSpPr>
          <p:cNvPr id="12" name="Titolo 1">
            <a:extLst>
              <a:ext uri="{FF2B5EF4-FFF2-40B4-BE49-F238E27FC236}">
                <a16:creationId xmlns:a16="http://schemas.microsoft.com/office/drawing/2014/main" id="{1B67F56A-CA75-4338-AC8D-FC5ED7363AD7}"/>
              </a:ext>
            </a:extLst>
          </p:cNvPr>
          <p:cNvSpPr txBox="1">
            <a:spLocks/>
          </p:cNvSpPr>
          <p:nvPr/>
        </p:nvSpPr>
        <p:spPr>
          <a:xfrm>
            <a:off x="245097" y="363860"/>
            <a:ext cx="4930354" cy="3392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Case </a:t>
            </a:r>
            <a:r>
              <a:rPr lang="it-IT" sz="1800" b="1" dirty="0" err="1" smtClean="0">
                <a:solidFill>
                  <a:srgbClr val="BB1717"/>
                </a:solidFill>
                <a:latin typeface="Tahoma" panose="020B0604030504040204" pitchFamily="34" charset="0"/>
                <a:ea typeface="Tahoma" panose="020B0604030504040204" pitchFamily="34" charset="0"/>
                <a:cs typeface="Tahoma" panose="020B0604030504040204" pitchFamily="34" charset="0"/>
              </a:rPr>
              <a:t>study</a:t>
            </a:r>
            <a:endPar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26494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p:cNvPicPr>
            <a:picLocks noChangeAspect="1"/>
          </p:cNvPicPr>
          <p:nvPr/>
        </p:nvPicPr>
        <p:blipFill rotWithShape="1">
          <a:blip r:embed="rId2"/>
          <a:srcRect t="2168"/>
          <a:stretch/>
        </p:blipFill>
        <p:spPr>
          <a:xfrm>
            <a:off x="10334874" y="2245738"/>
            <a:ext cx="1187302" cy="781019"/>
          </a:xfrm>
          <a:prstGeom prst="rect">
            <a:avLst/>
          </a:prstGeom>
          <a:ln>
            <a:noFill/>
          </a:ln>
          <a:effectLst>
            <a:outerShdw blurRad="292100" dist="139700" dir="2700000" algn="tl" rotWithShape="0">
              <a:srgbClr val="333333">
                <a:alpha val="65000"/>
              </a:srgbClr>
            </a:outerShdw>
          </a:effectLst>
        </p:spPr>
      </p:pic>
      <p:pic>
        <p:nvPicPr>
          <p:cNvPr id="10" name="Immagine 9"/>
          <p:cNvPicPr>
            <a:picLocks noChangeAspect="1"/>
          </p:cNvPicPr>
          <p:nvPr/>
        </p:nvPicPr>
        <p:blipFill>
          <a:blip r:embed="rId3"/>
          <a:stretch>
            <a:fillRect/>
          </a:stretch>
        </p:blipFill>
        <p:spPr>
          <a:xfrm>
            <a:off x="9272445" y="1936800"/>
            <a:ext cx="2124859" cy="617876"/>
          </a:xfrm>
          <a:prstGeom prst="rect">
            <a:avLst/>
          </a:prstGeom>
          <a:ln>
            <a:noFill/>
          </a:ln>
          <a:effectLst>
            <a:outerShdw blurRad="292100" dist="139700" dir="2700000" algn="tl" rotWithShape="0">
              <a:srgbClr val="333333">
                <a:alpha val="65000"/>
              </a:srgbClr>
            </a:outerShdw>
          </a:effectLst>
        </p:spPr>
      </p:pic>
      <p:pic>
        <p:nvPicPr>
          <p:cNvPr id="6" name="Immagine 5"/>
          <p:cNvPicPr>
            <a:picLocks noChangeAspect="1"/>
          </p:cNvPicPr>
          <p:nvPr/>
        </p:nvPicPr>
        <p:blipFill>
          <a:blip r:embed="rId4"/>
          <a:stretch>
            <a:fillRect/>
          </a:stretch>
        </p:blipFill>
        <p:spPr>
          <a:xfrm>
            <a:off x="245097" y="991998"/>
            <a:ext cx="8042395" cy="4607890"/>
          </a:xfrm>
          <a:prstGeom prst="rect">
            <a:avLst/>
          </a:prstGeom>
          <a:ln>
            <a:noFill/>
          </a:ln>
          <a:effectLst>
            <a:outerShdw blurRad="292100" dist="139700" dir="2700000" algn="tl" rotWithShape="0">
              <a:srgbClr val="333333">
                <a:alpha val="65000"/>
              </a:srgbClr>
            </a:outerShdw>
          </a:effectLst>
        </p:spPr>
      </p:pic>
      <p:sp>
        <p:nvSpPr>
          <p:cNvPr id="7" name="CasellaDiTesto 6"/>
          <p:cNvSpPr txBox="1"/>
          <p:nvPr/>
        </p:nvSpPr>
        <p:spPr>
          <a:xfrm>
            <a:off x="245097" y="5716285"/>
            <a:ext cx="8042395" cy="830997"/>
          </a:xfrm>
          <a:prstGeom prst="rect">
            <a:avLst/>
          </a:prstGeom>
          <a:solidFill>
            <a:schemeClr val="bg1"/>
          </a:solidFill>
        </p:spPr>
        <p:txBody>
          <a:bodyPr wrap="square" rtlCol="0">
            <a:spAutoFit/>
          </a:bodyPr>
          <a:lstStyle/>
          <a:p>
            <a:r>
              <a:rPr lang="en-US" sz="1600" dirty="0"/>
              <a:t>Proposed effects of </a:t>
            </a:r>
            <a:r>
              <a:rPr lang="en-US" sz="1600" dirty="0" err="1"/>
              <a:t>quinones</a:t>
            </a:r>
            <a:r>
              <a:rPr lang="en-US" sz="1600" dirty="0"/>
              <a:t> on thermal gelling properties of </a:t>
            </a:r>
            <a:r>
              <a:rPr lang="en-US" sz="1600" dirty="0" err="1"/>
              <a:t>myofibrillar</a:t>
            </a:r>
            <a:r>
              <a:rPr lang="en-US" sz="1600" dirty="0"/>
              <a:t> proteins (</a:t>
            </a:r>
            <a:r>
              <a:rPr lang="en-US" sz="1600" dirty="0" err="1"/>
              <a:t>MPf</a:t>
            </a:r>
            <a:r>
              <a:rPr lang="en-US" sz="1600" dirty="0"/>
              <a:t>) under different oxidative (Ox</a:t>
            </a:r>
            <a:r>
              <a:rPr lang="en-US" sz="1600" dirty="0" smtClean="0"/>
              <a:t>) conditions</a:t>
            </a:r>
            <a:r>
              <a:rPr lang="en-US" sz="1600" dirty="0"/>
              <a:t>. Mild oxidation promotes gelation while strong oxidation disrupts the gel </a:t>
            </a:r>
            <a:r>
              <a:rPr lang="en-US" sz="1600" dirty="0" smtClean="0"/>
              <a:t>texture.</a:t>
            </a:r>
            <a:endParaRPr lang="en-US" sz="1600" dirty="0"/>
          </a:p>
        </p:txBody>
      </p:sp>
      <p:sp>
        <p:nvSpPr>
          <p:cNvPr id="11" name="Titolo 1">
            <a:extLst>
              <a:ext uri="{FF2B5EF4-FFF2-40B4-BE49-F238E27FC236}">
                <a16:creationId xmlns:a16="http://schemas.microsoft.com/office/drawing/2014/main" id="{1B67F56A-CA75-4338-AC8D-FC5ED7363AD7}"/>
              </a:ext>
            </a:extLst>
          </p:cNvPr>
          <p:cNvSpPr txBox="1">
            <a:spLocks/>
          </p:cNvSpPr>
          <p:nvPr/>
        </p:nvSpPr>
        <p:spPr>
          <a:xfrm>
            <a:off x="245097" y="363860"/>
            <a:ext cx="4930354" cy="3392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Case </a:t>
            </a:r>
            <a:r>
              <a:rPr lang="it-IT" sz="1800" b="1" dirty="0" err="1" smtClean="0">
                <a:solidFill>
                  <a:srgbClr val="BB1717"/>
                </a:solidFill>
                <a:latin typeface="Tahoma" panose="020B0604030504040204" pitchFamily="34" charset="0"/>
                <a:ea typeface="Tahoma" panose="020B0604030504040204" pitchFamily="34" charset="0"/>
                <a:cs typeface="Tahoma" panose="020B0604030504040204" pitchFamily="34" charset="0"/>
              </a:rPr>
              <a:t>study</a:t>
            </a:r>
            <a:endPar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51929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p:cNvPicPr>
            <a:picLocks noChangeAspect="1"/>
          </p:cNvPicPr>
          <p:nvPr/>
        </p:nvPicPr>
        <p:blipFill rotWithShape="1">
          <a:blip r:embed="rId2"/>
          <a:srcRect t="2168"/>
          <a:stretch/>
        </p:blipFill>
        <p:spPr>
          <a:xfrm>
            <a:off x="10680997" y="2137359"/>
            <a:ext cx="1187302" cy="781019"/>
          </a:xfrm>
          <a:prstGeom prst="rect">
            <a:avLst/>
          </a:prstGeom>
          <a:ln>
            <a:noFill/>
          </a:ln>
          <a:effectLst>
            <a:outerShdw blurRad="292100" dist="139700" dir="2700000" algn="tl" rotWithShape="0">
              <a:srgbClr val="333333">
                <a:alpha val="65000"/>
              </a:srgbClr>
            </a:outerShdw>
          </a:effectLst>
        </p:spPr>
      </p:pic>
      <p:pic>
        <p:nvPicPr>
          <p:cNvPr id="10" name="Immagine 9"/>
          <p:cNvPicPr>
            <a:picLocks noChangeAspect="1"/>
          </p:cNvPicPr>
          <p:nvPr/>
        </p:nvPicPr>
        <p:blipFill>
          <a:blip r:embed="rId3"/>
          <a:stretch>
            <a:fillRect/>
          </a:stretch>
        </p:blipFill>
        <p:spPr>
          <a:xfrm>
            <a:off x="9618568" y="1828421"/>
            <a:ext cx="2124859" cy="617876"/>
          </a:xfrm>
          <a:prstGeom prst="rect">
            <a:avLst/>
          </a:prstGeom>
          <a:ln>
            <a:noFill/>
          </a:ln>
          <a:effectLst>
            <a:outerShdw blurRad="292100" dist="139700" dir="2700000" algn="tl" rotWithShape="0">
              <a:srgbClr val="333333">
                <a:alpha val="65000"/>
              </a:srgbClr>
            </a:outerShdw>
          </a:effectLst>
        </p:spPr>
      </p:pic>
      <p:sp>
        <p:nvSpPr>
          <p:cNvPr id="7" name="CasellaDiTesto 6"/>
          <p:cNvSpPr txBox="1"/>
          <p:nvPr/>
        </p:nvSpPr>
        <p:spPr>
          <a:xfrm>
            <a:off x="245097" y="1376880"/>
            <a:ext cx="4473432" cy="5078313"/>
          </a:xfrm>
          <a:prstGeom prst="rect">
            <a:avLst/>
          </a:prstGeom>
          <a:solidFill>
            <a:schemeClr val="bg1"/>
          </a:solidFill>
        </p:spPr>
        <p:txBody>
          <a:bodyPr wrap="square" rtlCol="0">
            <a:spAutoFit/>
          </a:bodyPr>
          <a:lstStyle/>
          <a:p>
            <a:r>
              <a:rPr lang="en-US" dirty="0" err="1"/>
              <a:t>MPf</a:t>
            </a:r>
            <a:r>
              <a:rPr lang="en-US" dirty="0"/>
              <a:t> are mostly amphiphilic macromolecules composed </a:t>
            </a:r>
            <a:r>
              <a:rPr lang="en-US" dirty="0" smtClean="0"/>
              <a:t>of hydrophilic </a:t>
            </a:r>
            <a:r>
              <a:rPr lang="en-US" dirty="0"/>
              <a:t>and hydrophobic amino acid residues </a:t>
            </a:r>
            <a:r>
              <a:rPr lang="en-US" dirty="0" smtClean="0"/>
              <a:t>suitable for </a:t>
            </a:r>
            <a:r>
              <a:rPr lang="en-US" dirty="0"/>
              <a:t>the formation of the interfacial membrane in emulsions.</a:t>
            </a:r>
          </a:p>
          <a:p>
            <a:r>
              <a:rPr lang="en-US" u="sng" dirty="0"/>
              <a:t>In an oil-in-water (O/W) meat emulsion, </a:t>
            </a:r>
            <a:r>
              <a:rPr lang="en-US" u="sng" dirty="0" smtClean="0"/>
              <a:t>fibrous myosin </a:t>
            </a:r>
            <a:r>
              <a:rPr lang="en-US" u="sng" dirty="0"/>
              <a:t>molecules are adsorbed as a monolayer at </a:t>
            </a:r>
            <a:r>
              <a:rPr lang="en-US" u="sng" dirty="0" smtClean="0"/>
              <a:t>the interface </a:t>
            </a:r>
            <a:r>
              <a:rPr lang="en-US" u="sng" dirty="0"/>
              <a:t>where their nonpolar head anchors in the </a:t>
            </a:r>
            <a:r>
              <a:rPr lang="en-US" u="sng" dirty="0" smtClean="0"/>
              <a:t>oil phase </a:t>
            </a:r>
            <a:r>
              <a:rPr lang="en-US" u="sng" dirty="0"/>
              <a:t>and the hydrophilic tail remains in the </a:t>
            </a:r>
            <a:r>
              <a:rPr lang="en-US" u="sng" dirty="0" smtClean="0"/>
              <a:t>aqueous phase </a:t>
            </a:r>
            <a:r>
              <a:rPr lang="en-US" u="sng" dirty="0"/>
              <a:t>to thermodynamically stabilize the </a:t>
            </a:r>
            <a:r>
              <a:rPr lang="en-US" u="sng" dirty="0" smtClean="0"/>
              <a:t>system. </a:t>
            </a:r>
          </a:p>
          <a:p>
            <a:r>
              <a:rPr lang="en-US" dirty="0" smtClean="0"/>
              <a:t>Such </a:t>
            </a:r>
            <a:r>
              <a:rPr lang="en-US" dirty="0"/>
              <a:t>structural orientations are </a:t>
            </a:r>
            <a:r>
              <a:rPr lang="en-US" dirty="0" smtClean="0"/>
              <a:t>applicable to </a:t>
            </a:r>
            <a:r>
              <a:rPr lang="en-US" dirty="0"/>
              <a:t>other </a:t>
            </a:r>
            <a:r>
              <a:rPr lang="en-US" dirty="0" err="1"/>
              <a:t>myofibrillar</a:t>
            </a:r>
            <a:r>
              <a:rPr lang="en-US" dirty="0"/>
              <a:t> </a:t>
            </a:r>
            <a:r>
              <a:rPr lang="en-US" dirty="0" smtClean="0"/>
              <a:t>components</a:t>
            </a:r>
            <a:r>
              <a:rPr lang="en-US" dirty="0"/>
              <a:t>. </a:t>
            </a:r>
            <a:endParaRPr lang="en-US" dirty="0" smtClean="0"/>
          </a:p>
          <a:p>
            <a:r>
              <a:rPr lang="en-US" dirty="0" smtClean="0"/>
              <a:t>The </a:t>
            </a:r>
            <a:r>
              <a:rPr lang="en-US" dirty="0"/>
              <a:t>membrane </a:t>
            </a:r>
            <a:r>
              <a:rPr lang="en-US" dirty="0" smtClean="0"/>
              <a:t>formed in </a:t>
            </a:r>
            <a:r>
              <a:rPr lang="en-US" dirty="0"/>
              <a:t>a typical meat emulsion (also referred to as batter</a:t>
            </a:r>
            <a:r>
              <a:rPr lang="en-US" dirty="0" smtClean="0"/>
              <a:t>, Figure) </a:t>
            </a:r>
            <a:r>
              <a:rPr lang="en-US" dirty="0"/>
              <a:t>is unique in that the monolayer </a:t>
            </a:r>
            <a:r>
              <a:rPr lang="en-US" dirty="0" smtClean="0"/>
              <a:t>of myosin </a:t>
            </a:r>
            <a:r>
              <a:rPr lang="en-US" dirty="0"/>
              <a:t>is </a:t>
            </a:r>
            <a:r>
              <a:rPr lang="en-US" dirty="0" smtClean="0"/>
              <a:t>overlaid with </a:t>
            </a:r>
            <a:r>
              <a:rPr lang="en-US" dirty="0"/>
              <a:t>a relatively thick layer of additional </a:t>
            </a:r>
            <a:r>
              <a:rPr lang="en-US" dirty="0" err="1" smtClean="0"/>
              <a:t>MPf</a:t>
            </a:r>
            <a:r>
              <a:rPr lang="en-US" dirty="0" smtClean="0"/>
              <a:t>.</a:t>
            </a:r>
          </a:p>
        </p:txBody>
      </p:sp>
      <p:sp>
        <p:nvSpPr>
          <p:cNvPr id="2" name="Rettangolo 1"/>
          <p:cNvSpPr/>
          <p:nvPr/>
        </p:nvSpPr>
        <p:spPr>
          <a:xfrm>
            <a:off x="6548624" y="793529"/>
            <a:ext cx="1762021" cy="369332"/>
          </a:xfrm>
          <a:prstGeom prst="rect">
            <a:avLst/>
          </a:prstGeom>
        </p:spPr>
        <p:txBody>
          <a:bodyPr wrap="none">
            <a:spAutoFit/>
          </a:bodyPr>
          <a:lstStyle/>
          <a:p>
            <a:r>
              <a:rPr lang="en-US" b="1" dirty="0">
                <a:solidFill>
                  <a:srgbClr val="00B050"/>
                </a:solidFill>
                <a:latin typeface="STIXTwoText-Bold"/>
              </a:rPr>
              <a:t>Emulsification</a:t>
            </a:r>
            <a:endParaRPr lang="en-US" dirty="0">
              <a:solidFill>
                <a:srgbClr val="00B050"/>
              </a:solidFill>
            </a:endParaRPr>
          </a:p>
        </p:txBody>
      </p:sp>
      <p:pic>
        <p:nvPicPr>
          <p:cNvPr id="3" name="Immagine 2"/>
          <p:cNvPicPr>
            <a:picLocks noChangeAspect="1"/>
          </p:cNvPicPr>
          <p:nvPr/>
        </p:nvPicPr>
        <p:blipFill>
          <a:blip r:embed="rId4"/>
          <a:stretch>
            <a:fillRect/>
          </a:stretch>
        </p:blipFill>
        <p:spPr>
          <a:xfrm>
            <a:off x="5133730" y="1389776"/>
            <a:ext cx="3916004" cy="4918204"/>
          </a:xfrm>
          <a:prstGeom prst="rect">
            <a:avLst/>
          </a:prstGeom>
          <a:ln>
            <a:noFill/>
          </a:ln>
          <a:effectLst>
            <a:outerShdw blurRad="292100" dist="139700" dir="2700000" algn="tl" rotWithShape="0">
              <a:srgbClr val="333333">
                <a:alpha val="65000"/>
              </a:srgbClr>
            </a:outerShdw>
          </a:effectLst>
        </p:spPr>
      </p:pic>
      <p:sp>
        <p:nvSpPr>
          <p:cNvPr id="5" name="CasellaDiTesto 4"/>
          <p:cNvSpPr txBox="1"/>
          <p:nvPr/>
        </p:nvSpPr>
        <p:spPr>
          <a:xfrm>
            <a:off x="9228841" y="4009083"/>
            <a:ext cx="2639458" cy="2298897"/>
          </a:xfrm>
          <a:prstGeom prst="rect">
            <a:avLst/>
          </a:prstGeom>
          <a:ln w="28575"/>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A scanning electron microscope micrograph of </a:t>
            </a:r>
            <a:r>
              <a:rPr lang="en-US" dirty="0" smtClean="0"/>
              <a:t>a frankfurter. </a:t>
            </a:r>
            <a:r>
              <a:rPr lang="en-US" dirty="0"/>
              <a:t>The open arrows point </a:t>
            </a:r>
            <a:r>
              <a:rPr lang="en-US" dirty="0" smtClean="0"/>
              <a:t>to strands </a:t>
            </a:r>
            <a:r>
              <a:rPr lang="en-US" dirty="0"/>
              <a:t>in the protein gel network and the solid arrows point to </a:t>
            </a:r>
            <a:r>
              <a:rPr lang="en-US" dirty="0" smtClean="0"/>
              <a:t>lipid droplets </a:t>
            </a:r>
            <a:r>
              <a:rPr lang="en-US" dirty="0"/>
              <a:t>wrapped in a protein </a:t>
            </a:r>
            <a:r>
              <a:rPr lang="en-US" dirty="0" smtClean="0"/>
              <a:t>membrane.</a:t>
            </a:r>
            <a:endParaRPr lang="en-US" dirty="0"/>
          </a:p>
        </p:txBody>
      </p:sp>
      <p:sp>
        <p:nvSpPr>
          <p:cNvPr id="14" name="Titolo 1">
            <a:extLst>
              <a:ext uri="{FF2B5EF4-FFF2-40B4-BE49-F238E27FC236}">
                <a16:creationId xmlns:a16="http://schemas.microsoft.com/office/drawing/2014/main" id="{1B67F56A-CA75-4338-AC8D-FC5ED7363AD7}"/>
              </a:ext>
            </a:extLst>
          </p:cNvPr>
          <p:cNvSpPr txBox="1">
            <a:spLocks/>
          </p:cNvSpPr>
          <p:nvPr/>
        </p:nvSpPr>
        <p:spPr>
          <a:xfrm>
            <a:off x="245097" y="363860"/>
            <a:ext cx="4930354" cy="3392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Case </a:t>
            </a:r>
            <a:r>
              <a:rPr lang="it-IT" sz="1800" b="1" dirty="0" err="1" smtClean="0">
                <a:solidFill>
                  <a:srgbClr val="BB1717"/>
                </a:solidFill>
                <a:latin typeface="Tahoma" panose="020B0604030504040204" pitchFamily="34" charset="0"/>
                <a:ea typeface="Tahoma" panose="020B0604030504040204" pitchFamily="34" charset="0"/>
                <a:cs typeface="Tahoma" panose="020B0604030504040204" pitchFamily="34" charset="0"/>
              </a:rPr>
              <a:t>study</a:t>
            </a:r>
            <a:endPar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914581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p:cNvPicPr>
            <a:picLocks noChangeAspect="1"/>
          </p:cNvPicPr>
          <p:nvPr/>
        </p:nvPicPr>
        <p:blipFill rotWithShape="1">
          <a:blip r:embed="rId2"/>
          <a:srcRect t="2168"/>
          <a:stretch/>
        </p:blipFill>
        <p:spPr>
          <a:xfrm>
            <a:off x="10853050" y="2146315"/>
            <a:ext cx="1187302" cy="781019"/>
          </a:xfrm>
          <a:prstGeom prst="rect">
            <a:avLst/>
          </a:prstGeom>
          <a:ln>
            <a:noFill/>
          </a:ln>
          <a:effectLst>
            <a:outerShdw blurRad="292100" dist="139700" dir="2700000" algn="tl" rotWithShape="0">
              <a:srgbClr val="333333">
                <a:alpha val="65000"/>
              </a:srgbClr>
            </a:outerShdw>
          </a:effectLst>
        </p:spPr>
      </p:pic>
      <p:pic>
        <p:nvPicPr>
          <p:cNvPr id="10" name="Immagine 9"/>
          <p:cNvPicPr>
            <a:picLocks noChangeAspect="1"/>
          </p:cNvPicPr>
          <p:nvPr/>
        </p:nvPicPr>
        <p:blipFill>
          <a:blip r:embed="rId3"/>
          <a:stretch>
            <a:fillRect/>
          </a:stretch>
        </p:blipFill>
        <p:spPr>
          <a:xfrm>
            <a:off x="9790621" y="1837377"/>
            <a:ext cx="2124859" cy="617876"/>
          </a:xfrm>
          <a:prstGeom prst="rect">
            <a:avLst/>
          </a:prstGeom>
          <a:ln>
            <a:noFill/>
          </a:ln>
          <a:effectLst>
            <a:outerShdw blurRad="292100" dist="139700" dir="2700000" algn="tl" rotWithShape="0">
              <a:srgbClr val="333333">
                <a:alpha val="65000"/>
              </a:srgbClr>
            </a:outerShdw>
          </a:effectLst>
        </p:spPr>
      </p:pic>
      <p:sp>
        <p:nvSpPr>
          <p:cNvPr id="7" name="CasellaDiTesto 6"/>
          <p:cNvSpPr txBox="1"/>
          <p:nvPr/>
        </p:nvSpPr>
        <p:spPr>
          <a:xfrm>
            <a:off x="192836" y="1389776"/>
            <a:ext cx="9667601" cy="1200329"/>
          </a:xfrm>
          <a:prstGeom prst="rect">
            <a:avLst/>
          </a:prstGeom>
          <a:noFill/>
        </p:spPr>
        <p:txBody>
          <a:bodyPr wrap="square" rtlCol="0">
            <a:spAutoFit/>
          </a:bodyPr>
          <a:lstStyle/>
          <a:p>
            <a:r>
              <a:rPr lang="en-US" dirty="0" smtClean="0"/>
              <a:t>Compared </a:t>
            </a:r>
            <a:r>
              <a:rPr lang="en-US" dirty="0"/>
              <a:t>to control protein, a </a:t>
            </a:r>
            <a:r>
              <a:rPr lang="en-US" dirty="0" err="1"/>
              <a:t>MPf</a:t>
            </a:r>
            <a:r>
              <a:rPr lang="en-US" dirty="0"/>
              <a:t>–phenol </a:t>
            </a:r>
            <a:r>
              <a:rPr lang="en-US" dirty="0" smtClean="0"/>
              <a:t>complex tends </a:t>
            </a:r>
            <a:r>
              <a:rPr lang="en-US" dirty="0"/>
              <a:t>to be more easily adsorbed onto the </a:t>
            </a:r>
            <a:r>
              <a:rPr lang="en-US" dirty="0" smtClean="0"/>
              <a:t>oil/water interface </a:t>
            </a:r>
            <a:r>
              <a:rPr lang="en-US" dirty="0"/>
              <a:t>and increases the surface charge of the </a:t>
            </a:r>
            <a:r>
              <a:rPr lang="en-US" dirty="0" smtClean="0"/>
              <a:t>protein membrane. </a:t>
            </a:r>
            <a:r>
              <a:rPr lang="en-US" dirty="0"/>
              <a:t>This often leads to stronger </a:t>
            </a:r>
            <a:r>
              <a:rPr lang="en-US" dirty="0" smtClean="0"/>
              <a:t>electrostatic repulsions </a:t>
            </a:r>
            <a:r>
              <a:rPr lang="en-US" dirty="0"/>
              <a:t>between particles hence a more </a:t>
            </a:r>
            <a:r>
              <a:rPr lang="en-US" dirty="0" smtClean="0"/>
              <a:t>stable emulsion </a:t>
            </a:r>
            <a:r>
              <a:rPr lang="en-US" dirty="0"/>
              <a:t>with smaller oil droplets dispersed in </a:t>
            </a:r>
            <a:r>
              <a:rPr lang="en-US" dirty="0" smtClean="0"/>
              <a:t>the aqueous phase.</a:t>
            </a:r>
            <a:endParaRPr lang="en-US" sz="1400" dirty="0"/>
          </a:p>
        </p:txBody>
      </p:sp>
      <p:sp>
        <p:nvSpPr>
          <p:cNvPr id="2" name="Rettangolo 1"/>
          <p:cNvSpPr/>
          <p:nvPr/>
        </p:nvSpPr>
        <p:spPr>
          <a:xfrm>
            <a:off x="6548624" y="793529"/>
            <a:ext cx="1762021" cy="369332"/>
          </a:xfrm>
          <a:prstGeom prst="rect">
            <a:avLst/>
          </a:prstGeom>
        </p:spPr>
        <p:txBody>
          <a:bodyPr wrap="none">
            <a:spAutoFit/>
          </a:bodyPr>
          <a:lstStyle/>
          <a:p>
            <a:r>
              <a:rPr lang="en-US" b="1" dirty="0">
                <a:solidFill>
                  <a:srgbClr val="00B050"/>
                </a:solidFill>
                <a:latin typeface="STIXTwoText-Bold"/>
              </a:rPr>
              <a:t>Emulsification</a:t>
            </a:r>
            <a:endParaRPr lang="en-US" dirty="0">
              <a:solidFill>
                <a:srgbClr val="00B050"/>
              </a:solidFill>
            </a:endParaRPr>
          </a:p>
        </p:txBody>
      </p:sp>
      <p:pic>
        <p:nvPicPr>
          <p:cNvPr id="9" name="Immagine 8"/>
          <p:cNvPicPr>
            <a:picLocks noChangeAspect="1"/>
          </p:cNvPicPr>
          <p:nvPr/>
        </p:nvPicPr>
        <p:blipFill>
          <a:blip r:embed="rId4"/>
          <a:stretch>
            <a:fillRect/>
          </a:stretch>
        </p:blipFill>
        <p:spPr>
          <a:xfrm>
            <a:off x="1402737" y="2792482"/>
            <a:ext cx="7863812" cy="3921094"/>
          </a:xfrm>
          <a:prstGeom prst="rect">
            <a:avLst/>
          </a:prstGeom>
          <a:ln>
            <a:noFill/>
          </a:ln>
          <a:effectLst>
            <a:outerShdw blurRad="292100" dist="139700" dir="2700000" algn="tl" rotWithShape="0">
              <a:srgbClr val="333333">
                <a:alpha val="65000"/>
              </a:srgbClr>
            </a:outerShdw>
          </a:effectLst>
        </p:spPr>
      </p:pic>
      <p:sp>
        <p:nvSpPr>
          <p:cNvPr id="12" name="Titolo 1">
            <a:extLst>
              <a:ext uri="{FF2B5EF4-FFF2-40B4-BE49-F238E27FC236}">
                <a16:creationId xmlns:a16="http://schemas.microsoft.com/office/drawing/2014/main" id="{1B67F56A-CA75-4338-AC8D-FC5ED7363AD7}"/>
              </a:ext>
            </a:extLst>
          </p:cNvPr>
          <p:cNvSpPr txBox="1">
            <a:spLocks/>
          </p:cNvSpPr>
          <p:nvPr/>
        </p:nvSpPr>
        <p:spPr>
          <a:xfrm>
            <a:off x="245097" y="363860"/>
            <a:ext cx="4930354" cy="3392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Case </a:t>
            </a:r>
            <a:r>
              <a:rPr lang="it-IT" sz="1800" b="1" dirty="0" err="1" smtClean="0">
                <a:solidFill>
                  <a:srgbClr val="BB1717"/>
                </a:solidFill>
                <a:latin typeface="Tahoma" panose="020B0604030504040204" pitchFamily="34" charset="0"/>
                <a:ea typeface="Tahoma" panose="020B0604030504040204" pitchFamily="34" charset="0"/>
                <a:cs typeface="Tahoma" panose="020B0604030504040204" pitchFamily="34" charset="0"/>
              </a:rPr>
              <a:t>study</a:t>
            </a:r>
            <a:endParaRPr lang="it-IT" sz="18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74348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35965" y="1418046"/>
            <a:ext cx="7371466" cy="3694016"/>
          </a:xfrm>
          <a:prstGeom prst="rect">
            <a:avLst/>
          </a:prstGeom>
          <a:ln>
            <a:noFill/>
          </a:ln>
          <a:effectLst>
            <a:outerShdw blurRad="292100" dist="139700" dir="2700000" algn="tl" rotWithShape="0">
              <a:srgbClr val="333333">
                <a:alpha val="65000"/>
              </a:srgbClr>
            </a:outerShdw>
          </a:effectLst>
        </p:spPr>
      </p:pic>
      <p:pic>
        <p:nvPicPr>
          <p:cNvPr id="6" name="Immagine 5"/>
          <p:cNvPicPr>
            <a:picLocks noChangeAspect="1"/>
          </p:cNvPicPr>
          <p:nvPr/>
        </p:nvPicPr>
        <p:blipFill>
          <a:blip r:embed="rId3"/>
          <a:stretch>
            <a:fillRect/>
          </a:stretch>
        </p:blipFill>
        <p:spPr>
          <a:xfrm>
            <a:off x="7909003" y="2218261"/>
            <a:ext cx="3948947" cy="1494196"/>
          </a:xfrm>
          <a:prstGeom prst="rect">
            <a:avLst/>
          </a:prstGeom>
          <a:ln>
            <a:noFill/>
          </a:ln>
          <a:effectLst>
            <a:outerShdw blurRad="292100" dist="139700" dir="2700000" algn="tl" rotWithShape="0">
              <a:srgbClr val="333333">
                <a:alpha val="65000"/>
              </a:srgbClr>
            </a:outerShdw>
          </a:effectLst>
        </p:spPr>
      </p:pic>
      <p:sp>
        <p:nvSpPr>
          <p:cNvPr id="9" name="CasellaDiTesto 8"/>
          <p:cNvSpPr txBox="1"/>
          <p:nvPr/>
        </p:nvSpPr>
        <p:spPr>
          <a:xfrm>
            <a:off x="7974992" y="4052679"/>
            <a:ext cx="3882958" cy="1477328"/>
          </a:xfrm>
          <a:prstGeom prst="rect">
            <a:avLst/>
          </a:prstGeom>
          <a:noFill/>
        </p:spPr>
        <p:txBody>
          <a:bodyPr wrap="square" rtlCol="0">
            <a:spAutoFit/>
          </a:bodyPr>
          <a:lstStyle/>
          <a:p>
            <a:r>
              <a:rPr lang="it-IT"/>
              <a:t>Reazioni di ossidazione nella catena laterale alifatica degli amminoacidi usando l'esempio dell'isoleucina (Pr, proteina).</a:t>
            </a:r>
          </a:p>
          <a:p>
            <a:endParaRPr lang="it-IT" dirty="0"/>
          </a:p>
        </p:txBody>
      </p:sp>
      <p:sp>
        <p:nvSpPr>
          <p:cNvPr id="10" name="CasellaDiTesto 9"/>
          <p:cNvSpPr txBox="1"/>
          <p:nvPr/>
        </p:nvSpPr>
        <p:spPr>
          <a:xfrm>
            <a:off x="235965" y="5259892"/>
            <a:ext cx="3882958" cy="1477328"/>
          </a:xfrm>
          <a:prstGeom prst="rect">
            <a:avLst/>
          </a:prstGeom>
          <a:noFill/>
        </p:spPr>
        <p:txBody>
          <a:bodyPr wrap="square" rtlCol="0">
            <a:spAutoFit/>
          </a:bodyPr>
          <a:lstStyle/>
          <a:p>
            <a:r>
              <a:rPr lang="en-US" b="1" dirty="0" smtClean="0"/>
              <a:t>13: </a:t>
            </a:r>
            <a:r>
              <a:rPr lang="en-US" dirty="0" smtClean="0"/>
              <a:t>Ile</a:t>
            </a:r>
          </a:p>
          <a:p>
            <a:r>
              <a:rPr lang="it-IT" b="1" dirty="0" smtClean="0"/>
              <a:t>23:</a:t>
            </a:r>
            <a:r>
              <a:rPr lang="it-IT" dirty="0" smtClean="0"/>
              <a:t> </a:t>
            </a:r>
            <a:r>
              <a:rPr lang="en-US" dirty="0"/>
              <a:t>side-chain radical </a:t>
            </a:r>
            <a:r>
              <a:rPr lang="en-US" dirty="0" smtClean="0"/>
              <a:t>from Ile</a:t>
            </a:r>
          </a:p>
          <a:p>
            <a:r>
              <a:rPr lang="it-IT" b="1" dirty="0" smtClean="0"/>
              <a:t>34:</a:t>
            </a:r>
            <a:r>
              <a:rPr lang="it-IT" dirty="0" smtClean="0"/>
              <a:t> </a:t>
            </a:r>
            <a:r>
              <a:rPr lang="it-IT" dirty="0" err="1" smtClean="0"/>
              <a:t>peroxyl</a:t>
            </a:r>
            <a:r>
              <a:rPr lang="it-IT" dirty="0" smtClean="0"/>
              <a:t> radical</a:t>
            </a:r>
          </a:p>
          <a:p>
            <a:r>
              <a:rPr lang="it-IT" b="1" dirty="0" smtClean="0"/>
              <a:t>35: </a:t>
            </a:r>
            <a:r>
              <a:rPr lang="it-IT" dirty="0" err="1" smtClean="0"/>
              <a:t>hydroperoxide</a:t>
            </a:r>
            <a:endParaRPr lang="it-IT" dirty="0" smtClean="0"/>
          </a:p>
          <a:p>
            <a:r>
              <a:rPr lang="it-IT" b="1" dirty="0" smtClean="0"/>
              <a:t>39: </a:t>
            </a:r>
            <a:r>
              <a:rPr lang="en-US" dirty="0" err="1"/>
              <a:t>alkoxyl</a:t>
            </a:r>
            <a:r>
              <a:rPr lang="en-US" dirty="0"/>
              <a:t> </a:t>
            </a:r>
            <a:r>
              <a:rPr lang="en-US" dirty="0" smtClean="0"/>
              <a:t>radical</a:t>
            </a:r>
            <a:endParaRPr lang="en-US" dirty="0"/>
          </a:p>
        </p:txBody>
      </p:sp>
      <p:sp>
        <p:nvSpPr>
          <p:cNvPr id="11" name="CasellaDiTesto 10"/>
          <p:cNvSpPr txBox="1"/>
          <p:nvPr/>
        </p:nvSpPr>
        <p:spPr>
          <a:xfrm>
            <a:off x="3346811" y="5259892"/>
            <a:ext cx="3882958" cy="646331"/>
          </a:xfrm>
          <a:prstGeom prst="rect">
            <a:avLst/>
          </a:prstGeom>
          <a:noFill/>
        </p:spPr>
        <p:txBody>
          <a:bodyPr wrap="square" rtlCol="0">
            <a:spAutoFit/>
          </a:bodyPr>
          <a:lstStyle/>
          <a:p>
            <a:r>
              <a:rPr lang="en-US" b="1" dirty="0" smtClean="0"/>
              <a:t>58: </a:t>
            </a:r>
            <a:r>
              <a:rPr lang="en-US" dirty="0" smtClean="0"/>
              <a:t>alcohol derivative</a:t>
            </a:r>
          </a:p>
          <a:p>
            <a:r>
              <a:rPr lang="it-IT" b="1" dirty="0" smtClean="0">
                <a:solidFill>
                  <a:schemeClr val="accent6"/>
                </a:solidFill>
              </a:rPr>
              <a:t>59:</a:t>
            </a:r>
            <a:r>
              <a:rPr lang="it-IT" dirty="0" smtClean="0">
                <a:solidFill>
                  <a:schemeClr val="accent6"/>
                </a:solidFill>
              </a:rPr>
              <a:t> </a:t>
            </a:r>
            <a:r>
              <a:rPr lang="en-US" dirty="0" smtClean="0">
                <a:solidFill>
                  <a:schemeClr val="accent6"/>
                </a:solidFill>
              </a:rPr>
              <a:t>carbonyl derivative</a:t>
            </a:r>
          </a:p>
        </p:txBody>
      </p:sp>
      <p:sp>
        <p:nvSpPr>
          <p:cNvPr id="13" name="Titolo 1">
            <a:extLst>
              <a:ext uri="{FF2B5EF4-FFF2-40B4-BE49-F238E27FC236}">
                <a16:creationId xmlns:a16="http://schemas.microsoft.com/office/drawing/2014/main" id="{1B67F56A-CA75-4338-AC8D-FC5ED7363AD7}"/>
              </a:ext>
            </a:extLst>
          </p:cNvPr>
          <p:cNvSpPr txBox="1">
            <a:spLocks/>
          </p:cNvSpPr>
          <p:nvPr/>
        </p:nvSpPr>
        <p:spPr>
          <a:xfrm>
            <a:off x="269434" y="449728"/>
            <a:ext cx="4930354" cy="3392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Ossidazione delle proteine</a:t>
            </a:r>
            <a:endParaRPr lang="it-IT" sz="2400" b="1" dirty="0">
              <a:solidFill>
                <a:schemeClr val="accent6"/>
              </a:solidFill>
              <a:latin typeface="Tahoma" panose="020B0604030504040204" pitchFamily="34" charset="0"/>
              <a:ea typeface="Tahoma" panose="020B0604030504040204" pitchFamily="34" charset="0"/>
              <a:cs typeface="Tahoma" panose="020B0604030504040204" pitchFamily="34" charset="0"/>
            </a:endParaRPr>
          </a:p>
        </p:txBody>
      </p:sp>
      <p:sp>
        <p:nvSpPr>
          <p:cNvPr id="14" name="CasellaDiTesto 13"/>
          <p:cNvSpPr txBox="1"/>
          <p:nvPr/>
        </p:nvSpPr>
        <p:spPr>
          <a:xfrm>
            <a:off x="11199636" y="974213"/>
            <a:ext cx="601447" cy="523220"/>
          </a:xfrm>
          <a:prstGeom prst="rect">
            <a:avLst/>
          </a:prstGeom>
          <a:noFill/>
        </p:spPr>
        <p:txBody>
          <a:bodyPr wrap="none" rtlCol="0">
            <a:spAutoFit/>
          </a:bodyPr>
          <a:lstStyle/>
          <a:p>
            <a:r>
              <a:rPr lang="en-US" sz="2800" b="1" dirty="0" smtClean="0">
                <a:solidFill>
                  <a:srgbClr val="FF0000"/>
                </a:solidFill>
              </a:rPr>
              <a:t>U1</a:t>
            </a:r>
            <a:endParaRPr lang="en-US" sz="2800" b="1" dirty="0">
              <a:solidFill>
                <a:srgbClr val="FF0000"/>
              </a:solidFill>
            </a:endParaRPr>
          </a:p>
        </p:txBody>
      </p:sp>
    </p:spTree>
    <p:extLst>
      <p:ext uri="{BB962C8B-B14F-4D97-AF65-F5344CB8AC3E}">
        <p14:creationId xmlns:p14="http://schemas.microsoft.com/office/powerpoint/2010/main" val="1502862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90192" y="1562551"/>
            <a:ext cx="7560299" cy="5078239"/>
          </a:xfrm>
          <a:prstGeom prst="rect">
            <a:avLst/>
          </a:prstGeom>
          <a:ln>
            <a:noFill/>
          </a:ln>
          <a:effectLst>
            <a:outerShdw blurRad="292100" dist="139700" dir="2700000" algn="tl" rotWithShape="0">
              <a:srgbClr val="333333">
                <a:alpha val="65000"/>
              </a:srgbClr>
            </a:outerShdw>
          </a:effectLst>
        </p:spPr>
      </p:pic>
      <p:sp>
        <p:nvSpPr>
          <p:cNvPr id="3" name="CasellaDiTesto 2"/>
          <p:cNvSpPr txBox="1"/>
          <p:nvPr/>
        </p:nvSpPr>
        <p:spPr>
          <a:xfrm>
            <a:off x="8248455" y="2594021"/>
            <a:ext cx="3170715" cy="2585323"/>
          </a:xfrm>
          <a:prstGeom prst="rect">
            <a:avLst/>
          </a:prstGeom>
          <a:noFill/>
        </p:spPr>
        <p:txBody>
          <a:bodyPr wrap="square" rtlCol="0">
            <a:spAutoFit/>
          </a:bodyPr>
          <a:lstStyle/>
          <a:p>
            <a:r>
              <a:rPr lang="it-IT" dirty="0" err="1"/>
              <a:t>Carbonilazione</a:t>
            </a:r>
            <a:r>
              <a:rPr lang="it-IT" dirty="0"/>
              <a:t> delle proteine ​​tramite </a:t>
            </a:r>
            <a:r>
              <a:rPr lang="it-IT" dirty="0" smtClean="0"/>
              <a:t>interazione ​​</a:t>
            </a:r>
            <a:r>
              <a:rPr lang="it-IT" dirty="0"/>
              <a:t>con i prodotti finali </a:t>
            </a:r>
            <a:r>
              <a:rPr lang="it-IT" dirty="0" smtClean="0"/>
              <a:t>dell'ossidazione avanzata </a:t>
            </a:r>
            <a:r>
              <a:rPr lang="it-IT" dirty="0"/>
              <a:t>dei lipidi (ALE) e con lo zucchero riducente</a:t>
            </a:r>
          </a:p>
          <a:p>
            <a:r>
              <a:rPr lang="it-IT" dirty="0" smtClean="0"/>
              <a:t>con </a:t>
            </a:r>
            <a:r>
              <a:rPr lang="it-IT" dirty="0"/>
              <a:t>formazione dei prodotti finali della </a:t>
            </a:r>
            <a:r>
              <a:rPr lang="it-IT" dirty="0" err="1"/>
              <a:t>glicazione</a:t>
            </a:r>
            <a:r>
              <a:rPr lang="it-IT" dirty="0"/>
              <a:t> avanzata (AGE).</a:t>
            </a:r>
            <a:endParaRPr lang="en-US" dirty="0"/>
          </a:p>
        </p:txBody>
      </p:sp>
      <p:pic>
        <p:nvPicPr>
          <p:cNvPr id="12" name="Immagine 11"/>
          <p:cNvPicPr>
            <a:picLocks noChangeAspect="1"/>
          </p:cNvPicPr>
          <p:nvPr/>
        </p:nvPicPr>
        <p:blipFill>
          <a:blip r:embed="rId3"/>
          <a:stretch>
            <a:fillRect/>
          </a:stretch>
        </p:blipFill>
        <p:spPr>
          <a:xfrm>
            <a:off x="8185804" y="1287850"/>
            <a:ext cx="1239520" cy="1084580"/>
          </a:xfrm>
          <a:prstGeom prst="rect">
            <a:avLst/>
          </a:prstGeom>
          <a:ln>
            <a:noFill/>
          </a:ln>
          <a:effectLst>
            <a:outerShdw blurRad="292100" dist="139700" dir="2700000" algn="tl" rotWithShape="0">
              <a:srgbClr val="333333">
                <a:alpha val="65000"/>
              </a:srgbClr>
            </a:outerShdw>
          </a:effectLst>
        </p:spPr>
      </p:pic>
      <p:sp>
        <p:nvSpPr>
          <p:cNvPr id="5" name="CasellaDiTesto 4"/>
          <p:cNvSpPr txBox="1"/>
          <p:nvPr/>
        </p:nvSpPr>
        <p:spPr>
          <a:xfrm>
            <a:off x="556181" y="2130458"/>
            <a:ext cx="1503297" cy="307777"/>
          </a:xfrm>
          <a:prstGeom prst="rect">
            <a:avLst/>
          </a:prstGeom>
          <a:noFill/>
        </p:spPr>
        <p:txBody>
          <a:bodyPr wrap="none" rtlCol="0">
            <a:spAutoFit/>
          </a:bodyPr>
          <a:lstStyle/>
          <a:p>
            <a:r>
              <a:rPr lang="en-US" sz="1400" dirty="0" smtClean="0">
                <a:solidFill>
                  <a:srgbClr val="FF0000"/>
                </a:solidFill>
              </a:rPr>
              <a:t>4-hydroxynonenal</a:t>
            </a:r>
            <a:endParaRPr lang="en-US" sz="1400" dirty="0">
              <a:solidFill>
                <a:srgbClr val="FF0000"/>
              </a:solidFill>
            </a:endParaRPr>
          </a:p>
        </p:txBody>
      </p:sp>
      <p:sp>
        <p:nvSpPr>
          <p:cNvPr id="9" name="Titolo 1">
            <a:extLst>
              <a:ext uri="{FF2B5EF4-FFF2-40B4-BE49-F238E27FC236}">
                <a16:creationId xmlns:a16="http://schemas.microsoft.com/office/drawing/2014/main" id="{1B67F56A-CA75-4338-AC8D-FC5ED7363AD7}"/>
              </a:ext>
            </a:extLst>
          </p:cNvPr>
          <p:cNvSpPr txBox="1">
            <a:spLocks/>
          </p:cNvSpPr>
          <p:nvPr/>
        </p:nvSpPr>
        <p:spPr>
          <a:xfrm>
            <a:off x="269434" y="449728"/>
            <a:ext cx="4930354" cy="3392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Ossidazione delle proteine</a:t>
            </a:r>
            <a:endParaRPr lang="it-IT" sz="2400" b="1" dirty="0">
              <a:solidFill>
                <a:schemeClr val="accent6"/>
              </a:solidFill>
              <a:latin typeface="Tahoma" panose="020B0604030504040204" pitchFamily="34" charset="0"/>
              <a:ea typeface="Tahoma" panose="020B0604030504040204" pitchFamily="34" charset="0"/>
              <a:cs typeface="Tahoma" panose="020B0604030504040204" pitchFamily="34" charset="0"/>
            </a:endParaRPr>
          </a:p>
        </p:txBody>
      </p:sp>
      <p:sp>
        <p:nvSpPr>
          <p:cNvPr id="10" name="CasellaDiTesto 9"/>
          <p:cNvSpPr txBox="1"/>
          <p:nvPr/>
        </p:nvSpPr>
        <p:spPr>
          <a:xfrm>
            <a:off x="11199636" y="974213"/>
            <a:ext cx="601447" cy="523220"/>
          </a:xfrm>
          <a:prstGeom prst="rect">
            <a:avLst/>
          </a:prstGeom>
          <a:noFill/>
        </p:spPr>
        <p:txBody>
          <a:bodyPr wrap="none" rtlCol="0">
            <a:spAutoFit/>
          </a:bodyPr>
          <a:lstStyle/>
          <a:p>
            <a:r>
              <a:rPr lang="en-US" sz="2800" b="1" dirty="0" smtClean="0">
                <a:solidFill>
                  <a:srgbClr val="FF0000"/>
                </a:solidFill>
              </a:rPr>
              <a:t>U1</a:t>
            </a:r>
            <a:endParaRPr lang="en-US" sz="2800" b="1" dirty="0">
              <a:solidFill>
                <a:srgbClr val="FF0000"/>
              </a:solidFill>
            </a:endParaRPr>
          </a:p>
        </p:txBody>
      </p:sp>
    </p:spTree>
    <p:extLst>
      <p:ext uri="{BB962C8B-B14F-4D97-AF65-F5344CB8AC3E}">
        <p14:creationId xmlns:p14="http://schemas.microsoft.com/office/powerpoint/2010/main" val="2939936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69434" y="1235823"/>
            <a:ext cx="8394385"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a:t>L'imbrunimento </a:t>
            </a:r>
            <a:r>
              <a:rPr lang="it-IT" dirty="0" smtClean="0"/>
              <a:t>non </a:t>
            </a:r>
            <a:r>
              <a:rPr lang="it-IT" dirty="0"/>
              <a:t>enzimatico (reazione di </a:t>
            </a:r>
            <a:r>
              <a:rPr lang="it-IT" dirty="0" err="1"/>
              <a:t>Maillard</a:t>
            </a:r>
            <a:r>
              <a:rPr lang="it-IT" dirty="0"/>
              <a:t>) è tradizionalmente attribuito alle reazioni degli zuccheri riducenti con composti contenenti ammine, e non è chiaro se queste reazioni dei radicali liberi siano accompagnate dai processi ossidativi dei saccaridi</a:t>
            </a:r>
            <a:r>
              <a:rPr lang="it-IT" dirty="0" smtClean="0"/>
              <a:t>.</a:t>
            </a:r>
            <a:endParaRPr lang="it-IT" dirty="0"/>
          </a:p>
        </p:txBody>
      </p:sp>
      <p:pic>
        <p:nvPicPr>
          <p:cNvPr id="2" name="Immagine 1"/>
          <p:cNvPicPr>
            <a:picLocks noChangeAspect="1"/>
          </p:cNvPicPr>
          <p:nvPr/>
        </p:nvPicPr>
        <p:blipFill>
          <a:blip r:embed="rId2"/>
          <a:stretch>
            <a:fillRect/>
          </a:stretch>
        </p:blipFill>
        <p:spPr>
          <a:xfrm>
            <a:off x="269434" y="2672022"/>
            <a:ext cx="6757496" cy="421873"/>
          </a:xfrm>
          <a:prstGeom prst="rect">
            <a:avLst/>
          </a:prstGeom>
          <a:ln>
            <a:noFill/>
          </a:ln>
          <a:effectLst>
            <a:outerShdw blurRad="292100" dist="139700" dir="2700000" algn="tl" rotWithShape="0">
              <a:srgbClr val="333333">
                <a:alpha val="65000"/>
              </a:srgbClr>
            </a:outerShdw>
          </a:effectLst>
        </p:spPr>
      </p:pic>
      <p:sp>
        <p:nvSpPr>
          <p:cNvPr id="9" name="Titolo 1">
            <a:extLst>
              <a:ext uri="{FF2B5EF4-FFF2-40B4-BE49-F238E27FC236}">
                <a16:creationId xmlns:a16="http://schemas.microsoft.com/office/drawing/2014/main" id="{1B67F56A-CA75-4338-AC8D-FC5ED7363AD7}"/>
              </a:ext>
            </a:extLst>
          </p:cNvPr>
          <p:cNvSpPr txBox="1">
            <a:spLocks/>
          </p:cNvSpPr>
          <p:nvPr/>
        </p:nvSpPr>
        <p:spPr>
          <a:xfrm>
            <a:off x="269434" y="449728"/>
            <a:ext cx="4930354" cy="3392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Ossidazione dei carboidrati</a:t>
            </a:r>
            <a:endParaRPr lang="it-IT" sz="2400" b="1" dirty="0">
              <a:solidFill>
                <a:schemeClr val="accent6"/>
              </a:solidFill>
              <a:latin typeface="Tahoma" panose="020B0604030504040204" pitchFamily="34" charset="0"/>
              <a:ea typeface="Tahoma" panose="020B0604030504040204" pitchFamily="34" charset="0"/>
              <a:cs typeface="Tahoma" panose="020B0604030504040204" pitchFamily="34" charset="0"/>
            </a:endParaRPr>
          </a:p>
        </p:txBody>
      </p:sp>
      <p:sp>
        <p:nvSpPr>
          <p:cNvPr id="11" name="CasellaDiTesto 10"/>
          <p:cNvSpPr txBox="1"/>
          <p:nvPr/>
        </p:nvSpPr>
        <p:spPr>
          <a:xfrm>
            <a:off x="11199636" y="974213"/>
            <a:ext cx="601447" cy="523220"/>
          </a:xfrm>
          <a:prstGeom prst="rect">
            <a:avLst/>
          </a:prstGeom>
          <a:noFill/>
        </p:spPr>
        <p:txBody>
          <a:bodyPr wrap="none" rtlCol="0">
            <a:spAutoFit/>
          </a:bodyPr>
          <a:lstStyle/>
          <a:p>
            <a:r>
              <a:rPr lang="en-US" sz="2800" b="1" dirty="0" smtClean="0">
                <a:solidFill>
                  <a:srgbClr val="FF0000"/>
                </a:solidFill>
              </a:rPr>
              <a:t>U1</a:t>
            </a:r>
            <a:endParaRPr lang="en-US" sz="2800" b="1" dirty="0">
              <a:solidFill>
                <a:srgbClr val="FF0000"/>
              </a:solidFill>
            </a:endParaRPr>
          </a:p>
        </p:txBody>
      </p:sp>
      <p:pic>
        <p:nvPicPr>
          <p:cNvPr id="12" name="Immagine 11"/>
          <p:cNvPicPr>
            <a:picLocks noChangeAspect="1"/>
          </p:cNvPicPr>
          <p:nvPr/>
        </p:nvPicPr>
        <p:blipFill>
          <a:blip r:embed="rId3"/>
          <a:stretch>
            <a:fillRect/>
          </a:stretch>
        </p:blipFill>
        <p:spPr>
          <a:xfrm>
            <a:off x="269434" y="3558338"/>
            <a:ext cx="6635756" cy="2895011"/>
          </a:xfrm>
          <a:prstGeom prst="rect">
            <a:avLst/>
          </a:prstGeom>
          <a:ln>
            <a:noFill/>
          </a:ln>
          <a:effectLst>
            <a:outerShdw blurRad="292100" dist="139700" dir="2700000" algn="tl" rotWithShape="0">
              <a:srgbClr val="333333">
                <a:alpha val="65000"/>
              </a:srgbClr>
            </a:outerShdw>
          </a:effectLst>
        </p:spPr>
      </p:pic>
      <p:sp>
        <p:nvSpPr>
          <p:cNvPr id="13" name="CasellaDiTesto 12"/>
          <p:cNvSpPr txBox="1"/>
          <p:nvPr/>
        </p:nvSpPr>
        <p:spPr>
          <a:xfrm>
            <a:off x="7026930" y="3653038"/>
            <a:ext cx="3005529" cy="147732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it-IT" dirty="0"/>
              <a:t>Il percorso di reazione per la degradazione dei carboidrati prodotta dai radicali lipidici </a:t>
            </a:r>
            <a:r>
              <a:rPr lang="it-IT" dirty="0" err="1"/>
              <a:t>perossilici</a:t>
            </a:r>
            <a:r>
              <a:rPr lang="it-IT" dirty="0"/>
              <a:t> è mostrato in Figura</a:t>
            </a:r>
            <a:r>
              <a:rPr lang="it-IT" dirty="0" smtClean="0"/>
              <a:t>.</a:t>
            </a:r>
            <a:endParaRPr lang="it-IT" dirty="0"/>
          </a:p>
        </p:txBody>
      </p:sp>
    </p:spTree>
    <p:extLst>
      <p:ext uri="{BB962C8B-B14F-4D97-AF65-F5344CB8AC3E}">
        <p14:creationId xmlns:p14="http://schemas.microsoft.com/office/powerpoint/2010/main" val="1469786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79024" y="1782962"/>
            <a:ext cx="9104674" cy="4888759"/>
          </a:xfrm>
          <a:prstGeom prst="rect">
            <a:avLst/>
          </a:prstGeom>
          <a:ln>
            <a:noFill/>
          </a:ln>
          <a:effectLst>
            <a:outerShdw blurRad="292100" dist="139700" dir="2700000" algn="tl" rotWithShape="0">
              <a:srgbClr val="333333">
                <a:alpha val="65000"/>
              </a:srgbClr>
            </a:outerShdw>
          </a:effectLst>
        </p:spPr>
      </p:pic>
      <p:sp>
        <p:nvSpPr>
          <p:cNvPr id="5" name="Titolo 1">
            <a:extLst>
              <a:ext uri="{FF2B5EF4-FFF2-40B4-BE49-F238E27FC236}">
                <a16:creationId xmlns:a16="http://schemas.microsoft.com/office/drawing/2014/main" id="{1B67F56A-CA75-4338-AC8D-FC5ED7363AD7}"/>
              </a:ext>
            </a:extLst>
          </p:cNvPr>
          <p:cNvSpPr txBox="1">
            <a:spLocks/>
          </p:cNvSpPr>
          <p:nvPr/>
        </p:nvSpPr>
        <p:spPr>
          <a:xfrm>
            <a:off x="269434" y="449728"/>
            <a:ext cx="4930354" cy="3392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Ossidazione dei carboidrati</a:t>
            </a:r>
            <a:endParaRPr lang="it-IT" sz="2400" b="1" dirty="0">
              <a:solidFill>
                <a:schemeClr val="accent6"/>
              </a:solidFill>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p:cNvSpPr txBox="1"/>
          <p:nvPr/>
        </p:nvSpPr>
        <p:spPr>
          <a:xfrm>
            <a:off x="11199636" y="974213"/>
            <a:ext cx="601447" cy="523220"/>
          </a:xfrm>
          <a:prstGeom prst="rect">
            <a:avLst/>
          </a:prstGeom>
          <a:noFill/>
        </p:spPr>
        <p:txBody>
          <a:bodyPr wrap="none" rtlCol="0">
            <a:spAutoFit/>
          </a:bodyPr>
          <a:lstStyle/>
          <a:p>
            <a:r>
              <a:rPr lang="en-US" sz="2800" b="1" dirty="0" smtClean="0">
                <a:solidFill>
                  <a:srgbClr val="FF0000"/>
                </a:solidFill>
              </a:rPr>
              <a:t>U1</a:t>
            </a:r>
            <a:endParaRPr lang="en-US" sz="2800" b="1" dirty="0">
              <a:solidFill>
                <a:srgbClr val="FF0000"/>
              </a:solidFill>
            </a:endParaRPr>
          </a:p>
        </p:txBody>
      </p:sp>
    </p:spTree>
    <p:extLst>
      <p:ext uri="{BB962C8B-B14F-4D97-AF65-F5344CB8AC3E}">
        <p14:creationId xmlns:p14="http://schemas.microsoft.com/office/powerpoint/2010/main" val="4074019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37073" y="1968660"/>
            <a:ext cx="10180800" cy="4241200"/>
          </a:xfrm>
          <a:prstGeom prst="rect">
            <a:avLst/>
          </a:prstGeom>
          <a:ln>
            <a:noFill/>
          </a:ln>
          <a:effectLst>
            <a:outerShdw blurRad="292100" dist="139700" dir="2700000" algn="tl" rotWithShape="0">
              <a:srgbClr val="333333">
                <a:alpha val="65000"/>
              </a:srgbClr>
            </a:outerShdw>
          </a:effectLst>
        </p:spPr>
      </p:pic>
      <p:sp>
        <p:nvSpPr>
          <p:cNvPr id="4" name="Titolo 1">
            <a:extLst>
              <a:ext uri="{FF2B5EF4-FFF2-40B4-BE49-F238E27FC236}">
                <a16:creationId xmlns:a16="http://schemas.microsoft.com/office/drawing/2014/main" id="{1B67F56A-CA75-4338-AC8D-FC5ED7363AD7}"/>
              </a:ext>
            </a:extLst>
          </p:cNvPr>
          <p:cNvSpPr txBox="1">
            <a:spLocks/>
          </p:cNvSpPr>
          <p:nvPr/>
        </p:nvSpPr>
        <p:spPr>
          <a:xfrm>
            <a:off x="269434" y="449728"/>
            <a:ext cx="4930354" cy="3392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Ossidazione dei carboidrati</a:t>
            </a:r>
            <a:endParaRPr lang="it-IT" sz="2400" b="1" dirty="0">
              <a:solidFill>
                <a:schemeClr val="accent6"/>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11199636" y="974213"/>
            <a:ext cx="601447" cy="523220"/>
          </a:xfrm>
          <a:prstGeom prst="rect">
            <a:avLst/>
          </a:prstGeom>
          <a:noFill/>
        </p:spPr>
        <p:txBody>
          <a:bodyPr wrap="none" rtlCol="0">
            <a:spAutoFit/>
          </a:bodyPr>
          <a:lstStyle/>
          <a:p>
            <a:r>
              <a:rPr lang="en-US" sz="2800" b="1" dirty="0" smtClean="0">
                <a:solidFill>
                  <a:srgbClr val="FF0000"/>
                </a:solidFill>
              </a:rPr>
              <a:t>U1</a:t>
            </a:r>
            <a:endParaRPr lang="en-US" sz="2800" b="1" dirty="0">
              <a:solidFill>
                <a:srgbClr val="FF0000"/>
              </a:solidFill>
            </a:endParaRPr>
          </a:p>
        </p:txBody>
      </p:sp>
    </p:spTree>
    <p:extLst>
      <p:ext uri="{BB962C8B-B14F-4D97-AF65-F5344CB8AC3E}">
        <p14:creationId xmlns:p14="http://schemas.microsoft.com/office/powerpoint/2010/main" val="28632221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20230221_com_templateEN_Dru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20230221_com_templateEN_Drug</Template>
  <TotalTime>410</TotalTime>
  <Words>4055</Words>
  <Application>Microsoft Office PowerPoint</Application>
  <PresentationFormat>Widescreen</PresentationFormat>
  <Paragraphs>265</Paragraphs>
  <Slides>43</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43</vt:i4>
      </vt:variant>
    </vt:vector>
  </HeadingPairs>
  <TitlesOfParts>
    <vt:vector size="50" baseType="lpstr">
      <vt:lpstr>Arial</vt:lpstr>
      <vt:lpstr>Calibri</vt:lpstr>
      <vt:lpstr>Calibri Light</vt:lpstr>
      <vt:lpstr>STIXTwoText-Bold</vt:lpstr>
      <vt:lpstr>Tahoma</vt:lpstr>
      <vt:lpstr>Wingdings</vt:lpstr>
      <vt:lpstr>20230221_com_templateEN_Drug</vt:lpstr>
      <vt:lpstr>Ossidazione negli alimenti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CORDERO</dc:creator>
  <cp:lastModifiedBy>CORDERO</cp:lastModifiedBy>
  <cp:revision>31</cp:revision>
  <dcterms:created xsi:type="dcterms:W3CDTF">2023-08-31T15:02:31Z</dcterms:created>
  <dcterms:modified xsi:type="dcterms:W3CDTF">2024-02-21T09:54:57Z</dcterms:modified>
</cp:coreProperties>
</file>