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9" r:id="rId6"/>
    <p:sldId id="260" r:id="rId7"/>
    <p:sldId id="261" r:id="rId8"/>
    <p:sldId id="262" r:id="rId9"/>
    <p:sldId id="264" r:id="rId10"/>
    <p:sldId id="270" r:id="rId11"/>
    <p:sldId id="263" r:id="rId12"/>
    <p:sldId id="265" r:id="rId13"/>
    <p:sldId id="266" r:id="rId14"/>
    <p:sldId id="267" r:id="rId15"/>
    <p:sldId id="268" r:id="rId1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58"/>
  </p:normalViewPr>
  <p:slideViewPr>
    <p:cSldViewPr snapToGrid="0">
      <p:cViewPr varScale="1">
        <p:scale>
          <a:sx n="120" d="100"/>
          <a:sy n="120" d="100"/>
        </p:scale>
        <p:origin x="8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217731-E1AA-CC4E-8B4A-81A36F525A1D}" type="datetimeFigureOut">
              <a:rPr lang="it-IT" smtClean="0"/>
              <a:t>23/09/25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97FF80-7D07-074A-8BDC-5FE66158FBC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970250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97FF80-7D07-074A-8BDC-5FE66158FBC4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08385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C801AD2-2D0D-5BFF-4109-180021D640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0311AA01-66DB-7F5B-7291-602DEB4E12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CF614B5-1032-0280-68D3-C7DCCE1C9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D9CEF-86F8-6C46-9430-3EF44A73DDA4}" type="datetimeFigureOut">
              <a:rPr lang="it-IT" smtClean="0"/>
              <a:t>23/09/25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9A9ADD8-9E26-6580-730C-73A71B3EA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9297879-249E-7418-4C63-76806B4F1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50A4-1AC6-8A46-9A83-B66FA89B9FA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7700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E6E0376-6470-E966-4FAF-321FA6EAC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D3600AF-7DAF-D4CA-7781-A2E45D3CD6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9447795-24AF-D1B4-AA41-84A5234EC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D9CEF-86F8-6C46-9430-3EF44A73DDA4}" type="datetimeFigureOut">
              <a:rPr lang="it-IT" smtClean="0"/>
              <a:t>23/09/25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3669F7D-65FA-873D-FC84-1503803BC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65CF307-05E7-9730-149A-F6C76366F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50A4-1AC6-8A46-9A83-B66FA89B9FA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6672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CB52444B-5138-EAA0-E225-A4F7C96F9A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9210784-801E-678C-92B7-01872E0544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5B031EE-D7BD-2FC0-E7A1-746DCB0E0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D9CEF-86F8-6C46-9430-3EF44A73DDA4}" type="datetimeFigureOut">
              <a:rPr lang="it-IT" smtClean="0"/>
              <a:t>23/09/25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37DD439-F4CD-3C9E-92A3-9A00696AA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F00AEE0-42DC-79B0-C8DA-3C92EFA90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50A4-1AC6-8A46-9A83-B66FA89B9FA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9710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9660E42-E4EF-4ABC-7B7E-3210D41C6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1DCAD1A-F00A-406A-79DB-2F879D054E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BBA72F1-CF11-167B-4F55-68AE9C84F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D9CEF-86F8-6C46-9430-3EF44A73DDA4}" type="datetimeFigureOut">
              <a:rPr lang="it-IT" smtClean="0"/>
              <a:t>23/09/25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33FC515-E619-F5CF-6056-F2782402B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E76E861-7A20-3837-7D4C-D7CFC7A20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50A4-1AC6-8A46-9A83-B66FA89B9FA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3831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42C84D-9425-51BF-0B6B-18E161E24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93D451F-6100-97BD-233E-E147DF97D1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EC2B208-63EA-17E6-3E0C-7DF2D526D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D9CEF-86F8-6C46-9430-3EF44A73DDA4}" type="datetimeFigureOut">
              <a:rPr lang="it-IT" smtClean="0"/>
              <a:t>23/09/25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982366E-6108-CD2C-ECA2-1CAF0D79D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66A856B-08E8-30FD-9A90-A7FC522FA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50A4-1AC6-8A46-9A83-B66FA89B9FA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08182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1B1A232-3267-5438-33FB-B93E8962E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55C3459-2002-9C43-D3BD-8EB2AC2FEF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756A115-B76B-DB05-BE42-B4ACD4F9BD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831A453-18DC-38E7-90AF-102274103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D9CEF-86F8-6C46-9430-3EF44A73DDA4}" type="datetimeFigureOut">
              <a:rPr lang="it-IT" smtClean="0"/>
              <a:t>23/09/25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95FB34B-99B0-3F68-CE0E-32913DB66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C7FB5BB-EE69-2662-521F-076F6E487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50A4-1AC6-8A46-9A83-B66FA89B9FA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349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1A20165-7555-B0C0-72F6-D2F4EA3AC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46E8DF8-5B17-0FFA-A8C8-4A27CDFF53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5E4072BC-359A-65B9-4282-C81A3C8D44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17653780-65AE-9A46-A8A7-BCDA30C326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7654E762-5182-4258-7AE3-B287A09543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FC01A8AE-6C38-BD68-C895-8F88F683E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D9CEF-86F8-6C46-9430-3EF44A73DDA4}" type="datetimeFigureOut">
              <a:rPr lang="it-IT" smtClean="0"/>
              <a:t>23/09/25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3DCCC562-9E01-915B-A4E7-C47BCC6FF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CEDD3631-8D62-421E-4488-FA88D9F3E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50A4-1AC6-8A46-9A83-B66FA89B9FA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0746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7EB82B-ED5D-6DB3-4BFA-B033D5DBF2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C5A7D4FE-D5FE-2251-C4AD-0C5F9924B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D9CEF-86F8-6C46-9430-3EF44A73DDA4}" type="datetimeFigureOut">
              <a:rPr lang="it-IT" smtClean="0"/>
              <a:t>23/09/25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D4CA31AD-1E76-50AD-346A-93F0C15D9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7929D823-9943-BCED-F3BB-9B5C5025C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50A4-1AC6-8A46-9A83-B66FA89B9FA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45412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CB00702B-5109-8059-B31A-9A00D0D30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D9CEF-86F8-6C46-9430-3EF44A73DDA4}" type="datetimeFigureOut">
              <a:rPr lang="it-IT" smtClean="0"/>
              <a:t>23/09/25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191925C6-0FDA-9CAF-89D7-19BC2BEE4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232D5BC-BA7E-11BA-4E80-681FB9C40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50A4-1AC6-8A46-9A83-B66FA89B9FA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22300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13717FC-59D9-A825-DD78-E1DF06015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07A3380-289A-3853-1AA8-5A2E189246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788B16C-5A7E-E489-B62A-8C807D4BD3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EFD17BF-8711-1952-DBB9-44EC544B7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D9CEF-86F8-6C46-9430-3EF44A73DDA4}" type="datetimeFigureOut">
              <a:rPr lang="it-IT" smtClean="0"/>
              <a:t>23/09/25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8F7E2DF-5D6D-D2B0-A4E3-6EE7B97E4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1AE1B86-DE77-E19F-CA70-F61BB890F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50A4-1AC6-8A46-9A83-B66FA89B9FA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9593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7F7048A-C374-2758-D73A-E1F03BADD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8EC513F4-2A83-60EF-AE7E-C46AE98045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25F04CB-FFB7-50DE-9FA1-BB9D91126B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14E71C4-F0E2-C2F3-0130-65F74BF1F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D9CEF-86F8-6C46-9430-3EF44A73DDA4}" type="datetimeFigureOut">
              <a:rPr lang="it-IT" smtClean="0"/>
              <a:t>23/09/25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D70FFD5-E49F-292A-6BBD-C21C9FD4D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EF0F162-A047-0706-6885-92DF33368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50A4-1AC6-8A46-9A83-B66FA89B9FA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8524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8A6F373-B8EB-972F-58AA-E10FB7F8F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CC49DA4-C105-A0B8-CCA0-BB9889A01E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DEA62EC-247B-F854-4992-024A09CBE0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5D9CEF-86F8-6C46-9430-3EF44A73DDA4}" type="datetimeFigureOut">
              <a:rPr lang="it-IT" smtClean="0"/>
              <a:t>23/09/25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65BA25B-3729-87D1-0D65-266B34438A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4CAE081-EFB4-7FCE-CB0C-9AA4B780A0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2A50A4-1AC6-8A46-9A83-B66FA89B9FA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8260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 descr="Immagine che contiene cielo, blu, sfocatura, Azure&#10;&#10;Il contenuto generato dall&amp;#39;intelligenza artificiale potrebbe non essere corretto.">
            <a:extLst>
              <a:ext uri="{FF2B5EF4-FFF2-40B4-BE49-F238E27FC236}">
                <a16:creationId xmlns:a16="http://schemas.microsoft.com/office/drawing/2014/main" id="{63EC148B-CF22-FAC2-3AAF-8E886B6EF3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2CEB762B-0034-349C-8CDC-CAC53288AC3C}"/>
              </a:ext>
            </a:extLst>
          </p:cNvPr>
          <p:cNvSpPr txBox="1"/>
          <p:nvPr/>
        </p:nvSpPr>
        <p:spPr>
          <a:xfrm>
            <a:off x="890976" y="594493"/>
            <a:ext cx="11060020" cy="224676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300"/>
              </a:spcAft>
            </a:pPr>
            <a:r>
              <a:rPr lang="en-US" sz="4500" b="1" dirty="0">
                <a:solidFill>
                  <a:srgbClr val="003251"/>
                </a:solidFill>
                <a:latin typeface="Inter" panose="02000503000000020004" pitchFamily="2" charset="0"/>
                <a:ea typeface="Inter" panose="02000503000000020004" pitchFamily="2" charset="0"/>
                <a:cs typeface="+mn-lt"/>
              </a:rPr>
              <a:t>Corso di </a:t>
            </a:r>
            <a:r>
              <a:rPr lang="en-US" sz="4500" b="1" dirty="0" err="1">
                <a:solidFill>
                  <a:srgbClr val="003251"/>
                </a:solidFill>
                <a:latin typeface="Inter" panose="02000503000000020004" pitchFamily="2" charset="0"/>
                <a:ea typeface="Inter" panose="02000503000000020004" pitchFamily="2" charset="0"/>
                <a:cs typeface="+mn-lt"/>
              </a:rPr>
              <a:t>laurea</a:t>
            </a:r>
            <a:r>
              <a:rPr lang="en-US" sz="4500" b="1" dirty="0">
                <a:solidFill>
                  <a:srgbClr val="003251"/>
                </a:solidFill>
                <a:latin typeface="Inter" panose="02000503000000020004" pitchFamily="2" charset="0"/>
                <a:ea typeface="Inter" panose="02000503000000020004" pitchFamily="2" charset="0"/>
                <a:cs typeface="+mn-lt"/>
              </a:rPr>
              <a:t> in </a:t>
            </a:r>
            <a:r>
              <a:rPr lang="en-US" sz="4500" b="1" dirty="0" err="1">
                <a:solidFill>
                  <a:srgbClr val="003251"/>
                </a:solidFill>
                <a:latin typeface="Inter" panose="02000503000000020004" pitchFamily="2" charset="0"/>
                <a:ea typeface="Inter" panose="02000503000000020004" pitchFamily="2" charset="0"/>
                <a:cs typeface="+mn-lt"/>
              </a:rPr>
              <a:t>Tecniche</a:t>
            </a:r>
            <a:r>
              <a:rPr lang="en-US" sz="4500" b="1" dirty="0">
                <a:solidFill>
                  <a:srgbClr val="003251"/>
                </a:solidFill>
                <a:latin typeface="Inter" panose="02000503000000020004" pitchFamily="2" charset="0"/>
                <a:ea typeface="Inter" panose="02000503000000020004" pitchFamily="2" charset="0"/>
                <a:cs typeface="+mn-lt"/>
              </a:rPr>
              <a:t> </a:t>
            </a:r>
            <a:r>
              <a:rPr lang="en-US" sz="4500" b="1" dirty="0" err="1">
                <a:solidFill>
                  <a:srgbClr val="003251"/>
                </a:solidFill>
                <a:latin typeface="Inter" panose="02000503000000020004" pitchFamily="2" charset="0"/>
                <a:ea typeface="Inter" panose="02000503000000020004" pitchFamily="2" charset="0"/>
                <a:cs typeface="+mn-lt"/>
              </a:rPr>
              <a:t>Erboristiche</a:t>
            </a:r>
            <a:endParaRPr lang="en-US" sz="4500" b="1" dirty="0">
              <a:solidFill>
                <a:srgbClr val="003251"/>
              </a:solidFill>
              <a:latin typeface="Inter" panose="02000503000000020004" pitchFamily="2" charset="0"/>
              <a:ea typeface="Inter" panose="02000503000000020004" pitchFamily="2" charset="0"/>
              <a:cs typeface="+mn-lt"/>
            </a:endParaRPr>
          </a:p>
          <a:p>
            <a:pPr>
              <a:spcAft>
                <a:spcPts val="300"/>
              </a:spcAft>
            </a:pPr>
            <a:r>
              <a:rPr lang="en-US" sz="4500" b="1" dirty="0" err="1">
                <a:solidFill>
                  <a:srgbClr val="003251"/>
                </a:solidFill>
                <a:latin typeface="Inter" panose="02000503000000020004" pitchFamily="2" charset="0"/>
                <a:ea typeface="Inter" panose="02000503000000020004" pitchFamily="2" charset="0"/>
                <a:cs typeface="+mn-lt"/>
              </a:rPr>
              <a:t>Chimica</a:t>
            </a:r>
            <a:r>
              <a:rPr lang="en-US" sz="4500" b="1" dirty="0">
                <a:solidFill>
                  <a:srgbClr val="003251"/>
                </a:solidFill>
                <a:latin typeface="Inter" panose="02000503000000020004" pitchFamily="2" charset="0"/>
                <a:ea typeface="Inter" panose="02000503000000020004" pitchFamily="2" charset="0"/>
                <a:cs typeface="+mn-lt"/>
              </a:rPr>
              <a:t> </a:t>
            </a:r>
            <a:r>
              <a:rPr lang="en-US" sz="4500" b="1" dirty="0" err="1">
                <a:solidFill>
                  <a:srgbClr val="003251"/>
                </a:solidFill>
                <a:latin typeface="Inter" panose="02000503000000020004" pitchFamily="2" charset="0"/>
                <a:ea typeface="Inter" panose="02000503000000020004" pitchFamily="2" charset="0"/>
                <a:cs typeface="+mn-lt"/>
              </a:rPr>
              <a:t>degli</a:t>
            </a:r>
            <a:r>
              <a:rPr lang="en-US" sz="4500" b="1" dirty="0">
                <a:solidFill>
                  <a:srgbClr val="003251"/>
                </a:solidFill>
                <a:latin typeface="Inter" panose="02000503000000020004" pitchFamily="2" charset="0"/>
                <a:ea typeface="Inter" panose="02000503000000020004" pitchFamily="2" charset="0"/>
                <a:cs typeface="+mn-lt"/>
              </a:rPr>
              <a:t> Alimenti – </a:t>
            </a:r>
            <a:r>
              <a:rPr lang="en-US" sz="4500" b="1" dirty="0" err="1">
                <a:solidFill>
                  <a:srgbClr val="003251"/>
                </a:solidFill>
                <a:latin typeface="Inter" panose="02000503000000020004" pitchFamily="2" charset="0"/>
                <a:ea typeface="Inter" panose="02000503000000020004" pitchFamily="2" charset="0"/>
                <a:cs typeface="+mn-lt"/>
              </a:rPr>
              <a:t>Esercitazioni</a:t>
            </a:r>
            <a:endParaRPr lang="en-US" sz="4500" b="1" dirty="0">
              <a:solidFill>
                <a:srgbClr val="003251"/>
              </a:solidFill>
              <a:latin typeface="Inter" panose="02000503000000020004" pitchFamily="2" charset="0"/>
              <a:ea typeface="Inter" panose="02000503000000020004" pitchFamily="2" charset="0"/>
              <a:cs typeface="+mn-lt"/>
            </a:endParaRPr>
          </a:p>
          <a:p>
            <a:pPr>
              <a:spcAft>
                <a:spcPts val="300"/>
              </a:spcAft>
            </a:pPr>
            <a:r>
              <a:rPr lang="en-US" sz="4500" b="1" dirty="0">
                <a:solidFill>
                  <a:srgbClr val="003251"/>
                </a:solidFill>
                <a:latin typeface="Inter" panose="02000503000000020004" pitchFamily="2" charset="0"/>
                <a:ea typeface="Inter" panose="02000503000000020004" pitchFamily="2" charset="0"/>
                <a:cs typeface="+mn-lt"/>
              </a:rPr>
              <a:t>A.A 2025-2026</a:t>
            </a:r>
            <a:endParaRPr lang="en-US" sz="5400" b="1" dirty="0">
              <a:solidFill>
                <a:srgbClr val="003251"/>
              </a:solidFill>
              <a:latin typeface="Inter" panose="02000503000000020004" pitchFamily="2" charset="0"/>
              <a:ea typeface="Inter" panose="02000503000000020004" pitchFamily="2" charset="0"/>
              <a:cs typeface="+mn-lt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7A4EC161-387A-0030-B2DF-FDD57357FE58}"/>
              </a:ext>
            </a:extLst>
          </p:cNvPr>
          <p:cNvSpPr txBox="1"/>
          <p:nvPr/>
        </p:nvSpPr>
        <p:spPr>
          <a:xfrm>
            <a:off x="890976" y="3804537"/>
            <a:ext cx="11060020" cy="104509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it-IT" sz="2400" b="1" i="1" dirty="0">
                <a:solidFill>
                  <a:srgbClr val="003251"/>
                </a:solidFill>
                <a:latin typeface="Inter" panose="02000503000000020004" pitchFamily="2" charset="0"/>
                <a:ea typeface="Inter" panose="02000503000000020004" pitchFamily="2" charset="0"/>
              </a:rPr>
              <a:t>Giorgio Felizzato</a:t>
            </a: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it-IT" sz="2400" b="1" i="1" dirty="0" err="1">
                <a:solidFill>
                  <a:srgbClr val="003251"/>
                </a:solidFill>
                <a:latin typeface="Inter" panose="02000503000000020004" pitchFamily="2" charset="0"/>
                <a:ea typeface="Inter" panose="02000503000000020004" pitchFamily="2" charset="0"/>
              </a:rPr>
              <a:t>giorgio.felizzato@unito.it</a:t>
            </a:r>
            <a:endParaRPr lang="it-IT" sz="2400" b="1" i="1" dirty="0">
              <a:solidFill>
                <a:srgbClr val="003251"/>
              </a:solidFill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57720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ABD69B-1E99-7A6E-63D6-59244927CC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43D4A24-0266-C78D-FB82-D3D0563EE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Esercizio 1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1343388-5857-1954-B999-8CE37146AE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7926"/>
            <a:ext cx="10515600" cy="469903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Calcolare </a:t>
            </a:r>
            <a:r>
              <a:rPr lang="it-IT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l'acidità totale 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 un vino sapendo che per titolare gli acidi presenti in 50,0 mL di campione sono stati impiegati 3,5 mL di una soluzione di NaOH N/4.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Calcolare inoltre, per lo stesso vino, il valore di </a:t>
            </a:r>
            <a:r>
              <a:rPr lang="it-IT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acidità volatile 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it-IT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fissa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sapendo che per neutralizzare gli acidi volatili ottenuti per distillazione in corrente di vapore su un volume di 50,0 mL, sono stati utilizzati 6,0 mL di KOH N/10.</a:t>
            </a:r>
          </a:p>
          <a:p>
            <a:pPr marL="514350" indent="-514350">
              <a:buFont typeface="+mj-lt"/>
              <a:buAutoNum type="arabicPeriod"/>
            </a:pP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Peso molecolare acido tartarico: 150 g/mol</a:t>
            </a:r>
          </a:p>
          <a:p>
            <a:pPr marL="0" indent="0">
              <a:buNone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Peso molecolare acido acetico: 60 g/mol</a:t>
            </a:r>
          </a:p>
        </p:txBody>
      </p:sp>
      <p:sp>
        <p:nvSpPr>
          <p:cNvPr id="4" name="Ovale 3">
            <a:extLst>
              <a:ext uri="{FF2B5EF4-FFF2-40B4-BE49-F238E27FC236}">
                <a16:creationId xmlns:a16="http://schemas.microsoft.com/office/drawing/2014/main" id="{C94DFD45-103F-4D03-E424-82320862B1F2}"/>
              </a:ext>
            </a:extLst>
          </p:cNvPr>
          <p:cNvSpPr/>
          <p:nvPr/>
        </p:nvSpPr>
        <p:spPr>
          <a:xfrm>
            <a:off x="624594" y="2469381"/>
            <a:ext cx="738554" cy="668215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386737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AA39A6C-375A-0493-069C-864B382871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4519"/>
            <a:ext cx="10515600" cy="1325563"/>
          </a:xfrm>
        </p:spPr>
        <p:txBody>
          <a:bodyPr/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1.1 Acidità volatile e fissa 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2A0B9B2-3C36-054B-AC8D-ED6587EAC6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Dati: </a:t>
            </a:r>
          </a:p>
          <a:p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Volume campione: 50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Titolante: 6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KOH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/10 = 0.1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0.1 mol/L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Calcolo le moli di KOH usate per neutralizzare gli acidi volatili</a:t>
            </a:r>
          </a:p>
          <a:p>
            <a:pPr lvl="1"/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0.10 moli : 1L = X moli : 0.006 L</a:t>
            </a:r>
          </a:p>
          <a:p>
            <a:pPr lvl="1"/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= 6 x 10</a:t>
            </a:r>
            <a:r>
              <a:rPr lang="it-IT" sz="1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-4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moli di KOH in 6 </a:t>
            </a:r>
            <a:r>
              <a:rPr lang="it-IT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endParaRPr lang="it-I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Calcolo i grammi di Ac. Acetico in 50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moltiplicando il PM per le moli</a:t>
            </a:r>
          </a:p>
          <a:p>
            <a:pPr lvl="1"/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x 10</a:t>
            </a:r>
            <a:r>
              <a:rPr lang="it-IT" sz="1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-4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moli x 60.052 g/mol = 0.036 g di Ac. Acetico in 50 </a:t>
            </a:r>
            <a:r>
              <a:rPr lang="it-IT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campione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Calcolo in grammi di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Acetico in 1L</a:t>
            </a:r>
          </a:p>
          <a:p>
            <a:pPr lvl="1"/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0.036 g : 0.050 L = X : 1L</a:t>
            </a:r>
          </a:p>
          <a:p>
            <a:pPr lvl="1"/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= 0.72 g / L (ACIDITA’ VOLATILE)</a:t>
            </a:r>
          </a:p>
          <a:p>
            <a:pPr lvl="1"/>
            <a:endParaRPr lang="it-I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Segnaposto contenuto 4" descr="Immagine che contiene testo, Carattere, bianco&#10;&#10;Il contenuto generato dall'IA potrebbe non essere corretto.">
            <a:extLst>
              <a:ext uri="{FF2B5EF4-FFF2-40B4-BE49-F238E27FC236}">
                <a16:creationId xmlns:a16="http://schemas.microsoft.com/office/drawing/2014/main" id="{5C1F478C-DD83-92FA-1B1F-FF0741AD27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2778" y="505280"/>
            <a:ext cx="4977714" cy="785677"/>
          </a:xfrm>
          <a:prstGeom prst="rect">
            <a:avLst/>
          </a:prstGeom>
        </p:spPr>
      </p:pic>
      <p:sp>
        <p:nvSpPr>
          <p:cNvPr id="5" name="Rettangolo 4">
            <a:extLst>
              <a:ext uri="{FF2B5EF4-FFF2-40B4-BE49-F238E27FC236}">
                <a16:creationId xmlns:a16="http://schemas.microsoft.com/office/drawing/2014/main" id="{CA81EA63-BC5A-69A7-B38C-1B58E70927F6}"/>
              </a:ext>
            </a:extLst>
          </p:cNvPr>
          <p:cNvSpPr/>
          <p:nvPr/>
        </p:nvSpPr>
        <p:spPr>
          <a:xfrm>
            <a:off x="7090239" y="354031"/>
            <a:ext cx="4977714" cy="1050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60966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54D5155-1F44-6366-5E18-AFFDBDDC0B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1.1 Acidità volatile e fissa 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F363DD5-A633-4D12-FFD5-304FE2E487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Acidità fissa = Ac. Tot – Ac. Volatile</a:t>
            </a:r>
          </a:p>
          <a:p>
            <a:pPr marL="0" indent="0">
              <a:buNone/>
            </a:pPr>
            <a:r>
              <a:rPr 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Moli di base = </a:t>
            </a:r>
            <a:r>
              <a:rPr lang="it-IT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mol </a:t>
            </a:r>
            <a:r>
              <a:rPr lang="it-IT" sz="2400" dirty="0">
                <a:solidFill>
                  <a:srgbClr val="FB000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 base x acidità tot– moli di base x acidità volatile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Calcolo le moli di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NaOH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1 L</a:t>
            </a:r>
          </a:p>
          <a:p>
            <a:pPr lvl="1"/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8,75 x 10</a:t>
            </a:r>
            <a:r>
              <a:rPr lang="it-IT" sz="1600" b="1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-4 </a:t>
            </a: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moli  di </a:t>
            </a:r>
            <a:r>
              <a:rPr lang="it-IT" sz="16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NaOH</a:t>
            </a: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(moli di </a:t>
            </a:r>
            <a:r>
              <a:rPr lang="it-IT" sz="16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NaOH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necessarie a titolare 50mL di campione)</a:t>
            </a:r>
          </a:p>
          <a:p>
            <a:pPr lvl="1"/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8,75 x 10</a:t>
            </a:r>
            <a:r>
              <a:rPr lang="it-IT" sz="16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-4 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moli : 0.050 </a:t>
            </a:r>
            <a:r>
              <a:rPr lang="it-IT" sz="16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mL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= X : 1 L</a:t>
            </a:r>
          </a:p>
          <a:p>
            <a:pPr lvl="1"/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X= 0.0175 mol di base per titolare gli acidi totali in 1 L di campione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Calcolo le moli di KOH in 1L</a:t>
            </a:r>
          </a:p>
          <a:p>
            <a:pPr lvl="1"/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x 10</a:t>
            </a:r>
            <a:r>
              <a:rPr lang="it-IT" sz="1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-4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moli di KOH per neutralizzare gli acidi volatili in 50 </a:t>
            </a:r>
            <a:r>
              <a:rPr lang="it-IT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campione</a:t>
            </a:r>
          </a:p>
          <a:p>
            <a:pPr lvl="1"/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x 10</a:t>
            </a:r>
            <a:r>
              <a:rPr lang="it-IT" sz="1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-4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moli : 0.050 L = X : 1 L</a:t>
            </a:r>
          </a:p>
          <a:p>
            <a:pPr lvl="1"/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= 0.012 moli di base per titolare gli acidi volatili in 1 L di campione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Calcolo la differenza tra le moli di base necessarie per calcolare l’acidità totale e quelle per calcolare l’acidità volatile:</a:t>
            </a:r>
          </a:p>
          <a:p>
            <a:pPr lvl="1"/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0.0175 mol– 0.012 mol = 0.0055 mol di base</a:t>
            </a:r>
          </a:p>
          <a:p>
            <a:endParaRPr lang="it-IT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Segnaposto contenuto 4" descr="Immagine che contiene testo, Carattere, bianco&#10;&#10;Il contenuto generato dall'IA potrebbe non essere corretto.">
            <a:extLst>
              <a:ext uri="{FF2B5EF4-FFF2-40B4-BE49-F238E27FC236}">
                <a16:creationId xmlns:a16="http://schemas.microsoft.com/office/drawing/2014/main" id="{2DF3B6BD-4382-025F-A94C-E9DBAE3282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2778" y="505280"/>
            <a:ext cx="4977714" cy="785677"/>
          </a:xfrm>
          <a:prstGeom prst="rect">
            <a:avLst/>
          </a:prstGeom>
        </p:spPr>
      </p:pic>
      <p:sp>
        <p:nvSpPr>
          <p:cNvPr id="5" name="Rettangolo 4">
            <a:extLst>
              <a:ext uri="{FF2B5EF4-FFF2-40B4-BE49-F238E27FC236}">
                <a16:creationId xmlns:a16="http://schemas.microsoft.com/office/drawing/2014/main" id="{458388C7-4E9B-E06F-DF2E-4086F6AA8A40}"/>
              </a:ext>
            </a:extLst>
          </p:cNvPr>
          <p:cNvSpPr/>
          <p:nvPr/>
        </p:nvSpPr>
        <p:spPr>
          <a:xfrm>
            <a:off x="7090239" y="354031"/>
            <a:ext cx="4977714" cy="1050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38041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771F6EE-580B-A104-54F5-146E7D0A4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1.1 Acidità volatile e fissa 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5F54692-B9B6-EE6E-2B14-A464E39D1F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   Calcolo la differenza tra le moli di base necessarie per calcolare l’acidità totale e quelle per    calcolare l’acidità volatile:</a:t>
            </a:r>
          </a:p>
          <a:p>
            <a:pPr lvl="1"/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0.0175 mol– 0.012 mol = 0.0055 mol di base</a:t>
            </a:r>
          </a:p>
          <a:p>
            <a:pPr marL="0" indent="0">
              <a:buNone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   Divido per 2 (per il rapporto stechiometrico tra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NaOH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Ac. tartarico nella reazione</a:t>
            </a:r>
          </a:p>
          <a:p>
            <a:pPr lvl="1"/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0.0055 mol / 2 = 0.00275 moli di </a:t>
            </a:r>
            <a:r>
              <a:rPr lang="it-IT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Tartarico</a:t>
            </a:r>
          </a:p>
          <a:p>
            <a:pPr marL="0" indent="0">
              <a:buNone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   Moltiplico per il PM </a:t>
            </a:r>
            <a:r>
              <a:rPr lang="it-IT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acido tartarico </a:t>
            </a: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0.00275 mol x 150 g/mol = 0.41 g / L di acido tartarico </a:t>
            </a:r>
            <a:r>
              <a:rPr lang="it-IT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(ACIDITA’ FISSA)</a:t>
            </a:r>
          </a:p>
          <a:p>
            <a:pPr marL="0" indent="0">
              <a:buNone/>
            </a:pP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Segnaposto contenuto 4" descr="Immagine che contiene testo, Carattere, bianco&#10;&#10;Il contenuto generato dall'IA potrebbe non essere corretto.">
            <a:extLst>
              <a:ext uri="{FF2B5EF4-FFF2-40B4-BE49-F238E27FC236}">
                <a16:creationId xmlns:a16="http://schemas.microsoft.com/office/drawing/2014/main" id="{7AEC23B7-C053-0993-B435-B1441DD8FA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2778" y="505280"/>
            <a:ext cx="4977714" cy="785677"/>
          </a:xfrm>
          <a:prstGeom prst="rect">
            <a:avLst/>
          </a:prstGeom>
        </p:spPr>
      </p:pic>
      <p:sp>
        <p:nvSpPr>
          <p:cNvPr id="5" name="Rettangolo 4">
            <a:extLst>
              <a:ext uri="{FF2B5EF4-FFF2-40B4-BE49-F238E27FC236}">
                <a16:creationId xmlns:a16="http://schemas.microsoft.com/office/drawing/2014/main" id="{A9EA90C6-A1DA-78A1-61CA-6DD076360A40}"/>
              </a:ext>
            </a:extLst>
          </p:cNvPr>
          <p:cNvSpPr/>
          <p:nvPr/>
        </p:nvSpPr>
        <p:spPr>
          <a:xfrm>
            <a:off x="7090239" y="354031"/>
            <a:ext cx="4977714" cy="1050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86062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6A23E6D-9E00-9C6E-5D33-DCD3F627F9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1.2 Esercizio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ACE9952-C1F3-FF54-8D2E-04C560AFBA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Calcolare i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NaOH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/4 e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/10 necessari a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tittolare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gli acidi presenti in 100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un vino per il quale l’acidità totale è pari a 1,4 g/L di acido tartarico.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Dati: </a:t>
            </a:r>
          </a:p>
          <a:p>
            <a:pPr algn="just"/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Volume campione: 100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Acidità totale: 1,4 g/L di acido tartarico</a:t>
            </a:r>
          </a:p>
        </p:txBody>
      </p:sp>
    </p:spTree>
    <p:extLst>
      <p:ext uri="{BB962C8B-B14F-4D97-AF65-F5344CB8AC3E}">
        <p14:creationId xmlns:p14="http://schemas.microsoft.com/office/powerpoint/2010/main" val="23586078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805834-129E-3476-972B-FCC5D182E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1.2 Esercizio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959CCF-E6EA-B4A2-218A-22340F1E5F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7524"/>
            <a:ext cx="10515600" cy="535047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it-IT" sz="2000" dirty="0"/>
              <a:t>Calcolo le moli di Ac. Tartarico in 1 L</a:t>
            </a:r>
          </a:p>
          <a:p>
            <a:pPr lvl="1"/>
            <a:r>
              <a:rPr lang="it-IT" sz="1600" dirty="0"/>
              <a:t>1.4 g / 150 g/mol = 9.33 x 10</a:t>
            </a:r>
            <a:r>
              <a:rPr lang="it-IT" sz="1600" baseline="30000" dirty="0"/>
              <a:t>-3</a:t>
            </a:r>
            <a:r>
              <a:rPr lang="it-IT" sz="1600" dirty="0"/>
              <a:t> moli di acido tartarico in 1 L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000" dirty="0"/>
              <a:t>Calcolo le moli di Ac. Tartarico nel campione (100 </a:t>
            </a:r>
            <a:r>
              <a:rPr lang="it-IT" sz="2000" dirty="0" err="1"/>
              <a:t>mL</a:t>
            </a:r>
            <a:r>
              <a:rPr lang="it-IT" sz="2000" dirty="0"/>
              <a:t>)</a:t>
            </a:r>
          </a:p>
          <a:p>
            <a:pPr lvl="1"/>
            <a:r>
              <a:rPr lang="it-IT" sz="1600" dirty="0"/>
              <a:t>9.33 x 10</a:t>
            </a:r>
            <a:r>
              <a:rPr lang="it-IT" sz="1600" baseline="30000" dirty="0"/>
              <a:t>-3</a:t>
            </a:r>
            <a:r>
              <a:rPr lang="it-IT" sz="1600" dirty="0"/>
              <a:t> : 1 L = X : 0.100 L</a:t>
            </a:r>
          </a:p>
          <a:p>
            <a:pPr lvl="1"/>
            <a:r>
              <a:rPr lang="it-IT" sz="1600" dirty="0"/>
              <a:t>X = 9.33 x 10</a:t>
            </a:r>
            <a:r>
              <a:rPr lang="it-IT" sz="1600" baseline="30000" dirty="0"/>
              <a:t>-4</a:t>
            </a:r>
            <a:r>
              <a:rPr lang="it-IT" sz="1600" dirty="0"/>
              <a:t> moli in 100 </a:t>
            </a:r>
            <a:r>
              <a:rPr lang="it-IT" sz="1600" dirty="0" err="1"/>
              <a:t>mL</a:t>
            </a:r>
            <a:endParaRPr lang="it-IT" sz="1600" dirty="0"/>
          </a:p>
          <a:p>
            <a:pPr marL="457200" indent="-457200">
              <a:buFont typeface="+mj-lt"/>
              <a:buAutoNum type="arabicPeriod"/>
            </a:pPr>
            <a:r>
              <a:rPr lang="it-IT" sz="2000" dirty="0"/>
              <a:t>Calcolo le moli di </a:t>
            </a:r>
            <a:r>
              <a:rPr lang="it-IT" sz="2000" dirty="0" err="1"/>
              <a:t>NaOH</a:t>
            </a:r>
            <a:r>
              <a:rPr lang="it-IT" sz="2000" dirty="0"/>
              <a:t> nel campione</a:t>
            </a:r>
          </a:p>
          <a:p>
            <a:pPr lvl="1"/>
            <a:r>
              <a:rPr lang="it-IT" sz="1600" dirty="0"/>
              <a:t>Mol </a:t>
            </a:r>
            <a:r>
              <a:rPr lang="it-IT" sz="1600" dirty="0" err="1"/>
              <a:t>NaOH</a:t>
            </a:r>
            <a:r>
              <a:rPr lang="it-IT" sz="1600" dirty="0"/>
              <a:t> = moli Ac. Tartarico x 2</a:t>
            </a:r>
          </a:p>
          <a:p>
            <a:pPr lvl="1"/>
            <a:r>
              <a:rPr lang="it-IT" sz="1600" dirty="0"/>
              <a:t>X = 9.33 x 10</a:t>
            </a:r>
            <a:r>
              <a:rPr lang="it-IT" sz="1600" baseline="30000" dirty="0"/>
              <a:t>-4</a:t>
            </a:r>
            <a:r>
              <a:rPr lang="it-IT" sz="1600" dirty="0"/>
              <a:t> x 2 = 1.87 x 10</a:t>
            </a:r>
            <a:r>
              <a:rPr lang="it-IT" sz="1600" baseline="30000" dirty="0"/>
              <a:t>-3</a:t>
            </a:r>
            <a:r>
              <a:rPr lang="it-IT" sz="1600" dirty="0"/>
              <a:t> moli di </a:t>
            </a:r>
            <a:r>
              <a:rPr lang="it-IT" sz="1600" dirty="0" err="1"/>
              <a:t>NaOH</a:t>
            </a:r>
            <a:r>
              <a:rPr lang="it-IT" sz="1600" dirty="0"/>
              <a:t> in 100 </a:t>
            </a:r>
            <a:r>
              <a:rPr lang="it-IT" sz="1600" dirty="0" err="1"/>
              <a:t>mL</a:t>
            </a:r>
            <a:r>
              <a:rPr lang="it-IT" sz="1600" dirty="0"/>
              <a:t> di campione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000" dirty="0"/>
              <a:t>Calcolo gli </a:t>
            </a:r>
            <a:r>
              <a:rPr lang="it-IT" sz="2000" dirty="0" err="1"/>
              <a:t>mL</a:t>
            </a:r>
            <a:r>
              <a:rPr lang="it-IT" sz="2000" dirty="0"/>
              <a:t> di </a:t>
            </a:r>
            <a:r>
              <a:rPr lang="it-IT" sz="2000" dirty="0" err="1"/>
              <a:t>NaOH</a:t>
            </a:r>
            <a:r>
              <a:rPr lang="it-IT" sz="2000" dirty="0"/>
              <a:t>/4</a:t>
            </a:r>
          </a:p>
          <a:p>
            <a:pPr lvl="1"/>
            <a:r>
              <a:rPr lang="it-IT" sz="1600" dirty="0"/>
              <a:t>0.25 moli : 1000 </a:t>
            </a:r>
            <a:r>
              <a:rPr lang="it-IT" sz="1600" dirty="0" err="1"/>
              <a:t>mL</a:t>
            </a:r>
            <a:r>
              <a:rPr lang="it-IT" sz="1600" dirty="0"/>
              <a:t> = 1.87 x 10</a:t>
            </a:r>
            <a:r>
              <a:rPr lang="it-IT" sz="1600" baseline="30000" dirty="0"/>
              <a:t>-3</a:t>
            </a:r>
            <a:r>
              <a:rPr lang="it-IT" sz="1600" dirty="0"/>
              <a:t> : X</a:t>
            </a:r>
          </a:p>
          <a:p>
            <a:pPr lvl="1"/>
            <a:r>
              <a:rPr lang="it-IT" sz="1600" dirty="0"/>
              <a:t>X = 7,5 </a:t>
            </a:r>
            <a:r>
              <a:rPr lang="it-IT" sz="1600" dirty="0" err="1"/>
              <a:t>mL</a:t>
            </a:r>
            <a:r>
              <a:rPr lang="it-IT" sz="1600" dirty="0"/>
              <a:t> di </a:t>
            </a:r>
            <a:r>
              <a:rPr lang="it-IT" sz="1600" dirty="0" err="1"/>
              <a:t>NaOH</a:t>
            </a:r>
            <a:r>
              <a:rPr lang="it-IT" sz="1600" dirty="0"/>
              <a:t> </a:t>
            </a:r>
            <a:r>
              <a:rPr lang="it-IT" sz="1600" dirty="0" err="1"/>
              <a:t>N</a:t>
            </a:r>
            <a:r>
              <a:rPr lang="it-IT" sz="1600" dirty="0"/>
              <a:t>/4 necessari a titolare 100 </a:t>
            </a:r>
            <a:r>
              <a:rPr lang="it-IT" sz="1600" dirty="0" err="1"/>
              <a:t>mL</a:t>
            </a:r>
            <a:r>
              <a:rPr lang="it-IT" sz="1600" dirty="0"/>
              <a:t> di campione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000" dirty="0"/>
              <a:t>Calcolo gli </a:t>
            </a:r>
            <a:r>
              <a:rPr lang="it-IT" sz="2000" dirty="0" err="1"/>
              <a:t>mL</a:t>
            </a:r>
            <a:r>
              <a:rPr lang="it-IT" sz="2000" dirty="0"/>
              <a:t> di </a:t>
            </a:r>
            <a:r>
              <a:rPr lang="it-IT" sz="2000" dirty="0" err="1"/>
              <a:t>NaOH</a:t>
            </a:r>
            <a:r>
              <a:rPr lang="it-IT" sz="2000" dirty="0"/>
              <a:t>/10</a:t>
            </a:r>
          </a:p>
          <a:p>
            <a:pPr lvl="1"/>
            <a:r>
              <a:rPr lang="it-IT" sz="1600" dirty="0"/>
              <a:t>0.10 moli : 1000 </a:t>
            </a:r>
            <a:r>
              <a:rPr lang="it-IT" sz="1600" dirty="0" err="1"/>
              <a:t>mL</a:t>
            </a:r>
            <a:r>
              <a:rPr lang="it-IT" sz="1600" dirty="0"/>
              <a:t> = 1.87 x 10</a:t>
            </a:r>
            <a:r>
              <a:rPr lang="it-IT" sz="1600" baseline="30000" dirty="0"/>
              <a:t>-3</a:t>
            </a:r>
            <a:r>
              <a:rPr lang="it-IT" sz="1600" dirty="0"/>
              <a:t> : X</a:t>
            </a:r>
          </a:p>
          <a:p>
            <a:pPr lvl="1"/>
            <a:r>
              <a:rPr lang="it-IT" sz="1600" dirty="0"/>
              <a:t>X = 18,7 </a:t>
            </a:r>
            <a:r>
              <a:rPr lang="it-IT" sz="1600" dirty="0" err="1"/>
              <a:t>mL</a:t>
            </a:r>
            <a:r>
              <a:rPr lang="it-IT" sz="1600" dirty="0"/>
              <a:t> di </a:t>
            </a:r>
            <a:r>
              <a:rPr lang="it-IT" sz="1600" dirty="0" err="1"/>
              <a:t>NaOH</a:t>
            </a:r>
            <a:r>
              <a:rPr lang="it-IT" sz="1600" dirty="0"/>
              <a:t> </a:t>
            </a:r>
            <a:r>
              <a:rPr lang="it-IT" sz="1600" dirty="0" err="1"/>
              <a:t>N</a:t>
            </a:r>
            <a:r>
              <a:rPr lang="it-IT" sz="1600" dirty="0"/>
              <a:t>/10 necessari a titolare 100 </a:t>
            </a:r>
            <a:r>
              <a:rPr lang="it-IT" sz="1600" dirty="0" err="1"/>
              <a:t>mL</a:t>
            </a:r>
            <a:r>
              <a:rPr lang="it-IT" sz="1600" dirty="0"/>
              <a:t> di campione</a:t>
            </a:r>
          </a:p>
          <a:p>
            <a:pPr lvl="1"/>
            <a:endParaRPr lang="it-IT" sz="1600" dirty="0"/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E6522650-C283-07FE-B87E-AF610E81B6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8664" y="681036"/>
            <a:ext cx="7473335" cy="722657"/>
          </a:xfrm>
          <a:prstGeom prst="rect">
            <a:avLst/>
          </a:prstGeom>
        </p:spPr>
      </p:pic>
      <p:sp>
        <p:nvSpPr>
          <p:cNvPr id="10" name="Rettangolo 9">
            <a:extLst>
              <a:ext uri="{FF2B5EF4-FFF2-40B4-BE49-F238E27FC236}">
                <a16:creationId xmlns:a16="http://schemas.microsoft.com/office/drawing/2014/main" id="{E5CB4C0F-E1CB-3E73-3986-00F118B63269}"/>
              </a:ext>
            </a:extLst>
          </p:cNvPr>
          <p:cNvSpPr/>
          <p:nvPr/>
        </p:nvSpPr>
        <p:spPr>
          <a:xfrm>
            <a:off x="4718664" y="681035"/>
            <a:ext cx="7349289" cy="72331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8642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86AD4B2-3BB1-9DE1-1471-65C008217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Esercizio 1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7585F1A-D866-B9B1-39E0-A645B7AFF8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7926"/>
            <a:ext cx="10515600" cy="469903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Calcolare </a:t>
            </a:r>
            <a:r>
              <a:rPr lang="it-IT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l'acidità totale 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 un vino sapendo che per titolare gli acidi presenti in 50,0 mL di campione sono stati impiegati 3,5 mL di una soluzione di NaOH N/4.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Calcolare inoltre, per lo stesso vino, il valore di </a:t>
            </a:r>
            <a:r>
              <a:rPr lang="it-IT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acidità volatile 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it-IT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fissa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sapendo che per neutralizzare gli acidi volatili ottenuti per distillazione in corrente di vapore su un volume di 50,0 mL, sono stati utilizzati 6,0 mL di KOH N/10.</a:t>
            </a:r>
          </a:p>
          <a:p>
            <a:pPr marL="514350" indent="-514350">
              <a:buFont typeface="+mj-lt"/>
              <a:buAutoNum type="arabicPeriod"/>
            </a:pP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Peso molecolare acido tartarico: 150 g/mol</a:t>
            </a:r>
          </a:p>
          <a:p>
            <a:pPr marL="0" indent="0">
              <a:buNone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Peso molecolare acido acetico: 60 g/mol</a:t>
            </a:r>
          </a:p>
        </p:txBody>
      </p:sp>
    </p:spTree>
    <p:extLst>
      <p:ext uri="{BB962C8B-B14F-4D97-AF65-F5344CB8AC3E}">
        <p14:creationId xmlns:p14="http://schemas.microsoft.com/office/powerpoint/2010/main" val="2379223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5808CFB-1E99-BE5F-FD74-E0578D83D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1.1 Acidità totale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3CEEFB0-15A6-52DB-8C7E-E2718C63D1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2853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temperatura ambiente il valore del pH iniziale del vino è di solito compreso tra 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2,8 e 3,6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essendo elemento variabile anche durante la vinificazione e la conservazione. Questo valore ha grande importanza in enologia. Il tono e la vivacità del colore dei vini rossi dipende dal loro pH.</a:t>
            </a:r>
          </a:p>
          <a:p>
            <a:pPr algn="just"/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L’acidità totale 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verrà espressa in 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g/L di acido tartarico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Normalmente tale valore è compreso tra 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e 12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Se sono sopravvenute alterazioni che hanno aumentato l’acidità volatile, anche quella totale risulterà aumentata. </a:t>
            </a:r>
          </a:p>
          <a:p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L’acidità titolabile 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può anche essere espressa in </a:t>
            </a:r>
            <a:r>
              <a:rPr lang="it-IT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meq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di base per litro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Normalmente allora il suo valore è compreso tra 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53 e 160 </a:t>
            </a:r>
            <a:r>
              <a:rPr lang="it-IT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meq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./L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it-IT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lphaLcPeriod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78449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12BAE0-8DBC-0A0B-B1AA-C3966932EB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1.1 Equivalenti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EEA3348-6073-482C-DAE7-C7E0422F48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649"/>
            <a:ext cx="10515600" cy="4351338"/>
          </a:xfrm>
        </p:spPr>
        <p:txBody>
          <a:bodyPr/>
          <a:lstStyle/>
          <a:p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equivalente di acido è la 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quantità di acido in grado di fornire 1 mole di protoni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mentre un equivalente di base è la quantità di base in grado di fornire una mole di ioni idrossido.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=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nM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 = PM/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Immagine 4" descr="Immagine che contiene linea, diagramma, bianco, Carattere&#10;&#10;Il contenuto generato dall'IA potrebbe non essere corretto.">
            <a:extLst>
              <a:ext uri="{FF2B5EF4-FFF2-40B4-BE49-F238E27FC236}">
                <a16:creationId xmlns:a16="http://schemas.microsoft.com/office/drawing/2014/main" id="{0380DED7-75F2-A40C-55E8-E5DCCD2C8A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7376" y="4010677"/>
            <a:ext cx="11607368" cy="2155653"/>
          </a:xfrm>
          <a:prstGeom prst="rect">
            <a:avLst/>
          </a:prstGeom>
        </p:spPr>
      </p:pic>
      <p:sp>
        <p:nvSpPr>
          <p:cNvPr id="6" name="Ovale 5">
            <a:extLst>
              <a:ext uri="{FF2B5EF4-FFF2-40B4-BE49-F238E27FC236}">
                <a16:creationId xmlns:a16="http://schemas.microsoft.com/office/drawing/2014/main" id="{F8A8783A-903E-4AF0-5E82-C3BC4B28BE04}"/>
              </a:ext>
            </a:extLst>
          </p:cNvPr>
          <p:cNvSpPr/>
          <p:nvPr/>
        </p:nvSpPr>
        <p:spPr>
          <a:xfrm>
            <a:off x="623297" y="4682923"/>
            <a:ext cx="1050324" cy="98854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Ovale 6">
            <a:extLst>
              <a:ext uri="{FF2B5EF4-FFF2-40B4-BE49-F238E27FC236}">
                <a16:creationId xmlns:a16="http://schemas.microsoft.com/office/drawing/2014/main" id="{E37131E7-D7DB-8712-E65C-4D2AF61A4D38}"/>
              </a:ext>
            </a:extLst>
          </p:cNvPr>
          <p:cNvSpPr/>
          <p:nvPr/>
        </p:nvSpPr>
        <p:spPr>
          <a:xfrm>
            <a:off x="2242994" y="4282428"/>
            <a:ext cx="1050324" cy="98854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Ovale 7">
            <a:extLst>
              <a:ext uri="{FF2B5EF4-FFF2-40B4-BE49-F238E27FC236}">
                <a16:creationId xmlns:a16="http://schemas.microsoft.com/office/drawing/2014/main" id="{7CB55C27-93AA-6FD8-5C0C-121C2620CAFA}"/>
              </a:ext>
            </a:extLst>
          </p:cNvPr>
          <p:cNvSpPr/>
          <p:nvPr/>
        </p:nvSpPr>
        <p:spPr>
          <a:xfrm>
            <a:off x="3965944" y="4997302"/>
            <a:ext cx="265814" cy="40403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9398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E9043C-823F-9CCD-9F31-A5FF99A481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BC6E09-0F80-2199-9248-097F0ADCE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Esercizio 1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C23BF9D-299B-B591-CBA9-38CFCC0057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7926"/>
            <a:ext cx="10515600" cy="469903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Calcolare </a:t>
            </a:r>
            <a:r>
              <a:rPr lang="it-IT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l'acidità totale 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 un vino sapendo che per titolare gli acidi presenti in 50,0 mL di campione sono stati impiegati 3,5 mL di una soluzione di NaOH N/4.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Calcolare inoltre, per lo stesso vino, il valore di </a:t>
            </a:r>
            <a:r>
              <a:rPr lang="it-IT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acidità volatile 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it-IT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fissa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sapendo che per neutralizzare gli acidi volatili ottenuti per distillazione in corrente di vapore su un volume di 50,0 mL, sono stati utilizzati 6,0 mL di KOH N/10.</a:t>
            </a:r>
          </a:p>
          <a:p>
            <a:pPr marL="514350" indent="-514350">
              <a:buFont typeface="+mj-lt"/>
              <a:buAutoNum type="arabicPeriod"/>
            </a:pP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Peso molecolare acido tartarico: 150 g/mol</a:t>
            </a:r>
          </a:p>
          <a:p>
            <a:pPr marL="0" indent="0">
              <a:buNone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Peso molecolare acido acetico: 60 g/mol</a:t>
            </a:r>
          </a:p>
        </p:txBody>
      </p:sp>
      <p:sp>
        <p:nvSpPr>
          <p:cNvPr id="4" name="Ovale 3">
            <a:extLst>
              <a:ext uri="{FF2B5EF4-FFF2-40B4-BE49-F238E27FC236}">
                <a16:creationId xmlns:a16="http://schemas.microsoft.com/office/drawing/2014/main" id="{192BD910-823E-1601-B722-F53C268450B4}"/>
              </a:ext>
            </a:extLst>
          </p:cNvPr>
          <p:cNvSpPr/>
          <p:nvPr/>
        </p:nvSpPr>
        <p:spPr>
          <a:xfrm>
            <a:off x="656492" y="1356580"/>
            <a:ext cx="738554" cy="668215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1204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82C754-B0D2-DF76-61B4-B468F25272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FEE31F1-11A7-F7BD-2492-B75F42271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1.1 Acidità totale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291FF47-BBD1-8A19-ADB0-507E838358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2853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Dati:</a:t>
            </a:r>
          </a:p>
          <a:p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 mL di campione </a:t>
            </a:r>
          </a:p>
          <a:p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3,5 mL NaOH N/4 = 0,25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N</a:t>
            </a: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  <a:sym typeface="Wingdings" pitchFamily="2" charset="2"/>
            </a:endParaRPr>
          </a:p>
          <a:p>
            <a:pPr marL="514350" indent="-514350">
              <a:buFont typeface="+mj-lt"/>
              <a:buAutoNum type="arabicPeriod"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Calcolo le moli di NaOH contenute in 3,5 mL di NaOH 0,25N</a:t>
            </a:r>
          </a:p>
          <a:p>
            <a:pPr lvl="1"/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0,25 N = 0,25M (0,25 mol/L)</a:t>
            </a:r>
          </a:p>
          <a:p>
            <a:pPr lvl="1"/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0,25 mol : 1 L = </a:t>
            </a:r>
            <a:r>
              <a:rPr lang="it-IT" sz="1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X mol 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: 0,0035 L</a:t>
            </a:r>
          </a:p>
          <a:p>
            <a:pPr marL="457200" lvl="1" indent="0">
              <a:buNone/>
            </a:pPr>
            <a:r>
              <a:rPr lang="it-IT" sz="1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X mol 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= (0,25 x 0,0035) / 1 = </a:t>
            </a: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8,75 x 10</a:t>
            </a:r>
            <a:r>
              <a:rPr lang="it-IT" sz="1600" b="1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-4 </a:t>
            </a: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moli 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(di NaOH in 3,5 mL e necessarie a titolare 50 mL di campione)</a:t>
            </a:r>
            <a:endParaRPr lang="it-IT" sz="1600" b="1" dirty="0">
              <a:latin typeface="Times New Roman" panose="02020603050405020304" pitchFamily="18" charset="0"/>
              <a:cs typeface="Times New Roman" panose="02020603050405020304" pitchFamily="18" charset="0"/>
              <a:sym typeface="Wingdings" pitchFamily="2" charset="2"/>
            </a:endParaRPr>
          </a:p>
          <a:p>
            <a:pPr marL="457200" indent="-457200">
              <a:buFont typeface="+mj-lt"/>
              <a:buAutoNum type="arabicPeriod"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Calcolo le moli di Ac. Tartarico presenti in 50 mL di campione</a:t>
            </a:r>
          </a:p>
          <a:p>
            <a:pPr lvl="1"/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2 mol NaOH : 1 mol Ac. Tartarico = </a:t>
            </a: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8,75 x 10</a:t>
            </a:r>
            <a:r>
              <a:rPr lang="it-IT" sz="1600" b="1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-4 </a:t>
            </a: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moli  di NaOH 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: </a:t>
            </a:r>
            <a:r>
              <a:rPr lang="it-IT" sz="1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X moli di Ac. Tartarico</a:t>
            </a:r>
          </a:p>
          <a:p>
            <a:pPr lvl="1"/>
            <a:r>
              <a:rPr lang="it-IT" sz="1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X moli di Ac. Tartarico = 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8,75 x 10</a:t>
            </a:r>
            <a:r>
              <a:rPr lang="it-IT" sz="16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-4 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moli / 2 = </a:t>
            </a: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4,38 x 10</a:t>
            </a:r>
            <a:r>
              <a:rPr lang="it-IT" sz="1600" b="1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-4</a:t>
            </a: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moli di Ac. Tartarico in 50 mL di campione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Calcolo la massa di acido tartarico presente in 50 mL di campione</a:t>
            </a:r>
          </a:p>
          <a:p>
            <a:pPr lvl="1"/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4,38 x 10</a:t>
            </a:r>
            <a:r>
              <a:rPr lang="it-IT" sz="16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-4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moli x 150 g/mol = </a:t>
            </a: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6,57 x 10</a:t>
            </a:r>
            <a:r>
              <a:rPr lang="it-IT" sz="1600" b="1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-2</a:t>
            </a: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g di acido tartarico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2256E899-8E33-FF38-3105-5F4DDA56DABB}"/>
              </a:ext>
            </a:extLst>
          </p:cNvPr>
          <p:cNvSpPr/>
          <p:nvPr/>
        </p:nvSpPr>
        <p:spPr>
          <a:xfrm>
            <a:off x="5220586" y="559652"/>
            <a:ext cx="6847367" cy="8832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25AC532C-65BB-6F7C-E30C-EB7235A254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5264" y="624104"/>
            <a:ext cx="6578009" cy="754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5601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39F434-BD81-9F5F-178E-AA33F684C5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83847C2-0C6B-D179-8409-478BF6CF2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1.1 Acidità totale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3FF6F8A-59AB-9D9E-35C8-3D6D56FB56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2853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3.     Calcolo la massa di acido tartarico presente in 50 mL di campione</a:t>
            </a:r>
          </a:p>
          <a:p>
            <a:pPr lvl="1"/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4,38 x 10</a:t>
            </a:r>
            <a:r>
              <a:rPr lang="it-IT" sz="16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-4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moli x 150 g/mol = </a:t>
            </a: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6,57 x 10</a:t>
            </a:r>
            <a:r>
              <a:rPr lang="it-IT" sz="1600" b="1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-2</a:t>
            </a: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g di acido tartarico</a:t>
            </a:r>
          </a:p>
          <a:p>
            <a:pPr marL="457200" indent="-457200">
              <a:buAutoNum type="arabicPeriod" startAt="4"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Calcolo i grammi di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ac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tartarico presenti in 1 L</a:t>
            </a:r>
          </a:p>
          <a:p>
            <a:pPr lvl="1"/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6,57 x 10</a:t>
            </a:r>
            <a:r>
              <a:rPr lang="it-IT" sz="16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-2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g : 0,050 L = </a:t>
            </a:r>
            <a:r>
              <a:rPr lang="it-IT" sz="1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X g 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: 1 L</a:t>
            </a:r>
          </a:p>
          <a:p>
            <a:pPr lvl="1"/>
            <a:r>
              <a:rPr lang="it-IT" sz="1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X g = 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6,57 x 10</a:t>
            </a:r>
            <a:r>
              <a:rPr lang="it-IT" sz="16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-2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g / 0,050 L = 1,31 g di </a:t>
            </a:r>
            <a:r>
              <a:rPr lang="it-IT" sz="16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ac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. Tartarico in 1 L di campione</a:t>
            </a:r>
          </a:p>
          <a:p>
            <a:pPr marL="457200" indent="-457200">
              <a:buAutoNum type="arabicPeriod" startAt="5"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Calcolo i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meq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. di base per litro</a:t>
            </a:r>
          </a:p>
          <a:p>
            <a:pPr lvl="1"/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8,75 x 10</a:t>
            </a:r>
            <a:r>
              <a:rPr lang="it-IT" sz="16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-4 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moli : 0.050 L = X : 1L</a:t>
            </a:r>
          </a:p>
          <a:p>
            <a:pPr lvl="1"/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0,875 </a:t>
            </a:r>
            <a:r>
              <a:rPr lang="it-IT" sz="16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mmol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: 0.050 L = X : 1L</a:t>
            </a:r>
          </a:p>
          <a:p>
            <a:pPr lvl="1"/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X = 0,875 </a:t>
            </a:r>
            <a:r>
              <a:rPr lang="it-IT" sz="16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mmol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/ 0.050 L = 17,5 </a:t>
            </a:r>
            <a:r>
              <a:rPr lang="it-IT" sz="16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mmol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/L = 17,5 </a:t>
            </a:r>
            <a:r>
              <a:rPr lang="it-IT" sz="16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meq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/L nel caso di </a:t>
            </a:r>
            <a:r>
              <a:rPr lang="it-IT" sz="16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NaOH</a:t>
            </a:r>
            <a:endParaRPr lang="it-IT" sz="1600" dirty="0">
              <a:latin typeface="Times New Roman" panose="02020603050405020304" pitchFamily="18" charset="0"/>
              <a:cs typeface="Times New Roman" panose="02020603050405020304" pitchFamily="18" charset="0"/>
              <a:sym typeface="Wingdings" pitchFamily="2" charset="2"/>
            </a:endParaRP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C796CB9D-EF71-5314-1EB4-7B4461A00739}"/>
              </a:ext>
            </a:extLst>
          </p:cNvPr>
          <p:cNvSpPr/>
          <p:nvPr/>
        </p:nvSpPr>
        <p:spPr>
          <a:xfrm>
            <a:off x="5220586" y="559652"/>
            <a:ext cx="6847367" cy="8832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E94AC0DA-D8BD-CFD0-AB7E-2D31AAE934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5264" y="624104"/>
            <a:ext cx="6578009" cy="754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99529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2DCFCAE-57D7-DFEC-84B3-E1112B62D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49980"/>
            <a:ext cx="10515600" cy="1325563"/>
          </a:xfrm>
        </p:spPr>
        <p:txBody>
          <a:bodyPr/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1.1 Acidità volatile</a:t>
            </a:r>
          </a:p>
        </p:txBody>
      </p:sp>
      <p:sp>
        <p:nvSpPr>
          <p:cNvPr id="9" name="Segnaposto contenuto 2">
            <a:extLst>
              <a:ext uri="{FF2B5EF4-FFF2-40B4-BE49-F238E27FC236}">
                <a16:creationId xmlns:a16="http://schemas.microsoft.com/office/drawing/2014/main" id="{7E58BD9D-F847-9EA7-0462-35952991A7B6}"/>
              </a:ext>
            </a:extLst>
          </p:cNvPr>
          <p:cNvSpPr txBox="1">
            <a:spLocks/>
          </p:cNvSpPr>
          <p:nvPr/>
        </p:nvSpPr>
        <p:spPr>
          <a:xfrm>
            <a:off x="838200" y="9914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Nell’acidità volatile del vino sono comprese tutte le sostanze acide distillabili in corrente di vapore senza decomposizione, fatta eccezione per l’anidride carbonica (che deve essere allontanata prima della determinazione) e dell’anidride solforosa libera e in combinazioni volatili, per esempio come l’acido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etansolfonico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(che deve quindi essere determinata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iodometricamente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detratta, se presente). L’acidità volatile verrà espressa in 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g/L di acido acetico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Tali valori sono decisamente elevati: i valori normali variano generalmente tra 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0,40 e 0,60 g /L di acido acetico.</a:t>
            </a:r>
          </a:p>
          <a:p>
            <a:pPr marL="0" indent="0" algn="just">
              <a:buNone/>
            </a:pP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Font typeface="Arial" panose="020B0604020202020204" pitchFamily="34" charset="0"/>
              <a:buNone/>
            </a:pP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it-IT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lphaLcPeriod"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Immagine 12" descr="Immagine che contiene testo, schermata, Carattere, linea&#10;&#10;Il contenuto generato dall'IA potrebbe non essere corretto.">
            <a:extLst>
              <a:ext uri="{FF2B5EF4-FFF2-40B4-BE49-F238E27FC236}">
                <a16:creationId xmlns:a16="http://schemas.microsoft.com/office/drawing/2014/main" id="{03C0245D-75CB-D7FA-E270-F37E222C3B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8550" y="2885303"/>
            <a:ext cx="7772400" cy="1556378"/>
          </a:xfrm>
          <a:prstGeom prst="rect">
            <a:avLst/>
          </a:prstGeom>
        </p:spPr>
      </p:pic>
      <p:pic>
        <p:nvPicPr>
          <p:cNvPr id="16" name="Immagine 15" descr="Immagine che contiene Carattere, diagramma, linea, bianco&#10;&#10;Il contenuto generato dall'IA potrebbe non essere corretto.">
            <a:extLst>
              <a:ext uri="{FF2B5EF4-FFF2-40B4-BE49-F238E27FC236}">
                <a16:creationId xmlns:a16="http://schemas.microsoft.com/office/drawing/2014/main" id="{6318A5D0-B01D-714B-59EC-F570576347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9800" y="5342763"/>
            <a:ext cx="7772400" cy="1310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37068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921B2A-E54F-C678-45A0-A3C19575B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1.1 Acidità fissa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E550530-D9E8-EAC4-7A9B-6042D4B62F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4763"/>
            <a:ext cx="10515600" cy="51780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Nell’acidità fissa del vino sono comprese tutte le sostanze acide presenti nel vino che non sono portate a volatilizzare ma restano all’interno del vino per tutta la sua vita. È ricavata dalla 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differenza tra acidità totale e volatile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espressa in g/L di acido tartarico.</a:t>
            </a:r>
          </a:p>
          <a:p>
            <a:pPr marL="0" indent="0">
              <a:buNone/>
            </a:pP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Acidità fissa = (mol base per la titolazione dell’acido tartarico in 1 L - mol base per la titolazione di acido acetico in 1 L)/2 x </a:t>
            </a:r>
            <a:r>
              <a:rPr lang="it-IT" sz="2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PM</a:t>
            </a:r>
            <a:r>
              <a:rPr lang="it-IT" sz="2200" baseline="-25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acido</a:t>
            </a:r>
            <a:r>
              <a:rPr lang="it-IT" sz="2200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tartarico</a:t>
            </a:r>
          </a:p>
          <a:p>
            <a:pPr marL="0" indent="0">
              <a:buNone/>
            </a:pP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Immagine 4" descr="Immagine che contiene diagramma, testo, linea, Carattere&#10;&#10;Il contenuto generato dall'IA potrebbe non essere corretto.">
            <a:extLst>
              <a:ext uri="{FF2B5EF4-FFF2-40B4-BE49-F238E27FC236}">
                <a16:creationId xmlns:a16="http://schemas.microsoft.com/office/drawing/2014/main" id="{29D424B9-95A4-D7E7-2CC3-9B0806E302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2975898"/>
            <a:ext cx="7772400" cy="2266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2911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1589</Words>
  <Application>Microsoft Macintosh PowerPoint</Application>
  <PresentationFormat>Widescreen</PresentationFormat>
  <Paragraphs>127</Paragraphs>
  <Slides>15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21" baseType="lpstr">
      <vt:lpstr>Aptos</vt:lpstr>
      <vt:lpstr>Aptos Display</vt:lpstr>
      <vt:lpstr>Arial</vt:lpstr>
      <vt:lpstr>Inter</vt:lpstr>
      <vt:lpstr>Times New Roman</vt:lpstr>
      <vt:lpstr>Tema di Office</vt:lpstr>
      <vt:lpstr>Presentazione standard di PowerPoint</vt:lpstr>
      <vt:lpstr>1. Esercizio 1</vt:lpstr>
      <vt:lpstr>1.1 Acidità totale</vt:lpstr>
      <vt:lpstr>1.1 Equivalenti</vt:lpstr>
      <vt:lpstr>1. Esercizio 1</vt:lpstr>
      <vt:lpstr>1.1 Acidità totale</vt:lpstr>
      <vt:lpstr>1.1 Acidità totale</vt:lpstr>
      <vt:lpstr>1.1 Acidità volatile</vt:lpstr>
      <vt:lpstr>1.1 Acidità fissa</vt:lpstr>
      <vt:lpstr>1. Esercizio 1</vt:lpstr>
      <vt:lpstr>1.1 Acidità volatile e fissa </vt:lpstr>
      <vt:lpstr>1.1 Acidità volatile e fissa </vt:lpstr>
      <vt:lpstr>1.1 Acidità volatile e fissa </vt:lpstr>
      <vt:lpstr>1.2 Esercizio </vt:lpstr>
      <vt:lpstr>1.2 Esercizio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Giorgio Felizzato</dc:creator>
  <cp:lastModifiedBy>Giorgio Felizzato</cp:lastModifiedBy>
  <cp:revision>4</cp:revision>
  <dcterms:created xsi:type="dcterms:W3CDTF">2025-07-04T08:28:53Z</dcterms:created>
  <dcterms:modified xsi:type="dcterms:W3CDTF">2025-09-23T14:30:46Z</dcterms:modified>
</cp:coreProperties>
</file>