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781"/>
    <p:restoredTop sz="94658"/>
  </p:normalViewPr>
  <p:slideViewPr>
    <p:cSldViewPr snapToGrid="0">
      <p:cViewPr varScale="1">
        <p:scale>
          <a:sx n="112" d="100"/>
          <a:sy n="112" d="100"/>
        </p:scale>
        <p:origin x="21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B031FF-C80D-231F-1B80-D74FE3C3A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2798FE-4211-91F3-06A9-5EFC6E9BF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42E40A-4565-55C1-09AA-2F35E974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A1B5AC-739E-D2CB-CD80-588F3CDF1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4D96FD-942C-7924-FB7B-3FE2653A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22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89023D-24F9-3BB6-5124-4A0E214F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F42B6FF-073A-EC23-A6A2-D92DEC60C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97C438-D401-F624-F1BA-D63D581F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C97331-3392-F227-3329-209C0752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06F30A-CE1D-15B9-69E5-414F4D7A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27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04A8BF-5DE4-C1CD-3B59-00AE0A2489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372213-3889-4A2C-6B3F-DC05BECA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45FC20-1BE5-F2F1-2D9F-ABADCF0D0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D06BED-95F4-12A6-FFE5-C16F7D87A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20E4A-9C02-FB86-2B8A-7B95649E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94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7041C-B33B-36D3-6014-4F81B244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299E0-438F-7F34-2CDE-7AEF3B1E8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5072EF-A162-A7DA-385D-32558F0B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0DCB7FA-3378-091E-7F76-FE18F457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C5FF68-7042-A678-5949-1508469CA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51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77A5B0-2A48-2C0D-6EEB-29B118530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86808-DAFC-DE5E-B24A-03E5A002C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72227B-22E2-7D1A-9800-594A8B69C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CB93E9-D9B2-8E4E-5D31-B52C410E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3B4C81-5949-00DF-9B30-7F9215848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314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A4E4C6-657D-E351-70B5-02401019C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CAD4DE-8FE7-3EF3-187E-F7D58A07A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350F536-A2F4-C1E0-20E2-D8AD1A0CA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45074C-EEF8-700A-0347-E37ED3BBA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C442080-C4A5-CD50-611D-89A050824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E4020C-C0C5-CFC9-8B4C-2348CFA0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96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A46E0E-518C-D65E-9603-370EF6A71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507F71-B24A-1E39-D74C-FB16CCD45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0B661-6ED5-1965-BBB9-8C54FBC8B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404A806-E13D-F790-4F9F-C24BAB1A9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6451623-0FD6-623F-1EA2-08A8B80C0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6F9082F-73E2-644D-DC8A-7D9315D04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5D8FACD-4E78-1254-7A43-55227D951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23AF458-675C-6DF3-C85E-F1C39F563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6696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65B70-90AD-E5A7-A6CD-B009DFF83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D1EA947-9924-A3DC-0334-23EE4D01A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E8D033-8775-8A1A-DED9-F29FC3EB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901BD66-29A3-B36B-FEF9-8960E42E0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75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59FA29E-FCCD-FAE6-49E1-DFD6DB62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CBCD04-A96A-172F-1662-DD13865C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3D9574-6060-D48C-A0CE-97BB9ABB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15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44BC68-D589-CA19-0EEC-B64B4636E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04E181-E2D5-C0A9-35FC-DF4DC1606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2BF3AE8-0F43-06A5-7678-5B33BB967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10E0EF-904E-5FD6-8A62-F668F26D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E3810D-1266-9D69-5D8C-FAE542B2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9C1432-2FEE-4D5B-0770-42B01FE1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90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3808FE-1249-5910-1DD1-1211F652F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003786F-868A-C623-76D3-C0333E6D0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C2D1DE-4477-A680-C639-6E9A79B5D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628D888-BEEA-DECF-9FA2-EAB3784ED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0DB3C3-54C4-100F-63BB-93C023AC8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E7E502-6FED-09D7-7919-132B2412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58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05D7F9-4DF7-CCAC-B673-4DD4705C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2D2CDF-2E52-4F2E-D922-888FE5F63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1B66D9-5D68-4B3A-A09D-F1E290054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5CABC-CE9D-CA47-B7A8-A90F9FAA570B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8CFEE1-A8FA-07F7-9B2E-9F3D41CCA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9F13EA-86A0-4D80-7657-14D629A0F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A57A86-1E83-B740-8237-F223CA1C17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52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cielo, blu, sfocatura, Azure&#10;&#10;Il contenuto generato dall&amp;#39;intelligenza artificiale potrebbe non essere corretto.">
            <a:extLst>
              <a:ext uri="{FF2B5EF4-FFF2-40B4-BE49-F238E27FC236}">
                <a16:creationId xmlns:a16="http://schemas.microsoft.com/office/drawing/2014/main" id="{63EC148B-CF22-FAC2-3AAF-8E886B6E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2CEB762B-0034-349C-8CDC-CAC53288AC3C}"/>
              </a:ext>
            </a:extLst>
          </p:cNvPr>
          <p:cNvSpPr txBox="1"/>
          <p:nvPr/>
        </p:nvSpPr>
        <p:spPr>
          <a:xfrm>
            <a:off x="890976" y="594493"/>
            <a:ext cx="1106002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Corso di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laurea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in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Tecniche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Erboristiche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Chimica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degli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Alimenti –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Esercitazioni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A.A 2025-2026</a:t>
            </a:r>
            <a:endParaRPr lang="en-US" sz="54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4EC161-387A-0030-B2DF-FDD57357FE58}"/>
              </a:ext>
            </a:extLst>
          </p:cNvPr>
          <p:cNvSpPr txBox="1"/>
          <p:nvPr/>
        </p:nvSpPr>
        <p:spPr>
          <a:xfrm>
            <a:off x="890976" y="3804537"/>
            <a:ext cx="11060020" cy="1045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 Felizzato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giorgio.felizzato@unito.it</a:t>
            </a:r>
            <a:endParaRPr lang="it-IT" sz="2400" b="1" i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3C4682-2AC4-37FF-98AC-29DC0AC4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del latte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83428A-8787-DC6A-2129-17852B844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Determinare l’acidità di un campione di latte di 25,0 </a:t>
            </a:r>
            <a:r>
              <a:rPr lang="it-IT" dirty="0" err="1"/>
              <a:t>mL</a:t>
            </a:r>
            <a:r>
              <a:rPr lang="it-IT" dirty="0"/>
              <a:t> per il quale sono stati utilizzati 3,5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/4 per raggiungere il pH di viraggio della fenolftaleina. Dire inoltre se il valore è nella norma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acidi, ed i g/L di equivalenti di acido lattico in un campione di latte di 135 </a:t>
            </a:r>
            <a:r>
              <a:rPr lang="it-IT" dirty="0" err="1"/>
              <a:t>mL</a:t>
            </a:r>
            <a:r>
              <a:rPr lang="it-IT" dirty="0"/>
              <a:t> per il quale il valore di acidità corrisponde a 6.2 °SH</a:t>
            </a:r>
          </a:p>
        </p:txBody>
      </p:sp>
    </p:spTree>
    <p:extLst>
      <p:ext uri="{BB962C8B-B14F-4D97-AF65-F5344CB8AC3E}">
        <p14:creationId xmlns:p14="http://schemas.microsoft.com/office/powerpoint/2010/main" val="581783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4FDC0-EBB4-BC31-527D-8638A53CE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CCA10-9A92-A80F-6FFA-4E83C4212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del latte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C13646-D197-A7A7-0786-F20CD0C6E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pH del latte fresco è circa 6.4 – 6.6, quando scende al di sotto di 6.45 in genere è iniziata la fermentazione che è già molto avanzata a pH 6,15. L’acidità del latte fornisce indicazioni sul suo stato di conservazione. L’acidità totale può essere espressa in gradi °SH (</a:t>
            </a:r>
            <a:r>
              <a:rPr lang="it-IT" dirty="0" err="1"/>
              <a:t>Soxhelet</a:t>
            </a:r>
            <a:r>
              <a:rPr lang="it-IT" dirty="0"/>
              <a:t> – Henkel) che corrispondono ai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0,25 </a:t>
            </a:r>
            <a:r>
              <a:rPr lang="it-IT" dirty="0" err="1"/>
              <a:t>N</a:t>
            </a:r>
            <a:r>
              <a:rPr lang="it-IT" dirty="0"/>
              <a:t> </a:t>
            </a:r>
            <a:r>
              <a:rPr lang="it-IT" dirty="0" err="1"/>
              <a:t>necessrai</a:t>
            </a:r>
            <a:r>
              <a:rPr lang="it-IT" dirty="0"/>
              <a:t> a portare 100 </a:t>
            </a:r>
            <a:r>
              <a:rPr lang="it-IT" dirty="0" err="1"/>
              <a:t>mL</a:t>
            </a:r>
            <a:r>
              <a:rPr lang="it-IT" dirty="0"/>
              <a:t> di latte a pH 8.3 (punto di viraggio della fenolftaleina). I valori normali sono 6.6 – 7.5 °SH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" name="Immagine 4" descr="Immagine che contiene diagramma, linea, Carattere, bianco&#10;&#10;Il contenuto generato dall'IA potrebbe non essere corretto.">
            <a:extLst>
              <a:ext uri="{FF2B5EF4-FFF2-40B4-BE49-F238E27FC236}">
                <a16:creationId xmlns:a16="http://schemas.microsoft.com/office/drawing/2014/main" id="{B2F44299-BCDC-1D23-8737-037355629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4938395"/>
            <a:ext cx="777240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3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DADA7-36D6-C41C-96DB-0CD892D4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92F78-584C-B7D2-3721-7185791B8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del latte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24AF95-3628-6487-5B7B-3211348B5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Determinare l’acidità di un campione di latte di 25,0 </a:t>
            </a:r>
            <a:r>
              <a:rPr lang="it-IT" dirty="0" err="1"/>
              <a:t>mL</a:t>
            </a:r>
            <a:r>
              <a:rPr lang="it-IT" dirty="0"/>
              <a:t> per il quale sono stati utilizzati 3,5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/4 per raggiungere il pH di viraggio della fenolftaleina. Dire inoltre se il valore è nella norma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acidi, ed i g/L di equivalenti di acido lattico in un campione di latte di 135 </a:t>
            </a:r>
            <a:r>
              <a:rPr lang="it-IT" dirty="0" err="1"/>
              <a:t>mL</a:t>
            </a:r>
            <a:r>
              <a:rPr lang="it-IT" dirty="0"/>
              <a:t> per il quale il valore di acidità corrisponde a 6.2 °SH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0AC96A7A-575B-E3DD-E98B-877E37A77E07}"/>
              </a:ext>
            </a:extLst>
          </p:cNvPr>
          <p:cNvSpPr/>
          <p:nvPr/>
        </p:nvSpPr>
        <p:spPr>
          <a:xfrm>
            <a:off x="656492" y="1690688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353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E3C5D-F1D0-38E6-854C-E206963D2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02AA7F-7BEF-BA1F-C2A2-239E2E083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Esercizio 1</a:t>
            </a:r>
            <a:endParaRPr lang="it-IT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89754B8D-9FF6-7479-893B-3A118D9B05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05400" y="596106"/>
            <a:ext cx="7086600" cy="863600"/>
          </a:xfrm>
        </p:spPr>
      </p:pic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6D13BDF5-ABF4-9589-3D9F-033B8A4E9117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Per </a:t>
            </a:r>
            <a:r>
              <a:rPr lang="it-IT" dirty="0" err="1"/>
              <a:t>NaOH</a:t>
            </a:r>
            <a:r>
              <a:rPr lang="it-IT" dirty="0"/>
              <a:t> e </a:t>
            </a:r>
            <a:r>
              <a:rPr lang="it-IT" dirty="0" err="1"/>
              <a:t>ac</a:t>
            </a:r>
            <a:r>
              <a:rPr lang="it-IT" dirty="0"/>
              <a:t>. Lattico: </a:t>
            </a:r>
            <a:r>
              <a:rPr lang="it-IT" dirty="0" err="1"/>
              <a:t>N</a:t>
            </a:r>
            <a:r>
              <a:rPr lang="it-IT" dirty="0"/>
              <a:t>= 1 x M, ossia mol=</a:t>
            </a:r>
            <a:r>
              <a:rPr lang="it-IT" dirty="0" err="1"/>
              <a:t>eq</a:t>
            </a:r>
            <a:endParaRPr lang="it-IT" dirty="0"/>
          </a:p>
          <a:p>
            <a:r>
              <a:rPr lang="it-IT" dirty="0"/>
              <a:t>Dati: 3,5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0,25 </a:t>
            </a:r>
            <a:r>
              <a:rPr lang="it-IT" dirty="0" err="1"/>
              <a:t>N</a:t>
            </a:r>
            <a:endParaRPr lang="it-IT" dirty="0"/>
          </a:p>
          <a:p>
            <a:r>
              <a:rPr lang="it-IT" dirty="0"/>
              <a:t>Volume campione: 25 </a:t>
            </a:r>
            <a:r>
              <a:rPr lang="it-IT" dirty="0" err="1"/>
              <a:t>mL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Si calcola la quantità di </a:t>
            </a:r>
            <a:r>
              <a:rPr lang="it-IT" dirty="0" err="1"/>
              <a:t>NaOH</a:t>
            </a:r>
            <a:r>
              <a:rPr lang="it-IT" dirty="0"/>
              <a:t> necessari a titolare 100 </a:t>
            </a:r>
            <a:r>
              <a:rPr lang="it-IT" dirty="0" err="1"/>
              <a:t>mL</a:t>
            </a:r>
            <a:r>
              <a:rPr lang="it-IT" dirty="0"/>
              <a:t> di campione:</a:t>
            </a:r>
          </a:p>
          <a:p>
            <a:pPr marL="0" indent="0">
              <a:buNone/>
            </a:pPr>
            <a:r>
              <a:rPr lang="it-IT" dirty="0"/>
              <a:t>3,5 </a:t>
            </a:r>
            <a:r>
              <a:rPr lang="it-IT" dirty="0" err="1"/>
              <a:t>mL</a:t>
            </a:r>
            <a:r>
              <a:rPr lang="it-IT" dirty="0"/>
              <a:t> : 25 </a:t>
            </a:r>
            <a:r>
              <a:rPr lang="it-IT" dirty="0" err="1"/>
              <a:t>mL</a:t>
            </a:r>
            <a:r>
              <a:rPr lang="it-IT" dirty="0"/>
              <a:t> = X : 100 </a:t>
            </a:r>
            <a:r>
              <a:rPr lang="it-IT" dirty="0" err="1"/>
              <a:t>mL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X = °SH = (3,5 x 100) / 25 = 14 °SH (Fuori norma!)</a:t>
            </a:r>
          </a:p>
        </p:txBody>
      </p:sp>
    </p:spTree>
    <p:extLst>
      <p:ext uri="{BB962C8B-B14F-4D97-AF65-F5344CB8AC3E}">
        <p14:creationId xmlns:p14="http://schemas.microsoft.com/office/powerpoint/2010/main" val="52697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6DB8D-BA3C-0DF4-B40E-28E9D2BA0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44B88B-BD58-E500-816D-217DB27EA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Analisi del latte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CDCAC2-64A1-E236-98E6-8011E6DE6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Determinare l’acidità di un campione di latte di 25,0 </a:t>
            </a:r>
            <a:r>
              <a:rPr lang="it-IT" dirty="0" err="1"/>
              <a:t>mL</a:t>
            </a:r>
            <a:r>
              <a:rPr lang="it-IT" dirty="0"/>
              <a:t> per il quale sono stati utilizzati 3,5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</a:t>
            </a:r>
            <a:r>
              <a:rPr lang="it-IT" dirty="0" err="1"/>
              <a:t>N</a:t>
            </a:r>
            <a:r>
              <a:rPr lang="it-IT" dirty="0"/>
              <a:t>/4 per raggiungere il pH di viraggio della fenolftaleina. Dire inoltre se il valore è nella norma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acidi, ed i g/L di equivalenti di acido lattico in un campione di latte di 135 </a:t>
            </a:r>
            <a:r>
              <a:rPr lang="it-IT" dirty="0" err="1"/>
              <a:t>mL</a:t>
            </a:r>
            <a:r>
              <a:rPr lang="it-IT" dirty="0"/>
              <a:t> per il quale il valore di acidità corrisponde a 6.2 °SH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C8281FF0-0AC7-37CD-1902-AEB8E6EB34CE}"/>
              </a:ext>
            </a:extLst>
          </p:cNvPr>
          <p:cNvSpPr/>
          <p:nvPr/>
        </p:nvSpPr>
        <p:spPr>
          <a:xfrm>
            <a:off x="656492" y="3429000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297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01845-FBF6-CF4E-305B-C6CB7212B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2AAD1E-2867-D835-3C78-CEDB99D4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2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223EC896-DAD2-B5EE-F6B6-D6A501776A1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Dati: </a:t>
            </a:r>
          </a:p>
          <a:p>
            <a:r>
              <a:rPr lang="it-IT" dirty="0"/>
              <a:t>Volume campione: 135 </a:t>
            </a:r>
            <a:r>
              <a:rPr lang="it-IT" dirty="0" err="1"/>
              <a:t>mL</a:t>
            </a:r>
            <a:endParaRPr lang="it-IT" dirty="0"/>
          </a:p>
          <a:p>
            <a:r>
              <a:rPr lang="it-IT" dirty="0"/>
              <a:t>° SH campione 6.2 °SH = </a:t>
            </a:r>
            <a:r>
              <a:rPr lang="it-IT" dirty="0" err="1"/>
              <a:t>mL</a:t>
            </a:r>
            <a:r>
              <a:rPr lang="it-IT" dirty="0"/>
              <a:t> di </a:t>
            </a:r>
            <a:r>
              <a:rPr lang="it-IT" dirty="0" err="1"/>
              <a:t>NaOH</a:t>
            </a:r>
            <a:r>
              <a:rPr lang="it-IT" dirty="0"/>
              <a:t> utilizzati per titolare 100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Calcolo gli </a:t>
            </a:r>
            <a:r>
              <a:rPr lang="it-IT" dirty="0" err="1"/>
              <a:t>mL</a:t>
            </a:r>
            <a:r>
              <a:rPr lang="it-IT" dirty="0"/>
              <a:t> per titolare 135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lvl="1"/>
            <a:r>
              <a:rPr lang="it-IT" dirty="0"/>
              <a:t>6,2 </a:t>
            </a:r>
            <a:r>
              <a:rPr lang="it-IT" dirty="0" err="1"/>
              <a:t>mL</a:t>
            </a:r>
            <a:r>
              <a:rPr lang="it-IT" dirty="0"/>
              <a:t> : 100 </a:t>
            </a:r>
            <a:r>
              <a:rPr lang="it-IT" dirty="0" err="1"/>
              <a:t>mL</a:t>
            </a:r>
            <a:r>
              <a:rPr lang="it-IT" dirty="0"/>
              <a:t> = X : 135 </a:t>
            </a:r>
            <a:r>
              <a:rPr lang="it-IT" dirty="0" err="1"/>
              <a:t>mL</a:t>
            </a:r>
            <a:endParaRPr lang="it-IT" dirty="0"/>
          </a:p>
          <a:p>
            <a:pPr lvl="1"/>
            <a:r>
              <a:rPr lang="it-IT" dirty="0"/>
              <a:t>X = (6,2 x 135)/100 = 8,37 </a:t>
            </a:r>
            <a:r>
              <a:rPr lang="it-IT" dirty="0" err="1"/>
              <a:t>mL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Calcolo le moli</a:t>
            </a:r>
          </a:p>
          <a:p>
            <a:pPr lvl="1"/>
            <a:r>
              <a:rPr lang="it-IT" dirty="0"/>
              <a:t>0,25 mol : 1000 </a:t>
            </a:r>
            <a:r>
              <a:rPr lang="it-IT" dirty="0" err="1"/>
              <a:t>mL</a:t>
            </a:r>
            <a:r>
              <a:rPr lang="it-IT" dirty="0"/>
              <a:t> = X mol : 8,37</a:t>
            </a:r>
          </a:p>
          <a:p>
            <a:pPr lvl="1"/>
            <a:r>
              <a:rPr lang="it-IT" dirty="0"/>
              <a:t>X = (0,25 x 8,37) / 1000 = 2,1 x 10</a:t>
            </a:r>
            <a:r>
              <a:rPr lang="it-IT" baseline="30000" dirty="0"/>
              <a:t>-3 </a:t>
            </a:r>
            <a:r>
              <a:rPr lang="it-IT" dirty="0" err="1"/>
              <a:t>eq</a:t>
            </a:r>
            <a:r>
              <a:rPr lang="it-IT" dirty="0"/>
              <a:t> di acido lattico in 135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 descr="Immagine che contiene testo, Carattere, schermata, bianco&#10;&#10;Il contenuto generato dall'IA potrebbe non essere corretto.">
            <a:extLst>
              <a:ext uri="{FF2B5EF4-FFF2-40B4-BE49-F238E27FC236}">
                <a16:creationId xmlns:a16="http://schemas.microsoft.com/office/drawing/2014/main" id="{2E96EDB6-FB98-3145-37FB-39A67D553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896" y="365125"/>
            <a:ext cx="70993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86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3E775-F272-B8DF-CD95-0CC557F2B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BBF779-627B-362F-B0F4-7396D202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2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C26205AB-FEED-6996-D1ED-33DCB846FD0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2.   Calcolo le moli di </a:t>
            </a:r>
            <a:r>
              <a:rPr lang="it-IT" dirty="0" err="1"/>
              <a:t>NaOH</a:t>
            </a:r>
            <a:r>
              <a:rPr lang="it-IT" dirty="0"/>
              <a:t> = moli </a:t>
            </a:r>
            <a:r>
              <a:rPr lang="it-IT" dirty="0" err="1"/>
              <a:t>ac</a:t>
            </a:r>
            <a:r>
              <a:rPr lang="it-IT" dirty="0"/>
              <a:t>. Lattico = equivalenti</a:t>
            </a:r>
          </a:p>
          <a:p>
            <a:pPr lvl="1"/>
            <a:r>
              <a:rPr lang="it-IT" dirty="0"/>
              <a:t>0,25 mol : 1000 </a:t>
            </a:r>
            <a:r>
              <a:rPr lang="it-IT" dirty="0" err="1"/>
              <a:t>mL</a:t>
            </a:r>
            <a:r>
              <a:rPr lang="it-IT" dirty="0"/>
              <a:t> = X mol : 8,37</a:t>
            </a:r>
          </a:p>
          <a:p>
            <a:pPr lvl="1"/>
            <a:r>
              <a:rPr lang="it-IT" dirty="0"/>
              <a:t>X = (0,25 x 8,37) / 1000 = 2,1 x 10</a:t>
            </a:r>
            <a:r>
              <a:rPr lang="it-IT" baseline="30000" dirty="0"/>
              <a:t>-3 </a:t>
            </a:r>
            <a:r>
              <a:rPr lang="it-IT" dirty="0" err="1"/>
              <a:t>eq</a:t>
            </a:r>
            <a:r>
              <a:rPr lang="it-IT" dirty="0"/>
              <a:t> di acido lattico in 135 </a:t>
            </a:r>
            <a:r>
              <a:rPr lang="it-IT" dirty="0" err="1"/>
              <a:t>mL</a:t>
            </a:r>
            <a:r>
              <a:rPr lang="it-IT" dirty="0"/>
              <a:t> di campione</a:t>
            </a:r>
          </a:p>
          <a:p>
            <a:pPr marL="0" indent="0">
              <a:buNone/>
            </a:pPr>
            <a:r>
              <a:rPr lang="it-IT" dirty="0"/>
              <a:t>3.   Calcolo equivalenti in 1L</a:t>
            </a:r>
          </a:p>
          <a:p>
            <a:pPr lvl="1"/>
            <a:r>
              <a:rPr lang="it-IT" dirty="0"/>
              <a:t>2,1 x 10</a:t>
            </a:r>
            <a:r>
              <a:rPr lang="it-IT" baseline="30000" dirty="0"/>
              <a:t>-3 </a:t>
            </a:r>
            <a:r>
              <a:rPr lang="it-IT" dirty="0" err="1"/>
              <a:t>eq</a:t>
            </a:r>
            <a:r>
              <a:rPr lang="it-IT" dirty="0"/>
              <a:t> : 0,135 L = X : 1 L</a:t>
            </a:r>
          </a:p>
          <a:p>
            <a:pPr lvl="1"/>
            <a:r>
              <a:rPr lang="it-IT" dirty="0"/>
              <a:t>X = 1,55 x 10</a:t>
            </a:r>
            <a:r>
              <a:rPr lang="it-IT" baseline="30000" dirty="0"/>
              <a:t>-2</a:t>
            </a:r>
            <a:r>
              <a:rPr lang="it-IT" dirty="0"/>
              <a:t> equivalenti</a:t>
            </a:r>
          </a:p>
          <a:p>
            <a:pPr marL="514350" indent="-514350">
              <a:buAutoNum type="arabicPeriod" startAt="4"/>
            </a:pPr>
            <a:r>
              <a:rPr lang="it-IT" dirty="0"/>
              <a:t>Converto in g/L</a:t>
            </a:r>
          </a:p>
          <a:p>
            <a:pPr lvl="1"/>
            <a:r>
              <a:rPr lang="it-IT" dirty="0"/>
              <a:t>1,55 x 10</a:t>
            </a:r>
            <a:r>
              <a:rPr lang="it-IT" baseline="30000" dirty="0"/>
              <a:t>-2</a:t>
            </a:r>
            <a:r>
              <a:rPr lang="it-IT" dirty="0"/>
              <a:t> equivalenti x PM acido lattico (90,09 g/mol) = 1,4 g/L</a:t>
            </a:r>
          </a:p>
          <a:p>
            <a:pPr lvl="1"/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 descr="Immagine che contiene testo, Carattere, schermata, bianco&#10;&#10;Il contenuto generato dall'IA potrebbe non essere corretto.">
            <a:extLst>
              <a:ext uri="{FF2B5EF4-FFF2-40B4-BE49-F238E27FC236}">
                <a16:creationId xmlns:a16="http://schemas.microsoft.com/office/drawing/2014/main" id="{ED9C0957-1CD8-D996-17B9-8211276A9C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896" y="365125"/>
            <a:ext cx="70993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1152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616</Words>
  <Application>Microsoft Macintosh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Inter</vt:lpstr>
      <vt:lpstr>Tema di Office</vt:lpstr>
      <vt:lpstr>Presentazione standard di PowerPoint</vt:lpstr>
      <vt:lpstr>Analisi del latte</vt:lpstr>
      <vt:lpstr>Analisi del latte</vt:lpstr>
      <vt:lpstr>Analisi del latte</vt:lpstr>
      <vt:lpstr>Esercizio 1</vt:lpstr>
      <vt:lpstr>Analisi del latte</vt:lpstr>
      <vt:lpstr>Esercizio 2</vt:lpstr>
      <vt:lpstr>Esercizio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Felizzato</dc:creator>
  <cp:lastModifiedBy>Giorgio Felizzato</cp:lastModifiedBy>
  <cp:revision>2</cp:revision>
  <dcterms:created xsi:type="dcterms:W3CDTF">2025-07-15T10:33:59Z</dcterms:created>
  <dcterms:modified xsi:type="dcterms:W3CDTF">2025-09-23T14:23:16Z</dcterms:modified>
</cp:coreProperties>
</file>