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5" r:id="rId6"/>
    <p:sldId id="259" r:id="rId7"/>
    <p:sldId id="261" r:id="rId8"/>
    <p:sldId id="266" r:id="rId9"/>
    <p:sldId id="262" r:id="rId10"/>
    <p:sldId id="267" r:id="rId11"/>
    <p:sldId id="263" r:id="rId12"/>
    <p:sldId id="264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3"/>
    <p:restoredTop sz="94658"/>
  </p:normalViewPr>
  <p:slideViewPr>
    <p:cSldViewPr snapToGrid="0">
      <p:cViewPr varScale="1">
        <p:scale>
          <a:sx n="120" d="100"/>
          <a:sy n="120" d="100"/>
        </p:scale>
        <p:origin x="11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2019B0-035E-51E9-2B84-F747ED989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F33FB1C-84D1-5F2D-78B2-A4D624E8C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4D6B40-8AFB-8860-835C-B6BB3B5AB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899AAF-C78D-0E6F-35F1-915650F6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14316B-87A5-F351-08EF-70F2FEC43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042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1669D9-0269-53FF-3C5F-9639596EA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5DCC98F-F91B-7B7C-2155-97862DAF9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987538-0845-0E69-F0D8-63B97905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5ECCAB-FDC9-12A4-127E-EDB4514F7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C270FE-83E3-C979-D958-C119528FC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90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7256230-0317-33A2-2BB4-1A23417284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9FA520F-55D4-8C50-030B-6FB680D03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B3595B-4CBA-CF18-A8D5-E0FC59005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72947A-823B-C4D9-B38A-49F55BE85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579239-E083-A981-4B27-83E91636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6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1F73B8-536E-A6F9-1D8C-ABAEEE33E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63D932-84C3-82B1-451E-B8EF20409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F21C29-A825-34E6-CF5B-BA9FB4E82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93D676-DFE4-1CE3-EDFE-5259984B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3962C6-C85D-045C-FBE0-A4551BFC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3438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2C2788-A136-7F8A-E600-C5E81BE41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97664-4EA4-7BC0-B941-FF7D6145C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7D726E-B773-0273-D450-3C3495C3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FDD2CA-F6F6-6C2E-C4DA-992A91E66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72F581-728F-0B5D-BFA5-9790597B6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1540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5BC0F8-B3F3-C199-577B-A169691C3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4668CF-5A09-A400-E6D2-C329287A6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A079A45-6B09-1B76-0391-AE30F526C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E6FA67-9E95-4A1B-1269-C789B06B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C8638CC-E908-A7B1-E19B-7DE012539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28AB87-8242-FCE6-CA43-D71C7A10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605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50C5A1-2B09-2353-88D7-8D003EE1D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109CD3-E7A1-2CB1-D266-A0296638D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5D80FFF-DF8C-6400-AC8A-B6C826892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8F36848-5471-C075-5A0A-C32FE7C200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C64725D-81A8-BA95-845C-13D8DA1410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0B2D367-BB12-CD12-BC75-F1B336CC5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124F2A-2C06-F936-343C-5A80C2106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0968C2D-3F28-E226-6B19-01B7C26CD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874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AC2AD1-AB70-97C2-BAF6-804D82BF0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AF34ED1-FF02-CDD0-E2FE-2D6D2849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BD9A80F-9131-5142-89F7-12A110807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54FB3B3-8923-0128-F5BE-8F80C53AE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93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CB094D6-E3D5-A57F-CF2D-E88BB9369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410FAE0-B654-F50D-A3AC-122A16339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B5E358-D1A1-96E1-9245-281E01290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09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1A06E4-B673-3DEB-2894-51A2D98B3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390A39-A4DD-7FD6-4F0C-8F3A6AFDB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B4D58E6-2607-C671-B25E-6152D1BB3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8AE968-523B-814A-15C8-A6D20E8F9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2313F89-A41E-E521-E527-6E7C2F74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D18E036-BA03-E615-3979-EDE30042F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187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BCCFD4-0E3A-6C4B-B4D3-5A27575A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F189EEC-856B-3942-1FF3-D91BAE4F3F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5E5673-0CFB-071B-4A38-637C7A7AD2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4AB843-4276-1ECA-818D-61EEB574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3B1E60E-0DEF-8A05-6B48-6A7039746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6A338D-28BD-7BC9-5B7D-5DE3F9569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183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87CDD86-9687-F2D6-191D-0CC9665A5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DD5919-1DFE-D721-04C0-62BA79A84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BDA596-B128-8170-B8B2-0F81C0A04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E0A32A-F237-5C48-B3CB-C134B22BC692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3200CB-A752-6576-ADB6-D873BFBD7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FA7BF5-C984-434F-5840-EEBE2BF20A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006841-3ADC-ED4E-9E25-7C730B9DF9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Immagine che contiene cielo, blu, sfocatura, Azure&#10;&#10;Il contenuto generato dall&amp;#39;intelligenza artificiale potrebbe non essere corretto.">
            <a:extLst>
              <a:ext uri="{FF2B5EF4-FFF2-40B4-BE49-F238E27FC236}">
                <a16:creationId xmlns:a16="http://schemas.microsoft.com/office/drawing/2014/main" id="{63EC148B-CF22-FAC2-3AAF-8E886B6EF3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2CEB762B-0034-349C-8CDC-CAC53288AC3C}"/>
              </a:ext>
            </a:extLst>
          </p:cNvPr>
          <p:cNvSpPr txBox="1"/>
          <p:nvPr/>
        </p:nvSpPr>
        <p:spPr>
          <a:xfrm>
            <a:off x="890976" y="594493"/>
            <a:ext cx="11060020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Corso di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laurea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in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Tecniche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Erboristiche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Chimica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degli</a:t>
            </a: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 Alimenti – </a:t>
            </a:r>
            <a:r>
              <a:rPr lang="en-US" sz="4500" b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Esercitazioni</a:t>
            </a:r>
            <a:endParaRPr lang="en-US" sz="45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  <a:p>
            <a:pPr>
              <a:spcAft>
                <a:spcPts val="300"/>
              </a:spcAft>
            </a:pPr>
            <a:r>
              <a:rPr lang="en-US" sz="4500" b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  <a:cs typeface="+mn-lt"/>
              </a:rPr>
              <a:t>A.A 2025-2026</a:t>
            </a:r>
            <a:endParaRPr lang="en-US" sz="5400" b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  <a:cs typeface="+mn-l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4EC161-387A-0030-B2DF-FDD57357FE58}"/>
              </a:ext>
            </a:extLst>
          </p:cNvPr>
          <p:cNvSpPr txBox="1"/>
          <p:nvPr/>
        </p:nvSpPr>
        <p:spPr>
          <a:xfrm>
            <a:off x="890976" y="3804537"/>
            <a:ext cx="11060020" cy="1045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 Felizzato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2400" b="1" i="1" dirty="0" err="1">
                <a:solidFill>
                  <a:srgbClr val="003251"/>
                </a:solidFill>
                <a:latin typeface="Inter" panose="02000503000000020004" pitchFamily="2" charset="0"/>
                <a:ea typeface="Inter" panose="02000503000000020004" pitchFamily="2" charset="0"/>
              </a:rPr>
              <a:t>giorgio.felizzato@unito.it</a:t>
            </a:r>
            <a:endParaRPr lang="it-IT" sz="2400" b="1" i="1" dirty="0">
              <a:solidFill>
                <a:srgbClr val="003251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772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950D7-BFBA-07B1-8F3F-3BA29EFFF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06CE06-0430-97EA-C1B0-54FB92471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Analisi dell’olio di oliva – Parte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452563-25F7-57E1-DD6F-9417888151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Calcolare il numero di saponificazione di un campione di olio di 1.5689 g per il quale sono stati usati 16.6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 in eccesso dopo la reazione di saponificazione. Per la reazione di saponificazione a caldo sono stati utilizzati 25.0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 Calcolare il numero di saponificazione di un campione di olio di 4.5783 g per il quale sono stati utilizzati 12.8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</a:t>
            </a:r>
            <a:r>
              <a:rPr lang="it-IT" dirty="0" err="1"/>
              <a:t>vasici</a:t>
            </a:r>
            <a:r>
              <a:rPr lang="it-IT" dirty="0"/>
              <a:t> in eccesso dopo la reazione di saponificazione. Per la reazione di saponificazione a caldo sono stati utilizzati 50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 (liberi e legati) di un campione di olio di 9.786 g avente un numero di saponificazione di 380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Peso molecolare del KOH: 56.11 g/mol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55611E7F-715C-28A4-BD6B-A8CB50237A96}"/>
              </a:ext>
            </a:extLst>
          </p:cNvPr>
          <p:cNvSpPr/>
          <p:nvPr/>
        </p:nvSpPr>
        <p:spPr>
          <a:xfrm>
            <a:off x="655402" y="4285032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049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48818-9977-3563-6D26-C5F10B407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1BE1DB-FC15-A3F0-AEAC-A3A8A999C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3.3 Esercizio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6DAEC94-C90B-97A4-4237-C50720581862}"/>
              </a:ext>
            </a:extLst>
          </p:cNvPr>
          <p:cNvSpPr txBox="1"/>
          <p:nvPr/>
        </p:nvSpPr>
        <p:spPr>
          <a:xfrm>
            <a:off x="838200" y="1429667"/>
            <a:ext cx="106933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Dati:</a:t>
            </a:r>
          </a:p>
          <a:p>
            <a:pPr marL="342900" indent="-342900">
              <a:buFont typeface="+mj-lt"/>
              <a:buAutoNum type="arabicPeriod"/>
            </a:pPr>
            <a:endParaRPr lang="it-IT" baseline="30000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11413AA0-7E0F-B389-F31A-6D81DDC9B6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546307"/>
            <a:ext cx="7772400" cy="702179"/>
          </a:xfrm>
          <a:prstGeom prst="rect">
            <a:avLst/>
          </a:prstGeom>
        </p:spPr>
      </p:pic>
      <p:pic>
        <p:nvPicPr>
          <p:cNvPr id="6" name="Immagine 5" descr="Immagine che contiene linea, testo, Carattere, diagramma&#10;&#10;Il contenuto generato dall'IA potrebbe non essere corretto.">
            <a:extLst>
              <a:ext uri="{FF2B5EF4-FFF2-40B4-BE49-F238E27FC236}">
                <a16:creationId xmlns:a16="http://schemas.microsoft.com/office/drawing/2014/main" id="{B8705994-651C-C45C-A7B3-CBD6BC2ACA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871869"/>
            <a:ext cx="7772400" cy="1836198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A79929E1-8C46-B6A6-73DA-2F899C75D340}"/>
              </a:ext>
            </a:extLst>
          </p:cNvPr>
          <p:cNvSpPr txBox="1"/>
          <p:nvPr/>
        </p:nvSpPr>
        <p:spPr>
          <a:xfrm>
            <a:off x="838200" y="4013200"/>
            <a:ext cx="1051559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9,786 g di campione</a:t>
            </a:r>
          </a:p>
          <a:p>
            <a:r>
              <a:rPr lang="it-IT" dirty="0"/>
              <a:t>Numero di saponificazione 380 = mg di KOH utilizzati per saponificare 1 g di campione</a:t>
            </a:r>
          </a:p>
          <a:p>
            <a:endParaRPr lang="it-IT" dirty="0"/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gli mg di KOH utilizzati per la reazione di saponificazione</a:t>
            </a:r>
          </a:p>
          <a:p>
            <a:pPr lvl="1"/>
            <a:r>
              <a:rPr lang="it-IT" dirty="0"/>
              <a:t>380 mg : 1g = X mg = 9,786 g </a:t>
            </a:r>
          </a:p>
          <a:p>
            <a:pPr lvl="1"/>
            <a:r>
              <a:rPr lang="it-IT" dirty="0"/>
              <a:t>X = 3719 mg = 3, 719 g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143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0F0976-D4C0-1940-5906-AE7AF5B7E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C1A209-CEEE-C152-A236-9C65F1B9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3.3 Esercizio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82B0AE0-4800-0E61-8735-3D2945194659}"/>
              </a:ext>
            </a:extLst>
          </p:cNvPr>
          <p:cNvSpPr txBox="1"/>
          <p:nvPr/>
        </p:nvSpPr>
        <p:spPr>
          <a:xfrm>
            <a:off x="838200" y="1429667"/>
            <a:ext cx="10693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2. Calcolo le moli di KOH </a:t>
            </a:r>
          </a:p>
          <a:p>
            <a:pPr lvl="1"/>
            <a:r>
              <a:rPr lang="it-IT" dirty="0"/>
              <a:t>3, 719 g / 56,1056 g/mol = 6,6 x 10</a:t>
            </a:r>
            <a:r>
              <a:rPr lang="it-IT" baseline="30000" dirty="0"/>
              <a:t>-2 </a:t>
            </a:r>
            <a:r>
              <a:rPr lang="it-IT" dirty="0"/>
              <a:t>moli= moli di acidi grassi liberi e legati = equivalenti acidi in  9,786 g di campione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CB120837-1DC6-00CB-07A7-CC7DA5FAF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546307"/>
            <a:ext cx="7772400" cy="702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6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3C4682-2AC4-37FF-98AC-29DC0AC4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Analisi dell’olio di oliva – Parte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83428A-8787-DC6A-2129-17852B844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Calcolare il numero di saponificazione di un campione di olio di 1.5689 g per il quale sono stati usati 16.6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 in eccesso dopo la reazione di saponificazione. Per la reazione di saponificazione a caldo sono stati utilizzati 25.0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 Calcolare il numero di saponificazione di un campione di olio di 4.5783 g per il quale sono stati utilizzati 12.8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</a:t>
            </a:r>
            <a:r>
              <a:rPr lang="it-IT" dirty="0" err="1"/>
              <a:t>vasici</a:t>
            </a:r>
            <a:r>
              <a:rPr lang="it-IT" dirty="0"/>
              <a:t> in eccesso dopo la reazione di saponificazione. Per la reazione di saponificazione a caldo sono stati utilizzati 50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 (liberi e legati) di un campione di olio di 9.786 g avente un numero di saponificazione di 380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Peso molecolare del KOH: 56.11 g/mol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1783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6C22D-587A-0FC4-C133-35DBD6542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34967E-FD45-66D6-D9CA-7D4051674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Numero di saponificazione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642A3C-2AC5-5315-0870-AA9D4E9F8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Il numero di saponificazione è dato dal numero di milligrammi di KOH richiesti per neutralizzare tutti gli acidi, liberi o combinati (come trigliceridi), presenti in 1 grammo di sostanza grassa. </a:t>
            </a:r>
          </a:p>
          <a:p>
            <a:pPr marL="0" indent="0">
              <a:buNone/>
            </a:pPr>
            <a:r>
              <a:rPr lang="it-IT" dirty="0"/>
              <a:t>Per i comuni grassi alimentari l’indice è compreso tra 190 e 200, però nel burro (data la presenza di un 10% circa di gliceridi di acidi grassi a corta catena) supera il valore di 220.</a:t>
            </a:r>
          </a:p>
          <a:p>
            <a:pPr marL="0" indent="0">
              <a:buNone/>
            </a:pPr>
            <a:r>
              <a:rPr lang="it-IT" dirty="0"/>
              <a:t>E’ ovvio che se nel grasso fossero stati aggiunti idrocarburi, il valore scenderebbe moltissimo.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628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93B69-5E25-EE8F-044A-2BE3E88FD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3E5FC-B85F-209B-390D-45B1EF943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Numero di saponificazione</a:t>
            </a:r>
          </a:p>
        </p:txBody>
      </p:sp>
      <p:pic>
        <p:nvPicPr>
          <p:cNvPr id="4" name="Immagine 3" descr="Immagine che contiene testo, Carattere, schermata, linea&#10;&#10;Il contenuto generato dall'IA potrebbe non essere corretto.">
            <a:extLst>
              <a:ext uri="{FF2B5EF4-FFF2-40B4-BE49-F238E27FC236}">
                <a16:creationId xmlns:a16="http://schemas.microsoft.com/office/drawing/2014/main" id="{97FB63C5-80B5-8469-7197-8EB81FE09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00" y="1480344"/>
            <a:ext cx="8661400" cy="3068854"/>
          </a:xfrm>
          <a:prstGeom prst="rect">
            <a:avLst/>
          </a:prstGeom>
        </p:spPr>
      </p:pic>
      <p:pic>
        <p:nvPicPr>
          <p:cNvPr id="6" name="Immagine 5" descr="Immagine che contiene testo, Carattere, diagramma, linea&#10;&#10;Il contenuto generato dall'IA potrebbe non essere corretto.">
            <a:extLst>
              <a:ext uri="{FF2B5EF4-FFF2-40B4-BE49-F238E27FC236}">
                <a16:creationId xmlns:a16="http://schemas.microsoft.com/office/drawing/2014/main" id="{B5BFF901-4A95-C274-CD00-F68CEA04F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645553"/>
            <a:ext cx="7772400" cy="146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425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56C5-DC3C-42BB-7F2B-00D955330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77FDEA-C4D7-2D3F-5C54-FD7E4EC17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Analisi dell’olio di oliva – Parte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5A91F0-89A3-4E7F-04C5-2C53E3AC7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Calcolare il numero di saponificazione di un campione di olio di 1.5689 g per il quale sono stati usati 16.6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 in eccesso dopo la reazione di saponificazione. Per la reazione di saponificazione a caldo sono stati utilizzati 25.0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 Calcolare il numero di saponificazione di un campione di olio di 4.5783 g per il quale sono stati utilizzati 12.8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</a:t>
            </a:r>
            <a:r>
              <a:rPr lang="it-IT" dirty="0" err="1"/>
              <a:t>vasici</a:t>
            </a:r>
            <a:r>
              <a:rPr lang="it-IT" dirty="0"/>
              <a:t> in eccesso dopo la reazione di saponificazione. Per la reazione di saponificazione a caldo sono stati utilizzati 50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 (liberi e legati) di un campione di olio di 9.786 g avente un numero di saponificazione di 380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Peso molecolare del KOH: 56.11 g/mol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B29E8BD4-AC9D-4695-FB45-01C2618B1CA2}"/>
              </a:ext>
            </a:extLst>
          </p:cNvPr>
          <p:cNvSpPr/>
          <p:nvPr/>
        </p:nvSpPr>
        <p:spPr>
          <a:xfrm>
            <a:off x="644769" y="1690688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047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D9D988-0926-C802-7025-021B06FE6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3.1 Esercizio</a:t>
            </a:r>
          </a:p>
        </p:txBody>
      </p:sp>
      <p:pic>
        <p:nvPicPr>
          <p:cNvPr id="5" name="Segnaposto contenuto 4" descr="Immagine che contiene testo, Carattere&#10;&#10;Il contenuto generato dall'IA potrebbe non essere corretto.">
            <a:extLst>
              <a:ext uri="{FF2B5EF4-FFF2-40B4-BE49-F238E27FC236}">
                <a16:creationId xmlns:a16="http://schemas.microsoft.com/office/drawing/2014/main" id="{EF765AAF-1371-8F7B-DF33-FE5DB1437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2455" y="365125"/>
            <a:ext cx="7570076" cy="1064542"/>
          </a:xfr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536E55-B703-4105-DF1D-676F37722BC8}"/>
              </a:ext>
            </a:extLst>
          </p:cNvPr>
          <p:cNvSpPr txBox="1"/>
          <p:nvPr/>
        </p:nvSpPr>
        <p:spPr>
          <a:xfrm>
            <a:off x="838200" y="1429667"/>
            <a:ext cx="106933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Dati: </a:t>
            </a:r>
          </a:p>
          <a:p>
            <a:r>
              <a:rPr lang="it-IT" dirty="0"/>
              <a:t>1,5689 g di olio</a:t>
            </a:r>
          </a:p>
          <a:p>
            <a:r>
              <a:rPr lang="it-IT" dirty="0"/>
              <a:t>16,6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 in eccesso</a:t>
            </a:r>
          </a:p>
          <a:p>
            <a:r>
              <a:rPr lang="it-IT" dirty="0"/>
              <a:t>25,0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</a:t>
            </a:r>
          </a:p>
          <a:p>
            <a:endParaRPr lang="it-IT" dirty="0"/>
          </a:p>
          <a:p>
            <a:r>
              <a:rPr lang="it-IT" dirty="0"/>
              <a:t>Per KOH e HCl -&gt; </a:t>
            </a:r>
            <a:r>
              <a:rPr lang="it-IT" dirty="0" err="1"/>
              <a:t>N</a:t>
            </a:r>
            <a:r>
              <a:rPr lang="it-IT" dirty="0"/>
              <a:t>= 1xM quindi mol=</a:t>
            </a:r>
            <a:r>
              <a:rPr lang="it-IT" dirty="0" err="1"/>
              <a:t>eq</a:t>
            </a:r>
            <a:endParaRPr lang="it-IT" dirty="0"/>
          </a:p>
          <a:p>
            <a:endParaRPr lang="it-IT" dirty="0"/>
          </a:p>
          <a:p>
            <a:pPr marL="342900" indent="-342900">
              <a:buAutoNum type="arabicPeriod"/>
            </a:pPr>
            <a:r>
              <a:rPr lang="it-IT" dirty="0"/>
              <a:t>Calcolo le moli di HCl usate per </a:t>
            </a:r>
            <a:r>
              <a:rPr lang="it-IT" dirty="0" err="1"/>
              <a:t>retrotitolare</a:t>
            </a:r>
            <a:endParaRPr lang="it-IT" dirty="0"/>
          </a:p>
          <a:p>
            <a:pPr lvl="1"/>
            <a:r>
              <a:rPr lang="it-IT" dirty="0"/>
              <a:t>0,5 mol : 1000 </a:t>
            </a:r>
            <a:r>
              <a:rPr lang="it-IT" dirty="0" err="1"/>
              <a:t>mL</a:t>
            </a:r>
            <a:r>
              <a:rPr lang="it-IT" dirty="0"/>
              <a:t> = </a:t>
            </a:r>
            <a:r>
              <a:rPr lang="it-IT" dirty="0" err="1"/>
              <a:t>Xmol</a:t>
            </a:r>
            <a:r>
              <a:rPr lang="it-IT" dirty="0"/>
              <a:t> : 16,6 </a:t>
            </a:r>
            <a:r>
              <a:rPr lang="it-IT" dirty="0" err="1"/>
              <a:t>mL</a:t>
            </a:r>
            <a:endParaRPr lang="it-IT" dirty="0"/>
          </a:p>
          <a:p>
            <a:pPr lvl="1"/>
            <a:r>
              <a:rPr lang="it-IT" dirty="0"/>
              <a:t>X = 8, 3 x 10</a:t>
            </a:r>
            <a:r>
              <a:rPr lang="it-IT" baseline="30000" dirty="0"/>
              <a:t>-3 </a:t>
            </a:r>
            <a:r>
              <a:rPr lang="it-IT" dirty="0"/>
              <a:t>moli = moli in eccesso di KOH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le moli di KOH usate per la reazione di saponificazione</a:t>
            </a:r>
          </a:p>
          <a:p>
            <a:pPr lvl="1"/>
            <a:r>
              <a:rPr lang="it-IT" dirty="0"/>
              <a:t>0,5 mol : 1000 </a:t>
            </a:r>
            <a:r>
              <a:rPr lang="it-IT" dirty="0" err="1"/>
              <a:t>mL</a:t>
            </a:r>
            <a:r>
              <a:rPr lang="it-IT" dirty="0"/>
              <a:t> = X mol : 25,0 </a:t>
            </a:r>
            <a:r>
              <a:rPr lang="it-IT" dirty="0" err="1"/>
              <a:t>mL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X mol = 1,25 x 10</a:t>
            </a:r>
            <a:r>
              <a:rPr lang="it-IT" baseline="30000" dirty="0"/>
              <a:t>-2 </a:t>
            </a:r>
            <a:r>
              <a:rPr lang="it-IT" dirty="0"/>
              <a:t>moli di KOH totali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le moli di KOH usate per la reazione di saponificazione</a:t>
            </a:r>
          </a:p>
          <a:p>
            <a:pPr lvl="1"/>
            <a:r>
              <a:rPr lang="it-IT" dirty="0"/>
              <a:t>1,25 x 10</a:t>
            </a:r>
            <a:r>
              <a:rPr lang="it-IT" baseline="30000" dirty="0"/>
              <a:t>-2 </a:t>
            </a:r>
            <a:r>
              <a:rPr lang="it-IT" dirty="0"/>
              <a:t>- 8, 3 x 10</a:t>
            </a:r>
            <a:r>
              <a:rPr lang="it-IT" baseline="30000" dirty="0"/>
              <a:t>-3 </a:t>
            </a:r>
            <a:r>
              <a:rPr lang="it-IT" dirty="0"/>
              <a:t>moli = 4,2 x 10</a:t>
            </a:r>
            <a:r>
              <a:rPr lang="it-IT" baseline="30000" dirty="0"/>
              <a:t>-3 </a:t>
            </a:r>
            <a:r>
              <a:rPr lang="it-IT" dirty="0"/>
              <a:t>moli </a:t>
            </a:r>
          </a:p>
          <a:p>
            <a:pPr marL="342900" indent="-342900">
              <a:buFont typeface="+mj-lt"/>
              <a:buAutoNum type="arabicPeriod"/>
            </a:pPr>
            <a:endParaRPr lang="it-IT" baseline="30000" dirty="0"/>
          </a:p>
        </p:txBody>
      </p:sp>
    </p:spTree>
    <p:extLst>
      <p:ext uri="{BB962C8B-B14F-4D97-AF65-F5344CB8AC3E}">
        <p14:creationId xmlns:p14="http://schemas.microsoft.com/office/powerpoint/2010/main" val="201411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D04A6-F7B6-A182-635D-060851442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568781-9F4C-60C3-0C97-E65D26808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3.1 Esercizio</a:t>
            </a:r>
          </a:p>
        </p:txBody>
      </p:sp>
      <p:pic>
        <p:nvPicPr>
          <p:cNvPr id="5" name="Segnaposto contenuto 4" descr="Immagine che contiene testo, Carattere&#10;&#10;Il contenuto generato dall'IA potrebbe non essere corretto.">
            <a:extLst>
              <a:ext uri="{FF2B5EF4-FFF2-40B4-BE49-F238E27FC236}">
                <a16:creationId xmlns:a16="http://schemas.microsoft.com/office/drawing/2014/main" id="{65307B44-4DAA-4BFF-498D-398C54BBD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2455" y="365125"/>
            <a:ext cx="7570076" cy="1064542"/>
          </a:xfr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58EED18A-91F4-FF18-A3AA-85A7C5BBA59D}"/>
              </a:ext>
            </a:extLst>
          </p:cNvPr>
          <p:cNvSpPr txBox="1"/>
          <p:nvPr/>
        </p:nvSpPr>
        <p:spPr>
          <a:xfrm>
            <a:off x="838200" y="1429667"/>
            <a:ext cx="106933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4. Moltiplico per il PM</a:t>
            </a:r>
          </a:p>
          <a:p>
            <a:pPr lvl="1"/>
            <a:r>
              <a:rPr lang="it-IT" dirty="0"/>
              <a:t>4,2 x 10</a:t>
            </a:r>
            <a:r>
              <a:rPr lang="it-IT" baseline="30000" dirty="0"/>
              <a:t>-3 </a:t>
            </a:r>
            <a:r>
              <a:rPr lang="it-IT" dirty="0"/>
              <a:t>moli x 56,1056 g/mol = 0,236 g = 236 mg in 1,5689 g di campione</a:t>
            </a:r>
          </a:p>
          <a:p>
            <a:r>
              <a:rPr lang="it-IT" dirty="0"/>
              <a:t>5. Calcolo il numero di saponificazione</a:t>
            </a:r>
          </a:p>
          <a:p>
            <a:pPr lvl="1"/>
            <a:r>
              <a:rPr lang="it-IT" dirty="0"/>
              <a:t>236 mg : 1,5689 g = X : 1g</a:t>
            </a:r>
          </a:p>
          <a:p>
            <a:pPr lvl="1"/>
            <a:r>
              <a:rPr lang="it-IT" dirty="0"/>
              <a:t>X = 150 mg </a:t>
            </a:r>
          </a:p>
        </p:txBody>
      </p:sp>
    </p:spTree>
    <p:extLst>
      <p:ext uri="{BB962C8B-B14F-4D97-AF65-F5344CB8AC3E}">
        <p14:creationId xmlns:p14="http://schemas.microsoft.com/office/powerpoint/2010/main" val="311319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D823-B1D7-B096-21FB-A973AABBF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C5A3CF-16ED-0209-C5A3-E625654A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 Analisi dell’olio di oliva – Parte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78E5FB-49F2-A27E-1F47-FA7F869F1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Calcolare il numero di saponificazione di un campione di olio di 1.5689 g per il quale sono stati usati 16.6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 in eccesso dopo la reazione di saponificazione. Per la reazione di saponificazione a caldo sono stati utilizzati 25.0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 Calcolare il numero di saponificazione di un campione di olio di 4.5783 g per il quale sono stati utilizzati 12.8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</a:t>
            </a:r>
            <a:r>
              <a:rPr lang="it-IT" dirty="0" err="1"/>
              <a:t>vasici</a:t>
            </a:r>
            <a:r>
              <a:rPr lang="it-IT" dirty="0"/>
              <a:t> in eccesso dopo la reazione di saponificazione. Per la reazione di saponificazione a caldo sono stati utilizzati 50 </a:t>
            </a:r>
            <a:r>
              <a:rPr lang="it-IT" dirty="0" err="1"/>
              <a:t>mL</a:t>
            </a:r>
            <a:r>
              <a:rPr lang="it-IT" dirty="0"/>
              <a:t> di KOH </a:t>
            </a:r>
            <a:r>
              <a:rPr lang="it-IT" dirty="0" err="1"/>
              <a:t>N</a:t>
            </a:r>
            <a:r>
              <a:rPr lang="it-IT" dirty="0"/>
              <a:t>/2.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Calcolare gli equivalenti acidi (liberi e legati) di un campione di olio di 9.786 g avente un numero di saponificazione di 380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0" indent="0">
              <a:buNone/>
            </a:pPr>
            <a:r>
              <a:rPr lang="it-IT" dirty="0"/>
              <a:t>Peso molecolare del KOH: 56.11 g/mol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Ovale 3">
            <a:extLst>
              <a:ext uri="{FF2B5EF4-FFF2-40B4-BE49-F238E27FC236}">
                <a16:creationId xmlns:a16="http://schemas.microsoft.com/office/drawing/2014/main" id="{E6D7E42C-94E8-274C-BB43-34F012F3ABA7}"/>
              </a:ext>
            </a:extLst>
          </p:cNvPr>
          <p:cNvSpPr/>
          <p:nvPr/>
        </p:nvSpPr>
        <p:spPr>
          <a:xfrm>
            <a:off x="644769" y="2934697"/>
            <a:ext cx="738554" cy="66821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309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61168-DF02-D8A2-8D6D-FC0CDECE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9784C8-FF35-4BB8-2EFB-3E6285D1C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3.2 Esercizio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ACC9A10-7900-9945-E3B6-51BC32036529}"/>
              </a:ext>
            </a:extLst>
          </p:cNvPr>
          <p:cNvSpPr txBox="1"/>
          <p:nvPr/>
        </p:nvSpPr>
        <p:spPr>
          <a:xfrm>
            <a:off x="838200" y="1429667"/>
            <a:ext cx="10693399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Dati:</a:t>
            </a:r>
          </a:p>
          <a:p>
            <a:r>
              <a:rPr lang="it-IT" dirty="0"/>
              <a:t>5,5783 g di campione </a:t>
            </a:r>
          </a:p>
          <a:p>
            <a:r>
              <a:rPr lang="it-IT" dirty="0"/>
              <a:t>12,8 </a:t>
            </a:r>
            <a:r>
              <a:rPr lang="it-IT" dirty="0" err="1"/>
              <a:t>mL</a:t>
            </a:r>
            <a:r>
              <a:rPr lang="it-IT" dirty="0"/>
              <a:t> di HCl </a:t>
            </a:r>
            <a:r>
              <a:rPr lang="it-IT" dirty="0" err="1"/>
              <a:t>N</a:t>
            </a:r>
            <a:r>
              <a:rPr lang="it-IT" dirty="0"/>
              <a:t>/2 per titolare gli equivalenti basici</a:t>
            </a:r>
          </a:p>
          <a:p>
            <a:r>
              <a:rPr lang="it-IT" dirty="0"/>
              <a:t>50,0 </a:t>
            </a:r>
            <a:r>
              <a:rPr lang="it-IT" dirty="0" err="1"/>
              <a:t>mL</a:t>
            </a:r>
            <a:r>
              <a:rPr lang="it-IT" dirty="0"/>
              <a:t> KOH </a:t>
            </a:r>
            <a:r>
              <a:rPr lang="it-IT" dirty="0" err="1"/>
              <a:t>N</a:t>
            </a:r>
            <a:r>
              <a:rPr lang="it-IT" dirty="0"/>
              <a:t>/2</a:t>
            </a:r>
          </a:p>
          <a:p>
            <a:endParaRPr lang="it-IT" dirty="0"/>
          </a:p>
          <a:p>
            <a:pPr marL="342900" indent="-342900">
              <a:buAutoNum type="arabicPeriod"/>
            </a:pPr>
            <a:r>
              <a:rPr lang="it-IT" dirty="0"/>
              <a:t>Calcolo le moli di HCL utilizzate per la </a:t>
            </a:r>
            <a:r>
              <a:rPr lang="it-IT" dirty="0" err="1"/>
              <a:t>retrotitolazione</a:t>
            </a:r>
            <a:endParaRPr lang="it-IT" dirty="0"/>
          </a:p>
          <a:p>
            <a:pPr lvl="1"/>
            <a:r>
              <a:rPr lang="it-IT" dirty="0"/>
              <a:t>Mol HCL = moli eccesso di KOH = 0,5 M x 0,0128 L = 0,0064 moli = 6,4 x 10</a:t>
            </a:r>
            <a:r>
              <a:rPr lang="it-IT" baseline="30000" dirty="0"/>
              <a:t>-3 </a:t>
            </a:r>
            <a:r>
              <a:rPr lang="it-IT" dirty="0"/>
              <a:t>moli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le moli di KOH utilizzate</a:t>
            </a:r>
          </a:p>
          <a:p>
            <a:pPr lvl="1"/>
            <a:r>
              <a:rPr lang="it-IT" dirty="0"/>
              <a:t> moli KOH totali = 0,5 </a:t>
            </a:r>
            <a:r>
              <a:rPr lang="it-IT" dirty="0" err="1"/>
              <a:t>N</a:t>
            </a:r>
            <a:r>
              <a:rPr lang="it-IT" dirty="0"/>
              <a:t> x 0,050 L = 2,50 x 10</a:t>
            </a:r>
            <a:r>
              <a:rPr lang="it-IT" baseline="30000" dirty="0"/>
              <a:t>-2 </a:t>
            </a:r>
            <a:r>
              <a:rPr lang="it-IT" dirty="0"/>
              <a:t>moli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le moli di KOH usate per la saponificazione</a:t>
            </a:r>
          </a:p>
          <a:p>
            <a:pPr lvl="1"/>
            <a:r>
              <a:rPr lang="it-IT" dirty="0"/>
              <a:t>2,50 x 10</a:t>
            </a:r>
            <a:r>
              <a:rPr lang="it-IT" baseline="30000" dirty="0"/>
              <a:t>-2 </a:t>
            </a:r>
            <a:r>
              <a:rPr lang="it-IT" dirty="0"/>
              <a:t>moli - 6,4 x 10</a:t>
            </a:r>
            <a:r>
              <a:rPr lang="it-IT" baseline="30000" dirty="0"/>
              <a:t>-3 </a:t>
            </a:r>
            <a:r>
              <a:rPr lang="it-IT" dirty="0"/>
              <a:t>moli = 1,8 x 10</a:t>
            </a:r>
            <a:r>
              <a:rPr lang="it-IT" baseline="30000" dirty="0"/>
              <a:t>-2 </a:t>
            </a:r>
            <a:r>
              <a:rPr lang="it-IT" dirty="0"/>
              <a:t>moli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/>
              <a:t>Calcolo il numero di saponificazione</a:t>
            </a:r>
          </a:p>
          <a:p>
            <a:pPr lvl="1"/>
            <a:r>
              <a:rPr lang="it-IT" dirty="0"/>
              <a:t> 1,8 x 10</a:t>
            </a:r>
            <a:r>
              <a:rPr lang="it-IT" baseline="30000" dirty="0"/>
              <a:t>-2 </a:t>
            </a:r>
            <a:r>
              <a:rPr lang="it-IT" dirty="0"/>
              <a:t>moli x 56,1056 g/mol = 1,044 g = 1044 mg</a:t>
            </a:r>
          </a:p>
          <a:p>
            <a:pPr lvl="1"/>
            <a:r>
              <a:rPr lang="it-IT" dirty="0"/>
              <a:t>1044 mg : 4,5783 g = X : 1 g</a:t>
            </a:r>
          </a:p>
          <a:p>
            <a:pPr lvl="1"/>
            <a:r>
              <a:rPr lang="it-IT" dirty="0"/>
              <a:t>X= 228 mg</a:t>
            </a:r>
          </a:p>
          <a:p>
            <a:pPr marL="342900" indent="-342900">
              <a:buFont typeface="+mj-lt"/>
              <a:buAutoNum type="arabicPeriod"/>
            </a:pPr>
            <a:endParaRPr lang="it-IT" baseline="30000" dirty="0"/>
          </a:p>
        </p:txBody>
      </p:sp>
      <p:pic>
        <p:nvPicPr>
          <p:cNvPr id="7" name="Immagine 6" descr="Immagine che contiene testo, Carattere&#10;&#10;Il contenuto generato dall'IA potrebbe non essere corretto.">
            <a:extLst>
              <a:ext uri="{FF2B5EF4-FFF2-40B4-BE49-F238E27FC236}">
                <a16:creationId xmlns:a16="http://schemas.microsoft.com/office/drawing/2014/main" id="{147E578F-73CE-BC3C-E136-5B4F0694F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9199" y="533511"/>
            <a:ext cx="7772400" cy="99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16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1159</Words>
  <Application>Microsoft Macintosh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Inter</vt:lpstr>
      <vt:lpstr>Tema di Office</vt:lpstr>
      <vt:lpstr>Presentazione standard di PowerPoint</vt:lpstr>
      <vt:lpstr>3. Analisi dell’olio di oliva – Parte 2</vt:lpstr>
      <vt:lpstr>3. Numero di saponificazione</vt:lpstr>
      <vt:lpstr>3. Numero di saponificazione</vt:lpstr>
      <vt:lpstr>3. Analisi dell’olio di oliva – Parte 2</vt:lpstr>
      <vt:lpstr>3.1 Esercizio</vt:lpstr>
      <vt:lpstr>3.1 Esercizio</vt:lpstr>
      <vt:lpstr>3. Analisi dell’olio di oliva – Parte 2</vt:lpstr>
      <vt:lpstr>3.2 Esercizio</vt:lpstr>
      <vt:lpstr>3. Analisi dell’olio di oliva – Parte 2</vt:lpstr>
      <vt:lpstr>3.3 Esercizio</vt:lpstr>
      <vt:lpstr>3.3 Esercizio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Giorgio Felizzato</dc:creator>
  <cp:lastModifiedBy>Giorgio Felizzato</cp:lastModifiedBy>
  <cp:revision>4</cp:revision>
  <dcterms:created xsi:type="dcterms:W3CDTF">2025-08-28T10:28:18Z</dcterms:created>
  <dcterms:modified xsi:type="dcterms:W3CDTF">2025-09-23T14:21:28Z</dcterms:modified>
</cp:coreProperties>
</file>