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8" r:id="rId10"/>
    <p:sldId id="260" r:id="rId11"/>
    <p:sldId id="269" r:id="rId12"/>
    <p:sldId id="265" r:id="rId13"/>
    <p:sldId id="270" r:id="rId14"/>
    <p:sldId id="266" r:id="rId15"/>
    <p:sldId id="267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07"/>
    <p:restoredTop sz="94679"/>
  </p:normalViewPr>
  <p:slideViewPr>
    <p:cSldViewPr snapToGrid="0">
      <p:cViewPr varScale="1">
        <p:scale>
          <a:sx n="109" d="100"/>
          <a:sy n="109" d="100"/>
        </p:scale>
        <p:origin x="216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17731-E1AA-CC4E-8B4A-81A36F525A1D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7FF80-7D07-074A-8BDC-5FE66158FB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025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801AD2-2D0D-5BFF-4109-180021D64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311AA01-66DB-7F5B-7291-602DEB4E1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F614B5-1032-0280-68D3-C7DCCE1C9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A9ADD8-9E26-6580-730C-73A71B3E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297879-249E-7418-4C63-76806B4F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70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6E0376-6470-E966-4FAF-321FA6EAC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3600AF-7DAF-D4CA-7781-A2E45D3CD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447795-24AF-D1B4-AA41-84A5234EC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69F7D-65FA-873D-FC84-1503803BC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5CF307-05E7-9730-149A-F6C76366F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67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B52444B-5138-EAA0-E225-A4F7C96F9A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210784-801E-678C-92B7-01872E054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B031EE-D7BD-2FC0-E7A1-746DCB0E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7DD439-F4CD-3C9E-92A3-9A00696AA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00AEE0-42DC-79B0-C8DA-3C92EFA9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71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660E42-E4EF-4ABC-7B7E-3210D41C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DCAD1A-F00A-406A-79DB-2F879D054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BA72F1-CF11-167B-4F55-68AE9C84F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3FC515-E619-F5CF-6056-F2782402B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76E861-7A20-3837-7D4C-D7CFC7A2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83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42C84D-9425-51BF-0B6B-18E161E24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93D451F-6100-97BD-233E-E147DF97D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C2B208-63EA-17E6-3E0C-7DF2D526D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82366E-6108-CD2C-ECA2-1CAF0D79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6A856B-08E8-30FD-9A90-A7FC522F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18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B1A232-3267-5438-33FB-B93E8962E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5C3459-2002-9C43-D3BD-8EB2AC2FE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756A115-B76B-DB05-BE42-B4ACD4F9B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31A453-18DC-38E7-90AF-102274103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5FB34B-99B0-3F68-CE0E-32913DB6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7FB5BB-EE69-2662-521F-076F6E487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4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A20165-7555-B0C0-72F6-D2F4EA3A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6E8DF8-5B17-0FFA-A8C8-4A27CDFF5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E4072BC-359A-65B9-4282-C81A3C8D4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653780-65AE-9A46-A8A7-BCDA30C32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54E762-5182-4258-7AE3-B287A0954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C01A8AE-6C38-BD68-C895-8F88F683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CCC562-9E01-915B-A4E7-C47BCC6FF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EDD3631-8D62-421E-4488-FA88D9F3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74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7EB82B-ED5D-6DB3-4BFA-B033D5DBF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5A7D4FE-D5FE-2251-C4AD-0C5F9924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4CA31AD-1E76-50AD-346A-93F0C15D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29D823-9943-BCED-F3BB-9B5C5025C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541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00702B-5109-8059-B31A-9A00D0D3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91925C6-0FDA-9CAF-89D7-19BC2BEE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232D5BC-BA7E-11BA-4E80-681FB9C4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230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3717FC-59D9-A825-DD78-E1DF0601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7A3380-289A-3853-1AA8-5A2E18924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88B16C-5A7E-E489-B62A-8C807D4BD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FD17BF-8711-1952-DBB9-44EC544B7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F7E2DF-5D6D-D2B0-A4E3-6EE7B97E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AE1B86-DE77-E19F-CA70-F61BB890F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59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F7048A-C374-2758-D73A-E1F03BAD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EC513F4-2A83-60EF-AE7E-C46AE9804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5F04CB-FFB7-50DE-9FA1-BB9D91126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4E71C4-F0E2-C2F3-0130-65F74BF1F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70FFD5-E49F-292A-6BBD-C21C9FD4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F0F162-A047-0706-6885-92DF3336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852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8A6F373-B8EB-972F-58AA-E10FB7F8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C49DA4-C105-A0B8-CCA0-BB9889A01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EA62EC-247B-F854-4992-024A09CBE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5D9CEF-86F8-6C46-9430-3EF44A73DDA4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5BA25B-3729-87D1-0D65-266B34438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CAE081-EFB4-7FCE-CB0C-9AA4B780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2A50A4-1AC6-8A46-9A83-B66FA89B9FA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26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he contiene cielo, blu, sfocatura, Azure&#10;&#10;Il contenuto generato dall&amp;#39;intelligenza artificiale potrebbe non essere corretto.">
            <a:extLst>
              <a:ext uri="{FF2B5EF4-FFF2-40B4-BE49-F238E27FC236}">
                <a16:creationId xmlns:a16="http://schemas.microsoft.com/office/drawing/2014/main" id="{63EC148B-CF22-FAC2-3AAF-8E886B6EF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2CEB762B-0034-349C-8CDC-CAC53288AC3C}"/>
              </a:ext>
            </a:extLst>
          </p:cNvPr>
          <p:cNvSpPr txBox="1"/>
          <p:nvPr/>
        </p:nvSpPr>
        <p:spPr>
          <a:xfrm>
            <a:off x="890976" y="594493"/>
            <a:ext cx="1106002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Corso di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laurea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in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Tecniche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Erboristiche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Chimica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degli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Alimenti –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Esercitazioni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A.A 2025-2026</a:t>
            </a:r>
            <a:endParaRPr lang="en-US" sz="54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A4EC161-387A-0030-B2DF-FDD57357FE58}"/>
              </a:ext>
            </a:extLst>
          </p:cNvPr>
          <p:cNvSpPr txBox="1"/>
          <p:nvPr/>
        </p:nvSpPr>
        <p:spPr>
          <a:xfrm>
            <a:off x="890976" y="3804537"/>
            <a:ext cx="11060020" cy="1045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 Felizzato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giorgio.felizzato@unito.it</a:t>
            </a:r>
            <a:endParaRPr lang="it-IT" sz="2400" b="1" i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72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9CF87-6238-2726-C5DA-114180358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8A5C0C-C955-B0E6-D18D-DCC6E4681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Esercizio 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69B17E6B-00FC-395C-7CBF-56B100F9D9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365125"/>
            <a:ext cx="5892800" cy="698500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3FC5E920-AE3C-E038-7510-BB687B60900E}"/>
              </a:ext>
            </a:extLst>
          </p:cNvPr>
          <p:cNvSpPr txBox="1"/>
          <p:nvPr/>
        </p:nvSpPr>
        <p:spPr>
          <a:xfrm>
            <a:off x="203200" y="1313725"/>
            <a:ext cx="1178559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Dati</a:t>
            </a:r>
          </a:p>
          <a:p>
            <a:r>
              <a:rPr lang="it-IT" dirty="0"/>
              <a:t>100 </a:t>
            </a:r>
            <a:r>
              <a:rPr lang="it-IT" dirty="0" err="1"/>
              <a:t>mL</a:t>
            </a:r>
            <a:r>
              <a:rPr lang="it-IT" dirty="0"/>
              <a:t> campione</a:t>
            </a:r>
          </a:p>
          <a:p>
            <a:r>
              <a:rPr lang="it-IT" dirty="0"/>
              <a:t>1,0 </a:t>
            </a:r>
            <a:r>
              <a:rPr lang="it-IT" dirty="0" err="1"/>
              <a:t>mL</a:t>
            </a:r>
            <a:r>
              <a:rPr lang="it-IT" dirty="0"/>
              <a:t> di KMnO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 err="1"/>
              <a:t>N</a:t>
            </a:r>
            <a:r>
              <a:rPr lang="it-IT" dirty="0"/>
              <a:t>/100 per la titolazione di ritorno</a:t>
            </a:r>
          </a:p>
          <a:p>
            <a:endParaRPr lang="it-IT" dirty="0"/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molarità di KMnO</a:t>
            </a:r>
            <a:r>
              <a:rPr lang="it-IT" baseline="-25000" dirty="0"/>
              <a:t>4</a:t>
            </a:r>
            <a:r>
              <a:rPr lang="it-IT" dirty="0"/>
              <a:t> </a:t>
            </a:r>
          </a:p>
          <a:p>
            <a:r>
              <a:rPr lang="it-IT" dirty="0"/>
              <a:t>M KMnO</a:t>
            </a:r>
            <a:r>
              <a:rPr lang="it-IT" baseline="-25000" dirty="0"/>
              <a:t>4 </a:t>
            </a:r>
            <a:r>
              <a:rPr lang="it-IT" dirty="0"/>
              <a:t>= </a:t>
            </a:r>
            <a:r>
              <a:rPr lang="it-IT" dirty="0" err="1"/>
              <a:t>N</a:t>
            </a:r>
            <a:r>
              <a:rPr lang="it-IT" dirty="0"/>
              <a:t>/</a:t>
            </a:r>
            <a:r>
              <a:rPr lang="it-IT" dirty="0" err="1"/>
              <a:t>n</a:t>
            </a:r>
            <a:r>
              <a:rPr lang="it-IT" dirty="0"/>
              <a:t> = 0.01 </a:t>
            </a:r>
            <a:r>
              <a:rPr lang="it-IT" dirty="0" err="1"/>
              <a:t>N</a:t>
            </a:r>
            <a:r>
              <a:rPr lang="it-IT" dirty="0"/>
              <a:t> / 5 = 0.002M</a:t>
            </a:r>
          </a:p>
          <a:p>
            <a:r>
              <a:rPr lang="it-IT" dirty="0"/>
              <a:t>2. Calcolo le moli  di KMnO</a:t>
            </a:r>
            <a:r>
              <a:rPr lang="it-IT" baseline="-25000" dirty="0"/>
              <a:t>4</a:t>
            </a:r>
            <a:r>
              <a:rPr lang="it-IT" dirty="0"/>
              <a:t> usate per la titolazione</a:t>
            </a:r>
          </a:p>
          <a:p>
            <a:pPr lvl="1"/>
            <a:r>
              <a:rPr lang="it-IT" dirty="0"/>
              <a:t>0.002 mol : 1L = X: 0.001L</a:t>
            </a:r>
          </a:p>
          <a:p>
            <a:pPr lvl="1"/>
            <a:r>
              <a:rPr lang="it-IT" dirty="0"/>
              <a:t>X = 0.002 x 0.001 = 2.0 x 10</a:t>
            </a:r>
            <a:r>
              <a:rPr lang="it-IT" baseline="30000" dirty="0"/>
              <a:t>-6</a:t>
            </a:r>
            <a:r>
              <a:rPr lang="it-IT" dirty="0"/>
              <a:t> mol = moli di KMnO</a:t>
            </a:r>
            <a:r>
              <a:rPr lang="it-IT" baseline="-25000" dirty="0"/>
              <a:t>4</a:t>
            </a:r>
            <a:r>
              <a:rPr lang="it-IT" dirty="0"/>
              <a:t>  per la titolazione di ritorno</a:t>
            </a:r>
          </a:p>
          <a:p>
            <a:pPr marL="342900" indent="-342900">
              <a:buAutoNum type="arabicPeriod" startAt="3"/>
            </a:pPr>
            <a:r>
              <a:rPr lang="it-IT" dirty="0"/>
              <a:t>Considero la reazione per vedere il rapporto KMnO</a:t>
            </a:r>
            <a:r>
              <a:rPr lang="it-IT" baseline="-25000" dirty="0"/>
              <a:t>4</a:t>
            </a:r>
            <a:r>
              <a:rPr lang="it-IT" dirty="0"/>
              <a:t> e O</a:t>
            </a:r>
            <a:r>
              <a:rPr lang="it-IT" baseline="-25000" dirty="0"/>
              <a:t>2</a:t>
            </a:r>
          </a:p>
          <a:p>
            <a:pPr lvl="1"/>
            <a:r>
              <a:rPr lang="it-IT" b="1" dirty="0"/>
              <a:t>2</a:t>
            </a:r>
            <a:r>
              <a:rPr lang="it-IT" dirty="0"/>
              <a:t> KMnO</a:t>
            </a:r>
            <a:r>
              <a:rPr lang="it-IT" baseline="-25000" dirty="0"/>
              <a:t>4</a:t>
            </a:r>
            <a:r>
              <a:rPr lang="it-IT" dirty="0"/>
              <a:t> +3 H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dirty="0"/>
              <a:t> K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 </a:t>
            </a:r>
            <a:r>
              <a:rPr lang="it-IT" dirty="0"/>
              <a:t> + 2MnSO</a:t>
            </a:r>
            <a:r>
              <a:rPr lang="it-IT" baseline="-25000" dirty="0"/>
              <a:t>4</a:t>
            </a:r>
            <a:r>
              <a:rPr lang="it-IT" dirty="0"/>
              <a:t> +</a:t>
            </a:r>
            <a:r>
              <a:rPr lang="it-IT" b="1" dirty="0"/>
              <a:t>5 ½</a:t>
            </a:r>
            <a:r>
              <a:rPr lang="it-IT" dirty="0"/>
              <a:t> O</a:t>
            </a:r>
            <a:r>
              <a:rPr lang="it-IT" baseline="-25000" dirty="0"/>
              <a:t>2</a:t>
            </a:r>
            <a:r>
              <a:rPr lang="it-IT" dirty="0"/>
              <a:t> + 3H</a:t>
            </a:r>
            <a:r>
              <a:rPr lang="it-IT" baseline="-25000" dirty="0"/>
              <a:t>2</a:t>
            </a:r>
            <a:r>
              <a:rPr lang="it-IT" dirty="0"/>
              <a:t>O</a:t>
            </a:r>
          </a:p>
          <a:p>
            <a:pPr lvl="1"/>
            <a:r>
              <a:rPr lang="it-IT" dirty="0"/>
              <a:t>Calcolo le moli di ossigeno</a:t>
            </a:r>
          </a:p>
          <a:p>
            <a:pPr lvl="1"/>
            <a:r>
              <a:rPr lang="it-IT" dirty="0"/>
              <a:t>2 : 5/2 = 2.0 x 10</a:t>
            </a:r>
            <a:r>
              <a:rPr lang="it-IT" baseline="30000" dirty="0"/>
              <a:t>-6</a:t>
            </a:r>
            <a:r>
              <a:rPr lang="it-IT" dirty="0"/>
              <a:t>  : X</a:t>
            </a:r>
          </a:p>
          <a:p>
            <a:pPr lvl="1"/>
            <a:r>
              <a:rPr lang="it-IT" dirty="0"/>
              <a:t>X = (2.0 x 10</a:t>
            </a:r>
            <a:r>
              <a:rPr lang="it-IT" baseline="30000" dirty="0"/>
              <a:t>-6</a:t>
            </a:r>
            <a:r>
              <a:rPr lang="it-IT" dirty="0"/>
              <a:t> x 5/2) /2 = 2.5 x 10</a:t>
            </a:r>
            <a:r>
              <a:rPr lang="it-IT" baseline="30000" dirty="0"/>
              <a:t>-6</a:t>
            </a:r>
            <a:r>
              <a:rPr lang="it-IT" dirty="0"/>
              <a:t> mol di O</a:t>
            </a:r>
            <a:r>
              <a:rPr lang="it-IT" baseline="-25000" dirty="0"/>
              <a:t>2  </a:t>
            </a:r>
            <a:r>
              <a:rPr lang="it-IT" dirty="0"/>
              <a:t>che si liberano</a:t>
            </a:r>
          </a:p>
          <a:p>
            <a:r>
              <a:rPr lang="it-IT" dirty="0"/>
              <a:t>4. Moltiplico per il PM</a:t>
            </a:r>
          </a:p>
          <a:p>
            <a:pPr lvl="1"/>
            <a:r>
              <a:rPr lang="it-IT" dirty="0"/>
              <a:t>2.5 x 10</a:t>
            </a:r>
            <a:r>
              <a:rPr lang="it-IT" baseline="30000" dirty="0"/>
              <a:t>-6</a:t>
            </a:r>
            <a:r>
              <a:rPr lang="it-IT" dirty="0"/>
              <a:t> mol x 32 g/mol = 8.0 x 10</a:t>
            </a:r>
            <a:r>
              <a:rPr lang="it-IT" baseline="30000" dirty="0"/>
              <a:t>-5 </a:t>
            </a:r>
            <a:r>
              <a:rPr lang="it-IT" dirty="0"/>
              <a:t>g per 100 </a:t>
            </a:r>
            <a:r>
              <a:rPr lang="it-IT" dirty="0" err="1"/>
              <a:t>mL</a:t>
            </a:r>
            <a:r>
              <a:rPr lang="it-IT" dirty="0"/>
              <a:t> di acqua</a:t>
            </a:r>
          </a:p>
          <a:p>
            <a:r>
              <a:rPr lang="it-IT" dirty="0"/>
              <a:t>5. Calcolo per 1L di acqua</a:t>
            </a:r>
          </a:p>
          <a:p>
            <a:pPr lvl="1"/>
            <a:r>
              <a:rPr lang="it-IT" dirty="0"/>
              <a:t>8.0 x 10</a:t>
            </a:r>
            <a:r>
              <a:rPr lang="it-IT" baseline="30000" dirty="0"/>
              <a:t>-5 </a:t>
            </a:r>
            <a:r>
              <a:rPr lang="it-IT" dirty="0"/>
              <a:t>g :  0.100 L = X : 1L</a:t>
            </a:r>
          </a:p>
          <a:p>
            <a:pPr lvl="1"/>
            <a:r>
              <a:rPr lang="it-IT" dirty="0"/>
              <a:t>X = numero di ossidabilità = 0.8 mg/L nella norma</a:t>
            </a:r>
          </a:p>
          <a:p>
            <a:pPr lvl="1"/>
            <a:endParaRPr lang="it-IT" baseline="-25000" dirty="0"/>
          </a:p>
        </p:txBody>
      </p:sp>
    </p:spTree>
    <p:extLst>
      <p:ext uri="{BB962C8B-B14F-4D97-AF65-F5344CB8AC3E}">
        <p14:creationId xmlns:p14="http://schemas.microsoft.com/office/powerpoint/2010/main" val="3931115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0FCBA-5A33-9F7E-4DC3-49A9CCD1B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2E513E-7F70-7C5C-6C99-0FBD6C73C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C29EB1-103C-6481-C7DC-7DFDEC0D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numero di ossidabilità di un campione di acqua potabile (100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per il quale sono stati utilizzati, nella titolazione di ritorno, 1.0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gli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necessari ad ossidare le sostanze organiche presenti in 150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acqua potabile con un numero di ossidabilità di 2.8.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tenore in cloruri di un campione di acqua potabile di 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il quale sono stati necessari 1.2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AgNO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 per titolare gli ioni Cl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presenti in soluzione. 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6BBBF9F4-7E71-B993-4379-56462C5966D8}"/>
              </a:ext>
            </a:extLst>
          </p:cNvPr>
          <p:cNvSpPr/>
          <p:nvPr/>
        </p:nvSpPr>
        <p:spPr>
          <a:xfrm>
            <a:off x="656493" y="2469381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23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F6EBC-0E03-189C-5394-2DE1CA242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800EA4-1D51-4AE7-7D89-2DAFD96D4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Esercizio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92168D2-4D7C-0BD4-4288-21BCA92FFFF3}"/>
              </a:ext>
            </a:extLst>
          </p:cNvPr>
          <p:cNvSpPr txBox="1"/>
          <p:nvPr/>
        </p:nvSpPr>
        <p:spPr>
          <a:xfrm>
            <a:off x="203200" y="1313725"/>
            <a:ext cx="1178559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Dati</a:t>
            </a:r>
          </a:p>
          <a:p>
            <a:r>
              <a:rPr lang="it-IT" dirty="0"/>
              <a:t>150 </a:t>
            </a:r>
            <a:r>
              <a:rPr lang="it-IT" dirty="0" err="1"/>
              <a:t>mL</a:t>
            </a:r>
            <a:r>
              <a:rPr lang="it-IT" dirty="0"/>
              <a:t> acqua</a:t>
            </a:r>
          </a:p>
          <a:p>
            <a:r>
              <a:rPr lang="it-IT" dirty="0"/>
              <a:t>Numero di ossidabilità = 2.8</a:t>
            </a:r>
          </a:p>
          <a:p>
            <a:r>
              <a:rPr lang="it-IT" dirty="0"/>
              <a:t>N</a:t>
            </a:r>
            <a:r>
              <a:rPr lang="it-IT" baseline="-25000" dirty="0"/>
              <a:t>KMnO4</a:t>
            </a:r>
            <a:r>
              <a:rPr lang="it-IT" dirty="0"/>
              <a:t> = </a:t>
            </a:r>
            <a:r>
              <a:rPr lang="it-IT" dirty="0" err="1"/>
              <a:t>N</a:t>
            </a:r>
            <a:r>
              <a:rPr lang="it-IT" dirty="0"/>
              <a:t>/100 = 0,01 </a:t>
            </a:r>
            <a:r>
              <a:rPr lang="it-IT" dirty="0" err="1"/>
              <a:t>N</a:t>
            </a:r>
            <a:r>
              <a:rPr lang="it-IT" dirty="0"/>
              <a:t> </a:t>
            </a:r>
            <a:r>
              <a:rPr lang="it-IT" dirty="0">
                <a:sym typeface="Wingdings" pitchFamily="2" charset="2"/>
              </a:rPr>
              <a:t> M = </a:t>
            </a:r>
            <a:r>
              <a:rPr lang="it-IT" dirty="0" err="1">
                <a:sym typeface="Wingdings" pitchFamily="2" charset="2"/>
              </a:rPr>
              <a:t>N</a:t>
            </a:r>
            <a:r>
              <a:rPr lang="it-IT" dirty="0">
                <a:sym typeface="Wingdings" pitchFamily="2" charset="2"/>
              </a:rPr>
              <a:t> / </a:t>
            </a:r>
            <a:r>
              <a:rPr lang="it-IT" dirty="0" err="1">
                <a:sym typeface="Wingdings" pitchFamily="2" charset="2"/>
              </a:rPr>
              <a:t>f.eq</a:t>
            </a:r>
            <a:r>
              <a:rPr lang="it-IT" dirty="0">
                <a:sym typeface="Wingdings" pitchFamily="2" charset="2"/>
              </a:rPr>
              <a:t>. = 0,01 / 5= 0,002 mol/L</a:t>
            </a:r>
          </a:p>
          <a:p>
            <a:endParaRPr lang="it-IT" dirty="0"/>
          </a:p>
          <a:p>
            <a:r>
              <a:rPr lang="it-IT" dirty="0"/>
              <a:t>Numero di ossidabilità = mg di O</a:t>
            </a:r>
            <a:r>
              <a:rPr lang="it-IT" baseline="-25000" dirty="0"/>
              <a:t>2</a:t>
            </a:r>
            <a:r>
              <a:rPr lang="it-IT" dirty="0"/>
              <a:t> in 1 L di acqua = 2.8 mg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gli mg di O</a:t>
            </a:r>
            <a:r>
              <a:rPr lang="it-IT" baseline="-25000" dirty="0"/>
              <a:t>2</a:t>
            </a:r>
            <a:r>
              <a:rPr lang="it-IT" dirty="0"/>
              <a:t> in 150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pPr lvl="1"/>
            <a:r>
              <a:rPr lang="it-IT" dirty="0"/>
              <a:t>2.8 mg : 1L = X : 0.150L</a:t>
            </a:r>
          </a:p>
          <a:p>
            <a:pPr lvl="1"/>
            <a:r>
              <a:rPr lang="it-IT" dirty="0"/>
              <a:t>X = (0.150 x 2.8) / 1 = 0.42 mg = 4.2 x 10</a:t>
            </a:r>
            <a:r>
              <a:rPr lang="it-IT" baseline="30000" dirty="0"/>
              <a:t>-4</a:t>
            </a:r>
            <a:r>
              <a:rPr lang="it-IT" dirty="0"/>
              <a:t> g</a:t>
            </a:r>
          </a:p>
          <a:p>
            <a:r>
              <a:rPr lang="it-IT" dirty="0"/>
              <a:t>2. Calcolo le moli di O</a:t>
            </a:r>
            <a:r>
              <a:rPr lang="it-IT" baseline="-25000" dirty="0"/>
              <a:t>2</a:t>
            </a:r>
          </a:p>
          <a:p>
            <a:pPr lvl="1"/>
            <a:r>
              <a:rPr lang="it-IT" dirty="0"/>
              <a:t>4.2 x 10</a:t>
            </a:r>
            <a:r>
              <a:rPr lang="it-IT" baseline="30000" dirty="0"/>
              <a:t>-4</a:t>
            </a:r>
            <a:r>
              <a:rPr lang="it-IT" dirty="0"/>
              <a:t> g / 32 g/mol = 1,3 x 10</a:t>
            </a:r>
            <a:r>
              <a:rPr lang="it-IT" baseline="30000" dirty="0"/>
              <a:t>-5</a:t>
            </a:r>
            <a:r>
              <a:rPr lang="it-IT" dirty="0"/>
              <a:t> mol </a:t>
            </a:r>
          </a:p>
          <a:p>
            <a:pPr marL="342900" indent="-342900">
              <a:buAutoNum type="arabicPeriod" startAt="3"/>
            </a:pPr>
            <a:r>
              <a:rPr lang="it-IT" dirty="0"/>
              <a:t>Considero la reazione con KMnO4 per calcolare le moli di KMnO4</a:t>
            </a:r>
          </a:p>
          <a:p>
            <a:pPr lvl="1"/>
            <a:r>
              <a:rPr lang="it-IT" b="1" dirty="0"/>
              <a:t>2</a:t>
            </a:r>
            <a:r>
              <a:rPr lang="it-IT" dirty="0"/>
              <a:t> KMnO</a:t>
            </a:r>
            <a:r>
              <a:rPr lang="it-IT" baseline="-25000" dirty="0"/>
              <a:t>4</a:t>
            </a:r>
            <a:r>
              <a:rPr lang="it-IT" dirty="0"/>
              <a:t> +3 H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dirty="0"/>
              <a:t> K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 </a:t>
            </a:r>
            <a:r>
              <a:rPr lang="it-IT" dirty="0"/>
              <a:t> + 2MnSO</a:t>
            </a:r>
            <a:r>
              <a:rPr lang="it-IT" baseline="-25000" dirty="0"/>
              <a:t>4</a:t>
            </a:r>
            <a:r>
              <a:rPr lang="it-IT" dirty="0"/>
              <a:t> +</a:t>
            </a:r>
            <a:r>
              <a:rPr lang="it-IT" b="1" dirty="0"/>
              <a:t>5 ½</a:t>
            </a:r>
            <a:r>
              <a:rPr lang="it-IT" dirty="0"/>
              <a:t> O</a:t>
            </a:r>
            <a:r>
              <a:rPr lang="it-IT" baseline="-25000" dirty="0"/>
              <a:t>2</a:t>
            </a:r>
            <a:r>
              <a:rPr lang="it-IT" dirty="0"/>
              <a:t> + 3H</a:t>
            </a:r>
            <a:r>
              <a:rPr lang="it-IT" baseline="-25000" dirty="0"/>
              <a:t>2</a:t>
            </a:r>
            <a:r>
              <a:rPr lang="it-IT" dirty="0"/>
              <a:t>O</a:t>
            </a:r>
          </a:p>
          <a:p>
            <a:pPr lvl="1"/>
            <a:r>
              <a:rPr lang="it-IT" dirty="0"/>
              <a:t>Calcolo le moli di permanganato di potassio</a:t>
            </a:r>
          </a:p>
          <a:p>
            <a:pPr lvl="1"/>
            <a:r>
              <a:rPr lang="it-IT" dirty="0"/>
              <a:t>2 : 5/2 =  X : 1,3 x 10</a:t>
            </a:r>
            <a:r>
              <a:rPr lang="it-IT" baseline="30000" dirty="0"/>
              <a:t>-5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X = (1,3 x 10</a:t>
            </a:r>
            <a:r>
              <a:rPr lang="it-IT" baseline="30000" dirty="0"/>
              <a:t>-5</a:t>
            </a:r>
            <a:r>
              <a:rPr lang="it-IT" dirty="0"/>
              <a:t>  x 2) 5/2  = 1,05 x 10</a:t>
            </a:r>
            <a:r>
              <a:rPr lang="it-IT" baseline="30000" dirty="0"/>
              <a:t>-5</a:t>
            </a:r>
            <a:r>
              <a:rPr lang="it-IT" dirty="0"/>
              <a:t> mol di KMnO4</a:t>
            </a:r>
          </a:p>
          <a:p>
            <a:r>
              <a:rPr lang="it-IT" dirty="0"/>
              <a:t>4. Calcolo gli </a:t>
            </a:r>
            <a:r>
              <a:rPr lang="it-IT" dirty="0" err="1"/>
              <a:t>mL</a:t>
            </a:r>
            <a:r>
              <a:rPr lang="it-IT" dirty="0"/>
              <a:t> che contengono 1,05 x 10</a:t>
            </a:r>
            <a:r>
              <a:rPr lang="it-IT" baseline="30000" dirty="0"/>
              <a:t>-5</a:t>
            </a:r>
            <a:r>
              <a:rPr lang="it-IT" dirty="0"/>
              <a:t> mol di KMnO4</a:t>
            </a:r>
          </a:p>
          <a:p>
            <a:pPr lvl="1"/>
            <a:r>
              <a:rPr lang="it-IT" dirty="0"/>
              <a:t>0,002 mol : 1L = 1,05 x 10</a:t>
            </a:r>
            <a:r>
              <a:rPr lang="it-IT" baseline="30000" dirty="0"/>
              <a:t>-5</a:t>
            </a:r>
            <a:r>
              <a:rPr lang="it-IT" dirty="0"/>
              <a:t> : X</a:t>
            </a:r>
          </a:p>
          <a:p>
            <a:pPr lvl="1"/>
            <a:r>
              <a:rPr lang="it-IT" dirty="0"/>
              <a:t>X = 5,25 x 10</a:t>
            </a:r>
            <a:r>
              <a:rPr lang="it-IT" baseline="30000" dirty="0"/>
              <a:t>-3</a:t>
            </a:r>
            <a:r>
              <a:rPr lang="it-IT" dirty="0"/>
              <a:t> L = 5,25 </a:t>
            </a:r>
            <a:r>
              <a:rPr lang="it-IT" dirty="0" err="1"/>
              <a:t>mL</a:t>
            </a:r>
            <a:r>
              <a:rPr lang="it-IT" dirty="0"/>
              <a:t> di KMnO4 </a:t>
            </a:r>
            <a:r>
              <a:rPr lang="it-IT" dirty="0" err="1"/>
              <a:t>N</a:t>
            </a:r>
            <a:r>
              <a:rPr lang="it-IT" dirty="0"/>
              <a:t>/100 necessari a ossidare le sostanze organiche in 150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pPr lvl="1"/>
            <a:endParaRPr lang="it-IT" baseline="-25000" dirty="0"/>
          </a:p>
          <a:p>
            <a:pPr lvl="1"/>
            <a:endParaRPr lang="it-IT" baseline="-250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851F6A63-44D5-F6C4-3F22-4E23B6EB4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3400" y="515575"/>
            <a:ext cx="60579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88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F94E8-AFA0-536D-2834-625EDC812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378B8-1D54-82BC-BFE5-BFF92ACE0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639430-AA73-68CD-707B-234DA5861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numero di ossidabilità di un campione di acqua potabile (100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per il quale sono stati utilizzati, nella titolazione di ritorno, 1.0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gli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necessari ad ossidare le sostanze organiche presenti in 150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acqua potabile con un numero di ossidabilità di 2.8.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tenore in cloruri di un campione di acqua potabile di 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il quale sono stati necessari 1.2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AgNO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 per titolare gli ioni Cl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presenti in soluzione. 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556DB7EE-2E07-0BFC-3CC8-67455F0192BD}"/>
              </a:ext>
            </a:extLst>
          </p:cNvPr>
          <p:cNvSpPr/>
          <p:nvPr/>
        </p:nvSpPr>
        <p:spPr>
          <a:xfrm>
            <a:off x="609600" y="3599718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3261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1FECA-72EC-EFA3-6C99-C8B9ED935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86DD8B-85EE-1D21-C84B-A8D2D0FC4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 Esercizio </a:t>
            </a:r>
          </a:p>
        </p:txBody>
      </p:sp>
      <p:pic>
        <p:nvPicPr>
          <p:cNvPr id="4" name="Immagine 3" descr="Immagine che contiene testo, Carattere, tipografia&#10;&#10;Il contenuto generato dall'IA potrebbe non essere corretto.">
            <a:extLst>
              <a:ext uri="{FF2B5EF4-FFF2-40B4-BE49-F238E27FC236}">
                <a16:creationId xmlns:a16="http://schemas.microsoft.com/office/drawing/2014/main" id="{4293608A-E16C-F473-AF9C-A9332CC22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6865" y="249238"/>
            <a:ext cx="7772400" cy="97155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12954A-A306-DB93-C98E-9BE44CD4CF44}"/>
              </a:ext>
            </a:extLst>
          </p:cNvPr>
          <p:cNvSpPr txBox="1"/>
          <p:nvPr/>
        </p:nvSpPr>
        <p:spPr>
          <a:xfrm>
            <a:off x="838200" y="1690687"/>
            <a:ext cx="10515599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 cloruri sono sempre presenti nelle acque, ma la loro quantità varia entro limiti piuttosto ampi in base al tipo di terreno attraversato. Occorre sempre assicurarsi, mediante indagini chimiche e batteriologiche, che i cloruri non provengano da inquinamenti dovuti ad infiltrazioni di reflui biologici.</a:t>
            </a:r>
            <a:endParaRPr lang="en-US" dirty="0"/>
          </a:p>
          <a:p>
            <a:endParaRPr lang="it-IT" dirty="0"/>
          </a:p>
          <a:p>
            <a:r>
              <a:rPr lang="it-IT" dirty="0"/>
              <a:t>La ricerca qualitativa dei cloruri si esegue acidificando l’acqua con acido nitrico e aggiungendo alcune gocce di soluzione di nitrato di argento: si ha intorbidamento o precipitazione di cloruro d’argento bianco, solubile in ammoniaca.</a:t>
            </a:r>
            <a:endParaRPr lang="en-US" dirty="0"/>
          </a:p>
          <a:p>
            <a:endParaRPr lang="it-IT" dirty="0"/>
          </a:p>
          <a:p>
            <a:r>
              <a:rPr lang="it-IT" dirty="0"/>
              <a:t>Il metodo di dosaggio utilizzato è </a:t>
            </a:r>
            <a:r>
              <a:rPr lang="it-IT" b="1" dirty="0"/>
              <a:t>il metodo di Mohr</a:t>
            </a:r>
            <a:r>
              <a:rPr lang="it-IT" dirty="0"/>
              <a:t>: che consiste nel titolare il campione con nitrato di argento in presenza di cromato potassico come indicatore  ed in ambiente neutro. Il punto finale della titolazione è indicato nella comparsa della colorazione rossa, caratteristica del cromato d’argento.</a:t>
            </a:r>
          </a:p>
          <a:p>
            <a:r>
              <a:rPr lang="it-IT" dirty="0"/>
              <a:t>Il contenuto di cloruri si esprime in mg/L. </a:t>
            </a:r>
            <a:endParaRPr lang="en-US" dirty="0"/>
          </a:p>
          <a:p>
            <a:endParaRPr lang="en-US" dirty="0"/>
          </a:p>
          <a:p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687E341-99A2-8986-5646-8B60D2963F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049" y="5199062"/>
            <a:ext cx="47879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369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14D33-27A3-F4FA-D1FE-4DA819769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9E24A2-BEE4-D062-1486-E8488601E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 Esercizio </a:t>
            </a:r>
          </a:p>
        </p:txBody>
      </p:sp>
      <p:pic>
        <p:nvPicPr>
          <p:cNvPr id="4" name="Immagine 3" descr="Immagine che contiene testo, Carattere, tipografia&#10;&#10;Il contenuto generato dall'IA potrebbe non essere corretto.">
            <a:extLst>
              <a:ext uri="{FF2B5EF4-FFF2-40B4-BE49-F238E27FC236}">
                <a16:creationId xmlns:a16="http://schemas.microsoft.com/office/drawing/2014/main" id="{BEA98CAE-3303-FC4E-677C-BECAAA69C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6865" y="249238"/>
            <a:ext cx="7772400" cy="97155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8DE7322-8CD5-90DA-8059-CB46CD99CCE4}"/>
              </a:ext>
            </a:extLst>
          </p:cNvPr>
          <p:cNvSpPr txBox="1"/>
          <p:nvPr/>
        </p:nvSpPr>
        <p:spPr>
          <a:xfrm>
            <a:off x="838200" y="1690687"/>
            <a:ext cx="1051559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Dati:</a:t>
            </a:r>
          </a:p>
          <a:p>
            <a:r>
              <a:rPr lang="it-IT" dirty="0"/>
              <a:t>100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r>
              <a:rPr lang="it-IT" dirty="0"/>
              <a:t>1.2 </a:t>
            </a:r>
            <a:r>
              <a:rPr lang="it-IT" dirty="0" err="1"/>
              <a:t>mL</a:t>
            </a:r>
            <a:r>
              <a:rPr lang="it-IT" dirty="0"/>
              <a:t> di AgNO</a:t>
            </a:r>
            <a:r>
              <a:rPr lang="it-IT" baseline="-25000" dirty="0"/>
              <a:t>3</a:t>
            </a:r>
            <a:r>
              <a:rPr lang="it-IT" dirty="0"/>
              <a:t> </a:t>
            </a:r>
            <a:r>
              <a:rPr lang="it-IT" dirty="0" err="1"/>
              <a:t>N</a:t>
            </a:r>
            <a:r>
              <a:rPr lang="it-IT" dirty="0"/>
              <a:t>/100 per AgNO</a:t>
            </a:r>
            <a:r>
              <a:rPr lang="it-IT" baseline="-25000" dirty="0"/>
              <a:t>3 </a:t>
            </a:r>
            <a:r>
              <a:rPr lang="it-IT" dirty="0" err="1"/>
              <a:t>N</a:t>
            </a:r>
            <a:r>
              <a:rPr lang="it-IT" dirty="0"/>
              <a:t> = M</a:t>
            </a:r>
          </a:p>
          <a:p>
            <a:pPr marL="342900" indent="-342900">
              <a:buFont typeface="+mj-lt"/>
              <a:buAutoNum type="arabicPeriod"/>
            </a:pPr>
            <a:r>
              <a:rPr lang="it-IT" baseline="-25000" dirty="0"/>
              <a:t> </a:t>
            </a:r>
            <a:r>
              <a:rPr lang="it-IT" dirty="0"/>
              <a:t>Calcolo le moli di AgNO</a:t>
            </a:r>
            <a:r>
              <a:rPr lang="it-IT" baseline="-25000" dirty="0"/>
              <a:t>3</a:t>
            </a:r>
            <a:r>
              <a:rPr lang="it-IT" dirty="0"/>
              <a:t> usate per la titolazione che sono in rapporto </a:t>
            </a:r>
            <a:r>
              <a:rPr lang="it-IT" dirty="0" err="1"/>
              <a:t>equimolare</a:t>
            </a:r>
            <a:r>
              <a:rPr lang="it-IT" dirty="0"/>
              <a:t> con Cl</a:t>
            </a:r>
            <a:r>
              <a:rPr lang="it-IT" baseline="30000" dirty="0"/>
              <a:t>-</a:t>
            </a:r>
          </a:p>
          <a:p>
            <a:pPr lvl="1"/>
            <a:r>
              <a:rPr lang="it-IT" dirty="0"/>
              <a:t>0.01 mol : 1L = X : 0.0012 L</a:t>
            </a:r>
          </a:p>
          <a:p>
            <a:pPr lvl="1"/>
            <a:r>
              <a:rPr lang="it-IT" dirty="0"/>
              <a:t>X = (0.0012 x 0.01)/1 = 1.2 x 10</a:t>
            </a:r>
            <a:r>
              <a:rPr lang="it-IT" baseline="30000" dirty="0"/>
              <a:t>-5</a:t>
            </a:r>
            <a:r>
              <a:rPr lang="it-IT" dirty="0"/>
              <a:t> mol di AGNO</a:t>
            </a:r>
            <a:r>
              <a:rPr lang="it-IT" baseline="-25000" dirty="0"/>
              <a:t>3 </a:t>
            </a:r>
            <a:r>
              <a:rPr lang="it-IT" dirty="0"/>
              <a:t>= mol Cl</a:t>
            </a:r>
            <a:r>
              <a:rPr lang="it-IT" baseline="30000" dirty="0"/>
              <a:t>-</a:t>
            </a:r>
          </a:p>
          <a:p>
            <a:r>
              <a:rPr lang="it-IT" dirty="0"/>
              <a:t>2. Calcolo gli mg di Cl</a:t>
            </a:r>
            <a:r>
              <a:rPr lang="it-IT" baseline="30000" dirty="0"/>
              <a:t>-</a:t>
            </a:r>
          </a:p>
          <a:p>
            <a:pPr lvl="1"/>
            <a:r>
              <a:rPr lang="it-IT" dirty="0"/>
              <a:t>1.2 x 10</a:t>
            </a:r>
            <a:r>
              <a:rPr lang="it-IT" baseline="30000" dirty="0"/>
              <a:t>-5</a:t>
            </a:r>
            <a:r>
              <a:rPr lang="it-IT" dirty="0"/>
              <a:t> mol x 35,453 gr/mol = 4.25 x 10</a:t>
            </a:r>
            <a:r>
              <a:rPr lang="it-IT" baseline="30000" dirty="0"/>
              <a:t>-4</a:t>
            </a:r>
            <a:r>
              <a:rPr lang="it-IT" dirty="0"/>
              <a:t> g = 0.425 mg di cloruro in 100 </a:t>
            </a:r>
            <a:r>
              <a:rPr lang="it-IT" dirty="0" err="1"/>
              <a:t>mL</a:t>
            </a:r>
            <a:r>
              <a:rPr lang="it-IT" dirty="0"/>
              <a:t> di acqua</a:t>
            </a:r>
          </a:p>
          <a:p>
            <a:r>
              <a:rPr lang="it-IT" dirty="0"/>
              <a:t>3. Calcolo gli mg in 1L di acqua</a:t>
            </a:r>
          </a:p>
          <a:p>
            <a:r>
              <a:rPr lang="it-IT" dirty="0"/>
              <a:t>0.425 mg : 100 </a:t>
            </a:r>
            <a:r>
              <a:rPr lang="it-IT" dirty="0" err="1"/>
              <a:t>mL</a:t>
            </a:r>
            <a:r>
              <a:rPr lang="it-IT" dirty="0"/>
              <a:t> = X : 1000 </a:t>
            </a:r>
            <a:r>
              <a:rPr lang="it-IT" dirty="0" err="1"/>
              <a:t>mL</a:t>
            </a:r>
            <a:endParaRPr lang="it-IT" dirty="0"/>
          </a:p>
          <a:p>
            <a:r>
              <a:rPr lang="it-IT" dirty="0"/>
              <a:t>X = 4,25 mg/L </a:t>
            </a:r>
            <a:r>
              <a:rPr lang="it-IT" dirty="0">
                <a:sym typeface="Wingdings" pitchFamily="2" charset="2"/>
              </a:rPr>
              <a:t> tenore di cloruri</a:t>
            </a:r>
            <a:r>
              <a:rPr lang="it-IT" dirty="0"/>
              <a:t> </a:t>
            </a:r>
            <a:endParaRPr lang="en-US" dirty="0"/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7227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AD4B2-3BB1-9DE1-1471-65C008217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585F1A-D866-B9B1-39E0-A645B7AFF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numero di ossidabilità di un campione di acqua potabile (100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per il quale sono stati utilizzati, nella titolazione di ritorno, 1.0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gli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necessari ad ossidare le sostanze organiche presenti in 150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acqua potabile con un numero di ossidabilità di 2.8.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tenore in cloruri di un campione di acqua potabile di 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il quale sono stati necessari 1.2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AgNO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 per titolare gli ioni Cl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presenti in soluzione. </a:t>
            </a:r>
          </a:p>
        </p:txBody>
      </p:sp>
    </p:spTree>
    <p:extLst>
      <p:ext uri="{BB962C8B-B14F-4D97-AF65-F5344CB8AC3E}">
        <p14:creationId xmlns:p14="http://schemas.microsoft.com/office/powerpoint/2010/main" val="237922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808CFB-1E99-BE5F-FD74-E0578D83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Numero di ossidabilità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CEEFB0-15A6-52DB-8C7E-E2718C63D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dirty="0"/>
              <a:t>Quando si riscalda l’acqua con permanganato potassico in presenza di acido solforico avviene una riduzione del permanganato in misura proporzionale alla quantità di sostanze organiche presenti in soluzione nell’acqua.</a:t>
            </a:r>
            <a:endParaRPr lang="en-US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Le sostanze organiche rappresentano un impurezza per cui tanto più pura è l’acqua, tanto minore sarà la quantità di permanganato ridotta.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0" indent="0">
              <a:buNone/>
            </a:pPr>
            <a:r>
              <a:rPr lang="it-IT" dirty="0"/>
              <a:t>Quest’ultima viene espressa con </a:t>
            </a:r>
            <a:r>
              <a:rPr lang="it-IT" b="1" dirty="0"/>
              <a:t>il numero di ossidabilità o di </a:t>
            </a:r>
            <a:r>
              <a:rPr lang="it-IT" b="1" dirty="0" err="1"/>
              <a:t>Kubel</a:t>
            </a:r>
            <a:r>
              <a:rPr lang="it-IT" b="1" dirty="0"/>
              <a:t> o delle sostanze organiche.</a:t>
            </a:r>
            <a:r>
              <a:rPr lang="it-IT" dirty="0"/>
              <a:t> Esso indica i </a:t>
            </a:r>
            <a:r>
              <a:rPr lang="it-IT" b="1" dirty="0"/>
              <a:t>milligrammi di ossigeno</a:t>
            </a:r>
            <a:r>
              <a:rPr lang="it-IT" dirty="0"/>
              <a:t> ceduto dalla soluzione acida di permanganato potassico che sono necessari per ossidare le </a:t>
            </a:r>
            <a:r>
              <a:rPr lang="it-IT" b="1" dirty="0"/>
              <a:t>sostanze organiche</a:t>
            </a:r>
            <a:r>
              <a:rPr lang="it-IT" dirty="0"/>
              <a:t> contenute in </a:t>
            </a:r>
            <a:r>
              <a:rPr lang="it-IT" b="1" dirty="0"/>
              <a:t>un</a:t>
            </a:r>
            <a:r>
              <a:rPr lang="it-IT" dirty="0"/>
              <a:t> </a:t>
            </a:r>
            <a:r>
              <a:rPr lang="it-IT" b="1" dirty="0"/>
              <a:t>L di acqua.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Per la determinazione si impiega una soluzione di KMnO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 err="1"/>
              <a:t>N</a:t>
            </a:r>
            <a:r>
              <a:rPr lang="it-IT" dirty="0"/>
              <a:t>/100.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8449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AAF45-A0F1-4971-DA57-DAED73EDF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701FD0-72F5-49C3-5492-0E60FE955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Numero di ossidabilità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715FA8-9D83-8FC0-9BE4-D35806406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/>
              <a:t>Reazioni di riferimento:</a:t>
            </a:r>
            <a:r>
              <a:rPr lang="it-IT" i="1" baseline="-250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KMnO</a:t>
            </a:r>
            <a:r>
              <a:rPr lang="it-IT" baseline="-25000" dirty="0"/>
              <a:t>4</a:t>
            </a:r>
            <a:r>
              <a:rPr lang="it-IT" dirty="0"/>
              <a:t> +H</a:t>
            </a:r>
            <a:r>
              <a:rPr lang="it-IT" baseline="-25000" dirty="0"/>
              <a:t>2</a:t>
            </a:r>
            <a:r>
              <a:rPr lang="it-IT" dirty="0"/>
              <a:t>C</a:t>
            </a:r>
            <a:r>
              <a:rPr lang="it-IT" baseline="-25000" dirty="0"/>
              <a:t>2</a:t>
            </a:r>
            <a:r>
              <a:rPr lang="it-IT" dirty="0"/>
              <a:t>O</a:t>
            </a:r>
            <a:r>
              <a:rPr lang="it-IT" baseline="-25000" dirty="0"/>
              <a:t>4 </a:t>
            </a:r>
            <a:r>
              <a:rPr lang="it-IT" dirty="0"/>
              <a:t>+H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dirty="0"/>
              <a:t> K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 </a:t>
            </a:r>
            <a:r>
              <a:rPr lang="it-IT" dirty="0"/>
              <a:t> + MnSO</a:t>
            </a:r>
            <a:r>
              <a:rPr lang="it-IT" baseline="-25000" dirty="0"/>
              <a:t>4</a:t>
            </a:r>
            <a:r>
              <a:rPr lang="it-IT" dirty="0"/>
              <a:t> +CO</a:t>
            </a:r>
            <a:r>
              <a:rPr lang="it-IT" baseline="-25000" dirty="0"/>
              <a:t>2</a:t>
            </a:r>
            <a:r>
              <a:rPr lang="it-IT" dirty="0"/>
              <a:t> + H</a:t>
            </a:r>
            <a:r>
              <a:rPr lang="it-IT" baseline="-25000" dirty="0"/>
              <a:t>2</a:t>
            </a:r>
            <a:r>
              <a:rPr lang="it-IT" dirty="0"/>
              <a:t>O</a:t>
            </a:r>
          </a:p>
          <a:p>
            <a:r>
              <a:rPr lang="it-IT" dirty="0"/>
              <a:t>Bilanciamo la reazione</a:t>
            </a:r>
          </a:p>
          <a:p>
            <a:pPr marL="457200" lvl="1" indent="0">
              <a:buNone/>
            </a:pPr>
            <a:r>
              <a:rPr lang="it-IT" dirty="0"/>
              <a:t>2 KMnO</a:t>
            </a:r>
            <a:r>
              <a:rPr lang="it-IT" baseline="-25000" dirty="0"/>
              <a:t>4</a:t>
            </a:r>
            <a:r>
              <a:rPr lang="it-IT" dirty="0"/>
              <a:t> +5 H</a:t>
            </a:r>
            <a:r>
              <a:rPr lang="it-IT" baseline="-25000" dirty="0"/>
              <a:t>2</a:t>
            </a:r>
            <a:r>
              <a:rPr lang="it-IT" dirty="0"/>
              <a:t>C</a:t>
            </a:r>
            <a:r>
              <a:rPr lang="it-IT" baseline="-25000" dirty="0"/>
              <a:t>2</a:t>
            </a:r>
            <a:r>
              <a:rPr lang="it-IT" dirty="0"/>
              <a:t>O</a:t>
            </a:r>
            <a:r>
              <a:rPr lang="it-IT" baseline="-25000" dirty="0"/>
              <a:t>4 </a:t>
            </a:r>
            <a:r>
              <a:rPr lang="it-IT" dirty="0"/>
              <a:t>+3 H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dirty="0"/>
              <a:t> K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 </a:t>
            </a:r>
            <a:r>
              <a:rPr lang="it-IT" dirty="0"/>
              <a:t> + 2MnSO</a:t>
            </a:r>
            <a:r>
              <a:rPr lang="it-IT" baseline="-25000" dirty="0"/>
              <a:t>4</a:t>
            </a:r>
            <a:r>
              <a:rPr lang="it-IT" dirty="0"/>
              <a:t> +10 CO</a:t>
            </a:r>
            <a:r>
              <a:rPr lang="it-IT" baseline="-25000" dirty="0"/>
              <a:t>2</a:t>
            </a:r>
            <a:r>
              <a:rPr lang="it-IT" dirty="0"/>
              <a:t> + 8H</a:t>
            </a:r>
            <a:r>
              <a:rPr lang="it-IT" baseline="-25000" dirty="0"/>
              <a:t>2</a:t>
            </a:r>
            <a:r>
              <a:rPr lang="it-IT" dirty="0"/>
              <a:t>O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 startAt="2"/>
            </a:pPr>
            <a:r>
              <a:rPr lang="it-IT" dirty="0"/>
              <a:t>KMnO</a:t>
            </a:r>
            <a:r>
              <a:rPr lang="it-IT" baseline="-25000" dirty="0"/>
              <a:t>4</a:t>
            </a:r>
            <a:r>
              <a:rPr lang="it-IT" dirty="0"/>
              <a:t> +H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dirty="0"/>
              <a:t> K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 </a:t>
            </a:r>
            <a:r>
              <a:rPr lang="it-IT" dirty="0"/>
              <a:t> + MnSO</a:t>
            </a:r>
            <a:r>
              <a:rPr lang="it-IT" baseline="-25000" dirty="0"/>
              <a:t>4</a:t>
            </a:r>
            <a:r>
              <a:rPr lang="it-IT" dirty="0"/>
              <a:t> + O</a:t>
            </a:r>
            <a:r>
              <a:rPr lang="it-IT" baseline="-25000" dirty="0"/>
              <a:t>2</a:t>
            </a:r>
            <a:r>
              <a:rPr lang="it-IT" dirty="0"/>
              <a:t> + H</a:t>
            </a:r>
            <a:r>
              <a:rPr lang="it-IT" baseline="-25000" dirty="0"/>
              <a:t>2</a:t>
            </a:r>
            <a:r>
              <a:rPr lang="it-IT" dirty="0"/>
              <a:t>O</a:t>
            </a:r>
          </a:p>
          <a:p>
            <a:r>
              <a:rPr lang="en-US" dirty="0" err="1"/>
              <a:t>Bilanciamo</a:t>
            </a:r>
            <a:r>
              <a:rPr lang="en-US" dirty="0"/>
              <a:t> la </a:t>
            </a:r>
            <a:r>
              <a:rPr lang="en-US" dirty="0" err="1"/>
              <a:t>reazione</a:t>
            </a:r>
            <a:endParaRPr lang="en-US" dirty="0"/>
          </a:p>
          <a:p>
            <a:pPr marL="457200" lvl="1" indent="0">
              <a:buNone/>
            </a:pPr>
            <a:r>
              <a:rPr lang="it-IT" dirty="0"/>
              <a:t>2 KMnO</a:t>
            </a:r>
            <a:r>
              <a:rPr lang="it-IT" baseline="-25000" dirty="0"/>
              <a:t>4</a:t>
            </a:r>
            <a:r>
              <a:rPr lang="it-IT" dirty="0"/>
              <a:t> +3 H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it-IT" dirty="0"/>
              <a:t> K</a:t>
            </a:r>
            <a:r>
              <a:rPr lang="it-IT" baseline="-25000" dirty="0"/>
              <a:t>2</a:t>
            </a:r>
            <a:r>
              <a:rPr lang="it-IT" dirty="0"/>
              <a:t>SO</a:t>
            </a:r>
            <a:r>
              <a:rPr lang="it-IT" baseline="-25000" dirty="0"/>
              <a:t>4 </a:t>
            </a:r>
            <a:r>
              <a:rPr lang="it-IT" dirty="0"/>
              <a:t> + 2MnSO</a:t>
            </a:r>
            <a:r>
              <a:rPr lang="it-IT" baseline="-25000" dirty="0"/>
              <a:t>4</a:t>
            </a:r>
            <a:r>
              <a:rPr lang="it-IT" dirty="0"/>
              <a:t> +5 ½ O</a:t>
            </a:r>
            <a:r>
              <a:rPr lang="it-IT" baseline="-25000" dirty="0"/>
              <a:t>2</a:t>
            </a:r>
            <a:r>
              <a:rPr lang="it-IT" dirty="0"/>
              <a:t> + 3H</a:t>
            </a:r>
            <a:r>
              <a:rPr lang="it-IT" baseline="-25000" dirty="0"/>
              <a:t>2</a:t>
            </a:r>
            <a:r>
              <a:rPr lang="it-IT" dirty="0"/>
              <a:t>O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 descr="Immagine che contiene testo, Carattere&#10;&#10;Il contenuto generato dall'IA potrebbe non essere corretto.">
            <a:extLst>
              <a:ext uri="{FF2B5EF4-FFF2-40B4-BE49-F238E27FC236}">
                <a16:creationId xmlns:a16="http://schemas.microsoft.com/office/drawing/2014/main" id="{F44B629E-6E5A-D59F-DB1C-536EBCA7EF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400" y="5794191"/>
            <a:ext cx="62992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15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10114-25A2-7019-0461-161E51D86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C0E938-1C82-BAD7-38D0-921413C1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Numero di ossidabilità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270431-BB34-4540-35E4-85D16EE9F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endParaRPr lang="it-IT" dirty="0"/>
          </a:p>
        </p:txBody>
      </p:sp>
      <p:pic>
        <p:nvPicPr>
          <p:cNvPr id="5" name="Immagine 4" descr="Immagine che contiene testo, schermata, Carattere&#10;&#10;Il contenuto generato dall'IA potrebbe non essere corretto.">
            <a:extLst>
              <a:ext uri="{FF2B5EF4-FFF2-40B4-BE49-F238E27FC236}">
                <a16:creationId xmlns:a16="http://schemas.microsoft.com/office/drawing/2014/main" id="{3E55A9A7-B298-CA82-878C-2D75039BB9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826"/>
          <a:stretch>
            <a:fillRect/>
          </a:stretch>
        </p:blipFill>
        <p:spPr>
          <a:xfrm>
            <a:off x="838200" y="1511031"/>
            <a:ext cx="10518385" cy="44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79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D9DEF-BD44-1CEE-34FA-099C5963F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35E5DB-4FE4-4C80-BD91-80E60ABF9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Equivalente chimico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74BD22-F957-7902-7291-9DFAD8AFE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i="1" dirty="0"/>
              <a:t>L’Equivalente</a:t>
            </a:r>
            <a:r>
              <a:rPr lang="it-IT" dirty="0"/>
              <a:t> è un’unità di misura che varia in base al tipo di sostanza o al tipo di reazione chimica a cui partecipa una sostanza.</a:t>
            </a:r>
          </a:p>
          <a:p>
            <a:r>
              <a:rPr lang="it-IT" dirty="0"/>
              <a:t>Un equivalente di acido o di base è la quantità di sostanza che cede una mole di ioni H+ o di ioni OH-</a:t>
            </a:r>
          </a:p>
          <a:p>
            <a:r>
              <a:rPr lang="it-IT" dirty="0"/>
              <a:t>Un equivalente di una specie ossidante o riducente è la quantità di sostanza che rispettivamente acquista o cede una mole di elettroni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0703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430CF-FEEA-2DF3-33A4-6B3A61C54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F90C54-E4DE-AAF6-4133-273F3A4D2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Equivalente chimico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0063D4-96DD-ECF9-6B62-67659A1FC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/>
              <a:t>Equivalenti (</a:t>
            </a:r>
            <a:r>
              <a:rPr lang="it-IT" dirty="0" err="1"/>
              <a:t>eq</a:t>
            </a:r>
            <a:r>
              <a:rPr lang="it-IT" dirty="0"/>
              <a:t>.) = moli / fattore di </a:t>
            </a:r>
            <a:r>
              <a:rPr lang="it-IT" dirty="0" err="1"/>
              <a:t>eq</a:t>
            </a:r>
            <a:r>
              <a:rPr lang="it-IT" dirty="0"/>
              <a:t>. (</a:t>
            </a:r>
            <a:r>
              <a:rPr lang="it-IT" dirty="0" err="1"/>
              <a:t>f.eq</a:t>
            </a:r>
            <a:r>
              <a:rPr lang="it-IT" dirty="0"/>
              <a:t>.)</a:t>
            </a:r>
          </a:p>
          <a:p>
            <a:r>
              <a:rPr lang="it-IT" dirty="0" err="1"/>
              <a:t>N</a:t>
            </a:r>
            <a:r>
              <a:rPr lang="it-IT" dirty="0"/>
              <a:t> (normalità) = </a:t>
            </a:r>
            <a:r>
              <a:rPr lang="it-IT" dirty="0" err="1"/>
              <a:t>eq</a:t>
            </a:r>
            <a:r>
              <a:rPr lang="it-IT" dirty="0"/>
              <a:t>. / V (L)</a:t>
            </a:r>
          </a:p>
          <a:p>
            <a:r>
              <a:rPr lang="it-IT" dirty="0"/>
              <a:t>M = mol / V (L)</a:t>
            </a:r>
          </a:p>
          <a:p>
            <a:r>
              <a:rPr lang="it-IT" dirty="0" err="1"/>
              <a:t>N</a:t>
            </a:r>
            <a:r>
              <a:rPr lang="it-IT" dirty="0"/>
              <a:t> = M x </a:t>
            </a:r>
            <a:r>
              <a:rPr lang="it-IT" dirty="0" err="1"/>
              <a:t>f.eq</a:t>
            </a:r>
            <a:r>
              <a:rPr lang="it-IT" dirty="0"/>
              <a:t>.</a:t>
            </a:r>
          </a:p>
          <a:p>
            <a:r>
              <a:rPr lang="it-IT" dirty="0" err="1"/>
              <a:t>Eq</a:t>
            </a:r>
            <a:r>
              <a:rPr lang="it-IT" dirty="0"/>
              <a:t>. = </a:t>
            </a:r>
            <a:r>
              <a:rPr lang="it-IT" dirty="0" err="1"/>
              <a:t>N</a:t>
            </a:r>
            <a:r>
              <a:rPr lang="it-IT" dirty="0"/>
              <a:t> x V</a:t>
            </a:r>
          </a:p>
          <a:p>
            <a:r>
              <a:rPr lang="it-IT" dirty="0" err="1"/>
              <a:t>Eq</a:t>
            </a:r>
            <a:r>
              <a:rPr lang="it-IT" dirty="0"/>
              <a:t>. = mol x </a:t>
            </a:r>
            <a:r>
              <a:rPr lang="it-IT" dirty="0" err="1"/>
              <a:t>f.eq</a:t>
            </a:r>
            <a:r>
              <a:rPr lang="it-IT" dirty="0"/>
              <a:t>.</a:t>
            </a:r>
          </a:p>
          <a:p>
            <a:r>
              <a:rPr lang="it-IT" dirty="0"/>
              <a:t>Al punto equivalente </a:t>
            </a:r>
            <a:r>
              <a:rPr lang="it-IT" dirty="0">
                <a:sym typeface="Wingdings" pitchFamily="2" charset="2"/>
              </a:rPr>
              <a:t> N</a:t>
            </a:r>
            <a:r>
              <a:rPr lang="it-IT" baseline="-25000" dirty="0">
                <a:sym typeface="Wingdings" pitchFamily="2" charset="2"/>
              </a:rPr>
              <a:t>1</a:t>
            </a:r>
            <a:r>
              <a:rPr lang="it-IT" dirty="0">
                <a:sym typeface="Wingdings" pitchFamily="2" charset="2"/>
              </a:rPr>
              <a:t> x V</a:t>
            </a:r>
            <a:r>
              <a:rPr lang="it-IT" baseline="-25000" dirty="0">
                <a:sym typeface="Wingdings" pitchFamily="2" charset="2"/>
              </a:rPr>
              <a:t>1</a:t>
            </a:r>
            <a:r>
              <a:rPr lang="it-IT" dirty="0">
                <a:sym typeface="Wingdings" pitchFamily="2" charset="2"/>
              </a:rPr>
              <a:t> = N</a:t>
            </a:r>
            <a:r>
              <a:rPr lang="it-IT" baseline="-25000" dirty="0">
                <a:sym typeface="Wingdings" pitchFamily="2" charset="2"/>
              </a:rPr>
              <a:t>2</a:t>
            </a:r>
            <a:r>
              <a:rPr lang="it-IT" dirty="0">
                <a:sym typeface="Wingdings" pitchFamily="2" charset="2"/>
              </a:rPr>
              <a:t> x V</a:t>
            </a:r>
            <a:r>
              <a:rPr lang="it-IT" baseline="-25000" dirty="0">
                <a:sym typeface="Wingdings" pitchFamily="2" charset="2"/>
              </a:rPr>
              <a:t>2</a:t>
            </a:r>
            <a:endParaRPr lang="it-IT" baseline="-25000" dirty="0"/>
          </a:p>
        </p:txBody>
      </p:sp>
    </p:spTree>
    <p:extLst>
      <p:ext uri="{BB962C8B-B14F-4D97-AF65-F5344CB8AC3E}">
        <p14:creationId xmlns:p14="http://schemas.microsoft.com/office/powerpoint/2010/main" val="1968986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45207-306A-9EDD-DFE1-1B8220306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799CCE-AC3E-38FA-4E62-CAA9AC5E8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Equivalente chimico - esempio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025D2E-4ADE-F839-247C-289CA6456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853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HCl </a:t>
            </a:r>
          </a:p>
          <a:p>
            <a:pPr marL="0" indent="0" algn="just"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1</a:t>
            </a:r>
          </a:p>
          <a:p>
            <a:pPr marL="0" indent="0" algn="just"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 x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M </a:t>
            </a: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 =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H</a:t>
            </a:r>
            <a:r>
              <a:rPr lang="it-IT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it-IT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indent="0" algn="just"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2</a:t>
            </a: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M = 1 mol/L</a:t>
            </a:r>
          </a:p>
          <a:p>
            <a:pPr marL="0" indent="0" algn="just"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 x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2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0,05 mol</a:t>
            </a:r>
          </a:p>
          <a:p>
            <a:pPr marL="0" indent="0" algn="just"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0,05 mol x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f.eq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0,1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268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B5F94-81AF-99AC-CCD7-0A0785CB6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298993-3FD1-8EA1-09C7-6B3A8FB64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Esercizi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E17695-6B78-C5DE-B4F6-B14670D38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926"/>
            <a:ext cx="10515600" cy="46990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numero di ossidabilità di un campione di acqua potabile (100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per il quale sono stati utilizzati, nella titolazione di ritorno, 1.0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gli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KMnO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necessari ad ossidare le sostanze organiche presenti in 150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acqua potabile con un numero di ossidabilità di 2.8. Il valore è nella norma?</a:t>
            </a:r>
          </a:p>
          <a:p>
            <a:pPr marL="514350" indent="-514350">
              <a:buFont typeface="+mj-lt"/>
              <a:buAutoNum type="arabi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Calcolare il tenore in cloruri di un campione di acqua potabile di 100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il quale sono stati necessari 1.2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AgNO</a:t>
            </a:r>
            <a:r>
              <a:rPr lang="it-IT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 per titolare gli ioni Cl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presenti in soluzione. 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45EC96C5-7F78-E4EF-CCA9-302613351F57}"/>
              </a:ext>
            </a:extLst>
          </p:cNvPr>
          <p:cNvSpPr/>
          <p:nvPr/>
        </p:nvSpPr>
        <p:spPr>
          <a:xfrm>
            <a:off x="644769" y="1359877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5776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1548</Words>
  <Application>Microsoft Macintosh PowerPoint</Application>
  <PresentationFormat>Widescreen</PresentationFormat>
  <Paragraphs>125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Inter</vt:lpstr>
      <vt:lpstr>Symbol</vt:lpstr>
      <vt:lpstr>Times New Roman</vt:lpstr>
      <vt:lpstr>Wingdings</vt:lpstr>
      <vt:lpstr>Tema di Office</vt:lpstr>
      <vt:lpstr>Presentazione standard di PowerPoint</vt:lpstr>
      <vt:lpstr>1. Esercizi </vt:lpstr>
      <vt:lpstr>Numero di ossidabilità</vt:lpstr>
      <vt:lpstr>Numero di ossidabilità</vt:lpstr>
      <vt:lpstr>Numero di ossidabilità</vt:lpstr>
      <vt:lpstr>Equivalente chimico</vt:lpstr>
      <vt:lpstr>Equivalente chimico</vt:lpstr>
      <vt:lpstr>Equivalente chimico - esempio</vt:lpstr>
      <vt:lpstr>1. Esercizi </vt:lpstr>
      <vt:lpstr>1.1 Esercizio </vt:lpstr>
      <vt:lpstr>1. Esercizi </vt:lpstr>
      <vt:lpstr>1.2 Esercizio </vt:lpstr>
      <vt:lpstr>1. Esercizi </vt:lpstr>
      <vt:lpstr>1.3 Esercizio </vt:lpstr>
      <vt:lpstr>1.3 Esercizio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Giorgio Felizzato</dc:creator>
  <cp:lastModifiedBy>Giorgio Felizzato</cp:lastModifiedBy>
  <cp:revision>6</cp:revision>
  <dcterms:created xsi:type="dcterms:W3CDTF">2025-07-04T08:28:53Z</dcterms:created>
  <dcterms:modified xsi:type="dcterms:W3CDTF">2025-09-23T14:19:31Z</dcterms:modified>
</cp:coreProperties>
</file>