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8" r:id="rId5"/>
    <p:sldId id="261" r:id="rId6"/>
    <p:sldId id="259" r:id="rId7"/>
    <p:sldId id="264" r:id="rId8"/>
    <p:sldId id="260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646464"/>
    <a:srgbClr val="B6101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431" autoAdjust="0"/>
  </p:normalViewPr>
  <p:slideViewPr>
    <p:cSldViewPr snapToGrid="0">
      <p:cViewPr varScale="1">
        <p:scale>
          <a:sx n="95" d="100"/>
          <a:sy n="95" d="100"/>
        </p:scale>
        <p:origin x="113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mero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71B7-84C7-46B7-BDEC-9088877EF5DF}" type="slidenum">
              <a:rPr lang="it-IT" smtClean="0"/>
              <a:t>‹N›</a:t>
            </a:fld>
            <a:endParaRPr lang="it-IT"/>
          </a:p>
        </p:txBody>
      </p:sp>
      <p:sp>
        <p:nvSpPr>
          <p:cNvPr id="4" name="Piè di pa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a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26/06/2019</a:t>
            </a:r>
          </a:p>
        </p:txBody>
      </p:sp>
      <p:sp>
        <p:nvSpPr>
          <p:cNvPr id="2" name="Intestazione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7188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mero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F7B9A-0C06-4D06-B700-CF3025B1BB0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è di pa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Note in basso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iapositiva in alto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3" name="Data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26/06/2019</a:t>
            </a:r>
          </a:p>
        </p:txBody>
      </p:sp>
      <p:sp>
        <p:nvSpPr>
          <p:cNvPr id="2" name="Intestazione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7243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lnSpc>
        <a:spcPct val="120000"/>
      </a:lnSpc>
      <a:buFont typeface="Wingdings" panose="05000000000000000000" pitchFamily="2" charset="2"/>
      <a:buChar char="§"/>
      <a:defRPr sz="1200" b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28650" indent="-171450" algn="l" defTabSz="914400" rtl="0" eaLnBrk="1" latinLnBrk="0" hangingPunct="1">
      <a:lnSpc>
        <a:spcPct val="120000"/>
      </a:lnSpc>
      <a:buFont typeface="Arial" panose="020B0604020202020204" pitchFamily="34" charset="0"/>
      <a:buChar char="•"/>
      <a:defRPr sz="1200" b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85850" indent="-171450" algn="l" defTabSz="914400" rtl="0" eaLnBrk="1" latinLnBrk="0" hangingPunct="1">
      <a:lnSpc>
        <a:spcPct val="120000"/>
      </a:lnSpc>
      <a:buFont typeface="Courier New" panose="02070309020205020404" pitchFamily="49" charset="0"/>
      <a:buChar char="o"/>
      <a:defRPr sz="1200" b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43050" indent="-171450" algn="l" defTabSz="914400" rtl="0" eaLnBrk="1" latinLnBrk="0" hangingPunct="1">
      <a:lnSpc>
        <a:spcPct val="120000"/>
      </a:lnSpc>
      <a:buFont typeface="Calibri" panose="020F0502020204030204" pitchFamily="34" charset="0"/>
      <a:buChar char="·"/>
      <a:defRPr sz="1200" b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00250" indent="-171450" algn="l" defTabSz="914400" rtl="0" eaLnBrk="1" latinLnBrk="0" hangingPunct="1">
      <a:lnSpc>
        <a:spcPct val="120000"/>
      </a:lnSpc>
      <a:buFont typeface="Calibri" panose="020F0502020204030204" pitchFamily="34" charset="0"/>
      <a:buChar char="­"/>
      <a:defRPr sz="1200" b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F7B9A-0C06-4D06-B700-CF3025B1BB04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/>
              <a:t>26/06/2019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38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B9A-0C06-4D06-B700-CF3025B1BB04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26/06/2019</a:t>
            </a:r>
          </a:p>
        </p:txBody>
      </p:sp>
      <p:sp>
        <p:nvSpPr>
          <p:cNvPr id="7" name="Segnaposto intestazione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41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 UniT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58" y="1526383"/>
            <a:ext cx="3960000" cy="1536126"/>
          </a:xfrm>
          <a:prstGeom prst="rect">
            <a:avLst/>
          </a:prstGeom>
        </p:spPr>
      </p:pic>
      <p:sp>
        <p:nvSpPr>
          <p:cNvPr id="12" name="Distacco"/>
          <p:cNvSpPr/>
          <p:nvPr userDrawn="1"/>
        </p:nvSpPr>
        <p:spPr>
          <a:xfrm>
            <a:off x="7404169" y="0"/>
            <a:ext cx="108737" cy="5895524"/>
          </a:xfrm>
          <a:prstGeom prst="flowChartProcess">
            <a:avLst/>
          </a:prstGeom>
          <a:solidFill>
            <a:srgbClr val="B6101D"/>
          </a:solidFill>
          <a:ln>
            <a:solidFill>
              <a:srgbClr val="B61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Numero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6603-F77F-46A2-9C06-E7CA48C36C4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è di pa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6886-F2B3-4B4D-809A-77FE6D8F21F2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3" name="Sottotitolo"/>
          <p:cNvSpPr>
            <a:spLocks noGrp="1"/>
          </p:cNvSpPr>
          <p:nvPr>
            <p:ph type="subTitle" idx="1"/>
          </p:nvPr>
        </p:nvSpPr>
        <p:spPr>
          <a:xfrm>
            <a:off x="593124" y="3962702"/>
            <a:ext cx="6719883" cy="192473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58585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Titolo"/>
          <p:cNvSpPr>
            <a:spLocks noGrp="1"/>
          </p:cNvSpPr>
          <p:nvPr>
            <p:ph type="ctrTitle" hasCustomPrompt="1"/>
          </p:nvPr>
        </p:nvSpPr>
        <p:spPr>
          <a:xfrm>
            <a:off x="593124" y="1122362"/>
            <a:ext cx="6719883" cy="2634091"/>
          </a:xfrm>
        </p:spPr>
        <p:txBody>
          <a:bodyPr anchor="ctr">
            <a:normAutofit/>
          </a:bodyPr>
          <a:lstStyle>
            <a:lvl1pPr algn="ctr">
              <a:defRPr sz="3200">
                <a:latin typeface="+mn-lt"/>
              </a:defRPr>
            </a:lvl1pPr>
          </a:lstStyle>
          <a:p>
            <a:r>
              <a:rPr lang="it-IT" dirty="0"/>
              <a:t>Progettare la didattica blended</a:t>
            </a:r>
          </a:p>
        </p:txBody>
      </p:sp>
    </p:spTree>
    <p:extLst>
      <p:ext uri="{BB962C8B-B14F-4D97-AF65-F5344CB8AC3E}">
        <p14:creationId xmlns:p14="http://schemas.microsoft.com/office/powerpoint/2010/main" val="227475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3C86-A470-4E34-AC92-FE2479A0EBF9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62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44C0-D841-4143-A09D-CF26D45168A7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4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E4B-4355-4724-B74C-B057E8EE8EB3}" type="datetime1">
              <a:rPr lang="it-IT" smtClean="0"/>
              <a:t>10/07/2020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33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9B3-8F31-4867-A693-C650A246C899}" type="datetime1">
              <a:rPr lang="it-IT" smtClean="0"/>
              <a:t>10/07/2020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00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257-58A7-4360-AAC5-8C1A7444142E}" type="datetime1">
              <a:rPr lang="it-IT" smtClean="0"/>
              <a:t>10/07/2020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9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428A-D84A-40B2-BE6F-BBE07DFCDC1E}" type="datetime1">
              <a:rPr lang="it-IT" smtClean="0"/>
              <a:t>10/07/2020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75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D984-5519-4EC0-B443-3AF43163173B}" type="datetime1">
              <a:rPr lang="it-IT" smtClean="0"/>
              <a:t>10/07/2020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87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88D4-8108-4665-8B3C-56DC0194C550}" type="datetime1">
              <a:rPr lang="it-IT" smtClean="0"/>
              <a:t>10/07/2020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46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5D61-8603-4DA3-A012-5BE5FA25E0B2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6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C25D-E40E-4C46-A50C-C3B49A9619A2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19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o diapositiva"/>
          <p:cNvSpPr>
            <a:spLocks noGrp="1"/>
          </p:cNvSpPr>
          <p:nvPr>
            <p:ph type="sldNum" sz="quarter" idx="12"/>
          </p:nvPr>
        </p:nvSpPr>
        <p:spPr>
          <a:xfrm>
            <a:off x="10021800" y="6356350"/>
            <a:ext cx="1332000" cy="365125"/>
          </a:xfrm>
        </p:spPr>
        <p:txBody>
          <a:bodyPr/>
          <a:lstStyle>
            <a:lvl1pPr>
              <a:defRPr sz="1800"/>
            </a:lvl1pPr>
          </a:lstStyle>
          <a:p>
            <a:fld id="{4B65356E-28FC-4B42-91A4-D3C5AB17C28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Piè di pagina"/>
          <p:cNvSpPr>
            <a:spLocks noGrp="1"/>
          </p:cNvSpPr>
          <p:nvPr>
            <p:ph type="ftr" sz="quarter" idx="11"/>
          </p:nvPr>
        </p:nvSpPr>
        <p:spPr>
          <a:xfrm>
            <a:off x="2598600" y="6356350"/>
            <a:ext cx="6994800" cy="365125"/>
          </a:xfrm>
        </p:spPr>
        <p:txBody>
          <a:bodyPr/>
          <a:lstStyle>
            <a:lvl1pPr>
              <a:defRPr sz="1800"/>
            </a:lvl1pPr>
          </a:lstStyle>
          <a:p>
            <a:endParaRPr lang="it-IT" dirty="0"/>
          </a:p>
        </p:txBody>
      </p:sp>
      <p:sp>
        <p:nvSpPr>
          <p:cNvPr id="4" name="Data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2000" cy="365125"/>
          </a:xfrm>
        </p:spPr>
        <p:txBody>
          <a:bodyPr/>
          <a:lstStyle>
            <a:lvl1pPr>
              <a:defRPr sz="1800"/>
            </a:lvl1pPr>
          </a:lstStyle>
          <a:p>
            <a:fld id="{7F7E6F9B-B937-4988-B71C-50E9361489D8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3" name="Sottotitolo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8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Titolo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62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o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è di pa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E13-1301-44E5-B524-3B687A9E05BC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3" name="Test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4pPr marL="1600200" indent="-228600">
              <a:buFont typeface="Calibri Light" panose="020F0302020204030204" pitchFamily="34" charset="0"/>
              <a:buChar char="­"/>
              <a:defRPr/>
            </a:lvl4pPr>
            <a:lvl5pPr marL="2057400" indent="-228600">
              <a:buFont typeface="Calibri Light" panose="020F0302020204030204" pitchFamily="34" charset="0"/>
              <a:buChar char="∙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Tito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2311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mero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613405F5-F718-4D45-92B5-A337C337ABF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Piè di pa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Dat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659536D5-028B-4343-B7C9-12EBB474868F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4" name="Testo destra"/>
          <p:cNvSpPr>
            <a:spLocks noGrp="1"/>
          </p:cNvSpPr>
          <p:nvPr>
            <p:ph sz="half" idx="2"/>
          </p:nvPr>
        </p:nvSpPr>
        <p:spPr>
          <a:xfrm>
            <a:off x="6172200" y="1276865"/>
            <a:ext cx="5690286" cy="490009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5pPr marL="2057400" indent="-228600">
              <a:buFont typeface="Calibri Light" panose="020F0302020204030204" pitchFamily="34" charset="0"/>
              <a:buChar char="∙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Testo sinstra"/>
          <p:cNvSpPr>
            <a:spLocks noGrp="1"/>
          </p:cNvSpPr>
          <p:nvPr>
            <p:ph sz="half" idx="1"/>
          </p:nvPr>
        </p:nvSpPr>
        <p:spPr>
          <a:xfrm>
            <a:off x="345989" y="1276865"/>
            <a:ext cx="5673811" cy="490009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5pPr marL="2057400" indent="-228600">
              <a:buFont typeface="Calibri Light" panose="020F0302020204030204" pitchFamily="34" charset="0"/>
              <a:buChar char="∙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"/>
          <p:cNvSpPr>
            <a:spLocks noGrp="1"/>
          </p:cNvSpPr>
          <p:nvPr>
            <p:ph type="title"/>
          </p:nvPr>
        </p:nvSpPr>
        <p:spPr>
          <a:xfrm>
            <a:off x="2504303" y="199195"/>
            <a:ext cx="7191630" cy="68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9908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i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CEC4-7685-45E1-BF83-F44123E3F29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è di pa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Dat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4059-2526-4D43-A21F-A601C82735CE}" type="datetime1">
              <a:rPr lang="it-IT" smtClean="0"/>
              <a:t>10/07/2020</a:t>
            </a:fld>
            <a:endParaRPr lang="it-IT"/>
          </a:p>
        </p:txBody>
      </p:sp>
      <p:sp>
        <p:nvSpPr>
          <p:cNvPr id="6" name="Testo destra"/>
          <p:cNvSpPr>
            <a:spLocks noGrp="1"/>
          </p:cNvSpPr>
          <p:nvPr>
            <p:ph sz="quarter" idx="4"/>
          </p:nvPr>
        </p:nvSpPr>
        <p:spPr>
          <a:xfrm>
            <a:off x="6172200" y="2158314"/>
            <a:ext cx="5690286" cy="3786080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 b="0"/>
            </a:lvl3pPr>
            <a:lvl4pPr>
              <a:buClr>
                <a:srgbClr val="C00000"/>
              </a:buClr>
              <a:defRPr b="0"/>
            </a:lvl4pPr>
            <a:lvl5pPr marL="2057400" indent="-228600">
              <a:buClr>
                <a:srgbClr val="C00000"/>
              </a:buClr>
              <a:buFont typeface="Calibri Light" panose="020F0302020204030204" pitchFamily="34" charset="0"/>
              <a:buChar char="∙"/>
              <a:defRPr b="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ottotitolo destra"/>
          <p:cNvSpPr>
            <a:spLocks noGrp="1"/>
          </p:cNvSpPr>
          <p:nvPr>
            <p:ph type="body" sz="quarter" idx="3"/>
          </p:nvPr>
        </p:nvSpPr>
        <p:spPr>
          <a:xfrm>
            <a:off x="6172200" y="1283036"/>
            <a:ext cx="5690286" cy="710521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Testo sinistra"/>
          <p:cNvSpPr>
            <a:spLocks noGrp="1"/>
          </p:cNvSpPr>
          <p:nvPr>
            <p:ph sz="half" idx="2"/>
          </p:nvPr>
        </p:nvSpPr>
        <p:spPr>
          <a:xfrm>
            <a:off x="337751" y="2158314"/>
            <a:ext cx="5670121" cy="3786080"/>
          </a:xfrm>
        </p:spPr>
        <p:txBody>
          <a:bodyPr/>
          <a:lstStyle>
            <a:lvl1pPr marL="228600" indent="-228600">
              <a:buClr>
                <a:srgbClr val="B6101D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B6101D"/>
              </a:buClr>
              <a:defRPr/>
            </a:lvl2pPr>
            <a:lvl3pPr>
              <a:buClr>
                <a:srgbClr val="B6101D"/>
              </a:buClr>
              <a:defRPr b="0"/>
            </a:lvl3pPr>
            <a:lvl4pPr>
              <a:buClr>
                <a:srgbClr val="B6101D"/>
              </a:buClr>
              <a:defRPr b="0"/>
            </a:lvl4pPr>
            <a:lvl5pPr marL="2057400" indent="-228600">
              <a:buClr>
                <a:srgbClr val="B6101D"/>
              </a:buClr>
              <a:buFont typeface="Calibri Light" panose="020F0302020204030204" pitchFamily="34" charset="0"/>
              <a:buChar char="∙"/>
              <a:defRPr b="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Sottotitolo sinistra"/>
          <p:cNvSpPr>
            <a:spLocks noGrp="1"/>
          </p:cNvSpPr>
          <p:nvPr>
            <p:ph type="body" idx="1"/>
          </p:nvPr>
        </p:nvSpPr>
        <p:spPr>
          <a:xfrm>
            <a:off x="337750" y="1283036"/>
            <a:ext cx="5670121" cy="724350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Titolo"/>
          <p:cNvSpPr>
            <a:spLocks noGrp="1"/>
          </p:cNvSpPr>
          <p:nvPr>
            <p:ph type="title"/>
          </p:nvPr>
        </p:nvSpPr>
        <p:spPr>
          <a:xfrm>
            <a:off x="2504303" y="199195"/>
            <a:ext cx="7191630" cy="68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4273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dascalia con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mero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è di pa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7933-DBEF-4D0C-BA01-95252B70A37A}" type="datetime1">
              <a:rPr lang="it-IT" smtClean="0"/>
              <a:t>10/07/2020</a:t>
            </a:fld>
            <a:endParaRPr lang="it-IT"/>
          </a:p>
        </p:txBody>
      </p:sp>
      <p:sp>
        <p:nvSpPr>
          <p:cNvPr id="3" name="Contenuto destra"/>
          <p:cNvSpPr>
            <a:spLocks noGrp="1"/>
          </p:cNvSpPr>
          <p:nvPr>
            <p:ph idx="1"/>
          </p:nvPr>
        </p:nvSpPr>
        <p:spPr>
          <a:xfrm>
            <a:off x="5181600" y="978371"/>
            <a:ext cx="6172200" cy="4899814"/>
          </a:xfrm>
        </p:spPr>
        <p:txBody>
          <a:bodyPr/>
          <a:lstStyle>
            <a:lvl1pPr marL="228600" indent="-228600">
              <a:buClr>
                <a:srgbClr val="B6101D"/>
              </a:buClr>
              <a:buFont typeface="Wingdings" panose="05000000000000000000" pitchFamily="2" charset="2"/>
              <a:buChar char="§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indent="-228600">
              <a:buFont typeface="Calibri Light" panose="020F0302020204030204" pitchFamily="34" charset="0"/>
              <a:buChar char="∙"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Testo sinistra"/>
          <p:cNvSpPr>
            <a:spLocks noGrp="1"/>
          </p:cNvSpPr>
          <p:nvPr>
            <p:ph type="body" sz="half" idx="2"/>
          </p:nvPr>
        </p:nvSpPr>
        <p:spPr>
          <a:xfrm>
            <a:off x="837883" y="204834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lang="it-IT" sz="1800" b="0" kern="1200" dirty="0" smtClean="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dirty="0"/>
              <a:t>Modifica gli stili del testo dello schema</a:t>
            </a:r>
          </a:p>
        </p:txBody>
      </p:sp>
      <p:sp>
        <p:nvSpPr>
          <p:cNvPr id="2" name="Titolo"/>
          <p:cNvSpPr>
            <a:spLocks noGrp="1"/>
          </p:cNvSpPr>
          <p:nvPr>
            <p:ph type="title"/>
          </p:nvPr>
        </p:nvSpPr>
        <p:spPr>
          <a:xfrm>
            <a:off x="837883" y="978370"/>
            <a:ext cx="3932237" cy="1069975"/>
          </a:xfrm>
        </p:spPr>
        <p:txBody>
          <a:bodyPr anchor="ctr">
            <a:noAutofit/>
          </a:bodyPr>
          <a:lstStyle>
            <a:lvl1pPr algn="r"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975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mero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è di pa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B960-2451-48CD-B77B-0E4ED43351C0}" type="datetime1">
              <a:rPr lang="it-IT" smtClean="0"/>
              <a:t>10/07/2020</a:t>
            </a:fld>
            <a:endParaRPr lang="it-IT"/>
          </a:p>
        </p:txBody>
      </p:sp>
      <p:sp>
        <p:nvSpPr>
          <p:cNvPr id="4" name="Testo destra"/>
          <p:cNvSpPr>
            <a:spLocks noGrp="1"/>
          </p:cNvSpPr>
          <p:nvPr>
            <p:ph type="body" sz="half" idx="2"/>
          </p:nvPr>
        </p:nvSpPr>
        <p:spPr>
          <a:xfrm>
            <a:off x="7421563" y="214129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lang="it-IT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dirty="0"/>
              <a:t>Modifica gli stili del testo dello schema</a:t>
            </a:r>
          </a:p>
        </p:txBody>
      </p:sp>
      <p:sp>
        <p:nvSpPr>
          <p:cNvPr id="2" name="Titolo"/>
          <p:cNvSpPr>
            <a:spLocks noGrp="1"/>
          </p:cNvSpPr>
          <p:nvPr>
            <p:ph type="title"/>
          </p:nvPr>
        </p:nvSpPr>
        <p:spPr>
          <a:xfrm>
            <a:off x="7421563" y="1071314"/>
            <a:ext cx="3932237" cy="1069975"/>
          </a:xfr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it-IT" sz="2400" b="1" kern="1200" dirty="0" smtClean="0">
                <a:solidFill>
                  <a:srgbClr val="B6101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9" name="Contenuto sinistra"/>
          <p:cNvSpPr>
            <a:spLocks noGrp="1"/>
          </p:cNvSpPr>
          <p:nvPr>
            <p:ph sz="quarter" idx="13"/>
          </p:nvPr>
        </p:nvSpPr>
        <p:spPr>
          <a:xfrm>
            <a:off x="838200" y="1071315"/>
            <a:ext cx="6172200" cy="4881564"/>
          </a:xfrm>
        </p:spPr>
        <p:txBody>
          <a:bodyPr/>
          <a:lstStyle>
            <a:lvl5pPr marL="2057400" indent="-228600">
              <a:buFont typeface="Calibri Light" panose="020F0302020204030204" pitchFamily="34" charset="0"/>
              <a:buChar char="∙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546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i tr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mero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05F5-F718-4D45-92B5-A337C337ABF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Piè di pa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Dat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fld id="{40F4EC40-5871-477C-A719-CA934583D48E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11" name="Contenuto destra"/>
          <p:cNvSpPr>
            <a:spLocks noGrp="1"/>
          </p:cNvSpPr>
          <p:nvPr>
            <p:ph sz="quarter" idx="17"/>
          </p:nvPr>
        </p:nvSpPr>
        <p:spPr>
          <a:xfrm>
            <a:off x="8245925" y="1996440"/>
            <a:ext cx="3600000" cy="4130038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57400" indent="-228600">
              <a:buFont typeface="Calibri Light" panose="020F0302020204030204" pitchFamily="34" charset="0"/>
              <a:buChar char="∙"/>
              <a:defRPr sz="18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ottotitolo destra"/>
          <p:cNvSpPr>
            <a:spLocks noGrp="1"/>
          </p:cNvSpPr>
          <p:nvPr>
            <p:ph type="body" idx="18"/>
          </p:nvPr>
        </p:nvSpPr>
        <p:spPr>
          <a:xfrm>
            <a:off x="8245925" y="1283036"/>
            <a:ext cx="3608325" cy="59148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0" name="Contenuto centro"/>
          <p:cNvSpPr>
            <a:spLocks noGrp="1"/>
          </p:cNvSpPr>
          <p:nvPr>
            <p:ph sz="quarter" idx="16"/>
          </p:nvPr>
        </p:nvSpPr>
        <p:spPr>
          <a:xfrm>
            <a:off x="4296000" y="1996439"/>
            <a:ext cx="3600000" cy="4130039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57400" indent="-228600">
              <a:buFont typeface="Calibri Light" panose="020F0302020204030204" pitchFamily="34" charset="0"/>
              <a:buChar char="∙"/>
              <a:defRPr sz="18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ottotitolo centro"/>
          <p:cNvSpPr>
            <a:spLocks noGrp="1"/>
          </p:cNvSpPr>
          <p:nvPr>
            <p:ph type="body" idx="19"/>
          </p:nvPr>
        </p:nvSpPr>
        <p:spPr>
          <a:xfrm>
            <a:off x="4291837" y="1283036"/>
            <a:ext cx="3608325" cy="59148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Contenuto sinistra"/>
          <p:cNvSpPr>
            <a:spLocks noGrp="1"/>
          </p:cNvSpPr>
          <p:nvPr>
            <p:ph sz="quarter" idx="15"/>
          </p:nvPr>
        </p:nvSpPr>
        <p:spPr>
          <a:xfrm>
            <a:off x="346075" y="1996440"/>
            <a:ext cx="3600000" cy="4130039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57400" indent="-228600">
              <a:buFont typeface="Calibri Light" panose="020F0302020204030204" pitchFamily="34" charset="0"/>
              <a:buChar char="∙"/>
              <a:defRPr sz="18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ottotitolo sinistra"/>
          <p:cNvSpPr>
            <a:spLocks noGrp="1"/>
          </p:cNvSpPr>
          <p:nvPr>
            <p:ph type="body" idx="1"/>
          </p:nvPr>
        </p:nvSpPr>
        <p:spPr>
          <a:xfrm>
            <a:off x="337750" y="1283036"/>
            <a:ext cx="3608325" cy="59148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Tito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5947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3B84-088C-4496-9590-7D033FA64FBD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o diapositiva"/>
          <p:cNvSpPr>
            <a:spLocks noGrp="1"/>
          </p:cNvSpPr>
          <p:nvPr>
            <p:ph type="sldNum" sz="quarter" idx="4"/>
          </p:nvPr>
        </p:nvSpPr>
        <p:spPr>
          <a:xfrm>
            <a:off x="10021800" y="6356350"/>
            <a:ext cx="13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585858"/>
                </a:solidFill>
              </a:defRPr>
            </a:lvl1pPr>
          </a:lstStyle>
          <a:p>
            <a:fld id="{011D6603-F77F-46A2-9C06-E7CA48C36C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Piè di pagina"/>
          <p:cNvSpPr>
            <a:spLocks noGrp="1"/>
          </p:cNvSpPr>
          <p:nvPr>
            <p:ph type="ftr" sz="quarter" idx="3"/>
          </p:nvPr>
        </p:nvSpPr>
        <p:spPr>
          <a:xfrm>
            <a:off x="2598821" y="6356350"/>
            <a:ext cx="6994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1800">
                <a:solidFill>
                  <a:srgbClr val="58585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a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sz="1800">
                <a:solidFill>
                  <a:srgbClr val="585858"/>
                </a:solidFill>
              </a:defRPr>
            </a:lvl1pPr>
          </a:lstStyle>
          <a:p>
            <a:fld id="{D5C8C181-4A2F-48F3-AE8A-493B482B29A4}" type="datetime1">
              <a:rPr lang="it-IT" smtClean="0"/>
              <a:pPr/>
              <a:t>10/07/2020</a:t>
            </a:fld>
            <a:endParaRPr lang="it-IT" dirty="0"/>
          </a:p>
        </p:txBody>
      </p:sp>
      <p:sp>
        <p:nvSpPr>
          <p:cNvPr id="3" name="Testo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marL="1143000" lvl="2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6101D"/>
              </a:buClr>
              <a:buFont typeface="Courier New" panose="02070309020205020404" pitchFamily="49" charset="0"/>
              <a:buChar char="o"/>
            </a:pPr>
            <a:r>
              <a:rPr lang="it-IT" dirty="0"/>
              <a:t>Terzo livello</a:t>
            </a:r>
          </a:p>
          <a:p>
            <a:pPr marL="1600200" lvl="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6101D"/>
              </a:buClr>
              <a:buFontTx/>
              <a:buChar char="·"/>
            </a:pPr>
            <a:r>
              <a:rPr lang="it-IT" dirty="0"/>
              <a:t>Quarto livello</a:t>
            </a:r>
          </a:p>
          <a:p>
            <a:pPr marL="2057400" lvl="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6101D"/>
              </a:buClr>
              <a:buFontTx/>
              <a:buChar char="-"/>
            </a:pPr>
            <a:r>
              <a:rPr lang="it-IT" dirty="0"/>
              <a:t>Quinto livello</a:t>
            </a:r>
          </a:p>
        </p:txBody>
      </p:sp>
      <p:sp>
        <p:nvSpPr>
          <p:cNvPr id="2" name="Tito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987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lang="it-IT" sz="3200" b="1" kern="1200" dirty="0" smtClean="0">
          <a:solidFill>
            <a:srgbClr val="B6101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lang="it-IT" sz="2400" b="1" kern="1200" dirty="0" smtClean="0">
          <a:solidFill>
            <a:schemeClr val="accent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Arial" panose="020B0604020202020204" pitchFamily="34" charset="0"/>
        <a:buChar char="•"/>
        <a:defRPr lang="it-IT" sz="2400" b="1" kern="1200" dirty="0" smtClean="0">
          <a:solidFill>
            <a:srgbClr val="585858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Arial" panose="020B0604020202020204" pitchFamily="34" charset="0"/>
        <a:buChar char="•"/>
        <a:defRPr lang="it-IT" sz="2000" kern="1200" dirty="0" smtClean="0">
          <a:solidFill>
            <a:srgbClr val="585858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Calibri Light" panose="020F0302020204030204" pitchFamily="34" charset="0"/>
        <a:buChar char="­"/>
        <a:defRPr lang="it-IT" sz="1800" kern="1200" dirty="0" smtClean="0">
          <a:solidFill>
            <a:srgbClr val="585858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Wingdings" panose="05000000000000000000" pitchFamily="2" charset="2"/>
        <a:buChar char="Ø"/>
        <a:defRPr lang="it-IT" sz="1800" kern="1200" dirty="0" smtClean="0">
          <a:solidFill>
            <a:srgbClr val="58585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o diapositiva"/>
          <p:cNvSpPr>
            <a:spLocks noGrp="1"/>
          </p:cNvSpPr>
          <p:nvPr>
            <p:ph type="sldNum" sz="quarter" idx="4"/>
          </p:nvPr>
        </p:nvSpPr>
        <p:spPr>
          <a:xfrm>
            <a:off x="10021800" y="6386355"/>
            <a:ext cx="13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800">
                <a:solidFill>
                  <a:srgbClr val="585858"/>
                </a:solidFill>
              </a:defRPr>
            </a:lvl1pPr>
          </a:lstStyle>
          <a:p>
            <a:fld id="{613405F5-F718-4D45-92B5-A337C337ABF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Piè di pagina"/>
          <p:cNvSpPr>
            <a:spLocks noGrp="1"/>
          </p:cNvSpPr>
          <p:nvPr>
            <p:ph type="ftr" sz="quarter" idx="3"/>
          </p:nvPr>
        </p:nvSpPr>
        <p:spPr>
          <a:xfrm>
            <a:off x="2598600" y="6356349"/>
            <a:ext cx="699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1800">
                <a:solidFill>
                  <a:srgbClr val="585858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a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sz="1800">
                <a:solidFill>
                  <a:srgbClr val="585858"/>
                </a:solidFill>
              </a:defRPr>
            </a:lvl1pPr>
          </a:lstStyle>
          <a:p>
            <a:fld id="{3527201A-476F-452A-A19E-DD507A24C35E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3" name="Testo"/>
          <p:cNvSpPr>
            <a:spLocks noGrp="1"/>
          </p:cNvSpPr>
          <p:nvPr>
            <p:ph type="body" idx="1"/>
          </p:nvPr>
        </p:nvSpPr>
        <p:spPr>
          <a:xfrm>
            <a:off x="838200" y="1276865"/>
            <a:ext cx="10515600" cy="490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</a:pPr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marL="1600200" lvl="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6101D"/>
              </a:buClr>
              <a:buFontTx/>
              <a:buChar char="·"/>
            </a:pPr>
            <a:r>
              <a:rPr lang="it-IT" dirty="0"/>
              <a:t>Quarto livello</a:t>
            </a:r>
          </a:p>
          <a:p>
            <a:pPr marL="2057400" lvl="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B6101D"/>
              </a:buClr>
              <a:buFontTx/>
              <a:buChar char="-"/>
            </a:pPr>
            <a:r>
              <a:rPr lang="it-IT" dirty="0"/>
              <a:t>Quinto livello</a:t>
            </a:r>
          </a:p>
        </p:txBody>
      </p:sp>
      <p:pic>
        <p:nvPicPr>
          <p:cNvPr id="11" name="Logo UniT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342" y="186671"/>
            <a:ext cx="1800000" cy="698239"/>
          </a:xfrm>
          <a:prstGeom prst="rect">
            <a:avLst/>
          </a:prstGeom>
        </p:spPr>
      </p:pic>
      <p:sp>
        <p:nvSpPr>
          <p:cNvPr id="9" name="Titolo"/>
          <p:cNvSpPr>
            <a:spLocks noGrp="1"/>
          </p:cNvSpPr>
          <p:nvPr>
            <p:ph type="title"/>
          </p:nvPr>
        </p:nvSpPr>
        <p:spPr>
          <a:xfrm>
            <a:off x="1625600" y="199195"/>
            <a:ext cx="8070333" cy="685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261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674" r:id="rId3"/>
    <p:sldLayoutId id="2147483687" r:id="rId4"/>
    <p:sldLayoutId id="2147483704" r:id="rId5"/>
    <p:sldLayoutId id="2147483703" r:id="rId6"/>
    <p:sldLayoutId id="2147483719" r:id="rId7"/>
  </p:sldLayoutIdLst>
  <p:hf hdr="0"/>
  <p:txStyles>
    <p:titleStyle>
      <a:lvl1pPr algn="r" defTabSz="914400" rtl="0" eaLnBrk="1" latinLnBrk="0" hangingPunct="1">
        <a:lnSpc>
          <a:spcPct val="150000"/>
        </a:lnSpc>
        <a:spcBef>
          <a:spcPct val="0"/>
        </a:spcBef>
        <a:buNone/>
        <a:defRPr lang="it-IT" sz="2800" b="1" kern="1200" dirty="0" smtClean="0">
          <a:solidFill>
            <a:srgbClr val="B6101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§"/>
        <a:defRPr lang="it-IT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Arial" panose="020B0604020202020204" pitchFamily="34" charset="0"/>
        <a:buChar char="•"/>
        <a:defRPr lang="it-IT" sz="2400" b="0" kern="1200" dirty="0" smtClean="0">
          <a:solidFill>
            <a:srgbClr val="585858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Courier New" panose="02070309020205020404" pitchFamily="49" charset="0"/>
        <a:buChar char="o"/>
        <a:defRPr lang="it-IT" sz="2000" kern="1200" dirty="0" smtClean="0">
          <a:solidFill>
            <a:srgbClr val="585858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Calibri Light" panose="020F0302020204030204" pitchFamily="34" charset="0"/>
        <a:buChar char="­"/>
        <a:defRPr lang="it-IT" sz="1800" kern="1200" dirty="0" smtClean="0">
          <a:solidFill>
            <a:srgbClr val="585858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B6101D"/>
        </a:buClr>
        <a:buFont typeface="Wingdings" panose="05000000000000000000" pitchFamily="2" charset="2"/>
        <a:buChar char="q"/>
        <a:defRPr lang="it-IT" sz="1800" kern="1200" dirty="0" smtClean="0">
          <a:solidFill>
            <a:srgbClr val="58585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30BA-555D-4E2A-A925-3A8F183D4483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356E-28FC-4B42-91A4-D3C5AB17C2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0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itlab.com/" TargetMode="External"/><Relationship Id="rId2" Type="http://schemas.openxmlformats.org/officeDocument/2006/relationships/hyperlink" Target="https://phet.colorado.edu/it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lay Single Malt Scotch Whisky Aged 16 Years Lagavulin 0,7 L, Astu...">
            <a:extLst>
              <a:ext uri="{FF2B5EF4-FFF2-40B4-BE49-F238E27FC236}">
                <a16:creationId xmlns:a16="http://schemas.microsoft.com/office/drawing/2014/main" id="{F073C27B-7060-4781-9BB9-B3A2072C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34" y="2514866"/>
            <a:ext cx="3304914" cy="42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6603-F77F-46A2-9C06-E7CA48C36C4D}" type="slidenum">
              <a:rPr lang="it-IT" smtClean="0"/>
              <a:t>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E108-4116-4750-8DB4-A2C4DA6D3076}" type="datetime1">
              <a:rPr lang="it-IT" sz="1800" smtClean="0"/>
              <a:t>10/07/2020</a:t>
            </a:fld>
            <a:endParaRPr lang="it-IT" sz="1800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93123" y="0"/>
            <a:ext cx="6719883" cy="2634091"/>
          </a:xfrm>
        </p:spPr>
        <p:txBody>
          <a:bodyPr>
            <a:normAutofit/>
          </a:bodyPr>
          <a:lstStyle/>
          <a:p>
            <a:r>
              <a:rPr lang="it-IT" sz="4000" dirty="0"/>
              <a:t>Progettare la didattica blended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553A7B7-F2CE-4A6E-8D7C-EB24B1BB4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07" y="1924259"/>
            <a:ext cx="3155525" cy="49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the Differences between Blended Learning and E-Learning ...">
            <a:extLst>
              <a:ext uri="{FF2B5EF4-FFF2-40B4-BE49-F238E27FC236}">
                <a16:creationId xmlns:a16="http://schemas.microsoft.com/office/drawing/2014/main" id="{6787A5BB-D760-4356-B31A-E9565895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" y="833607"/>
            <a:ext cx="4876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24E6B74-C0EB-440A-8ECD-76D258BC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A2E33A-FDE4-436D-A2A2-677576B5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5E84D4-ADE0-44EA-9884-46B80608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E13-1301-44E5-B524-3B687A9E05BC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F066141-9094-42F8-9396-A9675083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276865"/>
            <a:ext cx="7086600" cy="4900098"/>
          </a:xfrm>
        </p:spPr>
        <p:txBody>
          <a:bodyPr>
            <a:normAutofit fontScale="85000" lnSpcReduction="20000"/>
          </a:bodyPr>
          <a:lstStyle/>
          <a:p>
            <a:pPr marL="1371600" lvl="3" indent="0" algn="ctr">
              <a:buNone/>
            </a:pPr>
            <a:r>
              <a:rPr lang="it-IT" sz="3600" dirty="0"/>
              <a:t>Blended in alternanza</a:t>
            </a:r>
          </a:p>
          <a:p>
            <a:pPr marL="1371600" lvl="3" indent="0" algn="ctr">
              <a:buNone/>
            </a:pPr>
            <a:r>
              <a:rPr lang="it-IT" sz="2400" dirty="0"/>
              <a:t>si alternano momenti in aula e momenti in Rete</a:t>
            </a:r>
          </a:p>
          <a:p>
            <a:pPr marL="1371600" lvl="3" indent="0" algn="ctr">
              <a:buNone/>
            </a:pPr>
            <a:r>
              <a:rPr lang="it-IT" sz="2400" dirty="0"/>
              <a:t>a tutti i discenti viene erogato lo stesso tipo di didattica negli stessi tempi</a:t>
            </a:r>
          </a:p>
          <a:p>
            <a:pPr marL="1371600" lvl="3" indent="0" algn="ctr">
              <a:buNone/>
            </a:pPr>
            <a:endParaRPr lang="it-IT" sz="3600" dirty="0"/>
          </a:p>
          <a:p>
            <a:pPr marL="1371600" lvl="3" indent="0" algn="ctr">
              <a:buNone/>
            </a:pPr>
            <a:r>
              <a:rPr lang="it-IT" sz="3600" dirty="0"/>
              <a:t>Blended a rotazione</a:t>
            </a:r>
          </a:p>
          <a:p>
            <a:pPr marL="1371600" lvl="3" indent="0" algn="ctr">
              <a:buNone/>
            </a:pPr>
            <a:r>
              <a:rPr lang="it-IT" sz="2400" dirty="0"/>
              <a:t>le lezioni si tengono contemporaneamente in aula</a:t>
            </a:r>
          </a:p>
          <a:p>
            <a:pPr marL="1371600" lvl="3" indent="0" algn="ctr">
              <a:buNone/>
            </a:pPr>
            <a:r>
              <a:rPr lang="it-IT" sz="2400" dirty="0"/>
              <a:t>i discenti sono divisi a gruppi: un gruppo è in aula e gli altri seguono in Rete la lezione d’aula</a:t>
            </a:r>
          </a:p>
          <a:p>
            <a:pPr marL="1371600" lvl="3" indent="0" algn="ctr">
              <a:buNone/>
            </a:pPr>
            <a:endParaRPr lang="it-IT" sz="360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302B5F6-307F-4D97-BDCA-54630647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2 forme della didattica blended</a:t>
            </a:r>
          </a:p>
        </p:txBody>
      </p:sp>
      <p:pic>
        <p:nvPicPr>
          <p:cNvPr id="3076" name="Picture 4" descr="With masks and social distance, these special ed students have ...">
            <a:extLst>
              <a:ext uri="{FF2B5EF4-FFF2-40B4-BE49-F238E27FC236}">
                <a16:creationId xmlns:a16="http://schemas.microsoft.com/office/drawing/2014/main" id="{63F885CE-EDDE-426D-B807-C6D4C855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" y="3662532"/>
            <a:ext cx="4876800" cy="29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1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3CBF9C-1EA7-4232-A77E-1C1D9238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37ABB2-8496-42BC-954D-08767425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B6626-8144-41F6-A681-D670225C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E13-1301-44E5-B524-3B687A9E05BC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658F6E3-4A83-4390-BAAD-FE6DEEB2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B5CB005-18F9-4A52-9623-E967E0BE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Blended in alternanza</a:t>
            </a:r>
          </a:p>
        </p:txBody>
      </p:sp>
      <p:pic>
        <p:nvPicPr>
          <p:cNvPr id="8" name="Picture 6" descr="Students sitting at college lecture hall and listening to university male professor over chalkboard education concept modern classroom interior  full length horizontal Premium Vector">
            <a:extLst>
              <a:ext uri="{FF2B5EF4-FFF2-40B4-BE49-F238E27FC236}">
                <a16:creationId xmlns:a16="http://schemas.microsoft.com/office/drawing/2014/main" id="{1449AE8C-EFD5-4359-8353-8DF4D0E0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4" y="2493505"/>
            <a:ext cx="6020032" cy="20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B0B47C-506C-499E-B4B9-8C2DCBD12B94}"/>
              </a:ext>
            </a:extLst>
          </p:cNvPr>
          <p:cNvSpPr txBox="1"/>
          <p:nvPr/>
        </p:nvSpPr>
        <p:spPr>
          <a:xfrm>
            <a:off x="2652521" y="2099447"/>
            <a:ext cx="118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Lunedì</a:t>
            </a:r>
          </a:p>
        </p:txBody>
      </p:sp>
      <p:pic>
        <p:nvPicPr>
          <p:cNvPr id="12" name="Picture 4" descr="Webinar concept with man on desk Free Vector">
            <a:extLst>
              <a:ext uri="{FF2B5EF4-FFF2-40B4-BE49-F238E27FC236}">
                <a16:creationId xmlns:a16="http://schemas.microsoft.com/office/drawing/2014/main" id="{4B95F223-2D08-46A3-82BD-23E45A92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93" y="2468779"/>
            <a:ext cx="1905837" cy="19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8A2B2-4882-4165-A53D-61422881DB2C}"/>
              </a:ext>
            </a:extLst>
          </p:cNvPr>
          <p:cNvSpPr txBox="1"/>
          <p:nvPr/>
        </p:nvSpPr>
        <p:spPr>
          <a:xfrm>
            <a:off x="8656220" y="1890055"/>
            <a:ext cx="93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Martedì</a:t>
            </a:r>
          </a:p>
        </p:txBody>
      </p:sp>
    </p:spTree>
    <p:extLst>
      <p:ext uri="{BB962C8B-B14F-4D97-AF65-F5344CB8AC3E}">
        <p14:creationId xmlns:p14="http://schemas.microsoft.com/office/powerpoint/2010/main" val="73147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49D6468-B260-4BFE-86A1-3601C45FC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99391">
            <a:off x="6322557" y="2266651"/>
            <a:ext cx="5967757" cy="120866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44CDEEE-F4A7-4DBF-A88F-7B4FC466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92FE3D-36F4-41BF-93F7-CA9D1282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9674F-B12D-49A4-B8DA-9D7FD200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E13-1301-44E5-B524-3B687A9E05BC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225776F-7F5A-415D-B2EA-FF1EC80AB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910"/>
            <a:ext cx="10515600" cy="5292053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Lezioni d’aula </a:t>
            </a:r>
          </a:p>
          <a:p>
            <a:pPr lvl="1"/>
            <a:r>
              <a:rPr lang="it-IT" dirty="0"/>
              <a:t>Favoriscono la conoscenza e il contatto</a:t>
            </a:r>
          </a:p>
          <a:p>
            <a:pPr lvl="1"/>
            <a:r>
              <a:rPr lang="it-IT" dirty="0"/>
              <a:t>Scandiscono il ritmo del corso (se collocate a intervalli regolari)</a:t>
            </a:r>
          </a:p>
          <a:p>
            <a:pPr lvl="1"/>
            <a:r>
              <a:rPr lang="it-IT" dirty="0"/>
              <a:t>Consentono la spiegazione degli argomenti più complessi</a:t>
            </a:r>
          </a:p>
          <a:p>
            <a:r>
              <a:rPr lang="it-IT" dirty="0"/>
              <a:t>Lezioni in diretta</a:t>
            </a:r>
          </a:p>
          <a:p>
            <a:pPr lvl="1"/>
            <a:r>
              <a:rPr lang="it-IT" dirty="0"/>
              <a:t>Orari obbligati</a:t>
            </a:r>
          </a:p>
          <a:p>
            <a:pPr lvl="1"/>
            <a:r>
              <a:rPr lang="it-IT" dirty="0"/>
              <a:t>Scandiscono il ritmo del corso</a:t>
            </a:r>
          </a:p>
          <a:p>
            <a:pPr lvl="1"/>
            <a:r>
              <a:rPr lang="it-IT" dirty="0"/>
              <a:t>Favoriscono l’interazione</a:t>
            </a:r>
          </a:p>
          <a:p>
            <a:pPr lvl="1"/>
            <a:r>
              <a:rPr lang="it-IT" dirty="0"/>
              <a:t>Consentono l’assegnazione la verifica di attività individuali e di gruppo</a:t>
            </a:r>
          </a:p>
          <a:p>
            <a:r>
              <a:rPr lang="it-IT" dirty="0"/>
              <a:t>Lezioni registrate</a:t>
            </a:r>
          </a:p>
          <a:p>
            <a:pPr lvl="1"/>
            <a:r>
              <a:rPr lang="it-IT" dirty="0"/>
              <a:t>Orari liberi</a:t>
            </a:r>
          </a:p>
          <a:p>
            <a:pPr lvl="1"/>
            <a:r>
              <a:rPr lang="it-IT" dirty="0"/>
              <a:t>Privilegiano la didattica trasmissiva</a:t>
            </a:r>
          </a:p>
          <a:p>
            <a:pPr lvl="1"/>
            <a:r>
              <a:rPr lang="it-IT" dirty="0"/>
              <a:t>Possono essere più curate sotto il profilo tecnico </a:t>
            </a:r>
          </a:p>
          <a:p>
            <a:pPr lvl="1"/>
            <a:r>
              <a:rPr lang="it-IT" dirty="0"/>
              <a:t>Consentono l’assegnazione di attività individuali e di gruppo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5910C49-9C9C-4F45-B3B7-0192356B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Blended in alternanza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3D4613-6687-4507-A644-5DBEC7715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47083">
            <a:off x="6408400" y="5468992"/>
            <a:ext cx="5685550" cy="159532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018721-9DED-409F-9F9B-574D442C1F2B}"/>
              </a:ext>
            </a:extLst>
          </p:cNvPr>
          <p:cNvSpPr txBox="1"/>
          <p:nvPr/>
        </p:nvSpPr>
        <p:spPr>
          <a:xfrm>
            <a:off x="422031" y="5973090"/>
            <a:ext cx="600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Assegnazioni di attività per scandire il ritmo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278184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34BBAB0-52B5-4752-BE82-482FB2F5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CEC4-7685-45E1-BF83-F44123E3F296}" type="slidenum">
              <a:rPr lang="it-IT" smtClean="0"/>
              <a:t>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9994AD-F49D-4C8F-9A78-B01544BD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CB5695-29E0-4E8D-845B-9A2E39DC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4059-2526-4D43-A21F-A601C82735CE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9D6213E-8AB7-4833-80C4-4AC0F20CE9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Realizzare un poster scientifico</a:t>
            </a:r>
          </a:p>
          <a:p>
            <a:r>
              <a:rPr lang="it-IT" dirty="0"/>
              <a:t>Scrivere una relazione </a:t>
            </a:r>
          </a:p>
          <a:p>
            <a:r>
              <a:rPr lang="it-IT" dirty="0"/>
              <a:t>Simulare la presentazione di un progetto che deve essere finanziato</a:t>
            </a:r>
          </a:p>
          <a:p>
            <a:r>
              <a:rPr lang="it-IT" dirty="0"/>
              <a:t>Girare un video</a:t>
            </a:r>
          </a:p>
          <a:p>
            <a:r>
              <a:rPr lang="it-IT" dirty="0"/>
              <a:t>Realizzare uno slide show / </a:t>
            </a:r>
            <a:r>
              <a:rPr lang="it-IT" dirty="0" err="1"/>
              <a:t>fotoracconto</a:t>
            </a:r>
            <a:endParaRPr lang="it-IT" dirty="0"/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3455905-9354-4277-9C12-5E94F3148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Da svolgere tra una lezione e l’altra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DAF675D-93F1-4017-8D93-A7FED39090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Scrivere brevissimi testi reagendo a una consegna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Cercare una risorsa in Rete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Realizzare una slide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Eseguire un esperimento on line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t-IT" dirty="0">
                <a:hlinkClick r:id="rId2"/>
              </a:rPr>
              <a:t>https://phet.colorado.edu/it/</a:t>
            </a:r>
            <a:endParaRPr lang="it-IT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t-IT" dirty="0">
                <a:hlinkClick r:id="rId3"/>
              </a:rPr>
              <a:t>https://www.circuitlab.com/</a:t>
            </a:r>
            <a:endParaRPr lang="it-IT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Creare delle mappe mentali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51788C7-97F8-4C87-8D21-CE583EDE1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svolgere durante la lezione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488671CF-3CA2-47D8-AC90-84553A17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attività</a:t>
            </a:r>
          </a:p>
        </p:txBody>
      </p:sp>
    </p:spTree>
    <p:extLst>
      <p:ext uri="{BB962C8B-B14F-4D97-AF65-F5344CB8AC3E}">
        <p14:creationId xmlns:p14="http://schemas.microsoft.com/office/powerpoint/2010/main" val="110882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4F90FF2-CF75-4868-B8AB-0C306B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356E-28FC-4B42-91A4-D3C5AB17C28D}" type="slidenum">
              <a:rPr lang="it-IT" smtClean="0"/>
              <a:t>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59CFF-0776-436F-9199-DD7DA8BA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401C95-83AC-45C6-AB16-825DDA09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E13-1301-44E5-B524-3B687A9E05BC}" type="datetime1">
              <a:rPr lang="it-IT" smtClean="0"/>
              <a:t>10/07/2020</a:t>
            </a:fld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BD1290A-F4FE-4705-89E5-58032F26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Blended a rotazione</a:t>
            </a:r>
          </a:p>
        </p:txBody>
      </p:sp>
      <p:pic>
        <p:nvPicPr>
          <p:cNvPr id="1026" name="Picture 2" descr="Coaching Circles">
            <a:extLst>
              <a:ext uri="{FF2B5EF4-FFF2-40B4-BE49-F238E27FC236}">
                <a16:creationId xmlns:a16="http://schemas.microsoft.com/office/drawing/2014/main" id="{7F49387B-55C6-4C21-AA3B-4509CD3F4D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07" y="2726167"/>
            <a:ext cx="2453090" cy="24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inar concept with man on desk Free Vector">
            <a:extLst>
              <a:ext uri="{FF2B5EF4-FFF2-40B4-BE49-F238E27FC236}">
                <a16:creationId xmlns:a16="http://schemas.microsoft.com/office/drawing/2014/main" id="{A4CA8304-5BD0-4465-A435-F25BE95C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7" y="5258161"/>
            <a:ext cx="1400644" cy="14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ebinar concept with man on desk Free Vector">
            <a:extLst>
              <a:ext uri="{FF2B5EF4-FFF2-40B4-BE49-F238E27FC236}">
                <a16:creationId xmlns:a16="http://schemas.microsoft.com/office/drawing/2014/main" id="{603324AB-A3AF-4A4A-BB2C-C98BDDF2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09" y="3246462"/>
            <a:ext cx="1393334" cy="13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ebinar concept with man on desk Free Vector">
            <a:extLst>
              <a:ext uri="{FF2B5EF4-FFF2-40B4-BE49-F238E27FC236}">
                <a16:creationId xmlns:a16="http://schemas.microsoft.com/office/drawing/2014/main" id="{E77EBE63-16A9-46FB-B613-DFB751507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1" y="3220951"/>
            <a:ext cx="1317604" cy="13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s sitting at college lecture hall and listening to university male professor over chalkboard education concept modern classroom interior  full length horizontal Premium Vector">
            <a:extLst>
              <a:ext uri="{FF2B5EF4-FFF2-40B4-BE49-F238E27FC236}">
                <a16:creationId xmlns:a16="http://schemas.microsoft.com/office/drawing/2014/main" id="{3774A30E-E069-4C91-A95E-8E192153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0" y="1185170"/>
            <a:ext cx="4143384" cy="14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aching Circles">
            <a:extLst>
              <a:ext uri="{FF2B5EF4-FFF2-40B4-BE49-F238E27FC236}">
                <a16:creationId xmlns:a16="http://schemas.microsoft.com/office/drawing/2014/main" id="{7FBBF044-76A0-4FF8-A965-DCBF1327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7773" y="2788836"/>
            <a:ext cx="2453090" cy="24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Webinar concept with man on desk Free Vector">
            <a:extLst>
              <a:ext uri="{FF2B5EF4-FFF2-40B4-BE49-F238E27FC236}">
                <a16:creationId xmlns:a16="http://schemas.microsoft.com/office/drawing/2014/main" id="{C6F952BB-2B61-48C5-A963-12FE1DE3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73" y="5320830"/>
            <a:ext cx="1400644" cy="14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Webinar concept with man on desk Free Vector">
            <a:extLst>
              <a:ext uri="{FF2B5EF4-FFF2-40B4-BE49-F238E27FC236}">
                <a16:creationId xmlns:a16="http://schemas.microsoft.com/office/drawing/2014/main" id="{623B42A8-0DED-403C-BA0E-97AB4F44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175" y="3309131"/>
            <a:ext cx="1393334" cy="13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ebinar concept with man on desk Free Vector">
            <a:extLst>
              <a:ext uri="{FF2B5EF4-FFF2-40B4-BE49-F238E27FC236}">
                <a16:creationId xmlns:a16="http://schemas.microsoft.com/office/drawing/2014/main" id="{F669C13A-63AC-4961-855A-E7EEFC06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57" y="3283620"/>
            <a:ext cx="1317604" cy="13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tudents sitting at college lecture hall and listening to university male professor over chalkboard education concept modern classroom interior  full length horizontal Premium Vector">
            <a:extLst>
              <a:ext uri="{FF2B5EF4-FFF2-40B4-BE49-F238E27FC236}">
                <a16:creationId xmlns:a16="http://schemas.microsoft.com/office/drawing/2014/main" id="{BEA5D9B0-CB0E-43AE-B2BD-A9C851F6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36" y="1247839"/>
            <a:ext cx="4143384" cy="14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1F77C2-80C9-4775-9778-9CC689B10A38}"/>
              </a:ext>
            </a:extLst>
          </p:cNvPr>
          <p:cNvSpPr txBox="1"/>
          <p:nvPr/>
        </p:nvSpPr>
        <p:spPr>
          <a:xfrm>
            <a:off x="2130007" y="79831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Lunedì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06BBD78-6722-4404-A15C-07C2F1656872}"/>
              </a:ext>
            </a:extLst>
          </p:cNvPr>
          <p:cNvSpPr txBox="1"/>
          <p:nvPr/>
        </p:nvSpPr>
        <p:spPr>
          <a:xfrm>
            <a:off x="8758753" y="859463"/>
            <a:ext cx="93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Martedì</a:t>
            </a:r>
          </a:p>
        </p:txBody>
      </p:sp>
    </p:spTree>
    <p:extLst>
      <p:ext uri="{BB962C8B-B14F-4D97-AF65-F5344CB8AC3E}">
        <p14:creationId xmlns:p14="http://schemas.microsoft.com/office/powerpoint/2010/main" val="217885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4DC3F-EEEC-45D7-8390-786FADCB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CEC4-7685-45E1-BF83-F44123E3F296}" type="slidenum">
              <a:rPr lang="it-IT" smtClean="0"/>
              <a:t>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8AA926-6BE6-4586-A946-6DB6A267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EF1F6D-3C83-4D37-BF6E-4FC58DE1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4059-2526-4D43-A21F-A601C82735CE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A260C93-9F1C-45AE-954F-B4A769EC30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Esiste un «qui» ed «ora», ma anche un «altrove» e un «sempre»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C’è una presenza fisica e una «tecnologicamente assistita»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Pianificazione elevata 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Necessità di materiali visivi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0D43941-47F3-4D93-AFF7-BD6666EEC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Aula + Rete (con registrazione)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5B664F1-A374-48E0-9D25-4789346B8E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6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</a:pPr>
            <a:r>
              <a:rPr lang="it-IT" dirty="0"/>
              <a:t>Esiste un «qui» ed «ora» </a:t>
            </a:r>
            <a:r>
              <a:rPr lang="it-IT" sz="1800" dirty="0"/>
              <a:t>(ma è proprio vero che nessuno mi sta registrando?)</a:t>
            </a:r>
            <a:endParaRPr lang="it-IT" dirty="0"/>
          </a:p>
          <a:p>
            <a:pPr marL="216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</a:pPr>
            <a:r>
              <a:rPr lang="it-IT" dirty="0"/>
              <a:t>C’è una presenza fisica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</a:pPr>
            <a:r>
              <a:rPr lang="it-IT" dirty="0"/>
              <a:t>Bassa pianificazione – Alta interazione </a:t>
            </a:r>
            <a:r>
              <a:rPr lang="it-IT" sz="1800" dirty="0">
                <a:solidFill>
                  <a:prstClr val="black"/>
                </a:solidFill>
              </a:rPr>
              <a:t>(ma è proprio vero?) 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</a:pPr>
            <a:r>
              <a:rPr lang="it-IT" dirty="0"/>
              <a:t>Possibile assenza di materiali visivi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9329ED8-E53C-4FAC-B29A-3CF0469A1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Solo aula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F370D30-0BC2-418D-A4AF-FB98B763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Lezione in aula + Rete (cosa cambia?)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F738A8-EBD7-4AC6-B993-23188DA28F22}"/>
              </a:ext>
            </a:extLst>
          </p:cNvPr>
          <p:cNvSpPr txBox="1"/>
          <p:nvPr/>
        </p:nvSpPr>
        <p:spPr>
          <a:xfrm>
            <a:off x="3084844" y="5335675"/>
            <a:ext cx="473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B050"/>
                </a:solidFill>
              </a:rPr>
              <a:t>Presenza o partecipazione?</a:t>
            </a:r>
          </a:p>
        </p:txBody>
      </p:sp>
    </p:spTree>
    <p:extLst>
      <p:ext uri="{BB962C8B-B14F-4D97-AF65-F5344CB8AC3E}">
        <p14:creationId xmlns:p14="http://schemas.microsoft.com/office/powerpoint/2010/main" val="336003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E513DD-91A7-47C3-A163-F506CA06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CEC4-7685-45E1-BF83-F44123E3F296}" type="slidenum">
              <a:rPr lang="it-IT" smtClean="0"/>
              <a:t>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2075C6-9941-4A86-8C49-02C2FBD9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46FEB3-64D5-48A6-A6BE-D0314C3D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4059-2526-4D43-A21F-A601C82735CE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02061E2-2C95-495B-B554-F0AAC952A4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B6101D"/>
              </a:buClr>
            </a:pPr>
            <a:r>
              <a:rPr lang="it-IT" dirty="0"/>
              <a:t>Tenere attiva la chat (chiedendo la collaborazione di qualche studente in aula)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B6101D"/>
              </a:buClr>
            </a:pPr>
            <a:r>
              <a:rPr lang="it-IT" dirty="0"/>
              <a:t>Ripetere nel microfono le domande poste dagli studenti in aula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Proporre sondaggi e forum </a:t>
            </a:r>
            <a:r>
              <a:rPr lang="it-IT" dirty="0" err="1"/>
              <a:t>Moodle</a:t>
            </a:r>
            <a:r>
              <a:rPr lang="it-IT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Discutere i risultati di forum e sondaggi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Proporre attività di rapida esecuzione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Discutere i risultati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9202889-BA0E-495A-9077-B20D81170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In rete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B66F952-543E-4F2F-82C1-140D9079AB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Chiedere ai discenti di avere un dispositivo connesso in rete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Ripetere ad alta voce le domande proposte in chat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Proporre sondaggi e forum </a:t>
            </a:r>
            <a:r>
              <a:rPr lang="it-IT" dirty="0" err="1"/>
              <a:t>Moodle</a:t>
            </a:r>
            <a:r>
              <a:rPr lang="it-IT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Discutere i risultati di forum e sondaggi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Proporre attività di rapida esecuzione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/>
              <a:t>Discutere i risultati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4B3BCCD-7EB3-4CAB-8A94-7CFA39715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aula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4BC67EE6-D74E-4DD0-BCF7-1C7E9AE6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Sincronizzare l’aula e la Rete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9420243-E3FC-438A-B827-27AE54205795}"/>
              </a:ext>
            </a:extLst>
          </p:cNvPr>
          <p:cNvCxnSpPr/>
          <p:nvPr/>
        </p:nvCxnSpPr>
        <p:spPr>
          <a:xfrm>
            <a:off x="5037573" y="4133048"/>
            <a:ext cx="1366576" cy="203479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E5A15AB-A652-4919-8366-E71F080578D2}"/>
              </a:ext>
            </a:extLst>
          </p:cNvPr>
          <p:cNvCxnSpPr/>
          <p:nvPr/>
        </p:nvCxnSpPr>
        <p:spPr>
          <a:xfrm>
            <a:off x="5037573" y="4625480"/>
            <a:ext cx="1366576" cy="203479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43C2A8E-B95D-49C1-8CFB-AB2AADD6C323}"/>
              </a:ext>
            </a:extLst>
          </p:cNvPr>
          <p:cNvCxnSpPr/>
          <p:nvPr/>
        </p:nvCxnSpPr>
        <p:spPr>
          <a:xfrm>
            <a:off x="5015802" y="5061268"/>
            <a:ext cx="1366576" cy="203479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06C8FBF-09E1-44CC-A829-F119B475DCBE}"/>
              </a:ext>
            </a:extLst>
          </p:cNvPr>
          <p:cNvCxnSpPr/>
          <p:nvPr/>
        </p:nvCxnSpPr>
        <p:spPr>
          <a:xfrm>
            <a:off x="5015802" y="5574964"/>
            <a:ext cx="1366576" cy="203479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3289BA-DEC5-4D16-AF24-CF36415A17FC}"/>
              </a:ext>
            </a:extLst>
          </p:cNvPr>
          <p:cNvSpPr txBox="1"/>
          <p:nvPr/>
        </p:nvSpPr>
        <p:spPr>
          <a:xfrm>
            <a:off x="5695741" y="619039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Utilizzare una lavagna condivisa</a:t>
            </a:r>
          </a:p>
        </p:txBody>
      </p:sp>
    </p:spTree>
    <p:extLst>
      <p:ext uri="{BB962C8B-B14F-4D97-AF65-F5344CB8AC3E}">
        <p14:creationId xmlns:p14="http://schemas.microsoft.com/office/powerpoint/2010/main" val="213329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EF0F87-9252-41E7-BAFB-1C73C3FF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CEC4-7685-45E1-BF83-F44123E3F296}" type="slidenum">
              <a:rPr lang="it-IT" smtClean="0"/>
              <a:t>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2B6A64-322B-47B5-9358-5B80BFD0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2EF537-7D30-44EF-92B5-2DEACA54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4059-2526-4D43-A21F-A601C82735CE}" type="datetime1">
              <a:rPr lang="it-IT" smtClean="0"/>
              <a:t>10/07/2020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E8EFF41-F15D-483A-A125-4C583EF185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29A8FD-6E6B-41C9-BBE9-F1C0CE45C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20A6E85-ADF3-43BE-905B-0D9E3AD8DE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2F79A6B-E064-4DBD-B4F0-48BA309DE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DE279766-5AFE-4021-B8B1-D4C16553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Flipped</a:t>
            </a:r>
            <a:r>
              <a:rPr lang="it-IT" dirty="0"/>
              <a:t> </a:t>
            </a:r>
            <a:r>
              <a:rPr lang="it-IT" dirty="0" err="1"/>
              <a:t>Classroom</a:t>
            </a:r>
            <a:endParaRPr lang="it-IT" dirty="0"/>
          </a:p>
        </p:txBody>
      </p:sp>
      <p:pic>
        <p:nvPicPr>
          <p:cNvPr id="2050" name="Picture 2" descr="2. Flipped Classroom - Blended Learning">
            <a:extLst>
              <a:ext uri="{FF2B5EF4-FFF2-40B4-BE49-F238E27FC236}">
                <a16:creationId xmlns:a16="http://schemas.microsoft.com/office/drawing/2014/main" id="{0150C366-DE4F-471A-8B45-AFA47B4F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98" y="2405062"/>
            <a:ext cx="37909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ipped Learning | Academic Technologies">
            <a:extLst>
              <a:ext uri="{FF2B5EF4-FFF2-40B4-BE49-F238E27FC236}">
                <a16:creationId xmlns:a16="http://schemas.microsoft.com/office/drawing/2014/main" id="{AB779BCA-8DC1-47B5-8583-F928C5BD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48" y="2291809"/>
            <a:ext cx="6009752" cy="31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41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4">
      <a:dk1>
        <a:srgbClr val="C00000"/>
      </a:dk1>
      <a:lt1>
        <a:srgbClr val="FFFFFF"/>
      </a:lt1>
      <a:dk2>
        <a:srgbClr val="C00000"/>
      </a:dk2>
      <a:lt2>
        <a:srgbClr val="FFFFFF"/>
      </a:lt2>
      <a:accent1>
        <a:srgbClr val="646464"/>
      </a:accent1>
      <a:accent2>
        <a:srgbClr val="D8D8D8"/>
      </a:accent2>
      <a:accent3>
        <a:srgbClr val="A5A5A5"/>
      </a:accent3>
      <a:accent4>
        <a:srgbClr val="64646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Widescreen</PresentationFormat>
  <Paragraphs>97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Tema di Office</vt:lpstr>
      <vt:lpstr>1_Personalizza struttura</vt:lpstr>
      <vt:lpstr>Personalizza struttura</vt:lpstr>
      <vt:lpstr>Progettare la didattica blended</vt:lpstr>
      <vt:lpstr>Le 2 forme della didattica blended</vt:lpstr>
      <vt:lpstr>Blended in alternanza</vt:lpstr>
      <vt:lpstr>Blended in alternanza</vt:lpstr>
      <vt:lpstr>Le attività</vt:lpstr>
      <vt:lpstr>Blended a rotazione</vt:lpstr>
      <vt:lpstr>Lezione in aula + Rete (cosa cambia?)</vt:lpstr>
      <vt:lpstr>Sincronizzare l’aula e la Rete</vt:lpstr>
      <vt:lpstr>La Flipped Classroom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Fazio</dc:creator>
  <cp:lastModifiedBy>Alessandro Perissinotto</cp:lastModifiedBy>
  <cp:revision>74</cp:revision>
  <dcterms:created xsi:type="dcterms:W3CDTF">2019-06-21T09:03:01Z</dcterms:created>
  <dcterms:modified xsi:type="dcterms:W3CDTF">2020-07-10T07:29:54Z</dcterms:modified>
</cp:coreProperties>
</file>