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44" Type="http://schemas.openxmlformats.org/officeDocument/2006/relationships/slide" Target="slides/slide39.xml"/><Relationship Id="rId21" Type="http://schemas.openxmlformats.org/officeDocument/2006/relationships/slide" Target="slides/slide16.xml"/><Relationship Id="rId43" Type="http://schemas.openxmlformats.org/officeDocument/2006/relationships/slide" Target="slides/slide38.xml"/><Relationship Id="rId24" Type="http://schemas.openxmlformats.org/officeDocument/2006/relationships/slide" Target="slides/slide19.xml"/><Relationship Id="rId46" Type="http://schemas.openxmlformats.org/officeDocument/2006/relationships/slide" Target="slides/slide41.xml"/><Relationship Id="rId23" Type="http://schemas.openxmlformats.org/officeDocument/2006/relationships/slide" Target="slides/slide18.xml"/><Relationship Id="rId45" Type="http://schemas.openxmlformats.org/officeDocument/2006/relationships/slide" Target="slides/slide40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47" Type="http://schemas.openxmlformats.org/officeDocument/2006/relationships/slide" Target="slides/slide42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a1b5331ee8_0_1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a1b5331ee8_0_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a2ae7f3887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a2ae7f3887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a1b5331ee8_0_1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a1b5331ee8_0_1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a1b5331ee8_0_1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a1b5331ee8_0_1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a2ae7f3887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a2ae7f3887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a1b5331ee8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a1b5331ee8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9913a913c6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39913a913c6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9913a913c6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9913a913c6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9913a913c6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39913a913c6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9913a913c6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39913a913c6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9f1dff2b2a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9f1dff2b2a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9913a913c6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9913a913c6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a22aff9198_1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3a22aff9198_1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3a22aff9198_1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3a22aff9198_1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3a22aff9198_1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3a22aff9198_1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3a22aff9198_1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Google Shape;243;g3a22aff9198_1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39fc9079751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39fc9079751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3a2cb67350e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0" name="Google Shape;260;g3a2cb67350e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39fc9079751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" name="Google Shape;267;g39fc9079751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39fc9079751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39fc9079751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54478e8ec53945f3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54478e8ec53945f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6fad8ae29e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6fad8ae29e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39fc9079751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39fc9079751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39fc9079751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7" name="Google Shape;297;g39fc9079751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39fc9079751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39fc9079751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3a2ae7f3887_2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3a2ae7f3887_2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39fc9079751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39fc9079751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39fc9079751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5" name="Google Shape;325;g39fc9079751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3a2ae7f3887_2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3a2ae7f3887_2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3a1b5331ee8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9" name="Google Shape;339;g3a1b5331ee8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g3a1b5331ee8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6" name="Google Shape;346;g3a1b5331ee8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3a1b5331ee8_0_1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" name="Google Shape;353;g3a1b5331ee8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6fad8ae29e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6fad8ae29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36fad8ae29e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Google Shape;360;g36fad8ae29e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g39f668ef762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7" name="Google Shape;367;g39f668ef762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g39f668ef762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4" name="Google Shape;374;g39f668ef762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6fad8ae29e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6fad8ae29e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9fc9079751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9fc9079751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9fc9079751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9fc9079751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a1b5331ee8_0_1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a1b5331ee8_0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a1b5331ee8_0_1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a1b5331ee8_0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1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1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1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1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1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1.pn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1.pn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1.png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1.png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2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" type="subTitle"/>
          </p:nvPr>
        </p:nvSpPr>
        <p:spPr>
          <a:xfrm>
            <a:off x="0" y="3043725"/>
            <a:ext cx="9144000" cy="6789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type="ctrTitle"/>
          </p:nvPr>
        </p:nvSpPr>
        <p:spPr>
          <a:xfrm>
            <a:off x="311700" y="622300"/>
            <a:ext cx="8520600" cy="130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3600"/>
              <a:t>Syntaktische Merkmale zwischen mündlicher und schriftlicher Sprache</a:t>
            </a:r>
            <a:endParaRPr b="1" sz="3600"/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 b="0" l="25815" r="26535" t="0"/>
          <a:stretch/>
        </p:blipFill>
        <p:spPr>
          <a:xfrm>
            <a:off x="0" y="2911600"/>
            <a:ext cx="1704050" cy="22319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1054350" y="2035000"/>
            <a:ext cx="70353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it" sz="1600">
                <a:solidFill>
                  <a:schemeClr val="dk2"/>
                </a:solidFill>
              </a:rPr>
              <a:t>13.11.2025</a:t>
            </a:r>
            <a:endParaRPr sz="1600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it" sz="1600">
                <a:solidFill>
                  <a:schemeClr val="dk2"/>
                </a:solidFill>
              </a:rPr>
              <a:t>Penazzo Francesca, </a:t>
            </a:r>
            <a:r>
              <a:rPr lang="it" sz="1600">
                <a:solidFill>
                  <a:schemeClr val="dk2"/>
                </a:solidFill>
              </a:rPr>
              <a:t>Putignano Martina, Bonci Noemi</a:t>
            </a:r>
            <a:endParaRPr sz="2000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303375" y="3965750"/>
            <a:ext cx="5143500" cy="6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</a:rPr>
              <a:t>M1- Lingua Tedesca LIN0206 25-26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</a:rPr>
              <a:t>Prof. Cinato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2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it" sz="1800">
                <a:solidFill>
                  <a:schemeClr val="lt1"/>
                </a:solidFill>
              </a:rPr>
              <a:t>2. SPEZIFISCHE KONSTRUKTIONEN DES GESPROCHENEN DEUTSCH</a:t>
            </a:r>
            <a:endParaRPr/>
          </a:p>
        </p:txBody>
      </p:sp>
      <p:sp>
        <p:nvSpPr>
          <p:cNvPr id="133" name="Google Shape;133;p22"/>
          <p:cNvSpPr txBox="1"/>
          <p:nvPr>
            <p:ph idx="1" type="body"/>
          </p:nvPr>
        </p:nvSpPr>
        <p:spPr>
          <a:xfrm>
            <a:off x="129450" y="771025"/>
            <a:ext cx="8885100" cy="437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600">
                <a:solidFill>
                  <a:schemeClr val="dk1"/>
                </a:solidFill>
              </a:rPr>
              <a:t>2</a:t>
            </a:r>
            <a:r>
              <a:rPr b="1" lang="it" sz="1600">
                <a:solidFill>
                  <a:schemeClr val="dk1"/>
                </a:solidFill>
              </a:rPr>
              <a:t>.3 Operator - Skopus - Strukturen</a:t>
            </a:r>
            <a:endParaRPr b="1"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600">
                <a:solidFill>
                  <a:schemeClr val="dk1"/>
                </a:solidFill>
              </a:rPr>
              <a:t>Operator: 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</a:pPr>
            <a:r>
              <a:rPr lang="it" sz="1600">
                <a:solidFill>
                  <a:schemeClr val="dk1"/>
                </a:solidFill>
              </a:rPr>
              <a:t>kurz, häufig, formelhaft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</a:pPr>
            <a:r>
              <a:rPr lang="it" sz="1600">
                <a:solidFill>
                  <a:schemeClr val="dk1"/>
                </a:solidFill>
              </a:rPr>
              <a:t>gehen dem Skopus voraus, sowohl im Anfangssatz als auch innerhalb des Skopus</a:t>
            </a:r>
            <a:endParaRPr sz="1600"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it" sz="1600">
                <a:solidFill>
                  <a:schemeClr val="dk1"/>
                </a:solidFill>
              </a:rPr>
              <a:t> 				es war wirklich kruder schwachsinn ehrlich gesacht?</a:t>
            </a:r>
            <a:endParaRPr sz="1600">
              <a:solidFill>
                <a:schemeClr val="dk1"/>
              </a:solidFill>
            </a:endParaRPr>
          </a:p>
        </p:txBody>
      </p:sp>
      <p:pic>
        <p:nvPicPr>
          <p:cNvPr id="134" name="Google Shape;134;p22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3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it" sz="1800">
                <a:solidFill>
                  <a:schemeClr val="lt1"/>
                </a:solidFill>
              </a:rPr>
              <a:t>2. SPEZIFISCHE KONSTRUKTIONEN DES GESPROCHENEN DEUTSCH</a:t>
            </a:r>
            <a:endParaRPr/>
          </a:p>
        </p:txBody>
      </p:sp>
      <p:sp>
        <p:nvSpPr>
          <p:cNvPr id="140" name="Google Shape;140;p23"/>
          <p:cNvSpPr txBox="1"/>
          <p:nvPr>
            <p:ph idx="1" type="body"/>
          </p:nvPr>
        </p:nvSpPr>
        <p:spPr>
          <a:xfrm>
            <a:off x="553050" y="840075"/>
            <a:ext cx="8037900" cy="406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500">
                <a:solidFill>
                  <a:schemeClr val="dk1"/>
                </a:solidFill>
              </a:rPr>
              <a:t>2.3 Operator - Skopus - Strukturen</a:t>
            </a:r>
            <a:endParaRPr b="1" sz="15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500">
                <a:solidFill>
                  <a:schemeClr val="dk1"/>
                </a:solidFill>
              </a:rPr>
              <a:t>Mögliche Elemente als Operator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500">
                <a:solidFill>
                  <a:schemeClr val="dk1"/>
                </a:solidFill>
              </a:rPr>
              <a:t>(a) Einzellexem</a:t>
            </a:r>
            <a:br>
              <a:rPr lang="it" sz="1500">
                <a:solidFill>
                  <a:schemeClr val="dk1"/>
                </a:solidFill>
              </a:rPr>
            </a:br>
            <a:r>
              <a:rPr lang="it" sz="1500">
                <a:solidFill>
                  <a:schemeClr val="dk1"/>
                </a:solidFill>
              </a:rPr>
              <a:t>                             </a:t>
            </a:r>
            <a:r>
              <a:rPr i="1" lang="it" sz="1500" u="sng">
                <a:solidFill>
                  <a:schemeClr val="dk1"/>
                </a:solidFill>
              </a:rPr>
              <a:t>versprochen </a:t>
            </a:r>
            <a:r>
              <a:rPr i="1" lang="it" sz="1500">
                <a:solidFill>
                  <a:schemeClr val="dk1"/>
                </a:solidFill>
              </a:rPr>
              <a:t>morgen bekommst du deinen rucksack zurück.   </a:t>
            </a:r>
            <a:r>
              <a:rPr lang="it" sz="1500">
                <a:solidFill>
                  <a:schemeClr val="dk1"/>
                </a:solidFill>
              </a:rPr>
              <a:t> </a:t>
            </a:r>
            <a:br>
              <a:rPr lang="it" sz="1500">
                <a:solidFill>
                  <a:schemeClr val="dk1"/>
                </a:solidFill>
              </a:rPr>
            </a:br>
            <a:r>
              <a:rPr lang="it" sz="1500">
                <a:solidFill>
                  <a:schemeClr val="dk1"/>
                </a:solidFill>
              </a:rPr>
              <a:t>                     </a:t>
            </a:r>
            <a:br>
              <a:rPr lang="it" sz="1500">
                <a:solidFill>
                  <a:schemeClr val="dk1"/>
                </a:solidFill>
              </a:rPr>
            </a:br>
            <a:r>
              <a:rPr lang="it" sz="1500">
                <a:solidFill>
                  <a:schemeClr val="dk1"/>
                </a:solidFill>
              </a:rPr>
              <a:t>(b) Formelhafte Wendung</a:t>
            </a:r>
            <a:br>
              <a:rPr lang="it" sz="1500">
                <a:solidFill>
                  <a:schemeClr val="dk1"/>
                </a:solidFill>
              </a:rPr>
            </a:br>
            <a:r>
              <a:rPr lang="it" sz="1500">
                <a:solidFill>
                  <a:schemeClr val="dk1"/>
                </a:solidFill>
              </a:rPr>
              <a:t>                        </a:t>
            </a:r>
            <a:r>
              <a:rPr i="1" lang="it" sz="1500" u="sng">
                <a:solidFill>
                  <a:schemeClr val="dk1"/>
                </a:solidFill>
              </a:rPr>
              <a:t>großes ehrenwort</a:t>
            </a:r>
            <a:r>
              <a:rPr i="1" lang="it" sz="1500">
                <a:solidFill>
                  <a:schemeClr val="dk1"/>
                </a:solidFill>
              </a:rPr>
              <a:t> morgen bekommst du deinen rucksack zurück.</a:t>
            </a:r>
            <a:br>
              <a:rPr i="1" lang="it" sz="1500">
                <a:solidFill>
                  <a:schemeClr val="dk1"/>
                </a:solidFill>
              </a:rPr>
            </a:br>
            <a:br>
              <a:rPr lang="it" sz="1500">
                <a:solidFill>
                  <a:schemeClr val="dk1"/>
                </a:solidFill>
              </a:rPr>
            </a:br>
            <a:r>
              <a:rPr lang="it" sz="1500">
                <a:solidFill>
                  <a:schemeClr val="dk1"/>
                </a:solidFill>
              </a:rPr>
              <a:t>(c) Subjunktion mit Verbzweitstellung</a:t>
            </a:r>
            <a:br>
              <a:rPr lang="it" sz="1500">
                <a:solidFill>
                  <a:schemeClr val="dk1"/>
                </a:solidFill>
              </a:rPr>
            </a:br>
            <a:r>
              <a:rPr lang="it" sz="1500">
                <a:solidFill>
                  <a:schemeClr val="dk1"/>
                </a:solidFill>
              </a:rPr>
              <a:t>                       </a:t>
            </a:r>
            <a:r>
              <a:rPr lang="it" sz="1500" u="sng">
                <a:solidFill>
                  <a:schemeClr val="dk1"/>
                </a:solidFill>
              </a:rPr>
              <a:t> </a:t>
            </a:r>
            <a:r>
              <a:rPr i="1" lang="it" sz="1500" u="sng">
                <a:solidFill>
                  <a:schemeClr val="dk1"/>
                </a:solidFill>
              </a:rPr>
              <a:t>es hat doch nicht geklappt</a:t>
            </a:r>
            <a:r>
              <a:rPr i="1" lang="it" sz="1500">
                <a:solidFill>
                  <a:schemeClr val="dk1"/>
                </a:solidFill>
              </a:rPr>
              <a:t> weil ich hatte so viel anderes zu tun.</a:t>
            </a:r>
            <a:br>
              <a:rPr i="1" lang="it" sz="1500">
                <a:solidFill>
                  <a:schemeClr val="dk1"/>
                </a:solidFill>
              </a:rPr>
            </a:br>
            <a:br>
              <a:rPr i="1" lang="it" sz="1500">
                <a:solidFill>
                  <a:schemeClr val="dk1"/>
                </a:solidFill>
              </a:rPr>
            </a:br>
            <a:r>
              <a:rPr lang="it" sz="1500">
                <a:solidFill>
                  <a:schemeClr val="dk1"/>
                </a:solidFill>
              </a:rPr>
              <a:t>(d) Matrixsatz </a:t>
            </a:r>
            <a:br>
              <a:rPr lang="it" sz="1500">
                <a:solidFill>
                  <a:schemeClr val="dk1"/>
                </a:solidFill>
              </a:rPr>
            </a:br>
            <a:r>
              <a:rPr lang="it" sz="1500">
                <a:solidFill>
                  <a:schemeClr val="dk1"/>
                </a:solidFill>
              </a:rPr>
              <a:t>                                                          </a:t>
            </a:r>
            <a:r>
              <a:rPr i="1" lang="it" sz="1500" u="sng">
                <a:solidFill>
                  <a:schemeClr val="dk1"/>
                </a:solidFill>
              </a:rPr>
              <a:t>ich mein</a:t>
            </a:r>
            <a:r>
              <a:rPr i="1" lang="it" sz="1500">
                <a:solidFill>
                  <a:schemeClr val="dk1"/>
                </a:solidFill>
              </a:rPr>
              <a:t> das musst du verstehen.</a:t>
            </a:r>
            <a:br>
              <a:rPr i="1" lang="it" sz="1500">
                <a:solidFill>
                  <a:schemeClr val="dk1"/>
                </a:solidFill>
              </a:rPr>
            </a:br>
            <a:r>
              <a:rPr lang="it" sz="1500">
                <a:solidFill>
                  <a:schemeClr val="dk1"/>
                </a:solidFill>
              </a:rPr>
              <a:t>(e) Performative Formel</a:t>
            </a:r>
            <a:br>
              <a:rPr lang="it" sz="1500">
                <a:solidFill>
                  <a:schemeClr val="dk1"/>
                </a:solidFill>
              </a:rPr>
            </a:br>
            <a:r>
              <a:rPr lang="it" sz="1500">
                <a:solidFill>
                  <a:schemeClr val="dk1"/>
                </a:solidFill>
              </a:rPr>
              <a:t>                                    </a:t>
            </a:r>
            <a:r>
              <a:rPr lang="it" sz="1500" u="sng">
                <a:solidFill>
                  <a:schemeClr val="dk1"/>
                </a:solidFill>
              </a:rPr>
              <a:t> </a:t>
            </a:r>
            <a:r>
              <a:rPr i="1" lang="it" sz="1500" u="sng">
                <a:solidFill>
                  <a:schemeClr val="dk1"/>
                </a:solidFill>
              </a:rPr>
              <a:t>ich verspreche </a:t>
            </a:r>
            <a:r>
              <a:rPr i="1" lang="it" sz="1500">
                <a:solidFill>
                  <a:schemeClr val="dk1"/>
                </a:solidFill>
              </a:rPr>
              <a:t>morgen bekommst du deinen rucksack zurück.</a:t>
            </a:r>
            <a:endParaRPr i="1" sz="1500">
              <a:solidFill>
                <a:schemeClr val="dk1"/>
              </a:solidFill>
            </a:endParaRPr>
          </a:p>
          <a:p>
            <a:pPr indent="0" lvl="0" marL="91440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41" name="Google Shape;141;p23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4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it" sz="1800">
                <a:solidFill>
                  <a:schemeClr val="lt1"/>
                </a:solidFill>
              </a:rPr>
              <a:t>2. SPEZIFISCHE KONSTRUKTIONEN DES GESPROCHENEN DEUTSCH</a:t>
            </a:r>
            <a:endParaRPr/>
          </a:p>
        </p:txBody>
      </p:sp>
      <p:sp>
        <p:nvSpPr>
          <p:cNvPr id="147" name="Google Shape;147;p24"/>
          <p:cNvSpPr txBox="1"/>
          <p:nvPr>
            <p:ph idx="1" type="body"/>
          </p:nvPr>
        </p:nvSpPr>
        <p:spPr>
          <a:xfrm>
            <a:off x="311700" y="873125"/>
            <a:ext cx="8832300" cy="416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600">
                <a:solidFill>
                  <a:schemeClr val="dk1"/>
                </a:solidFill>
              </a:rPr>
              <a:t>2</a:t>
            </a:r>
            <a:r>
              <a:rPr b="1" lang="it" sz="1600">
                <a:solidFill>
                  <a:schemeClr val="dk1"/>
                </a:solidFill>
              </a:rPr>
              <a:t>.3 Operator - Skopus - Strukturen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600" u="sng">
                <a:solidFill>
                  <a:schemeClr val="dk1"/>
                </a:solidFill>
              </a:rPr>
              <a:t>Funktionen:</a:t>
            </a:r>
            <a:r>
              <a:rPr lang="it" sz="1600">
                <a:solidFill>
                  <a:schemeClr val="dk1"/>
                </a:solidFill>
              </a:rPr>
              <a:t> </a:t>
            </a:r>
            <a:br>
              <a:rPr lang="it" sz="1600">
                <a:solidFill>
                  <a:schemeClr val="dk1"/>
                </a:solidFill>
              </a:rPr>
            </a:br>
            <a:r>
              <a:rPr lang="it" sz="1600">
                <a:solidFill>
                  <a:schemeClr val="dk1"/>
                </a:solidFill>
              </a:rPr>
              <a:t>a. Verständnishilfe  → Klar wir werden weitermachen.</a:t>
            </a:r>
            <a:br>
              <a:rPr lang="it" sz="1600">
                <a:solidFill>
                  <a:schemeClr val="dk1"/>
                </a:solidFill>
              </a:rPr>
            </a:br>
            <a:r>
              <a:rPr lang="it" sz="1600">
                <a:solidFill>
                  <a:schemeClr val="dk1"/>
                </a:solidFill>
              </a:rPr>
              <a:t>b. Vorausschauend → Kurz und gut wir können uns das Abenteuer nicht leisten.</a:t>
            </a:r>
            <a:br>
              <a:rPr lang="it" sz="1600">
                <a:solidFill>
                  <a:schemeClr val="dk1"/>
                </a:solidFill>
              </a:rPr>
            </a:br>
            <a:r>
              <a:rPr lang="it" sz="1600">
                <a:solidFill>
                  <a:schemeClr val="dk1"/>
                </a:solidFill>
              </a:rPr>
              <a:t>c. Verbindung  → Wie gesagt  das ist wichtig.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600" u="sng">
                <a:solidFill>
                  <a:schemeClr val="dk1"/>
                </a:solidFill>
              </a:rPr>
              <a:t>Spezifische Funktionen:</a:t>
            </a:r>
            <a:r>
              <a:rPr lang="it" sz="1600">
                <a:solidFill>
                  <a:schemeClr val="dk1"/>
                </a:solidFill>
              </a:rPr>
              <a:t> 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lphaLcPeriod"/>
            </a:pPr>
            <a:r>
              <a:rPr lang="it" sz="1600">
                <a:solidFill>
                  <a:schemeClr val="dk1"/>
                </a:solidFill>
              </a:rPr>
              <a:t>Art der Handlung  → Sag mal hast du das verstanden?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lphaLcPeriod"/>
            </a:pPr>
            <a:r>
              <a:rPr lang="it" sz="1600">
                <a:solidFill>
                  <a:schemeClr val="dk1"/>
                </a:solidFill>
              </a:rPr>
              <a:t>mentaler Zustand des Sprechers → Ich glaube er hat uns da nicht die Wahrheit gesagt.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lphaLcPeriod"/>
            </a:pPr>
            <a:r>
              <a:rPr lang="it" sz="1600">
                <a:solidFill>
                  <a:schemeClr val="dk1"/>
                </a:solidFill>
              </a:rPr>
              <a:t>Kommunikationsstatus → Es war wirklich kruder Schwachsinn ehrlich gesagt.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lphaLcPeriod"/>
            </a:pPr>
            <a:r>
              <a:rPr lang="it" sz="1600">
                <a:solidFill>
                  <a:schemeClr val="dk1"/>
                </a:solidFill>
              </a:rPr>
              <a:t>diskursive Beziehungen → Trotzdem wir müssen weitermachen.</a:t>
            </a:r>
            <a:endParaRPr sz="1600"/>
          </a:p>
        </p:txBody>
      </p:sp>
      <p:pic>
        <p:nvPicPr>
          <p:cNvPr id="148" name="Google Shape;148;p24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5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it" sz="1800">
                <a:solidFill>
                  <a:schemeClr val="lt1"/>
                </a:solidFill>
              </a:rPr>
              <a:t>2. SPEZIFISCHE KONSTRUKTIONEN DES GESPROCHENEN DEUTSCH</a:t>
            </a:r>
            <a:endParaRPr/>
          </a:p>
        </p:txBody>
      </p:sp>
      <p:sp>
        <p:nvSpPr>
          <p:cNvPr id="154" name="Google Shape;154;p25"/>
          <p:cNvSpPr txBox="1"/>
          <p:nvPr>
            <p:ph idx="1" type="body"/>
          </p:nvPr>
        </p:nvSpPr>
        <p:spPr>
          <a:xfrm>
            <a:off x="311700" y="674000"/>
            <a:ext cx="8520600" cy="446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10000"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2550">
                <a:solidFill>
                  <a:schemeClr val="dk1"/>
                </a:solidFill>
              </a:rPr>
              <a:t>2</a:t>
            </a:r>
            <a:r>
              <a:rPr b="1" lang="it" sz="2550">
                <a:solidFill>
                  <a:schemeClr val="dk1"/>
                </a:solidFill>
              </a:rPr>
              <a:t>.3 Operator - Skopus - Strukturen</a:t>
            </a:r>
            <a:endParaRPr b="1" sz="255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2550" u="sng">
                <a:solidFill>
                  <a:schemeClr val="dk1"/>
                </a:solidFill>
              </a:rPr>
              <a:t>Hauptmerkmale der Operator-Skopus-Struktur:</a:t>
            </a:r>
            <a:endParaRPr sz="2550" u="sng">
              <a:solidFill>
                <a:schemeClr val="dk1"/>
              </a:solidFill>
            </a:endParaRPr>
          </a:p>
          <a:p>
            <a:pPr indent="-332638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it" sz="2621">
                <a:solidFill>
                  <a:schemeClr val="dk1"/>
                </a:solidFill>
              </a:rPr>
              <a:t>Operator + Skopus = interaktive Einheit</a:t>
            </a:r>
            <a:br>
              <a:rPr lang="it" sz="2621">
                <a:solidFill>
                  <a:schemeClr val="dk1"/>
                </a:solidFill>
              </a:rPr>
            </a:br>
            <a:r>
              <a:rPr lang="it" sz="2621">
                <a:solidFill>
                  <a:schemeClr val="dk1"/>
                </a:solidFill>
              </a:rPr>
              <a:t>                        </a:t>
            </a:r>
            <a:r>
              <a:rPr i="1" lang="it" sz="2621">
                <a:solidFill>
                  <a:schemeClr val="dk1"/>
                </a:solidFill>
              </a:rPr>
              <a:t>Klar wir werden weitermachen</a:t>
            </a:r>
            <a:br>
              <a:rPr i="1" lang="it" sz="2621">
                <a:solidFill>
                  <a:schemeClr val="dk1"/>
                </a:solidFill>
              </a:rPr>
            </a:br>
            <a:endParaRPr i="1" sz="2621">
              <a:solidFill>
                <a:schemeClr val="dk1"/>
              </a:solidFill>
            </a:endParaRPr>
          </a:p>
          <a:p>
            <a:pPr indent="-332638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it" sz="2621">
                <a:solidFill>
                  <a:schemeClr val="dk1"/>
                </a:solidFill>
              </a:rPr>
              <a:t>Operator unselbstständig, Skopus potenziell selbstständig</a:t>
            </a:r>
            <a:br>
              <a:rPr lang="it" sz="2621">
                <a:solidFill>
                  <a:schemeClr val="dk1"/>
                </a:solidFill>
              </a:rPr>
            </a:br>
            <a:r>
              <a:rPr lang="it" sz="2621">
                <a:solidFill>
                  <a:schemeClr val="dk1"/>
                </a:solidFill>
              </a:rPr>
              <a:t>                </a:t>
            </a:r>
            <a:r>
              <a:rPr i="1" lang="it" sz="2621">
                <a:solidFill>
                  <a:schemeClr val="dk1"/>
                </a:solidFill>
              </a:rPr>
              <a:t>Ich verspreche morgen bekommst du deinen Rucksack zurück</a:t>
            </a:r>
            <a:br>
              <a:rPr i="1" lang="it" sz="2621">
                <a:solidFill>
                  <a:schemeClr val="dk1"/>
                </a:solidFill>
              </a:rPr>
            </a:br>
            <a:endParaRPr i="1" sz="2621">
              <a:solidFill>
                <a:schemeClr val="dk1"/>
              </a:solidFill>
            </a:endParaRPr>
          </a:p>
          <a:p>
            <a:pPr indent="-332638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it" sz="2621">
                <a:solidFill>
                  <a:schemeClr val="dk1"/>
                </a:solidFill>
              </a:rPr>
              <a:t>Kein explizites Element zwischen Operator und Skopus = asyndetische Verbindung</a:t>
            </a:r>
            <a:br>
              <a:rPr lang="it" sz="2621">
                <a:solidFill>
                  <a:schemeClr val="dk1"/>
                </a:solidFill>
              </a:rPr>
            </a:br>
            <a:r>
              <a:rPr lang="it" sz="2621">
                <a:solidFill>
                  <a:schemeClr val="dk1"/>
                </a:solidFill>
              </a:rPr>
              <a:t>                    </a:t>
            </a:r>
            <a:r>
              <a:rPr i="1" lang="it" sz="2621">
                <a:solidFill>
                  <a:schemeClr val="dk1"/>
                </a:solidFill>
              </a:rPr>
              <a:t>Kurz gesagt wir müssen das Projekt verschieben</a:t>
            </a:r>
            <a:br>
              <a:rPr i="1" lang="it" sz="2621">
                <a:solidFill>
                  <a:schemeClr val="dk1"/>
                </a:solidFill>
              </a:rPr>
            </a:br>
            <a:endParaRPr i="1" sz="2621">
              <a:solidFill>
                <a:schemeClr val="dk1"/>
              </a:solidFill>
            </a:endParaRPr>
          </a:p>
          <a:p>
            <a:pPr indent="-332638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it" sz="2621">
                <a:solidFill>
                  <a:schemeClr val="dk1"/>
                </a:solidFill>
              </a:rPr>
              <a:t>Wenn Skopus deklarativ → Verbzweitstellung</a:t>
            </a:r>
            <a:br>
              <a:rPr lang="it" sz="2621">
                <a:solidFill>
                  <a:schemeClr val="dk1"/>
                </a:solidFill>
              </a:rPr>
            </a:br>
            <a:r>
              <a:rPr lang="it" sz="2621">
                <a:solidFill>
                  <a:schemeClr val="dk1"/>
                </a:solidFill>
              </a:rPr>
              <a:t>   </a:t>
            </a:r>
            <a:r>
              <a:rPr i="1" lang="it" sz="2621">
                <a:solidFill>
                  <a:schemeClr val="dk1"/>
                </a:solidFill>
              </a:rPr>
              <a:t>                              Ich würde sagen, er blufft nur.</a:t>
            </a:r>
            <a:br>
              <a:rPr i="1" lang="it" sz="2621">
                <a:solidFill>
                  <a:schemeClr val="dk1"/>
                </a:solidFill>
              </a:rPr>
            </a:br>
            <a:endParaRPr i="1" sz="2621">
              <a:solidFill>
                <a:schemeClr val="dk1"/>
              </a:solidFill>
            </a:endParaRPr>
          </a:p>
          <a:p>
            <a:pPr indent="-332638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it" sz="2621">
                <a:solidFill>
                  <a:schemeClr val="dk1"/>
                </a:solidFill>
              </a:rPr>
              <a:t>Intonation: Unterscheidung zwischen O und S hervorgehoben</a:t>
            </a:r>
            <a:br>
              <a:rPr lang="it" sz="2621">
                <a:solidFill>
                  <a:schemeClr val="dk1"/>
                </a:solidFill>
              </a:rPr>
            </a:br>
            <a:r>
              <a:rPr lang="it" sz="2621">
                <a:solidFill>
                  <a:schemeClr val="dk1"/>
                </a:solidFill>
              </a:rPr>
              <a:t>                      </a:t>
            </a:r>
            <a:r>
              <a:rPr i="1" lang="it" sz="2621">
                <a:solidFill>
                  <a:schemeClr val="dk1"/>
                </a:solidFill>
              </a:rPr>
              <a:t>Kurz und gut wir müssen uns beeilen</a:t>
            </a:r>
            <a:br>
              <a:rPr lang="it" sz="2621">
                <a:solidFill>
                  <a:schemeClr val="dk1"/>
                </a:solidFill>
              </a:rPr>
            </a:br>
            <a:endParaRPr sz="2621">
              <a:solidFill>
                <a:schemeClr val="dk1"/>
              </a:solidFill>
            </a:endParaRPr>
          </a:p>
        </p:txBody>
      </p:sp>
      <p:pic>
        <p:nvPicPr>
          <p:cNvPr id="155" name="Google Shape;155;p25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6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it" sz="1800">
                <a:solidFill>
                  <a:schemeClr val="lt1"/>
                </a:solidFill>
              </a:rPr>
              <a:t>3.  VERBZWEIT - UND VERBERSTSTELLUNG</a:t>
            </a:r>
            <a:endParaRPr/>
          </a:p>
        </p:txBody>
      </p:sp>
      <p:sp>
        <p:nvSpPr>
          <p:cNvPr id="161" name="Google Shape;161;p26"/>
          <p:cNvSpPr txBox="1"/>
          <p:nvPr>
            <p:ph idx="1" type="body"/>
          </p:nvPr>
        </p:nvSpPr>
        <p:spPr>
          <a:xfrm>
            <a:off x="311700" y="674000"/>
            <a:ext cx="8520600" cy="446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2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2621">
                <a:solidFill>
                  <a:schemeClr val="dk1"/>
                </a:solidFill>
              </a:rPr>
              <a:t>3.1. Abhängige Verbzweitkonstruktionen</a:t>
            </a:r>
            <a:endParaRPr sz="2621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21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2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2621">
                <a:solidFill>
                  <a:schemeClr val="dk1"/>
                </a:solidFill>
              </a:rPr>
              <a:t>3.2. Ursprüngliche Subjunktionen mit Verbzweitstellung </a:t>
            </a:r>
            <a:endParaRPr sz="2621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21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2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2621">
                <a:solidFill>
                  <a:schemeClr val="dk1"/>
                </a:solidFill>
              </a:rPr>
              <a:t>3.3. Verberststellung</a:t>
            </a:r>
            <a:endParaRPr sz="2621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2100">
                <a:solidFill>
                  <a:schemeClr val="dk1"/>
                </a:solidFill>
              </a:rPr>
              <a:t>3.3.1. Verberststellung im gesprochenen Deutsch</a:t>
            </a:r>
            <a:r>
              <a:rPr lang="it" sz="2621">
                <a:solidFill>
                  <a:schemeClr val="dk1"/>
                </a:solidFill>
              </a:rPr>
              <a:t> </a:t>
            </a:r>
            <a:endParaRPr sz="262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21">
              <a:solidFill>
                <a:schemeClr val="dk1"/>
              </a:solidFill>
            </a:endParaRPr>
          </a:p>
        </p:txBody>
      </p:sp>
      <p:pic>
        <p:nvPicPr>
          <p:cNvPr id="162" name="Google Shape;162;p26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7"/>
          <p:cNvSpPr txBox="1"/>
          <p:nvPr>
            <p:ph type="title"/>
          </p:nvPr>
        </p:nvSpPr>
        <p:spPr>
          <a:xfrm>
            <a:off x="0" y="0"/>
            <a:ext cx="7278000" cy="6045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it" sz="1600">
                <a:solidFill>
                  <a:schemeClr val="lt1"/>
                </a:solidFill>
              </a:rPr>
              <a:t>3.1. ABHÄNGIGE VERBZWEITKONSTRUKTIONEN</a:t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168" name="Google Shape;168;p27"/>
          <p:cNvSpPr txBox="1"/>
          <p:nvPr>
            <p:ph idx="1" type="body"/>
          </p:nvPr>
        </p:nvSpPr>
        <p:spPr>
          <a:xfrm>
            <a:off x="311700" y="917800"/>
            <a:ext cx="8520600" cy="36684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b="1" lang="it" sz="2000">
                <a:solidFill>
                  <a:schemeClr val="dk1"/>
                </a:solidFill>
              </a:rPr>
              <a:t>Subjunktion mit Verbletztstellung</a:t>
            </a:r>
            <a:endParaRPr b="1" sz="2000">
              <a:solidFill>
                <a:schemeClr val="dk1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lphaLcPeriod"/>
            </a:pPr>
            <a:r>
              <a:rPr lang="it" sz="1600">
                <a:solidFill>
                  <a:schemeClr val="dk1"/>
                </a:solidFill>
                <a:highlight>
                  <a:srgbClr val="B6D7A8"/>
                </a:highlight>
              </a:rPr>
              <a:t>Ich weiß</a:t>
            </a:r>
            <a:r>
              <a:rPr lang="it" sz="1600">
                <a:solidFill>
                  <a:schemeClr val="dk1"/>
                </a:solidFill>
              </a:rPr>
              <a:t>, </a:t>
            </a:r>
            <a:r>
              <a:rPr lang="it" sz="1600" u="sng">
                <a:solidFill>
                  <a:schemeClr val="dk1"/>
                </a:solidFill>
                <a:highlight>
                  <a:srgbClr val="A4C2F4"/>
                </a:highlight>
              </a:rPr>
              <a:t>dass</a:t>
            </a:r>
            <a:r>
              <a:rPr lang="it" sz="1600">
                <a:solidFill>
                  <a:schemeClr val="dk1"/>
                </a:solidFill>
                <a:highlight>
                  <a:srgbClr val="A4C2F4"/>
                </a:highlight>
              </a:rPr>
              <a:t> du das </a:t>
            </a:r>
            <a:r>
              <a:rPr lang="it" sz="1600" u="sng">
                <a:solidFill>
                  <a:schemeClr val="dk1"/>
                </a:solidFill>
                <a:highlight>
                  <a:srgbClr val="A4C2F4"/>
                </a:highlight>
              </a:rPr>
              <a:t>kannst</a:t>
            </a:r>
            <a:r>
              <a:rPr lang="it" sz="1600">
                <a:solidFill>
                  <a:schemeClr val="dk1"/>
                </a:solidFill>
              </a:rPr>
              <a:t>.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rgbClr val="93C47D"/>
                </a:solidFill>
              </a:rPr>
              <a:t>(Matrixkonstruktion)</a:t>
            </a:r>
            <a:r>
              <a:rPr lang="it" sz="1100">
                <a:solidFill>
                  <a:srgbClr val="93C47D"/>
                </a:solidFill>
              </a:rPr>
              <a:t>      </a:t>
            </a:r>
            <a:r>
              <a:rPr lang="it">
                <a:solidFill>
                  <a:srgbClr val="6D9EEB"/>
                </a:solidFill>
              </a:rPr>
              <a:t>(Subjunktion + Verbletztkonstruktion)</a:t>
            </a:r>
            <a:endParaRPr>
              <a:solidFill>
                <a:srgbClr val="6D9EEB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500">
                <a:solidFill>
                  <a:srgbClr val="000000"/>
                </a:solidFill>
              </a:rPr>
              <a:t>→ Die matrix hat größere kommunikative Bedeutung</a:t>
            </a:r>
            <a:r>
              <a:rPr lang="it" sz="1200">
                <a:solidFill>
                  <a:srgbClr val="6D9EEB"/>
                </a:solidFill>
              </a:rPr>
              <a:t> </a:t>
            </a:r>
            <a:endParaRPr sz="1500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6D9EEB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it" sz="2000">
                <a:solidFill>
                  <a:schemeClr val="dk1"/>
                </a:solidFill>
              </a:rPr>
              <a:t>Abhängige Hauptsatz</a:t>
            </a:r>
            <a:r>
              <a:rPr lang="it" sz="2000">
                <a:solidFill>
                  <a:schemeClr val="dk1"/>
                </a:solidFill>
              </a:rPr>
              <a:t> → </a:t>
            </a:r>
            <a:r>
              <a:rPr b="1" lang="it" sz="2000">
                <a:solidFill>
                  <a:schemeClr val="dk1"/>
                </a:solidFill>
              </a:rPr>
              <a:t>Verbzweitkonstruktion</a:t>
            </a:r>
            <a:r>
              <a:rPr lang="it"/>
              <a:t>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it" sz="1600">
                <a:solidFill>
                  <a:schemeClr val="dk1"/>
                </a:solidFill>
                <a:highlight>
                  <a:srgbClr val="B6D7A8"/>
                </a:highlight>
              </a:rPr>
              <a:t>Ich weiß</a:t>
            </a:r>
            <a:r>
              <a:rPr lang="it" sz="1600">
                <a:solidFill>
                  <a:schemeClr val="dk1"/>
                </a:solidFill>
              </a:rPr>
              <a:t>, </a:t>
            </a:r>
            <a:r>
              <a:rPr lang="it" sz="1600">
                <a:solidFill>
                  <a:schemeClr val="dk1"/>
                </a:solidFill>
                <a:highlight>
                  <a:srgbClr val="F6B26B"/>
                </a:highlight>
              </a:rPr>
              <a:t>du </a:t>
            </a:r>
            <a:r>
              <a:rPr lang="it" sz="1600" u="sng">
                <a:solidFill>
                  <a:schemeClr val="dk1"/>
                </a:solidFill>
                <a:highlight>
                  <a:srgbClr val="F6B26B"/>
                </a:highlight>
              </a:rPr>
              <a:t>kannst</a:t>
            </a:r>
            <a:r>
              <a:rPr lang="it" sz="1600">
                <a:solidFill>
                  <a:schemeClr val="dk1"/>
                </a:solidFill>
                <a:highlight>
                  <a:srgbClr val="F6B26B"/>
                </a:highlight>
              </a:rPr>
              <a:t> das</a:t>
            </a:r>
            <a:r>
              <a:rPr lang="it" sz="1600">
                <a:solidFill>
                  <a:schemeClr val="dk1"/>
                </a:solidFill>
              </a:rPr>
              <a:t>.</a:t>
            </a:r>
            <a:r>
              <a:rPr lang="it"/>
              <a:t> 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100"/>
              <a:t>     </a:t>
            </a:r>
            <a:r>
              <a:rPr lang="it"/>
              <a:t>  </a:t>
            </a:r>
            <a:r>
              <a:rPr lang="it">
                <a:solidFill>
                  <a:srgbClr val="E69138"/>
                </a:solidFill>
              </a:rPr>
              <a:t>   (abhängige Verbzweitkonstruktion) </a:t>
            </a:r>
            <a:r>
              <a:rPr lang="it">
                <a:solidFill>
                  <a:srgbClr val="000000"/>
                </a:solidFill>
              </a:rPr>
              <a:t>→ (mehr Relevanz)</a:t>
            </a:r>
            <a:endParaRPr sz="2500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69" name="Google Shape;169;p27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27"/>
          <p:cNvSpPr/>
          <p:nvPr/>
        </p:nvSpPr>
        <p:spPr>
          <a:xfrm>
            <a:off x="1516125" y="1595750"/>
            <a:ext cx="118800" cy="137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7"/>
          <p:cNvSpPr/>
          <p:nvPr/>
        </p:nvSpPr>
        <p:spPr>
          <a:xfrm>
            <a:off x="3522625" y="1595750"/>
            <a:ext cx="118800" cy="137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27"/>
          <p:cNvSpPr/>
          <p:nvPr/>
        </p:nvSpPr>
        <p:spPr>
          <a:xfrm>
            <a:off x="2494100" y="3483850"/>
            <a:ext cx="118800" cy="137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8"/>
          <p:cNvSpPr txBox="1"/>
          <p:nvPr>
            <p:ph type="title"/>
          </p:nvPr>
        </p:nvSpPr>
        <p:spPr>
          <a:xfrm>
            <a:off x="0" y="0"/>
            <a:ext cx="7278000" cy="6513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it" sz="1600">
                <a:solidFill>
                  <a:schemeClr val="lt1"/>
                </a:solidFill>
              </a:rPr>
              <a:t>3.1. ABHÄNGIGE VERBZWEITKONSTRUKTIONEN</a:t>
            </a:r>
            <a:endParaRPr b="1" sz="1600"/>
          </a:p>
        </p:txBody>
      </p:sp>
      <p:sp>
        <p:nvSpPr>
          <p:cNvPr id="178" name="Google Shape;178;p28"/>
          <p:cNvSpPr txBox="1"/>
          <p:nvPr>
            <p:ph idx="1" type="body"/>
          </p:nvPr>
        </p:nvSpPr>
        <p:spPr>
          <a:xfrm>
            <a:off x="311700" y="1169800"/>
            <a:ext cx="8520600" cy="34164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-34526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➔"/>
            </a:pPr>
            <a:r>
              <a:rPr lang="it" sz="7348">
                <a:solidFill>
                  <a:schemeClr val="dk1"/>
                </a:solidFill>
              </a:rPr>
              <a:t>Besonderheiten der gesprochene Sprache</a:t>
            </a:r>
            <a:endParaRPr sz="7348">
              <a:solidFill>
                <a:schemeClr val="dk1"/>
              </a:solidFill>
            </a:endParaRPr>
          </a:p>
          <a:p>
            <a:pPr indent="-34526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➔"/>
            </a:pPr>
            <a:r>
              <a:rPr lang="it" sz="7348">
                <a:solidFill>
                  <a:schemeClr val="dk1"/>
                </a:solidFill>
              </a:rPr>
              <a:t>Verben des Sagens und Denkens </a:t>
            </a:r>
            <a:endParaRPr sz="7348">
              <a:solidFill>
                <a:schemeClr val="dk1"/>
              </a:solidFill>
            </a:endParaRPr>
          </a:p>
          <a:p>
            <a:pPr indent="-330991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◆"/>
            </a:pPr>
            <a:r>
              <a:rPr i="1" lang="it" sz="6449">
                <a:solidFill>
                  <a:schemeClr val="dk1"/>
                </a:solidFill>
              </a:rPr>
              <a:t>glauben, finden, hoffen, erwarten</a:t>
            </a:r>
            <a:endParaRPr i="1" sz="6449">
              <a:solidFill>
                <a:schemeClr val="dk1"/>
              </a:solidFill>
            </a:endParaRPr>
          </a:p>
          <a:p>
            <a:pPr indent="-34364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➔"/>
            </a:pPr>
            <a:r>
              <a:rPr lang="it" sz="7246">
                <a:solidFill>
                  <a:schemeClr val="dk1"/>
                </a:solidFill>
              </a:rPr>
              <a:t>1° Person - Imperativ - Präsens </a:t>
            </a:r>
            <a:endParaRPr sz="64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8888"/>
              <a:buChar char="➔"/>
            </a:pPr>
            <a:r>
              <a:rPr lang="it" sz="7200">
                <a:solidFill>
                  <a:schemeClr val="dk1"/>
                </a:solidFill>
              </a:rPr>
              <a:t>Matrix + Verbzweitkonstruktion =</a:t>
            </a:r>
            <a:r>
              <a:rPr lang="it" sz="9200">
                <a:solidFill>
                  <a:schemeClr val="dk1"/>
                </a:solidFill>
              </a:rPr>
              <a:t> </a:t>
            </a:r>
            <a:r>
              <a:rPr b="1" lang="it" sz="9200">
                <a:solidFill>
                  <a:schemeClr val="dk1"/>
                </a:solidFill>
              </a:rPr>
              <a:t>Operator-Skopus-Struktur</a:t>
            </a:r>
            <a:endParaRPr b="1" sz="9200">
              <a:solidFill>
                <a:schemeClr val="dk1"/>
              </a:solidFill>
            </a:endParaRPr>
          </a:p>
          <a:p>
            <a:pPr indent="-3238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88235"/>
              <a:buChar char="◆"/>
            </a:pPr>
            <a:r>
              <a:rPr lang="it" sz="6800">
                <a:highlight>
                  <a:srgbClr val="B6D7A8"/>
                </a:highlight>
              </a:rPr>
              <a:t>Ich weiß</a:t>
            </a:r>
            <a:r>
              <a:rPr lang="it" sz="6800"/>
              <a:t>, </a:t>
            </a:r>
            <a:r>
              <a:rPr lang="it" sz="6800">
                <a:highlight>
                  <a:srgbClr val="F6B26B"/>
                </a:highlight>
              </a:rPr>
              <a:t>du </a:t>
            </a:r>
            <a:r>
              <a:rPr lang="it" sz="6800" u="sng">
                <a:highlight>
                  <a:srgbClr val="F6B26B"/>
                </a:highlight>
              </a:rPr>
              <a:t>kannst</a:t>
            </a:r>
            <a:r>
              <a:rPr lang="it" sz="6800">
                <a:highlight>
                  <a:srgbClr val="F6B26B"/>
                </a:highlight>
              </a:rPr>
              <a:t> das</a:t>
            </a:r>
            <a:r>
              <a:rPr lang="it" sz="6000"/>
              <a:t>. </a:t>
            </a:r>
            <a:endParaRPr sz="6000"/>
          </a:p>
          <a:p>
            <a:pPr indent="0" lvl="0" marL="9144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it" sz="6800">
                <a:solidFill>
                  <a:srgbClr val="93C47D"/>
                </a:solidFill>
              </a:rPr>
              <a:t>Operator</a:t>
            </a:r>
            <a:r>
              <a:rPr lang="it" sz="6800"/>
              <a:t>     </a:t>
            </a:r>
            <a:r>
              <a:rPr lang="it" sz="6800">
                <a:solidFill>
                  <a:srgbClr val="F6B26B"/>
                </a:solidFill>
              </a:rPr>
              <a:t>Skopus</a:t>
            </a:r>
            <a:r>
              <a:rPr lang="it" sz="6800"/>
              <a:t> </a:t>
            </a:r>
            <a:r>
              <a:rPr lang="it" sz="6800">
                <a:solidFill>
                  <a:schemeClr val="dk1"/>
                </a:solidFill>
              </a:rPr>
              <a:t>(syntaktisch untergeordnet aber kommunikativ wichtiger)</a:t>
            </a:r>
            <a:r>
              <a:rPr lang="it" sz="3446">
                <a:solidFill>
                  <a:schemeClr val="dk1"/>
                </a:solidFill>
              </a:rPr>
              <a:t> </a:t>
            </a:r>
            <a:endParaRPr sz="3446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79" name="Google Shape;179;p28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28"/>
          <p:cNvSpPr/>
          <p:nvPr/>
        </p:nvSpPr>
        <p:spPr>
          <a:xfrm>
            <a:off x="1488850" y="3441475"/>
            <a:ext cx="112500" cy="1386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28"/>
          <p:cNvSpPr/>
          <p:nvPr/>
        </p:nvSpPr>
        <p:spPr>
          <a:xfrm>
            <a:off x="2551550" y="3441475"/>
            <a:ext cx="112500" cy="1386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9"/>
          <p:cNvSpPr txBox="1"/>
          <p:nvPr>
            <p:ph type="title"/>
          </p:nvPr>
        </p:nvSpPr>
        <p:spPr>
          <a:xfrm>
            <a:off x="0" y="0"/>
            <a:ext cx="7278000" cy="6045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it" sz="1600">
                <a:solidFill>
                  <a:schemeClr val="lt1"/>
                </a:solidFill>
              </a:rPr>
              <a:t>3.2. </a:t>
            </a:r>
            <a:r>
              <a:rPr b="1" lang="it" sz="1600">
                <a:solidFill>
                  <a:schemeClr val="lt1"/>
                </a:solidFill>
              </a:rPr>
              <a:t>URSPRÜNGLICHE SUBJUNKTIONEN MIT VERBZWEITSTELLUNG</a:t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187" name="Google Shape;187;p29"/>
          <p:cNvSpPr txBox="1"/>
          <p:nvPr>
            <p:ph idx="1" type="body"/>
          </p:nvPr>
        </p:nvSpPr>
        <p:spPr>
          <a:xfrm>
            <a:off x="327325" y="812625"/>
            <a:ext cx="8520600" cy="4015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➔"/>
            </a:pPr>
            <a:r>
              <a:rPr lang="it" sz="2000">
                <a:solidFill>
                  <a:srgbClr val="000000"/>
                </a:solidFill>
              </a:rPr>
              <a:t>Nur auf die gesprochene Sprache beschr</a:t>
            </a:r>
            <a:r>
              <a:rPr lang="it" sz="2000">
                <a:solidFill>
                  <a:srgbClr val="000000"/>
                </a:solidFill>
              </a:rPr>
              <a:t>änkt </a:t>
            </a:r>
            <a:endParaRPr sz="2000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Char char="➔"/>
            </a:pPr>
            <a:r>
              <a:rPr lang="it" sz="2000">
                <a:solidFill>
                  <a:srgbClr val="000000"/>
                </a:solidFill>
              </a:rPr>
              <a:t>Subjunktionen</a:t>
            </a:r>
            <a:r>
              <a:rPr lang="it" sz="2000">
                <a:solidFill>
                  <a:srgbClr val="000000"/>
                </a:solidFill>
              </a:rPr>
              <a:t> mit Verbzweitstellung: </a:t>
            </a:r>
            <a:endParaRPr sz="2000">
              <a:solidFill>
                <a:srgbClr val="000000"/>
              </a:solidFill>
            </a:endParaRPr>
          </a:p>
          <a:p>
            <a:pPr indent="-3429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◆"/>
            </a:pPr>
            <a:r>
              <a:rPr b="1" i="1" lang="it" sz="1800">
                <a:solidFill>
                  <a:srgbClr val="000000"/>
                </a:solidFill>
              </a:rPr>
              <a:t>weil </a:t>
            </a:r>
            <a:endParaRPr b="1" i="1" sz="1800">
              <a:solidFill>
                <a:srgbClr val="000000"/>
              </a:solidFill>
            </a:endParaRPr>
          </a:p>
          <a:p>
            <a:pPr indent="-3429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◆"/>
            </a:pPr>
            <a:r>
              <a:rPr b="1" i="1" lang="it" sz="1800">
                <a:solidFill>
                  <a:srgbClr val="000000"/>
                </a:solidFill>
              </a:rPr>
              <a:t>obwohl </a:t>
            </a:r>
            <a:endParaRPr b="1" i="1" sz="1800">
              <a:solidFill>
                <a:srgbClr val="000000"/>
              </a:solidFill>
            </a:endParaRPr>
          </a:p>
          <a:p>
            <a:pPr indent="-3429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◆"/>
            </a:pPr>
            <a:r>
              <a:rPr b="1" i="1" lang="it" sz="1800">
                <a:solidFill>
                  <a:srgbClr val="000000"/>
                </a:solidFill>
              </a:rPr>
              <a:t>während</a:t>
            </a:r>
            <a:r>
              <a:rPr b="1" lang="it" sz="1800">
                <a:solidFill>
                  <a:srgbClr val="000000"/>
                </a:solidFill>
              </a:rPr>
              <a:t> </a:t>
            </a:r>
            <a:endParaRPr b="1" sz="1800">
              <a:solidFill>
                <a:srgbClr val="000000"/>
              </a:solidFill>
            </a:endParaRPr>
          </a:p>
          <a:p>
            <a:pPr indent="0" lvl="0" marL="1371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it">
                <a:solidFill>
                  <a:srgbClr val="000000"/>
                </a:solidFill>
              </a:rPr>
              <a:t>+ </a:t>
            </a:r>
            <a:r>
              <a:rPr lang="it">
                <a:solidFill>
                  <a:srgbClr val="000000"/>
                </a:solidFill>
              </a:rPr>
              <a:t>das Wort </a:t>
            </a:r>
            <a:r>
              <a:rPr b="1" i="1" lang="it">
                <a:solidFill>
                  <a:srgbClr val="000000"/>
                </a:solidFill>
              </a:rPr>
              <a:t>wobei</a:t>
            </a:r>
            <a:endParaRPr b="1" i="1">
              <a:solidFill>
                <a:srgbClr val="000000"/>
              </a:solidFill>
            </a:endParaRPr>
          </a:p>
          <a:p>
            <a:pPr indent="0" lvl="0" marL="1371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i="1" sz="1400">
              <a:solidFill>
                <a:srgbClr val="000000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Char char="➔"/>
            </a:pPr>
            <a:r>
              <a:rPr b="1" lang="it" sz="2000">
                <a:solidFill>
                  <a:srgbClr val="000000"/>
                </a:solidFill>
              </a:rPr>
              <a:t>Operatoren</a:t>
            </a:r>
            <a:r>
              <a:rPr lang="it" sz="2000">
                <a:solidFill>
                  <a:srgbClr val="000000"/>
                </a:solidFill>
              </a:rPr>
              <a:t> oder </a:t>
            </a:r>
            <a:r>
              <a:rPr b="1" lang="it" sz="2000">
                <a:solidFill>
                  <a:srgbClr val="000000"/>
                </a:solidFill>
              </a:rPr>
              <a:t>Diskursmarker</a:t>
            </a:r>
            <a:r>
              <a:rPr lang="it" sz="2000">
                <a:solidFill>
                  <a:srgbClr val="000000"/>
                </a:solidFill>
              </a:rPr>
              <a:t> </a:t>
            </a:r>
            <a:endParaRPr sz="2000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88" name="Google Shape;188;p29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0"/>
          <p:cNvSpPr txBox="1"/>
          <p:nvPr>
            <p:ph type="title"/>
          </p:nvPr>
        </p:nvSpPr>
        <p:spPr>
          <a:xfrm>
            <a:off x="0" y="0"/>
            <a:ext cx="7278000" cy="5889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it" sz="1600">
                <a:solidFill>
                  <a:schemeClr val="lt1"/>
                </a:solidFill>
              </a:rPr>
              <a:t>3.2. </a:t>
            </a:r>
            <a:r>
              <a:rPr b="1" lang="it" sz="1600">
                <a:solidFill>
                  <a:schemeClr val="lt1"/>
                </a:solidFill>
              </a:rPr>
              <a:t>URSPRÜNGLICHE SUBJUNKTIONEN MIT VERBZWEITSTELLUNG</a:t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194" name="Google Shape;194;p30"/>
          <p:cNvSpPr txBox="1"/>
          <p:nvPr>
            <p:ph idx="1" type="body"/>
          </p:nvPr>
        </p:nvSpPr>
        <p:spPr>
          <a:xfrm>
            <a:off x="311700" y="771025"/>
            <a:ext cx="8520600" cy="42768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873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AutoNum type="arabicPeriod"/>
            </a:pPr>
            <a:r>
              <a:rPr b="1" i="1" lang="it" sz="2500">
                <a:solidFill>
                  <a:srgbClr val="000000"/>
                </a:solidFill>
              </a:rPr>
              <a:t>Weil </a:t>
            </a:r>
            <a:endParaRPr b="1" i="1" sz="25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i="1" sz="191">
              <a:solidFill>
                <a:srgbClr val="000000"/>
              </a:solidFill>
            </a:endParaRPr>
          </a:p>
          <a:p>
            <a:pPr indent="-356115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8"/>
              <a:buChar char="●"/>
            </a:pPr>
            <a:r>
              <a:rPr lang="it" sz="2008">
                <a:solidFill>
                  <a:srgbClr val="000000"/>
                </a:solidFill>
              </a:rPr>
              <a:t>Verbletztstellung → </a:t>
            </a:r>
            <a:r>
              <a:rPr lang="it" sz="2008" u="sng">
                <a:solidFill>
                  <a:srgbClr val="000000"/>
                </a:solidFill>
              </a:rPr>
              <a:t>faktisches </a:t>
            </a:r>
            <a:r>
              <a:rPr i="1" lang="it" sz="2008" u="sng">
                <a:solidFill>
                  <a:srgbClr val="000000"/>
                </a:solidFill>
              </a:rPr>
              <a:t>weil</a:t>
            </a:r>
            <a:endParaRPr i="1" sz="2008" u="sng">
              <a:solidFill>
                <a:srgbClr val="000000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lang="it" sz="1700">
                <a:solidFill>
                  <a:srgbClr val="000000"/>
                </a:solidFill>
              </a:rPr>
              <a:t>Fakt </a:t>
            </a:r>
            <a:endParaRPr sz="1700">
              <a:solidFill>
                <a:srgbClr val="000000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i="1" lang="it" sz="1700">
                <a:solidFill>
                  <a:srgbClr val="000000"/>
                </a:solidFill>
              </a:rPr>
              <a:t>Warum ist das so?</a:t>
            </a:r>
            <a:endParaRPr i="1" sz="1700">
              <a:solidFill>
                <a:srgbClr val="000000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lang="it" sz="1700">
                <a:solidFill>
                  <a:srgbClr val="000000"/>
                </a:solidFill>
              </a:rPr>
              <a:t>Nach- und vorangestellt </a:t>
            </a:r>
            <a:endParaRPr sz="1700">
              <a:solidFill>
                <a:srgbClr val="000000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635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 sz="2008">
                <a:solidFill>
                  <a:srgbClr val="000000"/>
                </a:solidFill>
              </a:rPr>
              <a:t>Verbzweitstellung → </a:t>
            </a:r>
            <a:r>
              <a:rPr lang="it" sz="2008" u="sng">
                <a:solidFill>
                  <a:srgbClr val="000000"/>
                </a:solidFill>
              </a:rPr>
              <a:t>epistemisches </a:t>
            </a:r>
            <a:r>
              <a:rPr i="1" lang="it" sz="2008" u="sng">
                <a:solidFill>
                  <a:srgbClr val="000000"/>
                </a:solidFill>
              </a:rPr>
              <a:t>weil</a:t>
            </a:r>
            <a:r>
              <a:rPr i="1" lang="it" sz="1700">
                <a:solidFill>
                  <a:srgbClr val="000000"/>
                </a:solidFill>
              </a:rPr>
              <a:t>  </a:t>
            </a:r>
            <a:endParaRPr i="1" sz="1700">
              <a:solidFill>
                <a:srgbClr val="000000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lang="it" sz="1700">
                <a:solidFill>
                  <a:srgbClr val="000000"/>
                </a:solidFill>
              </a:rPr>
              <a:t>Begründung oder Schlussfolgerung </a:t>
            </a:r>
            <a:endParaRPr sz="1700">
              <a:solidFill>
                <a:srgbClr val="000000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i="1" lang="it" sz="1700">
                <a:solidFill>
                  <a:srgbClr val="000000"/>
                </a:solidFill>
              </a:rPr>
              <a:t>Wie kommst du darauf? </a:t>
            </a:r>
            <a:r>
              <a:rPr lang="it" sz="1700">
                <a:solidFill>
                  <a:srgbClr val="000000"/>
                </a:solidFill>
              </a:rPr>
              <a:t>;</a:t>
            </a:r>
            <a:r>
              <a:rPr i="1" lang="it" sz="1700">
                <a:solidFill>
                  <a:srgbClr val="000000"/>
                </a:solidFill>
              </a:rPr>
              <a:t> Woher weißt du das?</a:t>
            </a:r>
            <a:endParaRPr i="1" sz="1700">
              <a:solidFill>
                <a:srgbClr val="000000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lang="it" sz="1700">
                <a:solidFill>
                  <a:srgbClr val="000000"/>
                </a:solidFill>
              </a:rPr>
              <a:t>Nur nachgestellt</a:t>
            </a:r>
            <a:endParaRPr sz="1700">
              <a:solidFill>
                <a:srgbClr val="000000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b="1" lang="it" sz="1700" u="sng">
                <a:solidFill>
                  <a:srgbClr val="000000"/>
                </a:solidFill>
              </a:rPr>
              <a:t>Operator</a:t>
            </a:r>
            <a:r>
              <a:rPr lang="it" sz="1700">
                <a:solidFill>
                  <a:srgbClr val="000000"/>
                </a:solidFill>
              </a:rPr>
              <a:t> → es </a:t>
            </a:r>
            <a:r>
              <a:rPr lang="it" sz="1700">
                <a:solidFill>
                  <a:srgbClr val="000000"/>
                </a:solidFill>
              </a:rPr>
              <a:t>verdeutlicht</a:t>
            </a:r>
            <a:r>
              <a:rPr lang="it" sz="1700">
                <a:solidFill>
                  <a:srgbClr val="000000"/>
                </a:solidFill>
              </a:rPr>
              <a:t> dem Hörer den Handlungstyp der folgenden Teil</a:t>
            </a:r>
            <a:endParaRPr sz="1700">
              <a:solidFill>
                <a:srgbClr val="000000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it" sz="1700">
                <a:solidFill>
                  <a:srgbClr val="000000"/>
                </a:solidFill>
              </a:rPr>
              <a:t>Beispiel: der hat sicher wieder gesoffen  *weil* sie läuft total deprimiert durch die gegend </a:t>
            </a:r>
            <a:endParaRPr sz="1700">
              <a:solidFill>
                <a:srgbClr val="000000"/>
              </a:solidFill>
            </a:endParaRPr>
          </a:p>
        </p:txBody>
      </p:sp>
      <p:pic>
        <p:nvPicPr>
          <p:cNvPr id="195" name="Google Shape;195;p30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30"/>
          <p:cNvSpPr/>
          <p:nvPr/>
        </p:nvSpPr>
        <p:spPr>
          <a:xfrm>
            <a:off x="828200" y="4396650"/>
            <a:ext cx="277200" cy="1818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30"/>
          <p:cNvSpPr/>
          <p:nvPr/>
        </p:nvSpPr>
        <p:spPr>
          <a:xfrm>
            <a:off x="5101750" y="4396650"/>
            <a:ext cx="69300" cy="1818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1"/>
          <p:cNvSpPr txBox="1"/>
          <p:nvPr>
            <p:ph type="title"/>
          </p:nvPr>
        </p:nvSpPr>
        <p:spPr>
          <a:xfrm>
            <a:off x="0" y="0"/>
            <a:ext cx="7278000" cy="6201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it" sz="1600">
                <a:solidFill>
                  <a:schemeClr val="lt1"/>
                </a:solidFill>
              </a:rPr>
              <a:t>3.2.</a:t>
            </a:r>
            <a:r>
              <a:rPr b="1" lang="it" sz="1600">
                <a:solidFill>
                  <a:schemeClr val="lt1"/>
                </a:solidFill>
              </a:rPr>
              <a:t> URSPRÜNGLICHE SUBJUNKTIONEN MIT VERBZWEITSTELLUNG</a:t>
            </a:r>
            <a:endParaRPr b="1" sz="1600"/>
          </a:p>
        </p:txBody>
      </p:sp>
      <p:sp>
        <p:nvSpPr>
          <p:cNvPr id="203" name="Google Shape;203;p31"/>
          <p:cNvSpPr txBox="1"/>
          <p:nvPr>
            <p:ph idx="1" type="body"/>
          </p:nvPr>
        </p:nvSpPr>
        <p:spPr>
          <a:xfrm>
            <a:off x="311700" y="771025"/>
            <a:ext cx="8520600" cy="42483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 fontScale="47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it" sz="5200">
                <a:solidFill>
                  <a:srgbClr val="000000"/>
                </a:solidFill>
              </a:rPr>
              <a:t>2</a:t>
            </a:r>
            <a:r>
              <a:rPr b="1" i="1" lang="it" sz="2500"/>
              <a:t>.  </a:t>
            </a:r>
            <a:r>
              <a:rPr b="1" i="1" lang="it" sz="5200">
                <a:solidFill>
                  <a:schemeClr val="dk1"/>
                </a:solidFill>
              </a:rPr>
              <a:t>Obwohl</a:t>
            </a:r>
            <a:endParaRPr b="1" i="1" sz="5200">
              <a:solidFill>
                <a:schemeClr val="dk1"/>
              </a:solidFill>
            </a:endParaRPr>
          </a:p>
          <a:p>
            <a:pPr indent="-330834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AutoNum type="arabicPeriod"/>
            </a:pPr>
            <a:r>
              <a:rPr lang="it" sz="3389">
                <a:solidFill>
                  <a:srgbClr val="000000"/>
                </a:solidFill>
              </a:rPr>
              <a:t>Verbletztstellung → konzessive Subjunktion</a:t>
            </a:r>
            <a:endParaRPr sz="3389">
              <a:solidFill>
                <a:srgbClr val="000000"/>
              </a:solidFill>
            </a:endParaRPr>
          </a:p>
          <a:p>
            <a:pPr indent="-330834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AutoNum type="arabicPeriod"/>
            </a:pPr>
            <a:r>
              <a:rPr lang="it" sz="3389">
                <a:solidFill>
                  <a:srgbClr val="000000"/>
                </a:solidFill>
              </a:rPr>
              <a:t>Verbzweitstellung → Operator</a:t>
            </a:r>
            <a:endParaRPr sz="3389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00"/>
              </a:solidFill>
            </a:endParaRPr>
          </a:p>
          <a:p>
            <a:pPr indent="-337185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➔"/>
            </a:pPr>
            <a:r>
              <a:rPr b="1" lang="it" sz="3600">
                <a:solidFill>
                  <a:srgbClr val="000000"/>
                </a:solidFill>
              </a:rPr>
              <a:t>Äußerungsinterne Verwendung</a:t>
            </a:r>
            <a:r>
              <a:rPr lang="it" sz="3600">
                <a:solidFill>
                  <a:srgbClr val="000000"/>
                </a:solidFill>
              </a:rPr>
              <a:t> </a:t>
            </a:r>
            <a:endParaRPr sz="3600">
              <a:solidFill>
                <a:srgbClr val="000000"/>
              </a:solidFill>
            </a:endParaRPr>
          </a:p>
          <a:p>
            <a:pPr indent="-322103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it" sz="3100">
                <a:solidFill>
                  <a:srgbClr val="000000"/>
                </a:solidFill>
              </a:rPr>
              <a:t>um 2 gegensätzliche Teilen </a:t>
            </a:r>
            <a:r>
              <a:rPr lang="it" sz="3100">
                <a:solidFill>
                  <a:srgbClr val="000000"/>
                </a:solidFill>
              </a:rPr>
              <a:t>derselben</a:t>
            </a:r>
            <a:r>
              <a:rPr lang="it" sz="3100">
                <a:solidFill>
                  <a:srgbClr val="000000"/>
                </a:solidFill>
              </a:rPr>
              <a:t> Äußerung zu verbinden</a:t>
            </a:r>
            <a:endParaRPr sz="3100">
              <a:solidFill>
                <a:srgbClr val="000000"/>
              </a:solidFill>
            </a:endParaRPr>
          </a:p>
          <a:p>
            <a:pPr indent="-322103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it" sz="3100">
                <a:solidFill>
                  <a:srgbClr val="000000"/>
                </a:solidFill>
              </a:rPr>
              <a:t>die Relation zwischen die 2 Teilen wird von dem Operator “obwohl” verdeutlicht </a:t>
            </a:r>
            <a:endParaRPr sz="3100">
              <a:solidFill>
                <a:srgbClr val="000000"/>
              </a:solidFill>
            </a:endParaRPr>
          </a:p>
          <a:p>
            <a:pPr indent="0" lvl="0" marL="1371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it" sz="2900">
                <a:solidFill>
                  <a:srgbClr val="000000"/>
                </a:solidFill>
              </a:rPr>
              <a:t>Beispiel: also es kommt mir auch wirklich mehr weit von* </a:t>
            </a:r>
            <a:r>
              <a:rPr lang="it" sz="2900" u="sng">
                <a:solidFill>
                  <a:srgbClr val="000000"/>
                </a:solidFill>
              </a:rPr>
              <a:t>obwohl</a:t>
            </a:r>
            <a:r>
              <a:rPr lang="it" sz="2900">
                <a:solidFill>
                  <a:srgbClr val="000000"/>
                </a:solidFill>
              </a:rPr>
              <a:t> so fünfunddreißig kilometer des is ja ne ecke </a:t>
            </a:r>
            <a:endParaRPr sz="2900">
              <a:solidFill>
                <a:srgbClr val="000000"/>
              </a:solidFill>
            </a:endParaRPr>
          </a:p>
          <a:p>
            <a:pPr indent="-337185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➔"/>
            </a:pPr>
            <a:r>
              <a:rPr b="1" lang="it" sz="3600">
                <a:solidFill>
                  <a:srgbClr val="000000"/>
                </a:solidFill>
              </a:rPr>
              <a:t>Äußerungsinitiale Verwendung </a:t>
            </a:r>
            <a:endParaRPr b="1" sz="3600">
              <a:solidFill>
                <a:srgbClr val="000000"/>
              </a:solidFill>
            </a:endParaRPr>
          </a:p>
          <a:p>
            <a:pPr indent="-325437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it" sz="3210">
                <a:solidFill>
                  <a:srgbClr val="000000"/>
                </a:solidFill>
              </a:rPr>
              <a:t>es bezieht sich auf der Äußerung des vorhergehenden Sprecher </a:t>
            </a:r>
            <a:endParaRPr sz="3210">
              <a:solidFill>
                <a:srgbClr val="000000"/>
              </a:solidFill>
            </a:endParaRPr>
          </a:p>
          <a:p>
            <a:pPr indent="0" lvl="0" marL="1371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it" sz="2789">
                <a:solidFill>
                  <a:srgbClr val="000000"/>
                </a:solidFill>
              </a:rPr>
              <a:t>Beispiel: A: ja un als se hier war du da freut se sich wieder   </a:t>
            </a:r>
            <a:endParaRPr sz="2789">
              <a:solidFill>
                <a:srgbClr val="000000"/>
              </a:solidFill>
            </a:endParaRPr>
          </a:p>
          <a:p>
            <a:pPr indent="0" lvl="0" marL="1371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it" sz="2789">
                <a:solidFill>
                  <a:srgbClr val="000000"/>
                </a:solidFill>
              </a:rPr>
              <a:t>               B:                                                                         obwohl meistens will se gerne raus</a:t>
            </a:r>
            <a:endParaRPr sz="2578">
              <a:solidFill>
                <a:srgbClr val="000000"/>
              </a:solidFill>
            </a:endParaRPr>
          </a:p>
          <a:p>
            <a:pPr indent="0" lvl="0" marL="9144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04" name="Google Shape;204;p31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31"/>
          <p:cNvSpPr/>
          <p:nvPr/>
        </p:nvSpPr>
        <p:spPr>
          <a:xfrm>
            <a:off x="1321850" y="2838800"/>
            <a:ext cx="339900" cy="2235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31"/>
          <p:cNvSpPr/>
          <p:nvPr/>
        </p:nvSpPr>
        <p:spPr>
          <a:xfrm>
            <a:off x="6180625" y="3889050"/>
            <a:ext cx="66300" cy="1326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rgbClr val="000000"/>
              </a:highlight>
            </a:endParaRPr>
          </a:p>
        </p:txBody>
      </p:sp>
      <p:sp>
        <p:nvSpPr>
          <p:cNvPr id="207" name="Google Shape;207;p31"/>
          <p:cNvSpPr/>
          <p:nvPr/>
        </p:nvSpPr>
        <p:spPr>
          <a:xfrm>
            <a:off x="1321850" y="3843600"/>
            <a:ext cx="339900" cy="2235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it">
                <a:solidFill>
                  <a:schemeClr val="dk1"/>
                </a:solidFill>
              </a:rPr>
              <a:t>GLIEDERUNG: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it">
                <a:solidFill>
                  <a:schemeClr val="dk1"/>
                </a:solidFill>
              </a:rPr>
              <a:t>Einleitung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it">
                <a:solidFill>
                  <a:schemeClr val="dk1"/>
                </a:solidFill>
              </a:rPr>
              <a:t>Spezifische </a:t>
            </a:r>
            <a:r>
              <a:rPr lang="it">
                <a:solidFill>
                  <a:schemeClr val="dk1"/>
                </a:solidFill>
              </a:rPr>
              <a:t>Konstruktionen</a:t>
            </a:r>
            <a:r>
              <a:rPr lang="it">
                <a:solidFill>
                  <a:schemeClr val="dk1"/>
                </a:solidFill>
              </a:rPr>
              <a:t> des </a:t>
            </a:r>
            <a:r>
              <a:rPr lang="it">
                <a:solidFill>
                  <a:schemeClr val="dk1"/>
                </a:solidFill>
              </a:rPr>
              <a:t>gesprochenen</a:t>
            </a:r>
            <a:r>
              <a:rPr lang="it">
                <a:solidFill>
                  <a:schemeClr val="dk1"/>
                </a:solidFill>
              </a:rPr>
              <a:t> Deutsch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it">
                <a:solidFill>
                  <a:schemeClr val="dk1"/>
                </a:solidFill>
              </a:rPr>
              <a:t>Verbzweit- und Verberstellung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it">
                <a:solidFill>
                  <a:schemeClr val="dk1"/>
                </a:solidFill>
              </a:rPr>
              <a:t>Weitere Konstruktionen und Aussagen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it">
                <a:solidFill>
                  <a:schemeClr val="dk1"/>
                </a:solidFill>
              </a:rPr>
              <a:t>Erweiterungen und besondere Ausdrucksformen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it">
                <a:solidFill>
                  <a:schemeClr val="dk1"/>
                </a:solidFill>
              </a:rPr>
              <a:t>Fazit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it">
                <a:solidFill>
                  <a:schemeClr val="dk1"/>
                </a:solidFill>
              </a:rPr>
              <a:t>Quellen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5" name="Google Shape;65;p14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2"/>
          <p:cNvSpPr txBox="1"/>
          <p:nvPr>
            <p:ph type="title"/>
          </p:nvPr>
        </p:nvSpPr>
        <p:spPr>
          <a:xfrm>
            <a:off x="0" y="0"/>
            <a:ext cx="7278000" cy="6201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it" sz="1600">
                <a:solidFill>
                  <a:schemeClr val="lt1"/>
                </a:solidFill>
              </a:rPr>
              <a:t>3.2.</a:t>
            </a:r>
            <a:r>
              <a:rPr b="1" lang="it" sz="1600">
                <a:solidFill>
                  <a:schemeClr val="lt1"/>
                </a:solidFill>
              </a:rPr>
              <a:t> URSPRÜNGLICHE SUBJUNKTIONEN MIT VERBZWEITSTELLUNG</a:t>
            </a:r>
            <a:endParaRPr b="1" sz="1600"/>
          </a:p>
        </p:txBody>
      </p:sp>
      <p:sp>
        <p:nvSpPr>
          <p:cNvPr id="213" name="Google Shape;213;p32"/>
          <p:cNvSpPr txBox="1"/>
          <p:nvPr>
            <p:ph idx="1" type="body"/>
          </p:nvPr>
        </p:nvSpPr>
        <p:spPr>
          <a:xfrm>
            <a:off x="327334" y="1169800"/>
            <a:ext cx="8520600" cy="3733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it" sz="2500">
                <a:solidFill>
                  <a:srgbClr val="000000"/>
                </a:solidFill>
              </a:rPr>
              <a:t>3.    W</a:t>
            </a:r>
            <a:r>
              <a:rPr b="1" i="1" lang="it" sz="2500">
                <a:solidFill>
                  <a:srgbClr val="000000"/>
                </a:solidFill>
              </a:rPr>
              <a:t>ährend</a:t>
            </a:r>
            <a:endParaRPr b="1" i="1" sz="2500">
              <a:solidFill>
                <a:srgbClr val="000000"/>
              </a:solidFill>
            </a:endParaRPr>
          </a:p>
          <a:p>
            <a:pPr indent="0" lvl="0" marL="9144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00"/>
              </a:solidFill>
            </a:endParaRPr>
          </a:p>
          <a:p>
            <a:pPr indent="-34925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900"/>
              <a:buChar char="➔"/>
            </a:pPr>
            <a:r>
              <a:rPr lang="it" sz="1900">
                <a:solidFill>
                  <a:srgbClr val="000000"/>
                </a:solidFill>
              </a:rPr>
              <a:t>Operator in Verbzweitkonstruktionen </a:t>
            </a:r>
            <a:endParaRPr sz="1900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➔"/>
            </a:pPr>
            <a:r>
              <a:rPr lang="it" sz="1900">
                <a:solidFill>
                  <a:srgbClr val="000000"/>
                </a:solidFill>
              </a:rPr>
              <a:t>Es zeigt ein a</a:t>
            </a:r>
            <a:r>
              <a:rPr lang="it" sz="1900">
                <a:solidFill>
                  <a:srgbClr val="000000"/>
                </a:solidFill>
              </a:rPr>
              <a:t>dversatives</a:t>
            </a:r>
            <a:r>
              <a:rPr lang="it" sz="1900">
                <a:solidFill>
                  <a:srgbClr val="000000"/>
                </a:solidFill>
              </a:rPr>
              <a:t> Verhältnis → Gegensätzlichkeit zwischen 2 </a:t>
            </a:r>
            <a:r>
              <a:rPr lang="it" sz="1900">
                <a:solidFill>
                  <a:srgbClr val="000000"/>
                </a:solidFill>
              </a:rPr>
              <a:t>Äußerungen</a:t>
            </a:r>
            <a:r>
              <a:rPr lang="it">
                <a:solidFill>
                  <a:srgbClr val="000000"/>
                </a:solidFill>
              </a:rPr>
              <a:t> 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Beispiel: und es sind außerdem äh * zum beispiel *’verben * drin und (man sagt) subordinative konjunktionen   während ‘hier * ist nur ein sogenanntes pronomen-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14" name="Google Shape;214;p32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32"/>
          <p:cNvSpPr/>
          <p:nvPr/>
        </p:nvSpPr>
        <p:spPr>
          <a:xfrm>
            <a:off x="4342000" y="3716400"/>
            <a:ext cx="66300" cy="1242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32"/>
          <p:cNvSpPr/>
          <p:nvPr/>
        </p:nvSpPr>
        <p:spPr>
          <a:xfrm>
            <a:off x="468950" y="3416425"/>
            <a:ext cx="339600" cy="2235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3"/>
          <p:cNvSpPr txBox="1"/>
          <p:nvPr>
            <p:ph type="title"/>
          </p:nvPr>
        </p:nvSpPr>
        <p:spPr>
          <a:xfrm>
            <a:off x="0" y="0"/>
            <a:ext cx="7278000" cy="635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it" sz="1600">
                <a:solidFill>
                  <a:schemeClr val="lt1"/>
                </a:solidFill>
              </a:rPr>
              <a:t>3</a:t>
            </a:r>
            <a:r>
              <a:rPr b="1" lang="it" sz="1600">
                <a:solidFill>
                  <a:schemeClr val="lt1"/>
                </a:solidFill>
              </a:rPr>
              <a:t>.2. URSPRÜNGLICHE SUBJUNKTIONEN MIT VERBZWEITSTELLUNG</a:t>
            </a:r>
            <a:endParaRPr b="1" sz="1600"/>
          </a:p>
        </p:txBody>
      </p:sp>
      <p:sp>
        <p:nvSpPr>
          <p:cNvPr id="222" name="Google Shape;222;p33"/>
          <p:cNvSpPr txBox="1"/>
          <p:nvPr>
            <p:ph idx="1" type="body"/>
          </p:nvPr>
        </p:nvSpPr>
        <p:spPr>
          <a:xfrm>
            <a:off x="311700" y="771025"/>
            <a:ext cx="8520600" cy="4305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73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Char char="❏"/>
            </a:pPr>
            <a:r>
              <a:rPr b="1" i="1" lang="it" sz="2500">
                <a:solidFill>
                  <a:srgbClr val="000000"/>
                </a:solidFill>
              </a:rPr>
              <a:t>Wobei</a:t>
            </a:r>
            <a:endParaRPr b="1" i="1" sz="2500"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500" u="sng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 u="sng">
                <a:solidFill>
                  <a:srgbClr val="000000"/>
                </a:solidFill>
              </a:rPr>
              <a:t>Präpositionaladverb</a:t>
            </a:r>
            <a:r>
              <a:rPr lang="it" u="sng">
                <a:solidFill>
                  <a:srgbClr val="000000"/>
                </a:solidFill>
              </a:rPr>
              <a:t> mit folgende Verbletztstellung</a:t>
            </a:r>
            <a:r>
              <a:rPr lang="it">
                <a:solidFill>
                  <a:srgbClr val="000000"/>
                </a:solidFill>
              </a:rPr>
              <a:t> </a:t>
            </a:r>
            <a:endParaRPr>
              <a:solidFill>
                <a:srgbClr val="000000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lang="it" sz="1700">
                <a:solidFill>
                  <a:srgbClr val="000000"/>
                </a:solidFill>
              </a:rPr>
              <a:t>Ausdruck von Gleichzeitigkeit </a:t>
            </a:r>
            <a:endParaRPr sz="1700">
              <a:solidFill>
                <a:srgbClr val="000000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lang="it" sz="1700">
                <a:solidFill>
                  <a:srgbClr val="000000"/>
                </a:solidFill>
              </a:rPr>
              <a:t>Ergänzung einem Ereignis</a:t>
            </a:r>
            <a:endParaRPr sz="1700">
              <a:solidFill>
                <a:srgbClr val="000000"/>
              </a:solidFill>
            </a:endParaRPr>
          </a:p>
          <a:p>
            <a:pPr indent="0" lvl="0" marL="9144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500">
                <a:solidFill>
                  <a:srgbClr val="000000"/>
                </a:solidFill>
              </a:rPr>
              <a:t> </a:t>
            </a:r>
            <a:endParaRPr sz="1500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 u="sng">
                <a:solidFill>
                  <a:srgbClr val="000000"/>
                </a:solidFill>
              </a:rPr>
              <a:t>Verbzweitstellung</a:t>
            </a:r>
            <a:endParaRPr u="sng">
              <a:solidFill>
                <a:srgbClr val="000000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lang="it" sz="1700">
                <a:solidFill>
                  <a:srgbClr val="000000"/>
                </a:solidFill>
              </a:rPr>
              <a:t>Operator </a:t>
            </a:r>
            <a:endParaRPr sz="1700">
              <a:solidFill>
                <a:srgbClr val="000000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lang="it" sz="1700">
                <a:solidFill>
                  <a:srgbClr val="000000"/>
                </a:solidFill>
              </a:rPr>
              <a:t>Einschränkung oder Korrektur der vorausgehenden Äußerung </a:t>
            </a:r>
            <a:endParaRPr sz="1700">
              <a:solidFill>
                <a:srgbClr val="000000"/>
              </a:solidFill>
            </a:endParaRPr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it">
                <a:solidFill>
                  <a:srgbClr val="000000"/>
                </a:solidFill>
              </a:rPr>
              <a:t>Beispiel: die kommt immer eh * ‘montags  und putzt dann so: *vie:r ‘</a:t>
            </a:r>
            <a:r>
              <a:rPr lang="it">
                <a:solidFill>
                  <a:srgbClr val="000000"/>
                </a:solidFill>
              </a:rPr>
              <a:t>stunden</a:t>
            </a:r>
            <a:r>
              <a:rPr lang="it">
                <a:solidFill>
                  <a:srgbClr val="000000"/>
                </a:solidFill>
              </a:rPr>
              <a:t> *wobei * ehm *’drei stunden sinds * die=sie=putzt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223" name="Google Shape;223;p33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p33"/>
          <p:cNvSpPr/>
          <p:nvPr/>
        </p:nvSpPr>
        <p:spPr>
          <a:xfrm>
            <a:off x="5471225" y="4115525"/>
            <a:ext cx="90000" cy="1617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33"/>
          <p:cNvSpPr/>
          <p:nvPr/>
        </p:nvSpPr>
        <p:spPr>
          <a:xfrm>
            <a:off x="7278100" y="4433425"/>
            <a:ext cx="90000" cy="1617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33"/>
          <p:cNvSpPr/>
          <p:nvPr/>
        </p:nvSpPr>
        <p:spPr>
          <a:xfrm>
            <a:off x="955950" y="4088525"/>
            <a:ext cx="278700" cy="2157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4"/>
          <p:cNvSpPr txBox="1"/>
          <p:nvPr>
            <p:ph type="title"/>
          </p:nvPr>
        </p:nvSpPr>
        <p:spPr>
          <a:xfrm>
            <a:off x="0" y="0"/>
            <a:ext cx="7278000" cy="5889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600">
                <a:solidFill>
                  <a:schemeClr val="lt1"/>
                </a:solidFill>
              </a:rPr>
              <a:t>3.3. </a:t>
            </a:r>
            <a:r>
              <a:rPr b="1" lang="it" sz="1600">
                <a:solidFill>
                  <a:schemeClr val="lt1"/>
                </a:solidFill>
              </a:rPr>
              <a:t>VERBERSTSTELLUNG</a:t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232" name="Google Shape;232;p34"/>
          <p:cNvSpPr txBox="1"/>
          <p:nvPr>
            <p:ph idx="1" type="body"/>
          </p:nvPr>
        </p:nvSpPr>
        <p:spPr>
          <a:xfrm>
            <a:off x="311700" y="697901"/>
            <a:ext cx="8520600" cy="4345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Geschriebenes und gesprochenes Deutsch </a:t>
            </a:r>
            <a:endParaRPr>
              <a:solidFill>
                <a:srgbClr val="000000"/>
              </a:solidFill>
            </a:endParaRPr>
          </a:p>
          <a:p>
            <a:pPr indent="0" lvl="0" marL="9144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it">
                <a:solidFill>
                  <a:srgbClr val="000000"/>
                </a:solidFill>
              </a:rPr>
              <a:t>Fragen</a:t>
            </a:r>
            <a:r>
              <a:rPr lang="it" sz="1500">
                <a:solidFill>
                  <a:srgbClr val="000000"/>
                </a:solidFill>
              </a:rPr>
              <a:t> </a:t>
            </a:r>
            <a:endParaRPr sz="1500">
              <a:solidFill>
                <a:srgbClr val="000000"/>
              </a:solidFill>
            </a:endParaRPr>
          </a:p>
          <a:p>
            <a:pPr indent="-323850" lvl="1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AutoNum type="alphaLcPeriod"/>
            </a:pPr>
            <a:r>
              <a:rPr lang="it" sz="1500" u="sng">
                <a:solidFill>
                  <a:srgbClr val="000000"/>
                </a:solidFill>
              </a:rPr>
              <a:t>Wollen</a:t>
            </a:r>
            <a:r>
              <a:rPr lang="it" sz="1500">
                <a:solidFill>
                  <a:srgbClr val="000000"/>
                </a:solidFill>
              </a:rPr>
              <a:t> wir das wirklich? </a:t>
            </a:r>
            <a:endParaRPr sz="1500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it">
                <a:solidFill>
                  <a:srgbClr val="000000"/>
                </a:solidFill>
              </a:rPr>
              <a:t>Befehle</a:t>
            </a:r>
            <a:endParaRPr>
              <a:solidFill>
                <a:srgbClr val="000000"/>
              </a:solidFill>
            </a:endParaRPr>
          </a:p>
          <a:p>
            <a:pPr indent="-323850" lvl="1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AutoNum type="alphaLcPeriod"/>
            </a:pPr>
            <a:r>
              <a:rPr lang="it" sz="1500" u="sng">
                <a:solidFill>
                  <a:srgbClr val="000000"/>
                </a:solidFill>
              </a:rPr>
              <a:t>Gib</a:t>
            </a:r>
            <a:r>
              <a:rPr lang="it" sz="1500">
                <a:solidFill>
                  <a:srgbClr val="000000"/>
                </a:solidFill>
              </a:rPr>
              <a:t> mir mal das Lineal.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AutoNum type="arabicPeriod"/>
            </a:pPr>
            <a:r>
              <a:rPr lang="it">
                <a:solidFill>
                  <a:srgbClr val="000000"/>
                </a:solidFill>
              </a:rPr>
              <a:t>Wunsche</a:t>
            </a:r>
            <a:r>
              <a:rPr lang="it" sz="1500">
                <a:solidFill>
                  <a:srgbClr val="000000"/>
                </a:solidFill>
              </a:rPr>
              <a:t> </a:t>
            </a:r>
            <a:endParaRPr sz="1500">
              <a:solidFill>
                <a:srgbClr val="000000"/>
              </a:solidFill>
            </a:endParaRPr>
          </a:p>
          <a:p>
            <a:pPr indent="-323850" lvl="1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AutoNum type="alphaLcPeriod"/>
            </a:pPr>
            <a:r>
              <a:rPr lang="it" sz="1500" u="sng">
                <a:solidFill>
                  <a:srgbClr val="000000"/>
                </a:solidFill>
              </a:rPr>
              <a:t>Möge</a:t>
            </a:r>
            <a:r>
              <a:rPr lang="it" sz="1500">
                <a:solidFill>
                  <a:srgbClr val="000000"/>
                </a:solidFill>
              </a:rPr>
              <a:t> der Bessere gewinnen!</a:t>
            </a:r>
            <a:endParaRPr sz="1500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it">
                <a:solidFill>
                  <a:srgbClr val="000000"/>
                </a:solidFill>
              </a:rPr>
              <a:t>Im Vordersatz von uneingeleiteten Konditional- und Konzessivefügen</a:t>
            </a:r>
            <a:endParaRPr>
              <a:solidFill>
                <a:srgbClr val="000000"/>
              </a:solidFill>
            </a:endParaRPr>
          </a:p>
          <a:p>
            <a:pPr indent="-323850" lvl="1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AutoNum type="alphaLcPeriod"/>
            </a:pPr>
            <a:r>
              <a:rPr lang="it" sz="1500" u="sng">
                <a:solidFill>
                  <a:srgbClr val="000000"/>
                </a:solidFill>
              </a:rPr>
              <a:t>Kann</a:t>
            </a:r>
            <a:r>
              <a:rPr lang="it" sz="1500">
                <a:solidFill>
                  <a:srgbClr val="000000"/>
                </a:solidFill>
              </a:rPr>
              <a:t> man ein </a:t>
            </a:r>
            <a:r>
              <a:rPr lang="it" sz="1500">
                <a:solidFill>
                  <a:srgbClr val="000000"/>
                </a:solidFill>
              </a:rPr>
              <a:t>Beispiel</a:t>
            </a:r>
            <a:r>
              <a:rPr lang="it" sz="1500">
                <a:solidFill>
                  <a:srgbClr val="000000"/>
                </a:solidFill>
              </a:rPr>
              <a:t> finden, so wird alles viel </a:t>
            </a:r>
            <a:r>
              <a:rPr lang="it" sz="1500">
                <a:solidFill>
                  <a:srgbClr val="000000"/>
                </a:solidFill>
              </a:rPr>
              <a:t>anschaulicher</a:t>
            </a:r>
            <a:r>
              <a:rPr lang="it" sz="1500">
                <a:solidFill>
                  <a:srgbClr val="000000"/>
                </a:solidFill>
              </a:rPr>
              <a:t>.</a:t>
            </a:r>
            <a:endParaRPr sz="1500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it">
                <a:solidFill>
                  <a:srgbClr val="000000"/>
                </a:solidFill>
              </a:rPr>
              <a:t>In parenthetischen Einschüben (Redeanführung)</a:t>
            </a:r>
            <a:endParaRPr>
              <a:solidFill>
                <a:srgbClr val="000000"/>
              </a:solidFill>
            </a:endParaRPr>
          </a:p>
          <a:p>
            <a:pPr indent="-323850" lvl="1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AutoNum type="alphaLcPeriod"/>
            </a:pPr>
            <a:r>
              <a:rPr lang="it" sz="1500">
                <a:solidFill>
                  <a:srgbClr val="000000"/>
                </a:solidFill>
              </a:rPr>
              <a:t>Es ist wohl so, </a:t>
            </a:r>
            <a:r>
              <a:rPr lang="it" sz="1500" u="sng">
                <a:solidFill>
                  <a:srgbClr val="000000"/>
                </a:solidFill>
              </a:rPr>
              <a:t>sagte</a:t>
            </a:r>
            <a:r>
              <a:rPr lang="it" sz="1500">
                <a:solidFill>
                  <a:srgbClr val="000000"/>
                </a:solidFill>
              </a:rPr>
              <a:t> Lukas, dass wir da erst am Anfang stehen.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AutoNum type="arabicPeriod"/>
            </a:pPr>
            <a:r>
              <a:rPr lang="it">
                <a:solidFill>
                  <a:srgbClr val="000000"/>
                </a:solidFill>
              </a:rPr>
              <a:t>Koordinationsellipse</a:t>
            </a:r>
            <a:r>
              <a:rPr lang="it" sz="1500">
                <a:solidFill>
                  <a:srgbClr val="000000"/>
                </a:solidFill>
              </a:rPr>
              <a:t> </a:t>
            </a:r>
            <a:endParaRPr sz="1500">
              <a:solidFill>
                <a:srgbClr val="000000"/>
              </a:solidFill>
            </a:endParaRPr>
          </a:p>
          <a:p>
            <a:pPr indent="-323850" lvl="1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AutoNum type="alphaLcPeriod"/>
            </a:pPr>
            <a:r>
              <a:rPr lang="it" sz="1500">
                <a:solidFill>
                  <a:srgbClr val="000000"/>
                </a:solidFill>
              </a:rPr>
              <a:t>Er grub den Garten um und </a:t>
            </a:r>
            <a:r>
              <a:rPr lang="it" sz="1500" u="sng">
                <a:solidFill>
                  <a:srgbClr val="000000"/>
                </a:solidFill>
              </a:rPr>
              <a:t>pflanzte</a:t>
            </a:r>
            <a:r>
              <a:rPr lang="it" sz="1500">
                <a:solidFill>
                  <a:srgbClr val="000000"/>
                </a:solidFill>
              </a:rPr>
              <a:t> Erdbeeren. 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AutoNum type="arabicPeriod"/>
            </a:pPr>
            <a:r>
              <a:rPr lang="it">
                <a:solidFill>
                  <a:srgbClr val="000000"/>
                </a:solidFill>
              </a:rPr>
              <a:t>Vor </a:t>
            </a:r>
            <a:r>
              <a:rPr i="1" lang="it">
                <a:solidFill>
                  <a:srgbClr val="000000"/>
                </a:solidFill>
              </a:rPr>
              <a:t>doch</a:t>
            </a:r>
            <a:r>
              <a:rPr lang="it" sz="1500">
                <a:solidFill>
                  <a:srgbClr val="000000"/>
                </a:solidFill>
              </a:rPr>
              <a:t> </a:t>
            </a:r>
            <a:endParaRPr sz="1500">
              <a:solidFill>
                <a:srgbClr val="000000"/>
              </a:solidFill>
            </a:endParaRPr>
          </a:p>
          <a:p>
            <a:pPr indent="-323850" lvl="1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AutoNum type="alphaLcPeriod"/>
            </a:pPr>
            <a:r>
              <a:rPr lang="it" sz="1500" u="sng">
                <a:solidFill>
                  <a:srgbClr val="000000"/>
                </a:solidFill>
              </a:rPr>
              <a:t>Verzieht</a:t>
            </a:r>
            <a:r>
              <a:rPr lang="it" sz="1500">
                <a:solidFill>
                  <a:srgbClr val="000000"/>
                </a:solidFill>
              </a:rPr>
              <a:t> er doch keine Miene, obwohl die Peperoni höllisch scharf ist.</a:t>
            </a:r>
            <a:endParaRPr sz="1500">
              <a:solidFill>
                <a:srgbClr val="000000"/>
              </a:solidFill>
            </a:endParaRPr>
          </a:p>
        </p:txBody>
      </p:sp>
      <p:pic>
        <p:nvPicPr>
          <p:cNvPr id="233" name="Google Shape;233;p34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5"/>
          <p:cNvSpPr txBox="1"/>
          <p:nvPr>
            <p:ph type="title"/>
          </p:nvPr>
        </p:nvSpPr>
        <p:spPr>
          <a:xfrm>
            <a:off x="0" y="0"/>
            <a:ext cx="7278000" cy="6201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it" sz="1600">
                <a:solidFill>
                  <a:schemeClr val="lt1"/>
                </a:solidFill>
              </a:rPr>
              <a:t>3.3.1. </a:t>
            </a:r>
            <a:r>
              <a:rPr b="1" lang="it" sz="1600">
                <a:solidFill>
                  <a:schemeClr val="lt1"/>
                </a:solidFill>
              </a:rPr>
              <a:t>VERBERSTSTELLUNG IM GESPROCHENEN DEUTSCH</a:t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239" name="Google Shape;239;p35"/>
          <p:cNvSpPr txBox="1"/>
          <p:nvPr>
            <p:ph idx="1" type="body"/>
          </p:nvPr>
        </p:nvSpPr>
        <p:spPr>
          <a:xfrm>
            <a:off x="311700" y="771025"/>
            <a:ext cx="8520600" cy="41322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00"/>
              </a:solidFill>
            </a:endParaRPr>
          </a:p>
          <a:p>
            <a:pPr indent="-349250" lvl="0" marL="9144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it" sz="2200">
                <a:solidFill>
                  <a:srgbClr val="000000"/>
                </a:solidFill>
              </a:rPr>
              <a:t>Auch in einfachen Aussagesätze</a:t>
            </a:r>
            <a:r>
              <a:rPr lang="it" sz="1900">
                <a:solidFill>
                  <a:srgbClr val="000000"/>
                </a:solidFill>
              </a:rPr>
              <a:t> </a:t>
            </a:r>
            <a:endParaRPr sz="1900">
              <a:solidFill>
                <a:srgbClr val="000000"/>
              </a:solidFill>
            </a:endParaRPr>
          </a:p>
          <a:p>
            <a:pPr indent="-342900" lvl="1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it" sz="1800">
                <a:solidFill>
                  <a:srgbClr val="000000"/>
                </a:solidFill>
              </a:rPr>
              <a:t>also ehrlich *bin bestimmt nicht zum vergnügen hier</a:t>
            </a:r>
            <a:endParaRPr sz="1800">
              <a:solidFill>
                <a:srgbClr val="000000"/>
              </a:solidFill>
            </a:endParaRPr>
          </a:p>
          <a:p>
            <a:pPr indent="-342900" lvl="1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it" sz="1800">
                <a:solidFill>
                  <a:srgbClr val="000000"/>
                </a:solidFill>
              </a:rPr>
              <a:t>wundert mich nicht </a:t>
            </a:r>
            <a:endParaRPr sz="1800">
              <a:solidFill>
                <a:srgbClr val="000000"/>
              </a:solidFill>
            </a:endParaRPr>
          </a:p>
          <a:p>
            <a:pPr indent="-342900" lvl="1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it" sz="1800">
                <a:solidFill>
                  <a:srgbClr val="000000"/>
                </a:solidFill>
              </a:rPr>
              <a:t>geht mich nichts an </a:t>
            </a:r>
            <a:endParaRPr sz="1800">
              <a:solidFill>
                <a:srgbClr val="000000"/>
              </a:solidFill>
            </a:endParaRPr>
          </a:p>
          <a:p>
            <a:pPr indent="0" lvl="0" marL="18288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00"/>
              </a:solidFill>
            </a:endParaRPr>
          </a:p>
          <a:p>
            <a:pPr indent="-342900" lvl="0" marL="9144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 sz="2200">
                <a:solidFill>
                  <a:srgbClr val="000000"/>
                </a:solidFill>
              </a:rPr>
              <a:t>Formelhafte Verberststellungen</a:t>
            </a:r>
            <a:r>
              <a:rPr lang="it" sz="1500">
                <a:solidFill>
                  <a:srgbClr val="000000"/>
                </a:solidFill>
              </a:rPr>
              <a:t> → </a:t>
            </a:r>
            <a:r>
              <a:rPr lang="it">
                <a:solidFill>
                  <a:srgbClr val="000000"/>
                </a:solidFill>
              </a:rPr>
              <a:t>es fehlen oft Pronomen</a:t>
            </a:r>
            <a:endParaRPr>
              <a:solidFill>
                <a:srgbClr val="000000"/>
              </a:solidFill>
            </a:endParaRPr>
          </a:p>
          <a:p>
            <a:pPr indent="-342900" lvl="1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it" sz="1800">
                <a:solidFill>
                  <a:srgbClr val="000000"/>
                </a:solidFill>
              </a:rPr>
              <a:t>stimmt genau </a:t>
            </a:r>
            <a:endParaRPr sz="1800">
              <a:solidFill>
                <a:srgbClr val="000000"/>
              </a:solidFill>
            </a:endParaRPr>
          </a:p>
          <a:p>
            <a:pPr indent="-342900" lvl="1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it" sz="1800">
                <a:solidFill>
                  <a:srgbClr val="000000"/>
                </a:solidFill>
              </a:rPr>
              <a:t>kann sein 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40" name="Google Shape;240;p35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6"/>
          <p:cNvSpPr txBox="1"/>
          <p:nvPr>
            <p:ph type="title"/>
          </p:nvPr>
        </p:nvSpPr>
        <p:spPr>
          <a:xfrm>
            <a:off x="0" y="0"/>
            <a:ext cx="7278000" cy="6045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it" sz="1600">
                <a:solidFill>
                  <a:schemeClr val="lt1"/>
                </a:solidFill>
              </a:rPr>
              <a:t>3</a:t>
            </a:r>
            <a:r>
              <a:rPr b="1" lang="it" sz="1600">
                <a:solidFill>
                  <a:schemeClr val="lt1"/>
                </a:solidFill>
              </a:rPr>
              <a:t>.3.1. VERBERSTSTELLUNG IM GESPROCHENEN DEUTSCH</a:t>
            </a:r>
            <a:endParaRPr b="1" sz="1600"/>
          </a:p>
        </p:txBody>
      </p:sp>
      <p:sp>
        <p:nvSpPr>
          <p:cNvPr id="246" name="Google Shape;246;p36"/>
          <p:cNvSpPr txBox="1"/>
          <p:nvPr>
            <p:ph idx="1" type="body"/>
          </p:nvPr>
        </p:nvSpPr>
        <p:spPr>
          <a:xfrm>
            <a:off x="311700" y="604500"/>
            <a:ext cx="8832300" cy="46434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 fontScale="47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00"/>
              </a:solidFill>
            </a:endParaRPr>
          </a:p>
          <a:p>
            <a:pPr indent="-373843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➔"/>
            </a:pPr>
            <a:r>
              <a:rPr lang="it" sz="4815">
                <a:solidFill>
                  <a:srgbClr val="000000"/>
                </a:solidFill>
              </a:rPr>
              <a:t>Bewertung / Kommentar</a:t>
            </a:r>
            <a:endParaRPr sz="4815">
              <a:solidFill>
                <a:srgbClr val="000000"/>
              </a:solidFill>
            </a:endParaRPr>
          </a:p>
          <a:p>
            <a:pPr indent="-341709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◆"/>
            </a:pPr>
            <a:r>
              <a:rPr lang="it" sz="3750">
                <a:solidFill>
                  <a:srgbClr val="000000"/>
                </a:solidFill>
              </a:rPr>
              <a:t>A: den Film muss man nicht gesehen haben </a:t>
            </a:r>
            <a:endParaRPr sz="3750">
              <a:solidFill>
                <a:srgbClr val="000000"/>
              </a:solidFill>
            </a:endParaRPr>
          </a:p>
          <a:p>
            <a:pPr indent="-341709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◆"/>
            </a:pPr>
            <a:r>
              <a:rPr lang="it" sz="3750">
                <a:solidFill>
                  <a:srgbClr val="000000"/>
                </a:solidFill>
              </a:rPr>
              <a:t>B:                                                                  </a:t>
            </a:r>
            <a:r>
              <a:rPr lang="it" sz="3750" u="sng">
                <a:solidFill>
                  <a:srgbClr val="000000"/>
                </a:solidFill>
              </a:rPr>
              <a:t>find</a:t>
            </a:r>
            <a:r>
              <a:rPr lang="it" sz="3750">
                <a:solidFill>
                  <a:srgbClr val="000000"/>
                </a:solidFill>
              </a:rPr>
              <a:t> ich auch</a:t>
            </a:r>
            <a:endParaRPr sz="2500">
              <a:solidFill>
                <a:srgbClr val="000000"/>
              </a:solidFill>
            </a:endParaRPr>
          </a:p>
          <a:p>
            <a:pPr indent="-367347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94845"/>
              <a:buChar char="➔"/>
            </a:pPr>
            <a:r>
              <a:rPr lang="it" sz="4850">
                <a:solidFill>
                  <a:srgbClr val="000000"/>
                </a:solidFill>
              </a:rPr>
              <a:t>Antworten</a:t>
            </a:r>
            <a:r>
              <a:rPr lang="it" sz="4600">
                <a:solidFill>
                  <a:srgbClr val="000000"/>
                </a:solidFill>
              </a:rPr>
              <a:t> </a:t>
            </a:r>
            <a:endParaRPr sz="4600">
              <a:solidFill>
                <a:srgbClr val="000000"/>
              </a:solidFill>
            </a:endParaRPr>
          </a:p>
          <a:p>
            <a:pPr indent="-341709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◆"/>
            </a:pPr>
            <a:r>
              <a:rPr lang="it" sz="3750">
                <a:solidFill>
                  <a:srgbClr val="000000"/>
                </a:solidFill>
              </a:rPr>
              <a:t>A: kann man muränen auch essen</a:t>
            </a:r>
            <a:endParaRPr sz="3750">
              <a:solidFill>
                <a:srgbClr val="000000"/>
              </a:solidFill>
            </a:endParaRPr>
          </a:p>
          <a:p>
            <a:pPr indent="-341709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◆"/>
            </a:pPr>
            <a:r>
              <a:rPr lang="it" sz="3750">
                <a:solidFill>
                  <a:srgbClr val="000000"/>
                </a:solidFill>
              </a:rPr>
              <a:t>B:                                                    </a:t>
            </a:r>
            <a:r>
              <a:rPr lang="it" sz="3750" u="sng">
                <a:solidFill>
                  <a:srgbClr val="000000"/>
                </a:solidFill>
              </a:rPr>
              <a:t>glaub</a:t>
            </a:r>
            <a:r>
              <a:rPr lang="it" sz="3750">
                <a:solidFill>
                  <a:srgbClr val="000000"/>
                </a:solidFill>
              </a:rPr>
              <a:t> ich nicht </a:t>
            </a:r>
            <a:endParaRPr sz="2250">
              <a:solidFill>
                <a:srgbClr val="000000"/>
              </a:solidFill>
            </a:endParaRPr>
          </a:p>
          <a:p>
            <a:pPr indent="-39066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12570"/>
              <a:buChar char="➔"/>
            </a:pPr>
            <a:r>
              <a:rPr lang="it" sz="4773">
                <a:solidFill>
                  <a:srgbClr val="000000"/>
                </a:solidFill>
              </a:rPr>
              <a:t>In Erzählungen, um:</a:t>
            </a:r>
            <a:endParaRPr sz="4773">
              <a:solidFill>
                <a:srgbClr val="000000"/>
              </a:solidFill>
            </a:endParaRPr>
          </a:p>
          <a:p>
            <a:pPr indent="-3341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◆"/>
            </a:pPr>
            <a:r>
              <a:rPr lang="it" sz="3500">
                <a:solidFill>
                  <a:srgbClr val="000000"/>
                </a:solidFill>
              </a:rPr>
              <a:t>die Handlungscharakter einer Äußerung zu betonen </a:t>
            </a:r>
            <a:endParaRPr sz="3500">
              <a:solidFill>
                <a:srgbClr val="000000"/>
              </a:solidFill>
            </a:endParaRPr>
          </a:p>
          <a:p>
            <a:pPr indent="-3341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◆"/>
            </a:pPr>
            <a:r>
              <a:rPr lang="it" sz="3500">
                <a:solidFill>
                  <a:srgbClr val="000000"/>
                </a:solidFill>
              </a:rPr>
              <a:t>Handlungssequenzen in geraffter Form darzustellen </a:t>
            </a:r>
            <a:endParaRPr sz="3500">
              <a:solidFill>
                <a:srgbClr val="000000"/>
              </a:solidFill>
            </a:endParaRPr>
          </a:p>
          <a:p>
            <a:pPr indent="-334168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i="1" lang="it" sz="3500">
                <a:solidFill>
                  <a:srgbClr val="000000"/>
                </a:solidFill>
              </a:rPr>
              <a:t>Ende einer Erzählung</a:t>
            </a:r>
            <a:r>
              <a:rPr lang="it" sz="3500">
                <a:solidFill>
                  <a:srgbClr val="000000"/>
                </a:solidFill>
              </a:rPr>
              <a:t>: </a:t>
            </a:r>
            <a:r>
              <a:rPr lang="it" sz="3500" u="sng">
                <a:solidFill>
                  <a:srgbClr val="000000"/>
                </a:solidFill>
              </a:rPr>
              <a:t>hab</a:t>
            </a:r>
            <a:r>
              <a:rPr lang="it" sz="3500">
                <a:solidFill>
                  <a:srgbClr val="000000"/>
                </a:solidFill>
              </a:rPr>
              <a:t> ich gesagt tja schöner dank aber es tut mir leid    </a:t>
            </a:r>
            <a:r>
              <a:rPr lang="it" sz="3500" u="sng">
                <a:solidFill>
                  <a:srgbClr val="000000"/>
                </a:solidFill>
              </a:rPr>
              <a:t>habe</a:t>
            </a:r>
            <a:r>
              <a:rPr lang="it" sz="3500">
                <a:solidFill>
                  <a:srgbClr val="000000"/>
                </a:solidFill>
              </a:rPr>
              <a:t> nicht mehr gegrüßt </a:t>
            </a:r>
            <a:r>
              <a:rPr lang="it" sz="3500" u="sng">
                <a:solidFill>
                  <a:srgbClr val="000000"/>
                </a:solidFill>
              </a:rPr>
              <a:t>bin</a:t>
            </a:r>
            <a:r>
              <a:rPr lang="it" sz="3500">
                <a:solidFill>
                  <a:srgbClr val="000000"/>
                </a:solidFill>
              </a:rPr>
              <a:t> weggegangen   ich mein s war vielleicht unhöflich</a:t>
            </a:r>
            <a:endParaRPr sz="2500">
              <a:solidFill>
                <a:srgbClr val="000000"/>
              </a:solidFill>
            </a:endParaRPr>
          </a:p>
          <a:p>
            <a:pPr indent="-375584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➔"/>
            </a:pPr>
            <a:r>
              <a:rPr lang="it" sz="4873">
                <a:solidFill>
                  <a:srgbClr val="000000"/>
                </a:solidFill>
              </a:rPr>
              <a:t>Indikator für bestimmte </a:t>
            </a:r>
            <a:r>
              <a:rPr lang="it" sz="4873">
                <a:solidFill>
                  <a:srgbClr val="000000"/>
                </a:solidFill>
              </a:rPr>
              <a:t>Gesprächs</a:t>
            </a:r>
            <a:r>
              <a:rPr lang="it" sz="4873">
                <a:solidFill>
                  <a:srgbClr val="000000"/>
                </a:solidFill>
              </a:rPr>
              <a:t>- bzw. Textsorten → Witzen und Erzählungen</a:t>
            </a:r>
            <a:endParaRPr sz="4873">
              <a:solidFill>
                <a:srgbClr val="000000"/>
              </a:solidFill>
            </a:endParaRPr>
          </a:p>
          <a:p>
            <a:pPr indent="-334565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◆"/>
            </a:pPr>
            <a:r>
              <a:rPr lang="it" sz="3513" u="sng">
                <a:solidFill>
                  <a:srgbClr val="000000"/>
                </a:solidFill>
              </a:rPr>
              <a:t>Komm</a:t>
            </a:r>
            <a:r>
              <a:rPr lang="it" sz="3513">
                <a:solidFill>
                  <a:srgbClr val="000000"/>
                </a:solidFill>
              </a:rPr>
              <a:t> ein Mann in die Wirtschaft…</a:t>
            </a:r>
            <a:endParaRPr sz="3513">
              <a:solidFill>
                <a:srgbClr val="000000"/>
              </a:solidFill>
            </a:endParaRPr>
          </a:p>
          <a:p>
            <a:pPr indent="-334565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◆"/>
            </a:pPr>
            <a:r>
              <a:rPr lang="it" sz="3513" u="sng">
                <a:solidFill>
                  <a:srgbClr val="000000"/>
                </a:solidFill>
              </a:rPr>
              <a:t>War</a:t>
            </a:r>
            <a:r>
              <a:rPr lang="it" sz="3513">
                <a:solidFill>
                  <a:srgbClr val="000000"/>
                </a:solidFill>
              </a:rPr>
              <a:t> einmal ein alter Bruder mit </a:t>
            </a:r>
            <a:r>
              <a:rPr lang="it" sz="3513">
                <a:solidFill>
                  <a:srgbClr val="000000"/>
                </a:solidFill>
              </a:rPr>
              <a:t>seiner</a:t>
            </a:r>
            <a:r>
              <a:rPr lang="it" sz="3513">
                <a:solidFill>
                  <a:srgbClr val="000000"/>
                </a:solidFill>
              </a:rPr>
              <a:t> Frau….</a:t>
            </a:r>
            <a:endParaRPr sz="2513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47" name="Google Shape;247;p36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p36"/>
          <p:cNvSpPr/>
          <p:nvPr/>
        </p:nvSpPr>
        <p:spPr>
          <a:xfrm>
            <a:off x="4790650" y="1940650"/>
            <a:ext cx="90000" cy="170700"/>
          </a:xfrm>
          <a:prstGeom prst="up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36"/>
          <p:cNvSpPr/>
          <p:nvPr/>
        </p:nvSpPr>
        <p:spPr>
          <a:xfrm>
            <a:off x="8720500" y="3086325"/>
            <a:ext cx="90000" cy="1707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36"/>
          <p:cNvSpPr/>
          <p:nvPr/>
        </p:nvSpPr>
        <p:spPr>
          <a:xfrm>
            <a:off x="5822300" y="3300775"/>
            <a:ext cx="90000" cy="1242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37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just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it" sz="1800">
                <a:solidFill>
                  <a:schemeClr val="lt1"/>
                </a:solidFill>
              </a:rPr>
              <a:t>4. WEITERE KONSTRUKTIONEN UND AUSSAGEN </a:t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256" name="Google Shape;256;p37"/>
          <p:cNvSpPr txBox="1"/>
          <p:nvPr>
            <p:ph idx="1" type="body"/>
          </p:nvPr>
        </p:nvSpPr>
        <p:spPr>
          <a:xfrm>
            <a:off x="449050" y="953575"/>
            <a:ext cx="8520600" cy="403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 sz="1600">
                <a:solidFill>
                  <a:schemeClr val="dk1"/>
                </a:solidFill>
              </a:rPr>
              <a:t>4.1 </a:t>
            </a:r>
            <a:r>
              <a:rPr b="1" lang="it" sz="1600">
                <a:solidFill>
                  <a:schemeClr val="dk1"/>
                </a:solidFill>
              </a:rPr>
              <a:t>SUBJEKTLOSE PARTIZIPIALKONSTRUKTION</a:t>
            </a:r>
            <a:endParaRPr b="1"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 sz="1600">
                <a:solidFill>
                  <a:schemeClr val="dk1"/>
                </a:solidFill>
              </a:rPr>
              <a:t>4.2  KOPPLUNGSKONSTRUKTIONEN</a:t>
            </a:r>
            <a:endParaRPr b="1"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 sz="1600">
                <a:solidFill>
                  <a:schemeClr val="dk1"/>
                </a:solidFill>
              </a:rPr>
              <a:t>4.3  AUSSAGEKERNE</a:t>
            </a:r>
            <a:endParaRPr b="1"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57" name="Google Shape;257;p37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8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600">
                <a:solidFill>
                  <a:schemeClr val="lt1"/>
                </a:solidFill>
              </a:rPr>
              <a:t>4.1</a:t>
            </a:r>
            <a:r>
              <a:rPr b="1" lang="it" sz="1600">
                <a:solidFill>
                  <a:schemeClr val="lt1"/>
                </a:solidFill>
              </a:rPr>
              <a:t> SUBJEKTLOSE PARTIZIPIALKONSTRUKTION</a:t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263" name="Google Shape;263;p38"/>
          <p:cNvSpPr txBox="1"/>
          <p:nvPr>
            <p:ph idx="1" type="body"/>
          </p:nvPr>
        </p:nvSpPr>
        <p:spPr>
          <a:xfrm>
            <a:off x="449050" y="953575"/>
            <a:ext cx="8520600" cy="403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dk1"/>
                </a:solidFill>
              </a:rPr>
              <a:t>Diese Konstruktion besitzt eine eigenständige funktionale Einheit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>
                <a:solidFill>
                  <a:schemeClr val="dk1"/>
                </a:solidFill>
              </a:rPr>
              <a:t>Wann ist sie benutzt?</a:t>
            </a:r>
            <a:r>
              <a:rPr lang="it">
                <a:solidFill>
                  <a:schemeClr val="dk1"/>
                </a:solidFill>
              </a:rPr>
              <a:t> Wenn eine Abfolge von Ereignissen geschildert wird.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>
                <a:solidFill>
                  <a:schemeClr val="dk1"/>
                </a:solidFill>
              </a:rPr>
              <a:t>Und wo?</a:t>
            </a:r>
            <a:r>
              <a:rPr lang="it">
                <a:solidFill>
                  <a:schemeClr val="dk1"/>
                </a:solidFill>
              </a:rPr>
              <a:t> Insbesondere in Erzählungen und berichten (oft mit Verberststellung)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dk1"/>
                </a:solidFill>
              </a:rPr>
              <a:t>„Ich also Papier zusammengeschmissen Koffer geschnappt losgestürzt zum Taxistand rein und abgedüst zum Flughafen.“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it">
                <a:solidFill>
                  <a:schemeClr val="dk1"/>
                </a:solidFill>
              </a:rPr>
              <a:t>PARTIZIPIALEN KETTEN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64" name="Google Shape;264;p38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9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600">
                <a:solidFill>
                  <a:schemeClr val="lt1"/>
                </a:solidFill>
              </a:rPr>
              <a:t>4.2 </a:t>
            </a:r>
            <a:r>
              <a:rPr b="1" lang="it" sz="1600">
                <a:solidFill>
                  <a:schemeClr val="lt1"/>
                </a:solidFill>
              </a:rPr>
              <a:t>KOPPLUNGSKONSTRUKTIONEN</a:t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270" name="Google Shape;270;p39"/>
          <p:cNvSpPr txBox="1"/>
          <p:nvPr>
            <p:ph idx="1" type="body"/>
          </p:nvPr>
        </p:nvSpPr>
        <p:spPr>
          <a:xfrm>
            <a:off x="318600" y="639750"/>
            <a:ext cx="8506800" cy="386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it" sz="6800" u="sng">
                <a:solidFill>
                  <a:schemeClr val="dk1"/>
                </a:solidFill>
              </a:rPr>
              <a:t>Zweigliedrigkonstruktion: </a:t>
            </a:r>
            <a:br>
              <a:rPr lang="it" sz="6800">
                <a:solidFill>
                  <a:schemeClr val="dk1"/>
                </a:solidFill>
              </a:rPr>
            </a:br>
            <a:r>
              <a:rPr lang="it" sz="6800">
                <a:solidFill>
                  <a:schemeClr val="dk1"/>
                </a:solidFill>
              </a:rPr>
              <a:t>Ein Referent wird mit einer Handlung oder Eigenschaft verbunden, ohne ein finites Verb zu verwenden.</a:t>
            </a:r>
            <a:endParaRPr sz="6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it" sz="6800">
                <a:solidFill>
                  <a:schemeClr val="dk1"/>
                </a:solidFill>
              </a:rPr>
              <a:t>Beispiel:</a:t>
            </a:r>
            <a:endParaRPr sz="68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i="1" lang="it" sz="6800">
                <a:solidFill>
                  <a:schemeClr val="dk1"/>
                </a:solidFill>
              </a:rPr>
              <a:t> der Hund ab in den </a:t>
            </a:r>
            <a:r>
              <a:rPr i="1" lang="it" sz="6800">
                <a:solidFill>
                  <a:schemeClr val="dk1"/>
                </a:solidFill>
              </a:rPr>
              <a:t>Garten</a:t>
            </a:r>
            <a:br>
              <a:rPr i="1" lang="it" sz="6800">
                <a:solidFill>
                  <a:schemeClr val="dk1"/>
                </a:solidFill>
              </a:rPr>
            </a:br>
            <a:r>
              <a:rPr i="1" lang="it" sz="6800">
                <a:solidFill>
                  <a:schemeClr val="dk1"/>
                </a:solidFill>
              </a:rPr>
              <a:t>ich nix wie weg</a:t>
            </a:r>
            <a:endParaRPr i="1" sz="68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it" sz="6800">
                <a:solidFill>
                  <a:schemeClr val="dk1"/>
                </a:solidFill>
              </a:rPr>
              <a:t>Es ist:                                                                                                 Intonation:</a:t>
            </a:r>
            <a:endParaRPr sz="6800">
              <a:solidFill>
                <a:schemeClr val="dk1"/>
              </a:solidFill>
            </a:endParaRPr>
          </a:p>
          <a:p>
            <a:pPr indent="-336550" lvl="0" marL="45720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it" sz="6800">
                <a:solidFill>
                  <a:schemeClr val="dk1"/>
                </a:solidFill>
              </a:rPr>
              <a:t>schnelle                                                                              - kleine Pause</a:t>
            </a:r>
            <a:endParaRPr sz="6800">
              <a:solidFill>
                <a:schemeClr val="dk1"/>
              </a:solidFill>
            </a:endParaRPr>
          </a:p>
          <a:p>
            <a:pPr indent="-3365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it" sz="6800">
                <a:solidFill>
                  <a:schemeClr val="dk1"/>
                </a:solidFill>
              </a:rPr>
              <a:t>dynamisch  </a:t>
            </a:r>
            <a:r>
              <a:rPr lang="it" sz="6800">
                <a:solidFill>
                  <a:schemeClr val="dk1"/>
                </a:solidFill>
              </a:rPr>
              <a:t>                                                                        - hoch Akzent</a:t>
            </a:r>
            <a:endParaRPr sz="6800">
              <a:solidFill>
                <a:schemeClr val="dk1"/>
              </a:solidFill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it" sz="6800">
                <a:solidFill>
                  <a:schemeClr val="dk1"/>
                </a:solidFill>
              </a:rPr>
              <a:t>Er kann</a:t>
            </a:r>
            <a:endParaRPr sz="6800">
              <a:solidFill>
                <a:schemeClr val="dk1"/>
              </a:solidFill>
            </a:endParaRPr>
          </a:p>
          <a:p>
            <a:pPr indent="-336550" lvl="0" marL="45720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it" sz="6800">
                <a:solidFill>
                  <a:schemeClr val="dk1"/>
                </a:solidFill>
              </a:rPr>
              <a:t>Bewegung markieren</a:t>
            </a:r>
            <a:endParaRPr sz="6800">
              <a:solidFill>
                <a:schemeClr val="dk1"/>
              </a:solidFill>
            </a:endParaRPr>
          </a:p>
          <a:p>
            <a:pPr indent="-3365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it" sz="6800">
                <a:solidFill>
                  <a:schemeClr val="dk1"/>
                </a:solidFill>
              </a:rPr>
              <a:t>b</a:t>
            </a:r>
            <a:r>
              <a:rPr lang="it" sz="6800">
                <a:solidFill>
                  <a:schemeClr val="dk1"/>
                </a:solidFill>
              </a:rPr>
              <a:t>etonen</a:t>
            </a:r>
            <a:endParaRPr sz="6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71" name="Google Shape;271;p39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40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600">
                <a:solidFill>
                  <a:schemeClr val="lt1"/>
                </a:solidFill>
              </a:rPr>
              <a:t>4.3 </a:t>
            </a:r>
            <a:r>
              <a:rPr b="1" lang="it" sz="1600">
                <a:solidFill>
                  <a:schemeClr val="lt1"/>
                </a:solidFill>
              </a:rPr>
              <a:t>AUSSAGEKERNE</a:t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277" name="Google Shape;277;p40"/>
          <p:cNvSpPr txBox="1"/>
          <p:nvPr>
            <p:ph idx="1" type="body"/>
          </p:nvPr>
        </p:nvSpPr>
        <p:spPr>
          <a:xfrm>
            <a:off x="144600" y="701300"/>
            <a:ext cx="8520600" cy="43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-336296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it" sz="2422">
                <a:solidFill>
                  <a:srgbClr val="000000"/>
                </a:solidFill>
              </a:rPr>
              <a:t>Auch als “minimale Setzungen” beschreibt (G</a:t>
            </a:r>
            <a:r>
              <a:rPr lang="it" sz="2422">
                <a:solidFill>
                  <a:srgbClr val="000000"/>
                </a:solidFill>
              </a:rPr>
              <a:t>ünther 2006)</a:t>
            </a:r>
            <a:r>
              <a:rPr lang="it" sz="2422">
                <a:solidFill>
                  <a:srgbClr val="000000"/>
                </a:solidFill>
              </a:rPr>
              <a:t> </a:t>
            </a:r>
            <a:endParaRPr sz="2422">
              <a:solidFill>
                <a:srgbClr val="000000"/>
              </a:solidFill>
            </a:endParaRPr>
          </a:p>
          <a:p>
            <a:pPr indent="-336296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it" sz="2422">
                <a:solidFill>
                  <a:srgbClr val="000000"/>
                </a:solidFill>
              </a:rPr>
              <a:t>Sie sind keine vollst</a:t>
            </a:r>
            <a:r>
              <a:rPr lang="it" sz="2422">
                <a:solidFill>
                  <a:srgbClr val="000000"/>
                </a:solidFill>
              </a:rPr>
              <a:t>ä</a:t>
            </a:r>
            <a:r>
              <a:rPr lang="it" sz="2422">
                <a:solidFill>
                  <a:srgbClr val="000000"/>
                </a:solidFill>
              </a:rPr>
              <a:t>ndig ausgebaute S</a:t>
            </a:r>
            <a:r>
              <a:rPr lang="it" sz="2422">
                <a:solidFill>
                  <a:srgbClr val="000000"/>
                </a:solidFill>
              </a:rPr>
              <a:t>ätze </a:t>
            </a:r>
            <a:endParaRPr sz="2422">
              <a:solidFill>
                <a:srgbClr val="000000"/>
              </a:solidFill>
            </a:endParaRPr>
          </a:p>
          <a:p>
            <a:pPr indent="-336296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it" sz="2422">
                <a:solidFill>
                  <a:srgbClr val="000000"/>
                </a:solidFill>
              </a:rPr>
              <a:t>Sie habe eine klare kommunikative Funktion</a:t>
            </a:r>
            <a:endParaRPr sz="2422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847">
              <a:solidFill>
                <a:srgbClr val="000000"/>
              </a:solidFill>
            </a:endParaRPr>
          </a:p>
          <a:p>
            <a:pPr indent="-355161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➔"/>
            </a:pPr>
            <a:r>
              <a:rPr lang="it" sz="2847">
                <a:solidFill>
                  <a:srgbClr val="000000"/>
                </a:solidFill>
              </a:rPr>
              <a:t>Resultat einer </a:t>
            </a:r>
            <a:r>
              <a:rPr b="1" lang="it" sz="2847" u="sng">
                <a:solidFill>
                  <a:srgbClr val="000000"/>
                </a:solidFill>
              </a:rPr>
              <a:t>Kondensierungstrategie</a:t>
            </a:r>
            <a:endParaRPr b="1" sz="2847" u="sng">
              <a:solidFill>
                <a:srgbClr val="000000"/>
              </a:solidFill>
            </a:endParaRPr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2163">
                <a:solidFill>
                  <a:srgbClr val="000000"/>
                </a:solidFill>
              </a:rPr>
              <a:t>= der Sprecher senkt die Informationen auf die Kerne</a:t>
            </a:r>
            <a:r>
              <a:rPr lang="it">
                <a:solidFill>
                  <a:srgbClr val="000000"/>
                </a:solidFill>
              </a:rPr>
              <a:t> </a:t>
            </a:r>
            <a:endParaRPr>
              <a:solidFill>
                <a:srgbClr val="000000"/>
              </a:solidFill>
            </a:endParaRPr>
          </a:p>
          <a:p>
            <a:pPr indent="0" lvl="0" marL="18288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  </a:t>
            </a:r>
            <a:r>
              <a:rPr lang="it" sz="2085">
                <a:solidFill>
                  <a:srgbClr val="000000"/>
                </a:solidFill>
              </a:rPr>
              <a:t>Beispiele: in dem kleinen zimmer da standen rundum so paar tiefe sessel und ‘zehn damen da und ham sich unterhalten</a:t>
            </a:r>
            <a:endParaRPr sz="2085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2085">
                <a:solidFill>
                  <a:srgbClr val="000000"/>
                </a:solidFill>
              </a:rPr>
              <a:t> es war halt ‘abend um ‘elf ähm und ‘trotzdem es ging auf ‘einmal aus ‘heiterem himmel ‘los   ‘keine luft mehr gekriegt super herzrasen und und ‘kopfschmerzen die ‘ohren gingen zu ‘</a:t>
            </a:r>
            <a:r>
              <a:rPr lang="it" sz="2085">
                <a:solidFill>
                  <a:srgbClr val="000000"/>
                </a:solidFill>
              </a:rPr>
              <a:t>schwindelig und alles und da ‘bin ich- ich ‘hab dann das ‘fenster erst ’runtergemacht </a:t>
            </a:r>
            <a:r>
              <a:rPr lang="it" sz="2085">
                <a:solidFill>
                  <a:srgbClr val="000000"/>
                </a:solidFill>
              </a:rPr>
              <a:t> </a:t>
            </a:r>
            <a:endParaRPr sz="2085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278" name="Google Shape;278;p40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40"/>
          <p:cNvSpPr/>
          <p:nvPr/>
        </p:nvSpPr>
        <p:spPr>
          <a:xfrm>
            <a:off x="457000" y="3286950"/>
            <a:ext cx="268500" cy="1962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40"/>
          <p:cNvSpPr/>
          <p:nvPr/>
        </p:nvSpPr>
        <p:spPr>
          <a:xfrm>
            <a:off x="8179550" y="3902550"/>
            <a:ext cx="63000" cy="1167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41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it" sz="1600">
                <a:solidFill>
                  <a:schemeClr val="lt1"/>
                </a:solidFill>
              </a:rPr>
              <a:t>5. </a:t>
            </a:r>
            <a:r>
              <a:rPr b="1" lang="it" sz="1600">
                <a:solidFill>
                  <a:schemeClr val="lt1"/>
                </a:solidFill>
              </a:rPr>
              <a:t>ERWEITERUNGEN UND BESONDERE AUSDRUCKSFORMEN</a:t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286" name="Google Shape;286;p41"/>
          <p:cNvSpPr txBox="1"/>
          <p:nvPr>
            <p:ph idx="1" type="body"/>
          </p:nvPr>
        </p:nvSpPr>
        <p:spPr>
          <a:xfrm>
            <a:off x="144600" y="701300"/>
            <a:ext cx="8520600" cy="43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85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 sz="1900">
                <a:solidFill>
                  <a:srgbClr val="000000"/>
                </a:solidFill>
              </a:rPr>
              <a:t>5.1 Expansionen</a:t>
            </a:r>
            <a:endParaRPr b="1" sz="19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 sz="1900">
                <a:solidFill>
                  <a:srgbClr val="000000"/>
                </a:solidFill>
              </a:rPr>
              <a:t>5.2 Dativ-Possesiv-Konstruktionen</a:t>
            </a:r>
            <a:endParaRPr b="1" sz="19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 sz="1900">
                <a:solidFill>
                  <a:srgbClr val="000000"/>
                </a:solidFill>
              </a:rPr>
              <a:t>5.3 Nicht satzförmige Äußerungen / Ellipsen</a:t>
            </a:r>
            <a:endParaRPr b="1" sz="19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it" sz="1900">
                <a:solidFill>
                  <a:srgbClr val="000000"/>
                </a:solidFill>
              </a:rPr>
              <a:t>5.4 Artikelwörter in Verbindung mit einem Eigennamen</a:t>
            </a:r>
            <a:endParaRPr b="1" sz="1900">
              <a:solidFill>
                <a:srgbClr val="000000"/>
              </a:solidFill>
            </a:endParaRPr>
          </a:p>
        </p:txBody>
      </p:sp>
      <p:pic>
        <p:nvPicPr>
          <p:cNvPr id="287" name="Google Shape;287;p41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it" sz="1800">
                <a:solidFill>
                  <a:schemeClr val="lt1"/>
                </a:solidFill>
              </a:rPr>
              <a:t>2. SPEZIFISCHE KONSTRUKTIONEN DES GESPROCHENEN DEUTSCH</a:t>
            </a:r>
            <a:endParaRPr b="1" sz="18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2000">
                <a:solidFill>
                  <a:schemeClr val="dk1"/>
                </a:solidFill>
              </a:rPr>
              <a:t>2.1 Referenz - Aussage - Strukturen</a:t>
            </a:r>
            <a:endParaRPr b="1" sz="20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 sz="2000">
                <a:solidFill>
                  <a:schemeClr val="dk1"/>
                </a:solidFill>
              </a:rPr>
              <a:t>2.2 Apokoinukonstrutionen</a:t>
            </a:r>
            <a:endParaRPr b="1" sz="20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it" sz="2000">
                <a:solidFill>
                  <a:schemeClr val="dk1"/>
                </a:solidFill>
              </a:rPr>
              <a:t>2.3 Operator - Skopus - Strukturen</a:t>
            </a:r>
            <a:endParaRPr b="1" sz="2000">
              <a:solidFill>
                <a:schemeClr val="dk1"/>
              </a:solidFill>
            </a:endParaRPr>
          </a:p>
        </p:txBody>
      </p:sp>
      <p:pic>
        <p:nvPicPr>
          <p:cNvPr id="72" name="Google Shape;72;p15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42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600">
                <a:solidFill>
                  <a:schemeClr val="lt1"/>
                </a:solidFill>
              </a:rPr>
              <a:t>5.1 </a:t>
            </a:r>
            <a:r>
              <a:rPr b="1" lang="it" sz="1600">
                <a:solidFill>
                  <a:schemeClr val="lt1"/>
                </a:solidFill>
              </a:rPr>
              <a:t>EXPANSIONEN</a:t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293" name="Google Shape;293;p42"/>
          <p:cNvSpPr txBox="1"/>
          <p:nvPr>
            <p:ph idx="1" type="body"/>
          </p:nvPr>
        </p:nvSpPr>
        <p:spPr>
          <a:xfrm>
            <a:off x="136225" y="1152475"/>
            <a:ext cx="8696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dk1"/>
                </a:solidFill>
              </a:rPr>
              <a:t>Wenn eine Person spricht und ihre Äußerung abgeschlossen ist und kein anderer Gesprächsteilnehmer das Wort ergreift, kann der ursprüngliche Sprecher mit weiteren Äußerungen fortfahren.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dk1"/>
                </a:solidFill>
              </a:rPr>
              <a:t>= Erweiterung durch neues verbales Material = </a:t>
            </a:r>
            <a:r>
              <a:rPr b="1" lang="it">
                <a:solidFill>
                  <a:schemeClr val="dk1"/>
                </a:solidFill>
              </a:rPr>
              <a:t>EXPANSION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dk1"/>
                </a:solidFill>
              </a:rPr>
              <a:t>Es gibt 2 verschiedene Typen: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it">
                <a:solidFill>
                  <a:schemeClr val="dk1"/>
                </a:solidFill>
              </a:rPr>
              <a:t>Progressiv = sie führen die Vorgängerstruktur weiter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it">
                <a:solidFill>
                  <a:schemeClr val="dk1"/>
                </a:solidFill>
              </a:rPr>
              <a:t>Regressive = sie modifizieren die Vorgängerstruktur durch die Fortführung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294" name="Google Shape;294;p42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43"/>
          <p:cNvSpPr txBox="1"/>
          <p:nvPr>
            <p:ph type="title"/>
          </p:nvPr>
        </p:nvSpPr>
        <p:spPr>
          <a:xfrm>
            <a:off x="0" y="-6858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it" sz="1600">
                <a:solidFill>
                  <a:schemeClr val="lt1"/>
                </a:solidFill>
              </a:rPr>
              <a:t>5.1 PROGRESSIVEN </a:t>
            </a:r>
            <a:r>
              <a:rPr b="1" lang="it" sz="1600">
                <a:solidFill>
                  <a:schemeClr val="lt1"/>
                </a:solidFill>
              </a:rPr>
              <a:t>EXPANSIONEN</a:t>
            </a:r>
            <a:endParaRPr b="1" sz="1600"/>
          </a:p>
        </p:txBody>
      </p:sp>
      <p:sp>
        <p:nvSpPr>
          <p:cNvPr id="300" name="Google Shape;300;p4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it">
                <a:solidFill>
                  <a:schemeClr val="dk1"/>
                </a:solidFill>
              </a:rPr>
              <a:t>FORTSETZUNGEN </a:t>
            </a:r>
            <a:r>
              <a:rPr lang="it">
                <a:solidFill>
                  <a:schemeClr val="dk1"/>
                </a:solidFill>
              </a:rPr>
              <a:t>= erkennbar durch die Prosodie (eine Pause).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dk1"/>
                </a:solidFill>
              </a:rPr>
              <a:t>„Ehm * un was halt toll ist is die ostküste * so * von kuantan an hoch.“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it">
                <a:solidFill>
                  <a:schemeClr val="dk1"/>
                </a:solidFill>
              </a:rPr>
              <a:t>KONJUNKTIONALEN FORTSETZUNGEN</a:t>
            </a:r>
            <a:r>
              <a:rPr lang="it">
                <a:solidFill>
                  <a:schemeClr val="dk1"/>
                </a:solidFill>
              </a:rPr>
              <a:t> = Expansion durch eine Konjunktion (z.B. „und“), immer mit Prosodie.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dk1"/>
                </a:solidFill>
              </a:rPr>
              <a:t>„Du des is uns auch noch nie: passiert * mit Ausnahme von / von sein blinddarm  nach und ä: * seiner lungenembolie nech.“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it">
                <a:solidFill>
                  <a:schemeClr val="dk1"/>
                </a:solidFill>
              </a:rPr>
              <a:t>ZUSATZ</a:t>
            </a:r>
            <a:r>
              <a:rPr lang="it">
                <a:solidFill>
                  <a:schemeClr val="dk1"/>
                </a:solidFill>
              </a:rPr>
              <a:t> = eine semantische Expansion.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dk1"/>
                </a:solidFill>
              </a:rPr>
              <a:t>„aber ganz andere form hat doch der * schmäler rassiger.“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301" name="Google Shape;301;p43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-6858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44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it" sz="1600">
                <a:solidFill>
                  <a:schemeClr val="lt1"/>
                </a:solidFill>
              </a:rPr>
              <a:t>5.1 REGRESSIVEN </a:t>
            </a:r>
            <a:r>
              <a:rPr b="1" lang="it" sz="1600">
                <a:solidFill>
                  <a:schemeClr val="lt1"/>
                </a:solidFill>
              </a:rPr>
              <a:t>EXPANSIONEN</a:t>
            </a:r>
            <a:endParaRPr b="1" sz="1600"/>
          </a:p>
        </p:txBody>
      </p:sp>
      <p:sp>
        <p:nvSpPr>
          <p:cNvPr id="307" name="Google Shape;307;p44"/>
          <p:cNvSpPr txBox="1"/>
          <p:nvPr>
            <p:ph idx="1" type="body"/>
          </p:nvPr>
        </p:nvSpPr>
        <p:spPr>
          <a:xfrm>
            <a:off x="311700" y="13047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dk1"/>
                </a:solidFill>
              </a:rPr>
              <a:t>Die </a:t>
            </a:r>
            <a:r>
              <a:rPr lang="it">
                <a:solidFill>
                  <a:schemeClr val="dk1"/>
                </a:solidFill>
              </a:rPr>
              <a:t>regressiven Expansionen könn</a:t>
            </a:r>
            <a:r>
              <a:rPr lang="it">
                <a:solidFill>
                  <a:schemeClr val="dk1"/>
                </a:solidFill>
              </a:rPr>
              <a:t>en eine syntagmatische oder eine paradigmatische Modifikation der Vorgängerstruktur sein: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dk1"/>
                </a:solidFill>
              </a:rPr>
              <a:t>→ </a:t>
            </a:r>
            <a:r>
              <a:rPr b="1" lang="it">
                <a:solidFill>
                  <a:schemeClr val="dk1"/>
                </a:solidFill>
              </a:rPr>
              <a:t>Regressiv-syntagmatischen Expansionen</a:t>
            </a:r>
            <a:r>
              <a:rPr lang="it">
                <a:solidFill>
                  <a:schemeClr val="dk1"/>
                </a:solidFill>
              </a:rPr>
              <a:t> = eine Konstituente wird nachträglich hinzugefügt. Es besteht eine Unterschiede zwischen Ausklammerung und Nachtrag.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dk1"/>
                </a:solidFill>
              </a:rPr>
              <a:t>„Weil die total unterdrückt sind in China.“ = </a:t>
            </a:r>
            <a:r>
              <a:rPr b="1" lang="it">
                <a:solidFill>
                  <a:schemeClr val="dk1"/>
                </a:solidFill>
              </a:rPr>
              <a:t>AUSKLAMMERUNG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it">
                <a:solidFill>
                  <a:schemeClr val="dk1"/>
                </a:solidFill>
              </a:rPr>
              <a:t>„Wie weit is des entfernt von Port-Dixon?“ = </a:t>
            </a:r>
            <a:r>
              <a:rPr b="1" lang="it">
                <a:solidFill>
                  <a:schemeClr val="dk1"/>
                </a:solidFill>
              </a:rPr>
              <a:t>NACHTRAG</a:t>
            </a:r>
            <a:endParaRPr b="1">
              <a:solidFill>
                <a:schemeClr val="dk1"/>
              </a:solidFill>
            </a:endParaRPr>
          </a:p>
        </p:txBody>
      </p:sp>
      <p:pic>
        <p:nvPicPr>
          <p:cNvPr id="308" name="Google Shape;308;p44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45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it" sz="1600">
                <a:solidFill>
                  <a:schemeClr val="lt1"/>
                </a:solidFill>
              </a:rPr>
              <a:t>5</a:t>
            </a:r>
            <a:r>
              <a:rPr b="1" lang="it" sz="1600">
                <a:solidFill>
                  <a:schemeClr val="lt1"/>
                </a:solidFill>
              </a:rPr>
              <a:t>.1 REGRESSIVEN EXPANSIONEN</a:t>
            </a:r>
            <a:endParaRPr b="1" sz="1600"/>
          </a:p>
        </p:txBody>
      </p:sp>
      <p:sp>
        <p:nvSpPr>
          <p:cNvPr id="314" name="Google Shape;314;p4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dk1"/>
                </a:solidFill>
              </a:rPr>
              <a:t>→ </a:t>
            </a:r>
            <a:r>
              <a:rPr b="1" lang="it">
                <a:solidFill>
                  <a:schemeClr val="dk1"/>
                </a:solidFill>
              </a:rPr>
              <a:t>Regressiv-paradigmatischen Expansionen</a:t>
            </a:r>
            <a:r>
              <a:rPr lang="it">
                <a:solidFill>
                  <a:schemeClr val="dk1"/>
                </a:solidFill>
              </a:rPr>
              <a:t> = eine Konstituente der Vorgängerstruktur wird von eine andere ersetzt.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dk1"/>
                </a:solidFill>
              </a:rPr>
              <a:t>„Bowle is so groß omma * die sind alle so groß bowlepötte“ = </a:t>
            </a:r>
            <a:r>
              <a:rPr b="1" lang="it">
                <a:solidFill>
                  <a:schemeClr val="dk1"/>
                </a:solidFill>
              </a:rPr>
              <a:t>RECHTSEXPLIKATION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dk1"/>
                </a:solidFill>
              </a:rPr>
              <a:t>“Aber die anderen in der die sind so Arbeiter ** Gastarbeiter.“ = </a:t>
            </a:r>
            <a:r>
              <a:rPr b="1" lang="it">
                <a:solidFill>
                  <a:schemeClr val="dk1"/>
                </a:solidFill>
              </a:rPr>
              <a:t>REPARATUREN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it">
                <a:solidFill>
                  <a:schemeClr val="dk1"/>
                </a:solidFill>
              </a:rPr>
              <a:t>→ Rechtsexplikationen und Reparaturen dienen der Verdeutlichung, Präzisierung oder Verbesserung des Ansatzes.</a:t>
            </a:r>
            <a:endParaRPr baseline="30000">
              <a:solidFill>
                <a:schemeClr val="dk1"/>
              </a:solidFill>
            </a:endParaRPr>
          </a:p>
        </p:txBody>
      </p:sp>
      <p:pic>
        <p:nvPicPr>
          <p:cNvPr id="315" name="Google Shape;315;p45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46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it" sz="1600">
                <a:solidFill>
                  <a:schemeClr val="lt1"/>
                </a:solidFill>
              </a:rPr>
              <a:t>5.2 </a:t>
            </a:r>
            <a:r>
              <a:rPr b="1" lang="it" sz="1600">
                <a:solidFill>
                  <a:schemeClr val="lt1"/>
                </a:solidFill>
              </a:rPr>
              <a:t>DATIV-POSSESSIV-KONSTRUKTION</a:t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321" name="Google Shape;321;p4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it">
                <a:solidFill>
                  <a:schemeClr val="dk1"/>
                </a:solidFill>
              </a:rPr>
              <a:t>Ausschließlich mündlich verwendet.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it">
                <a:solidFill>
                  <a:schemeClr val="dk1"/>
                </a:solidFill>
              </a:rPr>
              <a:t>Es besteht eine Konstituente im Dativ (der Besitzer) und ein Possessivpronomen (sein-/ihr-), das einem Substantiv vorangeht.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dk1"/>
                </a:solidFill>
              </a:rPr>
              <a:t>„Dem Otto seine Operation hat nichts geholfen.“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it">
                <a:solidFill>
                  <a:schemeClr val="dk1"/>
                </a:solidFill>
              </a:rPr>
              <a:t>In Dativpositition steht:</a:t>
            </a:r>
            <a:endParaRPr>
              <a:solidFill>
                <a:schemeClr val="dk1"/>
              </a:solidFill>
            </a:endParaRPr>
          </a:p>
          <a:p>
            <a:pPr indent="-342900" lvl="0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it">
                <a:solidFill>
                  <a:schemeClr val="dk1"/>
                </a:solidFill>
              </a:rPr>
              <a:t>Possessiv (dieser, diesen)</a:t>
            </a:r>
            <a:endParaRPr>
              <a:solidFill>
                <a:schemeClr val="dk1"/>
              </a:solidFill>
            </a:endParaRPr>
          </a:p>
          <a:p>
            <a:pPr indent="-342900" lvl="0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it">
                <a:solidFill>
                  <a:schemeClr val="dk1"/>
                </a:solidFill>
              </a:rPr>
              <a:t>Eigennamen mit Artikel</a:t>
            </a:r>
            <a:endParaRPr>
              <a:solidFill>
                <a:schemeClr val="dk1"/>
              </a:solidFill>
            </a:endParaRPr>
          </a:p>
          <a:p>
            <a:pPr indent="-342900" lvl="0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it">
                <a:solidFill>
                  <a:schemeClr val="dk1"/>
                </a:solidFill>
              </a:rPr>
              <a:t>Pronomen der/die/das („</a:t>
            </a:r>
            <a:r>
              <a:rPr lang="it">
                <a:solidFill>
                  <a:schemeClr val="dk1"/>
                </a:solidFill>
              </a:rPr>
              <a:t>Dem sein Sohn“)</a:t>
            </a:r>
            <a:endParaRPr>
              <a:solidFill>
                <a:schemeClr val="dk1"/>
              </a:solidFill>
            </a:endParaRPr>
          </a:p>
          <a:p>
            <a:pPr indent="-342900" lvl="0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it">
                <a:solidFill>
                  <a:schemeClr val="dk1"/>
                </a:solidFill>
              </a:rPr>
              <a:t>Interrogativpronomen („Wem sein Hut ist das?“)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322" name="Google Shape;322;p46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47"/>
          <p:cNvSpPr txBox="1"/>
          <p:nvPr>
            <p:ph type="title"/>
          </p:nvPr>
        </p:nvSpPr>
        <p:spPr>
          <a:xfrm>
            <a:off x="0" y="0"/>
            <a:ext cx="7278000" cy="6201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it" sz="1600">
                <a:solidFill>
                  <a:schemeClr val="lt1"/>
                </a:solidFill>
              </a:rPr>
              <a:t>5.3 </a:t>
            </a:r>
            <a:r>
              <a:rPr b="1" lang="it" sz="1600">
                <a:solidFill>
                  <a:schemeClr val="lt1"/>
                </a:solidFill>
              </a:rPr>
              <a:t>NICHT SATZFÖRMIGE ÄUßERUNGEN / ELLIPSEN</a:t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328" name="Google Shape;328;p4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2850">
                <a:solidFill>
                  <a:schemeClr val="dk1"/>
                </a:solidFill>
              </a:rPr>
              <a:t>In der gesprochene Sprache findet man viele Äuß</a:t>
            </a:r>
            <a:r>
              <a:rPr lang="it" sz="2850">
                <a:solidFill>
                  <a:schemeClr val="dk1"/>
                </a:solidFill>
              </a:rPr>
              <a:t>erungen, die als </a:t>
            </a:r>
            <a:r>
              <a:rPr lang="it" sz="2850">
                <a:solidFill>
                  <a:schemeClr val="dk1"/>
                </a:solidFill>
              </a:rPr>
              <a:t>vollständige kommunikative Handlungen wahrgenommen werden.</a:t>
            </a:r>
            <a:endParaRPr sz="2850">
              <a:solidFill>
                <a:schemeClr val="dk1"/>
              </a:solidFill>
            </a:endParaRPr>
          </a:p>
          <a:p>
            <a:pPr indent="-341709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2850">
                <a:solidFill>
                  <a:schemeClr val="dk1"/>
                </a:solidFill>
              </a:rPr>
              <a:t>Sie folgen nicht den prototypischen Satz der schriftliche Sprache (gekennzeichnet durch Referenz und Prädikation).</a:t>
            </a:r>
            <a:endParaRPr sz="2850">
              <a:solidFill>
                <a:schemeClr val="dk1"/>
              </a:solidFill>
            </a:endParaRPr>
          </a:p>
          <a:p>
            <a:pPr indent="-34170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it" sz="2850">
                <a:solidFill>
                  <a:schemeClr val="dk1"/>
                </a:solidFill>
              </a:rPr>
              <a:t>ELLIPSEN </a:t>
            </a:r>
            <a:r>
              <a:rPr lang="it" sz="2850">
                <a:solidFill>
                  <a:schemeClr val="dk1"/>
                </a:solidFill>
              </a:rPr>
              <a:t>= einige Elementen werden nicht explizit ausgedrückt.</a:t>
            </a:r>
            <a:endParaRPr sz="28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2850">
                <a:solidFill>
                  <a:schemeClr val="dk1"/>
                </a:solidFill>
              </a:rPr>
              <a:t>Hierzu gehoren, z.B.:</a:t>
            </a:r>
            <a:endParaRPr sz="2850">
              <a:solidFill>
                <a:schemeClr val="dk1"/>
              </a:solidFill>
            </a:endParaRPr>
          </a:p>
          <a:p>
            <a:pPr indent="-341709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it" sz="2850">
                <a:solidFill>
                  <a:schemeClr val="dk1"/>
                </a:solidFill>
              </a:rPr>
              <a:t>Aufforderungen („Weg das Buch, zur Sache“)</a:t>
            </a:r>
            <a:endParaRPr sz="2850">
              <a:solidFill>
                <a:schemeClr val="dk1"/>
              </a:solidFill>
            </a:endParaRPr>
          </a:p>
          <a:p>
            <a:pPr indent="-34170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it" sz="2850">
                <a:solidFill>
                  <a:schemeClr val="dk1"/>
                </a:solidFill>
              </a:rPr>
              <a:t>Fragen (Mehr Soße?“)</a:t>
            </a:r>
            <a:endParaRPr sz="28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329" name="Google Shape;329;p47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48"/>
          <p:cNvSpPr txBox="1"/>
          <p:nvPr>
            <p:ph type="title"/>
          </p:nvPr>
        </p:nvSpPr>
        <p:spPr>
          <a:xfrm>
            <a:off x="0" y="0"/>
            <a:ext cx="7278000" cy="6201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it" sz="1600">
                <a:solidFill>
                  <a:schemeClr val="lt1"/>
                </a:solidFill>
              </a:rPr>
              <a:t>5</a:t>
            </a:r>
            <a:r>
              <a:rPr b="1" lang="it" sz="1600">
                <a:solidFill>
                  <a:schemeClr val="lt1"/>
                </a:solidFill>
              </a:rPr>
              <a:t>.3 NICHT SATZFÖRMIGE ÄUßERUNGEN / ELLIPSEN</a:t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335" name="Google Shape;335;p4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10000"/>
          </a:bodyPr>
          <a:lstStyle/>
          <a:p>
            <a:pPr indent="-34210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it" sz="3250">
                <a:solidFill>
                  <a:schemeClr val="dk1"/>
                </a:solidFill>
              </a:rPr>
              <a:t>W</a:t>
            </a:r>
            <a:r>
              <a:rPr lang="it" sz="3250">
                <a:solidFill>
                  <a:schemeClr val="dk1"/>
                </a:solidFill>
              </a:rPr>
              <a:t>arnungen („Achtung“)</a:t>
            </a:r>
            <a:endParaRPr sz="3250">
              <a:solidFill>
                <a:schemeClr val="dk1"/>
              </a:solidFill>
            </a:endParaRPr>
          </a:p>
          <a:p>
            <a:pPr indent="-34210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it" sz="3250">
                <a:solidFill>
                  <a:schemeClr val="dk1"/>
                </a:solidFill>
              </a:rPr>
              <a:t>Ausrufe („Himmel, welch Glück“)</a:t>
            </a:r>
            <a:endParaRPr sz="3250">
              <a:solidFill>
                <a:schemeClr val="dk1"/>
              </a:solidFill>
            </a:endParaRPr>
          </a:p>
          <a:p>
            <a:pPr indent="-34210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it" sz="3250">
                <a:solidFill>
                  <a:schemeClr val="dk1"/>
                </a:solidFill>
              </a:rPr>
              <a:t>Flüche („Verdammt noch mal“)</a:t>
            </a:r>
            <a:endParaRPr sz="3250">
              <a:solidFill>
                <a:schemeClr val="dk1"/>
              </a:solidFill>
            </a:endParaRPr>
          </a:p>
          <a:p>
            <a:pPr indent="-34210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it" sz="3250">
                <a:solidFill>
                  <a:schemeClr val="dk1"/>
                </a:solidFill>
              </a:rPr>
              <a:t>Grüße (Guten Morgen“)</a:t>
            </a:r>
            <a:endParaRPr sz="3250">
              <a:solidFill>
                <a:schemeClr val="dk1"/>
              </a:solidFill>
            </a:endParaRPr>
          </a:p>
          <a:p>
            <a:pPr indent="-34210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it" sz="3250">
                <a:solidFill>
                  <a:schemeClr val="dk1"/>
                </a:solidFill>
              </a:rPr>
              <a:t>Antworten (Ja, Nein)</a:t>
            </a:r>
            <a:endParaRPr sz="3250">
              <a:solidFill>
                <a:schemeClr val="dk1"/>
              </a:solidFill>
            </a:endParaRPr>
          </a:p>
          <a:p>
            <a:pPr indent="-34210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it" sz="3250">
                <a:solidFill>
                  <a:schemeClr val="dk1"/>
                </a:solidFill>
              </a:rPr>
              <a:t>Bewertungen (Richtig, gut)</a:t>
            </a:r>
            <a:endParaRPr sz="3250">
              <a:solidFill>
                <a:schemeClr val="dk1"/>
              </a:solidFill>
            </a:endParaRPr>
          </a:p>
          <a:p>
            <a:pPr indent="-34210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it" sz="3250">
                <a:solidFill>
                  <a:schemeClr val="dk1"/>
                </a:solidFill>
              </a:rPr>
              <a:t>Absolutionen (kein Problem, schon gut)</a:t>
            </a:r>
            <a:endParaRPr sz="32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2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3250">
                <a:solidFill>
                  <a:schemeClr val="dk1"/>
                </a:solidFill>
              </a:rPr>
              <a:t>→</a:t>
            </a:r>
            <a:r>
              <a:rPr b="1" lang="it" sz="3250">
                <a:solidFill>
                  <a:schemeClr val="dk1"/>
                </a:solidFill>
              </a:rPr>
              <a:t> KEIN FINITES VERB</a:t>
            </a:r>
            <a:endParaRPr b="1" sz="325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336" name="Google Shape;336;p48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49"/>
          <p:cNvSpPr txBox="1"/>
          <p:nvPr>
            <p:ph type="title"/>
          </p:nvPr>
        </p:nvSpPr>
        <p:spPr>
          <a:xfrm>
            <a:off x="0" y="0"/>
            <a:ext cx="7278000" cy="6201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it" sz="1600">
                <a:solidFill>
                  <a:schemeClr val="lt1"/>
                </a:solidFill>
              </a:rPr>
              <a:t>5.3 </a:t>
            </a:r>
            <a:r>
              <a:rPr b="1" lang="it" sz="1600">
                <a:solidFill>
                  <a:schemeClr val="lt1"/>
                </a:solidFill>
              </a:rPr>
              <a:t>NICHT SATZFÖRMIGE ÄUßERUNGEN / ELLIPSEN</a:t>
            </a:r>
            <a:endParaRPr b="1" sz="1600"/>
          </a:p>
        </p:txBody>
      </p:sp>
      <p:sp>
        <p:nvSpPr>
          <p:cNvPr id="342" name="Google Shape;342;p49"/>
          <p:cNvSpPr txBox="1"/>
          <p:nvPr>
            <p:ph idx="1" type="body"/>
          </p:nvPr>
        </p:nvSpPr>
        <p:spPr>
          <a:xfrm>
            <a:off x="257325" y="10972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dk1"/>
                </a:solidFill>
              </a:rPr>
              <a:t>Komplexere verblose Äußerungen =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dk1"/>
                </a:solidFill>
              </a:rPr>
              <a:t>„Die ganze Fahrt eine einzige Katastrophe. </a:t>
            </a:r>
            <a:r>
              <a:rPr lang="it">
                <a:solidFill>
                  <a:schemeClr val="dk1"/>
                </a:solidFill>
              </a:rPr>
              <a:t>Ich den Wald nicht kennen? So viele Menschen hier. Eine unangenehme Geschichte das.“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>
                <a:solidFill>
                  <a:schemeClr val="dk1"/>
                </a:solidFill>
              </a:rPr>
              <a:t>Warum benutzen wir diese </a:t>
            </a:r>
            <a:r>
              <a:rPr b="1" lang="it">
                <a:solidFill>
                  <a:schemeClr val="dk1"/>
                </a:solidFill>
              </a:rPr>
              <a:t>Konstruktion</a:t>
            </a:r>
            <a:r>
              <a:rPr b="1" lang="it">
                <a:solidFill>
                  <a:schemeClr val="dk1"/>
                </a:solidFill>
              </a:rPr>
              <a:t>?</a:t>
            </a:r>
            <a:r>
              <a:rPr lang="it">
                <a:solidFill>
                  <a:schemeClr val="dk1"/>
                </a:solidFill>
              </a:rPr>
              <a:t> In einer geteilten Situation werden die leicht erschließbaren Elemente nicht verbal ausgedrückt = ÖKONOMIE DER SATZ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it">
                <a:solidFill>
                  <a:schemeClr val="dk1"/>
                </a:solidFill>
              </a:rPr>
              <a:t>„Hammer!“ (mit Zeigegesten)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it">
                <a:solidFill>
                  <a:schemeClr val="dk1"/>
                </a:solidFill>
              </a:rPr>
              <a:t>RISIKO = AMBIGUITÄT, ohne das geteilte Wissen ist der Satz nicht oder nur teilweise verständlich.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343" name="Google Shape;343;p49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50"/>
          <p:cNvSpPr txBox="1"/>
          <p:nvPr>
            <p:ph type="title"/>
          </p:nvPr>
        </p:nvSpPr>
        <p:spPr>
          <a:xfrm>
            <a:off x="0" y="0"/>
            <a:ext cx="7278000" cy="557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it" sz="1600">
                <a:solidFill>
                  <a:schemeClr val="lt1"/>
                </a:solidFill>
              </a:rPr>
              <a:t>5.3 </a:t>
            </a:r>
            <a:r>
              <a:rPr b="1" lang="it" sz="1600">
                <a:solidFill>
                  <a:schemeClr val="lt1"/>
                </a:solidFill>
              </a:rPr>
              <a:t>NICHT SATZFÖRMIGE ÄUßERUNGEN / ELLIPSEN</a:t>
            </a:r>
            <a:endParaRPr b="1" sz="1600"/>
          </a:p>
        </p:txBody>
      </p:sp>
      <p:sp>
        <p:nvSpPr>
          <p:cNvPr id="349" name="Google Shape;349;p5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dk1"/>
                </a:solidFill>
              </a:rPr>
              <a:t>Verwendung der satzförmige Äußerungen insbesondere in bestimmten mündlichen kommunikativen Praktiken: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it">
                <a:solidFill>
                  <a:schemeClr val="dk1"/>
                </a:solidFill>
              </a:rPr>
              <a:t>Wetterbericht („Nachmittags dichte Bewölkung in Regen übergehend“)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it">
                <a:solidFill>
                  <a:schemeClr val="dk1"/>
                </a:solidFill>
              </a:rPr>
              <a:t>Sportreportagen („Ball steil auf Kuranyi“)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it" u="sng">
                <a:solidFill>
                  <a:schemeClr val="dk1"/>
                </a:solidFill>
              </a:rPr>
              <a:t>„SPRICH IM GANZEN SATZ!“ —&gt; NICHT IMMER GÜLTIG!</a:t>
            </a:r>
            <a:endParaRPr b="1" u="sng">
              <a:solidFill>
                <a:schemeClr val="dk1"/>
              </a:solidFill>
            </a:endParaRPr>
          </a:p>
        </p:txBody>
      </p:sp>
      <p:pic>
        <p:nvPicPr>
          <p:cNvPr id="350" name="Google Shape;350;p50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51"/>
          <p:cNvSpPr txBox="1"/>
          <p:nvPr>
            <p:ph type="title"/>
          </p:nvPr>
        </p:nvSpPr>
        <p:spPr>
          <a:xfrm>
            <a:off x="0" y="0"/>
            <a:ext cx="7278000" cy="5889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it" sz="1600">
                <a:solidFill>
                  <a:schemeClr val="lt1"/>
                </a:solidFill>
              </a:rPr>
              <a:t>5.4 </a:t>
            </a:r>
            <a:r>
              <a:rPr b="1" lang="it" sz="1600">
                <a:solidFill>
                  <a:schemeClr val="lt1"/>
                </a:solidFill>
              </a:rPr>
              <a:t>ARTIKELWÖRTER IN VERBINDUNG MIT EINEM EIGENNAMEN</a:t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356" name="Google Shape;356;p51"/>
          <p:cNvSpPr txBox="1"/>
          <p:nvPr>
            <p:ph idx="1" type="body"/>
          </p:nvPr>
        </p:nvSpPr>
        <p:spPr>
          <a:xfrm>
            <a:off x="311700" y="1161651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it">
                <a:solidFill>
                  <a:schemeClr val="dk1"/>
                </a:solidFill>
              </a:rPr>
              <a:t>Sehr häufig in der gesprochenen Sprache in vielen Regionen.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it">
                <a:solidFill>
                  <a:schemeClr val="dk1"/>
                </a:solidFill>
              </a:rPr>
              <a:t>Es signalisiert einen familiären Kontext, in dem eine vertrautere Beziehung zu einer Person hat (stärker hinweisenden Charakter).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it">
                <a:solidFill>
                  <a:schemeClr val="dk1"/>
                </a:solidFill>
              </a:rPr>
              <a:t>Die Verwendung ist möglich, unabhängig davon ob, die Person anwesend oder abwesend ist.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</a:rPr>
              <a:t>„Das kommt der Hans.“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</a:rPr>
              <a:t>“Die Frau Schwarz hat das schon erledigt.“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</a:rPr>
              <a:t>“Ich bin der Heiner.“ = Referenz auf die eigene Person möglich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</a:rPr>
              <a:t>„Der Peter, gib mir mal die Butter.“ = Eigennamen zur direkten Adressierung NICHT MÖGLICH</a:t>
            </a:r>
            <a:endParaRPr/>
          </a:p>
        </p:txBody>
      </p:sp>
      <p:pic>
        <p:nvPicPr>
          <p:cNvPr id="357" name="Google Shape;357;p51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it" sz="1800">
                <a:solidFill>
                  <a:schemeClr val="lt1"/>
                </a:solidFill>
              </a:rPr>
              <a:t>2. SPEZIFISCHE KONSTRUKTIONEN DES GESPROCHENEN DEUTSCH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938700"/>
            <a:ext cx="8520600" cy="420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600">
                <a:solidFill>
                  <a:schemeClr val="dk1"/>
                </a:solidFill>
              </a:rPr>
              <a:t>2</a:t>
            </a:r>
            <a:r>
              <a:rPr b="1" lang="it" sz="1600">
                <a:solidFill>
                  <a:schemeClr val="dk1"/>
                </a:solidFill>
              </a:rPr>
              <a:t>.1 Referenz - Aussage - Strukturen</a:t>
            </a:r>
            <a:endParaRPr b="1"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600">
                <a:solidFill>
                  <a:schemeClr val="dk1"/>
                </a:solidFill>
              </a:rPr>
              <a:t>            Referenz                                                   Aussage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i="1" lang="it" sz="1600">
                <a:solidFill>
                  <a:schemeClr val="dk1"/>
                </a:solidFill>
              </a:rPr>
              <a:t>un die Lehrer die saßen da alle auch um so größere ‘tische herum</a:t>
            </a:r>
            <a:endParaRPr i="1"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it" sz="1600">
                <a:solidFill>
                  <a:schemeClr val="dk1"/>
                </a:solidFill>
              </a:rPr>
              <a:t>                    rückverweisende Proform</a:t>
            </a:r>
            <a:br>
              <a:rPr lang="it" sz="1600">
                <a:solidFill>
                  <a:schemeClr val="dk1"/>
                </a:solidFill>
              </a:rPr>
            </a:br>
            <a:r>
              <a:rPr lang="it" sz="1600">
                <a:solidFill>
                  <a:schemeClr val="dk1"/>
                </a:solidFill>
              </a:rPr>
              <a:t>                         	 - Personalpronomen</a:t>
            </a:r>
            <a:br>
              <a:rPr lang="it" sz="1600">
                <a:solidFill>
                  <a:schemeClr val="dk1"/>
                </a:solidFill>
              </a:rPr>
            </a:br>
            <a:r>
              <a:rPr lang="it" sz="1600">
                <a:solidFill>
                  <a:schemeClr val="dk1"/>
                </a:solidFill>
              </a:rPr>
              <a:t>                                  -  Demonstrativpronomen</a:t>
            </a:r>
            <a:br>
              <a:rPr lang="it" sz="1600">
                <a:solidFill>
                  <a:schemeClr val="dk1"/>
                </a:solidFill>
              </a:rPr>
            </a:br>
            <a:r>
              <a:rPr lang="it" sz="1600">
                <a:solidFill>
                  <a:schemeClr val="dk1"/>
                </a:solidFill>
              </a:rPr>
              <a:t>                                  -  Da-Proformen</a:t>
            </a:r>
            <a:br>
              <a:rPr lang="it" sz="1600">
                <a:solidFill>
                  <a:schemeClr val="dk1"/>
                </a:solidFill>
              </a:rPr>
            </a:br>
            <a:r>
              <a:rPr lang="it" sz="1600">
                <a:solidFill>
                  <a:schemeClr val="dk1"/>
                </a:solidFill>
              </a:rPr>
              <a:t>                                  -  Anaphorische Artikel</a:t>
            </a:r>
            <a:br>
              <a:rPr lang="it" sz="1600">
                <a:solidFill>
                  <a:schemeClr val="dk1"/>
                </a:solidFill>
              </a:rPr>
            </a:br>
            <a:r>
              <a:rPr lang="it" sz="1600">
                <a:solidFill>
                  <a:schemeClr val="dk1"/>
                </a:solidFill>
              </a:rPr>
              <a:t>                                  -  Indefinitpronomen</a:t>
            </a:r>
            <a:endParaRPr sz="1600">
              <a:solidFill>
                <a:schemeClr val="dk1"/>
              </a:solidFill>
            </a:endParaRPr>
          </a:p>
        </p:txBody>
      </p:sp>
      <p:pic>
        <p:nvPicPr>
          <p:cNvPr id="79" name="Google Shape;79;p16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0" name="Google Shape;80;p16"/>
          <p:cNvCxnSpPr/>
          <p:nvPr/>
        </p:nvCxnSpPr>
        <p:spPr>
          <a:xfrm>
            <a:off x="2068875" y="1844675"/>
            <a:ext cx="0" cy="547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1" name="Google Shape;81;p16"/>
          <p:cNvCxnSpPr/>
          <p:nvPr/>
        </p:nvCxnSpPr>
        <p:spPr>
          <a:xfrm>
            <a:off x="6286050" y="1844675"/>
            <a:ext cx="0" cy="547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82" name="Google Shape;82;p16"/>
          <p:cNvSpPr/>
          <p:nvPr/>
        </p:nvSpPr>
        <p:spPr>
          <a:xfrm>
            <a:off x="1349775" y="2141200"/>
            <a:ext cx="1438200" cy="499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6"/>
          <p:cNvSpPr/>
          <p:nvPr/>
        </p:nvSpPr>
        <p:spPr>
          <a:xfrm>
            <a:off x="2787975" y="2141200"/>
            <a:ext cx="5284200" cy="499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6"/>
          <p:cNvSpPr/>
          <p:nvPr/>
        </p:nvSpPr>
        <p:spPr>
          <a:xfrm>
            <a:off x="2827175" y="2271700"/>
            <a:ext cx="359700" cy="369300"/>
          </a:xfrm>
          <a:prstGeom prst="ellipse">
            <a:avLst/>
          </a:prstGeom>
          <a:noFill/>
          <a:ln cap="flat" cmpd="sng" w="9525">
            <a:solidFill>
              <a:srgbClr val="E5042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85" name="Google Shape;85;p16"/>
          <p:cNvCxnSpPr>
            <a:stCxn id="84" idx="4"/>
          </p:cNvCxnSpPr>
          <p:nvPr/>
        </p:nvCxnSpPr>
        <p:spPr>
          <a:xfrm>
            <a:off x="3007025" y="2641000"/>
            <a:ext cx="3900" cy="5931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52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it" sz="1800">
                <a:solidFill>
                  <a:schemeClr val="lt1"/>
                </a:solidFill>
              </a:rPr>
              <a:t>FAZIT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363" name="Google Shape;363;p52"/>
          <p:cNvSpPr txBox="1"/>
          <p:nvPr>
            <p:ph idx="1" type="body"/>
          </p:nvPr>
        </p:nvSpPr>
        <p:spPr>
          <a:xfrm>
            <a:off x="155850" y="1121225"/>
            <a:ext cx="8832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700">
                <a:solidFill>
                  <a:schemeClr val="dk1"/>
                </a:solidFill>
              </a:rPr>
              <a:t>Typische Merkmale für die gesprochene Sprache sind: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it" sz="1700">
                <a:solidFill>
                  <a:schemeClr val="dk1"/>
                </a:solidFill>
              </a:rPr>
              <a:t>syntaktischer Aufbau des Geschriebenen  ≠ syntaktischer Aufbau des Gesprochenen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it" sz="1700">
                <a:solidFill>
                  <a:schemeClr val="dk1"/>
                </a:solidFill>
              </a:rPr>
              <a:t>Syntaxkonstruktionen führen Themen ein, fokussieren sie und verbinden sie miteinander.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it" sz="1700">
                <a:solidFill>
                  <a:schemeClr val="dk1"/>
                </a:solidFill>
              </a:rPr>
              <a:t>Ziel = die Rede dynamisch, präzise und verständlich gestalten.</a:t>
            </a:r>
            <a:endParaRPr b="1">
              <a:solidFill>
                <a:schemeClr val="dk1"/>
              </a:solidFill>
            </a:endParaRPr>
          </a:p>
        </p:txBody>
      </p:sp>
      <p:pic>
        <p:nvPicPr>
          <p:cNvPr id="364" name="Google Shape;364;p52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53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5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2200">
                <a:solidFill>
                  <a:schemeClr val="dk1"/>
                </a:solidFill>
              </a:rPr>
              <a:t>Quellen:</a:t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</a:endParaRPr>
          </a:p>
          <a:p>
            <a:pPr indent="45720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600">
                <a:solidFill>
                  <a:schemeClr val="dk1"/>
                </a:solidFill>
              </a:rPr>
              <a:t>Fiehler, Reinhard (2009): </a:t>
            </a:r>
            <a:r>
              <a:rPr i="1" lang="it" sz="1600">
                <a:solidFill>
                  <a:schemeClr val="dk1"/>
                </a:solidFill>
              </a:rPr>
              <a:t>Duden - Die Grammatik</a:t>
            </a:r>
            <a:r>
              <a:rPr lang="it" sz="1600">
                <a:solidFill>
                  <a:schemeClr val="dk1"/>
                </a:solidFill>
              </a:rPr>
              <a:t>, Mannheim: Dudenverlag.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it" sz="1600">
                <a:solidFill>
                  <a:schemeClr val="dk1"/>
                </a:solidFill>
              </a:rPr>
              <a:t>Fandrych, Christian / Meißner, Cordula / Slavcheva, Adriana. Gesprochene Wissenschaftssprache. Korpusmethodische Fragen und empirische Analysen. Heidelberg, Synchron: 207-224.</a:t>
            </a:r>
            <a:endParaRPr sz="2600">
              <a:solidFill>
                <a:schemeClr val="dk1"/>
              </a:solidFill>
            </a:endParaRPr>
          </a:p>
        </p:txBody>
      </p:sp>
      <p:pic>
        <p:nvPicPr>
          <p:cNvPr id="371" name="Google Shape;371;p53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54"/>
          <p:cNvSpPr txBox="1"/>
          <p:nvPr>
            <p:ph type="title"/>
          </p:nvPr>
        </p:nvSpPr>
        <p:spPr>
          <a:xfrm>
            <a:off x="311700" y="43534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Vielen Dank</a:t>
            </a:r>
            <a:r>
              <a:rPr lang="it"/>
              <a:t> </a:t>
            </a:r>
            <a:r>
              <a:rPr lang="it"/>
              <a:t>für</a:t>
            </a:r>
            <a:r>
              <a:rPr lang="it"/>
              <a:t> Ihre Aufmerksamkeit!</a:t>
            </a:r>
            <a:endParaRPr/>
          </a:p>
        </p:txBody>
      </p:sp>
      <p:pic>
        <p:nvPicPr>
          <p:cNvPr id="377" name="Google Shape;377;p54"/>
          <p:cNvPicPr preferRelativeResize="0"/>
          <p:nvPr/>
        </p:nvPicPr>
        <p:blipFill rotWithShape="1">
          <a:blip r:embed="rId3">
            <a:alphaModFix/>
          </a:blip>
          <a:srcRect b="0" l="25815" r="26535" t="0"/>
          <a:stretch/>
        </p:blipFill>
        <p:spPr>
          <a:xfrm>
            <a:off x="3396862" y="394575"/>
            <a:ext cx="2350275" cy="3078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it" sz="1800">
                <a:solidFill>
                  <a:schemeClr val="lt1"/>
                </a:solidFill>
              </a:rPr>
              <a:t>2. SPEZIFISCHE KONSTRUKTIONEN DES GESPROCHENEN DEUTSCH</a:t>
            </a:r>
            <a:endParaRPr/>
          </a:p>
        </p:txBody>
      </p:sp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311700" y="771025"/>
            <a:ext cx="8520600" cy="387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600">
                <a:solidFill>
                  <a:schemeClr val="dk1"/>
                </a:solidFill>
              </a:rPr>
              <a:t>2.1 Referenz - Aussage - Strukturen</a:t>
            </a:r>
            <a:endParaRPr b="1"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600">
                <a:solidFill>
                  <a:schemeClr val="dk1"/>
                </a:solidFill>
              </a:rPr>
              <a:t>Referenzausdrucken: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</a:pPr>
            <a:r>
              <a:rPr lang="it" sz="1600">
                <a:solidFill>
                  <a:schemeClr val="dk1"/>
                </a:solidFill>
              </a:rPr>
              <a:t>Nominalphrase</a:t>
            </a:r>
            <a:br>
              <a:rPr lang="it" sz="1600">
                <a:solidFill>
                  <a:schemeClr val="dk1"/>
                </a:solidFill>
              </a:rPr>
            </a:br>
            <a:r>
              <a:rPr lang="it" sz="1600">
                <a:solidFill>
                  <a:schemeClr val="dk1"/>
                </a:solidFill>
              </a:rPr>
              <a:t>                    </a:t>
            </a:r>
            <a:r>
              <a:rPr i="1" lang="it" sz="1600">
                <a:solidFill>
                  <a:schemeClr val="dk1"/>
                </a:solidFill>
              </a:rPr>
              <a:t>Der Nachbar – der hat gestern wieder laut Musik gemacht.</a:t>
            </a:r>
            <a:endParaRPr i="1"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</a:pPr>
            <a:r>
              <a:rPr lang="it" sz="1600">
                <a:solidFill>
                  <a:schemeClr val="dk1"/>
                </a:solidFill>
              </a:rPr>
              <a:t>Präpositionalphrase</a:t>
            </a:r>
            <a:br>
              <a:rPr lang="it" sz="1600">
                <a:solidFill>
                  <a:schemeClr val="dk1"/>
                </a:solidFill>
              </a:rPr>
            </a:br>
            <a:r>
              <a:rPr lang="it" sz="1600">
                <a:solidFill>
                  <a:schemeClr val="dk1"/>
                </a:solidFill>
              </a:rPr>
              <a:t>                       </a:t>
            </a:r>
            <a:r>
              <a:rPr i="1" lang="it" sz="1600">
                <a:solidFill>
                  <a:schemeClr val="dk1"/>
                </a:solidFill>
              </a:rPr>
              <a:t>In der stadt da hab ich gestern den leo getroffen</a:t>
            </a:r>
            <a:endParaRPr i="1"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</a:pPr>
            <a:r>
              <a:rPr lang="it" sz="1600">
                <a:solidFill>
                  <a:schemeClr val="dk1"/>
                </a:solidFill>
              </a:rPr>
              <a:t>satzwertige Infinitivgruppe</a:t>
            </a:r>
            <a:br>
              <a:rPr lang="it" sz="1600">
                <a:solidFill>
                  <a:schemeClr val="dk1"/>
                </a:solidFill>
              </a:rPr>
            </a:br>
            <a:r>
              <a:rPr lang="it" sz="1600">
                <a:solidFill>
                  <a:schemeClr val="dk1"/>
                </a:solidFill>
              </a:rPr>
              <a:t>                        </a:t>
            </a:r>
            <a:r>
              <a:rPr i="1" lang="it" sz="1600">
                <a:solidFill>
                  <a:schemeClr val="dk1"/>
                </a:solidFill>
              </a:rPr>
              <a:t>So zu reden über andere – das finde ich echt unfair.</a:t>
            </a:r>
            <a:endParaRPr i="1"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</a:pPr>
            <a:r>
              <a:rPr lang="it" sz="1600">
                <a:solidFill>
                  <a:schemeClr val="dk1"/>
                </a:solidFill>
              </a:rPr>
              <a:t>abhängige Verbletztsätze</a:t>
            </a:r>
            <a:br>
              <a:rPr lang="it" sz="1600">
                <a:solidFill>
                  <a:schemeClr val="dk1"/>
                </a:solidFill>
              </a:rPr>
            </a:br>
            <a:r>
              <a:rPr lang="it" sz="1600">
                <a:solidFill>
                  <a:schemeClr val="dk1"/>
                </a:solidFill>
              </a:rPr>
              <a:t>            </a:t>
            </a:r>
            <a:r>
              <a:rPr i="1" lang="it" sz="1600">
                <a:solidFill>
                  <a:schemeClr val="dk1"/>
                </a:solidFill>
              </a:rPr>
              <a:t>Dass er nicht gekommen ist – das überrascht mich überhaupt nicht.</a:t>
            </a:r>
            <a:endParaRPr i="1" sz="1600">
              <a:solidFill>
                <a:schemeClr val="dk1"/>
              </a:solidFill>
            </a:endParaRPr>
          </a:p>
        </p:txBody>
      </p:sp>
      <p:pic>
        <p:nvPicPr>
          <p:cNvPr id="92" name="Google Shape;92;p17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it" sz="1800">
                <a:solidFill>
                  <a:schemeClr val="lt1"/>
                </a:solidFill>
              </a:rPr>
              <a:t>2. SPEZIFISCHE KONSTRUKTIONEN DES GESPROCHENEN DEUTSCH</a:t>
            </a:r>
            <a:endParaRPr/>
          </a:p>
        </p:txBody>
      </p:sp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600">
                <a:solidFill>
                  <a:schemeClr val="dk1"/>
                </a:solidFill>
              </a:rPr>
              <a:t>2</a:t>
            </a:r>
            <a:r>
              <a:rPr b="1" lang="it" sz="1600">
                <a:solidFill>
                  <a:schemeClr val="dk1"/>
                </a:solidFill>
              </a:rPr>
              <a:t>.1 </a:t>
            </a:r>
            <a:r>
              <a:rPr b="1" lang="it" sz="1600">
                <a:solidFill>
                  <a:schemeClr val="dk1"/>
                </a:solidFill>
              </a:rPr>
              <a:t>Referenz-Aussage-Strukturen</a:t>
            </a:r>
            <a:endParaRPr b="1"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600">
                <a:solidFill>
                  <a:schemeClr val="dk1"/>
                </a:solidFill>
              </a:rPr>
              <a:t>Intonation: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</a:pPr>
            <a:r>
              <a:rPr lang="it" sz="1600">
                <a:solidFill>
                  <a:schemeClr val="dk1"/>
                </a:solidFill>
              </a:rPr>
              <a:t>Einzelintonationssatz				→ prosodische Integration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i="1" lang="it" sz="1600">
                <a:solidFill>
                  <a:schemeClr val="dk1"/>
                </a:solidFill>
              </a:rPr>
              <a:t>Herr Hauser, auch er von dieser Partei, hat Selbstmord begangen.</a:t>
            </a:r>
            <a:endParaRPr i="1"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</a:pPr>
            <a:r>
              <a:rPr lang="it" sz="1600">
                <a:solidFill>
                  <a:schemeClr val="dk1"/>
                </a:solidFill>
              </a:rPr>
              <a:t>Getrennte Intonationssätze		 → prosodische Desintegration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it" sz="1600">
                <a:solidFill>
                  <a:schemeClr val="dk1"/>
                </a:solidFill>
              </a:rPr>
              <a:t> „Amelie… -wann war sie das letzte Mal hier?“</a:t>
            </a:r>
            <a:endParaRPr sz="1600">
              <a:solidFill>
                <a:schemeClr val="dk1"/>
              </a:solidFill>
            </a:endParaRPr>
          </a:p>
        </p:txBody>
      </p:sp>
      <p:pic>
        <p:nvPicPr>
          <p:cNvPr id="99" name="Google Shape;99;p18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it" sz="1800">
                <a:solidFill>
                  <a:schemeClr val="lt1"/>
                </a:solidFill>
              </a:rPr>
              <a:t>2. SPEZIFISCHE KONSTRUKTIONEN DES GESPROCHENEN DEUTSCH</a:t>
            </a:r>
            <a:endParaRPr/>
          </a:p>
        </p:txBody>
      </p:sp>
      <p:sp>
        <p:nvSpPr>
          <p:cNvPr id="105" name="Google Shape;105;p19"/>
          <p:cNvSpPr txBox="1"/>
          <p:nvPr>
            <p:ph idx="1" type="body"/>
          </p:nvPr>
        </p:nvSpPr>
        <p:spPr>
          <a:xfrm>
            <a:off x="311700" y="891900"/>
            <a:ext cx="8520600" cy="425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it" sz="1600">
                <a:solidFill>
                  <a:schemeClr val="dk1"/>
                </a:solidFill>
              </a:rPr>
              <a:t>2</a:t>
            </a:r>
            <a:r>
              <a:rPr b="1" lang="it" sz="1600">
                <a:solidFill>
                  <a:schemeClr val="dk1"/>
                </a:solidFill>
              </a:rPr>
              <a:t>.2 Apokoinukonstrutionen    </a:t>
            </a:r>
            <a:r>
              <a:rPr b="1" i="1" lang="it" sz="1600">
                <a:solidFill>
                  <a:schemeClr val="dk1"/>
                </a:solidFill>
              </a:rPr>
              <a:t>    </a:t>
            </a:r>
            <a:r>
              <a:rPr i="1" lang="it" sz="1600">
                <a:solidFill>
                  <a:srgbClr val="000000"/>
                </a:solidFill>
              </a:rPr>
              <a:t>Apò koinòn= gemeinsam, geteilt</a:t>
            </a:r>
            <a:endParaRPr i="1"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600">
                <a:solidFill>
                  <a:srgbClr val="000000"/>
                </a:solidFill>
              </a:rPr>
              <a:t>Diese Struktur besteht aus drei Segmenten A - B - C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600">
                <a:solidFill>
                  <a:srgbClr val="000000"/>
                </a:solidFill>
              </a:rPr>
              <a:t>A: erstes Segment, führt den Kontext oder das Thema ein.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600">
                <a:solidFill>
                  <a:srgbClr val="000000"/>
                </a:solidFill>
              </a:rPr>
              <a:t>B: mittleres Segment, </a:t>
            </a:r>
            <a:r>
              <a:rPr b="1" lang="it" sz="1600">
                <a:solidFill>
                  <a:srgbClr val="000000"/>
                </a:solidFill>
              </a:rPr>
              <a:t>das Koinon</a:t>
            </a:r>
            <a:r>
              <a:rPr lang="it" sz="1600">
                <a:solidFill>
                  <a:srgbClr val="000000"/>
                </a:solidFill>
              </a:rPr>
              <a:t>, das A und C verbindet.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600">
                <a:solidFill>
                  <a:srgbClr val="000000"/>
                </a:solidFill>
              </a:rPr>
              <a:t>C: abschließendes Segment, vervollständigt die mündliche Äußerung. 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600">
                <a:solidFill>
                  <a:srgbClr val="000000"/>
                </a:solidFill>
              </a:rPr>
              <a:t>Beispiel: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it" sz="1600">
                <a:solidFill>
                  <a:srgbClr val="000000"/>
                </a:solidFill>
              </a:rPr>
              <a:t>die überschneiden sich genau wie n kreuz lechstes drauf und zwar mittich ne</a:t>
            </a:r>
            <a:br>
              <a:rPr lang="it" sz="1600">
                <a:solidFill>
                  <a:srgbClr val="000000"/>
                </a:solidFill>
              </a:rPr>
            </a:br>
            <a:br>
              <a:rPr lang="it" sz="1600">
                <a:solidFill>
                  <a:srgbClr val="000000"/>
                </a:solidFill>
              </a:rPr>
            </a:br>
            <a:r>
              <a:rPr lang="it" sz="1600">
                <a:solidFill>
                  <a:srgbClr val="000000"/>
                </a:solidFill>
              </a:rPr>
              <a:t>                              A                                     B                        C</a:t>
            </a:r>
            <a:endParaRPr sz="1600">
              <a:solidFill>
                <a:srgbClr val="000000"/>
              </a:solidFill>
            </a:endParaRPr>
          </a:p>
        </p:txBody>
      </p:sp>
      <p:pic>
        <p:nvPicPr>
          <p:cNvPr id="106" name="Google Shape;106;p19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9"/>
          <p:cNvSpPr/>
          <p:nvPr/>
        </p:nvSpPr>
        <p:spPr>
          <a:xfrm>
            <a:off x="1013525" y="3862500"/>
            <a:ext cx="3921600" cy="572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9"/>
          <p:cNvSpPr/>
          <p:nvPr/>
        </p:nvSpPr>
        <p:spPr>
          <a:xfrm>
            <a:off x="4935125" y="3862500"/>
            <a:ext cx="1353600" cy="572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9"/>
          <p:cNvSpPr/>
          <p:nvPr/>
        </p:nvSpPr>
        <p:spPr>
          <a:xfrm>
            <a:off x="6288725" y="3862500"/>
            <a:ext cx="2016900" cy="572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0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it" sz="1800">
                <a:solidFill>
                  <a:schemeClr val="lt1"/>
                </a:solidFill>
              </a:rPr>
              <a:t>2. SPEZIFISCHE KONSTRUKTIONEN DES GESPROCHENEN DEUTSCH</a:t>
            </a:r>
            <a:endParaRPr/>
          </a:p>
        </p:txBody>
      </p:sp>
      <p:sp>
        <p:nvSpPr>
          <p:cNvPr id="115" name="Google Shape;115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600">
                <a:solidFill>
                  <a:schemeClr val="dk1"/>
                </a:solidFill>
              </a:rPr>
              <a:t>2</a:t>
            </a:r>
            <a:r>
              <a:rPr b="1" lang="it" sz="1600">
                <a:solidFill>
                  <a:schemeClr val="dk1"/>
                </a:solidFill>
              </a:rPr>
              <a:t>.2 Apokoinukonstrutionen </a:t>
            </a:r>
            <a:endParaRPr b="1"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600">
                <a:solidFill>
                  <a:schemeClr val="dk1"/>
                </a:solidFill>
              </a:rPr>
              <a:t>Funktionen Koinon: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</a:pPr>
            <a:r>
              <a:rPr lang="it" sz="1600">
                <a:solidFill>
                  <a:schemeClr val="dk1"/>
                </a:solidFill>
              </a:rPr>
              <a:t>Aufnahme und Klarstellung:</a:t>
            </a:r>
            <a:endParaRPr sz="1600">
              <a:solidFill>
                <a:schemeClr val="dk1"/>
              </a:solidFill>
            </a:endParaRPr>
          </a:p>
          <a:p>
            <a:pPr indent="0" lvl="0" marL="91440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i="1" lang="it" sz="1600">
                <a:solidFill>
                  <a:schemeClr val="dk1"/>
                </a:solidFill>
              </a:rPr>
              <a:t>[A] des war / [B] die Rocky Horror Picture Show / [C] war des.</a:t>
            </a:r>
            <a:endParaRPr i="1"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</a:pPr>
            <a:r>
              <a:rPr lang="it" sz="1600">
                <a:solidFill>
                  <a:schemeClr val="dk1"/>
                </a:solidFill>
              </a:rPr>
              <a:t>Betonung oder Fokussierung → </a:t>
            </a:r>
            <a:r>
              <a:rPr i="1" lang="it" sz="1600">
                <a:solidFill>
                  <a:schemeClr val="dk1"/>
                </a:solidFill>
              </a:rPr>
              <a:t>Spiegelkonstruktion</a:t>
            </a:r>
            <a:endParaRPr i="1" sz="16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i="1" lang="it" sz="1600">
                <a:solidFill>
                  <a:schemeClr val="dk1"/>
                </a:solidFill>
              </a:rPr>
              <a:t>[A] er hat ihm milli meterweis [B] hat er ihm [C] eingestochen</a:t>
            </a:r>
            <a:endParaRPr i="1" sz="1600"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i="1" sz="1600">
              <a:solidFill>
                <a:schemeClr val="dk1"/>
              </a:solidFill>
            </a:endParaRPr>
          </a:p>
        </p:txBody>
      </p:sp>
      <p:pic>
        <p:nvPicPr>
          <p:cNvPr id="116" name="Google Shape;116;p20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1"/>
          <p:cNvSpPr txBox="1"/>
          <p:nvPr>
            <p:ph type="title"/>
          </p:nvPr>
        </p:nvSpPr>
        <p:spPr>
          <a:xfrm>
            <a:off x="0" y="0"/>
            <a:ext cx="7278000" cy="572700"/>
          </a:xfrm>
          <a:prstGeom prst="rect">
            <a:avLst/>
          </a:prstGeom>
          <a:solidFill>
            <a:srgbClr val="E5042D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it" sz="1800">
                <a:solidFill>
                  <a:schemeClr val="lt1"/>
                </a:solidFill>
              </a:rPr>
              <a:t>2. SPEZIFISCHE KONSTRUKTIONEN DES GESPROCHENEN DEUTSCH</a:t>
            </a:r>
            <a:endParaRPr/>
          </a:p>
        </p:txBody>
      </p:sp>
      <p:sp>
        <p:nvSpPr>
          <p:cNvPr id="122" name="Google Shape;122;p21"/>
          <p:cNvSpPr txBox="1"/>
          <p:nvPr>
            <p:ph idx="1" type="body"/>
          </p:nvPr>
        </p:nvSpPr>
        <p:spPr>
          <a:xfrm>
            <a:off x="311700" y="1152475"/>
            <a:ext cx="8520600" cy="39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600">
                <a:solidFill>
                  <a:schemeClr val="dk1"/>
                </a:solidFill>
              </a:rPr>
              <a:t>2</a:t>
            </a:r>
            <a:r>
              <a:rPr b="1" lang="it" sz="1600">
                <a:solidFill>
                  <a:schemeClr val="dk1"/>
                </a:solidFill>
              </a:rPr>
              <a:t>.3 Operator - Skopus - Strukturen</a:t>
            </a:r>
            <a:endParaRPr b="1"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600">
                <a:solidFill>
                  <a:schemeClr val="dk1"/>
                </a:solidFill>
              </a:rPr>
              <a:t>Zweigliedrige sprachliche Einheiten: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600">
                <a:solidFill>
                  <a:schemeClr val="dk1"/>
                </a:solidFill>
              </a:rPr>
              <a:t>Operator (O) : kurzer sprachlichen Ausdruck</a:t>
            </a:r>
            <a:br>
              <a:rPr lang="it" sz="1600">
                <a:solidFill>
                  <a:schemeClr val="dk1"/>
                </a:solidFill>
              </a:rPr>
            </a:br>
            <a:r>
              <a:rPr lang="it" sz="1600">
                <a:solidFill>
                  <a:schemeClr val="dk1"/>
                </a:solidFill>
              </a:rPr>
              <a:t>Skopus (S) : potenziell vollständige Äußerung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600">
                <a:solidFill>
                  <a:schemeClr val="dk1"/>
                </a:solidFill>
              </a:rPr>
              <a:t>Kurz und gut – wir können uns das Abenteuer nicht leisten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600">
                <a:solidFill>
                  <a:schemeClr val="dk1"/>
                </a:solidFill>
              </a:rPr>
              <a:t>                        Operator                                      Skopus</a:t>
            </a:r>
            <a:endParaRPr sz="1600">
              <a:solidFill>
                <a:schemeClr val="dk1"/>
              </a:solidFill>
            </a:endParaRPr>
          </a:p>
        </p:txBody>
      </p:sp>
      <p:pic>
        <p:nvPicPr>
          <p:cNvPr id="123" name="Google Shape;123;p21" title="Screenshot 2025-10-31 183926.png"/>
          <p:cNvPicPr preferRelativeResize="0"/>
          <p:nvPr/>
        </p:nvPicPr>
        <p:blipFill rotWithShape="1">
          <a:blip r:embed="rId3">
            <a:alphaModFix/>
          </a:blip>
          <a:srcRect b="0" l="12869" r="0" t="18314"/>
          <a:stretch/>
        </p:blipFill>
        <p:spPr>
          <a:xfrm>
            <a:off x="7278100" y="0"/>
            <a:ext cx="1865900" cy="771025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21"/>
          <p:cNvSpPr/>
          <p:nvPr/>
        </p:nvSpPr>
        <p:spPr>
          <a:xfrm>
            <a:off x="1881175" y="3107500"/>
            <a:ext cx="1500900" cy="572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1"/>
          <p:cNvSpPr/>
          <p:nvPr/>
        </p:nvSpPr>
        <p:spPr>
          <a:xfrm>
            <a:off x="3482325" y="3107500"/>
            <a:ext cx="4026300" cy="572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6" name="Google Shape;126;p21"/>
          <p:cNvCxnSpPr>
            <a:stCxn id="124" idx="2"/>
          </p:cNvCxnSpPr>
          <p:nvPr/>
        </p:nvCxnSpPr>
        <p:spPr>
          <a:xfrm flipH="1">
            <a:off x="2629225" y="3680200"/>
            <a:ext cx="2400" cy="408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27" name="Google Shape;127;p21"/>
          <p:cNvCxnSpPr>
            <a:stCxn id="125" idx="2"/>
          </p:cNvCxnSpPr>
          <p:nvPr/>
        </p:nvCxnSpPr>
        <p:spPr>
          <a:xfrm>
            <a:off x="5495475" y="3680200"/>
            <a:ext cx="15600" cy="490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