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9144000" cy="5143500" type="screen16x9"/>
  <p:notesSz cx="6858000" cy="9144000"/>
  <p:embeddedFontLst>
    <p:embeddedFont>
      <p:font typeface="Albert Sans" panose="020B0604020202020204" charset="0"/>
      <p:regular r:id="rId40"/>
      <p:bold r:id="rId41"/>
      <p:italic r:id="rId42"/>
      <p:boldItalic r:id="rId43"/>
    </p:embeddedFont>
    <p:embeddedFont>
      <p:font typeface="Alexandria" panose="020B0604020202020204" charset="-78"/>
      <p:regular r:id="rId44"/>
      <p:bold r:id="rId45"/>
    </p:embeddedFont>
    <p:embeddedFont>
      <p:font typeface="Alexandria Medium" panose="020B0604020202020204" charset="-78"/>
      <p:regular r:id="rId46"/>
      <p:bold r:id="rId47"/>
    </p:embeddedFont>
    <p:embeddedFont>
      <p:font typeface="Alexandria SemiBold" panose="020B0604020202020204" charset="-78"/>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D598D1-B3B0-4261-8122-433A288716E0}">
  <a:tblStyle styleId="{C0D598D1-B3B0-4261-8122-433A288716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94716"/>
  </p:normalViewPr>
  <p:slideViewPr>
    <p:cSldViewPr snapToGrid="0">
      <p:cViewPr varScale="1">
        <p:scale>
          <a:sx n="103" d="100"/>
          <a:sy n="103" d="100"/>
        </p:scale>
        <p:origin x="83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ac5cb3d77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ac5cb3d77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5703cb3a7b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5703cb3a7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acd9b83a3b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acd9b83a3b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acd9b83a3b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acd9b83a3b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acd9b83a3b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acd9b83a3b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acd9b83a3b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acd9b83a3b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acd9b83a3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acd9b83a3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acd9b83a3b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acd9b83a3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acd9b83a3b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acd9b83a3b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acd9b83a3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acd9b83a3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a3d3ee4e3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a3d3ee4e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53b51d4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53b51d4f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a3d3ee4e3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a3d3ee4e3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a3d3ee4e3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a3d3ee4e3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accac9bce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accac9bce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ad09bcf2f3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ad09bcf2f3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acd9b83a3b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acd9b83a3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acd9b83a3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acd9b83a3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acd9b83a3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acd9b83a3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acd9b83a3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acd9b83a3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acd9b83a3b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3acd9b83a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acecdb06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acecdb06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558abb5fb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558abb5fb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572bee519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572bee519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572bee519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572bee519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5685abcfc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5685abcfc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572bee519d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572bee519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572bee519d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572bee519d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ad00aa060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ad00aa060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572bee519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572bee519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ad09bcf2f3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ad09bcf2f3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703cb3a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5703cb3a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685abcf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685abcf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5703cb3a7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5703cb3a7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aca8df32d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aca8df32d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703cb3a7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703cb3a7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72bee519d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572bee519d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pic>
        <p:nvPicPr>
          <p:cNvPr id="10" name="Google Shape;10;p2"/>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711750" y="1958600"/>
            <a:ext cx="4280100" cy="26499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9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572000" y="535000"/>
            <a:ext cx="3860400" cy="388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49" name="Google Shape;49;p11"/>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50" name="Google Shape;50;p11"/>
          <p:cNvSpPr txBox="1">
            <a:spLocks noGrp="1"/>
          </p:cNvSpPr>
          <p:nvPr>
            <p:ph type="title" hasCustomPrompt="1"/>
          </p:nvPr>
        </p:nvSpPr>
        <p:spPr>
          <a:xfrm>
            <a:off x="715100" y="3068600"/>
            <a:ext cx="7713900" cy="15399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1" name="Google Shape;51;p11"/>
          <p:cNvSpPr txBox="1">
            <a:spLocks noGrp="1"/>
          </p:cNvSpPr>
          <p:nvPr>
            <p:ph type="subTitle" idx="1"/>
          </p:nvPr>
        </p:nvSpPr>
        <p:spPr>
          <a:xfrm>
            <a:off x="4572000" y="535000"/>
            <a:ext cx="3856800" cy="38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55" name="Google Shape;55;p13"/>
          <p:cNvSpPr txBox="1">
            <a:spLocks noGrp="1"/>
          </p:cNvSpPr>
          <p:nvPr>
            <p:ph type="title" hasCustomPrompt="1"/>
          </p:nvPr>
        </p:nvSpPr>
        <p:spPr>
          <a:xfrm>
            <a:off x="1070650" y="1367325"/>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1"/>
          </p:nvPr>
        </p:nvSpPr>
        <p:spPr>
          <a:xfrm>
            <a:off x="1609075" y="1367325"/>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57" name="Google Shape;57;p13"/>
          <p:cNvSpPr txBox="1">
            <a:spLocks noGrp="1"/>
          </p:cNvSpPr>
          <p:nvPr>
            <p:ph type="title" idx="2"/>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8" name="Google Shape;58;p13"/>
          <p:cNvSpPr txBox="1">
            <a:spLocks noGrp="1"/>
          </p:cNvSpPr>
          <p:nvPr>
            <p:ph type="title" idx="3" hasCustomPrompt="1"/>
          </p:nvPr>
        </p:nvSpPr>
        <p:spPr>
          <a:xfrm>
            <a:off x="1070650" y="2103525"/>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4"/>
          </p:nvPr>
        </p:nvSpPr>
        <p:spPr>
          <a:xfrm>
            <a:off x="1609075" y="2103524"/>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60" name="Google Shape;60;p13"/>
          <p:cNvSpPr txBox="1">
            <a:spLocks noGrp="1"/>
          </p:cNvSpPr>
          <p:nvPr>
            <p:ph type="title" idx="5" hasCustomPrompt="1"/>
          </p:nvPr>
        </p:nvSpPr>
        <p:spPr>
          <a:xfrm>
            <a:off x="1070650" y="2839750"/>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6"/>
          </p:nvPr>
        </p:nvSpPr>
        <p:spPr>
          <a:xfrm>
            <a:off x="1609075" y="2839748"/>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62" name="Google Shape;62;p13"/>
          <p:cNvSpPr txBox="1">
            <a:spLocks noGrp="1"/>
          </p:cNvSpPr>
          <p:nvPr>
            <p:ph type="title" idx="7" hasCustomPrompt="1"/>
          </p:nvPr>
        </p:nvSpPr>
        <p:spPr>
          <a:xfrm>
            <a:off x="1070650" y="3575950"/>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8"/>
          </p:nvPr>
        </p:nvSpPr>
        <p:spPr>
          <a:xfrm>
            <a:off x="1609075" y="3575948"/>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64" name="Google Shape;64;p13"/>
          <p:cNvSpPr txBox="1">
            <a:spLocks noGrp="1"/>
          </p:cNvSpPr>
          <p:nvPr>
            <p:ph type="title" idx="9" hasCustomPrompt="1"/>
          </p:nvPr>
        </p:nvSpPr>
        <p:spPr>
          <a:xfrm>
            <a:off x="4927449" y="1367325"/>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13"/>
          </p:nvPr>
        </p:nvSpPr>
        <p:spPr>
          <a:xfrm>
            <a:off x="5465950" y="1367325"/>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66" name="Google Shape;66;p13"/>
          <p:cNvSpPr txBox="1">
            <a:spLocks noGrp="1"/>
          </p:cNvSpPr>
          <p:nvPr>
            <p:ph type="title" idx="14" hasCustomPrompt="1"/>
          </p:nvPr>
        </p:nvSpPr>
        <p:spPr>
          <a:xfrm>
            <a:off x="4927449" y="2103522"/>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3"/>
          <p:cNvSpPr txBox="1">
            <a:spLocks noGrp="1"/>
          </p:cNvSpPr>
          <p:nvPr>
            <p:ph type="subTitle" idx="15"/>
          </p:nvPr>
        </p:nvSpPr>
        <p:spPr>
          <a:xfrm>
            <a:off x="5465950" y="2103519"/>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68" name="Google Shape;68;p13"/>
          <p:cNvSpPr txBox="1">
            <a:spLocks noGrp="1"/>
          </p:cNvSpPr>
          <p:nvPr>
            <p:ph type="title" idx="16" hasCustomPrompt="1"/>
          </p:nvPr>
        </p:nvSpPr>
        <p:spPr>
          <a:xfrm>
            <a:off x="4927449" y="2839728"/>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17"/>
          </p:nvPr>
        </p:nvSpPr>
        <p:spPr>
          <a:xfrm>
            <a:off x="5465950" y="2839721"/>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70" name="Google Shape;70;p13"/>
          <p:cNvSpPr txBox="1">
            <a:spLocks noGrp="1"/>
          </p:cNvSpPr>
          <p:nvPr>
            <p:ph type="title" idx="18" hasCustomPrompt="1"/>
          </p:nvPr>
        </p:nvSpPr>
        <p:spPr>
          <a:xfrm>
            <a:off x="4927449" y="3575925"/>
            <a:ext cx="538500" cy="736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19"/>
          </p:nvPr>
        </p:nvSpPr>
        <p:spPr>
          <a:xfrm>
            <a:off x="5465950" y="3575916"/>
            <a:ext cx="2607300" cy="73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lt1"/>
        </a:soli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2">
            <a:alphaModFix/>
          </a:blip>
          <a:srcRect l="-6643" t="13471" r="27548" b="-35825"/>
          <a:stretch/>
        </p:blipFill>
        <p:spPr>
          <a:xfrm>
            <a:off x="5819050" y="0"/>
            <a:ext cx="3324950" cy="5143500"/>
          </a:xfrm>
          <a:prstGeom prst="rect">
            <a:avLst/>
          </a:prstGeom>
          <a:noFill/>
          <a:ln>
            <a:noFill/>
          </a:ln>
        </p:spPr>
      </p:pic>
      <p:pic>
        <p:nvPicPr>
          <p:cNvPr id="74" name="Google Shape;74;p14"/>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75" name="Google Shape;75;p14"/>
          <p:cNvSpPr txBox="1">
            <a:spLocks noGrp="1"/>
          </p:cNvSpPr>
          <p:nvPr>
            <p:ph type="subTitle" idx="1"/>
          </p:nvPr>
        </p:nvSpPr>
        <p:spPr>
          <a:xfrm>
            <a:off x="715100" y="1503175"/>
            <a:ext cx="5930100" cy="200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76" name="Google Shape;76;p14"/>
          <p:cNvSpPr txBox="1">
            <a:spLocks noGrp="1"/>
          </p:cNvSpPr>
          <p:nvPr>
            <p:ph type="subTitle" idx="2"/>
          </p:nvPr>
        </p:nvSpPr>
        <p:spPr>
          <a:xfrm>
            <a:off x="715100" y="3965300"/>
            <a:ext cx="5930100" cy="456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l="-19689" t="41478" r="19690" b="2272"/>
          <a:stretch/>
        </p:blipFill>
        <p:spPr>
          <a:xfrm rot="10800000" flipH="1">
            <a:off x="0" y="-2285"/>
            <a:ext cx="9144000" cy="5148070"/>
          </a:xfrm>
          <a:prstGeom prst="rect">
            <a:avLst/>
          </a:prstGeom>
          <a:noFill/>
          <a:ln>
            <a:noFill/>
          </a:ln>
        </p:spPr>
      </p:pic>
      <p:sp>
        <p:nvSpPr>
          <p:cNvPr id="79" name="Google Shape;79;p15"/>
          <p:cNvSpPr txBox="1">
            <a:spLocks noGrp="1"/>
          </p:cNvSpPr>
          <p:nvPr>
            <p:ph type="title"/>
          </p:nvPr>
        </p:nvSpPr>
        <p:spPr>
          <a:xfrm>
            <a:off x="715100" y="2259575"/>
            <a:ext cx="4276800" cy="2317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70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0" name="Google Shape;80;p15"/>
          <p:cNvSpPr txBox="1">
            <a:spLocks noGrp="1"/>
          </p:cNvSpPr>
          <p:nvPr>
            <p:ph type="body" idx="1"/>
          </p:nvPr>
        </p:nvSpPr>
        <p:spPr>
          <a:xfrm>
            <a:off x="4572000" y="535000"/>
            <a:ext cx="3856500" cy="809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4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lt1"/>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83" name="Google Shape;83;p16"/>
          <p:cNvSpPr txBox="1">
            <a:spLocks noGrp="1"/>
          </p:cNvSpPr>
          <p:nvPr>
            <p:ph type="title"/>
          </p:nvPr>
        </p:nvSpPr>
        <p:spPr>
          <a:xfrm>
            <a:off x="715100"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4" name="Google Shape;84;p16"/>
          <p:cNvSpPr txBox="1">
            <a:spLocks noGrp="1"/>
          </p:cNvSpPr>
          <p:nvPr>
            <p:ph type="body" idx="1"/>
          </p:nvPr>
        </p:nvSpPr>
        <p:spPr>
          <a:xfrm>
            <a:off x="715100"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2_1">
    <p:bg>
      <p:bgPr>
        <a:solidFill>
          <a:schemeClr val="lt1"/>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87" name="Google Shape;87;p17"/>
          <p:cNvSpPr txBox="1">
            <a:spLocks noGrp="1"/>
          </p:cNvSpPr>
          <p:nvPr>
            <p:ph type="title"/>
          </p:nvPr>
        </p:nvSpPr>
        <p:spPr>
          <a:xfrm>
            <a:off x="43022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88" name="Google Shape;88;p17"/>
          <p:cNvSpPr txBox="1">
            <a:spLocks noGrp="1"/>
          </p:cNvSpPr>
          <p:nvPr>
            <p:ph type="body" idx="1"/>
          </p:nvPr>
        </p:nvSpPr>
        <p:spPr>
          <a:xfrm>
            <a:off x="43022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2_1_1">
    <p:bg>
      <p:bgPr>
        <a:solidFill>
          <a:schemeClr val="lt1"/>
        </a:solid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91" name="Google Shape;91;p18"/>
          <p:cNvSpPr txBox="1">
            <a:spLocks noGrp="1"/>
          </p:cNvSpPr>
          <p:nvPr>
            <p:ph type="title"/>
          </p:nvPr>
        </p:nvSpPr>
        <p:spPr>
          <a:xfrm>
            <a:off x="1545472" y="1931850"/>
            <a:ext cx="3704400" cy="548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2" name="Google Shape;92;p18"/>
          <p:cNvSpPr txBox="1">
            <a:spLocks noGrp="1"/>
          </p:cNvSpPr>
          <p:nvPr>
            <p:ph type="body" idx="1"/>
          </p:nvPr>
        </p:nvSpPr>
        <p:spPr>
          <a:xfrm>
            <a:off x="1545472" y="2480550"/>
            <a:ext cx="3704400" cy="7311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lt1"/>
        </a:solidFill>
        <a:effectLst/>
      </p:bgPr>
    </p:bg>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95" name="Google Shape;95;p19"/>
          <p:cNvSpPr txBox="1">
            <a:spLocks noGrp="1"/>
          </p:cNvSpPr>
          <p:nvPr>
            <p:ph type="subTitle" idx="1"/>
          </p:nvPr>
        </p:nvSpPr>
        <p:spPr>
          <a:xfrm>
            <a:off x="715100" y="20465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9"/>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7" name="Google Shape;97;p19"/>
          <p:cNvSpPr txBox="1">
            <a:spLocks noGrp="1"/>
          </p:cNvSpPr>
          <p:nvPr>
            <p:ph type="subTitle" idx="2"/>
          </p:nvPr>
        </p:nvSpPr>
        <p:spPr>
          <a:xfrm>
            <a:off x="715100" y="3299000"/>
            <a:ext cx="59301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9"/>
          <p:cNvSpPr txBox="1">
            <a:spLocks noGrp="1"/>
          </p:cNvSpPr>
          <p:nvPr>
            <p:ph type="subTitle" idx="3"/>
          </p:nvPr>
        </p:nvSpPr>
        <p:spPr>
          <a:xfrm>
            <a:off x="715100" y="16667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99" name="Google Shape;99;p19"/>
          <p:cNvSpPr txBox="1">
            <a:spLocks noGrp="1"/>
          </p:cNvSpPr>
          <p:nvPr>
            <p:ph type="subTitle" idx="4"/>
          </p:nvPr>
        </p:nvSpPr>
        <p:spPr>
          <a:xfrm>
            <a:off x="715100" y="2919200"/>
            <a:ext cx="59301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02" name="Google Shape;102;p20"/>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03" name="Google Shape;103;p20"/>
          <p:cNvSpPr txBox="1">
            <a:spLocks noGrp="1"/>
          </p:cNvSpPr>
          <p:nvPr>
            <p:ph type="subTitle" idx="1"/>
          </p:nvPr>
        </p:nvSpPr>
        <p:spPr>
          <a:xfrm>
            <a:off x="715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20"/>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05" name="Google Shape;105;p20"/>
          <p:cNvSpPr txBox="1">
            <a:spLocks noGrp="1"/>
          </p:cNvSpPr>
          <p:nvPr>
            <p:ph type="subTitle" idx="2"/>
          </p:nvPr>
        </p:nvSpPr>
        <p:spPr>
          <a:xfrm>
            <a:off x="7151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6" name="Google Shape;106;p20"/>
          <p:cNvSpPr txBox="1">
            <a:spLocks noGrp="1"/>
          </p:cNvSpPr>
          <p:nvPr>
            <p:ph type="subTitle" idx="3"/>
          </p:nvPr>
        </p:nvSpPr>
        <p:spPr>
          <a:xfrm>
            <a:off x="3506100"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7" name="Google Shape;107;p20"/>
          <p:cNvSpPr txBox="1">
            <a:spLocks noGrp="1"/>
          </p:cNvSpPr>
          <p:nvPr>
            <p:ph type="subTitle" idx="4"/>
          </p:nvPr>
        </p:nvSpPr>
        <p:spPr>
          <a:xfrm>
            <a:off x="3506099"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08" name="Google Shape;108;p20"/>
          <p:cNvSpPr txBox="1">
            <a:spLocks noGrp="1"/>
          </p:cNvSpPr>
          <p:nvPr>
            <p:ph type="subTitle" idx="5"/>
          </p:nvPr>
        </p:nvSpPr>
        <p:spPr>
          <a:xfrm>
            <a:off x="6297202" y="2328775"/>
            <a:ext cx="2131800" cy="145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 name="Google Shape;109;p20"/>
          <p:cNvSpPr txBox="1">
            <a:spLocks noGrp="1"/>
          </p:cNvSpPr>
          <p:nvPr>
            <p:ph type="subTitle" idx="6"/>
          </p:nvPr>
        </p:nvSpPr>
        <p:spPr>
          <a:xfrm>
            <a:off x="6297200" y="1666700"/>
            <a:ext cx="2131800" cy="734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15" name="Google Shape;15;p3"/>
          <p:cNvPicPr preferRelativeResize="0"/>
          <p:nvPr/>
        </p:nvPicPr>
        <p:blipFill rotWithShape="1">
          <a:blip r:embed="rId3">
            <a:alphaModFix/>
          </a:blip>
          <a:srcRect l="36283" t="30" r="-6" b="-40"/>
          <a:stretch/>
        </p:blipFill>
        <p:spPr>
          <a:xfrm rot="10800000">
            <a:off x="5864950" y="-3275"/>
            <a:ext cx="3279050" cy="5146775"/>
          </a:xfrm>
          <a:prstGeom prst="rect">
            <a:avLst/>
          </a:prstGeom>
          <a:noFill/>
          <a:ln>
            <a:noFill/>
          </a:ln>
        </p:spPr>
      </p:pic>
      <p:sp>
        <p:nvSpPr>
          <p:cNvPr id="16" name="Google Shape;16;p3"/>
          <p:cNvSpPr txBox="1">
            <a:spLocks noGrp="1"/>
          </p:cNvSpPr>
          <p:nvPr>
            <p:ph type="title"/>
          </p:nvPr>
        </p:nvSpPr>
        <p:spPr>
          <a:xfrm>
            <a:off x="715100" y="3328050"/>
            <a:ext cx="7708800" cy="1253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5100" y="2074250"/>
            <a:ext cx="7708800" cy="125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6000"/>
              <a:buNone/>
              <a:defRPr sz="7000">
                <a:solidFill>
                  <a:schemeClr val="lt2"/>
                </a:solidFill>
              </a:defRPr>
            </a:lvl1pPr>
            <a:lvl2pPr lvl="1" algn="ctr" rtl="0">
              <a:spcBef>
                <a:spcPts val="0"/>
              </a:spcBef>
              <a:spcAft>
                <a:spcPts val="0"/>
              </a:spcAft>
              <a:buClr>
                <a:schemeClr val="lt2"/>
              </a:buClr>
              <a:buSzPts val="6000"/>
              <a:buNone/>
              <a:defRPr sz="6000">
                <a:solidFill>
                  <a:schemeClr val="lt2"/>
                </a:solidFill>
              </a:defRPr>
            </a:lvl2pPr>
            <a:lvl3pPr lvl="2" algn="ctr" rtl="0">
              <a:spcBef>
                <a:spcPts val="0"/>
              </a:spcBef>
              <a:spcAft>
                <a:spcPts val="0"/>
              </a:spcAft>
              <a:buClr>
                <a:schemeClr val="lt2"/>
              </a:buClr>
              <a:buSzPts val="6000"/>
              <a:buNone/>
              <a:defRPr sz="6000">
                <a:solidFill>
                  <a:schemeClr val="lt2"/>
                </a:solidFill>
              </a:defRPr>
            </a:lvl3pPr>
            <a:lvl4pPr lvl="3" algn="ctr" rtl="0">
              <a:spcBef>
                <a:spcPts val="0"/>
              </a:spcBef>
              <a:spcAft>
                <a:spcPts val="0"/>
              </a:spcAft>
              <a:buClr>
                <a:schemeClr val="lt2"/>
              </a:buClr>
              <a:buSzPts val="6000"/>
              <a:buNone/>
              <a:defRPr sz="6000">
                <a:solidFill>
                  <a:schemeClr val="lt2"/>
                </a:solidFill>
              </a:defRPr>
            </a:lvl4pPr>
            <a:lvl5pPr lvl="4" algn="ctr" rtl="0">
              <a:spcBef>
                <a:spcPts val="0"/>
              </a:spcBef>
              <a:spcAft>
                <a:spcPts val="0"/>
              </a:spcAft>
              <a:buClr>
                <a:schemeClr val="lt2"/>
              </a:buClr>
              <a:buSzPts val="6000"/>
              <a:buNone/>
              <a:defRPr sz="6000">
                <a:solidFill>
                  <a:schemeClr val="lt2"/>
                </a:solidFill>
              </a:defRPr>
            </a:lvl5pPr>
            <a:lvl6pPr lvl="5" algn="ctr" rtl="0">
              <a:spcBef>
                <a:spcPts val="0"/>
              </a:spcBef>
              <a:spcAft>
                <a:spcPts val="0"/>
              </a:spcAft>
              <a:buClr>
                <a:schemeClr val="lt2"/>
              </a:buClr>
              <a:buSzPts val="6000"/>
              <a:buNone/>
              <a:defRPr sz="6000">
                <a:solidFill>
                  <a:schemeClr val="lt2"/>
                </a:solidFill>
              </a:defRPr>
            </a:lvl6pPr>
            <a:lvl7pPr lvl="6" algn="ctr" rtl="0">
              <a:spcBef>
                <a:spcPts val="0"/>
              </a:spcBef>
              <a:spcAft>
                <a:spcPts val="0"/>
              </a:spcAft>
              <a:buClr>
                <a:schemeClr val="lt2"/>
              </a:buClr>
              <a:buSzPts val="6000"/>
              <a:buNone/>
              <a:defRPr sz="6000">
                <a:solidFill>
                  <a:schemeClr val="lt2"/>
                </a:solidFill>
              </a:defRPr>
            </a:lvl7pPr>
            <a:lvl8pPr lvl="7" algn="ctr" rtl="0">
              <a:spcBef>
                <a:spcPts val="0"/>
              </a:spcBef>
              <a:spcAft>
                <a:spcPts val="0"/>
              </a:spcAft>
              <a:buClr>
                <a:schemeClr val="lt2"/>
              </a:buClr>
              <a:buSzPts val="6000"/>
              <a:buNone/>
              <a:defRPr sz="6000">
                <a:solidFill>
                  <a:schemeClr val="lt2"/>
                </a:solidFill>
              </a:defRPr>
            </a:lvl8pPr>
            <a:lvl9pPr lvl="8" algn="ctr" rtl="0">
              <a:spcBef>
                <a:spcPts val="0"/>
              </a:spcBef>
              <a:spcAft>
                <a:spcPts val="0"/>
              </a:spcAft>
              <a:buClr>
                <a:schemeClr val="lt2"/>
              </a:buClr>
              <a:buSzPts val="6000"/>
              <a:buNone/>
              <a:defRPr sz="6000">
                <a:solidFill>
                  <a:schemeClr val="lt2"/>
                </a:solidFill>
              </a:defRPr>
            </a:lvl9pPr>
          </a:lstStyle>
          <a:p>
            <a:r>
              <a:t>xx%</a:t>
            </a:r>
          </a:p>
        </p:txBody>
      </p:sp>
      <p:sp>
        <p:nvSpPr>
          <p:cNvPr id="18" name="Google Shape;18;p3"/>
          <p:cNvSpPr txBox="1">
            <a:spLocks noGrp="1"/>
          </p:cNvSpPr>
          <p:nvPr>
            <p:ph type="subTitle" idx="1"/>
          </p:nvPr>
        </p:nvSpPr>
        <p:spPr>
          <a:xfrm>
            <a:off x="4572000" y="535000"/>
            <a:ext cx="3856800" cy="38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solidFill>
          <a:schemeClr val="lt1"/>
        </a:solidFill>
        <a:effectLst/>
      </p:bgPr>
    </p:bg>
    <p:spTree>
      <p:nvGrpSpPr>
        <p:cNvPr id="1"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12" name="Google Shape;112;p21"/>
          <p:cNvSpPr txBox="1">
            <a:spLocks noGrp="1"/>
          </p:cNvSpPr>
          <p:nvPr>
            <p:ph type="subTitle" idx="1"/>
          </p:nvPr>
        </p:nvSpPr>
        <p:spPr>
          <a:xfrm>
            <a:off x="7151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3" name="Google Shape;113;p21"/>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14" name="Google Shape;114;p21"/>
          <p:cNvSpPr txBox="1">
            <a:spLocks noGrp="1"/>
          </p:cNvSpPr>
          <p:nvPr>
            <p:ph type="subTitle" idx="2"/>
          </p:nvPr>
        </p:nvSpPr>
        <p:spPr>
          <a:xfrm>
            <a:off x="7151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5" name="Google Shape;115;p21"/>
          <p:cNvSpPr txBox="1">
            <a:spLocks noGrp="1"/>
          </p:cNvSpPr>
          <p:nvPr>
            <p:ph type="subTitle" idx="3"/>
          </p:nvPr>
        </p:nvSpPr>
        <p:spPr>
          <a:xfrm>
            <a:off x="3506099"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21"/>
          <p:cNvSpPr txBox="1">
            <a:spLocks noGrp="1"/>
          </p:cNvSpPr>
          <p:nvPr>
            <p:ph type="subTitle" idx="4"/>
          </p:nvPr>
        </p:nvSpPr>
        <p:spPr>
          <a:xfrm>
            <a:off x="3506099"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17" name="Google Shape;117;p21"/>
          <p:cNvSpPr txBox="1">
            <a:spLocks noGrp="1"/>
          </p:cNvSpPr>
          <p:nvPr>
            <p:ph type="subTitle" idx="5"/>
          </p:nvPr>
        </p:nvSpPr>
        <p:spPr>
          <a:xfrm>
            <a:off x="6297200" y="3758613"/>
            <a:ext cx="213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21"/>
          <p:cNvSpPr txBox="1">
            <a:spLocks noGrp="1"/>
          </p:cNvSpPr>
          <p:nvPr>
            <p:ph type="subTitle" idx="6"/>
          </p:nvPr>
        </p:nvSpPr>
        <p:spPr>
          <a:xfrm>
            <a:off x="6297200" y="3377613"/>
            <a:ext cx="2131800" cy="4572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lt1"/>
        </a:solidFill>
        <a:effectLst/>
      </p:bgPr>
    </p:bg>
    <p:spTree>
      <p:nvGrpSpPr>
        <p:cNvPr id="1"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121" name="Google Shape;121;p22"/>
          <p:cNvSpPr txBox="1">
            <a:spLocks noGrp="1"/>
          </p:cNvSpPr>
          <p:nvPr>
            <p:ph type="subTitle" idx="1"/>
          </p:nvPr>
        </p:nvSpPr>
        <p:spPr>
          <a:xfrm>
            <a:off x="7151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2"/>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23" name="Google Shape;123;p22"/>
          <p:cNvSpPr txBox="1">
            <a:spLocks noGrp="1"/>
          </p:cNvSpPr>
          <p:nvPr>
            <p:ph type="subTitle" idx="2"/>
          </p:nvPr>
        </p:nvSpPr>
        <p:spPr>
          <a:xfrm>
            <a:off x="7151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22"/>
          <p:cNvSpPr txBox="1">
            <a:spLocks noGrp="1"/>
          </p:cNvSpPr>
          <p:nvPr>
            <p:ph type="subTitle" idx="3"/>
          </p:nvPr>
        </p:nvSpPr>
        <p:spPr>
          <a:xfrm>
            <a:off x="7151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5" name="Google Shape;125;p22"/>
          <p:cNvSpPr txBox="1">
            <a:spLocks noGrp="1"/>
          </p:cNvSpPr>
          <p:nvPr>
            <p:ph type="subTitle" idx="4"/>
          </p:nvPr>
        </p:nvSpPr>
        <p:spPr>
          <a:xfrm>
            <a:off x="7151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6" name="Google Shape;126;p22"/>
          <p:cNvSpPr txBox="1">
            <a:spLocks noGrp="1"/>
          </p:cNvSpPr>
          <p:nvPr>
            <p:ph type="subTitle" idx="5"/>
          </p:nvPr>
        </p:nvSpPr>
        <p:spPr>
          <a:xfrm>
            <a:off x="4648300" y="20465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7" name="Google Shape;127;p22"/>
          <p:cNvSpPr txBox="1">
            <a:spLocks noGrp="1"/>
          </p:cNvSpPr>
          <p:nvPr>
            <p:ph type="subTitle" idx="6"/>
          </p:nvPr>
        </p:nvSpPr>
        <p:spPr>
          <a:xfrm>
            <a:off x="4648300" y="3299000"/>
            <a:ext cx="3780600" cy="72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22"/>
          <p:cNvSpPr txBox="1">
            <a:spLocks noGrp="1"/>
          </p:cNvSpPr>
          <p:nvPr>
            <p:ph type="subTitle" idx="7"/>
          </p:nvPr>
        </p:nvSpPr>
        <p:spPr>
          <a:xfrm>
            <a:off x="4648300" y="16667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29" name="Google Shape;129;p22"/>
          <p:cNvSpPr txBox="1">
            <a:spLocks noGrp="1"/>
          </p:cNvSpPr>
          <p:nvPr>
            <p:ph type="subTitle" idx="8"/>
          </p:nvPr>
        </p:nvSpPr>
        <p:spPr>
          <a:xfrm>
            <a:off x="4648300" y="291920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subTitle" idx="1"/>
          </p:nvPr>
        </p:nvSpPr>
        <p:spPr>
          <a:xfrm>
            <a:off x="715100"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3"/>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133" name="Google Shape;133;p23"/>
          <p:cNvSpPr txBox="1">
            <a:spLocks noGrp="1"/>
          </p:cNvSpPr>
          <p:nvPr>
            <p:ph type="subTitle" idx="2"/>
          </p:nvPr>
        </p:nvSpPr>
        <p:spPr>
          <a:xfrm>
            <a:off x="715100"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3"/>
          <p:cNvSpPr txBox="1">
            <a:spLocks noGrp="1"/>
          </p:cNvSpPr>
          <p:nvPr>
            <p:ph type="subTitle" idx="3"/>
          </p:nvPr>
        </p:nvSpPr>
        <p:spPr>
          <a:xfrm>
            <a:off x="7151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5" name="Google Shape;135;p23"/>
          <p:cNvSpPr txBox="1">
            <a:spLocks noGrp="1"/>
          </p:cNvSpPr>
          <p:nvPr>
            <p:ph type="subTitle" idx="4"/>
          </p:nvPr>
        </p:nvSpPr>
        <p:spPr>
          <a:xfrm>
            <a:off x="7151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6" name="Google Shape;136;p23"/>
          <p:cNvSpPr txBox="1">
            <a:spLocks noGrp="1"/>
          </p:cNvSpPr>
          <p:nvPr>
            <p:ph type="subTitle" idx="5"/>
          </p:nvPr>
        </p:nvSpPr>
        <p:spPr>
          <a:xfrm>
            <a:off x="3355799"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3"/>
          <p:cNvSpPr txBox="1">
            <a:spLocks noGrp="1"/>
          </p:cNvSpPr>
          <p:nvPr>
            <p:ph type="subTitle" idx="6"/>
          </p:nvPr>
        </p:nvSpPr>
        <p:spPr>
          <a:xfrm>
            <a:off x="3355799"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3"/>
          <p:cNvSpPr txBox="1">
            <a:spLocks noGrp="1"/>
          </p:cNvSpPr>
          <p:nvPr>
            <p:ph type="subTitle" idx="7"/>
          </p:nvPr>
        </p:nvSpPr>
        <p:spPr>
          <a:xfrm>
            <a:off x="3355800"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39" name="Google Shape;139;p23"/>
          <p:cNvSpPr txBox="1">
            <a:spLocks noGrp="1"/>
          </p:cNvSpPr>
          <p:nvPr>
            <p:ph type="subTitle" idx="8"/>
          </p:nvPr>
        </p:nvSpPr>
        <p:spPr>
          <a:xfrm>
            <a:off x="3355800"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0" name="Google Shape;140;p23"/>
          <p:cNvSpPr txBox="1">
            <a:spLocks noGrp="1"/>
          </p:cNvSpPr>
          <p:nvPr>
            <p:ph type="subTitle" idx="9"/>
          </p:nvPr>
        </p:nvSpPr>
        <p:spPr>
          <a:xfrm>
            <a:off x="5996501" y="18797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1" name="Google Shape;141;p23"/>
          <p:cNvSpPr txBox="1">
            <a:spLocks noGrp="1"/>
          </p:cNvSpPr>
          <p:nvPr>
            <p:ph type="subTitle" idx="13"/>
          </p:nvPr>
        </p:nvSpPr>
        <p:spPr>
          <a:xfrm>
            <a:off x="5996501" y="3574400"/>
            <a:ext cx="2432400" cy="887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2" name="Google Shape;142;p23"/>
          <p:cNvSpPr txBox="1">
            <a:spLocks noGrp="1"/>
          </p:cNvSpPr>
          <p:nvPr>
            <p:ph type="subTitle" idx="14"/>
          </p:nvPr>
        </p:nvSpPr>
        <p:spPr>
          <a:xfrm>
            <a:off x="5996503" y="12245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43" name="Google Shape;143;p23"/>
          <p:cNvSpPr txBox="1">
            <a:spLocks noGrp="1"/>
          </p:cNvSpPr>
          <p:nvPr>
            <p:ph type="subTitle" idx="15"/>
          </p:nvPr>
        </p:nvSpPr>
        <p:spPr>
          <a:xfrm>
            <a:off x="5996503" y="2919200"/>
            <a:ext cx="2432400" cy="73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lt1"/>
        </a:solidFill>
        <a:effectLst/>
      </p:bgPr>
    </p:bg>
    <p:spTree>
      <p:nvGrpSpPr>
        <p:cNvPr id="1"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l="-50000" t="49600" r="50000" b="-5849"/>
          <a:stretch/>
        </p:blipFill>
        <p:spPr>
          <a:xfrm>
            <a:off x="0" y="0"/>
            <a:ext cx="9144000" cy="5143500"/>
          </a:xfrm>
          <a:prstGeom prst="rect">
            <a:avLst/>
          </a:prstGeom>
          <a:noFill/>
          <a:ln>
            <a:noFill/>
          </a:ln>
        </p:spPr>
      </p:pic>
      <p:sp>
        <p:nvSpPr>
          <p:cNvPr id="146" name="Google Shape;146;p24"/>
          <p:cNvSpPr txBox="1">
            <a:spLocks noGrp="1"/>
          </p:cNvSpPr>
          <p:nvPr>
            <p:ph type="title" hasCustomPrompt="1"/>
          </p:nvPr>
        </p:nvSpPr>
        <p:spPr>
          <a:xfrm>
            <a:off x="715100" y="9830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7" name="Google Shape;147;p24"/>
          <p:cNvSpPr txBox="1">
            <a:spLocks noGrp="1"/>
          </p:cNvSpPr>
          <p:nvPr>
            <p:ph type="subTitle" idx="1"/>
          </p:nvPr>
        </p:nvSpPr>
        <p:spPr>
          <a:xfrm>
            <a:off x="715100" y="18587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24"/>
          <p:cNvSpPr txBox="1">
            <a:spLocks noGrp="1"/>
          </p:cNvSpPr>
          <p:nvPr>
            <p:ph type="title" idx="2" hasCustomPrompt="1"/>
          </p:nvPr>
        </p:nvSpPr>
        <p:spPr>
          <a:xfrm>
            <a:off x="715100" y="2921600"/>
            <a:ext cx="7713900" cy="9519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9" name="Google Shape;149;p24"/>
          <p:cNvSpPr txBox="1">
            <a:spLocks noGrp="1"/>
          </p:cNvSpPr>
          <p:nvPr>
            <p:ph type="subTitle" idx="3"/>
          </p:nvPr>
        </p:nvSpPr>
        <p:spPr>
          <a:xfrm>
            <a:off x="715100" y="3797300"/>
            <a:ext cx="7713900" cy="6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BLANK_1_1_1_1_1_1_3">
    <p:bg>
      <p:bgPr>
        <a:solidFill>
          <a:schemeClr val="lt1"/>
        </a:solidFill>
        <a:effectLst/>
      </p:bgPr>
    </p:bg>
    <p:spTree>
      <p:nvGrpSpPr>
        <p:cNvPr id="1"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sp>
        <p:nvSpPr>
          <p:cNvPr id="152" name="Google Shape;152;p2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153" name="Google Shape;153;p25"/>
          <p:cNvSpPr txBox="1">
            <a:spLocks noGrp="1"/>
          </p:cNvSpPr>
          <p:nvPr>
            <p:ph type="title" idx="2" hasCustomPrompt="1"/>
          </p:nvPr>
        </p:nvSpPr>
        <p:spPr>
          <a:xfrm>
            <a:off x="7151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25"/>
          <p:cNvSpPr txBox="1">
            <a:spLocks noGrp="1"/>
          </p:cNvSpPr>
          <p:nvPr>
            <p:ph type="subTitle" idx="1"/>
          </p:nvPr>
        </p:nvSpPr>
        <p:spPr>
          <a:xfrm>
            <a:off x="7151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25"/>
          <p:cNvSpPr txBox="1">
            <a:spLocks noGrp="1"/>
          </p:cNvSpPr>
          <p:nvPr>
            <p:ph type="subTitle" idx="3"/>
          </p:nvPr>
        </p:nvSpPr>
        <p:spPr>
          <a:xfrm>
            <a:off x="7151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6" name="Google Shape;156;p25"/>
          <p:cNvSpPr txBox="1">
            <a:spLocks noGrp="1"/>
          </p:cNvSpPr>
          <p:nvPr>
            <p:ph type="subTitle" idx="4"/>
          </p:nvPr>
        </p:nvSpPr>
        <p:spPr>
          <a:xfrm>
            <a:off x="4648300" y="3291950"/>
            <a:ext cx="3780600" cy="89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25"/>
          <p:cNvSpPr txBox="1">
            <a:spLocks noGrp="1"/>
          </p:cNvSpPr>
          <p:nvPr>
            <p:ph type="subTitle" idx="5"/>
          </p:nvPr>
        </p:nvSpPr>
        <p:spPr>
          <a:xfrm>
            <a:off x="4648300" y="2912150"/>
            <a:ext cx="3780600" cy="456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exandria Medium"/>
              <a:buNone/>
              <a:defRPr sz="1800">
                <a:solidFill>
                  <a:schemeClr val="dk1"/>
                </a:solidFill>
                <a:latin typeface="Alexandria Medium"/>
                <a:ea typeface="Alexandria Medium"/>
                <a:cs typeface="Alexandria Medium"/>
                <a:sym typeface="Alexandria Medium"/>
              </a:defRPr>
            </a:lvl1pPr>
            <a:lvl2pPr lvl="1"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2pPr>
            <a:lvl3pPr lvl="2"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3pPr>
            <a:lvl4pPr lvl="3"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4pPr>
            <a:lvl5pPr lvl="4"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5pPr>
            <a:lvl6pPr lvl="5"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6pPr>
            <a:lvl7pPr lvl="6"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7pPr>
            <a:lvl8pPr lvl="7"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8pPr>
            <a:lvl9pPr lvl="8" rtl="0">
              <a:lnSpc>
                <a:spcPct val="100000"/>
              </a:lnSpc>
              <a:spcBef>
                <a:spcPts val="0"/>
              </a:spcBef>
              <a:spcAft>
                <a:spcPts val="0"/>
              </a:spcAft>
              <a:buClr>
                <a:schemeClr val="dk1"/>
              </a:buClr>
              <a:buSzPts val="2400"/>
              <a:buFont typeface="Alexandria Medium"/>
              <a:buNone/>
              <a:defRPr sz="2400">
                <a:solidFill>
                  <a:schemeClr val="dk1"/>
                </a:solidFill>
                <a:latin typeface="Alexandria Medium"/>
                <a:ea typeface="Alexandria Medium"/>
                <a:cs typeface="Alexandria Medium"/>
                <a:sym typeface="Alexandria Medium"/>
              </a:defRPr>
            </a:lvl9pPr>
          </a:lstStyle>
          <a:p>
            <a:endParaRPr/>
          </a:p>
        </p:txBody>
      </p:sp>
      <p:sp>
        <p:nvSpPr>
          <p:cNvPr id="158" name="Google Shape;158;p25"/>
          <p:cNvSpPr txBox="1">
            <a:spLocks noGrp="1"/>
          </p:cNvSpPr>
          <p:nvPr>
            <p:ph type="title" idx="6" hasCustomPrompt="1"/>
          </p:nvPr>
        </p:nvSpPr>
        <p:spPr>
          <a:xfrm>
            <a:off x="4648300" y="2532350"/>
            <a:ext cx="3780600" cy="45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18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CUSTOM_1_1">
    <p:bg>
      <p:bgPr>
        <a:solidFill>
          <a:schemeClr val="lt1"/>
        </a:solidFill>
        <a:effectLst/>
      </p:bgPr>
    </p:bg>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2">
            <a:alphaModFix/>
          </a:blip>
          <a:srcRect l="-235242" t="44962" r="44460" b="-108521"/>
          <a:stretch/>
        </p:blipFill>
        <p:spPr>
          <a:xfrm rot="10800000">
            <a:off x="-10150" y="0"/>
            <a:ext cx="9154150" cy="5148375"/>
          </a:xfrm>
          <a:prstGeom prst="rect">
            <a:avLst/>
          </a:prstGeom>
          <a:noFill/>
          <a:ln>
            <a:noFill/>
          </a:ln>
        </p:spPr>
      </p:pic>
      <p:pic>
        <p:nvPicPr>
          <p:cNvPr id="163" name="Google Shape;163;p27"/>
          <p:cNvPicPr preferRelativeResize="0"/>
          <p:nvPr/>
        </p:nvPicPr>
        <p:blipFill rotWithShape="1">
          <a:blip r:embed="rId2">
            <a:alphaModFix/>
          </a:blip>
          <a:srcRect l="-235242" t="44962" r="44460" b="-108521"/>
          <a:stretch/>
        </p:blipFill>
        <p:spPr>
          <a:xfrm rot="10800000" flipH="1">
            <a:off x="-4572" y="-2437"/>
            <a:ext cx="9153145" cy="5148375"/>
          </a:xfrm>
          <a:prstGeom prst="rect">
            <a:avLst/>
          </a:prstGeom>
          <a:noFill/>
          <a:ln>
            <a:noFill/>
          </a:ln>
        </p:spPr>
      </p:pic>
      <p:sp>
        <p:nvSpPr>
          <p:cNvPr id="164" name="Google Shape;164;p27"/>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CUSTOM_1_1_1">
    <p:bg>
      <p:bgPr>
        <a:solidFill>
          <a:schemeClr val="lt1"/>
        </a:solidFill>
        <a:effectLst/>
      </p:bgPr>
    </p:bg>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l="-6643" t="-11183" r="27548" b="-11170"/>
          <a:stretch/>
        </p:blipFill>
        <p:spPr>
          <a:xfrm>
            <a:off x="5819050" y="0"/>
            <a:ext cx="3324950" cy="5143500"/>
          </a:xfrm>
          <a:prstGeom prst="rect">
            <a:avLst/>
          </a:prstGeom>
          <a:noFill/>
          <a:ln>
            <a:noFill/>
          </a:ln>
        </p:spPr>
      </p:pic>
      <p:sp>
        <p:nvSpPr>
          <p:cNvPr id="167" name="Google Shape;167;p28"/>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1"/>
        </a:solidFill>
        <a:effectLst/>
      </p:bgPr>
    </p:bg>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l="-55210" t="50562" r="55209" b="-6811"/>
          <a:stretch/>
        </p:blipFill>
        <p:spPr>
          <a:xfrm flipH="1">
            <a:off x="0" y="0"/>
            <a:ext cx="9144000" cy="5143500"/>
          </a:xfrm>
          <a:prstGeom prst="rect">
            <a:avLst/>
          </a:prstGeom>
          <a:noFill/>
          <a:ln>
            <a:noFill/>
          </a:ln>
        </p:spPr>
      </p:pic>
      <p:pic>
        <p:nvPicPr>
          <p:cNvPr id="170" name="Google Shape;170;p29"/>
          <p:cNvPicPr preferRelativeResize="0"/>
          <p:nvPr/>
        </p:nvPicPr>
        <p:blipFill rotWithShape="1">
          <a:blip r:embed="rId2">
            <a:alphaModFix/>
          </a:blip>
          <a:srcRect l="-55210" t="50562" r="55209" b="-6811"/>
          <a:stretch/>
        </p:blipFill>
        <p:spPr>
          <a:xfrm rot="10800000" flipH="1">
            <a:off x="0" y="0"/>
            <a:ext cx="9144000" cy="5143500"/>
          </a:xfrm>
          <a:prstGeom prst="rect">
            <a:avLst/>
          </a:prstGeom>
          <a:noFill/>
          <a:ln>
            <a:noFill/>
          </a:ln>
        </p:spPr>
      </p:pic>
      <p:sp>
        <p:nvSpPr>
          <p:cNvPr id="171" name="Google Shape;171;p29"/>
          <p:cNvSpPr txBox="1">
            <a:spLocks noGrp="1"/>
          </p:cNvSpPr>
          <p:nvPr>
            <p:ph type="ctrTitle"/>
          </p:nvPr>
        </p:nvSpPr>
        <p:spPr>
          <a:xfrm>
            <a:off x="715100" y="3330625"/>
            <a:ext cx="3856800" cy="12525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 name="Google Shape;172;p29"/>
          <p:cNvSpPr txBox="1">
            <a:spLocks noGrp="1"/>
          </p:cNvSpPr>
          <p:nvPr>
            <p:ph type="subTitle" idx="1"/>
          </p:nvPr>
        </p:nvSpPr>
        <p:spPr>
          <a:xfrm>
            <a:off x="4571900" y="535000"/>
            <a:ext cx="2683800" cy="115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3" name="Google Shape;173;p29"/>
          <p:cNvSpPr txBox="1"/>
          <p:nvPr/>
        </p:nvSpPr>
        <p:spPr>
          <a:xfrm>
            <a:off x="4571863" y="2278000"/>
            <a:ext cx="2683800" cy="49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900">
                <a:solidFill>
                  <a:schemeClr val="dk1"/>
                </a:solidFill>
                <a:latin typeface="Albert Sans"/>
                <a:ea typeface="Albert Sans"/>
                <a:cs typeface="Albert Sans"/>
                <a:sym typeface="Albert Sans"/>
              </a:rPr>
              <a:t>CREDITS: This presentation template was created by </a:t>
            </a:r>
            <a:r>
              <a:rPr lang="en" sz="900" b="1">
                <a:solidFill>
                  <a:schemeClr val="dk1"/>
                </a:solidFill>
                <a:uFill>
                  <a:noFill/>
                </a:u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Slidesgo</a:t>
            </a:r>
            <a:r>
              <a:rPr lang="en" sz="900">
                <a:solidFill>
                  <a:schemeClr val="dk1"/>
                </a:solidFill>
                <a:latin typeface="Albert Sans"/>
                <a:ea typeface="Albert Sans"/>
                <a:cs typeface="Albert Sans"/>
                <a:sym typeface="Albert Sans"/>
              </a:rPr>
              <a:t>, and includes icons by </a:t>
            </a:r>
            <a:r>
              <a:rPr lang="en" sz="900" b="1">
                <a:solidFill>
                  <a:schemeClr val="dk1"/>
                </a:solidFill>
                <a:uFill>
                  <a:noFill/>
                </a:u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900" b="1">
                <a:solidFill>
                  <a:schemeClr val="dk1"/>
                </a:solidFill>
                <a:latin typeface="Albert Sans"/>
                <a:ea typeface="Albert Sans"/>
                <a:cs typeface="Albert Sans"/>
                <a:sym typeface="Albert Sans"/>
              </a:rPr>
              <a:t> </a:t>
            </a:r>
            <a:r>
              <a:rPr lang="en" sz="900">
                <a:solidFill>
                  <a:schemeClr val="dk1"/>
                </a:solidFill>
                <a:latin typeface="Albert Sans"/>
                <a:ea typeface="Albert Sans"/>
                <a:cs typeface="Albert Sans"/>
                <a:sym typeface="Albert Sans"/>
              </a:rPr>
              <a:t>and infographics &amp; images by </a:t>
            </a:r>
            <a:r>
              <a:rPr lang="en" sz="900" b="1">
                <a:solidFill>
                  <a:schemeClr val="dk1"/>
                </a:solidFill>
                <a:uFill>
                  <a:noFill/>
                </a:u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900" b="1">
              <a:solidFill>
                <a:schemeClr val="dk1"/>
              </a:solidFill>
              <a:latin typeface="Albert Sans"/>
              <a:ea typeface="Albert Sans"/>
              <a:cs typeface="Albert Sans"/>
              <a:sym typeface="Albert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74"/>
        <p:cNvGrpSpPr/>
        <p:nvPr/>
      </p:nvGrpSpPr>
      <p:grpSpPr>
        <a:xfrm>
          <a:off x="0" y="0"/>
          <a:ext cx="0" cy="0"/>
          <a:chOff x="0" y="0"/>
          <a:chExt cx="0" cy="0"/>
        </a:xfrm>
      </p:grpSpPr>
      <p:pic>
        <p:nvPicPr>
          <p:cNvPr id="175" name="Google Shape;175;p30"/>
          <p:cNvPicPr preferRelativeResize="0"/>
          <p:nvPr/>
        </p:nvPicPr>
        <p:blipFill rotWithShape="1">
          <a:blip r:embed="rId2">
            <a:alphaModFix/>
          </a:blip>
          <a:srcRect l="-6643" t="13471" r="27548" b="-35825"/>
          <a:stretch/>
        </p:blipFill>
        <p:spPr>
          <a:xfrm flipH="1">
            <a:off x="-10680" y="-2437"/>
            <a:ext cx="3321293" cy="5143500"/>
          </a:xfrm>
          <a:prstGeom prst="rect">
            <a:avLst/>
          </a:prstGeom>
          <a:noFill/>
          <a:ln>
            <a:noFill/>
          </a:ln>
        </p:spPr>
      </p:pic>
      <p:pic>
        <p:nvPicPr>
          <p:cNvPr id="176" name="Google Shape;176;p30"/>
          <p:cNvPicPr preferRelativeResize="0"/>
          <p:nvPr/>
        </p:nvPicPr>
        <p:blipFill rotWithShape="1">
          <a:blip r:embed="rId2">
            <a:alphaModFix/>
          </a:blip>
          <a:srcRect l="-235242" t="44962" r="44460" b="-108521"/>
          <a:stretch/>
        </p:blipFill>
        <p:spPr>
          <a:xfrm rot="10800000" flipH="1">
            <a:off x="-10680" y="-2437"/>
            <a:ext cx="9144080" cy="5148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l="174697" t="-83399" r="177064" b="41635"/>
          <a:stretch/>
        </p:blipFill>
        <p:spPr>
          <a:xfrm>
            <a:off x="1325" y="-1637"/>
            <a:ext cx="9141450" cy="5146775"/>
          </a:xfrm>
          <a:prstGeom prst="rect">
            <a:avLst/>
          </a:prstGeom>
          <a:noFill/>
          <a:ln>
            <a:noFill/>
          </a:ln>
        </p:spPr>
      </p:pic>
      <p:sp>
        <p:nvSpPr>
          <p:cNvPr id="21" name="Google Shape;21;p4"/>
          <p:cNvSpPr txBox="1">
            <a:spLocks noGrp="1"/>
          </p:cNvSpPr>
          <p:nvPr>
            <p:ph type="title"/>
          </p:nvPr>
        </p:nvSpPr>
        <p:spPr>
          <a:xfrm>
            <a:off x="715100" y="535000"/>
            <a:ext cx="3856800" cy="948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22" name="Google Shape;22;p4"/>
          <p:cNvSpPr txBox="1">
            <a:spLocks noGrp="1"/>
          </p:cNvSpPr>
          <p:nvPr>
            <p:ph type="body" idx="1"/>
          </p:nvPr>
        </p:nvSpPr>
        <p:spPr>
          <a:xfrm>
            <a:off x="715100" y="1636300"/>
            <a:ext cx="3856800" cy="18948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
        <p:nvSpPr>
          <p:cNvPr id="23" name="Google Shape;23;p4"/>
          <p:cNvSpPr>
            <a:spLocks noGrp="1"/>
          </p:cNvSpPr>
          <p:nvPr>
            <p:ph type="pic" idx="2"/>
          </p:nvPr>
        </p:nvSpPr>
        <p:spPr>
          <a:xfrm>
            <a:off x="5715175" y="75"/>
            <a:ext cx="3429000" cy="5143500"/>
          </a:xfrm>
          <a:prstGeom prst="rect">
            <a:avLst/>
          </a:prstGeom>
          <a:noFill/>
          <a:ln>
            <a:noFill/>
          </a:ln>
        </p:spPr>
        <p:txBody>
          <a:bodyPr/>
          <a:lstStyle/>
          <a:p>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2">
            <a:alphaModFix/>
          </a:blip>
          <a:srcRect l="-55210" t="50562" r="55209" b="-6811"/>
          <a:stretch/>
        </p:blipFill>
        <p:spPr>
          <a:xfrm>
            <a:off x="0" y="0"/>
            <a:ext cx="9144000" cy="5143500"/>
          </a:xfrm>
          <a:prstGeom prst="rect">
            <a:avLst/>
          </a:prstGeom>
          <a:noFill/>
          <a:ln>
            <a:noFill/>
          </a:ln>
        </p:spPr>
      </p:pic>
      <p:pic>
        <p:nvPicPr>
          <p:cNvPr id="179" name="Google Shape;179;p31"/>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l="-55210" t="50562" r="55209" b="-6811"/>
          <a:stretch/>
        </p:blipFill>
        <p:spPr>
          <a:xfrm rot="10800000">
            <a:off x="0" y="0"/>
            <a:ext cx="9144000" cy="5143500"/>
          </a:xfrm>
          <a:prstGeom prst="rect">
            <a:avLst/>
          </a:prstGeom>
          <a:noFill/>
          <a:ln>
            <a:noFill/>
          </a:ln>
        </p:spPr>
      </p:pic>
      <p:sp>
        <p:nvSpPr>
          <p:cNvPr id="26" name="Google Shape;26;p5"/>
          <p:cNvSpPr txBox="1">
            <a:spLocks noGrp="1"/>
          </p:cNvSpPr>
          <p:nvPr>
            <p:ph type="subTitle" idx="1"/>
          </p:nvPr>
        </p:nvSpPr>
        <p:spPr>
          <a:xfrm>
            <a:off x="1189750" y="1742900"/>
            <a:ext cx="2907600" cy="217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 name="Google Shape;27;p5"/>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28" name="Google Shape;28;p5"/>
          <p:cNvSpPr txBox="1">
            <a:spLocks noGrp="1"/>
          </p:cNvSpPr>
          <p:nvPr>
            <p:ph type="subTitle" idx="2"/>
          </p:nvPr>
        </p:nvSpPr>
        <p:spPr>
          <a:xfrm>
            <a:off x="5046650" y="1742900"/>
            <a:ext cx="2907600" cy="217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l="104756" t="-108210" r="280062" b="47851"/>
          <a:stretch/>
        </p:blipFill>
        <p:spPr>
          <a:xfrm rot="10800000">
            <a:off x="1325" y="-1637"/>
            <a:ext cx="9141450" cy="5146775"/>
          </a:xfrm>
          <a:prstGeom prst="rect">
            <a:avLst/>
          </a:prstGeom>
          <a:noFill/>
          <a:ln>
            <a:noFill/>
          </a:ln>
        </p:spPr>
      </p:pic>
      <p:sp>
        <p:nvSpPr>
          <p:cNvPr id="31" name="Google Shape;31;p6"/>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l="130683" t="-50527" r="175247" b="34585"/>
          <a:stretch/>
        </p:blipFill>
        <p:spPr>
          <a:xfrm>
            <a:off x="1325" y="-1637"/>
            <a:ext cx="9141450" cy="5146775"/>
          </a:xfrm>
          <a:prstGeom prst="rect">
            <a:avLst/>
          </a:prstGeom>
          <a:noFill/>
          <a:ln>
            <a:noFill/>
          </a:ln>
        </p:spPr>
      </p:pic>
      <p:sp>
        <p:nvSpPr>
          <p:cNvPr id="34" name="Google Shape;34;p7"/>
          <p:cNvSpPr txBox="1">
            <a:spLocks noGrp="1"/>
          </p:cNvSpPr>
          <p:nvPr>
            <p:ph type="title"/>
          </p:nvPr>
        </p:nvSpPr>
        <p:spPr>
          <a:xfrm>
            <a:off x="715100" y="535000"/>
            <a:ext cx="3856800" cy="95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35" name="Google Shape;35;p7"/>
          <p:cNvSpPr txBox="1">
            <a:spLocks noGrp="1"/>
          </p:cNvSpPr>
          <p:nvPr>
            <p:ph type="body" idx="1"/>
          </p:nvPr>
        </p:nvSpPr>
        <p:spPr>
          <a:xfrm>
            <a:off x="715100" y="1641400"/>
            <a:ext cx="3856800" cy="726300"/>
          </a:xfrm>
          <a:prstGeom prst="rect">
            <a:avLst/>
          </a:prstGeom>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Char char="●"/>
              <a:defRPr sz="1200">
                <a:solidFill>
                  <a:schemeClr val="dk1"/>
                </a:solidFill>
              </a:defRPr>
            </a:lvl1pPr>
            <a:lvl2pPr marL="914400" lvl="1" indent="-304800" rtl="0">
              <a:lnSpc>
                <a:spcPct val="100000"/>
              </a:lnSpc>
              <a:spcBef>
                <a:spcPts val="0"/>
              </a:spcBef>
              <a:spcAft>
                <a:spcPts val="0"/>
              </a:spcAft>
              <a:buClr>
                <a:schemeClr val="dk1"/>
              </a:buClr>
              <a:buSzPts val="1200"/>
              <a:buChar char="○"/>
              <a:defRPr sz="1200">
                <a:solidFill>
                  <a:schemeClr val="dk1"/>
                </a:solidFill>
              </a:defRPr>
            </a:lvl2pPr>
            <a:lvl3pPr marL="1371600" lvl="2" indent="-304800" rtl="0">
              <a:lnSpc>
                <a:spcPct val="100000"/>
              </a:lnSpc>
              <a:spcBef>
                <a:spcPts val="0"/>
              </a:spcBef>
              <a:spcAft>
                <a:spcPts val="0"/>
              </a:spcAft>
              <a:buClr>
                <a:schemeClr val="dk1"/>
              </a:buClr>
              <a:buSzPts val="1200"/>
              <a:buChar char="■"/>
              <a:defRPr sz="1200">
                <a:solidFill>
                  <a:schemeClr val="dk1"/>
                </a:solidFill>
              </a:defRPr>
            </a:lvl3pPr>
            <a:lvl4pPr marL="1828800" lvl="3" indent="-304800" rtl="0">
              <a:lnSpc>
                <a:spcPct val="100000"/>
              </a:lnSpc>
              <a:spcBef>
                <a:spcPts val="0"/>
              </a:spcBef>
              <a:spcAft>
                <a:spcPts val="0"/>
              </a:spcAft>
              <a:buClr>
                <a:schemeClr val="dk1"/>
              </a:buClr>
              <a:buSzPts val="1200"/>
              <a:buChar char="●"/>
              <a:defRPr sz="1200">
                <a:solidFill>
                  <a:schemeClr val="dk1"/>
                </a:solidFill>
              </a:defRPr>
            </a:lvl4pPr>
            <a:lvl5pPr marL="2286000" lvl="4" indent="-304800" rtl="0">
              <a:lnSpc>
                <a:spcPct val="100000"/>
              </a:lnSpc>
              <a:spcBef>
                <a:spcPts val="0"/>
              </a:spcBef>
              <a:spcAft>
                <a:spcPts val="0"/>
              </a:spcAft>
              <a:buClr>
                <a:schemeClr val="dk1"/>
              </a:buClr>
              <a:buSzPts val="1200"/>
              <a:buChar char="○"/>
              <a:defRPr sz="1200">
                <a:solidFill>
                  <a:schemeClr val="dk1"/>
                </a:solidFill>
              </a:defRPr>
            </a:lvl5pPr>
            <a:lvl6pPr marL="2743200" lvl="5" indent="-304800" rtl="0">
              <a:lnSpc>
                <a:spcPct val="100000"/>
              </a:lnSpc>
              <a:spcBef>
                <a:spcPts val="0"/>
              </a:spcBef>
              <a:spcAft>
                <a:spcPts val="0"/>
              </a:spcAft>
              <a:buClr>
                <a:schemeClr val="dk1"/>
              </a:buClr>
              <a:buSzPts val="1200"/>
              <a:buChar char="■"/>
              <a:defRPr sz="1200">
                <a:solidFill>
                  <a:schemeClr val="dk1"/>
                </a:solidFill>
              </a:defRPr>
            </a:lvl6pPr>
            <a:lvl7pPr marL="3200400" lvl="6" indent="-304800" rtl="0">
              <a:lnSpc>
                <a:spcPct val="100000"/>
              </a:lnSpc>
              <a:spcBef>
                <a:spcPts val="0"/>
              </a:spcBef>
              <a:spcAft>
                <a:spcPts val="0"/>
              </a:spcAft>
              <a:buClr>
                <a:schemeClr val="dk1"/>
              </a:buClr>
              <a:buSzPts val="1200"/>
              <a:buChar char="●"/>
              <a:defRPr sz="1200">
                <a:solidFill>
                  <a:schemeClr val="dk1"/>
                </a:solidFill>
              </a:defRPr>
            </a:lvl7pPr>
            <a:lvl8pPr marL="3657600" lvl="7" indent="-304800" rtl="0">
              <a:lnSpc>
                <a:spcPct val="100000"/>
              </a:lnSpc>
              <a:spcBef>
                <a:spcPts val="0"/>
              </a:spcBef>
              <a:spcAft>
                <a:spcPts val="0"/>
              </a:spcAft>
              <a:buClr>
                <a:schemeClr val="dk1"/>
              </a:buClr>
              <a:buSzPts val="1200"/>
              <a:buChar char="○"/>
              <a:defRPr sz="1200">
                <a:solidFill>
                  <a:schemeClr val="dk1"/>
                </a:solidFill>
              </a:defRPr>
            </a:lvl8pPr>
            <a:lvl9pPr marL="4114800" lvl="8" indent="-304800" rtl="0">
              <a:lnSpc>
                <a:spcPct val="100000"/>
              </a:lnSpc>
              <a:spcBef>
                <a:spcPts val="0"/>
              </a:spcBef>
              <a:spcAft>
                <a:spcPts val="0"/>
              </a:spcAft>
              <a:buClr>
                <a:schemeClr val="dk1"/>
              </a:buClr>
              <a:buSzPts val="1200"/>
              <a:buChar char="■"/>
              <a:defRPr sz="1200">
                <a:solidFill>
                  <a:schemeClr val="dk1"/>
                </a:solidFill>
              </a:defRPr>
            </a:lvl9pPr>
          </a:lstStyle>
          <a:p>
            <a:endParaRPr/>
          </a:p>
        </p:txBody>
      </p:sp>
      <p:sp>
        <p:nvSpPr>
          <p:cNvPr id="36" name="Google Shape;36;p7"/>
          <p:cNvSpPr>
            <a:spLocks noGrp="1"/>
          </p:cNvSpPr>
          <p:nvPr>
            <p:ph type="pic" idx="2"/>
          </p:nvPr>
        </p:nvSpPr>
        <p:spPr>
          <a:xfrm>
            <a:off x="5714900" y="-75"/>
            <a:ext cx="3429000"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rotWithShape="1">
          <a:blip r:embed="rId2">
            <a:alphaModFix/>
          </a:blip>
          <a:srcRect l="-19689" t="41478" r="19690" b="2272"/>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715100" y="535000"/>
            <a:ext cx="7713900" cy="231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7043" t="47434" r="-48486" b="-26994"/>
          <a:stretch/>
        </p:blipFill>
        <p:spPr>
          <a:xfrm rot="10800000" flipH="1">
            <a:off x="-12" y="-2285"/>
            <a:ext cx="9144000" cy="5148070"/>
          </a:xfrm>
          <a:prstGeom prst="rect">
            <a:avLst/>
          </a:prstGeom>
          <a:noFill/>
          <a:ln>
            <a:noFill/>
          </a:ln>
        </p:spPr>
      </p:pic>
      <p:sp>
        <p:nvSpPr>
          <p:cNvPr id="42" name="Google Shape;42;p9"/>
          <p:cNvSpPr txBox="1">
            <a:spLocks noGrp="1"/>
          </p:cNvSpPr>
          <p:nvPr>
            <p:ph type="title"/>
          </p:nvPr>
        </p:nvSpPr>
        <p:spPr>
          <a:xfrm>
            <a:off x="720000" y="535000"/>
            <a:ext cx="5925300" cy="125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9"/>
          <p:cNvSpPr txBox="1">
            <a:spLocks noGrp="1"/>
          </p:cNvSpPr>
          <p:nvPr>
            <p:ph type="subTitle" idx="1"/>
          </p:nvPr>
        </p:nvSpPr>
        <p:spPr>
          <a:xfrm>
            <a:off x="4572000" y="3358100"/>
            <a:ext cx="3856800" cy="125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a:spLocks noGrp="1"/>
          </p:cNvSpPr>
          <p:nvPr>
            <p:ph type="pic" idx="2"/>
          </p:nvPr>
        </p:nvSpPr>
        <p:spPr>
          <a:xfrm>
            <a:off x="0" y="0"/>
            <a:ext cx="9144000" cy="5143500"/>
          </a:xfrm>
          <a:prstGeom prst="rect">
            <a:avLst/>
          </a:prstGeom>
          <a:noFill/>
          <a:ln>
            <a:noFill/>
          </a:ln>
        </p:spPr>
      </p:sp>
      <p:sp>
        <p:nvSpPr>
          <p:cNvPr id="46" name="Google Shape;46;p10"/>
          <p:cNvSpPr txBox="1">
            <a:spLocks noGrp="1"/>
          </p:cNvSpPr>
          <p:nvPr>
            <p:ph type="title"/>
          </p:nvPr>
        </p:nvSpPr>
        <p:spPr>
          <a:xfrm>
            <a:off x="715100" y="4059800"/>
            <a:ext cx="7713600" cy="548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1pPr>
            <a:lvl2pPr lvl="1"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2pPr>
            <a:lvl3pPr lvl="2"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3pPr>
            <a:lvl4pPr lvl="3"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4pPr>
            <a:lvl5pPr lvl="4"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5pPr>
            <a:lvl6pPr lvl="5"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6pPr>
            <a:lvl7pPr lvl="6"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7pPr>
            <a:lvl8pPr lvl="7"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8pPr>
            <a:lvl9pPr lvl="8" rtl="0">
              <a:spcBef>
                <a:spcPts val="0"/>
              </a:spcBef>
              <a:spcAft>
                <a:spcPts val="0"/>
              </a:spcAft>
              <a:buClr>
                <a:schemeClr val="dk1"/>
              </a:buClr>
              <a:buSzPts val="2500"/>
              <a:buFont typeface="Alexandria Medium"/>
              <a:buNone/>
              <a:defRPr sz="2500">
                <a:solidFill>
                  <a:schemeClr val="dk1"/>
                </a:solidFill>
                <a:latin typeface="Alexandria Medium"/>
                <a:ea typeface="Alexandria Medium"/>
                <a:cs typeface="Alexandria Medium"/>
                <a:sym typeface="Alexandria Medium"/>
              </a:defRPr>
            </a:lvl9pPr>
          </a:lstStyle>
          <a:p>
            <a:endParaRPr/>
          </a:p>
        </p:txBody>
      </p:sp>
      <p:sp>
        <p:nvSpPr>
          <p:cNvPr id="7" name="Google Shape;7;p1"/>
          <p:cNvSpPr txBox="1">
            <a:spLocks noGrp="1"/>
          </p:cNvSpPr>
          <p:nvPr>
            <p:ph type="body" idx="1"/>
          </p:nvPr>
        </p:nvSpPr>
        <p:spPr>
          <a:xfrm>
            <a:off x="715100" y="1083700"/>
            <a:ext cx="7713900" cy="35247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s://dgd.ids-mannheim.de/dgd/pragdb.dgd_extern.corpora?v_session_id=422249CFAF5D38B99B87F1937FF581BD&amp;v_doctype=e&amp;v_corpus=FOLK&amp;v_doc_id=FOLK_E_00030"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 Id="rId5" Type="http://schemas.openxmlformats.org/officeDocument/2006/relationships/hyperlink" Target="https://www.youtube.com/watch?v=ISj7aw2BHLY" TargetMode="External"/><Relationship Id="rId4" Type="http://schemas.openxmlformats.org/officeDocument/2006/relationships/hyperlink" Target="https://zumult.ids-mannheim.de/ProtoZumult/jsp/zuViel.jsp?transcriptID=FOLK_E_00030_SE_01_T_0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ctrTitle"/>
          </p:nvPr>
        </p:nvSpPr>
        <p:spPr>
          <a:xfrm>
            <a:off x="444955" y="1546486"/>
            <a:ext cx="7272600" cy="195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latin typeface="Alexandria"/>
                <a:ea typeface="Alexandria"/>
                <a:cs typeface="Alexandria"/>
                <a:sym typeface="Alexandria"/>
              </a:rPr>
              <a:t>MÖGLICHKEITEN UND GRENZEN DER MASCHINELLEN ÜBERSETZUNG</a:t>
            </a:r>
            <a:endParaRPr sz="3300">
              <a:latin typeface="Alexandria"/>
              <a:ea typeface="Alexandria"/>
              <a:cs typeface="Alexandria"/>
              <a:sym typeface="Alexandria"/>
            </a:endParaRPr>
          </a:p>
        </p:txBody>
      </p:sp>
      <p:sp>
        <p:nvSpPr>
          <p:cNvPr id="185" name="Google Shape;185;p32"/>
          <p:cNvSpPr txBox="1">
            <a:spLocks noGrp="1"/>
          </p:cNvSpPr>
          <p:nvPr>
            <p:ph type="subTitle" idx="1"/>
          </p:nvPr>
        </p:nvSpPr>
        <p:spPr>
          <a:xfrm>
            <a:off x="5275025" y="4569074"/>
            <a:ext cx="3851700" cy="54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5.12.2025</a:t>
            </a:r>
            <a:endParaRPr/>
          </a:p>
          <a:p>
            <a:pPr marL="0" lvl="0" indent="0" algn="r" rtl="0">
              <a:spcBef>
                <a:spcPts val="0"/>
              </a:spcBef>
              <a:spcAft>
                <a:spcPts val="0"/>
              </a:spcAft>
              <a:buNone/>
            </a:pPr>
            <a:r>
              <a:rPr lang="en"/>
              <a:t>Alemanno A., Lizzi B., Mincigrucci M.</a:t>
            </a:r>
            <a:endParaRPr/>
          </a:p>
        </p:txBody>
      </p:sp>
      <p:sp>
        <p:nvSpPr>
          <p:cNvPr id="186" name="Google Shape;186;p32"/>
          <p:cNvSpPr txBox="1">
            <a:spLocks noGrp="1"/>
          </p:cNvSpPr>
          <p:nvPr>
            <p:ph type="title" idx="4294967295"/>
          </p:nvPr>
        </p:nvSpPr>
        <p:spPr>
          <a:xfrm>
            <a:off x="632850" y="3095300"/>
            <a:ext cx="849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lexandria"/>
                <a:ea typeface="Alexandria"/>
                <a:cs typeface="Alexandria"/>
                <a:sym typeface="Alexandria"/>
              </a:rPr>
              <a:t>    Google Übersetzer und      DeepL im Vergleich</a:t>
            </a:r>
            <a:endParaRPr>
              <a:latin typeface="Alexandria"/>
              <a:ea typeface="Alexandria"/>
              <a:cs typeface="Alexandria"/>
              <a:sym typeface="Alexandria"/>
            </a:endParaRPr>
          </a:p>
        </p:txBody>
      </p:sp>
      <p:pic>
        <p:nvPicPr>
          <p:cNvPr id="187" name="Google Shape;187;p32"/>
          <p:cNvPicPr preferRelativeResize="0"/>
          <p:nvPr/>
        </p:nvPicPr>
        <p:blipFill>
          <a:blip r:embed="rId3">
            <a:alphaModFix/>
          </a:blip>
          <a:stretch>
            <a:fillRect/>
          </a:stretch>
        </p:blipFill>
        <p:spPr>
          <a:xfrm>
            <a:off x="538954" y="3160220"/>
            <a:ext cx="433475" cy="433475"/>
          </a:xfrm>
          <a:prstGeom prst="rect">
            <a:avLst/>
          </a:prstGeom>
          <a:noFill/>
          <a:ln>
            <a:noFill/>
          </a:ln>
        </p:spPr>
      </p:pic>
      <p:pic>
        <p:nvPicPr>
          <p:cNvPr id="188" name="Google Shape;188;p32"/>
          <p:cNvPicPr preferRelativeResize="0"/>
          <p:nvPr/>
        </p:nvPicPr>
        <p:blipFill rotWithShape="1">
          <a:blip r:embed="rId4">
            <a:alphaModFix/>
          </a:blip>
          <a:srcRect r="71840"/>
          <a:stretch/>
        </p:blipFill>
        <p:spPr>
          <a:xfrm>
            <a:off x="4774230" y="3160221"/>
            <a:ext cx="382185" cy="483775"/>
          </a:xfrm>
          <a:prstGeom prst="rect">
            <a:avLst/>
          </a:prstGeom>
          <a:noFill/>
          <a:ln>
            <a:noFill/>
          </a:ln>
        </p:spPr>
      </p:pic>
      <p:pic>
        <p:nvPicPr>
          <p:cNvPr id="189" name="Google Shape;189;p32"/>
          <p:cNvPicPr preferRelativeResize="0"/>
          <p:nvPr/>
        </p:nvPicPr>
        <p:blipFill>
          <a:blip r:embed="rId5">
            <a:alphaModFix/>
          </a:blip>
          <a:stretch>
            <a:fillRect/>
          </a:stretch>
        </p:blipFill>
        <p:spPr>
          <a:xfrm>
            <a:off x="2653277" y="49475"/>
            <a:ext cx="1647075" cy="689950"/>
          </a:xfrm>
          <a:prstGeom prst="rect">
            <a:avLst/>
          </a:prstGeom>
          <a:noFill/>
          <a:ln>
            <a:noFill/>
          </a:ln>
        </p:spPr>
      </p:pic>
      <p:pic>
        <p:nvPicPr>
          <p:cNvPr id="190" name="Google Shape;190;p32"/>
          <p:cNvPicPr preferRelativeResize="0"/>
          <p:nvPr/>
        </p:nvPicPr>
        <p:blipFill>
          <a:blip r:embed="rId6">
            <a:alphaModFix/>
          </a:blip>
          <a:stretch>
            <a:fillRect/>
          </a:stretch>
        </p:blipFill>
        <p:spPr>
          <a:xfrm>
            <a:off x="0" y="26176"/>
            <a:ext cx="2470000" cy="76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1" title="pezzo 3.png"/>
          <p:cNvPicPr preferRelativeResize="0"/>
          <p:nvPr/>
        </p:nvPicPr>
        <p:blipFill>
          <a:blip r:embed="rId3">
            <a:alphaModFix/>
          </a:blip>
          <a:stretch>
            <a:fillRect/>
          </a:stretch>
        </p:blipFill>
        <p:spPr>
          <a:xfrm>
            <a:off x="161000" y="1835150"/>
            <a:ext cx="5292149" cy="1473200"/>
          </a:xfrm>
          <a:prstGeom prst="rect">
            <a:avLst/>
          </a:prstGeom>
          <a:noFill/>
          <a:ln>
            <a:noFill/>
          </a:ln>
        </p:spPr>
      </p:pic>
      <p:pic>
        <p:nvPicPr>
          <p:cNvPr id="276" name="Google Shape;276;p41" title="3 GT.jpeg"/>
          <p:cNvPicPr preferRelativeResize="0"/>
          <p:nvPr/>
        </p:nvPicPr>
        <p:blipFill rotWithShape="1">
          <a:blip r:embed="rId4">
            <a:alphaModFix/>
          </a:blip>
          <a:srcRect t="12671" b="37557"/>
          <a:stretch/>
        </p:blipFill>
        <p:spPr>
          <a:xfrm>
            <a:off x="6679725" y="133313"/>
            <a:ext cx="2232700" cy="2408325"/>
          </a:xfrm>
          <a:prstGeom prst="rect">
            <a:avLst/>
          </a:prstGeom>
          <a:noFill/>
          <a:ln>
            <a:noFill/>
          </a:ln>
        </p:spPr>
      </p:pic>
      <p:pic>
        <p:nvPicPr>
          <p:cNvPr id="277" name="Google Shape;277;p41" title="3D.jpeg"/>
          <p:cNvPicPr preferRelativeResize="0"/>
          <p:nvPr/>
        </p:nvPicPr>
        <p:blipFill rotWithShape="1">
          <a:blip r:embed="rId5">
            <a:alphaModFix/>
          </a:blip>
          <a:srcRect t="5519" b="50501"/>
          <a:stretch/>
        </p:blipFill>
        <p:spPr>
          <a:xfrm>
            <a:off x="6679725" y="2657750"/>
            <a:ext cx="2232700" cy="2339523"/>
          </a:xfrm>
          <a:prstGeom prst="rect">
            <a:avLst/>
          </a:prstGeom>
          <a:noFill/>
          <a:ln>
            <a:noFill/>
          </a:ln>
        </p:spPr>
      </p:pic>
      <p:sp>
        <p:nvSpPr>
          <p:cNvPr id="278" name="Google Shape;278;p41"/>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279" name="Google Shape;279;p41"/>
          <p:cNvSpPr txBox="1"/>
          <p:nvPr/>
        </p:nvSpPr>
        <p:spPr>
          <a:xfrm>
            <a:off x="686938" y="1233413"/>
            <a:ext cx="3827400" cy="56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Dritte Teil: von 0.49 bis 1.00 Minuten</a:t>
            </a:r>
            <a:endParaRPr sz="1200">
              <a:solidFill>
                <a:schemeClr val="dk1"/>
              </a:solidFill>
              <a:latin typeface="Alexandria"/>
              <a:ea typeface="Alexandria"/>
              <a:cs typeface="Alexandria"/>
              <a:sym typeface="Alexandria"/>
            </a:endParaRPr>
          </a:p>
        </p:txBody>
      </p:sp>
      <p:cxnSp>
        <p:nvCxnSpPr>
          <p:cNvPr id="280" name="Google Shape;280;p41"/>
          <p:cNvCxnSpPr/>
          <p:nvPr/>
        </p:nvCxnSpPr>
        <p:spPr>
          <a:xfrm>
            <a:off x="5625175" y="2459925"/>
            <a:ext cx="670800" cy="593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81" name="Google Shape;281;p41"/>
          <p:cNvCxnSpPr/>
          <p:nvPr/>
        </p:nvCxnSpPr>
        <p:spPr>
          <a:xfrm rot="10800000" flipH="1">
            <a:off x="5659575" y="1917925"/>
            <a:ext cx="619200" cy="559200"/>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282" name="Google Shape;282;p41"/>
          <p:cNvSpPr txBox="1"/>
          <p:nvPr/>
        </p:nvSpPr>
        <p:spPr>
          <a:xfrm>
            <a:off x="4765050" y="1122388"/>
            <a:ext cx="17460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sp>
        <p:nvSpPr>
          <p:cNvPr id="283" name="Google Shape;283;p41"/>
          <p:cNvSpPr txBox="1"/>
          <p:nvPr/>
        </p:nvSpPr>
        <p:spPr>
          <a:xfrm>
            <a:off x="5065950" y="3655463"/>
            <a:ext cx="1445100" cy="34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p42"/>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Unvollständige Transkription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Fehlt “…ich mache jetzt meine schöne Urlaubsliste die…”</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Übersetzung ist unklar</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Hier steht nicht "hier ist mein PC"</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Dazugekommen = stati aggiunti</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Dazu gekommen= arrivati a questo punto</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Beide transkribieren den zweiten Ausdruck, übersetzen ihn aber als den Ersten</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Unvollständige Transkription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Der meiste Satz fehlt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Transkribiert nur letzten Satz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Übersetzung in jedem Fall korrekt</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89" name="Google Shape;289;p42"/>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290" name="Google Shape;290;p42"/>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3" title="pezzo 4.png"/>
          <p:cNvPicPr preferRelativeResize="0"/>
          <p:nvPr/>
        </p:nvPicPr>
        <p:blipFill>
          <a:blip r:embed="rId3">
            <a:alphaModFix/>
          </a:blip>
          <a:stretch>
            <a:fillRect/>
          </a:stretch>
        </p:blipFill>
        <p:spPr>
          <a:xfrm>
            <a:off x="194650" y="1259450"/>
            <a:ext cx="5213626" cy="2624600"/>
          </a:xfrm>
          <a:prstGeom prst="rect">
            <a:avLst/>
          </a:prstGeom>
          <a:noFill/>
          <a:ln>
            <a:noFill/>
          </a:ln>
        </p:spPr>
      </p:pic>
      <p:sp>
        <p:nvSpPr>
          <p:cNvPr id="296" name="Google Shape;296;p43"/>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pic>
        <p:nvPicPr>
          <p:cNvPr id="297" name="Google Shape;297;p43" title="4GT.jpeg"/>
          <p:cNvPicPr preferRelativeResize="0"/>
          <p:nvPr/>
        </p:nvPicPr>
        <p:blipFill rotWithShape="1">
          <a:blip r:embed="rId4">
            <a:alphaModFix/>
          </a:blip>
          <a:srcRect t="13731" b="27959"/>
          <a:stretch/>
        </p:blipFill>
        <p:spPr>
          <a:xfrm>
            <a:off x="6697512" y="94625"/>
            <a:ext cx="2104976" cy="2659809"/>
          </a:xfrm>
          <a:prstGeom prst="rect">
            <a:avLst/>
          </a:prstGeom>
          <a:noFill/>
          <a:ln>
            <a:noFill/>
          </a:ln>
        </p:spPr>
      </p:pic>
      <p:pic>
        <p:nvPicPr>
          <p:cNvPr id="298" name="Google Shape;298;p43" title="4D.jpeg"/>
          <p:cNvPicPr preferRelativeResize="0"/>
          <p:nvPr/>
        </p:nvPicPr>
        <p:blipFill rotWithShape="1">
          <a:blip r:embed="rId5">
            <a:alphaModFix/>
          </a:blip>
          <a:srcRect t="10203" b="44145"/>
          <a:stretch/>
        </p:blipFill>
        <p:spPr>
          <a:xfrm>
            <a:off x="6697500" y="2895125"/>
            <a:ext cx="2104999" cy="2145152"/>
          </a:xfrm>
          <a:prstGeom prst="rect">
            <a:avLst/>
          </a:prstGeom>
          <a:noFill/>
          <a:ln>
            <a:noFill/>
          </a:ln>
        </p:spPr>
      </p:pic>
      <p:sp>
        <p:nvSpPr>
          <p:cNvPr id="299" name="Google Shape;299;p43"/>
          <p:cNvSpPr txBox="1"/>
          <p:nvPr/>
        </p:nvSpPr>
        <p:spPr>
          <a:xfrm>
            <a:off x="3380250" y="2184700"/>
            <a:ext cx="860100" cy="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
        <p:nvSpPr>
          <p:cNvPr id="300" name="Google Shape;300;p43"/>
          <p:cNvSpPr txBox="1"/>
          <p:nvPr/>
        </p:nvSpPr>
        <p:spPr>
          <a:xfrm>
            <a:off x="610788" y="629713"/>
            <a:ext cx="3827400" cy="56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Vierte Teil: von 1.01 bis 1.18 Minuten</a:t>
            </a:r>
            <a:endParaRPr sz="1200">
              <a:solidFill>
                <a:schemeClr val="dk1"/>
              </a:solidFill>
              <a:latin typeface="Alexandria"/>
              <a:ea typeface="Alexandria"/>
              <a:cs typeface="Alexandria"/>
              <a:sym typeface="Alexandria"/>
            </a:endParaRPr>
          </a:p>
        </p:txBody>
      </p:sp>
      <p:cxnSp>
        <p:nvCxnSpPr>
          <p:cNvPr id="301" name="Google Shape;301;p43"/>
          <p:cNvCxnSpPr/>
          <p:nvPr/>
        </p:nvCxnSpPr>
        <p:spPr>
          <a:xfrm rot="10800000" flipH="1">
            <a:off x="5522938" y="1918150"/>
            <a:ext cx="1059900" cy="645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302" name="Google Shape;302;p43"/>
          <p:cNvCxnSpPr/>
          <p:nvPr/>
        </p:nvCxnSpPr>
        <p:spPr>
          <a:xfrm>
            <a:off x="5547750" y="2571750"/>
            <a:ext cx="1040700" cy="636600"/>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303" name="Google Shape;303;p43"/>
          <p:cNvSpPr txBox="1"/>
          <p:nvPr/>
        </p:nvSpPr>
        <p:spPr>
          <a:xfrm>
            <a:off x="4971500" y="731100"/>
            <a:ext cx="1677300" cy="40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sp>
        <p:nvSpPr>
          <p:cNvPr id="304" name="Google Shape;304;p43"/>
          <p:cNvSpPr txBox="1"/>
          <p:nvPr/>
        </p:nvSpPr>
        <p:spPr>
          <a:xfrm>
            <a:off x="5044700" y="4154350"/>
            <a:ext cx="1530900" cy="3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aphicFrame>
        <p:nvGraphicFramePr>
          <p:cNvPr id="309" name="Google Shape;309;p44"/>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Transkription des ersten richtigen Satzes</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Fehler beim Hinzufügen des zweiten Satzes, dadurch falsche Übersetzung</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 "Urlaubsliste→lista delle feste"</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"Schön weißt du..."→"was heißt du..." Problem, verschiedene Aussprache Töne zu identifizieren</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Der letzte Satz wurde nicht geschrieben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Ursachen: Zu viele Pausen? Zu viel Verwirrung beim Dialog?</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Transkription des ersten richtigen Satzes</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Zwei weitere völlig unvollständige Sätze, er schrieb nur ein paar Worte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"...steigert hast schön danke..." </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10" name="Google Shape;310;p44"/>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311" name="Google Shape;311;p44"/>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5" title="pezzo 5.png"/>
          <p:cNvPicPr preferRelativeResize="0"/>
          <p:nvPr/>
        </p:nvPicPr>
        <p:blipFill>
          <a:blip r:embed="rId3">
            <a:alphaModFix/>
          </a:blip>
          <a:stretch>
            <a:fillRect/>
          </a:stretch>
        </p:blipFill>
        <p:spPr>
          <a:xfrm>
            <a:off x="135175" y="1626225"/>
            <a:ext cx="5455575" cy="1891075"/>
          </a:xfrm>
          <a:prstGeom prst="rect">
            <a:avLst/>
          </a:prstGeom>
          <a:noFill/>
          <a:ln>
            <a:noFill/>
          </a:ln>
        </p:spPr>
      </p:pic>
      <p:pic>
        <p:nvPicPr>
          <p:cNvPr id="317" name="Google Shape;317;p45" title="5D.jpeg"/>
          <p:cNvPicPr preferRelativeResize="0"/>
          <p:nvPr/>
        </p:nvPicPr>
        <p:blipFill rotWithShape="1">
          <a:blip r:embed="rId4">
            <a:alphaModFix/>
          </a:blip>
          <a:srcRect t="11073" b="39686"/>
          <a:stretch/>
        </p:blipFill>
        <p:spPr>
          <a:xfrm>
            <a:off x="6697875" y="2588950"/>
            <a:ext cx="2232700" cy="2382525"/>
          </a:xfrm>
          <a:prstGeom prst="rect">
            <a:avLst/>
          </a:prstGeom>
          <a:noFill/>
          <a:ln>
            <a:noFill/>
          </a:ln>
        </p:spPr>
      </p:pic>
      <p:pic>
        <p:nvPicPr>
          <p:cNvPr id="318" name="Google Shape;318;p45" title="5 GT.jpeg"/>
          <p:cNvPicPr preferRelativeResize="0"/>
          <p:nvPr/>
        </p:nvPicPr>
        <p:blipFill rotWithShape="1">
          <a:blip r:embed="rId5">
            <a:alphaModFix/>
          </a:blip>
          <a:srcRect t="13373" b="40304"/>
          <a:stretch/>
        </p:blipFill>
        <p:spPr>
          <a:xfrm>
            <a:off x="6697875" y="77400"/>
            <a:ext cx="2232700" cy="2382525"/>
          </a:xfrm>
          <a:prstGeom prst="rect">
            <a:avLst/>
          </a:prstGeom>
          <a:noFill/>
          <a:ln>
            <a:noFill/>
          </a:ln>
        </p:spPr>
      </p:pic>
      <p:sp>
        <p:nvSpPr>
          <p:cNvPr id="319" name="Google Shape;319;p45"/>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320" name="Google Shape;320;p45"/>
          <p:cNvSpPr txBox="1"/>
          <p:nvPr/>
        </p:nvSpPr>
        <p:spPr>
          <a:xfrm>
            <a:off x="610788" y="913438"/>
            <a:ext cx="3827400" cy="56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Fünfte Teil: von 2.26 bis 2.35 Minuten</a:t>
            </a:r>
            <a:endParaRPr sz="1200">
              <a:solidFill>
                <a:schemeClr val="dk1"/>
              </a:solidFill>
              <a:latin typeface="Alexandria"/>
              <a:ea typeface="Alexandria"/>
              <a:cs typeface="Alexandria"/>
              <a:sym typeface="Alexandria"/>
            </a:endParaRPr>
          </a:p>
        </p:txBody>
      </p:sp>
      <p:cxnSp>
        <p:nvCxnSpPr>
          <p:cNvPr id="321" name="Google Shape;321;p45"/>
          <p:cNvCxnSpPr/>
          <p:nvPr/>
        </p:nvCxnSpPr>
        <p:spPr>
          <a:xfrm rot="10800000" flipH="1">
            <a:off x="5762775" y="1797725"/>
            <a:ext cx="670800" cy="5676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322" name="Google Shape;322;p45"/>
          <p:cNvCxnSpPr/>
          <p:nvPr/>
        </p:nvCxnSpPr>
        <p:spPr>
          <a:xfrm>
            <a:off x="5771375" y="2373925"/>
            <a:ext cx="653700" cy="498900"/>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323" name="Google Shape;323;p45"/>
          <p:cNvSpPr txBox="1"/>
          <p:nvPr/>
        </p:nvSpPr>
        <p:spPr>
          <a:xfrm>
            <a:off x="4928450" y="1040663"/>
            <a:ext cx="1642800" cy="4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sp>
        <p:nvSpPr>
          <p:cNvPr id="324" name="Google Shape;324;p45"/>
          <p:cNvSpPr txBox="1"/>
          <p:nvPr/>
        </p:nvSpPr>
        <p:spPr>
          <a:xfrm>
            <a:off x="5091800" y="3582363"/>
            <a:ext cx="1316100" cy="3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46"/>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Fast vollständige Transkription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Fehler in der Abschrift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“...Du wollst dir erst…”→ “...du wolltest erstmale…”</a:t>
                      </a: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letzten 3 Sätze sind ungeschrieben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Sie spüren nur "...okay dann..."→"... okay danke"</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Kennen Koh Samui, thailändische Insel </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gleichen Probleme wie bei Google Übersetzer.</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30" name="Google Shape;330;p46"/>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331" name="Google Shape;331;p46"/>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7" title="pezzo 6.png"/>
          <p:cNvPicPr preferRelativeResize="0"/>
          <p:nvPr/>
        </p:nvPicPr>
        <p:blipFill>
          <a:blip r:embed="rId3">
            <a:alphaModFix/>
          </a:blip>
          <a:stretch>
            <a:fillRect/>
          </a:stretch>
        </p:blipFill>
        <p:spPr>
          <a:xfrm>
            <a:off x="135200" y="2058775"/>
            <a:ext cx="5867150" cy="1025950"/>
          </a:xfrm>
          <a:prstGeom prst="rect">
            <a:avLst/>
          </a:prstGeom>
          <a:noFill/>
          <a:ln>
            <a:noFill/>
          </a:ln>
        </p:spPr>
      </p:pic>
      <p:sp>
        <p:nvSpPr>
          <p:cNvPr id="337" name="Google Shape;337;p47"/>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338" name="Google Shape;338;p47"/>
          <p:cNvSpPr txBox="1"/>
          <p:nvPr/>
        </p:nvSpPr>
        <p:spPr>
          <a:xfrm>
            <a:off x="610788" y="1299038"/>
            <a:ext cx="3827400" cy="56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Sechste Teil: von 3.06 bis 3.14 Minuten</a:t>
            </a:r>
            <a:endParaRPr sz="1200">
              <a:solidFill>
                <a:schemeClr val="dk1"/>
              </a:solidFill>
              <a:latin typeface="Alexandria"/>
              <a:ea typeface="Alexandria"/>
              <a:cs typeface="Alexandria"/>
              <a:sym typeface="Alexandria"/>
            </a:endParaRPr>
          </a:p>
        </p:txBody>
      </p:sp>
      <p:pic>
        <p:nvPicPr>
          <p:cNvPr id="339" name="Google Shape;339;p47" title="6D.jpeg"/>
          <p:cNvPicPr preferRelativeResize="0"/>
          <p:nvPr/>
        </p:nvPicPr>
        <p:blipFill rotWithShape="1">
          <a:blip r:embed="rId4">
            <a:alphaModFix/>
          </a:blip>
          <a:srcRect t="10714" b="49290"/>
          <a:stretch/>
        </p:blipFill>
        <p:spPr>
          <a:xfrm>
            <a:off x="6713825" y="2941600"/>
            <a:ext cx="2232700" cy="2004076"/>
          </a:xfrm>
          <a:prstGeom prst="rect">
            <a:avLst/>
          </a:prstGeom>
          <a:noFill/>
          <a:ln>
            <a:noFill/>
          </a:ln>
        </p:spPr>
      </p:pic>
      <p:pic>
        <p:nvPicPr>
          <p:cNvPr id="340" name="Google Shape;340;p47" title="6GT.jpeg"/>
          <p:cNvPicPr preferRelativeResize="0"/>
          <p:nvPr/>
        </p:nvPicPr>
        <p:blipFill rotWithShape="1">
          <a:blip r:embed="rId5">
            <a:alphaModFix/>
          </a:blip>
          <a:srcRect t="13043" b="34949"/>
          <a:stretch/>
        </p:blipFill>
        <p:spPr>
          <a:xfrm>
            <a:off x="6713825" y="146225"/>
            <a:ext cx="2232700" cy="2674949"/>
          </a:xfrm>
          <a:prstGeom prst="rect">
            <a:avLst/>
          </a:prstGeom>
          <a:noFill/>
          <a:ln>
            <a:noFill/>
          </a:ln>
        </p:spPr>
      </p:pic>
      <p:sp>
        <p:nvSpPr>
          <p:cNvPr id="341" name="Google Shape;341;p47"/>
          <p:cNvSpPr txBox="1"/>
          <p:nvPr/>
        </p:nvSpPr>
        <p:spPr>
          <a:xfrm>
            <a:off x="5023075" y="1299050"/>
            <a:ext cx="1866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cxnSp>
        <p:nvCxnSpPr>
          <p:cNvPr id="342" name="Google Shape;342;p47"/>
          <p:cNvCxnSpPr>
            <a:stCxn id="336" idx="3"/>
          </p:cNvCxnSpPr>
          <p:nvPr/>
        </p:nvCxnSpPr>
        <p:spPr>
          <a:xfrm rot="10800000" flipH="1">
            <a:off x="6002350" y="2184750"/>
            <a:ext cx="629100" cy="3870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343" name="Google Shape;343;p47"/>
          <p:cNvCxnSpPr>
            <a:stCxn id="336" idx="3"/>
          </p:cNvCxnSpPr>
          <p:nvPr/>
        </p:nvCxnSpPr>
        <p:spPr>
          <a:xfrm>
            <a:off x="6002350" y="2571750"/>
            <a:ext cx="612000" cy="541800"/>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344" name="Google Shape;344;p47"/>
          <p:cNvSpPr txBox="1"/>
          <p:nvPr/>
        </p:nvSpPr>
        <p:spPr>
          <a:xfrm>
            <a:off x="5324125" y="3780288"/>
            <a:ext cx="12645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aphicFrame>
        <p:nvGraphicFramePr>
          <p:cNvPr id="349" name="Google Shape;349;p48"/>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Zwischenlagen als "ach so" transkribieren</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Letzter halbgeschriebener Satz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Semantisch korrekte Übersetzung </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Transkription von „nicht“:</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u="sng">
                          <a:solidFill>
                            <a:schemeClr val="dk1"/>
                          </a:solidFill>
                          <a:latin typeface="Albert Sans"/>
                          <a:ea typeface="Albert Sans"/>
                          <a:cs typeface="Albert Sans"/>
                          <a:sym typeface="Albert Sans"/>
                        </a:rPr>
                        <a:t>Transkription von ZuMult</a:t>
                      </a:r>
                      <a:r>
                        <a:rPr lang="en" sz="1200">
                          <a:solidFill>
                            <a:schemeClr val="dk1"/>
                          </a:solidFill>
                          <a:latin typeface="Albert Sans"/>
                          <a:ea typeface="Albert Sans"/>
                          <a:cs typeface="Albert Sans"/>
                          <a:sym typeface="Albert Sans"/>
                        </a:rPr>
                        <a:t>: “net”</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u="sng">
                          <a:solidFill>
                            <a:schemeClr val="dk1"/>
                          </a:solidFill>
                          <a:latin typeface="Albert Sans"/>
                          <a:ea typeface="Albert Sans"/>
                          <a:cs typeface="Albert Sans"/>
                          <a:sym typeface="Albert Sans"/>
                        </a:rPr>
                        <a:t>MÜ</a:t>
                      </a:r>
                      <a:r>
                        <a:rPr lang="en" sz="1200">
                          <a:solidFill>
                            <a:schemeClr val="dk1"/>
                          </a:solidFill>
                          <a:latin typeface="Albert Sans"/>
                          <a:ea typeface="Albert Sans"/>
                          <a:cs typeface="Albert Sans"/>
                          <a:sym typeface="Albert Sans"/>
                        </a:rPr>
                        <a:t>: “nicht” </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Nur Transkription des ersten Satzes + "fahren" des letzten Satzes </a:t>
                      </a: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Semantisch korrekte Übersetzung </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0" name="Google Shape;350;p48"/>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351" name="Google Shape;351;p48"/>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idx="4294967295"/>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err="1"/>
              <a:t>Todesfuge</a:t>
            </a:r>
            <a:r>
              <a:rPr lang="en" dirty="0"/>
              <a:t>, Paul Celan</a:t>
            </a:r>
            <a:endParaRPr dirty="0"/>
          </a:p>
        </p:txBody>
      </p:sp>
      <p:sp>
        <p:nvSpPr>
          <p:cNvPr id="357" name="Google Shape;357;p49"/>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Wie funktioniert die maschinelle Übersetzung, wenn es um ein </a:t>
            </a:r>
            <a:r>
              <a:rPr lang="en" sz="1200" b="1">
                <a:solidFill>
                  <a:schemeClr val="dk1"/>
                </a:solidFill>
                <a:latin typeface="Albert Sans"/>
                <a:ea typeface="Albert Sans"/>
                <a:cs typeface="Albert Sans"/>
                <a:sym typeface="Albert Sans"/>
              </a:rPr>
              <a:t>Gedicht </a:t>
            </a:r>
            <a:r>
              <a:rPr lang="en" sz="1200">
                <a:solidFill>
                  <a:schemeClr val="dk1"/>
                </a:solidFill>
                <a:latin typeface="Albert Sans"/>
                <a:ea typeface="Albert Sans"/>
                <a:cs typeface="Albert Sans"/>
                <a:sym typeface="Albert Sans"/>
              </a:rPr>
              <a:t>geht?</a:t>
            </a:r>
            <a:endParaRPr sz="1200">
              <a:solidFill>
                <a:schemeClr val="dk1"/>
              </a:solidFill>
              <a:latin typeface="Albert Sans"/>
              <a:ea typeface="Albert Sans"/>
              <a:cs typeface="Albert Sans"/>
              <a:sym typeface="Albert Sans"/>
            </a:endParaRPr>
          </a:p>
        </p:txBody>
      </p:sp>
      <p:sp>
        <p:nvSpPr>
          <p:cNvPr id="358" name="Google Shape;358;p49"/>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359" name="Google Shape;359;p49"/>
          <p:cNvPicPr preferRelativeResize="0"/>
          <p:nvPr/>
        </p:nvPicPr>
        <p:blipFill rotWithShape="1">
          <a:blip r:embed="rId3">
            <a:alphaModFix/>
          </a:blip>
          <a:srcRect b="45328"/>
          <a:stretch/>
        </p:blipFill>
        <p:spPr>
          <a:xfrm>
            <a:off x="753727" y="1630730"/>
            <a:ext cx="4631775" cy="3176000"/>
          </a:xfrm>
          <a:prstGeom prst="rect">
            <a:avLst/>
          </a:prstGeom>
          <a:noFill/>
          <a:ln>
            <a:noFill/>
          </a:ln>
        </p:spPr>
      </p:pic>
      <p:sp>
        <p:nvSpPr>
          <p:cNvPr id="360" name="Google Shape;360;p49"/>
          <p:cNvSpPr txBox="1"/>
          <p:nvPr/>
        </p:nvSpPr>
        <p:spPr>
          <a:xfrm>
            <a:off x="5527042" y="1682218"/>
            <a:ext cx="3552600" cy="1597500"/>
          </a:xfrm>
          <a:prstGeom prst="rect">
            <a:avLst/>
          </a:prstGeom>
          <a:noFill/>
          <a:ln>
            <a:noFill/>
          </a:ln>
        </p:spPr>
        <p:txBody>
          <a:bodyPr spcFirstLastPara="1" wrap="square" lIns="91425" tIns="91425" rIns="0" bIns="91425" anchor="t" anchorCtr="0">
            <a:noAutofit/>
          </a:bodyPr>
          <a:lstStyle/>
          <a:p>
            <a:pPr marL="0" lvl="0" indent="0" algn="l" rtl="0">
              <a:lnSpc>
                <a:spcPct val="150000"/>
              </a:lnSpc>
              <a:spcBef>
                <a:spcPts val="0"/>
              </a:spcBef>
              <a:spcAft>
                <a:spcPts val="0"/>
              </a:spcAft>
              <a:buNone/>
            </a:pPr>
            <a:r>
              <a:rPr lang="en" sz="1200">
                <a:solidFill>
                  <a:schemeClr val="dk1"/>
                </a:solidFill>
                <a:latin typeface="Albert Sans"/>
                <a:ea typeface="Albert Sans"/>
                <a:cs typeface="Albert Sans"/>
                <a:sym typeface="Albert Sans"/>
              </a:rPr>
              <a:t>Elemente des Gedichts:</a:t>
            </a:r>
            <a:endParaRPr sz="1200">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voller </a:t>
            </a:r>
            <a:r>
              <a:rPr lang="en" sz="1200" b="1">
                <a:solidFill>
                  <a:schemeClr val="dk1"/>
                </a:solidFill>
                <a:latin typeface="Albert Sans"/>
                <a:ea typeface="Albert Sans"/>
                <a:cs typeface="Albert Sans"/>
                <a:sym typeface="Albert Sans"/>
              </a:rPr>
              <a:t>Empathie</a:t>
            </a:r>
            <a:endParaRPr sz="1200" b="1">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b="1">
                <a:solidFill>
                  <a:schemeClr val="dk1"/>
                </a:solidFill>
                <a:latin typeface="Albert Sans"/>
                <a:ea typeface="Albert Sans"/>
                <a:cs typeface="Albert Sans"/>
                <a:sym typeface="Albert Sans"/>
              </a:rPr>
              <a:t>ohne Interpunktion</a:t>
            </a:r>
            <a:r>
              <a:rPr lang="en" sz="1200">
                <a:solidFill>
                  <a:schemeClr val="dk1"/>
                </a:solidFill>
                <a:latin typeface="Albert Sans"/>
                <a:ea typeface="Albert Sans"/>
                <a:cs typeface="Albert Sans"/>
                <a:sym typeface="Albert Sans"/>
              </a:rPr>
              <a:t>, um die Angst in den Konzentrationslagern zu vermitteln</a:t>
            </a:r>
            <a:endParaRPr sz="1200">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b="1">
                <a:solidFill>
                  <a:schemeClr val="dk1"/>
                </a:solidFill>
                <a:latin typeface="Albert Sans"/>
                <a:ea typeface="Albert Sans"/>
                <a:cs typeface="Albert Sans"/>
                <a:sym typeface="Albert Sans"/>
              </a:rPr>
              <a:t>Metaphern </a:t>
            </a:r>
            <a:r>
              <a:rPr lang="en" sz="1200">
                <a:solidFill>
                  <a:schemeClr val="dk1"/>
                </a:solidFill>
                <a:latin typeface="Albert Sans"/>
                <a:ea typeface="Albert Sans"/>
                <a:cs typeface="Albert Sans"/>
                <a:sym typeface="Albert Sans"/>
              </a:rPr>
              <a:t>und </a:t>
            </a:r>
            <a:r>
              <a:rPr lang="en" sz="1200" b="1">
                <a:solidFill>
                  <a:schemeClr val="dk1"/>
                </a:solidFill>
                <a:latin typeface="Albert Sans"/>
                <a:ea typeface="Albert Sans"/>
                <a:cs typeface="Albert Sans"/>
                <a:sym typeface="Albert Sans"/>
              </a:rPr>
              <a:t>kulturelle Bezüge</a:t>
            </a:r>
            <a:endParaRPr sz="1200" b="1">
              <a:solidFill>
                <a:schemeClr val="dk1"/>
              </a:solidFill>
              <a:latin typeface="Albert Sans"/>
              <a:ea typeface="Albert Sans"/>
              <a:cs typeface="Albert Sans"/>
              <a:sym typeface="Albert Sans"/>
            </a:endParaRPr>
          </a:p>
          <a:p>
            <a:pPr marL="0" lvl="0" indent="0" algn="l" rtl="0">
              <a:lnSpc>
                <a:spcPct val="150000"/>
              </a:lnSpc>
              <a:spcBef>
                <a:spcPts val="0"/>
              </a:spcBef>
              <a:spcAft>
                <a:spcPts val="0"/>
              </a:spcAft>
              <a:buNone/>
            </a:pPr>
            <a:endParaRPr sz="1200">
              <a:solidFill>
                <a:schemeClr val="dk1"/>
              </a:solidFill>
              <a:latin typeface="Albert Sans"/>
              <a:ea typeface="Albert Sans"/>
              <a:cs typeface="Albert Sans"/>
              <a:sym typeface="Albert Sans"/>
            </a:endParaRPr>
          </a:p>
          <a:p>
            <a:pPr marL="0" lvl="0" indent="0" algn="l" rtl="0">
              <a:lnSpc>
                <a:spcPct val="150000"/>
              </a:lnSpc>
              <a:spcBef>
                <a:spcPts val="0"/>
              </a:spcBef>
              <a:spcAft>
                <a:spcPts val="0"/>
              </a:spcAft>
              <a:buNone/>
            </a:pPr>
            <a:endParaRPr sz="1200">
              <a:solidFill>
                <a:schemeClr val="dk1"/>
              </a:solidFill>
              <a:latin typeface="Albert Sans"/>
              <a:ea typeface="Albert Sans"/>
              <a:cs typeface="Albert Sans"/>
              <a:sym typeface="Albert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Der Ansatz von </a:t>
            </a:r>
            <a:r>
              <a:rPr lang="en" sz="2000">
                <a:solidFill>
                  <a:srgbClr val="508EF5"/>
                </a:solidFill>
              </a:rPr>
              <a:t>Google ÜB </a:t>
            </a:r>
            <a:r>
              <a:rPr lang="en" sz="2000"/>
              <a:t>für die Poesie</a:t>
            </a:r>
            <a:endParaRPr sz="2000"/>
          </a:p>
        </p:txBody>
      </p:sp>
      <p:sp>
        <p:nvSpPr>
          <p:cNvPr id="366" name="Google Shape;366;p50"/>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Wie transkribiert es einen gesprochenen Text </a:t>
            </a:r>
            <a:r>
              <a:rPr lang="en" sz="1200" b="1">
                <a:solidFill>
                  <a:schemeClr val="dk1"/>
                </a:solidFill>
                <a:latin typeface="Albert Sans"/>
                <a:ea typeface="Albert Sans"/>
                <a:cs typeface="Albert Sans"/>
                <a:sym typeface="Albert Sans"/>
              </a:rPr>
              <a:t>ohne Satzzeichen</a:t>
            </a:r>
            <a:r>
              <a:rPr lang="en" sz="1200">
                <a:solidFill>
                  <a:schemeClr val="dk1"/>
                </a:solidFill>
                <a:latin typeface="Albert Sans"/>
                <a:ea typeface="Albert Sans"/>
                <a:cs typeface="Albert Sans"/>
                <a:sym typeface="Albert Sans"/>
              </a:rPr>
              <a:t>? Wie ein einziger langer Satz.</a:t>
            </a:r>
            <a:endParaRPr sz="1200">
              <a:solidFill>
                <a:schemeClr val="dk1"/>
              </a:solidFill>
              <a:latin typeface="Albert Sans"/>
              <a:ea typeface="Albert Sans"/>
              <a:cs typeface="Albert Sans"/>
              <a:sym typeface="Albert Sans"/>
            </a:endParaRPr>
          </a:p>
        </p:txBody>
      </p:sp>
      <p:sp>
        <p:nvSpPr>
          <p:cNvPr id="367" name="Google Shape;367;p50"/>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368" name="Google Shape;368;p50"/>
          <p:cNvPicPr preferRelativeResize="0"/>
          <p:nvPr/>
        </p:nvPicPr>
        <p:blipFill>
          <a:blip r:embed="rId3">
            <a:alphaModFix/>
          </a:blip>
          <a:stretch>
            <a:fillRect/>
          </a:stretch>
        </p:blipFill>
        <p:spPr>
          <a:xfrm>
            <a:off x="25747" y="4684276"/>
            <a:ext cx="433475" cy="433475"/>
          </a:xfrm>
          <a:prstGeom prst="rect">
            <a:avLst/>
          </a:prstGeom>
          <a:noFill/>
          <a:ln>
            <a:noFill/>
          </a:ln>
        </p:spPr>
      </p:pic>
      <p:pic>
        <p:nvPicPr>
          <p:cNvPr id="369" name="Google Shape;369;p50"/>
          <p:cNvPicPr preferRelativeResize="0"/>
          <p:nvPr/>
        </p:nvPicPr>
        <p:blipFill rotWithShape="1">
          <a:blip r:embed="rId4">
            <a:alphaModFix/>
          </a:blip>
          <a:srcRect b="2448"/>
          <a:stretch/>
        </p:blipFill>
        <p:spPr>
          <a:xfrm>
            <a:off x="666475" y="1472775"/>
            <a:ext cx="7811050" cy="30245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1070650" y="1367325"/>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96" name="Google Shape;196;p33"/>
          <p:cNvSpPr txBox="1">
            <a:spLocks noGrp="1"/>
          </p:cNvSpPr>
          <p:nvPr>
            <p:ph type="subTitle" idx="1"/>
          </p:nvPr>
        </p:nvSpPr>
        <p:spPr>
          <a:xfrm>
            <a:off x="1609075" y="1367325"/>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Einleitung</a:t>
            </a:r>
            <a:endParaRPr/>
          </a:p>
        </p:txBody>
      </p:sp>
      <p:sp>
        <p:nvSpPr>
          <p:cNvPr id="197" name="Google Shape;197;p33"/>
          <p:cNvSpPr txBox="1">
            <a:spLocks noGrp="1"/>
          </p:cNvSpPr>
          <p:nvPr>
            <p:ph type="title" idx="2"/>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Gliederung</a:t>
            </a:r>
            <a:endParaRPr/>
          </a:p>
        </p:txBody>
      </p:sp>
      <p:sp>
        <p:nvSpPr>
          <p:cNvPr id="198" name="Google Shape;198;p33"/>
          <p:cNvSpPr txBox="1">
            <a:spLocks noGrp="1"/>
          </p:cNvSpPr>
          <p:nvPr>
            <p:ph type="title" idx="3"/>
          </p:nvPr>
        </p:nvSpPr>
        <p:spPr>
          <a:xfrm>
            <a:off x="1070650" y="2103525"/>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99" name="Google Shape;199;p33"/>
          <p:cNvSpPr txBox="1">
            <a:spLocks noGrp="1"/>
          </p:cNvSpPr>
          <p:nvPr>
            <p:ph type="subTitle" idx="4"/>
          </p:nvPr>
        </p:nvSpPr>
        <p:spPr>
          <a:xfrm>
            <a:off x="1609075" y="2103533"/>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Theoretische Grundlagen</a:t>
            </a:r>
            <a:endParaRPr/>
          </a:p>
        </p:txBody>
      </p:sp>
      <p:sp>
        <p:nvSpPr>
          <p:cNvPr id="200" name="Google Shape;200;p33"/>
          <p:cNvSpPr txBox="1">
            <a:spLocks noGrp="1"/>
          </p:cNvSpPr>
          <p:nvPr>
            <p:ph type="title" idx="5"/>
          </p:nvPr>
        </p:nvSpPr>
        <p:spPr>
          <a:xfrm>
            <a:off x="1070650" y="2839750"/>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201" name="Google Shape;201;p33"/>
          <p:cNvSpPr txBox="1">
            <a:spLocks noGrp="1"/>
          </p:cNvSpPr>
          <p:nvPr>
            <p:ph type="subTitle" idx="6"/>
          </p:nvPr>
        </p:nvSpPr>
        <p:spPr>
          <a:xfrm>
            <a:off x="1609075" y="2839740"/>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Erstes Experiment: Gesprächsdialog</a:t>
            </a:r>
            <a:endParaRPr/>
          </a:p>
        </p:txBody>
      </p:sp>
      <p:sp>
        <p:nvSpPr>
          <p:cNvPr id="202" name="Google Shape;202;p33"/>
          <p:cNvSpPr txBox="1">
            <a:spLocks noGrp="1"/>
          </p:cNvSpPr>
          <p:nvPr>
            <p:ph type="title" idx="7"/>
          </p:nvPr>
        </p:nvSpPr>
        <p:spPr>
          <a:xfrm>
            <a:off x="1070650" y="3575950"/>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203" name="Google Shape;203;p33"/>
          <p:cNvSpPr txBox="1">
            <a:spLocks noGrp="1"/>
          </p:cNvSpPr>
          <p:nvPr>
            <p:ph type="subTitle" idx="8"/>
          </p:nvPr>
        </p:nvSpPr>
        <p:spPr>
          <a:xfrm>
            <a:off x="1609075" y="3575948"/>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Zweites Experiment: Gedicht</a:t>
            </a:r>
            <a:endParaRPr/>
          </a:p>
        </p:txBody>
      </p:sp>
      <p:sp>
        <p:nvSpPr>
          <p:cNvPr id="204" name="Google Shape;204;p33"/>
          <p:cNvSpPr txBox="1">
            <a:spLocks noGrp="1"/>
          </p:cNvSpPr>
          <p:nvPr>
            <p:ph type="title" idx="9"/>
          </p:nvPr>
        </p:nvSpPr>
        <p:spPr>
          <a:xfrm>
            <a:off x="4927449" y="1367325"/>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05</a:t>
            </a:r>
            <a:endParaRPr/>
          </a:p>
        </p:txBody>
      </p:sp>
      <p:sp>
        <p:nvSpPr>
          <p:cNvPr id="205" name="Google Shape;205;p33"/>
          <p:cNvSpPr txBox="1">
            <a:spLocks noGrp="1"/>
          </p:cNvSpPr>
          <p:nvPr>
            <p:ph type="subTitle" idx="13"/>
          </p:nvPr>
        </p:nvSpPr>
        <p:spPr>
          <a:xfrm>
            <a:off x="5465950" y="1367325"/>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Drittes Experiment: politische Rede</a:t>
            </a:r>
            <a:endParaRPr/>
          </a:p>
        </p:txBody>
      </p:sp>
      <p:sp>
        <p:nvSpPr>
          <p:cNvPr id="206" name="Google Shape;206;p33"/>
          <p:cNvSpPr txBox="1">
            <a:spLocks noGrp="1"/>
          </p:cNvSpPr>
          <p:nvPr>
            <p:ph type="title" idx="14"/>
          </p:nvPr>
        </p:nvSpPr>
        <p:spPr>
          <a:xfrm>
            <a:off x="4927449" y="2103522"/>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06</a:t>
            </a:r>
            <a:endParaRPr/>
          </a:p>
        </p:txBody>
      </p:sp>
      <p:sp>
        <p:nvSpPr>
          <p:cNvPr id="207" name="Google Shape;207;p33"/>
          <p:cNvSpPr txBox="1">
            <a:spLocks noGrp="1"/>
          </p:cNvSpPr>
          <p:nvPr>
            <p:ph type="subTitle" idx="15"/>
          </p:nvPr>
        </p:nvSpPr>
        <p:spPr>
          <a:xfrm>
            <a:off x="5465950" y="2103519"/>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Fazit</a:t>
            </a:r>
            <a:endParaRPr/>
          </a:p>
        </p:txBody>
      </p:sp>
      <p:sp>
        <p:nvSpPr>
          <p:cNvPr id="208" name="Google Shape;208;p33"/>
          <p:cNvSpPr txBox="1">
            <a:spLocks noGrp="1"/>
          </p:cNvSpPr>
          <p:nvPr>
            <p:ph type="title" idx="16"/>
          </p:nvPr>
        </p:nvSpPr>
        <p:spPr>
          <a:xfrm>
            <a:off x="4927449" y="2839728"/>
            <a:ext cx="538500" cy="73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07</a:t>
            </a:r>
            <a:endParaRPr/>
          </a:p>
        </p:txBody>
      </p:sp>
      <p:sp>
        <p:nvSpPr>
          <p:cNvPr id="209" name="Google Shape;209;p33"/>
          <p:cNvSpPr txBox="1">
            <a:spLocks noGrp="1"/>
          </p:cNvSpPr>
          <p:nvPr>
            <p:ph type="subTitle" idx="17"/>
          </p:nvPr>
        </p:nvSpPr>
        <p:spPr>
          <a:xfrm>
            <a:off x="5465950" y="2839721"/>
            <a:ext cx="2607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Quellen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idx="4294967295"/>
          </p:nvPr>
        </p:nvSpPr>
        <p:spPr>
          <a:xfrm>
            <a:off x="715100" y="548607"/>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Wie ein </a:t>
            </a:r>
            <a:r>
              <a:rPr lang="en" sz="1900">
                <a:solidFill>
                  <a:srgbClr val="508EF5"/>
                </a:solidFill>
              </a:rPr>
              <a:t>Großbuchstabe </a:t>
            </a:r>
            <a:r>
              <a:rPr lang="en" sz="1900"/>
              <a:t>den Sinn des Satzes verändern kann</a:t>
            </a:r>
            <a:endParaRPr sz="1800"/>
          </a:p>
        </p:txBody>
      </p:sp>
      <p:graphicFrame>
        <p:nvGraphicFramePr>
          <p:cNvPr id="375" name="Google Shape;375;p51"/>
          <p:cNvGraphicFramePr/>
          <p:nvPr/>
        </p:nvGraphicFramePr>
        <p:xfrm>
          <a:off x="720000" y="1782705"/>
          <a:ext cx="7704000" cy="866950"/>
        </p:xfrm>
        <a:graphic>
          <a:graphicData uri="http://schemas.openxmlformats.org/drawingml/2006/table">
            <a:tbl>
              <a:tblPr>
                <a:noFill/>
                <a:tableStyleId>{C0D598D1-B3B0-4261-8122-433A288716E0}</a:tableStyleId>
              </a:tblPr>
              <a:tblGrid>
                <a:gridCol w="3545275">
                  <a:extLst>
                    <a:ext uri="{9D8B030D-6E8A-4147-A177-3AD203B41FA5}">
                      <a16:colId xmlns:a16="http://schemas.microsoft.com/office/drawing/2014/main" val="20000"/>
                    </a:ext>
                  </a:extLst>
                </a:gridCol>
                <a:gridCol w="4158725">
                  <a:extLst>
                    <a:ext uri="{9D8B030D-6E8A-4147-A177-3AD203B41FA5}">
                      <a16:colId xmlns:a16="http://schemas.microsoft.com/office/drawing/2014/main" val="20001"/>
                    </a:ext>
                  </a:extLst>
                </a:gridCol>
              </a:tblGrid>
              <a:tr h="433475">
                <a:tc>
                  <a:txBody>
                    <a:bodyPr/>
                    <a:lstStyle/>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wir </a:t>
                      </a:r>
                      <a:r>
                        <a:rPr lang="en" sz="1100" b="1" i="1">
                          <a:solidFill>
                            <a:schemeClr val="dk1"/>
                          </a:solidFill>
                          <a:latin typeface="Albert Sans"/>
                          <a:ea typeface="Albert Sans"/>
                          <a:cs typeface="Albert Sans"/>
                          <a:sym typeface="Albert Sans"/>
                        </a:rPr>
                        <a:t>schaufeln </a:t>
                      </a:r>
                      <a:r>
                        <a:rPr lang="en" sz="1100" i="1">
                          <a:solidFill>
                            <a:schemeClr val="dk1"/>
                          </a:solidFill>
                          <a:latin typeface="Albert Sans"/>
                          <a:ea typeface="Albert Sans"/>
                          <a:cs typeface="Albert Sans"/>
                          <a:sym typeface="Albert Sans"/>
                        </a:rPr>
                        <a:t>ein Grab in den Lüften da liegt man nicht eng</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wir </a:t>
                      </a:r>
                      <a:r>
                        <a:rPr lang="en" sz="1100" b="1" i="1">
                          <a:solidFill>
                            <a:srgbClr val="FF0000"/>
                          </a:solidFill>
                          <a:latin typeface="Albert Sans"/>
                          <a:ea typeface="Albert Sans"/>
                          <a:cs typeface="Albert Sans"/>
                          <a:sym typeface="Albert Sans"/>
                        </a:rPr>
                        <a:t>Schaufeln </a:t>
                      </a:r>
                      <a:r>
                        <a:rPr lang="en" sz="1100" i="1">
                          <a:solidFill>
                            <a:srgbClr val="FF0000"/>
                          </a:solidFill>
                          <a:latin typeface="Albert Sans"/>
                          <a:ea typeface="Albert Sans"/>
                          <a:cs typeface="Albert Sans"/>
                          <a:sym typeface="Albert Sans"/>
                        </a:rPr>
                        <a:t>[...]</a:t>
                      </a:r>
                      <a:r>
                        <a:rPr lang="en" sz="1100" i="1">
                          <a:solidFill>
                            <a:schemeClr val="dk1"/>
                          </a:solidFill>
                          <a:latin typeface="Albert Sans"/>
                          <a:ea typeface="Albert Sans"/>
                          <a:cs typeface="Albert Sans"/>
                          <a:sym typeface="Albert Sans"/>
                        </a:rPr>
                        <a:t> da liegt man nicht eng</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34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noi scaviamo una tomba nell’aria chi vi giace</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non sta stretto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noi pale lì non si sta sdraiati</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76" name="Google Shape;376;p51"/>
          <p:cNvPicPr preferRelativeResize="0"/>
          <p:nvPr/>
        </p:nvPicPr>
        <p:blipFill rotWithShape="1">
          <a:blip r:embed="rId3">
            <a:alphaModFix/>
          </a:blip>
          <a:srcRect b="64966"/>
          <a:stretch/>
        </p:blipFill>
        <p:spPr>
          <a:xfrm>
            <a:off x="715050" y="2927269"/>
            <a:ext cx="7713900" cy="1072809"/>
          </a:xfrm>
          <a:prstGeom prst="rect">
            <a:avLst/>
          </a:prstGeom>
          <a:noFill/>
          <a:ln w="9525" cap="flat" cmpd="sng">
            <a:solidFill>
              <a:schemeClr val="dk1"/>
            </a:solidFill>
            <a:prstDash val="solid"/>
            <a:round/>
            <a:headEnd type="none" w="sm" len="sm"/>
            <a:tailEnd type="none" w="sm" len="sm"/>
          </a:ln>
        </p:spPr>
      </p:pic>
      <p:sp>
        <p:nvSpPr>
          <p:cNvPr id="377" name="Google Shape;377;p51"/>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Hier macht Google ÜB zwei Fehler: (1) schreibt ein Verb als Substantiv; (2) lässt einen Teil des Gedichts aus.</a:t>
            </a:r>
            <a:endParaRPr sz="1200">
              <a:solidFill>
                <a:schemeClr val="dk1"/>
              </a:solidFill>
              <a:latin typeface="Albert Sans"/>
              <a:ea typeface="Albert Sans"/>
              <a:cs typeface="Albert Sans"/>
              <a:sym typeface="Albert Sans"/>
            </a:endParaRPr>
          </a:p>
        </p:txBody>
      </p:sp>
      <p:pic>
        <p:nvPicPr>
          <p:cNvPr id="378" name="Google Shape;378;p51"/>
          <p:cNvPicPr preferRelativeResize="0"/>
          <p:nvPr/>
        </p:nvPicPr>
        <p:blipFill>
          <a:blip r:embed="rId4">
            <a:alphaModFix/>
          </a:blip>
          <a:stretch>
            <a:fillRect/>
          </a:stretch>
        </p:blipFill>
        <p:spPr>
          <a:xfrm>
            <a:off x="25747" y="4684276"/>
            <a:ext cx="433475" cy="433475"/>
          </a:xfrm>
          <a:prstGeom prst="rect">
            <a:avLst/>
          </a:prstGeom>
          <a:noFill/>
          <a:ln>
            <a:noFill/>
          </a:ln>
        </p:spPr>
      </p:pic>
      <p:sp>
        <p:nvSpPr>
          <p:cNvPr id="379" name="Google Shape;379;p51"/>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Große Teile der Rede werden nicht transkribiert</a:t>
            </a:r>
            <a:endParaRPr sz="2000"/>
          </a:p>
        </p:txBody>
      </p:sp>
      <p:sp>
        <p:nvSpPr>
          <p:cNvPr id="385" name="Google Shape;385;p52"/>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Auch hier lässt Google ÜB einen großen Teil des Gedichts aus. Ergebnis = einen bedeutungslosen Satz.</a:t>
            </a:r>
            <a:endParaRPr sz="1200">
              <a:solidFill>
                <a:schemeClr val="dk1"/>
              </a:solidFill>
              <a:latin typeface="Albert Sans"/>
              <a:ea typeface="Albert Sans"/>
              <a:cs typeface="Albert Sans"/>
              <a:sym typeface="Albert Sans"/>
            </a:endParaRPr>
          </a:p>
        </p:txBody>
      </p:sp>
      <p:sp>
        <p:nvSpPr>
          <p:cNvPr id="386" name="Google Shape;386;p52"/>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387" name="Google Shape;387;p52"/>
          <p:cNvPicPr preferRelativeResize="0"/>
          <p:nvPr/>
        </p:nvPicPr>
        <p:blipFill>
          <a:blip r:embed="rId3">
            <a:alphaModFix/>
          </a:blip>
          <a:stretch>
            <a:fillRect/>
          </a:stretch>
        </p:blipFill>
        <p:spPr>
          <a:xfrm>
            <a:off x="25747" y="4684276"/>
            <a:ext cx="433475" cy="433475"/>
          </a:xfrm>
          <a:prstGeom prst="rect">
            <a:avLst/>
          </a:prstGeom>
          <a:noFill/>
          <a:ln>
            <a:noFill/>
          </a:ln>
        </p:spPr>
      </p:pic>
      <p:graphicFrame>
        <p:nvGraphicFramePr>
          <p:cNvPr id="388" name="Google Shape;388;p52"/>
          <p:cNvGraphicFramePr/>
          <p:nvPr/>
        </p:nvGraphicFramePr>
        <p:xfrm>
          <a:off x="720000" y="1750409"/>
          <a:ext cx="7704000" cy="2346960"/>
        </p:xfrm>
        <a:graphic>
          <a:graphicData uri="http://schemas.openxmlformats.org/drawingml/2006/table">
            <a:tbl>
              <a:tblPr>
                <a:noFill/>
                <a:tableStyleId>{C0D598D1-B3B0-4261-8122-433A288716E0}</a:tableStyleId>
              </a:tblPr>
              <a:tblGrid>
                <a:gridCol w="3545275">
                  <a:extLst>
                    <a:ext uri="{9D8B030D-6E8A-4147-A177-3AD203B41FA5}">
                      <a16:colId xmlns:a16="http://schemas.microsoft.com/office/drawing/2014/main" val="20000"/>
                    </a:ext>
                  </a:extLst>
                </a:gridCol>
                <a:gridCol w="4158725">
                  <a:extLst>
                    <a:ext uri="{9D8B030D-6E8A-4147-A177-3AD203B41FA5}">
                      <a16:colId xmlns:a16="http://schemas.microsoft.com/office/drawing/2014/main" val="20001"/>
                    </a:ext>
                  </a:extLst>
                </a:gridCol>
              </a:tblGrid>
              <a:tr h="433475">
                <a:tc>
                  <a:txBody>
                    <a:bodyPr/>
                    <a:lstStyle/>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Schwarze Milch </a:t>
                      </a:r>
                      <a:r>
                        <a:rPr lang="en" sz="1100" i="1">
                          <a:solidFill>
                            <a:srgbClr val="FF0000"/>
                          </a:solidFill>
                          <a:latin typeface="Albert Sans"/>
                          <a:ea typeface="Albert Sans"/>
                          <a:cs typeface="Albert Sans"/>
                          <a:sym typeface="Albert Sans"/>
                        </a:rPr>
                        <a:t>der Frühe wir trinken dich nachts wir trinken dich mittags der Tod ist ein Meister aus Deutschland</a:t>
                      </a:r>
                      <a:endParaRPr sz="1100" i="1">
                        <a:solidFill>
                          <a:srgbClr val="FF0000"/>
                        </a:solidFill>
                        <a:latin typeface="Albert Sans"/>
                        <a:ea typeface="Albert Sans"/>
                        <a:cs typeface="Albert Sans"/>
                        <a:sym typeface="Albert Sans"/>
                      </a:endParaRPr>
                    </a:p>
                    <a:p>
                      <a:pPr marL="0" lvl="0" indent="0" algn="l" rtl="0">
                        <a:spcBef>
                          <a:spcPts val="0"/>
                        </a:spcBef>
                        <a:spcAft>
                          <a:spcPts val="0"/>
                        </a:spcAft>
                        <a:buNone/>
                      </a:pPr>
                      <a:r>
                        <a:rPr lang="en" sz="1100" i="1">
                          <a:solidFill>
                            <a:srgbClr val="FF0000"/>
                          </a:solidFill>
                          <a:latin typeface="Albert Sans"/>
                          <a:ea typeface="Albert Sans"/>
                          <a:cs typeface="Albert Sans"/>
                          <a:sym typeface="Albert Sans"/>
                        </a:rPr>
                        <a:t>wir trinken dich abends und morgens wir trinken und trinken</a:t>
                      </a:r>
                      <a:endParaRPr sz="1100" i="1">
                        <a:solidFill>
                          <a:srgbClr val="FF0000"/>
                        </a:solidFill>
                        <a:latin typeface="Albert Sans"/>
                        <a:ea typeface="Albert Sans"/>
                        <a:cs typeface="Albert Sans"/>
                        <a:sym typeface="Albert Sans"/>
                      </a:endParaRPr>
                    </a:p>
                    <a:p>
                      <a:pPr marL="0" lvl="0" indent="0" algn="l" rtl="0">
                        <a:spcBef>
                          <a:spcPts val="0"/>
                        </a:spcBef>
                        <a:spcAft>
                          <a:spcPts val="0"/>
                        </a:spcAft>
                        <a:buNone/>
                      </a:pPr>
                      <a:r>
                        <a:rPr lang="en" sz="1100" i="1">
                          <a:solidFill>
                            <a:srgbClr val="FF0000"/>
                          </a:solidFill>
                          <a:latin typeface="Albert Sans"/>
                          <a:ea typeface="Albert Sans"/>
                          <a:cs typeface="Albert Sans"/>
                          <a:sym typeface="Albert Sans"/>
                        </a:rPr>
                        <a:t>der Tod ist ein Meister aus Deutschland </a:t>
                      </a:r>
                      <a:r>
                        <a:rPr lang="en" sz="1100" i="1">
                          <a:solidFill>
                            <a:schemeClr val="dk1"/>
                          </a:solidFill>
                          <a:latin typeface="Albert Sans"/>
                          <a:ea typeface="Albert Sans"/>
                          <a:cs typeface="Albert Sans"/>
                          <a:sym typeface="Albert Sans"/>
                        </a:rPr>
                        <a:t>sein Auge ist blau</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schwarze </a:t>
                      </a:r>
                      <a:r>
                        <a:rPr lang="en" sz="1100" b="1" i="1">
                          <a:solidFill>
                            <a:srgbClr val="FF0000"/>
                          </a:solidFill>
                          <a:latin typeface="Albert Sans"/>
                          <a:ea typeface="Albert Sans"/>
                          <a:cs typeface="Albert Sans"/>
                          <a:sym typeface="Albert Sans"/>
                        </a:rPr>
                        <a:t>Milchschnitte</a:t>
                      </a:r>
                      <a:r>
                        <a:rPr lang="en" sz="1100" i="1">
                          <a:solidFill>
                            <a:srgbClr val="FF0000"/>
                          </a:solidFill>
                          <a:latin typeface="Albert Sans"/>
                          <a:ea typeface="Albert Sans"/>
                          <a:cs typeface="Albert Sans"/>
                          <a:sym typeface="Albert Sans"/>
                        </a:rPr>
                        <a:t> [...] </a:t>
                      </a:r>
                      <a:r>
                        <a:rPr lang="en" sz="1100" i="1">
                          <a:solidFill>
                            <a:schemeClr val="dk1"/>
                          </a:solidFill>
                          <a:latin typeface="Albert Sans"/>
                          <a:ea typeface="Albert Sans"/>
                          <a:cs typeface="Albert Sans"/>
                          <a:sym typeface="Albert Sans"/>
                        </a:rPr>
                        <a:t>ist blau</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34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Nero latte dell’alba ti beviamo la notte</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ti beviamo a mezzogiorno la morte è un maestro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tedesco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ti beviamo la sera e la mattina beviamo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e beviamo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la morte è un maestro tedesco il suo occhio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è azzurro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la fetta di latte nero è blu</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394" name="Google Shape;394;p53"/>
          <p:cNvPicPr preferRelativeResize="0"/>
          <p:nvPr/>
        </p:nvPicPr>
        <p:blipFill>
          <a:blip r:embed="rId3">
            <a:alphaModFix/>
          </a:blip>
          <a:stretch>
            <a:fillRect/>
          </a:stretch>
        </p:blipFill>
        <p:spPr>
          <a:xfrm>
            <a:off x="25747" y="4684276"/>
            <a:ext cx="433475" cy="433475"/>
          </a:xfrm>
          <a:prstGeom prst="rect">
            <a:avLst/>
          </a:prstGeom>
          <a:noFill/>
          <a:ln>
            <a:noFill/>
          </a:ln>
        </p:spPr>
      </p:pic>
      <p:sp>
        <p:nvSpPr>
          <p:cNvPr id="395" name="Google Shape;395;p53"/>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Einige </a:t>
            </a:r>
            <a:r>
              <a:rPr lang="en" sz="2000">
                <a:solidFill>
                  <a:srgbClr val="5290F5"/>
                </a:solidFill>
              </a:rPr>
              <a:t>Verben </a:t>
            </a:r>
            <a:r>
              <a:rPr lang="en" sz="2000"/>
              <a:t>werden nicht korrekt transkribiert</a:t>
            </a:r>
            <a:endParaRPr sz="2000"/>
          </a:p>
        </p:txBody>
      </p:sp>
      <p:sp>
        <p:nvSpPr>
          <p:cNvPr id="396" name="Google Shape;396;p53"/>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dirty="0">
                <a:solidFill>
                  <a:schemeClr val="dk1"/>
                </a:solidFill>
                <a:latin typeface="Albert Sans"/>
                <a:ea typeface="Albert Sans"/>
                <a:cs typeface="Albert Sans"/>
                <a:sym typeface="Albert Sans"/>
              </a:rPr>
              <a:t>Eine </a:t>
            </a:r>
            <a:r>
              <a:rPr lang="en" sz="1200" dirty="0" err="1">
                <a:solidFill>
                  <a:schemeClr val="dk1"/>
                </a:solidFill>
                <a:latin typeface="Albert Sans"/>
                <a:ea typeface="Albert Sans"/>
                <a:cs typeface="Albert Sans"/>
                <a:sym typeface="Albert Sans"/>
              </a:rPr>
              <a:t>totale</a:t>
            </a:r>
            <a:r>
              <a:rPr lang="en" sz="1200" dirty="0">
                <a:solidFill>
                  <a:schemeClr val="dk1"/>
                </a:solidFill>
                <a:latin typeface="Albert Sans"/>
                <a:ea typeface="Albert Sans"/>
                <a:cs typeface="Albert Sans"/>
                <a:sym typeface="Albert Sans"/>
              </a:rPr>
              <a:t> </a:t>
            </a:r>
            <a:r>
              <a:rPr lang="en" sz="1200" dirty="0" err="1">
                <a:solidFill>
                  <a:schemeClr val="dk1"/>
                </a:solidFill>
                <a:latin typeface="Albert Sans"/>
                <a:ea typeface="Albert Sans"/>
                <a:cs typeface="Albert Sans"/>
                <a:sym typeface="Albert Sans"/>
              </a:rPr>
              <a:t>Verdrehung</a:t>
            </a:r>
            <a:r>
              <a:rPr lang="en" sz="1200" dirty="0">
                <a:solidFill>
                  <a:schemeClr val="dk1"/>
                </a:solidFill>
                <a:latin typeface="Albert Sans"/>
                <a:ea typeface="Albert Sans"/>
                <a:cs typeface="Albert Sans"/>
                <a:sym typeface="Albert Sans"/>
              </a:rPr>
              <a:t> des </a:t>
            </a:r>
            <a:r>
              <a:rPr lang="en" sz="1200" dirty="0" err="1">
                <a:solidFill>
                  <a:schemeClr val="dk1"/>
                </a:solidFill>
                <a:latin typeface="Albert Sans"/>
                <a:ea typeface="Albert Sans"/>
                <a:cs typeface="Albert Sans"/>
                <a:sym typeface="Albert Sans"/>
              </a:rPr>
              <a:t>Satzes</a:t>
            </a:r>
            <a:r>
              <a:rPr lang="en" sz="1200" dirty="0">
                <a:solidFill>
                  <a:schemeClr val="dk1"/>
                </a:solidFill>
                <a:latin typeface="Albert Sans"/>
                <a:ea typeface="Albert Sans"/>
                <a:cs typeface="Albert Sans"/>
                <a:sym typeface="Albert Sans"/>
              </a:rPr>
              <a:t> </a:t>
            </a:r>
            <a:r>
              <a:rPr lang="en" sz="1200" dirty="0" err="1">
                <a:solidFill>
                  <a:schemeClr val="dk1"/>
                </a:solidFill>
                <a:latin typeface="Albert Sans"/>
                <a:ea typeface="Albert Sans"/>
                <a:cs typeface="Albert Sans"/>
                <a:sym typeface="Albert Sans"/>
              </a:rPr>
              <a:t>durch</a:t>
            </a:r>
            <a:r>
              <a:rPr lang="en" sz="1200" dirty="0">
                <a:solidFill>
                  <a:schemeClr val="dk1"/>
                </a:solidFill>
                <a:latin typeface="Albert Sans"/>
                <a:ea typeface="Albert Sans"/>
                <a:cs typeface="Albert Sans"/>
                <a:sym typeface="Albert Sans"/>
              </a:rPr>
              <a:t> das </a:t>
            </a:r>
            <a:r>
              <a:rPr lang="en" sz="1200" dirty="0" err="1">
                <a:solidFill>
                  <a:schemeClr val="dk1"/>
                </a:solidFill>
                <a:latin typeface="Albert Sans"/>
                <a:ea typeface="Albert Sans"/>
                <a:cs typeface="Albert Sans"/>
                <a:sym typeface="Albert Sans"/>
              </a:rPr>
              <a:t>Nichtverstehen</a:t>
            </a:r>
            <a:r>
              <a:rPr lang="en" sz="1200" dirty="0">
                <a:solidFill>
                  <a:schemeClr val="dk1"/>
                </a:solidFill>
                <a:latin typeface="Albert Sans"/>
                <a:ea typeface="Albert Sans"/>
                <a:cs typeface="Albert Sans"/>
                <a:sym typeface="Albert Sans"/>
              </a:rPr>
              <a:t> der </a:t>
            </a:r>
            <a:r>
              <a:rPr lang="en" sz="1200" dirty="0" err="1">
                <a:solidFill>
                  <a:schemeClr val="dk1"/>
                </a:solidFill>
                <a:latin typeface="Albert Sans"/>
                <a:ea typeface="Albert Sans"/>
                <a:cs typeface="Albert Sans"/>
                <a:sym typeface="Albert Sans"/>
              </a:rPr>
              <a:t>Verben</a:t>
            </a:r>
            <a:r>
              <a:rPr lang="en" sz="1200" dirty="0">
                <a:solidFill>
                  <a:schemeClr val="dk1"/>
                </a:solidFill>
                <a:latin typeface="Albert Sans"/>
                <a:ea typeface="Albert Sans"/>
                <a:cs typeface="Albert Sans"/>
                <a:sym typeface="Albert Sans"/>
              </a:rPr>
              <a:t>.</a:t>
            </a:r>
          </a:p>
          <a:p>
            <a:pPr marL="0" lvl="0" indent="0" algn="l" rtl="0">
              <a:spcBef>
                <a:spcPts val="0"/>
              </a:spcBef>
              <a:spcAft>
                <a:spcPts val="0"/>
              </a:spcAft>
              <a:buNone/>
            </a:pPr>
            <a:endParaRPr sz="1200" dirty="0">
              <a:solidFill>
                <a:schemeClr val="dk1"/>
              </a:solidFill>
              <a:latin typeface="Albert Sans"/>
              <a:ea typeface="Albert Sans"/>
              <a:cs typeface="Albert Sans"/>
              <a:sym typeface="Albert Sans"/>
            </a:endParaRPr>
          </a:p>
        </p:txBody>
      </p:sp>
      <p:graphicFrame>
        <p:nvGraphicFramePr>
          <p:cNvPr id="397" name="Google Shape;397;p53"/>
          <p:cNvGraphicFramePr/>
          <p:nvPr/>
        </p:nvGraphicFramePr>
        <p:xfrm>
          <a:off x="720000" y="1782705"/>
          <a:ext cx="7704000" cy="866950"/>
        </p:xfrm>
        <a:graphic>
          <a:graphicData uri="http://schemas.openxmlformats.org/drawingml/2006/table">
            <a:tbl>
              <a:tblPr>
                <a:noFill/>
                <a:tableStyleId>{C0D598D1-B3B0-4261-8122-433A288716E0}</a:tableStyleId>
              </a:tblPr>
              <a:tblGrid>
                <a:gridCol w="3545275">
                  <a:extLst>
                    <a:ext uri="{9D8B030D-6E8A-4147-A177-3AD203B41FA5}">
                      <a16:colId xmlns:a16="http://schemas.microsoft.com/office/drawing/2014/main" val="20000"/>
                    </a:ext>
                  </a:extLst>
                </a:gridCol>
                <a:gridCol w="4158725">
                  <a:extLst>
                    <a:ext uri="{9D8B030D-6E8A-4147-A177-3AD203B41FA5}">
                      <a16:colId xmlns:a16="http://schemas.microsoft.com/office/drawing/2014/main" val="20001"/>
                    </a:ext>
                  </a:extLst>
                </a:gridCol>
              </a:tblGrid>
              <a:tr h="433475">
                <a:tc>
                  <a:txBody>
                    <a:bodyPr/>
                    <a:lstStyle/>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er </a:t>
                      </a:r>
                      <a:r>
                        <a:rPr lang="en" sz="1100" b="1" i="1">
                          <a:solidFill>
                            <a:schemeClr val="dk1"/>
                          </a:solidFill>
                          <a:latin typeface="Albert Sans"/>
                          <a:ea typeface="Albert Sans"/>
                          <a:cs typeface="Albert Sans"/>
                          <a:sym typeface="Albert Sans"/>
                        </a:rPr>
                        <a:t>pfeift </a:t>
                      </a:r>
                      <a:r>
                        <a:rPr lang="en" sz="1100" i="1">
                          <a:solidFill>
                            <a:schemeClr val="dk1"/>
                          </a:solidFill>
                          <a:latin typeface="Albert Sans"/>
                          <a:ea typeface="Albert Sans"/>
                          <a:cs typeface="Albert Sans"/>
                          <a:sym typeface="Albert Sans"/>
                        </a:rPr>
                        <a:t>seine Rüden herbei</a:t>
                      </a:r>
                      <a:endParaRPr sz="1100" i="1">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er </a:t>
                      </a:r>
                      <a:r>
                        <a:rPr lang="en" sz="1100" b="1" i="1">
                          <a:solidFill>
                            <a:schemeClr val="dk1"/>
                          </a:solidFill>
                          <a:latin typeface="Albert Sans"/>
                          <a:ea typeface="Albert Sans"/>
                          <a:cs typeface="Albert Sans"/>
                          <a:sym typeface="Albert Sans"/>
                        </a:rPr>
                        <a:t>pfeift </a:t>
                      </a:r>
                      <a:r>
                        <a:rPr lang="en" sz="1100" i="1">
                          <a:solidFill>
                            <a:schemeClr val="dk1"/>
                          </a:solidFill>
                          <a:latin typeface="Albert Sans"/>
                          <a:ea typeface="Albert Sans"/>
                          <a:cs typeface="Albert Sans"/>
                          <a:sym typeface="Albert Sans"/>
                        </a:rPr>
                        <a:t>seine Juden hervor</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b="1" i="1">
                          <a:solidFill>
                            <a:srgbClr val="FF0000"/>
                          </a:solidFill>
                          <a:latin typeface="Albert Sans"/>
                          <a:ea typeface="Albert Sans"/>
                          <a:cs typeface="Albert Sans"/>
                          <a:sym typeface="Albert Sans"/>
                        </a:rPr>
                        <a:t>ergreift </a:t>
                      </a:r>
                      <a:r>
                        <a:rPr lang="en" sz="1100" i="1">
                          <a:solidFill>
                            <a:schemeClr val="dk1"/>
                          </a:solidFill>
                          <a:latin typeface="Albert Sans"/>
                          <a:ea typeface="Albert Sans"/>
                          <a:cs typeface="Albert Sans"/>
                          <a:sym typeface="Albert Sans"/>
                        </a:rPr>
                        <a:t>seine Rüden herbei er </a:t>
                      </a:r>
                      <a:r>
                        <a:rPr lang="en" sz="1100" b="1" i="1">
                          <a:solidFill>
                            <a:srgbClr val="FF0000"/>
                          </a:solidFill>
                          <a:latin typeface="Albert Sans"/>
                          <a:ea typeface="Albert Sans"/>
                          <a:cs typeface="Albert Sans"/>
                          <a:sym typeface="Albert Sans"/>
                        </a:rPr>
                        <a:t>zeigt </a:t>
                      </a:r>
                      <a:r>
                        <a:rPr lang="en" sz="1100" i="1">
                          <a:solidFill>
                            <a:schemeClr val="dk1"/>
                          </a:solidFill>
                          <a:latin typeface="Albert Sans"/>
                          <a:ea typeface="Albert Sans"/>
                          <a:cs typeface="Albert Sans"/>
                          <a:sym typeface="Albert Sans"/>
                        </a:rPr>
                        <a:t>seine Juden hervor</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34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fischia ai suoi mastini</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fischia ai suoi ebrei</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afferra i suoi cani mostra i suoi ebrei</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98" name="Google Shape;398;p53"/>
          <p:cNvGraphicFramePr/>
          <p:nvPr/>
        </p:nvGraphicFramePr>
        <p:xfrm>
          <a:off x="720050" y="3054955"/>
          <a:ext cx="7704000" cy="866950"/>
        </p:xfrm>
        <a:graphic>
          <a:graphicData uri="http://schemas.openxmlformats.org/drawingml/2006/table">
            <a:tbl>
              <a:tblPr>
                <a:noFill/>
                <a:tableStyleId>{C0D598D1-B3B0-4261-8122-433A288716E0}</a:tableStyleId>
              </a:tblPr>
              <a:tblGrid>
                <a:gridCol w="3545275">
                  <a:extLst>
                    <a:ext uri="{9D8B030D-6E8A-4147-A177-3AD203B41FA5}">
                      <a16:colId xmlns:a16="http://schemas.microsoft.com/office/drawing/2014/main" val="20000"/>
                    </a:ext>
                  </a:extLst>
                </a:gridCol>
                <a:gridCol w="4158725">
                  <a:extLst>
                    <a:ext uri="{9D8B030D-6E8A-4147-A177-3AD203B41FA5}">
                      <a16:colId xmlns:a16="http://schemas.microsoft.com/office/drawing/2014/main" val="20001"/>
                    </a:ext>
                  </a:extLst>
                </a:gridCol>
              </a:tblGrid>
              <a:tr h="4334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[der Mann] </a:t>
                      </a:r>
                      <a:r>
                        <a:rPr lang="en" sz="1100" i="1">
                          <a:solidFill>
                            <a:schemeClr val="dk1"/>
                          </a:solidFill>
                          <a:latin typeface="Albert Sans"/>
                          <a:ea typeface="Albert Sans"/>
                          <a:cs typeface="Albert Sans"/>
                          <a:sym typeface="Albert Sans"/>
                        </a:rPr>
                        <a:t>schreibt wenn es </a:t>
                      </a:r>
                      <a:r>
                        <a:rPr lang="en" sz="1100" b="1" i="1">
                          <a:solidFill>
                            <a:schemeClr val="dk1"/>
                          </a:solidFill>
                          <a:latin typeface="Albert Sans"/>
                          <a:ea typeface="Albert Sans"/>
                          <a:cs typeface="Albert Sans"/>
                          <a:sym typeface="Albert Sans"/>
                        </a:rPr>
                        <a:t>dunkelt </a:t>
                      </a:r>
                      <a:r>
                        <a:rPr lang="en" sz="1100" i="1">
                          <a:solidFill>
                            <a:schemeClr val="dk1"/>
                          </a:solidFill>
                          <a:latin typeface="Albert Sans"/>
                          <a:ea typeface="Albert Sans"/>
                          <a:cs typeface="Albert Sans"/>
                          <a:sym typeface="Albert Sans"/>
                        </a:rPr>
                        <a:t>nach Deutschland</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schreibt wenn es </a:t>
                      </a:r>
                      <a:r>
                        <a:rPr lang="en" sz="1100" b="1" i="1">
                          <a:solidFill>
                            <a:srgbClr val="FF0000"/>
                          </a:solidFill>
                          <a:latin typeface="Albert Sans"/>
                          <a:ea typeface="Albert Sans"/>
                          <a:cs typeface="Albert Sans"/>
                          <a:sym typeface="Albert Sans"/>
                        </a:rPr>
                        <a:t>dunkel ist</a:t>
                      </a:r>
                      <a:r>
                        <a:rPr lang="en" sz="1100" b="1" i="1">
                          <a:solidFill>
                            <a:schemeClr val="dk1"/>
                          </a:solidFill>
                          <a:latin typeface="Albert Sans"/>
                          <a:ea typeface="Albert Sans"/>
                          <a:cs typeface="Albert Sans"/>
                          <a:sym typeface="Albert Sans"/>
                        </a:rPr>
                        <a:t> </a:t>
                      </a:r>
                      <a:r>
                        <a:rPr lang="en" sz="1100" i="1">
                          <a:solidFill>
                            <a:schemeClr val="dk1"/>
                          </a:solidFill>
                          <a:latin typeface="Albert Sans"/>
                          <a:ea typeface="Albert Sans"/>
                          <a:cs typeface="Albert Sans"/>
                          <a:sym typeface="Albert Sans"/>
                        </a:rPr>
                        <a:t>nach Deutschland</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34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scrive all’imbrunire in Germania</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scrive quando è buio </a:t>
                      </a:r>
                      <a:r>
                        <a:rPr lang="en" sz="1100" u="sng">
                          <a:solidFill>
                            <a:schemeClr val="dk1"/>
                          </a:solidFill>
                          <a:latin typeface="Albert Sans"/>
                          <a:ea typeface="Albert Sans"/>
                          <a:cs typeface="Albert Sans"/>
                          <a:sym typeface="Albert Sans"/>
                        </a:rPr>
                        <a:t>alla</a:t>
                      </a:r>
                      <a:r>
                        <a:rPr lang="en" sz="1100">
                          <a:solidFill>
                            <a:schemeClr val="dk1"/>
                          </a:solidFill>
                          <a:latin typeface="Albert Sans"/>
                          <a:ea typeface="Albert Sans"/>
                          <a:cs typeface="Albert Sans"/>
                          <a:sym typeface="Albert Sans"/>
                        </a:rPr>
                        <a:t> Germania</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Maschinelle Übersetzung und </a:t>
            </a:r>
            <a:r>
              <a:rPr lang="en" sz="2000">
                <a:solidFill>
                  <a:srgbClr val="5390F5"/>
                </a:solidFill>
              </a:rPr>
              <a:t>Kulturelle Bezüge</a:t>
            </a:r>
            <a:endParaRPr sz="2000">
              <a:solidFill>
                <a:srgbClr val="5390F5"/>
              </a:solidFill>
            </a:endParaRPr>
          </a:p>
        </p:txBody>
      </p:sp>
      <p:sp>
        <p:nvSpPr>
          <p:cNvPr id="404" name="Google Shape;404;p54"/>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b="1" i="1">
                <a:solidFill>
                  <a:schemeClr val="dk1"/>
                </a:solidFill>
                <a:latin typeface="Albert Sans"/>
                <a:ea typeface="Albert Sans"/>
                <a:cs typeface="Albert Sans"/>
                <a:sym typeface="Albert Sans"/>
              </a:rPr>
              <a:t>Sulamith</a:t>
            </a:r>
            <a:r>
              <a:rPr lang="en" sz="1200">
                <a:solidFill>
                  <a:schemeClr val="dk1"/>
                </a:solidFill>
                <a:latin typeface="Albert Sans"/>
                <a:ea typeface="Albert Sans"/>
                <a:cs typeface="Albert Sans"/>
                <a:sym typeface="Albert Sans"/>
              </a:rPr>
              <a:t>: eine biblische Figur, die Google Übersetzer vielleicht noch nicht kennt…</a:t>
            </a:r>
            <a:endParaRPr sz="1200">
              <a:solidFill>
                <a:schemeClr val="dk1"/>
              </a:solidFill>
              <a:latin typeface="Albert Sans"/>
              <a:ea typeface="Albert Sans"/>
              <a:cs typeface="Albert Sans"/>
              <a:sym typeface="Albert Sans"/>
            </a:endParaRPr>
          </a:p>
        </p:txBody>
      </p:sp>
      <p:sp>
        <p:nvSpPr>
          <p:cNvPr id="405" name="Google Shape;405;p54"/>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06" name="Google Shape;406;p54"/>
          <p:cNvPicPr preferRelativeResize="0"/>
          <p:nvPr/>
        </p:nvPicPr>
        <p:blipFill>
          <a:blip r:embed="rId3">
            <a:alphaModFix/>
          </a:blip>
          <a:stretch>
            <a:fillRect/>
          </a:stretch>
        </p:blipFill>
        <p:spPr>
          <a:xfrm>
            <a:off x="25747" y="4684276"/>
            <a:ext cx="433475" cy="433475"/>
          </a:xfrm>
          <a:prstGeom prst="rect">
            <a:avLst/>
          </a:prstGeom>
          <a:noFill/>
          <a:ln>
            <a:noFill/>
          </a:ln>
        </p:spPr>
      </p:pic>
      <p:pic>
        <p:nvPicPr>
          <p:cNvPr id="407" name="Google Shape;407;p54"/>
          <p:cNvPicPr preferRelativeResize="0"/>
          <p:nvPr/>
        </p:nvPicPr>
        <p:blipFill rotWithShape="1">
          <a:blip r:embed="rId4">
            <a:alphaModFix/>
          </a:blip>
          <a:srcRect b="21457"/>
          <a:stretch/>
        </p:blipFill>
        <p:spPr>
          <a:xfrm>
            <a:off x="902875" y="2782625"/>
            <a:ext cx="5360625" cy="1508319"/>
          </a:xfrm>
          <a:prstGeom prst="rect">
            <a:avLst/>
          </a:prstGeom>
          <a:noFill/>
          <a:ln w="9525" cap="flat" cmpd="sng">
            <a:solidFill>
              <a:schemeClr val="dk1"/>
            </a:solidFill>
            <a:prstDash val="solid"/>
            <a:round/>
            <a:headEnd type="none" w="sm" len="sm"/>
            <a:tailEnd type="none" w="sm" len="sm"/>
          </a:ln>
        </p:spPr>
      </p:pic>
      <p:pic>
        <p:nvPicPr>
          <p:cNvPr id="408" name="Google Shape;408;p54"/>
          <p:cNvPicPr preferRelativeResize="0"/>
          <p:nvPr/>
        </p:nvPicPr>
        <p:blipFill rotWithShape="1">
          <a:blip r:embed="rId5">
            <a:alphaModFix/>
          </a:blip>
          <a:srcRect t="65990" r="7364" b="12514"/>
          <a:stretch/>
        </p:blipFill>
        <p:spPr>
          <a:xfrm>
            <a:off x="902875" y="1661221"/>
            <a:ext cx="5360613" cy="923438"/>
          </a:xfrm>
          <a:prstGeom prst="rect">
            <a:avLst/>
          </a:prstGeom>
          <a:noFill/>
          <a:ln w="9525" cap="flat" cmpd="sng">
            <a:solidFill>
              <a:schemeClr val="dk1"/>
            </a:solidFill>
            <a:prstDash val="solid"/>
            <a:round/>
            <a:headEnd type="none" w="sm" len="sm"/>
            <a:tailEnd type="none" w="sm" len="sm"/>
          </a:ln>
        </p:spPr>
      </p:pic>
      <p:sp>
        <p:nvSpPr>
          <p:cNvPr id="409" name="Google Shape;409;p54"/>
          <p:cNvSpPr/>
          <p:nvPr/>
        </p:nvSpPr>
        <p:spPr>
          <a:xfrm>
            <a:off x="1305850" y="3586350"/>
            <a:ext cx="152700" cy="70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10" name="Google Shape;410;p54"/>
          <p:cNvSpPr/>
          <p:nvPr/>
        </p:nvSpPr>
        <p:spPr>
          <a:xfrm>
            <a:off x="988775" y="3703791"/>
            <a:ext cx="1209546" cy="234846"/>
          </a:xfrm>
          <a:prstGeom prst="flowChartTerminator">
            <a:avLst/>
          </a:prstGeom>
          <a:noFill/>
          <a:ln w="28575" cap="flat" cmpd="sng">
            <a:solidFill>
              <a:srgbClr val="FF6B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cxnSp>
        <p:nvCxnSpPr>
          <p:cNvPr id="411" name="Google Shape;411;p54"/>
          <p:cNvCxnSpPr/>
          <p:nvPr/>
        </p:nvCxnSpPr>
        <p:spPr>
          <a:xfrm>
            <a:off x="975314" y="2545063"/>
            <a:ext cx="601200" cy="3600"/>
          </a:xfrm>
          <a:prstGeom prst="straightConnector1">
            <a:avLst/>
          </a:prstGeom>
          <a:noFill/>
          <a:ln w="19050" cap="flat" cmpd="sng">
            <a:solidFill>
              <a:srgbClr val="FF6B65"/>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5"/>
          <p:cNvSpPr txBox="1">
            <a:spLocks noGrp="1"/>
          </p:cNvSpPr>
          <p:nvPr>
            <p:ph type="title" idx="4294967295"/>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Der Ansatz von </a:t>
            </a:r>
            <a:r>
              <a:rPr lang="en" sz="2000">
                <a:solidFill>
                  <a:srgbClr val="042B48"/>
                </a:solidFill>
              </a:rPr>
              <a:t>DeepL </a:t>
            </a:r>
            <a:r>
              <a:rPr lang="en" sz="2000"/>
              <a:t>für die Poesie</a:t>
            </a:r>
            <a:endParaRPr sz="2000"/>
          </a:p>
        </p:txBody>
      </p:sp>
      <p:sp>
        <p:nvSpPr>
          <p:cNvPr id="417" name="Google Shape;417;p55"/>
          <p:cNvSpPr txBox="1"/>
          <p:nvPr/>
        </p:nvSpPr>
        <p:spPr>
          <a:xfrm>
            <a:off x="715100" y="1007500"/>
            <a:ext cx="7713900" cy="7362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b="1">
                <a:solidFill>
                  <a:schemeClr val="dk1"/>
                </a:solidFill>
                <a:latin typeface="Albert Sans"/>
                <a:ea typeface="Albert Sans"/>
                <a:cs typeface="Albert Sans"/>
                <a:sym typeface="Albert Sans"/>
              </a:rPr>
              <a:t>Substantiv oder Verb?</a:t>
            </a:r>
            <a:r>
              <a:rPr lang="en" sz="1200">
                <a:solidFill>
                  <a:schemeClr val="dk1"/>
                </a:solidFill>
                <a:latin typeface="Albert Sans"/>
                <a:ea typeface="Albert Sans"/>
                <a:cs typeface="Albert Sans"/>
                <a:sym typeface="Albert Sans"/>
              </a:rPr>
              <a:t> Gleiche Schreibfehler, unterschiedliche Übersetzung.</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200">
                <a:solidFill>
                  <a:schemeClr val="dk1"/>
                </a:solidFill>
                <a:latin typeface="Albert Sans"/>
                <a:ea typeface="Albert Sans"/>
                <a:cs typeface="Albert Sans"/>
                <a:sym typeface="Albert Sans"/>
              </a:rPr>
              <a:t>Ich habe es zweimal probiert:</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
        <p:nvSpPr>
          <p:cNvPr id="418" name="Google Shape;418;p55"/>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19" name="Google Shape;419;p55"/>
          <p:cNvPicPr preferRelativeResize="0"/>
          <p:nvPr/>
        </p:nvPicPr>
        <p:blipFill rotWithShape="1">
          <a:blip r:embed="rId3">
            <a:alphaModFix/>
          </a:blip>
          <a:srcRect r="71840"/>
          <a:stretch/>
        </p:blipFill>
        <p:spPr>
          <a:xfrm>
            <a:off x="52917" y="4606804"/>
            <a:ext cx="382185" cy="483775"/>
          </a:xfrm>
          <a:prstGeom prst="rect">
            <a:avLst/>
          </a:prstGeom>
          <a:noFill/>
          <a:ln>
            <a:noFill/>
          </a:ln>
        </p:spPr>
      </p:pic>
      <p:graphicFrame>
        <p:nvGraphicFramePr>
          <p:cNvPr id="420" name="Google Shape;420;p55"/>
          <p:cNvGraphicFramePr/>
          <p:nvPr/>
        </p:nvGraphicFramePr>
        <p:xfrm>
          <a:off x="591638" y="1949650"/>
          <a:ext cx="7960700" cy="2166250"/>
        </p:xfrm>
        <a:graphic>
          <a:graphicData uri="http://schemas.openxmlformats.org/drawingml/2006/table">
            <a:tbl>
              <a:tblPr>
                <a:noFill/>
                <a:tableStyleId>{C0D598D1-B3B0-4261-8122-433A288716E0}</a:tableStyleId>
              </a:tblPr>
              <a:tblGrid>
                <a:gridCol w="3663400">
                  <a:extLst>
                    <a:ext uri="{9D8B030D-6E8A-4147-A177-3AD203B41FA5}">
                      <a16:colId xmlns:a16="http://schemas.microsoft.com/office/drawing/2014/main" val="20000"/>
                    </a:ext>
                  </a:extLst>
                </a:gridCol>
                <a:gridCol w="4297300">
                  <a:extLst>
                    <a:ext uri="{9D8B030D-6E8A-4147-A177-3AD203B41FA5}">
                      <a16:colId xmlns:a16="http://schemas.microsoft.com/office/drawing/2014/main" val="20001"/>
                    </a:ext>
                  </a:extLst>
                </a:gridCol>
              </a:tblGrid>
              <a:tr h="1083125">
                <a:tc>
                  <a:txBody>
                    <a:bodyPr/>
                    <a:lstStyle/>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Schwarze Milch der Frühe wir trinken sie abends</a:t>
                      </a:r>
                      <a:endParaRPr sz="1100" i="1">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wir trinken sie mittags und morgens wir trinken sie nachts wir trinken und trinken</a:t>
                      </a:r>
                      <a:endParaRPr sz="1100" i="1">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wir </a:t>
                      </a:r>
                      <a:r>
                        <a:rPr lang="en" sz="1100" b="1" i="1">
                          <a:solidFill>
                            <a:schemeClr val="dk1"/>
                          </a:solidFill>
                          <a:latin typeface="Albert Sans"/>
                          <a:ea typeface="Albert Sans"/>
                          <a:cs typeface="Albert Sans"/>
                          <a:sym typeface="Albert Sans"/>
                        </a:rPr>
                        <a:t>schaufeln </a:t>
                      </a:r>
                      <a:r>
                        <a:rPr lang="en" sz="1100" i="1">
                          <a:solidFill>
                            <a:schemeClr val="dk1"/>
                          </a:solidFill>
                          <a:latin typeface="Albert Sans"/>
                          <a:ea typeface="Albert Sans"/>
                          <a:cs typeface="Albert Sans"/>
                          <a:sym typeface="Albert Sans"/>
                        </a:rPr>
                        <a:t>ein Grab in den Lüften da liegt man nicht eng</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schwarze Milch der </a:t>
                      </a:r>
                      <a:r>
                        <a:rPr lang="en" sz="1100" i="1">
                          <a:solidFill>
                            <a:srgbClr val="FF0000"/>
                          </a:solidFill>
                          <a:latin typeface="Albert Sans"/>
                          <a:ea typeface="Albert Sans"/>
                          <a:cs typeface="Albert Sans"/>
                          <a:sym typeface="Albert Sans"/>
                        </a:rPr>
                        <a:t>frühe </a:t>
                      </a:r>
                      <a:r>
                        <a:rPr lang="en" sz="1100" i="1">
                          <a:solidFill>
                            <a:schemeClr val="dk1"/>
                          </a:solidFill>
                          <a:latin typeface="Albert Sans"/>
                          <a:ea typeface="Albert Sans"/>
                          <a:cs typeface="Albert Sans"/>
                          <a:sym typeface="Albert Sans"/>
                        </a:rPr>
                        <a:t>wir trinken </a:t>
                      </a:r>
                      <a:r>
                        <a:rPr lang="en" sz="1100" i="1">
                          <a:solidFill>
                            <a:srgbClr val="FF0000"/>
                          </a:solidFill>
                          <a:latin typeface="Albert Sans"/>
                          <a:ea typeface="Albert Sans"/>
                          <a:cs typeface="Albert Sans"/>
                          <a:sym typeface="Albert Sans"/>
                        </a:rPr>
                        <a:t>die </a:t>
                      </a:r>
                      <a:r>
                        <a:rPr lang="en" sz="1100" i="1">
                          <a:solidFill>
                            <a:schemeClr val="dk1"/>
                          </a:solidFill>
                          <a:latin typeface="Albert Sans"/>
                          <a:ea typeface="Albert Sans"/>
                          <a:cs typeface="Albert Sans"/>
                          <a:sym typeface="Albert Sans"/>
                        </a:rPr>
                        <a:t>abends wir trinken </a:t>
                      </a:r>
                      <a:r>
                        <a:rPr lang="en" sz="1100" i="1">
                          <a:solidFill>
                            <a:srgbClr val="FF0000"/>
                          </a:solidFill>
                          <a:latin typeface="Albert Sans"/>
                          <a:ea typeface="Albert Sans"/>
                          <a:cs typeface="Albert Sans"/>
                          <a:sym typeface="Albert Sans"/>
                        </a:rPr>
                        <a:t>Sie </a:t>
                      </a:r>
                      <a:r>
                        <a:rPr lang="en" sz="1100" i="1">
                          <a:solidFill>
                            <a:schemeClr val="dk1"/>
                          </a:solidFill>
                          <a:latin typeface="Albert Sans"/>
                          <a:ea typeface="Albert Sans"/>
                          <a:cs typeface="Albert Sans"/>
                          <a:sym typeface="Albert Sans"/>
                        </a:rPr>
                        <a:t>mittags und morgens wir trinken und trinken wir </a:t>
                      </a:r>
                      <a:r>
                        <a:rPr lang="en" sz="1100" b="1" i="1" u="sng">
                          <a:solidFill>
                            <a:srgbClr val="FF0000"/>
                          </a:solidFill>
                          <a:latin typeface="Albert Sans"/>
                          <a:ea typeface="Albert Sans"/>
                          <a:cs typeface="Albert Sans"/>
                          <a:sym typeface="Albert Sans"/>
                        </a:rPr>
                        <a:t>Schaufeln</a:t>
                      </a:r>
                      <a:r>
                        <a:rPr lang="en" sz="1100" b="1" i="1">
                          <a:solidFill>
                            <a:srgbClr val="FF0000"/>
                          </a:solidFill>
                          <a:latin typeface="Albert Sans"/>
                          <a:ea typeface="Albert Sans"/>
                          <a:cs typeface="Albert Sans"/>
                          <a:sym typeface="Albert Sans"/>
                        </a:rPr>
                        <a:t> </a:t>
                      </a:r>
                      <a:r>
                        <a:rPr lang="en" sz="1100" i="1">
                          <a:solidFill>
                            <a:schemeClr val="dk1"/>
                          </a:solidFill>
                          <a:latin typeface="Albert Sans"/>
                          <a:ea typeface="Albert Sans"/>
                          <a:cs typeface="Albert Sans"/>
                          <a:sym typeface="Albert Sans"/>
                        </a:rPr>
                        <a:t>da liegt man nicht eng</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8312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Nero latte dell’alba noi ti beviamo alla sera</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ti beviamo al meriggio come al mattino ti</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beviamo la notte noi beviamo e beviamo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noi scaviamo una tomba nell’aria chi vi giace</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non sta stretto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latte nero la mattina lo beviamo la sera lo beviamo a mezzogiorno e al mattino lo beviamo la notte lo beviamo e beviamo </a:t>
                      </a:r>
                      <a:r>
                        <a:rPr lang="en" sz="1100" b="1">
                          <a:solidFill>
                            <a:schemeClr val="dk1"/>
                          </a:solidFill>
                          <a:latin typeface="Albert Sans"/>
                          <a:ea typeface="Albert Sans"/>
                          <a:cs typeface="Albert Sans"/>
                          <a:sym typeface="Albert Sans"/>
                        </a:rPr>
                        <a:t>lo beviamo a palate</a:t>
                      </a:r>
                      <a:r>
                        <a:rPr lang="en" sz="1100">
                          <a:solidFill>
                            <a:schemeClr val="dk1"/>
                          </a:solidFill>
                          <a:latin typeface="Albert Sans"/>
                          <a:ea typeface="Albert Sans"/>
                          <a:cs typeface="Albert Sans"/>
                          <a:sym typeface="Albert Sans"/>
                        </a:rPr>
                        <a:t> lì non si sta stretti</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1" name="Google Shape;421;p55"/>
          <p:cNvSpPr txBox="1"/>
          <p:nvPr/>
        </p:nvSpPr>
        <p:spPr>
          <a:xfrm>
            <a:off x="562178" y="1559167"/>
            <a:ext cx="382200" cy="483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700" b="1">
                <a:solidFill>
                  <a:schemeClr val="dk1"/>
                </a:solidFill>
                <a:latin typeface="Albert Sans"/>
                <a:ea typeface="Albert Sans"/>
                <a:cs typeface="Albert Sans"/>
                <a:sym typeface="Albert Sans"/>
              </a:rPr>
              <a:t>1)</a:t>
            </a:r>
            <a:endParaRPr sz="17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700">
              <a:solidFill>
                <a:schemeClr val="dk1"/>
              </a:solidFill>
              <a:latin typeface="Albert Sans"/>
              <a:ea typeface="Albert Sans"/>
              <a:cs typeface="Albert Sans"/>
              <a:sym typeface="Albert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6"/>
          <p:cNvSpPr txBox="1">
            <a:spLocks noGrp="1"/>
          </p:cNvSpPr>
          <p:nvPr>
            <p:ph type="title" idx="4294967295"/>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Der Ansatz von </a:t>
            </a:r>
            <a:r>
              <a:rPr lang="en" sz="2000">
                <a:solidFill>
                  <a:srgbClr val="042B48"/>
                </a:solidFill>
              </a:rPr>
              <a:t>DeepL </a:t>
            </a:r>
            <a:r>
              <a:rPr lang="en" sz="2000"/>
              <a:t>für die Poesie</a:t>
            </a:r>
            <a:endParaRPr sz="2000"/>
          </a:p>
        </p:txBody>
      </p:sp>
      <p:sp>
        <p:nvSpPr>
          <p:cNvPr id="427" name="Google Shape;427;p56"/>
          <p:cNvSpPr txBox="1"/>
          <p:nvPr/>
        </p:nvSpPr>
        <p:spPr>
          <a:xfrm>
            <a:off x="715100" y="1007500"/>
            <a:ext cx="7713900" cy="7362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b="1">
                <a:solidFill>
                  <a:schemeClr val="dk1"/>
                </a:solidFill>
                <a:latin typeface="Albert Sans"/>
                <a:ea typeface="Albert Sans"/>
                <a:cs typeface="Albert Sans"/>
                <a:sym typeface="Albert Sans"/>
              </a:rPr>
              <a:t>Substantiv oder Verb?</a:t>
            </a:r>
            <a:r>
              <a:rPr lang="en" sz="1200">
                <a:solidFill>
                  <a:schemeClr val="dk1"/>
                </a:solidFill>
                <a:latin typeface="Albert Sans"/>
                <a:ea typeface="Albert Sans"/>
                <a:cs typeface="Albert Sans"/>
                <a:sym typeface="Albert Sans"/>
              </a:rPr>
              <a:t> Gleiche Schreibfehler, unterschiedliche Übersetzung.</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200">
                <a:solidFill>
                  <a:schemeClr val="dk1"/>
                </a:solidFill>
                <a:latin typeface="Albert Sans"/>
                <a:ea typeface="Albert Sans"/>
                <a:cs typeface="Albert Sans"/>
                <a:sym typeface="Albert Sans"/>
              </a:rPr>
              <a:t>Ich habe es zweimal probiert:</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
        <p:nvSpPr>
          <p:cNvPr id="428" name="Google Shape;428;p56"/>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29" name="Google Shape;429;p56"/>
          <p:cNvPicPr preferRelativeResize="0"/>
          <p:nvPr/>
        </p:nvPicPr>
        <p:blipFill rotWithShape="1">
          <a:blip r:embed="rId3">
            <a:alphaModFix/>
          </a:blip>
          <a:srcRect r="71840"/>
          <a:stretch/>
        </p:blipFill>
        <p:spPr>
          <a:xfrm>
            <a:off x="52917" y="4606804"/>
            <a:ext cx="382185" cy="483775"/>
          </a:xfrm>
          <a:prstGeom prst="rect">
            <a:avLst/>
          </a:prstGeom>
          <a:noFill/>
          <a:ln>
            <a:noFill/>
          </a:ln>
        </p:spPr>
      </p:pic>
      <p:graphicFrame>
        <p:nvGraphicFramePr>
          <p:cNvPr id="430" name="Google Shape;430;p56"/>
          <p:cNvGraphicFramePr/>
          <p:nvPr/>
        </p:nvGraphicFramePr>
        <p:xfrm>
          <a:off x="591638" y="1949650"/>
          <a:ext cx="7960700" cy="1003725"/>
        </p:xfrm>
        <a:graphic>
          <a:graphicData uri="http://schemas.openxmlformats.org/drawingml/2006/table">
            <a:tbl>
              <a:tblPr>
                <a:noFill/>
                <a:tableStyleId>{C0D598D1-B3B0-4261-8122-433A288716E0}</a:tableStyleId>
              </a:tblPr>
              <a:tblGrid>
                <a:gridCol w="3663400">
                  <a:extLst>
                    <a:ext uri="{9D8B030D-6E8A-4147-A177-3AD203B41FA5}">
                      <a16:colId xmlns:a16="http://schemas.microsoft.com/office/drawing/2014/main" val="20000"/>
                    </a:ext>
                  </a:extLst>
                </a:gridCol>
                <a:gridCol w="4297300">
                  <a:extLst>
                    <a:ext uri="{9D8B030D-6E8A-4147-A177-3AD203B41FA5}">
                      <a16:colId xmlns:a16="http://schemas.microsoft.com/office/drawing/2014/main" val="20001"/>
                    </a:ext>
                  </a:extLst>
                </a:gridCol>
              </a:tblGrid>
              <a:tr h="507750">
                <a:tc>
                  <a:txBody>
                    <a:bodyPr/>
                    <a:lstStyle/>
                    <a:p>
                      <a:pPr marL="0" lvl="0" indent="0" algn="l" rtl="0">
                        <a:spcBef>
                          <a:spcPts val="0"/>
                        </a:spcBef>
                        <a:spcAft>
                          <a:spcPts val="0"/>
                        </a:spcAft>
                        <a:buNone/>
                      </a:pPr>
                      <a:r>
                        <a:rPr lang="en" sz="1100" i="1">
                          <a:solidFill>
                            <a:schemeClr val="dk1"/>
                          </a:solidFill>
                          <a:latin typeface="Albert Sans"/>
                          <a:ea typeface="Albert Sans"/>
                          <a:cs typeface="Albert Sans"/>
                          <a:sym typeface="Albert Sans"/>
                        </a:rPr>
                        <a:t>wir </a:t>
                      </a:r>
                      <a:r>
                        <a:rPr lang="en" sz="1100" b="1" i="1">
                          <a:solidFill>
                            <a:schemeClr val="dk1"/>
                          </a:solidFill>
                          <a:latin typeface="Albert Sans"/>
                          <a:ea typeface="Albert Sans"/>
                          <a:cs typeface="Albert Sans"/>
                          <a:sym typeface="Albert Sans"/>
                        </a:rPr>
                        <a:t>schaufeln </a:t>
                      </a:r>
                      <a:r>
                        <a:rPr lang="en" sz="1100" i="1">
                          <a:solidFill>
                            <a:schemeClr val="dk1"/>
                          </a:solidFill>
                          <a:latin typeface="Albert Sans"/>
                          <a:ea typeface="Albert Sans"/>
                          <a:cs typeface="Albert Sans"/>
                          <a:sym typeface="Albert Sans"/>
                        </a:rPr>
                        <a:t>ein Grab</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wir </a:t>
                      </a:r>
                      <a:r>
                        <a:rPr lang="en" sz="1100" b="1" i="1">
                          <a:solidFill>
                            <a:srgbClr val="FF0000"/>
                          </a:solidFill>
                          <a:latin typeface="Albert Sans"/>
                          <a:ea typeface="Albert Sans"/>
                          <a:cs typeface="Albert Sans"/>
                          <a:sym typeface="Albert Sans"/>
                        </a:rPr>
                        <a:t>Schaufeln </a:t>
                      </a:r>
                      <a:r>
                        <a:rPr lang="en" sz="1100" i="1">
                          <a:solidFill>
                            <a:schemeClr val="dk1"/>
                          </a:solidFill>
                          <a:latin typeface="Albert Sans"/>
                          <a:ea typeface="Albert Sans"/>
                          <a:cs typeface="Albert Sans"/>
                          <a:sym typeface="Albert Sans"/>
                        </a:rPr>
                        <a:t>ein Grab</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959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scaviamo una tomba</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scaviamo una fossa</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31" name="Google Shape;431;p56"/>
          <p:cNvSpPr txBox="1"/>
          <p:nvPr/>
        </p:nvSpPr>
        <p:spPr>
          <a:xfrm>
            <a:off x="562178" y="1559167"/>
            <a:ext cx="382200" cy="483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700" b="1">
                <a:solidFill>
                  <a:schemeClr val="dk1"/>
                </a:solidFill>
                <a:latin typeface="Albert Sans"/>
                <a:ea typeface="Albert Sans"/>
                <a:cs typeface="Albert Sans"/>
                <a:sym typeface="Albert Sans"/>
              </a:rPr>
              <a:t>2)</a:t>
            </a:r>
            <a:endParaRPr sz="17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700">
              <a:solidFill>
                <a:schemeClr val="dk1"/>
              </a:solidFill>
              <a:latin typeface="Albert Sans"/>
              <a:ea typeface="Albert Sans"/>
              <a:cs typeface="Albert Sans"/>
              <a:sym typeface="Albert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8"/>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Tanzen auf schwarzer Milch und trinken jeden Tag siebenmal.</a:t>
            </a:r>
            <a:endParaRPr sz="1200">
              <a:solidFill>
                <a:schemeClr val="dk1"/>
              </a:solidFill>
              <a:latin typeface="Albert Sans"/>
              <a:ea typeface="Albert Sans"/>
              <a:cs typeface="Albert Sans"/>
              <a:sym typeface="Albert Sans"/>
            </a:endParaRPr>
          </a:p>
        </p:txBody>
      </p:sp>
      <p:sp>
        <p:nvSpPr>
          <p:cNvPr id="447" name="Google Shape;447;p58"/>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48" name="Google Shape;448;p58"/>
          <p:cNvPicPr preferRelativeResize="0"/>
          <p:nvPr/>
        </p:nvPicPr>
        <p:blipFill rotWithShape="1">
          <a:blip r:embed="rId3">
            <a:alphaModFix/>
          </a:blip>
          <a:srcRect r="71840"/>
          <a:stretch/>
        </p:blipFill>
        <p:spPr>
          <a:xfrm>
            <a:off x="52917" y="4606804"/>
            <a:ext cx="382185" cy="483775"/>
          </a:xfrm>
          <a:prstGeom prst="rect">
            <a:avLst/>
          </a:prstGeom>
          <a:noFill/>
          <a:ln>
            <a:noFill/>
          </a:ln>
        </p:spPr>
      </p:pic>
      <p:graphicFrame>
        <p:nvGraphicFramePr>
          <p:cNvPr id="449" name="Google Shape;449;p58"/>
          <p:cNvGraphicFramePr/>
          <p:nvPr/>
        </p:nvGraphicFramePr>
        <p:xfrm>
          <a:off x="591638" y="1949650"/>
          <a:ext cx="7960700" cy="1177625"/>
        </p:xfrm>
        <a:graphic>
          <a:graphicData uri="http://schemas.openxmlformats.org/drawingml/2006/table">
            <a:tbl>
              <a:tblPr>
                <a:noFill/>
                <a:tableStyleId>{C0D598D1-B3B0-4261-8122-433A288716E0}</a:tableStyleId>
              </a:tblPr>
              <a:tblGrid>
                <a:gridCol w="3663400">
                  <a:extLst>
                    <a:ext uri="{9D8B030D-6E8A-4147-A177-3AD203B41FA5}">
                      <a16:colId xmlns:a16="http://schemas.microsoft.com/office/drawing/2014/main" val="20000"/>
                    </a:ext>
                  </a:extLst>
                </a:gridCol>
                <a:gridCol w="4297300">
                  <a:extLst>
                    <a:ext uri="{9D8B030D-6E8A-4147-A177-3AD203B41FA5}">
                      <a16:colId xmlns:a16="http://schemas.microsoft.com/office/drawing/2014/main" val="20001"/>
                    </a:ext>
                  </a:extLst>
                </a:gridCol>
              </a:tblGrid>
              <a:tr h="620925">
                <a:tc>
                  <a:txBody>
                    <a:bodyPr/>
                    <a:lstStyle/>
                    <a:p>
                      <a:pPr marL="0" lvl="0" indent="0" algn="l" rtl="0">
                        <a:lnSpc>
                          <a:spcPct val="115000"/>
                        </a:lnSpc>
                        <a:spcBef>
                          <a:spcPts val="0"/>
                        </a:spcBef>
                        <a:spcAft>
                          <a:spcPts val="0"/>
                        </a:spcAft>
                        <a:buNone/>
                      </a:pPr>
                      <a:r>
                        <a:rPr lang="en" sz="1100" i="1"/>
                        <a:t>stecht tiefer die Spaten ihr einen ihr anderen spielt weiter zum Tanz auf</a:t>
                      </a:r>
                      <a:endParaRPr sz="1100" i="1"/>
                    </a:p>
                    <a:p>
                      <a:pPr marL="0" lvl="0" indent="0" algn="l" rtl="0">
                        <a:lnSpc>
                          <a:spcPct val="115000"/>
                        </a:lnSpc>
                        <a:spcBef>
                          <a:spcPts val="0"/>
                        </a:spcBef>
                        <a:spcAft>
                          <a:spcPts val="0"/>
                        </a:spcAft>
                        <a:buNone/>
                      </a:pPr>
                      <a:r>
                        <a:rPr lang="en" sz="1100" i="1"/>
                        <a:t>Schwarze Milch </a:t>
                      </a:r>
                      <a:r>
                        <a:rPr lang="en" sz="1100"/>
                        <a:t>[...]</a:t>
                      </a:r>
                      <a:endParaRPr sz="1100"/>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tiefer </a:t>
                      </a:r>
                      <a:r>
                        <a:rPr lang="en" sz="1100" b="1" i="1">
                          <a:solidFill>
                            <a:srgbClr val="FF0000"/>
                          </a:solidFill>
                          <a:latin typeface="Albert Sans"/>
                          <a:ea typeface="Albert Sans"/>
                          <a:cs typeface="Albert Sans"/>
                          <a:sym typeface="Albert Sans"/>
                        </a:rPr>
                        <a:t>sparen </a:t>
                      </a:r>
                      <a:r>
                        <a:rPr lang="en" sz="1100" i="1">
                          <a:solidFill>
                            <a:srgbClr val="FF0000"/>
                          </a:solidFill>
                          <a:latin typeface="Albert Sans"/>
                          <a:ea typeface="Albert Sans"/>
                          <a:cs typeface="Albert Sans"/>
                          <a:sym typeface="Albert Sans"/>
                        </a:rPr>
                        <a:t>und dann</a:t>
                      </a:r>
                      <a:r>
                        <a:rPr lang="en" sz="1100" i="1">
                          <a:solidFill>
                            <a:schemeClr val="dk1"/>
                          </a:solidFill>
                          <a:latin typeface="Albert Sans"/>
                          <a:ea typeface="Albert Sans"/>
                          <a:cs typeface="Albert Sans"/>
                          <a:sym typeface="Albert Sans"/>
                        </a:rPr>
                        <a:t> weiter </a:t>
                      </a:r>
                      <a:r>
                        <a:rPr lang="en" sz="1100" i="1">
                          <a:solidFill>
                            <a:srgbClr val="FF0000"/>
                          </a:solidFill>
                          <a:latin typeface="Albert Sans"/>
                          <a:ea typeface="Albert Sans"/>
                          <a:cs typeface="Albert Sans"/>
                          <a:sym typeface="Albert Sans"/>
                        </a:rPr>
                        <a:t>zu </a:t>
                      </a:r>
                      <a:r>
                        <a:rPr lang="en" sz="1100" i="1">
                          <a:solidFill>
                            <a:schemeClr val="dk1"/>
                          </a:solidFill>
                          <a:latin typeface="Albert Sans"/>
                          <a:ea typeface="Albert Sans"/>
                          <a:cs typeface="Albert Sans"/>
                          <a:sym typeface="Albert Sans"/>
                        </a:rPr>
                        <a:t>Tanz auf schwarze Milch</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56700">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spingete più a fondo le vanghe voi e voi continuate a suonare alla danza</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r>
                        <a:rPr lang="en" sz="1100">
                          <a:solidFill>
                            <a:schemeClr val="dk1"/>
                          </a:solidFill>
                          <a:latin typeface="Albert Sans"/>
                          <a:ea typeface="Albert Sans"/>
                          <a:cs typeface="Albert Sans"/>
                          <a:sym typeface="Albert Sans"/>
                        </a:rPr>
                        <a:t>Nero latte [...]</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risparmiare di più e poi continuare a ballare sul latte nero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50" name="Google Shape;450;p58"/>
          <p:cNvGraphicFramePr/>
          <p:nvPr/>
        </p:nvGraphicFramePr>
        <p:xfrm>
          <a:off x="591688" y="3241154"/>
          <a:ext cx="7960700" cy="1003725"/>
        </p:xfrm>
        <a:graphic>
          <a:graphicData uri="http://schemas.openxmlformats.org/drawingml/2006/table">
            <a:tbl>
              <a:tblPr>
                <a:noFill/>
                <a:tableStyleId>{C0D598D1-B3B0-4261-8122-433A288716E0}</a:tableStyleId>
              </a:tblPr>
              <a:tblGrid>
                <a:gridCol w="3663400">
                  <a:extLst>
                    <a:ext uri="{9D8B030D-6E8A-4147-A177-3AD203B41FA5}">
                      <a16:colId xmlns:a16="http://schemas.microsoft.com/office/drawing/2014/main" val="20000"/>
                    </a:ext>
                  </a:extLst>
                </a:gridCol>
                <a:gridCol w="4297300">
                  <a:extLst>
                    <a:ext uri="{9D8B030D-6E8A-4147-A177-3AD203B41FA5}">
                      <a16:colId xmlns:a16="http://schemas.microsoft.com/office/drawing/2014/main" val="20001"/>
                    </a:ext>
                  </a:extLst>
                </a:gridCol>
              </a:tblGrid>
              <a:tr h="507750">
                <a:tc>
                  <a:txBody>
                    <a:bodyPr/>
                    <a:lstStyle/>
                    <a:p>
                      <a:pPr marL="0" lvl="0" indent="0" algn="l" rtl="0">
                        <a:lnSpc>
                          <a:spcPct val="115000"/>
                        </a:lnSpc>
                        <a:spcBef>
                          <a:spcPts val="0"/>
                        </a:spcBef>
                        <a:spcAft>
                          <a:spcPts val="0"/>
                        </a:spcAft>
                        <a:buNone/>
                      </a:pPr>
                      <a:r>
                        <a:rPr lang="en" sz="1100" i="1">
                          <a:solidFill>
                            <a:schemeClr val="dk1"/>
                          </a:solidFill>
                        </a:rPr>
                        <a:t>wir trinken sie mittags und morgens</a:t>
                      </a:r>
                      <a:endParaRPr sz="1100" i="1">
                        <a:solidFill>
                          <a:schemeClr val="dk1"/>
                        </a:solidFill>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i="1">
                          <a:solidFill>
                            <a:schemeClr val="dk1"/>
                          </a:solidFill>
                          <a:latin typeface="Albert Sans"/>
                          <a:ea typeface="Albert Sans"/>
                          <a:cs typeface="Albert Sans"/>
                          <a:sym typeface="Albert Sans"/>
                        </a:rPr>
                        <a:t>wir trinken </a:t>
                      </a:r>
                      <a:r>
                        <a:rPr lang="en" sz="1100" b="1" i="1">
                          <a:solidFill>
                            <a:srgbClr val="FF0000"/>
                          </a:solidFill>
                          <a:latin typeface="Albert Sans"/>
                          <a:ea typeface="Albert Sans"/>
                          <a:cs typeface="Albert Sans"/>
                          <a:sym typeface="Albert Sans"/>
                        </a:rPr>
                        <a:t>sieben </a:t>
                      </a:r>
                      <a:r>
                        <a:rPr lang="en" sz="1100" i="1">
                          <a:solidFill>
                            <a:schemeClr val="dk1"/>
                          </a:solidFill>
                          <a:latin typeface="Albert Sans"/>
                          <a:ea typeface="Albert Sans"/>
                          <a:cs typeface="Albert Sans"/>
                          <a:sym typeface="Albert Sans"/>
                        </a:rPr>
                        <a:t>mittags und morgens</a:t>
                      </a: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95975">
                <a:tc>
                  <a:txBody>
                    <a:bodyPr/>
                    <a:lstStyle/>
                    <a:p>
                      <a:pPr marL="0" lvl="0" indent="0" algn="l" rtl="0">
                        <a:spcBef>
                          <a:spcPts val="0"/>
                        </a:spcBef>
                        <a:spcAft>
                          <a:spcPts val="0"/>
                        </a:spcAft>
                        <a:buNone/>
                      </a:pPr>
                      <a:r>
                        <a:rPr lang="en" sz="1100">
                          <a:solidFill>
                            <a:schemeClr val="dk1"/>
                          </a:solidFill>
                          <a:latin typeface="Albert Sans"/>
                          <a:ea typeface="Albert Sans"/>
                          <a:cs typeface="Albert Sans"/>
                          <a:sym typeface="Albert Sans"/>
                        </a:rPr>
                        <a:t>ti beviamo a mezzogiorno come al mattino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r>
                        <a:rPr lang="en" sz="1100">
                          <a:solidFill>
                            <a:schemeClr val="dk1"/>
                          </a:solidFill>
                          <a:latin typeface="Albert Sans"/>
                          <a:ea typeface="Albert Sans"/>
                          <a:cs typeface="Albert Sans"/>
                          <a:sym typeface="Albert Sans"/>
                        </a:rPr>
                        <a:t>beviamo sette volte a mezzogiorno e al mattino</a:t>
                      </a:r>
                      <a:endParaRPr sz="110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51" name="Google Shape;451;p58"/>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Weitere </a:t>
            </a:r>
            <a:r>
              <a:rPr lang="en" sz="2000">
                <a:solidFill>
                  <a:srgbClr val="042B48"/>
                </a:solidFill>
              </a:rPr>
              <a:t>Fehler </a:t>
            </a:r>
            <a:r>
              <a:rPr lang="en" sz="2000"/>
              <a:t>im Transkript</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Maschinelle Übersetzung und </a:t>
            </a:r>
            <a:r>
              <a:rPr lang="en" sz="2000">
                <a:solidFill>
                  <a:srgbClr val="042B48"/>
                </a:solidFill>
              </a:rPr>
              <a:t>Kulturelle Bezüge</a:t>
            </a:r>
            <a:endParaRPr sz="2000">
              <a:solidFill>
                <a:srgbClr val="042B48"/>
              </a:solidFill>
            </a:endParaRPr>
          </a:p>
        </p:txBody>
      </p:sp>
      <p:sp>
        <p:nvSpPr>
          <p:cNvPr id="457" name="Google Shape;457;p59"/>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Also weiß DeepL, wer </a:t>
            </a:r>
            <a:r>
              <a:rPr lang="en" sz="1200" b="1">
                <a:solidFill>
                  <a:schemeClr val="dk1"/>
                </a:solidFill>
                <a:latin typeface="Albert Sans"/>
                <a:ea typeface="Albert Sans"/>
                <a:cs typeface="Albert Sans"/>
                <a:sym typeface="Albert Sans"/>
              </a:rPr>
              <a:t>Sulamith </a:t>
            </a:r>
            <a:r>
              <a:rPr lang="en" sz="1200">
                <a:solidFill>
                  <a:schemeClr val="dk1"/>
                </a:solidFill>
                <a:latin typeface="Albert Sans"/>
                <a:ea typeface="Albert Sans"/>
                <a:cs typeface="Albert Sans"/>
                <a:sym typeface="Albert Sans"/>
              </a:rPr>
              <a:t>ist?</a:t>
            </a:r>
            <a:endParaRPr sz="1200">
              <a:solidFill>
                <a:schemeClr val="dk1"/>
              </a:solidFill>
              <a:latin typeface="Albert Sans"/>
              <a:ea typeface="Albert Sans"/>
              <a:cs typeface="Albert Sans"/>
              <a:sym typeface="Albert Sans"/>
            </a:endParaRPr>
          </a:p>
        </p:txBody>
      </p:sp>
      <p:sp>
        <p:nvSpPr>
          <p:cNvPr id="458" name="Google Shape;458;p59"/>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59" name="Google Shape;459;p59"/>
          <p:cNvPicPr preferRelativeResize="0"/>
          <p:nvPr/>
        </p:nvPicPr>
        <p:blipFill rotWithShape="1">
          <a:blip r:embed="rId3">
            <a:alphaModFix/>
          </a:blip>
          <a:srcRect r="71840"/>
          <a:stretch/>
        </p:blipFill>
        <p:spPr>
          <a:xfrm>
            <a:off x="52917" y="4606804"/>
            <a:ext cx="382185" cy="483775"/>
          </a:xfrm>
          <a:prstGeom prst="rect">
            <a:avLst/>
          </a:prstGeom>
          <a:noFill/>
          <a:ln>
            <a:noFill/>
          </a:ln>
        </p:spPr>
      </p:pic>
      <p:pic>
        <p:nvPicPr>
          <p:cNvPr id="460" name="Google Shape;460;p59"/>
          <p:cNvPicPr preferRelativeResize="0"/>
          <p:nvPr/>
        </p:nvPicPr>
        <p:blipFill rotWithShape="1">
          <a:blip r:embed="rId4">
            <a:alphaModFix/>
          </a:blip>
          <a:srcRect t="7393" b="43999"/>
          <a:stretch/>
        </p:blipFill>
        <p:spPr>
          <a:xfrm>
            <a:off x="2114688" y="1521225"/>
            <a:ext cx="4914723" cy="1654800"/>
          </a:xfrm>
          <a:prstGeom prst="rect">
            <a:avLst/>
          </a:prstGeom>
          <a:noFill/>
          <a:ln>
            <a:noFill/>
          </a:ln>
        </p:spPr>
      </p:pic>
      <p:pic>
        <p:nvPicPr>
          <p:cNvPr id="461" name="Google Shape;461;p59"/>
          <p:cNvPicPr preferRelativeResize="0"/>
          <p:nvPr/>
        </p:nvPicPr>
        <p:blipFill rotWithShape="1">
          <a:blip r:embed="rId5">
            <a:alphaModFix/>
          </a:blip>
          <a:srcRect t="7995" b="43399"/>
          <a:stretch/>
        </p:blipFill>
        <p:spPr>
          <a:xfrm>
            <a:off x="2114688" y="3319850"/>
            <a:ext cx="4914725" cy="1654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idx="4294967295"/>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Abschließende Gedanken</a:t>
            </a:r>
            <a:endParaRPr/>
          </a:p>
        </p:txBody>
      </p:sp>
      <p:sp>
        <p:nvSpPr>
          <p:cNvPr id="467" name="Google Shape;467;p60"/>
          <p:cNvSpPr txBox="1"/>
          <p:nvPr/>
        </p:nvSpPr>
        <p:spPr>
          <a:xfrm>
            <a:off x="715100" y="1007500"/>
            <a:ext cx="77139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200">
                <a:solidFill>
                  <a:schemeClr val="dk1"/>
                </a:solidFill>
                <a:latin typeface="Albert Sans"/>
                <a:ea typeface="Albert Sans"/>
                <a:cs typeface="Albert Sans"/>
                <a:sym typeface="Albert Sans"/>
              </a:rPr>
              <a:t>Die </a:t>
            </a:r>
            <a:r>
              <a:rPr lang="en" sz="1200" b="1">
                <a:solidFill>
                  <a:schemeClr val="dk1"/>
                </a:solidFill>
                <a:latin typeface="Albert Sans"/>
                <a:ea typeface="Albert Sans"/>
                <a:cs typeface="Albert Sans"/>
                <a:sym typeface="Albert Sans"/>
              </a:rPr>
              <a:t>Grenzen </a:t>
            </a:r>
            <a:r>
              <a:rPr lang="en" sz="1200">
                <a:solidFill>
                  <a:schemeClr val="dk1"/>
                </a:solidFill>
                <a:latin typeface="Albert Sans"/>
                <a:ea typeface="Albert Sans"/>
                <a:cs typeface="Albert Sans"/>
                <a:sym typeface="Albert Sans"/>
              </a:rPr>
              <a:t>der maschinellen Übersetzung in poetischen Werken.</a:t>
            </a:r>
            <a:endParaRPr sz="1200">
              <a:solidFill>
                <a:schemeClr val="dk1"/>
              </a:solidFill>
              <a:latin typeface="Albert Sans"/>
              <a:ea typeface="Albert Sans"/>
              <a:cs typeface="Albert Sans"/>
              <a:sym typeface="Albert Sans"/>
            </a:endParaRPr>
          </a:p>
        </p:txBody>
      </p:sp>
      <p:sp>
        <p:nvSpPr>
          <p:cNvPr id="468" name="Google Shape;468;p60"/>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04</a:t>
            </a:r>
            <a:endParaRPr/>
          </a:p>
        </p:txBody>
      </p:sp>
      <p:pic>
        <p:nvPicPr>
          <p:cNvPr id="469" name="Google Shape;469;p60"/>
          <p:cNvPicPr preferRelativeResize="0"/>
          <p:nvPr/>
        </p:nvPicPr>
        <p:blipFill rotWithShape="1">
          <a:blip r:embed="rId3">
            <a:alphaModFix/>
          </a:blip>
          <a:srcRect b="45328"/>
          <a:stretch/>
        </p:blipFill>
        <p:spPr>
          <a:xfrm>
            <a:off x="753727" y="1630730"/>
            <a:ext cx="4631775" cy="3176000"/>
          </a:xfrm>
          <a:prstGeom prst="rect">
            <a:avLst/>
          </a:prstGeom>
          <a:noFill/>
          <a:ln>
            <a:noFill/>
          </a:ln>
        </p:spPr>
      </p:pic>
      <p:sp>
        <p:nvSpPr>
          <p:cNvPr id="470" name="Google Shape;470;p60"/>
          <p:cNvSpPr txBox="1"/>
          <p:nvPr/>
        </p:nvSpPr>
        <p:spPr>
          <a:xfrm>
            <a:off x="5527042" y="1682218"/>
            <a:ext cx="3552600" cy="1597500"/>
          </a:xfrm>
          <a:prstGeom prst="rect">
            <a:avLst/>
          </a:prstGeom>
          <a:noFill/>
          <a:ln>
            <a:noFill/>
          </a:ln>
        </p:spPr>
        <p:txBody>
          <a:bodyPr spcFirstLastPara="1" wrap="square" lIns="91425" tIns="91425" rIns="0" bIns="91425" anchor="t" anchorCtr="0">
            <a:noAutofit/>
          </a:bodyPr>
          <a:lstStyle/>
          <a:p>
            <a:pPr marL="457200" lvl="0" indent="-304800" algn="l" rtl="0">
              <a:lnSpc>
                <a:spcPct val="150000"/>
              </a:lnSpc>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Missachtung der </a:t>
            </a:r>
            <a:r>
              <a:rPr lang="en" sz="1200" b="1">
                <a:solidFill>
                  <a:schemeClr val="dk1"/>
                </a:solidFill>
                <a:latin typeface="Albert Sans"/>
                <a:ea typeface="Albert Sans"/>
                <a:cs typeface="Albert Sans"/>
                <a:sym typeface="Albert Sans"/>
              </a:rPr>
              <a:t>Groß- und Kleinschreibung</a:t>
            </a:r>
            <a:endParaRPr sz="1200" b="1">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Nichtanerkennung der </a:t>
            </a:r>
            <a:r>
              <a:rPr lang="en" sz="1200" b="1">
                <a:solidFill>
                  <a:schemeClr val="dk1"/>
                </a:solidFill>
                <a:latin typeface="Albert Sans"/>
                <a:ea typeface="Albert Sans"/>
                <a:cs typeface="Albert Sans"/>
                <a:sym typeface="Albert Sans"/>
              </a:rPr>
              <a:t>prosodischen Eigenschaften</a:t>
            </a:r>
            <a:r>
              <a:rPr lang="en" sz="1200">
                <a:solidFill>
                  <a:schemeClr val="dk1"/>
                </a:solidFill>
                <a:latin typeface="Albert Sans"/>
                <a:ea typeface="Albert Sans"/>
                <a:cs typeface="Albert Sans"/>
                <a:sym typeface="Albert Sans"/>
              </a:rPr>
              <a:t> der Ausgangssprache </a:t>
            </a:r>
            <a:endParaRPr sz="1200">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Unkenntnis </a:t>
            </a:r>
            <a:r>
              <a:rPr lang="en" sz="1200" b="1">
                <a:solidFill>
                  <a:schemeClr val="dk1"/>
                </a:solidFill>
                <a:latin typeface="Albert Sans"/>
                <a:ea typeface="Albert Sans"/>
                <a:cs typeface="Albert Sans"/>
                <a:sym typeface="Albert Sans"/>
              </a:rPr>
              <a:t>kultureller Elemente</a:t>
            </a:r>
            <a:endParaRPr sz="1200" b="1">
              <a:solidFill>
                <a:schemeClr val="dk1"/>
              </a:solidFill>
              <a:latin typeface="Albert Sans"/>
              <a:ea typeface="Albert Sans"/>
              <a:cs typeface="Albert Sans"/>
              <a:sym typeface="Albert Sans"/>
            </a:endParaRPr>
          </a:p>
          <a:p>
            <a:pPr marL="457200" lvl="0" indent="-304800" algn="l" rtl="0">
              <a:lnSpc>
                <a:spcPct val="150000"/>
              </a:lnSpc>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keine Empathie</a:t>
            </a:r>
            <a:endParaRPr sz="1200">
              <a:solidFill>
                <a:schemeClr val="dk1"/>
              </a:solidFill>
              <a:latin typeface="Albert Sans"/>
              <a:ea typeface="Albert Sans"/>
              <a:cs typeface="Albert Sans"/>
              <a:sym typeface="Albert Sans"/>
            </a:endParaRPr>
          </a:p>
          <a:p>
            <a:pPr marL="0" lvl="0" indent="0" algn="l" rtl="0">
              <a:lnSpc>
                <a:spcPct val="150000"/>
              </a:lnSpc>
              <a:spcBef>
                <a:spcPts val="0"/>
              </a:spcBef>
              <a:spcAft>
                <a:spcPts val="0"/>
              </a:spcAft>
              <a:buNone/>
            </a:pPr>
            <a:endParaRPr sz="1200">
              <a:solidFill>
                <a:schemeClr val="dk1"/>
              </a:solidFill>
              <a:latin typeface="Albert Sans"/>
              <a:ea typeface="Albert Sans"/>
              <a:cs typeface="Albert Sans"/>
              <a:sym typeface="Albert Sans"/>
            </a:endParaRPr>
          </a:p>
          <a:p>
            <a:pPr marL="0" lvl="0" indent="0" algn="l" rtl="0">
              <a:lnSpc>
                <a:spcPct val="150000"/>
              </a:lnSpc>
              <a:spcBef>
                <a:spcPts val="0"/>
              </a:spcBef>
              <a:spcAft>
                <a:spcPts val="0"/>
              </a:spcAft>
              <a:buNone/>
            </a:pPr>
            <a:endParaRPr sz="1200">
              <a:solidFill>
                <a:schemeClr val="dk1"/>
              </a:solidFill>
              <a:latin typeface="Albert Sans"/>
              <a:ea typeface="Albert Sans"/>
              <a:cs typeface="Albert Sans"/>
              <a:sym typeface="Albert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1"/>
          <p:cNvSpPr txBox="1">
            <a:spLocks noGrp="1"/>
          </p:cNvSpPr>
          <p:nvPr>
            <p:ph type="title" idx="4294967295"/>
          </p:nvPr>
        </p:nvSpPr>
        <p:spPr>
          <a:xfrm>
            <a:off x="715050" y="188542"/>
            <a:ext cx="7713900" cy="548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t>„Menschenrechte – Ein Versprechen mit Zukunft“ — J. Gauck</a:t>
            </a:r>
            <a:endParaRPr sz="1800"/>
          </a:p>
        </p:txBody>
      </p:sp>
      <p:pic>
        <p:nvPicPr>
          <p:cNvPr id="476" name="Google Shape;476;p61"/>
          <p:cNvPicPr preferRelativeResize="0"/>
          <p:nvPr/>
        </p:nvPicPr>
        <p:blipFill rotWithShape="1">
          <a:blip r:embed="rId3">
            <a:alphaModFix/>
          </a:blip>
          <a:srcRect r="71840"/>
          <a:stretch/>
        </p:blipFill>
        <p:spPr>
          <a:xfrm>
            <a:off x="52917" y="4606804"/>
            <a:ext cx="382185" cy="483775"/>
          </a:xfrm>
          <a:prstGeom prst="rect">
            <a:avLst/>
          </a:prstGeom>
          <a:noFill/>
          <a:ln>
            <a:noFill/>
          </a:ln>
        </p:spPr>
      </p:pic>
      <p:sp>
        <p:nvSpPr>
          <p:cNvPr id="477" name="Google Shape;477;p61"/>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pic>
        <p:nvPicPr>
          <p:cNvPr id="478" name="Google Shape;478;p61"/>
          <p:cNvPicPr preferRelativeResize="0"/>
          <p:nvPr/>
        </p:nvPicPr>
        <p:blipFill>
          <a:blip r:embed="rId4">
            <a:alphaModFix/>
          </a:blip>
          <a:stretch>
            <a:fillRect/>
          </a:stretch>
        </p:blipFill>
        <p:spPr>
          <a:xfrm>
            <a:off x="683314" y="644325"/>
            <a:ext cx="7777369" cy="4097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715100" y="535000"/>
            <a:ext cx="77139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Einleitung</a:t>
            </a:r>
            <a:endParaRPr/>
          </a:p>
        </p:txBody>
      </p:sp>
      <p:sp>
        <p:nvSpPr>
          <p:cNvPr id="215" name="Google Shape;215;p34"/>
          <p:cNvSpPr txBox="1">
            <a:spLocks noGrp="1"/>
          </p:cNvSpPr>
          <p:nvPr>
            <p:ph type="title" idx="4294967295"/>
          </p:nvPr>
        </p:nvSpPr>
        <p:spPr>
          <a:xfrm>
            <a:off x="0" y="0"/>
            <a:ext cx="5385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01</a:t>
            </a:r>
            <a:endParaRPr sz="1800"/>
          </a:p>
        </p:txBody>
      </p:sp>
      <p:sp>
        <p:nvSpPr>
          <p:cNvPr id="216" name="Google Shape;216;p34"/>
          <p:cNvSpPr txBox="1"/>
          <p:nvPr/>
        </p:nvSpPr>
        <p:spPr>
          <a:xfrm>
            <a:off x="808725" y="1473675"/>
            <a:ext cx="7260600" cy="2713800"/>
          </a:xfrm>
          <a:prstGeom prst="rect">
            <a:avLst/>
          </a:prstGeom>
          <a:noFill/>
          <a:ln>
            <a:noFill/>
          </a:ln>
        </p:spPr>
        <p:txBody>
          <a:bodyPr spcFirstLastPara="1" wrap="square" lIns="91425" tIns="91425" rIns="91425" bIns="91425" anchor="ctr" anchorCtr="0">
            <a:noAutofit/>
          </a:bodyPr>
          <a:lstStyle/>
          <a:p>
            <a:pPr marL="457200" lvl="0" indent="-330200" algn="just" rtl="0">
              <a:lnSpc>
                <a:spcPct val="115000"/>
              </a:lnSpc>
              <a:spcBef>
                <a:spcPts val="0"/>
              </a:spcBef>
              <a:spcAft>
                <a:spcPts val="0"/>
              </a:spcAft>
              <a:buClr>
                <a:schemeClr val="dk1"/>
              </a:buClr>
              <a:buSzPts val="1600"/>
              <a:buFont typeface="Alexandria"/>
              <a:buChar char="●"/>
            </a:pPr>
            <a:r>
              <a:rPr lang="en" sz="1600">
                <a:solidFill>
                  <a:schemeClr val="dk1"/>
                </a:solidFill>
                <a:latin typeface="Alexandria"/>
                <a:ea typeface="Alexandria"/>
                <a:cs typeface="Alexandria"/>
                <a:sym typeface="Alexandria"/>
              </a:rPr>
              <a:t>Thema: Künstliche Intelligenz → Google Übersetzer vs. DeepL</a:t>
            </a:r>
            <a:endParaRPr sz="1600">
              <a:solidFill>
                <a:schemeClr val="dk1"/>
              </a:solidFill>
              <a:latin typeface="Alexandria"/>
              <a:ea typeface="Alexandria"/>
              <a:cs typeface="Alexandria"/>
              <a:sym typeface="Alexandria"/>
            </a:endParaRPr>
          </a:p>
          <a:p>
            <a:pPr marL="457200" lvl="0" indent="-330200" algn="just" rtl="0">
              <a:lnSpc>
                <a:spcPct val="115000"/>
              </a:lnSpc>
              <a:spcBef>
                <a:spcPts val="0"/>
              </a:spcBef>
              <a:spcAft>
                <a:spcPts val="0"/>
              </a:spcAft>
              <a:buClr>
                <a:schemeClr val="dk1"/>
              </a:buClr>
              <a:buSzPts val="1600"/>
              <a:buFont typeface="Alexandria"/>
              <a:buChar char="●"/>
            </a:pPr>
            <a:r>
              <a:rPr lang="en" sz="1600">
                <a:solidFill>
                  <a:schemeClr val="dk1"/>
                </a:solidFill>
                <a:latin typeface="Alexandria"/>
                <a:ea typeface="Alexandria"/>
                <a:cs typeface="Alexandria"/>
                <a:sym typeface="Alexandria"/>
              </a:rPr>
              <a:t>Sind Sie effizient?</a:t>
            </a:r>
            <a:endParaRPr sz="1600">
              <a:solidFill>
                <a:schemeClr val="dk1"/>
              </a:solidFill>
              <a:latin typeface="Alexandria"/>
              <a:ea typeface="Alexandria"/>
              <a:cs typeface="Alexandria"/>
              <a:sym typeface="Alexandria"/>
            </a:endParaRPr>
          </a:p>
          <a:p>
            <a:pPr marL="457200" lvl="0" indent="-330200" algn="just" rtl="0">
              <a:lnSpc>
                <a:spcPct val="115000"/>
              </a:lnSpc>
              <a:spcBef>
                <a:spcPts val="0"/>
              </a:spcBef>
              <a:spcAft>
                <a:spcPts val="0"/>
              </a:spcAft>
              <a:buClr>
                <a:schemeClr val="dk1"/>
              </a:buClr>
              <a:buSzPts val="1600"/>
              <a:buFont typeface="Alexandria"/>
              <a:buChar char="●"/>
            </a:pPr>
            <a:r>
              <a:rPr lang="en" sz="1600">
                <a:solidFill>
                  <a:schemeClr val="dk1"/>
                </a:solidFill>
                <a:latin typeface="Alexandria"/>
                <a:ea typeface="Alexandria"/>
                <a:cs typeface="Alexandria"/>
                <a:sym typeface="Alexandria"/>
              </a:rPr>
              <a:t>Grundlagen</a:t>
            </a:r>
            <a:endParaRPr sz="1600">
              <a:solidFill>
                <a:schemeClr val="dk1"/>
              </a:solidFill>
              <a:latin typeface="Alexandria"/>
              <a:ea typeface="Alexandria"/>
              <a:cs typeface="Alexandria"/>
              <a:sym typeface="Alexandria"/>
            </a:endParaRPr>
          </a:p>
          <a:p>
            <a:pPr marL="457200" lvl="0" indent="-330200" algn="just" rtl="0">
              <a:lnSpc>
                <a:spcPct val="115000"/>
              </a:lnSpc>
              <a:spcBef>
                <a:spcPts val="0"/>
              </a:spcBef>
              <a:spcAft>
                <a:spcPts val="0"/>
              </a:spcAft>
              <a:buClr>
                <a:schemeClr val="dk1"/>
              </a:buClr>
              <a:buSzPts val="1600"/>
              <a:buFont typeface="Alexandria"/>
              <a:buChar char="●"/>
            </a:pPr>
            <a:r>
              <a:rPr lang="en" sz="1600">
                <a:solidFill>
                  <a:schemeClr val="dk1"/>
                </a:solidFill>
                <a:latin typeface="Alexandria"/>
                <a:ea typeface="Alexandria"/>
                <a:cs typeface="Alexandria"/>
                <a:sym typeface="Alexandria"/>
              </a:rPr>
              <a:t>3 Experimente: Gesprächsdialog, Gedicht, politische Rede</a:t>
            </a:r>
            <a:endParaRPr sz="1600">
              <a:solidFill>
                <a:schemeClr val="dk1"/>
              </a:solidFill>
              <a:latin typeface="Alexandria"/>
              <a:ea typeface="Alexandria"/>
              <a:cs typeface="Alexandria"/>
              <a:sym typeface="Alexandria"/>
            </a:endParaRPr>
          </a:p>
          <a:p>
            <a:pPr marL="457200" lvl="0" indent="-330200" algn="just" rtl="0">
              <a:lnSpc>
                <a:spcPct val="115000"/>
              </a:lnSpc>
              <a:spcBef>
                <a:spcPts val="0"/>
              </a:spcBef>
              <a:spcAft>
                <a:spcPts val="0"/>
              </a:spcAft>
              <a:buClr>
                <a:schemeClr val="dk1"/>
              </a:buClr>
              <a:buSzPts val="1600"/>
              <a:buFont typeface="Alexandria"/>
              <a:buChar char="●"/>
            </a:pPr>
            <a:r>
              <a:rPr lang="en" sz="1600">
                <a:solidFill>
                  <a:schemeClr val="dk1"/>
                </a:solidFill>
                <a:latin typeface="Alexandria"/>
                <a:ea typeface="Alexandria"/>
                <a:cs typeface="Alexandria"/>
                <a:sym typeface="Alexandria"/>
              </a:rPr>
              <a:t>Können wir MÜ in unserer Übersetzungsarbeit benutzen?</a:t>
            </a:r>
            <a:endParaRPr sz="1600">
              <a:solidFill>
                <a:schemeClr val="dk1"/>
              </a:solidFill>
              <a:latin typeface="Alexandria"/>
              <a:ea typeface="Alexandria"/>
              <a:cs typeface="Alexandria"/>
              <a:sym typeface="Alexand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aphicFrame>
        <p:nvGraphicFramePr>
          <p:cNvPr id="483" name="Google Shape;483;p62"/>
          <p:cNvGraphicFramePr/>
          <p:nvPr/>
        </p:nvGraphicFramePr>
        <p:xfrm>
          <a:off x="520125" y="844284"/>
          <a:ext cx="7929725" cy="2438400"/>
        </p:xfrm>
        <a:graphic>
          <a:graphicData uri="http://schemas.openxmlformats.org/drawingml/2006/table">
            <a:tbl>
              <a:tblPr>
                <a:noFill/>
                <a:tableStyleId>{C0D598D1-B3B0-4261-8122-433A288716E0}</a:tableStyleId>
              </a:tblPr>
              <a:tblGrid>
                <a:gridCol w="7929725">
                  <a:extLst>
                    <a:ext uri="{9D8B030D-6E8A-4147-A177-3AD203B41FA5}">
                      <a16:colId xmlns:a16="http://schemas.microsoft.com/office/drawing/2014/main" val="20000"/>
                    </a:ext>
                  </a:extLst>
                </a:gridCol>
              </a:tblGrid>
              <a:tr h="147450">
                <a:tc>
                  <a:txBody>
                    <a:bodyPr/>
                    <a:lstStyle/>
                    <a:p>
                      <a:pPr marL="0" lvl="0" indent="0" algn="l" rtl="0">
                        <a:spcBef>
                          <a:spcPts val="0"/>
                        </a:spcBef>
                        <a:spcAft>
                          <a:spcPts val="0"/>
                        </a:spcAft>
                        <a:buNone/>
                      </a:pPr>
                      <a:r>
                        <a:rPr lang="en" sz="1000" i="1">
                          <a:latin typeface="Albert Sans"/>
                          <a:ea typeface="Albert Sans"/>
                          <a:cs typeface="Albert Sans"/>
                          <a:sym typeface="Albert Sans"/>
                        </a:rPr>
                        <a:t>Vergangenheit lehrt uns dass die</a:t>
                      </a:r>
                      <a:r>
                        <a:rPr lang="en" sz="1000" i="1">
                          <a:solidFill>
                            <a:srgbClr val="FF0000"/>
                          </a:solidFill>
                          <a:latin typeface="Albert Sans"/>
                          <a:ea typeface="Albert Sans"/>
                          <a:cs typeface="Albert Sans"/>
                          <a:sym typeface="Albert Sans"/>
                        </a:rPr>
                        <a:t> </a:t>
                      </a:r>
                      <a:r>
                        <a:rPr lang="en" sz="1000" i="1">
                          <a:latin typeface="Albert Sans"/>
                          <a:ea typeface="Albert Sans"/>
                          <a:cs typeface="Albert Sans"/>
                          <a:sym typeface="Albert Sans"/>
                        </a:rPr>
                        <a:t>größten Fortschritte oftmals nach grausamsten Verfehlungen folgen die Idee der Menschenrechte sie ist sehr weit älter als 65 Jahre aber erst nach dem großen </a:t>
                      </a:r>
                      <a:r>
                        <a:rPr lang="en" sz="1000" i="1">
                          <a:solidFill>
                            <a:srgbClr val="FF0000"/>
                          </a:solidFill>
                          <a:latin typeface="Albert Sans"/>
                          <a:ea typeface="Albert Sans"/>
                          <a:cs typeface="Albert Sans"/>
                          <a:sym typeface="Albert Sans"/>
                        </a:rPr>
                        <a:t>Civilisations Bruch </a:t>
                      </a:r>
                      <a:r>
                        <a:rPr lang="en" sz="1000" i="1">
                          <a:latin typeface="Albert Sans"/>
                          <a:ea typeface="Albert Sans"/>
                          <a:cs typeface="Albert Sans"/>
                          <a:sym typeface="Albert Sans"/>
                        </a:rPr>
                        <a:t>des Zweiten Weltkrieges mit Massenmord und Holocaust </a:t>
                      </a:r>
                      <a:r>
                        <a:rPr lang="en" sz="1000" i="1">
                          <a:solidFill>
                            <a:srgbClr val="FF0000"/>
                          </a:solidFill>
                          <a:latin typeface="Albert Sans"/>
                          <a:ea typeface="Albert Sans"/>
                          <a:cs typeface="Albert Sans"/>
                          <a:sym typeface="Albert Sans"/>
                        </a:rPr>
                        <a:t>führt</a:t>
                      </a:r>
                      <a:r>
                        <a:rPr lang="en" sz="1000" i="1">
                          <a:latin typeface="Albert Sans"/>
                          <a:ea typeface="Albert Sans"/>
                          <a:cs typeface="Albert Sans"/>
                          <a:sym typeface="Albert Sans"/>
                        </a:rPr>
                        <a:t> 1948 </a:t>
                      </a:r>
                      <a:r>
                        <a:rPr lang="en" sz="1000" i="1">
                          <a:solidFill>
                            <a:srgbClr val="FF0000"/>
                          </a:solidFill>
                          <a:latin typeface="Albert Sans"/>
                          <a:ea typeface="Albert Sans"/>
                          <a:cs typeface="Albert Sans"/>
                          <a:sym typeface="Albert Sans"/>
                        </a:rPr>
                        <a:t>sich</a:t>
                      </a:r>
                      <a:r>
                        <a:rPr lang="en" sz="1000" i="1">
                          <a:latin typeface="Albert Sans"/>
                          <a:ea typeface="Albert Sans"/>
                          <a:cs typeface="Albert Sans"/>
                          <a:sym typeface="Albert Sans"/>
                        </a:rPr>
                        <a:t> eine internationale Allianz zusammen die sich auf einen gemeinsamen Katalog der Menschenrechte verständigen konnte einen Konsens gab es damals noch nicht aber auch immerhin keine Gegenstimme 48 Länder notierten positiv acht enthielten sich unter den Befürwortern waren fast alle Erdteile oder Regionalgruppen wie die Vereinten Nationen heute sagen würden sie waren in dieser Gruppe vertreten Ägypten China Kuba Äthiopien </a:t>
                      </a:r>
                      <a:r>
                        <a:rPr lang="en" sz="1000" i="1">
                          <a:solidFill>
                            <a:srgbClr val="FF0000"/>
                          </a:solidFill>
                          <a:latin typeface="Albert Sans"/>
                          <a:ea typeface="Albert Sans"/>
                          <a:cs typeface="Albert Sans"/>
                          <a:sym typeface="Albert Sans"/>
                        </a:rPr>
                        <a:t>(Frankreich?)</a:t>
                      </a:r>
                      <a:r>
                        <a:rPr lang="en" sz="1000" i="1">
                          <a:latin typeface="Albert Sans"/>
                          <a:ea typeface="Albert Sans"/>
                          <a:cs typeface="Albert Sans"/>
                          <a:sym typeface="Albert Sans"/>
                        </a:rPr>
                        <a:t> Iran Pakistan Syrien Türkei USA und Venezuela und nur einige zu nennen </a:t>
                      </a:r>
                      <a:r>
                        <a:rPr lang="en" sz="1000" i="1">
                          <a:solidFill>
                            <a:srgbClr val="FF0000"/>
                          </a:solidFill>
                          <a:latin typeface="Albert Sans"/>
                          <a:ea typeface="Albert Sans"/>
                          <a:cs typeface="Albert Sans"/>
                          <a:sym typeface="Albert Sans"/>
                        </a:rPr>
                        <a:t>weil der Kellen</a:t>
                      </a:r>
                      <a:r>
                        <a:rPr lang="en" sz="1000" i="1">
                          <a:latin typeface="Albert Sans"/>
                          <a:ea typeface="Albert Sans"/>
                          <a:cs typeface="Albert Sans"/>
                          <a:sym typeface="Albert Sans"/>
                        </a:rPr>
                        <a:t> hat die Deklaration als </a:t>
                      </a:r>
                      <a:r>
                        <a:rPr lang="en" sz="1000" i="1">
                          <a:solidFill>
                            <a:srgbClr val="FF0000"/>
                          </a:solidFill>
                          <a:latin typeface="Albert Sans"/>
                          <a:ea typeface="Albert Sans"/>
                          <a:cs typeface="Albert Sans"/>
                          <a:sym typeface="Albert Sans"/>
                        </a:rPr>
                        <a:t>kopernikanische Wände</a:t>
                      </a:r>
                      <a:r>
                        <a:rPr lang="en" sz="1000" i="1">
                          <a:latin typeface="Albert Sans"/>
                          <a:ea typeface="Albert Sans"/>
                          <a:cs typeface="Albert Sans"/>
                          <a:sym typeface="Albert Sans"/>
                        </a:rPr>
                        <a:t> im Völkerrecht bezeichnet ich glaube der Vergleich er kann bis heute standhalten die allgemeine Erklärung der Menschenrechte ist Ausdruck eines veränderten Weltbildes </a:t>
                      </a:r>
                      <a:r>
                        <a:rPr lang="en" sz="1000" i="1">
                          <a:solidFill>
                            <a:srgbClr val="FF0000"/>
                          </a:solidFill>
                          <a:latin typeface="Albert Sans"/>
                          <a:ea typeface="Albert Sans"/>
                          <a:cs typeface="Albert Sans"/>
                          <a:sym typeface="Albert Sans"/>
                        </a:rPr>
                        <a:t>in der Mutter</a:t>
                      </a:r>
                      <a:r>
                        <a:rPr lang="en" sz="1000" i="1">
                          <a:latin typeface="Albert Sans"/>
                          <a:ea typeface="Albert Sans"/>
                          <a:cs typeface="Albert Sans"/>
                          <a:sym typeface="Albert Sans"/>
                        </a:rPr>
                        <a:t> nach den </a:t>
                      </a:r>
                      <a:r>
                        <a:rPr lang="en" sz="1000" i="1">
                          <a:solidFill>
                            <a:srgbClr val="FF0000"/>
                          </a:solidFill>
                          <a:latin typeface="Albert Sans"/>
                          <a:ea typeface="Albert Sans"/>
                          <a:cs typeface="Albert Sans"/>
                          <a:sym typeface="Albert Sans"/>
                        </a:rPr>
                        <a:t>Grausamkeiten und den Massen Morden</a:t>
                      </a:r>
                      <a:r>
                        <a:rPr lang="en" sz="1000" i="1">
                          <a:latin typeface="Albert Sans"/>
                          <a:ea typeface="Albert Sans"/>
                          <a:cs typeface="Albert Sans"/>
                          <a:sym typeface="Albert Sans"/>
                        </a:rPr>
                        <a:t> im zweiten Weltkrieg brauchte die Weltgemeinschaft eine neue geistig politisch aber auch moralische Grundlage es war unabdingbar geworden das Individuum und seine unveräußerlichen Rechte zu schützen unabhängig von seiner Religion Hautfarbe oder seinem Geschlecht die allgemeine Erklärung der Menschenrechte war zwar zunächst nur eine Absichtserklärung kein bindendes Gesetz jedoch sie war eines der größten Versprechen dass seit Menschengedenken formuliert worden ist und es dauerte nicht lange bis in vielen Staaten in nationales Recht übergeht Gleichheit und Freiheit bürgerliche politische wirtschaftliche kulturelle und soziale Rechte für so vieles von dem was wir heute in großer Differenzierung vorfinden wurde 1948 das Fundament geschaffen Geschichte der allgemeinen Erklärung der Menschenrechte ist für mich deshalb auch eine Geschichte der politischen Willenskraft des Menschen</a:t>
                      </a:r>
                      <a:endParaRPr sz="1000" i="1">
                        <a:latin typeface="Albert Sans"/>
                        <a:ea typeface="Albert Sans"/>
                        <a:cs typeface="Albert Sans"/>
                        <a:sym typeface="Albert Sans"/>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4" name="Google Shape;484;p62"/>
          <p:cNvSpPr txBox="1"/>
          <p:nvPr/>
        </p:nvSpPr>
        <p:spPr>
          <a:xfrm>
            <a:off x="443125" y="3471550"/>
            <a:ext cx="8448000" cy="1352648"/>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SzPts val="1100"/>
              <a:buFont typeface="Albert Sans"/>
              <a:buChar char="●"/>
            </a:pPr>
            <a:r>
              <a:rPr lang="en" sz="1100" dirty="0">
                <a:latin typeface="Albert Sans"/>
                <a:ea typeface="Albert Sans"/>
                <a:cs typeface="Albert Sans"/>
                <a:sym typeface="Albert Sans"/>
              </a:rPr>
              <a:t>Viele Probleme: die Transkription funktioniert nur auf Mobilgeräten </a:t>
            </a:r>
            <a:endParaRPr sz="1100" dirty="0">
              <a:latin typeface="Albert Sans"/>
              <a:ea typeface="Albert Sans"/>
              <a:cs typeface="Albert Sans"/>
              <a:sym typeface="Albert Sans"/>
            </a:endParaRPr>
          </a:p>
          <a:p>
            <a:pPr marL="457200" lvl="0" indent="-298450" algn="l" rtl="0">
              <a:lnSpc>
                <a:spcPct val="115000"/>
              </a:lnSpc>
              <a:spcBef>
                <a:spcPts val="0"/>
              </a:spcBef>
              <a:spcAft>
                <a:spcPts val="0"/>
              </a:spcAft>
              <a:buSzPts val="1100"/>
              <a:buFont typeface="Albert Sans"/>
              <a:buChar char="●"/>
            </a:pPr>
            <a:r>
              <a:rPr lang="en" sz="1100" dirty="0">
                <a:latin typeface="Albert Sans"/>
                <a:ea typeface="Albert Sans"/>
                <a:cs typeface="Albert Sans"/>
                <a:sym typeface="Albert Sans"/>
              </a:rPr>
              <a:t>Das größte Problem ist aber das völlige Fehlen der Satzzeichen</a:t>
            </a:r>
            <a:endParaRPr sz="1100" dirty="0">
              <a:latin typeface="Albert Sans"/>
              <a:ea typeface="Albert Sans"/>
              <a:cs typeface="Albert Sans"/>
              <a:sym typeface="Albert Sans"/>
            </a:endParaRPr>
          </a:p>
          <a:p>
            <a:pPr marL="457200" lvl="0" indent="-298450" algn="l" rtl="0">
              <a:lnSpc>
                <a:spcPct val="115000"/>
              </a:lnSpc>
              <a:spcBef>
                <a:spcPts val="0"/>
              </a:spcBef>
              <a:spcAft>
                <a:spcPts val="0"/>
              </a:spcAft>
              <a:buSzPts val="1100"/>
              <a:buFont typeface="Albert Sans"/>
              <a:buChar char="●"/>
            </a:pPr>
            <a:r>
              <a:rPr lang="en" sz="1100" dirty="0">
                <a:latin typeface="Albert Sans"/>
                <a:ea typeface="Albert Sans"/>
                <a:cs typeface="Albert Sans"/>
                <a:sym typeface="Albert Sans"/>
              </a:rPr>
              <a:t>Dazu kommen Rechtschreibfehler und Auslassungen, zB fehlt Frankreich in der Liste der Länder</a:t>
            </a:r>
            <a:endParaRPr sz="1100" dirty="0">
              <a:latin typeface="Albert Sans"/>
              <a:ea typeface="Albert Sans"/>
              <a:cs typeface="Albert Sans"/>
              <a:sym typeface="Albert Sans"/>
            </a:endParaRPr>
          </a:p>
          <a:p>
            <a:pPr marL="457200" lvl="0" indent="-298450" algn="l" rtl="0">
              <a:lnSpc>
                <a:spcPct val="115000"/>
              </a:lnSpc>
              <a:spcBef>
                <a:spcPts val="0"/>
              </a:spcBef>
              <a:spcAft>
                <a:spcPts val="0"/>
              </a:spcAft>
              <a:buSzPts val="1100"/>
              <a:buFont typeface="Albert Sans"/>
              <a:buChar char="●"/>
            </a:pPr>
            <a:r>
              <a:rPr lang="en" sz="1100" dirty="0">
                <a:latin typeface="Albert Sans"/>
                <a:ea typeface="Albert Sans"/>
                <a:cs typeface="Albert Sans"/>
                <a:sym typeface="Albert Sans"/>
              </a:rPr>
              <a:t>Die falsche Erkennung des Namens des Juristen Walter Kälin: DeepL erkennt ihn nicht und verwandelt ihn in den komplett falschen Ausdruck „weil der Kellen“.</a:t>
            </a:r>
            <a:endParaRPr sz="1100" dirty="0">
              <a:latin typeface="Albert Sans"/>
              <a:ea typeface="Albert Sans"/>
              <a:cs typeface="Albert Sans"/>
              <a:sym typeface="Albert Sans"/>
            </a:endParaRPr>
          </a:p>
          <a:p>
            <a:pPr marL="457200" lvl="0" indent="0" algn="l" rtl="0">
              <a:lnSpc>
                <a:spcPct val="115000"/>
              </a:lnSpc>
              <a:spcBef>
                <a:spcPts val="0"/>
              </a:spcBef>
              <a:spcAft>
                <a:spcPts val="0"/>
              </a:spcAft>
              <a:buNone/>
            </a:pPr>
            <a:endParaRPr sz="1100" dirty="0">
              <a:latin typeface="Albert Sans"/>
              <a:ea typeface="Albert Sans"/>
              <a:cs typeface="Albert Sans"/>
              <a:sym typeface="Albert Sans"/>
            </a:endParaRPr>
          </a:p>
        </p:txBody>
      </p:sp>
      <p:pic>
        <p:nvPicPr>
          <p:cNvPr id="485" name="Google Shape;485;p62"/>
          <p:cNvPicPr preferRelativeResize="0"/>
          <p:nvPr/>
        </p:nvPicPr>
        <p:blipFill rotWithShape="1">
          <a:blip r:embed="rId3">
            <a:alphaModFix/>
          </a:blip>
          <a:srcRect r="71840"/>
          <a:stretch/>
        </p:blipFill>
        <p:spPr>
          <a:xfrm>
            <a:off x="52917" y="4606804"/>
            <a:ext cx="382185" cy="483775"/>
          </a:xfrm>
          <a:prstGeom prst="rect">
            <a:avLst/>
          </a:prstGeom>
          <a:noFill/>
          <a:ln>
            <a:noFill/>
          </a:ln>
        </p:spPr>
      </p:pic>
      <p:sp>
        <p:nvSpPr>
          <p:cNvPr id="486" name="Google Shape;486;p62"/>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aphicFrame>
        <p:nvGraphicFramePr>
          <p:cNvPr id="491" name="Google Shape;491;p63"/>
          <p:cNvGraphicFramePr/>
          <p:nvPr>
            <p:extLst>
              <p:ext uri="{D42A27DB-BD31-4B8C-83A1-F6EECF244321}">
                <p14:modId xmlns:p14="http://schemas.microsoft.com/office/powerpoint/2010/main" val="2310028830"/>
              </p:ext>
            </p:extLst>
          </p:nvPr>
        </p:nvGraphicFramePr>
        <p:xfrm>
          <a:off x="398438" y="871013"/>
          <a:ext cx="8206900" cy="3219300"/>
        </p:xfrm>
        <a:graphic>
          <a:graphicData uri="http://schemas.openxmlformats.org/drawingml/2006/table">
            <a:tbl>
              <a:tblPr>
                <a:noFill/>
                <a:tableStyleId>{C0D598D1-B3B0-4261-8122-433A288716E0}</a:tableStyleId>
              </a:tblPr>
              <a:tblGrid>
                <a:gridCol w="2601200">
                  <a:extLst>
                    <a:ext uri="{9D8B030D-6E8A-4147-A177-3AD203B41FA5}">
                      <a16:colId xmlns:a16="http://schemas.microsoft.com/office/drawing/2014/main" val="20000"/>
                    </a:ext>
                  </a:extLst>
                </a:gridCol>
                <a:gridCol w="2802850">
                  <a:extLst>
                    <a:ext uri="{9D8B030D-6E8A-4147-A177-3AD203B41FA5}">
                      <a16:colId xmlns:a16="http://schemas.microsoft.com/office/drawing/2014/main" val="20001"/>
                    </a:ext>
                  </a:extLst>
                </a:gridCol>
                <a:gridCol w="2802850">
                  <a:extLst>
                    <a:ext uri="{9D8B030D-6E8A-4147-A177-3AD203B41FA5}">
                      <a16:colId xmlns:a16="http://schemas.microsoft.com/office/drawing/2014/main" val="20002"/>
                    </a:ext>
                  </a:extLst>
                </a:gridCol>
              </a:tblGrid>
              <a:tr h="1271175">
                <a:tc>
                  <a:txBody>
                    <a:bodyPr/>
                    <a:lstStyle/>
                    <a:p>
                      <a:pPr marL="0" lvl="0" indent="0" algn="l" rtl="0">
                        <a:lnSpc>
                          <a:spcPct val="115000"/>
                        </a:lnSpc>
                        <a:spcBef>
                          <a:spcPts val="0"/>
                        </a:spcBef>
                        <a:spcAft>
                          <a:spcPts val="0"/>
                        </a:spcAft>
                        <a:buNone/>
                      </a:pPr>
                      <a:r>
                        <a:rPr lang="en" sz="800" i="1" dirty="0">
                          <a:latin typeface="Albert Sans"/>
                          <a:ea typeface="Albert Sans"/>
                          <a:cs typeface="Albert Sans"/>
                          <a:sym typeface="Albert Sans"/>
                        </a:rPr>
                        <a:t>Vergangenheit lehrt uns dass die größten Fortschritte oftmals nach grausamsten Verfehlungen folgen die Idee der Menschenrechte sie ist sehr weit älter als 65 Jahre aber erst nach dem großen Civilisations Bruch des Zweiten Weltkrieges mit Massenmord und Holocaust führt 1948 sich eine internationale Allianz zusammen die sich auf einen gemeinsamen Katalog der Menschenrechte verständigen konnte</a:t>
                      </a:r>
                      <a:endParaRPr sz="800" dirty="0">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a:txBody>
                    <a:bodyPr/>
                    <a:lstStyle/>
                    <a:p>
                      <a:pPr marL="0" lvl="0" indent="0" algn="l" rtl="0">
                        <a:spcBef>
                          <a:spcPts val="0"/>
                        </a:spcBef>
                        <a:spcAft>
                          <a:spcPts val="1600"/>
                        </a:spcAft>
                        <a:buNone/>
                      </a:pPr>
                      <a:r>
                        <a:rPr lang="en" sz="800" i="1">
                          <a:solidFill>
                            <a:schemeClr val="dk1"/>
                          </a:solidFill>
                          <a:latin typeface="Albert Sans"/>
                          <a:ea typeface="Albert Sans"/>
                          <a:cs typeface="Albert Sans"/>
                          <a:sym typeface="Albert Sans"/>
                        </a:rPr>
                        <a:t>Il passato ci insegna che i progressi più grandi spesso seguono le violazioni più crudeli. L'idea dei diritti umani è molto più antica di 65 anni, ma solo dopo la grande frattura civile della Seconda Guerra Mondiale, con gli omicidi di massa e l'Olocausto, nel 1948 si formò un'alleanza internazionale che riuscì a concordare un catalogo comune dei diritti umani.</a:t>
                      </a:r>
                      <a:endParaRPr sz="800" i="1">
                        <a:solidFill>
                          <a:schemeClr val="dk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rowSpan="4">
                  <a:txBody>
                    <a:bodyPr/>
                    <a:lstStyle/>
                    <a:p>
                      <a:pPr marL="457200" lvl="0" indent="-292100" algn="l" rtl="0">
                        <a:spcBef>
                          <a:spcPts val="0"/>
                        </a:spcBef>
                        <a:spcAft>
                          <a:spcPts val="0"/>
                        </a:spcAft>
                        <a:buClr>
                          <a:schemeClr val="dk1"/>
                        </a:buClr>
                        <a:buSzPts val="1000"/>
                        <a:buFont typeface="Albert Sans"/>
                        <a:buChar char="-"/>
                      </a:pPr>
                      <a:r>
                        <a:rPr lang="en" sz="1000" i="1" dirty="0">
                          <a:solidFill>
                            <a:schemeClr val="dk1"/>
                          </a:solidFill>
                          <a:latin typeface="Albert Sans"/>
                          <a:ea typeface="Albert Sans"/>
                          <a:cs typeface="Albert Sans"/>
                          <a:sym typeface="Albert Sans"/>
                        </a:rPr>
                        <a:t>Der lange und chaotische Text der Transkription wird nun in klarere Sätze mit Punkten und Kommas umgewandelt</a:t>
                      </a:r>
                      <a:endParaRPr sz="1000" i="1" dirty="0">
                        <a:solidFill>
                          <a:schemeClr val="dk1"/>
                        </a:solidFill>
                        <a:latin typeface="Albert Sans"/>
                        <a:ea typeface="Albert Sans"/>
                        <a:cs typeface="Albert Sans"/>
                        <a:sym typeface="Albert Sans"/>
                      </a:endParaRPr>
                    </a:p>
                    <a:p>
                      <a:pPr marL="457200" lvl="0" indent="-292100" algn="l" rtl="0">
                        <a:spcBef>
                          <a:spcPts val="0"/>
                        </a:spcBef>
                        <a:spcAft>
                          <a:spcPts val="0"/>
                        </a:spcAft>
                        <a:buClr>
                          <a:schemeClr val="dk1"/>
                        </a:buClr>
                        <a:buSzPts val="1000"/>
                        <a:buFont typeface="Albert Sans"/>
                        <a:buChar char="-"/>
                      </a:pPr>
                      <a:r>
                        <a:rPr lang="en" sz="1000" i="1" dirty="0">
                          <a:solidFill>
                            <a:schemeClr val="dk1"/>
                          </a:solidFill>
                          <a:latin typeface="Albert Sans"/>
                          <a:ea typeface="Albert Sans"/>
                          <a:cs typeface="Albert Sans"/>
                          <a:sym typeface="Albert Sans"/>
                        </a:rPr>
                        <a:t>Der Name des Juristen, der von Deepl nicht verstanden wurde, wird übersetzt, indem die Bedeutung des ursprünglichen Satzes komplett verändert wird.</a:t>
                      </a:r>
                      <a:endParaRPr sz="1000" i="1" dirty="0">
                        <a:solidFill>
                          <a:schemeClr val="dk1"/>
                        </a:solidFill>
                        <a:latin typeface="Albert Sans"/>
                        <a:ea typeface="Albert Sans"/>
                        <a:cs typeface="Albert Sans"/>
                        <a:sym typeface="Albert Sans"/>
                      </a:endParaRPr>
                    </a:p>
                    <a:p>
                      <a:pPr marL="457200" lvl="0" indent="-292100" algn="l" rtl="0">
                        <a:spcBef>
                          <a:spcPts val="0"/>
                        </a:spcBef>
                        <a:spcAft>
                          <a:spcPts val="0"/>
                        </a:spcAft>
                        <a:buClr>
                          <a:schemeClr val="dk1"/>
                        </a:buClr>
                        <a:buSzPts val="1000"/>
                        <a:buFont typeface="Albert Sans"/>
                        <a:buChar char="-"/>
                      </a:pPr>
                      <a:r>
                        <a:rPr lang="en" sz="1000" i="1" dirty="0">
                          <a:solidFill>
                            <a:schemeClr val="dk1"/>
                          </a:solidFill>
                          <a:latin typeface="Albert Sans"/>
                          <a:ea typeface="Albert Sans"/>
                          <a:cs typeface="Albert Sans"/>
                          <a:sym typeface="Albert Sans"/>
                        </a:rPr>
                        <a:t>Im Deutschen macht der Ausdruck „</a:t>
                      </a:r>
                      <a:r>
                        <a:rPr lang="it-IT" sz="1000" i="1" dirty="0" err="1">
                          <a:solidFill>
                            <a:schemeClr val="dk1"/>
                          </a:solidFill>
                          <a:latin typeface="Albert Sans"/>
                          <a:ea typeface="Albert Sans"/>
                          <a:cs typeface="Albert Sans"/>
                          <a:sym typeface="Albert Sans"/>
                        </a:rPr>
                        <a:t>Wände</a:t>
                      </a:r>
                      <a:r>
                        <a:rPr lang="it-IT" sz="1000" i="1" dirty="0">
                          <a:solidFill>
                            <a:schemeClr val="dk1"/>
                          </a:solidFill>
                          <a:latin typeface="Albert Sans"/>
                          <a:ea typeface="Albert Sans"/>
                          <a:cs typeface="Albert Sans"/>
                          <a:sym typeface="Albert Sans"/>
                        </a:rPr>
                        <a:t> </a:t>
                      </a:r>
                      <a:r>
                        <a:rPr lang="en" sz="1000" i="1" dirty="0">
                          <a:solidFill>
                            <a:schemeClr val="dk1"/>
                          </a:solidFill>
                          <a:latin typeface="Albert Sans"/>
                          <a:ea typeface="Albert Sans"/>
                          <a:cs typeface="Albert Sans"/>
                          <a:sym typeface="Albert Sans"/>
                        </a:rPr>
                        <a:t>“ keinen Sinn; das richtige Wort wäre „Wende“, also „Revolution“ oder „Wendepunkt“. Die italienische Übersetzung erkennt diesen Fehler und wandelt ihn in „Rivoluzione copernicana”</a:t>
                      </a:r>
                      <a:endParaRPr sz="1000" i="1" dirty="0">
                        <a:solidFill>
                          <a:schemeClr val="dk1"/>
                        </a:solidFill>
                        <a:latin typeface="Albert Sans"/>
                        <a:ea typeface="Albert Sans"/>
                        <a:cs typeface="Albert Sans"/>
                        <a:sym typeface="Albert Sans"/>
                      </a:endParaRPr>
                    </a:p>
                    <a:p>
                      <a:pPr marL="457200" lvl="0" indent="-292100" algn="l" rtl="0">
                        <a:spcBef>
                          <a:spcPts val="0"/>
                        </a:spcBef>
                        <a:spcAft>
                          <a:spcPts val="0"/>
                        </a:spcAft>
                        <a:buClr>
                          <a:schemeClr val="dk1"/>
                        </a:buClr>
                        <a:buSzPts val="1000"/>
                        <a:buFont typeface="Albert Sans"/>
                        <a:buChar char="-"/>
                      </a:pPr>
                      <a:r>
                        <a:rPr lang="en" sz="1000" i="1" dirty="0">
                          <a:solidFill>
                            <a:schemeClr val="dk1"/>
                          </a:solidFill>
                          <a:latin typeface="Albert Sans"/>
                          <a:ea typeface="Albert Sans"/>
                          <a:cs typeface="Albert Sans"/>
                          <a:sym typeface="Albert Sans"/>
                        </a:rPr>
                        <a:t>Die italienische Übersetzung macht den Text klarer und verständlicher, mit einer logischen Struktur und einer fluiden Sprache</a:t>
                      </a:r>
                      <a:endParaRPr sz="1000" i="1" dirty="0">
                        <a:solidFill>
                          <a:schemeClr val="dk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extLst>
                  <a:ext uri="{0D108BD9-81ED-4DB2-BD59-A6C34878D82A}">
                    <a16:rowId xmlns:a16="http://schemas.microsoft.com/office/drawing/2014/main" val="10000"/>
                  </a:ext>
                </a:extLst>
              </a:tr>
              <a:tr h="743800">
                <a:tc>
                  <a:txBody>
                    <a:bodyPr/>
                    <a:lstStyle/>
                    <a:p>
                      <a:pPr marL="0" lvl="0" indent="0" algn="l" rtl="0">
                        <a:spcBef>
                          <a:spcPts val="0"/>
                        </a:spcBef>
                        <a:spcAft>
                          <a:spcPts val="0"/>
                        </a:spcAft>
                        <a:buNone/>
                      </a:pPr>
                      <a:r>
                        <a:rPr lang="en" sz="800" b="1" i="1" dirty="0">
                          <a:solidFill>
                            <a:srgbClr val="FF6B65"/>
                          </a:solidFill>
                          <a:latin typeface="Albert Sans"/>
                          <a:ea typeface="Albert Sans"/>
                          <a:cs typeface="Albert Sans"/>
                          <a:sym typeface="Albert Sans"/>
                        </a:rPr>
                        <a:t>weil der Kellen</a:t>
                      </a:r>
                      <a:r>
                        <a:rPr lang="en" sz="800" i="1" dirty="0">
                          <a:solidFill>
                            <a:schemeClr val="dk1"/>
                          </a:solidFill>
                          <a:latin typeface="Albert Sans"/>
                          <a:ea typeface="Albert Sans"/>
                          <a:cs typeface="Albert Sans"/>
                          <a:sym typeface="Albert Sans"/>
                        </a:rPr>
                        <a:t> hat die Deklaration als </a:t>
                      </a:r>
                      <a:r>
                        <a:rPr lang="en" sz="800" b="1" i="1" dirty="0">
                          <a:solidFill>
                            <a:srgbClr val="FF6B65"/>
                          </a:solidFill>
                          <a:latin typeface="Albert Sans"/>
                          <a:ea typeface="Albert Sans"/>
                          <a:cs typeface="Albert Sans"/>
                          <a:sym typeface="Albert Sans"/>
                        </a:rPr>
                        <a:t>kopernikanische Wände</a:t>
                      </a:r>
                      <a:r>
                        <a:rPr lang="en" sz="800" i="1" dirty="0">
                          <a:solidFill>
                            <a:schemeClr val="dk1"/>
                          </a:solidFill>
                          <a:latin typeface="Albert Sans"/>
                          <a:ea typeface="Albert Sans"/>
                          <a:cs typeface="Albert Sans"/>
                          <a:sym typeface="Albert Sans"/>
                        </a:rPr>
                        <a:t> im Völkerrecht bezeichnet ich glaube der Vergleich er kann bis heute standhalten</a:t>
                      </a:r>
                      <a:endParaRPr sz="800" i="1" dirty="0">
                        <a:solidFill>
                          <a:schemeClr val="dk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a:txBody>
                    <a:bodyPr/>
                    <a:lstStyle/>
                    <a:p>
                      <a:pPr marL="0" lvl="0" indent="0" algn="l" rtl="0">
                        <a:spcBef>
                          <a:spcPts val="0"/>
                        </a:spcBef>
                        <a:spcAft>
                          <a:spcPts val="1600"/>
                        </a:spcAft>
                        <a:buNone/>
                      </a:pPr>
                      <a:r>
                        <a:rPr lang="en" sz="800" b="1" i="1">
                          <a:solidFill>
                            <a:srgbClr val="FF6B65"/>
                          </a:solidFill>
                          <a:latin typeface="Albert Sans"/>
                          <a:ea typeface="Albert Sans"/>
                          <a:cs typeface="Albert Sans"/>
                          <a:sym typeface="Albert Sans"/>
                        </a:rPr>
                        <a:t>Poiché Kellen</a:t>
                      </a:r>
                      <a:r>
                        <a:rPr lang="en" sz="800" i="1">
                          <a:solidFill>
                            <a:schemeClr val="dk1"/>
                          </a:solidFill>
                          <a:latin typeface="Albert Sans"/>
                          <a:ea typeface="Albert Sans"/>
                          <a:cs typeface="Albert Sans"/>
                          <a:sym typeface="Albert Sans"/>
                        </a:rPr>
                        <a:t> ha definito la Dichiarazione come una </a:t>
                      </a:r>
                      <a:r>
                        <a:rPr lang="en" sz="800" b="1" i="1">
                          <a:solidFill>
                            <a:srgbClr val="00C3B1"/>
                          </a:solidFill>
                          <a:latin typeface="Albert Sans"/>
                          <a:ea typeface="Albert Sans"/>
                          <a:cs typeface="Albert Sans"/>
                          <a:sym typeface="Albert Sans"/>
                        </a:rPr>
                        <a:t>rivoluzione copernicana</a:t>
                      </a:r>
                      <a:r>
                        <a:rPr lang="en" sz="800" i="1">
                          <a:solidFill>
                            <a:schemeClr val="dk1"/>
                          </a:solidFill>
                          <a:latin typeface="Albert Sans"/>
                          <a:ea typeface="Albert Sans"/>
                          <a:cs typeface="Albert Sans"/>
                          <a:sym typeface="Albert Sans"/>
                        </a:rPr>
                        <a:t> nel diritto internazionale, credo che il paragone sia ancora valido oggi.</a:t>
                      </a:r>
                      <a:endParaRPr sz="800" i="1">
                        <a:solidFill>
                          <a:schemeClr val="dk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vMerge="1">
                  <a:txBody>
                    <a:bodyPr/>
                    <a:lstStyle/>
                    <a:p>
                      <a:endParaRPr lang="it-IT"/>
                    </a:p>
                  </a:txBody>
                  <a:tcPr/>
                </a:tc>
                <a:extLst>
                  <a:ext uri="{0D108BD9-81ED-4DB2-BD59-A6C34878D82A}">
                    <a16:rowId xmlns:a16="http://schemas.microsoft.com/office/drawing/2014/main" val="10001"/>
                  </a:ext>
                </a:extLst>
              </a:tr>
              <a:tr h="446275">
                <a:tc>
                  <a:txBody>
                    <a:bodyPr/>
                    <a:lstStyle/>
                    <a:p>
                      <a:pPr marL="0" lvl="0" indent="0" algn="l" rtl="0">
                        <a:spcBef>
                          <a:spcPts val="0"/>
                        </a:spcBef>
                        <a:spcAft>
                          <a:spcPts val="0"/>
                        </a:spcAft>
                        <a:buNone/>
                      </a:pPr>
                      <a:r>
                        <a:rPr lang="en" sz="800" i="1">
                          <a:solidFill>
                            <a:schemeClr val="dk1"/>
                          </a:solidFill>
                          <a:latin typeface="Albert Sans"/>
                          <a:ea typeface="Albert Sans"/>
                          <a:cs typeface="Albert Sans"/>
                          <a:sym typeface="Albert Sans"/>
                        </a:rPr>
                        <a:t>die allgemeine Erklärung der Menschenrechte ist Ausdruck eines veränderten Weltbildes </a:t>
                      </a:r>
                      <a:r>
                        <a:rPr lang="en" sz="800" b="1" i="1">
                          <a:solidFill>
                            <a:srgbClr val="FF6B65"/>
                          </a:solidFill>
                          <a:latin typeface="Albert Sans"/>
                          <a:ea typeface="Albert Sans"/>
                          <a:cs typeface="Albert Sans"/>
                          <a:sym typeface="Albert Sans"/>
                        </a:rPr>
                        <a:t>in der Mutter</a:t>
                      </a:r>
                      <a:endParaRPr sz="800" b="1" i="1">
                        <a:solidFill>
                          <a:srgbClr val="FF6B65"/>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a:txBody>
                    <a:bodyPr/>
                    <a:lstStyle/>
                    <a:p>
                      <a:pPr marL="0" lvl="0" indent="0" algn="l" rtl="0">
                        <a:spcBef>
                          <a:spcPts val="0"/>
                        </a:spcBef>
                        <a:spcAft>
                          <a:spcPts val="1600"/>
                        </a:spcAft>
                        <a:buNone/>
                      </a:pPr>
                      <a:r>
                        <a:rPr lang="en" sz="800" i="1">
                          <a:solidFill>
                            <a:schemeClr val="dk1"/>
                          </a:solidFill>
                          <a:latin typeface="Albert Sans"/>
                          <a:ea typeface="Albert Sans"/>
                          <a:cs typeface="Albert Sans"/>
                          <a:sym typeface="Albert Sans"/>
                        </a:rPr>
                        <a:t>La Dichiarazione universale dei diritti umani è l'espressione di una visione del mondo cambiata</a:t>
                      </a:r>
                      <a:endParaRPr sz="800" i="1">
                        <a:solidFill>
                          <a:schemeClr val="dk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vMerge="1">
                  <a:txBody>
                    <a:bodyPr/>
                    <a:lstStyle/>
                    <a:p>
                      <a:endParaRPr lang="it-IT"/>
                    </a:p>
                  </a:txBody>
                  <a:tcPr/>
                </a:tc>
                <a:extLst>
                  <a:ext uri="{0D108BD9-81ED-4DB2-BD59-A6C34878D82A}">
                    <a16:rowId xmlns:a16="http://schemas.microsoft.com/office/drawing/2014/main" val="10002"/>
                  </a:ext>
                </a:extLst>
              </a:tr>
              <a:tr h="758050">
                <a:tc>
                  <a:txBody>
                    <a:bodyPr/>
                    <a:lstStyle/>
                    <a:p>
                      <a:pPr marL="0" lvl="0" indent="0" algn="l" rtl="0">
                        <a:spcBef>
                          <a:spcPts val="0"/>
                        </a:spcBef>
                        <a:spcAft>
                          <a:spcPts val="0"/>
                        </a:spcAft>
                        <a:buNone/>
                      </a:pPr>
                      <a:r>
                        <a:rPr lang="en" sz="800" i="1">
                          <a:solidFill>
                            <a:schemeClr val="dk1"/>
                          </a:solidFill>
                          <a:latin typeface="Albert Sans"/>
                          <a:ea typeface="Albert Sans"/>
                          <a:cs typeface="Albert Sans"/>
                          <a:sym typeface="Albert Sans"/>
                        </a:rPr>
                        <a:t>es war unabdingbar geworden das Individuum und seine unveräußerlichen Rechte zu schützen unabhängig von seiner</a:t>
                      </a:r>
                      <a:r>
                        <a:rPr lang="en" sz="800" b="1" i="1">
                          <a:solidFill>
                            <a:srgbClr val="FF6B65"/>
                          </a:solidFill>
                          <a:latin typeface="Albert Sans"/>
                          <a:ea typeface="Albert Sans"/>
                          <a:cs typeface="Albert Sans"/>
                          <a:sym typeface="Albert Sans"/>
                        </a:rPr>
                        <a:t> Religion Hautfarbe oder seinem Geschlecht</a:t>
                      </a:r>
                      <a:endParaRPr sz="800" b="1" i="1">
                        <a:solidFill>
                          <a:srgbClr val="FF6B65"/>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a:txBody>
                    <a:bodyPr/>
                    <a:lstStyle/>
                    <a:p>
                      <a:pPr marL="0" lvl="0" indent="0" algn="l" rtl="0">
                        <a:spcBef>
                          <a:spcPts val="0"/>
                        </a:spcBef>
                        <a:spcAft>
                          <a:spcPts val="1600"/>
                        </a:spcAft>
                        <a:buNone/>
                      </a:pPr>
                      <a:r>
                        <a:rPr lang="en" sz="800" i="1" dirty="0">
                          <a:solidFill>
                            <a:schemeClr val="dk1"/>
                          </a:solidFill>
                          <a:latin typeface="Albert Sans"/>
                          <a:ea typeface="Albert Sans"/>
                          <a:cs typeface="Albert Sans"/>
                          <a:sym typeface="Albert Sans"/>
                        </a:rPr>
                        <a:t>Era diventato indispensabile proteggere l'individuo e i suoi diritti inalienabili , indipendentemente dalla </a:t>
                      </a:r>
                      <a:r>
                        <a:rPr lang="en" sz="800" b="1" i="1" dirty="0">
                          <a:solidFill>
                            <a:srgbClr val="00C3B1"/>
                          </a:solidFill>
                          <a:latin typeface="Albert Sans"/>
                          <a:ea typeface="Albert Sans"/>
                          <a:cs typeface="Albert Sans"/>
                          <a:sym typeface="Albert Sans"/>
                        </a:rPr>
                        <a:t>sua religione, dal colore della pelle o dal sesso</a:t>
                      </a:r>
                      <a:endParaRPr sz="800" b="1" i="1" dirty="0">
                        <a:solidFill>
                          <a:srgbClr val="00C3B1"/>
                        </a:solidFill>
                        <a:latin typeface="Albert Sans"/>
                        <a:ea typeface="Albert Sans"/>
                        <a:cs typeface="Albert Sans"/>
                        <a:sym typeface="Albert Sans"/>
                      </a:endParaRPr>
                    </a:p>
                  </a:txBody>
                  <a:tcPr marL="91425" marR="91425" marT="0" marB="0" anchor="ctr">
                    <a:lnL w="9525" cap="flat" cmpd="sng">
                      <a:solidFill>
                        <a:srgbClr val="A7DCEC"/>
                      </a:solidFill>
                      <a:prstDash val="solid"/>
                      <a:round/>
                      <a:headEnd type="none" w="sm" len="sm"/>
                      <a:tailEnd type="none" w="sm" len="sm"/>
                    </a:lnL>
                    <a:lnR w="9525" cap="flat" cmpd="sng">
                      <a:solidFill>
                        <a:srgbClr val="A7DCEC"/>
                      </a:solidFill>
                      <a:prstDash val="solid"/>
                      <a:round/>
                      <a:headEnd type="none" w="sm" len="sm"/>
                      <a:tailEnd type="none" w="sm" len="sm"/>
                    </a:lnR>
                    <a:lnT w="9525" cap="flat" cmpd="sng">
                      <a:solidFill>
                        <a:srgbClr val="A7DCEC"/>
                      </a:solidFill>
                      <a:prstDash val="solid"/>
                      <a:round/>
                      <a:headEnd type="none" w="sm" len="sm"/>
                      <a:tailEnd type="none" w="sm" len="sm"/>
                    </a:lnT>
                    <a:lnB w="9525" cap="flat" cmpd="sng">
                      <a:solidFill>
                        <a:srgbClr val="A7DCEC"/>
                      </a:solidFill>
                      <a:prstDash val="solid"/>
                      <a:round/>
                      <a:headEnd type="none" w="sm" len="sm"/>
                      <a:tailEnd type="none" w="sm" len="sm"/>
                    </a:lnB>
                  </a:tcPr>
                </a:tc>
                <a:tc vMerge="1">
                  <a:txBody>
                    <a:bodyPr/>
                    <a:lstStyle/>
                    <a:p>
                      <a:endParaRPr lang="it-IT"/>
                    </a:p>
                  </a:txBody>
                  <a:tcPr/>
                </a:tc>
                <a:extLst>
                  <a:ext uri="{0D108BD9-81ED-4DB2-BD59-A6C34878D82A}">
                    <a16:rowId xmlns:a16="http://schemas.microsoft.com/office/drawing/2014/main" val="10003"/>
                  </a:ext>
                </a:extLst>
              </a:tr>
            </a:tbl>
          </a:graphicData>
        </a:graphic>
      </p:graphicFrame>
      <p:sp>
        <p:nvSpPr>
          <p:cNvPr id="492" name="Google Shape;492;p63"/>
          <p:cNvSpPr txBox="1"/>
          <p:nvPr/>
        </p:nvSpPr>
        <p:spPr>
          <a:xfrm>
            <a:off x="1299000" y="239850"/>
            <a:ext cx="6546000" cy="4617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None/>
            </a:pPr>
            <a:r>
              <a:rPr lang="en" sz="1800" i="1">
                <a:solidFill>
                  <a:schemeClr val="dk1"/>
                </a:solidFill>
                <a:latin typeface="Alexandria Medium"/>
                <a:ea typeface="Alexandria Medium"/>
                <a:cs typeface="Alexandria Medium"/>
                <a:sym typeface="Alexandria Medium"/>
              </a:rPr>
              <a:t>Vor- und Nachteile der Übersetzung von Deepl</a:t>
            </a:r>
            <a:endParaRPr sz="1800" i="1">
              <a:solidFill>
                <a:schemeClr val="dk1"/>
              </a:solidFill>
              <a:latin typeface="Alexandria Medium"/>
              <a:ea typeface="Alexandria Medium"/>
              <a:cs typeface="Alexandria Medium"/>
              <a:sym typeface="Alexandria Medium"/>
            </a:endParaRPr>
          </a:p>
        </p:txBody>
      </p:sp>
      <p:pic>
        <p:nvPicPr>
          <p:cNvPr id="493" name="Google Shape;493;p63"/>
          <p:cNvPicPr preferRelativeResize="0"/>
          <p:nvPr/>
        </p:nvPicPr>
        <p:blipFill>
          <a:blip r:embed="rId3">
            <a:alphaModFix/>
          </a:blip>
          <a:stretch>
            <a:fillRect/>
          </a:stretch>
        </p:blipFill>
        <p:spPr>
          <a:xfrm>
            <a:off x="8219825" y="4024773"/>
            <a:ext cx="684325" cy="1023775"/>
          </a:xfrm>
          <a:prstGeom prst="rect">
            <a:avLst/>
          </a:prstGeom>
          <a:noFill/>
          <a:ln>
            <a:noFill/>
          </a:ln>
        </p:spPr>
      </p:pic>
      <p:pic>
        <p:nvPicPr>
          <p:cNvPr id="494" name="Google Shape;494;p63"/>
          <p:cNvPicPr preferRelativeResize="0"/>
          <p:nvPr/>
        </p:nvPicPr>
        <p:blipFill rotWithShape="1">
          <a:blip r:embed="rId4">
            <a:alphaModFix/>
          </a:blip>
          <a:srcRect r="71840"/>
          <a:stretch/>
        </p:blipFill>
        <p:spPr>
          <a:xfrm>
            <a:off x="52917" y="4606804"/>
            <a:ext cx="382185" cy="483775"/>
          </a:xfrm>
          <a:prstGeom prst="rect">
            <a:avLst/>
          </a:prstGeom>
          <a:noFill/>
          <a:ln>
            <a:noFill/>
          </a:ln>
        </p:spPr>
      </p:pic>
      <p:sp>
        <p:nvSpPr>
          <p:cNvPr id="495" name="Google Shape;495;p63"/>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sp>
        <p:nvSpPr>
          <p:cNvPr id="496" name="Google Shape;496;p63"/>
          <p:cNvSpPr txBox="1"/>
          <p:nvPr/>
        </p:nvSpPr>
        <p:spPr>
          <a:xfrm>
            <a:off x="849100" y="4220050"/>
            <a:ext cx="7305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Albert Sans"/>
                <a:ea typeface="Albert Sans"/>
                <a:cs typeface="Albert Sans"/>
                <a:sym typeface="Albert Sans"/>
              </a:rPr>
              <a:t>die italienische Übersetzung gut ist, um die allgemeine Bedeutung der Rede zu verstehen</a:t>
            </a:r>
            <a:endParaRPr sz="1200">
              <a:latin typeface="Albert Sans"/>
              <a:ea typeface="Albert Sans"/>
              <a:cs typeface="Albert Sans"/>
              <a:sym typeface="Albert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aphicFrame>
        <p:nvGraphicFramePr>
          <p:cNvPr id="501" name="Google Shape;501;p64"/>
          <p:cNvGraphicFramePr/>
          <p:nvPr/>
        </p:nvGraphicFramePr>
        <p:xfrm>
          <a:off x="607125" y="899184"/>
          <a:ext cx="7929725" cy="2310750"/>
        </p:xfrm>
        <a:graphic>
          <a:graphicData uri="http://schemas.openxmlformats.org/drawingml/2006/table">
            <a:tbl>
              <a:tblPr>
                <a:noFill/>
                <a:tableStyleId>{C0D598D1-B3B0-4261-8122-433A288716E0}</a:tableStyleId>
              </a:tblPr>
              <a:tblGrid>
                <a:gridCol w="7929725">
                  <a:extLst>
                    <a:ext uri="{9D8B030D-6E8A-4147-A177-3AD203B41FA5}">
                      <a16:colId xmlns:a16="http://schemas.microsoft.com/office/drawing/2014/main" val="20000"/>
                    </a:ext>
                  </a:extLst>
                </a:gridCol>
              </a:tblGrid>
              <a:tr h="2310750">
                <a:tc>
                  <a:txBody>
                    <a:bodyPr/>
                    <a:lstStyle/>
                    <a:p>
                      <a:pPr marL="0" lvl="0" indent="0" algn="l" rtl="0">
                        <a:spcBef>
                          <a:spcPts val="0"/>
                        </a:spcBef>
                        <a:spcAft>
                          <a:spcPts val="0"/>
                        </a:spcAft>
                        <a:buNone/>
                      </a:pPr>
                      <a:r>
                        <a:rPr lang="en" sz="900" i="1">
                          <a:latin typeface="Albert Sans"/>
                          <a:ea typeface="Albert Sans"/>
                          <a:cs typeface="Albert Sans"/>
                          <a:sym typeface="Albert Sans"/>
                        </a:rPr>
                        <a:t>die Vergangenheit lehrt uns dass die größten Fortschritte oftmals nach grausamsten Verfehlungen folgen die Idee der Menschenrechte sie ist sehr weit älter als 65 Jahre aber erst nach dem großen </a:t>
                      </a:r>
                      <a:r>
                        <a:rPr lang="en" sz="900" i="1">
                          <a:solidFill>
                            <a:srgbClr val="FF0000"/>
                          </a:solidFill>
                          <a:latin typeface="Albert Sans"/>
                          <a:ea typeface="Albert Sans"/>
                          <a:cs typeface="Albert Sans"/>
                          <a:sym typeface="Albert Sans"/>
                        </a:rPr>
                        <a:t>zivilisationsspruch</a:t>
                      </a:r>
                      <a:r>
                        <a:rPr lang="en" sz="900" i="1">
                          <a:latin typeface="Albert Sans"/>
                          <a:ea typeface="Albert Sans"/>
                          <a:cs typeface="Albert Sans"/>
                          <a:sym typeface="Albert Sans"/>
                        </a:rPr>
                        <a:t> des Zweiten Weltkrieges mit Massenmord und Holocaust führte 1948 sich eine internationale Allianz zusammen die sich auf einen gemeinsamen Katalog der Menschenrechte verständigen konnte einen Konsens gab es damals noch nicht aber auch immerhin keine </a:t>
                      </a:r>
                      <a:r>
                        <a:rPr lang="en" sz="900" i="1">
                          <a:solidFill>
                            <a:srgbClr val="FF0000"/>
                          </a:solidFill>
                          <a:latin typeface="Albert Sans"/>
                          <a:ea typeface="Albert Sans"/>
                          <a:cs typeface="Albert Sans"/>
                          <a:sym typeface="Albert Sans"/>
                        </a:rPr>
                        <a:t>Gegenstände</a:t>
                      </a:r>
                      <a:r>
                        <a:rPr lang="en" sz="900" i="1">
                          <a:latin typeface="Albert Sans"/>
                          <a:ea typeface="Albert Sans"/>
                          <a:cs typeface="Albert Sans"/>
                          <a:sym typeface="Albert Sans"/>
                        </a:rPr>
                        <a:t> definitiv nicht unter den Befürwortern waren fast alle Erdteile oder </a:t>
                      </a:r>
                      <a:r>
                        <a:rPr lang="en" sz="900" i="1">
                          <a:solidFill>
                            <a:srgbClr val="FF0000"/>
                          </a:solidFill>
                          <a:latin typeface="Albert Sans"/>
                          <a:ea typeface="Albert Sans"/>
                          <a:cs typeface="Albert Sans"/>
                          <a:sym typeface="Albert Sans"/>
                        </a:rPr>
                        <a:t>rufen</a:t>
                      </a:r>
                      <a:r>
                        <a:rPr lang="en" sz="900" i="1">
                          <a:latin typeface="Albert Sans"/>
                          <a:ea typeface="Albert Sans"/>
                          <a:cs typeface="Albert Sans"/>
                          <a:sym typeface="Albert Sans"/>
                        </a:rPr>
                        <a:t> wie die Vereinten Nationen heute sagen würden </a:t>
                      </a:r>
                      <a:r>
                        <a:rPr lang="en" sz="900" i="1">
                          <a:solidFill>
                            <a:srgbClr val="FF0000"/>
                          </a:solidFill>
                          <a:latin typeface="Albert Sans"/>
                          <a:ea typeface="Albert Sans"/>
                          <a:cs typeface="Albert Sans"/>
                          <a:sym typeface="Albert Sans"/>
                        </a:rPr>
                        <a:t>würden sie waren in dieser Gruppe</a:t>
                      </a:r>
                      <a:r>
                        <a:rPr lang="en" sz="900" i="1">
                          <a:latin typeface="Albert Sans"/>
                          <a:ea typeface="Albert Sans"/>
                          <a:cs typeface="Albert Sans"/>
                          <a:sym typeface="Albert Sans"/>
                        </a:rPr>
                        <a:t> vertreten </a:t>
                      </a:r>
                      <a:r>
                        <a:rPr lang="en" sz="900" i="1">
                          <a:solidFill>
                            <a:srgbClr val="FF0000"/>
                          </a:solidFill>
                          <a:latin typeface="Albert Sans"/>
                          <a:ea typeface="Albert Sans"/>
                          <a:cs typeface="Albert Sans"/>
                          <a:sym typeface="Albert Sans"/>
                        </a:rPr>
                        <a:t>die gibt nicht</a:t>
                      </a:r>
                      <a:r>
                        <a:rPr lang="en" sz="900" i="1">
                          <a:latin typeface="Albert Sans"/>
                          <a:ea typeface="Albert Sans"/>
                          <a:cs typeface="Albert Sans"/>
                          <a:sym typeface="Albert Sans"/>
                        </a:rPr>
                        <a:t> China Kuba Äthiopien in Frankreich Pakistan Syrien Türkei die USA und Venezuela und nur einige zu nennen</a:t>
                      </a:r>
                      <a:r>
                        <a:rPr lang="en" sz="900" i="1">
                          <a:solidFill>
                            <a:srgbClr val="FF0000"/>
                          </a:solidFill>
                          <a:latin typeface="Albert Sans"/>
                          <a:ea typeface="Albert Sans"/>
                          <a:cs typeface="Albert Sans"/>
                          <a:sym typeface="Albert Sans"/>
                        </a:rPr>
                        <a:t> weil der kelly</a:t>
                      </a:r>
                      <a:r>
                        <a:rPr lang="en" sz="900" i="1">
                          <a:latin typeface="Albert Sans"/>
                          <a:ea typeface="Albert Sans"/>
                          <a:cs typeface="Albert Sans"/>
                          <a:sym typeface="Albert Sans"/>
                        </a:rPr>
                        <a:t> hat die Deklaration einst als als kopernikanische Wende im Völkerrecht bezeichnet ich glaube der Vergleich er kann bis heute standhalten die Allgemeine Erklärung der Menschenrechte ist Ausdruck eines veränderten Weltbildes in der Moderne nach dem Grausamkeiten und den </a:t>
                      </a:r>
                      <a:r>
                        <a:rPr lang="en" sz="900" i="1">
                          <a:solidFill>
                            <a:srgbClr val="FF0000"/>
                          </a:solidFill>
                          <a:latin typeface="Albert Sans"/>
                          <a:ea typeface="Albert Sans"/>
                          <a:cs typeface="Albert Sans"/>
                          <a:sym typeface="Albert Sans"/>
                        </a:rPr>
                        <a:t>massenmorgen </a:t>
                      </a:r>
                      <a:r>
                        <a:rPr lang="en" sz="900" i="1">
                          <a:latin typeface="Albert Sans"/>
                          <a:ea typeface="Albert Sans"/>
                          <a:cs typeface="Albert Sans"/>
                          <a:sym typeface="Albert Sans"/>
                        </a:rPr>
                        <a:t>im Zweiten Weltkrieg brauchte die Weltgemeinschaft eine neue geistig politisch aber auch moralische Grundlage es war oder unabdingbar geworden dass Individuum und </a:t>
                      </a:r>
                      <a:r>
                        <a:rPr lang="en" sz="900" i="1">
                          <a:solidFill>
                            <a:srgbClr val="FF0000"/>
                          </a:solidFill>
                          <a:latin typeface="Albert Sans"/>
                          <a:ea typeface="Albert Sans"/>
                          <a:cs typeface="Albert Sans"/>
                          <a:sym typeface="Albert Sans"/>
                        </a:rPr>
                        <a:t>seine Mutter äußerlichen</a:t>
                      </a:r>
                      <a:r>
                        <a:rPr lang="en" sz="900" i="1">
                          <a:latin typeface="Albert Sans"/>
                          <a:ea typeface="Albert Sans"/>
                          <a:cs typeface="Albert Sans"/>
                          <a:sym typeface="Albert Sans"/>
                        </a:rPr>
                        <a:t> Rechte zu schützen unabhängig und </a:t>
                      </a:r>
                      <a:r>
                        <a:rPr lang="en" sz="900" i="1">
                          <a:solidFill>
                            <a:srgbClr val="FF0000"/>
                          </a:solidFill>
                          <a:latin typeface="Albert Sans"/>
                          <a:ea typeface="Albert Sans"/>
                          <a:cs typeface="Albert Sans"/>
                          <a:sym typeface="Albert Sans"/>
                        </a:rPr>
                        <a:t>seine Eltern</a:t>
                      </a:r>
                      <a:r>
                        <a:rPr lang="en" sz="900" i="1">
                          <a:latin typeface="Albert Sans"/>
                          <a:ea typeface="Albert Sans"/>
                          <a:cs typeface="Albert Sans"/>
                          <a:sym typeface="Albert Sans"/>
                        </a:rPr>
                        <a:t> ihre Religion Hautfarbe oder seinem Geschlecht die Allgemeine Erklärung der Menschenrechte war zwar zunächst nur eine </a:t>
                      </a:r>
                      <a:r>
                        <a:rPr lang="en" sz="900" i="1">
                          <a:solidFill>
                            <a:srgbClr val="FF0000"/>
                          </a:solidFill>
                          <a:latin typeface="Albert Sans"/>
                          <a:ea typeface="Albert Sans"/>
                          <a:cs typeface="Albert Sans"/>
                          <a:sym typeface="Albert Sans"/>
                        </a:rPr>
                        <a:t>Absicherung </a:t>
                      </a:r>
                      <a:r>
                        <a:rPr lang="en" sz="900" i="1">
                          <a:latin typeface="Albert Sans"/>
                          <a:ea typeface="Albert Sans"/>
                          <a:cs typeface="Albert Sans"/>
                          <a:sym typeface="Albert Sans"/>
                        </a:rPr>
                        <a:t>kein bindendes Gesetz jedoch sie war eines der größten versprechen dass seit Menschengedenken formuliert worden ist und es dauerte nicht lange bis sie in vielen Staaten in nationales Recht übergeht Gleichheit und Freiheit bürgerliche politische wirtschaftliche kulturelle und soziale Rechte für so vieles von dem was wir heute in großer Differenzierung vorfinden</a:t>
                      </a:r>
                      <a:r>
                        <a:rPr lang="en" sz="900" i="1">
                          <a:solidFill>
                            <a:srgbClr val="FF0000"/>
                          </a:solidFill>
                          <a:latin typeface="Albert Sans"/>
                          <a:ea typeface="Albert Sans"/>
                          <a:cs typeface="Albert Sans"/>
                          <a:sym typeface="Albert Sans"/>
                        </a:rPr>
                        <a:t> finden würde würde </a:t>
                      </a:r>
                      <a:r>
                        <a:rPr lang="en" sz="900" i="1">
                          <a:latin typeface="Albert Sans"/>
                          <a:ea typeface="Albert Sans"/>
                          <a:cs typeface="Albert Sans"/>
                          <a:sym typeface="Albert Sans"/>
                        </a:rPr>
                        <a:t>1948 das Fundament geschaffen Geschichte der Allgemeinen Erklärung der Menschenrechte ist für mich deshalb auch eine Geschichte der politischen Willenskraft</a:t>
                      </a:r>
                      <a:endParaRPr sz="1000" i="1">
                        <a:latin typeface="Albert Sans"/>
                        <a:ea typeface="Albert Sans"/>
                        <a:cs typeface="Albert Sans"/>
                        <a:sym typeface="Albert Sans"/>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2" name="Google Shape;502;p64"/>
          <p:cNvSpPr txBox="1"/>
          <p:nvPr/>
        </p:nvSpPr>
        <p:spPr>
          <a:xfrm>
            <a:off x="1299000" y="239850"/>
            <a:ext cx="6546000" cy="4617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sz="1800" i="1">
                <a:solidFill>
                  <a:schemeClr val="dk1"/>
                </a:solidFill>
                <a:latin typeface="Alexandria Medium"/>
                <a:ea typeface="Alexandria Medium"/>
                <a:cs typeface="Alexandria Medium"/>
                <a:sym typeface="Alexandria Medium"/>
              </a:rPr>
              <a:t>Transkription von Google Übersetzer</a:t>
            </a:r>
            <a:endParaRPr sz="1800" i="1">
              <a:solidFill>
                <a:schemeClr val="dk1"/>
              </a:solidFill>
              <a:latin typeface="Alexandria Medium"/>
              <a:ea typeface="Alexandria Medium"/>
              <a:cs typeface="Alexandria Medium"/>
              <a:sym typeface="Alexandria Medium"/>
            </a:endParaRPr>
          </a:p>
        </p:txBody>
      </p:sp>
      <p:sp>
        <p:nvSpPr>
          <p:cNvPr id="503" name="Google Shape;503;p64"/>
          <p:cNvSpPr txBox="1"/>
          <p:nvPr/>
        </p:nvSpPr>
        <p:spPr>
          <a:xfrm>
            <a:off x="607125" y="3367800"/>
            <a:ext cx="7871100" cy="11328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SzPts val="1100"/>
              <a:buFont typeface="Albert Sans"/>
              <a:buChar char="●"/>
            </a:pPr>
            <a:r>
              <a:rPr lang="en" sz="1100">
                <a:latin typeface="Albert Sans"/>
                <a:ea typeface="Albert Sans"/>
                <a:cs typeface="Albert Sans"/>
                <a:sym typeface="Albert Sans"/>
              </a:rPr>
              <a:t>Ein erstes großes Problem ist die falsche Erkennung wichtiger Wörter (zB “Zivilisationsbruch” → „Zivilisationsspruch“)</a:t>
            </a:r>
            <a:endParaRPr sz="1100">
              <a:latin typeface="Albert Sans"/>
              <a:ea typeface="Albert Sans"/>
              <a:cs typeface="Albert Sans"/>
              <a:sym typeface="Albert Sans"/>
            </a:endParaRPr>
          </a:p>
          <a:p>
            <a:pPr marL="457200" lvl="0" indent="-298450" algn="l" rtl="0">
              <a:lnSpc>
                <a:spcPct val="115000"/>
              </a:lnSpc>
              <a:spcBef>
                <a:spcPts val="0"/>
              </a:spcBef>
              <a:spcAft>
                <a:spcPts val="0"/>
              </a:spcAft>
              <a:buSzPts val="1100"/>
              <a:buFont typeface="Albert Sans"/>
              <a:buChar char="●"/>
            </a:pPr>
            <a:r>
              <a:rPr lang="en" sz="1100">
                <a:latin typeface="Albert Sans"/>
                <a:ea typeface="Albert Sans"/>
                <a:cs typeface="Albert Sans"/>
                <a:sym typeface="Albert Sans"/>
              </a:rPr>
              <a:t>Fehlerkategorie betrifft Fachbegriffe und institutionelle Ausdrücke (zB „keine Gegenstimmen” → „keine Gegenstände” / „unveräußerliche Rechte” → “mutter äußerlichen Rechten”)</a:t>
            </a:r>
            <a:endParaRPr sz="1100">
              <a:latin typeface="Albert Sans"/>
              <a:ea typeface="Albert Sans"/>
              <a:cs typeface="Albert Sans"/>
              <a:sym typeface="Albert Sans"/>
            </a:endParaRPr>
          </a:p>
          <a:p>
            <a:pPr marL="457200" lvl="0" indent="-298450" algn="l" rtl="0">
              <a:lnSpc>
                <a:spcPct val="115000"/>
              </a:lnSpc>
              <a:spcBef>
                <a:spcPts val="0"/>
              </a:spcBef>
              <a:spcAft>
                <a:spcPts val="0"/>
              </a:spcAft>
              <a:buSzPts val="1100"/>
              <a:buFont typeface="Albert Sans"/>
              <a:buChar char="●"/>
            </a:pPr>
            <a:endParaRPr sz="1100">
              <a:latin typeface="Albert Sans"/>
              <a:ea typeface="Albert Sans"/>
              <a:cs typeface="Albert Sans"/>
              <a:sym typeface="Albert Sans"/>
            </a:endParaRPr>
          </a:p>
        </p:txBody>
      </p:sp>
      <p:sp>
        <p:nvSpPr>
          <p:cNvPr id="504" name="Google Shape;504;p64"/>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pic>
        <p:nvPicPr>
          <p:cNvPr id="505" name="Google Shape;505;p64"/>
          <p:cNvPicPr preferRelativeResize="0"/>
          <p:nvPr/>
        </p:nvPicPr>
        <p:blipFill>
          <a:blip r:embed="rId3">
            <a:alphaModFix/>
          </a:blip>
          <a:stretch>
            <a:fillRect/>
          </a:stretch>
        </p:blipFill>
        <p:spPr>
          <a:xfrm>
            <a:off x="157975" y="3008502"/>
            <a:ext cx="587351" cy="5873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5"/>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graphicFrame>
        <p:nvGraphicFramePr>
          <p:cNvPr id="511" name="Google Shape;511;p65"/>
          <p:cNvGraphicFramePr/>
          <p:nvPr/>
        </p:nvGraphicFramePr>
        <p:xfrm>
          <a:off x="608163" y="361998"/>
          <a:ext cx="7927650" cy="4419540"/>
        </p:xfrm>
        <a:graphic>
          <a:graphicData uri="http://schemas.openxmlformats.org/drawingml/2006/table">
            <a:tbl>
              <a:tblPr>
                <a:noFill/>
                <a:tableStyleId>{C0D598D1-B3B0-4261-8122-433A288716E0}</a:tableStyleId>
              </a:tblPr>
              <a:tblGrid>
                <a:gridCol w="2672300">
                  <a:extLst>
                    <a:ext uri="{9D8B030D-6E8A-4147-A177-3AD203B41FA5}">
                      <a16:colId xmlns:a16="http://schemas.microsoft.com/office/drawing/2014/main" val="20000"/>
                    </a:ext>
                  </a:extLst>
                </a:gridCol>
                <a:gridCol w="2627675">
                  <a:extLst>
                    <a:ext uri="{9D8B030D-6E8A-4147-A177-3AD203B41FA5}">
                      <a16:colId xmlns:a16="http://schemas.microsoft.com/office/drawing/2014/main" val="20001"/>
                    </a:ext>
                  </a:extLst>
                </a:gridCol>
                <a:gridCol w="262767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a:solidFill>
                            <a:schemeClr val="lt1"/>
                          </a:solidFill>
                          <a:latin typeface="Alexandria"/>
                          <a:ea typeface="Alexandria"/>
                          <a:cs typeface="Alexandria"/>
                          <a:sym typeface="Alexandria"/>
                        </a:rPr>
                        <a:t>Transkription von Google Übersetzer</a:t>
                      </a:r>
                      <a:endParaRPr sz="12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lt1"/>
                          </a:solidFill>
                          <a:latin typeface="Alexandria"/>
                          <a:ea typeface="Alexandria"/>
                          <a:cs typeface="Alexandria"/>
                          <a:sym typeface="Alexandria"/>
                        </a:rPr>
                        <a:t>Übersetzung von Google Übersetzer</a:t>
                      </a:r>
                      <a:endParaRPr sz="12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2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298450" algn="l" rtl="0">
                        <a:spcBef>
                          <a:spcPts val="0"/>
                        </a:spcBef>
                        <a:spcAft>
                          <a:spcPts val="0"/>
                        </a:spcAft>
                        <a:buClr>
                          <a:schemeClr val="dk1"/>
                        </a:buClr>
                        <a:buSzPts val="1100"/>
                        <a:buFont typeface="Albert Sans"/>
                        <a:buChar char="-"/>
                      </a:pPr>
                      <a:r>
                        <a:rPr lang="en" sz="1100">
                          <a:solidFill>
                            <a:schemeClr val="dk1"/>
                          </a:solidFill>
                          <a:latin typeface="Albert Sans"/>
                          <a:ea typeface="Albert Sans"/>
                          <a:cs typeface="Albert Sans"/>
                          <a:sym typeface="Albert Sans"/>
                        </a:rPr>
                        <a:t>einen Konsens gab es damals noch nicht aber auch immerhin keine </a:t>
                      </a:r>
                      <a:r>
                        <a:rPr lang="en" sz="1100" b="1">
                          <a:solidFill>
                            <a:srgbClr val="FF6B65"/>
                          </a:solidFill>
                          <a:latin typeface="Albert Sans"/>
                          <a:ea typeface="Albert Sans"/>
                          <a:cs typeface="Albert Sans"/>
                          <a:sym typeface="Albert Sans"/>
                        </a:rPr>
                        <a:t>Gegenstände</a:t>
                      </a:r>
                      <a:endParaRPr sz="1100" b="1">
                        <a:solidFill>
                          <a:srgbClr val="FF6B65"/>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b="1">
                          <a:solidFill>
                            <a:srgbClr val="FF6B65"/>
                          </a:solidFill>
                          <a:latin typeface="Albert Sans"/>
                          <a:ea typeface="Albert Sans"/>
                          <a:cs typeface="Albert Sans"/>
                          <a:sym typeface="Albert Sans"/>
                        </a:rPr>
                        <a:t>weil der kelly</a:t>
                      </a:r>
                      <a:r>
                        <a:rPr lang="en" sz="1100">
                          <a:solidFill>
                            <a:schemeClr val="dk1"/>
                          </a:solidFill>
                          <a:latin typeface="Albert Sans"/>
                          <a:ea typeface="Albert Sans"/>
                          <a:cs typeface="Albert Sans"/>
                          <a:sym typeface="Albert Sans"/>
                        </a:rPr>
                        <a:t> hat die Deklaration einst als als kopernikanische Wende im Völkerrecht bezeichnet</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a:solidFill>
                            <a:schemeClr val="dk1"/>
                          </a:solidFill>
                          <a:latin typeface="Albert Sans"/>
                          <a:ea typeface="Albert Sans"/>
                          <a:cs typeface="Albert Sans"/>
                          <a:sym typeface="Albert Sans"/>
                        </a:rPr>
                        <a:t>es war oder unabdingbar geworden dass Individuum und seine </a:t>
                      </a:r>
                      <a:r>
                        <a:rPr lang="en" sz="1100" b="1">
                          <a:solidFill>
                            <a:srgbClr val="FF6B65"/>
                          </a:solidFill>
                          <a:latin typeface="Albert Sans"/>
                          <a:ea typeface="Albert Sans"/>
                          <a:cs typeface="Albert Sans"/>
                          <a:sym typeface="Albert Sans"/>
                        </a:rPr>
                        <a:t>Mutter</a:t>
                      </a:r>
                      <a:r>
                        <a:rPr lang="en" sz="1100">
                          <a:solidFill>
                            <a:schemeClr val="dk1"/>
                          </a:solidFill>
                          <a:latin typeface="Albert Sans"/>
                          <a:ea typeface="Albert Sans"/>
                          <a:cs typeface="Albert Sans"/>
                          <a:sym typeface="Albert Sans"/>
                        </a:rPr>
                        <a:t> äußerlichen Rechte zu schützen unabhängig</a:t>
                      </a:r>
                      <a:r>
                        <a:rPr lang="en" sz="1100" b="1">
                          <a:solidFill>
                            <a:srgbClr val="FF6B65"/>
                          </a:solidFill>
                          <a:latin typeface="Albert Sans"/>
                          <a:ea typeface="Albert Sans"/>
                          <a:cs typeface="Albert Sans"/>
                          <a:sym typeface="Albert Sans"/>
                        </a:rPr>
                        <a:t> und seine Eltern</a:t>
                      </a:r>
                      <a:r>
                        <a:rPr lang="en" sz="1100">
                          <a:solidFill>
                            <a:schemeClr val="dk1"/>
                          </a:solidFill>
                          <a:latin typeface="Albert Sans"/>
                          <a:ea typeface="Albert Sans"/>
                          <a:cs typeface="Albert Sans"/>
                          <a:sym typeface="Albert Sans"/>
                        </a:rPr>
                        <a:t> ihre Religion Hautfarbe oder seinem Geschlecht</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b="1">
                          <a:solidFill>
                            <a:srgbClr val="FF6B65"/>
                          </a:solidFill>
                          <a:latin typeface="Albert Sans"/>
                          <a:ea typeface="Albert Sans"/>
                          <a:cs typeface="Albert Sans"/>
                          <a:sym typeface="Albert Sans"/>
                        </a:rPr>
                        <a:t>die gibt nicht</a:t>
                      </a:r>
                      <a:r>
                        <a:rPr lang="en" sz="1100">
                          <a:solidFill>
                            <a:schemeClr val="dk1"/>
                          </a:solidFill>
                          <a:latin typeface="Albert Sans"/>
                          <a:ea typeface="Albert Sans"/>
                          <a:cs typeface="Albert Sans"/>
                          <a:sym typeface="Albert Sans"/>
                        </a:rPr>
                        <a:t> China Kuba Äthiopien in Frankreich Pakistan Syrien Türkei die USA und Venezuela und nur einige zu nennen</a:t>
                      </a:r>
                      <a:endParaRPr sz="11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298450" algn="l" rtl="0">
                        <a:spcBef>
                          <a:spcPts val="0"/>
                        </a:spcBef>
                        <a:spcAft>
                          <a:spcPts val="0"/>
                        </a:spcAft>
                        <a:buClr>
                          <a:schemeClr val="dk1"/>
                        </a:buClr>
                        <a:buSzPts val="1100"/>
                        <a:buFont typeface="Albert Sans"/>
                        <a:buChar char="-"/>
                      </a:pPr>
                      <a:r>
                        <a:rPr lang="en" sz="1100">
                          <a:solidFill>
                            <a:schemeClr val="dk1"/>
                          </a:solidFill>
                          <a:latin typeface="Albert Sans"/>
                          <a:ea typeface="Albert Sans"/>
                          <a:cs typeface="Albert Sans"/>
                          <a:sym typeface="Albert Sans"/>
                        </a:rPr>
                        <a:t>All'epoca non vi fu alcun consenso, ma almeno </a:t>
                      </a:r>
                      <a:r>
                        <a:rPr lang="en" sz="1100" b="1">
                          <a:solidFill>
                            <a:srgbClr val="FF6B65"/>
                          </a:solidFill>
                          <a:latin typeface="Albert Sans"/>
                          <a:ea typeface="Albert Sans"/>
                          <a:cs typeface="Albert Sans"/>
                          <a:sym typeface="Albert Sans"/>
                        </a:rPr>
                        <a:t>nessun oggetto</a:t>
                      </a:r>
                      <a:r>
                        <a:rPr lang="en" sz="1100">
                          <a:solidFill>
                            <a:schemeClr val="dk1"/>
                          </a:solidFill>
                          <a:latin typeface="Albert Sans"/>
                          <a:ea typeface="Albert Sans"/>
                          <a:cs typeface="Albert Sans"/>
                          <a:sym typeface="Albert Sans"/>
                        </a:rPr>
                        <a:t> fu definitivamente escluso</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b="1">
                          <a:solidFill>
                            <a:srgbClr val="FF6B65"/>
                          </a:solidFill>
                          <a:latin typeface="Albert Sans"/>
                          <a:ea typeface="Albert Sans"/>
                          <a:cs typeface="Albert Sans"/>
                          <a:sym typeface="Albert Sans"/>
                        </a:rPr>
                        <a:t>Kelly</a:t>
                      </a:r>
                      <a:r>
                        <a:rPr lang="en" sz="1100">
                          <a:solidFill>
                            <a:schemeClr val="dk1"/>
                          </a:solidFill>
                          <a:latin typeface="Albert Sans"/>
                          <a:ea typeface="Albert Sans"/>
                          <a:cs typeface="Albert Sans"/>
                          <a:sym typeface="Albert Sans"/>
                        </a:rPr>
                        <a:t> una volta descrisse la dichiarazione come una rivoluzione copernicana nel diritto internazionale.</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a:solidFill>
                            <a:schemeClr val="dk1"/>
                          </a:solidFill>
                          <a:latin typeface="Albert Sans"/>
                          <a:ea typeface="Albert Sans"/>
                          <a:cs typeface="Albert Sans"/>
                          <a:sym typeface="Albert Sans"/>
                        </a:rPr>
                        <a:t>Era diventato indispensabile che l'individuo </a:t>
                      </a:r>
                      <a:r>
                        <a:rPr lang="en" sz="1100" b="1">
                          <a:solidFill>
                            <a:srgbClr val="FF6B65"/>
                          </a:solidFill>
                          <a:latin typeface="Albert Sans"/>
                          <a:ea typeface="Albert Sans"/>
                          <a:cs typeface="Albert Sans"/>
                          <a:sym typeface="Albert Sans"/>
                        </a:rPr>
                        <a:t>e la sua madre</a:t>
                      </a:r>
                      <a:r>
                        <a:rPr lang="en" sz="1100">
                          <a:solidFill>
                            <a:schemeClr val="dk1"/>
                          </a:solidFill>
                          <a:latin typeface="Albert Sans"/>
                          <a:ea typeface="Albert Sans"/>
                          <a:cs typeface="Albert Sans"/>
                          <a:sym typeface="Albert Sans"/>
                        </a:rPr>
                        <a:t> avessero il diritto di essere protetti, indipendentemente dalla loro religione, dal colore della pelle o dal genere</a:t>
                      </a:r>
                      <a:endParaRPr sz="11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298450" algn="l" rtl="0">
                        <a:spcBef>
                          <a:spcPts val="0"/>
                        </a:spcBef>
                        <a:spcAft>
                          <a:spcPts val="0"/>
                        </a:spcAft>
                        <a:buClr>
                          <a:schemeClr val="dk1"/>
                        </a:buClr>
                        <a:buSzPts val="1100"/>
                        <a:buFont typeface="Albert Sans"/>
                        <a:buChar char="-"/>
                      </a:pPr>
                      <a:r>
                        <a:rPr lang="en" sz="1100">
                          <a:solidFill>
                            <a:schemeClr val="dk1"/>
                          </a:solidFill>
                          <a:latin typeface="Albert Sans"/>
                          <a:ea typeface="Albert Sans"/>
                          <a:cs typeface="Albert Sans"/>
                          <a:sym typeface="Albert Sans"/>
                        </a:rPr>
                        <a:t>Cina, Cuba, Etiopia, Francia, Pakistan, Siria, Turchia, Stati Uniti e Venezuela, solo per citarne alcuni</a:t>
                      </a:r>
                      <a:endParaRPr sz="11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1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Begriffe wie die Massaker des Zweiten Weltkriegs, die Bildung der internationalen Allianz im Jahr 1948 oder der rechtliche Charakter der Allgemeinen Erklärung werden unverständlich oder durch grammatikalisch korrekte, aber semantisch falsche Sätze ersetzt.</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fertige Übersetzung kann daher nicht als zuverlässig angesehen werden, weil sie auf einem falschen Ausgangstext basiert ist.</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1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12" name="Google Shape;512;p65"/>
          <p:cNvPicPr preferRelativeResize="0"/>
          <p:nvPr/>
        </p:nvPicPr>
        <p:blipFill>
          <a:blip r:embed="rId3">
            <a:alphaModFix/>
          </a:blip>
          <a:stretch>
            <a:fillRect/>
          </a:stretch>
        </p:blipFill>
        <p:spPr>
          <a:xfrm>
            <a:off x="8388976" y="149221"/>
            <a:ext cx="437350" cy="437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6"/>
          <p:cNvSpPr txBox="1"/>
          <p:nvPr/>
        </p:nvSpPr>
        <p:spPr>
          <a:xfrm>
            <a:off x="918799" y="378525"/>
            <a:ext cx="7180500" cy="53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800" i="1">
                <a:solidFill>
                  <a:schemeClr val="dk1"/>
                </a:solidFill>
                <a:latin typeface="Alexandria Medium"/>
                <a:ea typeface="Alexandria Medium"/>
                <a:cs typeface="Alexandria Medium"/>
                <a:sym typeface="Alexandria Medium"/>
              </a:rPr>
              <a:t>Probleme mit Google Übersetzer und Unterschiede zu Deepl</a:t>
            </a:r>
            <a:endParaRPr sz="1800" i="1">
              <a:solidFill>
                <a:schemeClr val="dk1"/>
              </a:solidFill>
              <a:latin typeface="Alexandria Medium"/>
              <a:ea typeface="Alexandria Medium"/>
              <a:cs typeface="Alexandria Medium"/>
              <a:sym typeface="Alexandria Medium"/>
            </a:endParaRPr>
          </a:p>
          <a:p>
            <a:pPr marL="0" marR="0" lvl="0" indent="0" algn="ctr" rtl="0">
              <a:lnSpc>
                <a:spcPct val="100000"/>
              </a:lnSpc>
              <a:spcBef>
                <a:spcPts val="1200"/>
              </a:spcBef>
              <a:spcAft>
                <a:spcPts val="0"/>
              </a:spcAft>
              <a:buNone/>
            </a:pPr>
            <a:endParaRPr sz="1800" i="1">
              <a:solidFill>
                <a:schemeClr val="dk1"/>
              </a:solidFill>
              <a:latin typeface="Alexandria Medium"/>
              <a:ea typeface="Alexandria Medium"/>
              <a:cs typeface="Alexandria Medium"/>
              <a:sym typeface="Alexandria Medium"/>
            </a:endParaRPr>
          </a:p>
        </p:txBody>
      </p:sp>
      <p:sp>
        <p:nvSpPr>
          <p:cNvPr id="518" name="Google Shape;518;p66"/>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05</a:t>
            </a:r>
            <a:endParaRPr/>
          </a:p>
        </p:txBody>
      </p:sp>
      <p:pic>
        <p:nvPicPr>
          <p:cNvPr id="519" name="Google Shape;519;p66"/>
          <p:cNvPicPr preferRelativeResize="0"/>
          <p:nvPr/>
        </p:nvPicPr>
        <p:blipFill>
          <a:blip r:embed="rId3">
            <a:alphaModFix/>
          </a:blip>
          <a:stretch>
            <a:fillRect/>
          </a:stretch>
        </p:blipFill>
        <p:spPr>
          <a:xfrm>
            <a:off x="1753225" y="857875"/>
            <a:ext cx="1308810" cy="736201"/>
          </a:xfrm>
          <a:prstGeom prst="rect">
            <a:avLst/>
          </a:prstGeom>
          <a:noFill/>
          <a:ln>
            <a:noFill/>
          </a:ln>
        </p:spPr>
      </p:pic>
      <p:pic>
        <p:nvPicPr>
          <p:cNvPr id="520" name="Google Shape;520;p66"/>
          <p:cNvPicPr preferRelativeResize="0"/>
          <p:nvPr/>
        </p:nvPicPr>
        <p:blipFill>
          <a:blip r:embed="rId4">
            <a:alphaModFix/>
          </a:blip>
          <a:stretch>
            <a:fillRect/>
          </a:stretch>
        </p:blipFill>
        <p:spPr>
          <a:xfrm>
            <a:off x="5754040" y="992705"/>
            <a:ext cx="1308800" cy="466521"/>
          </a:xfrm>
          <a:prstGeom prst="rect">
            <a:avLst/>
          </a:prstGeom>
          <a:noFill/>
          <a:ln>
            <a:noFill/>
          </a:ln>
        </p:spPr>
      </p:pic>
      <p:graphicFrame>
        <p:nvGraphicFramePr>
          <p:cNvPr id="521" name="Google Shape;521;p66"/>
          <p:cNvGraphicFramePr/>
          <p:nvPr>
            <p:extLst>
              <p:ext uri="{D42A27DB-BD31-4B8C-83A1-F6EECF244321}">
                <p14:modId xmlns:p14="http://schemas.microsoft.com/office/powerpoint/2010/main" val="169800430"/>
              </p:ext>
            </p:extLst>
          </p:nvPr>
        </p:nvGraphicFramePr>
        <p:xfrm>
          <a:off x="591638" y="915525"/>
          <a:ext cx="7960700" cy="3938778"/>
        </p:xfrm>
        <a:graphic>
          <a:graphicData uri="http://schemas.openxmlformats.org/drawingml/2006/table">
            <a:tbl>
              <a:tblPr>
                <a:noFill/>
                <a:tableStyleId>{C0D598D1-B3B0-4261-8122-433A288716E0}</a:tableStyleId>
              </a:tblPr>
              <a:tblGrid>
                <a:gridCol w="3663400">
                  <a:extLst>
                    <a:ext uri="{9D8B030D-6E8A-4147-A177-3AD203B41FA5}">
                      <a16:colId xmlns:a16="http://schemas.microsoft.com/office/drawing/2014/main" val="20000"/>
                    </a:ext>
                  </a:extLst>
                </a:gridCol>
                <a:gridCol w="4297300">
                  <a:extLst>
                    <a:ext uri="{9D8B030D-6E8A-4147-A177-3AD203B41FA5}">
                      <a16:colId xmlns:a16="http://schemas.microsoft.com/office/drawing/2014/main" val="20001"/>
                    </a:ext>
                  </a:extLst>
                </a:gridCol>
              </a:tblGrid>
              <a:tr h="506775">
                <a:tc>
                  <a:txBody>
                    <a:bodyPr/>
                    <a:lstStyle/>
                    <a:p>
                      <a:pPr marL="0" lvl="0" indent="0" algn="r" rtl="0">
                        <a:lnSpc>
                          <a:spcPct val="115000"/>
                        </a:lnSpc>
                        <a:spcBef>
                          <a:spcPts val="0"/>
                        </a:spcBef>
                        <a:spcAft>
                          <a:spcPts val="0"/>
                        </a:spcAft>
                        <a:buNone/>
                      </a:pPr>
                      <a:endParaRPr sz="1200" b="1" i="1">
                        <a:latin typeface="Albert Sans"/>
                        <a:ea typeface="Albert Sans"/>
                        <a:cs typeface="Albert Sans"/>
                        <a:sym typeface="Albert Sans"/>
                      </a:endParaRPr>
                    </a:p>
                    <a:p>
                      <a:pPr marL="0" lvl="0" indent="0" algn="r" rtl="0">
                        <a:lnSpc>
                          <a:spcPct val="115000"/>
                        </a:lnSpc>
                        <a:spcBef>
                          <a:spcPts val="0"/>
                        </a:spcBef>
                        <a:spcAft>
                          <a:spcPts val="0"/>
                        </a:spcAft>
                        <a:buNone/>
                      </a:pPr>
                      <a:endParaRPr sz="1200" b="1" i="1">
                        <a:latin typeface="Albert Sans"/>
                        <a:ea typeface="Albert Sans"/>
                        <a:cs typeface="Albert Sans"/>
                        <a:sym typeface="Albert Sans"/>
                      </a:endParaRPr>
                    </a:p>
                    <a:p>
                      <a:pPr marL="0" lvl="0" indent="0" algn="l" rtl="0">
                        <a:lnSpc>
                          <a:spcPct val="115000"/>
                        </a:lnSpc>
                        <a:spcBef>
                          <a:spcPts val="0"/>
                        </a:spcBef>
                        <a:spcAft>
                          <a:spcPts val="0"/>
                        </a:spcAft>
                        <a:buNone/>
                      </a:pPr>
                      <a:endParaRPr sz="1200" b="1" i="1">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1600"/>
                        </a:spcAft>
                        <a:buNone/>
                      </a:pPr>
                      <a:endParaRPr sz="1100" i="1">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27825">
                <a:tc>
                  <a:txBody>
                    <a:bodyPr/>
                    <a:lstStyle/>
                    <a:p>
                      <a:pPr marL="0" lvl="0" indent="0" algn="ctr" rtl="0">
                        <a:lnSpc>
                          <a:spcPct val="115000"/>
                        </a:lnSpc>
                        <a:spcBef>
                          <a:spcPts val="0"/>
                        </a:spcBef>
                        <a:spcAft>
                          <a:spcPts val="0"/>
                        </a:spcAft>
                        <a:buNone/>
                      </a:pPr>
                      <a:r>
                        <a:rPr lang="en" sz="1500" b="1" i="1" u="sng" dirty="0">
                          <a:latin typeface="Albert Sans"/>
                          <a:ea typeface="Albert Sans"/>
                          <a:cs typeface="Albert Sans"/>
                          <a:sym typeface="Albert Sans"/>
                        </a:rPr>
                        <a:t>PROBLEME</a:t>
                      </a:r>
                      <a:endParaRPr sz="1500" b="1" i="1" u="sng" dirty="0">
                        <a:latin typeface="Albert Sans"/>
                        <a:ea typeface="Albert Sans"/>
                        <a:cs typeface="Albert Sans"/>
                        <a:sym typeface="Albert Sans"/>
                      </a:endParaRPr>
                    </a:p>
                    <a:p>
                      <a:pPr marL="45720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fehlende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Satzzeichen</a:t>
                      </a:r>
                      <a:endParaRPr sz="1500" dirty="0">
                        <a:latin typeface="Albert Sans"/>
                        <a:ea typeface="Albert Sans"/>
                        <a:cs typeface="Albert Sans"/>
                        <a:sym typeface="Albert Sans"/>
                      </a:endParaRPr>
                    </a:p>
                    <a:p>
                      <a:pPr marL="45720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Auslassungen</a:t>
                      </a:r>
                      <a:endParaRPr sz="1500" dirty="0">
                        <a:latin typeface="Albert Sans"/>
                        <a:ea typeface="Albert Sans"/>
                        <a:cs typeface="Albert Sans"/>
                        <a:sym typeface="Albert Sans"/>
                      </a:endParaRPr>
                    </a:p>
                    <a:p>
                      <a:pPr marL="45720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falsche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Syntaxstrukturen</a:t>
                      </a:r>
                      <a:r>
                        <a:rPr lang="en" sz="1500" dirty="0">
                          <a:latin typeface="Albert Sans"/>
                          <a:ea typeface="Albert Sans"/>
                          <a:cs typeface="Albert Sans"/>
                          <a:sym typeface="Albert Sans"/>
                        </a:rPr>
                        <a:t> </a:t>
                      </a:r>
                      <a:endParaRPr sz="1500" dirty="0">
                        <a:latin typeface="Albert Sans"/>
                        <a:ea typeface="Albert Sans"/>
                        <a:cs typeface="Albert Sans"/>
                        <a:sym typeface="Albert Sans"/>
                      </a:endParaRPr>
                    </a:p>
                    <a:p>
                      <a:pPr marL="45720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Verlust</a:t>
                      </a:r>
                      <a:r>
                        <a:rPr lang="en" sz="1500" dirty="0">
                          <a:latin typeface="Albert Sans"/>
                          <a:ea typeface="Albert Sans"/>
                          <a:cs typeface="Albert Sans"/>
                          <a:sym typeface="Albert Sans"/>
                        </a:rPr>
                        <a:t> der </a:t>
                      </a:r>
                      <a:r>
                        <a:rPr lang="en" sz="1500" dirty="0" err="1">
                          <a:latin typeface="Albert Sans"/>
                          <a:ea typeface="Albert Sans"/>
                          <a:cs typeface="Albert Sans"/>
                          <a:sym typeface="Albert Sans"/>
                        </a:rPr>
                        <a:t>inhaltlichen</a:t>
                      </a:r>
                      <a:r>
                        <a:rPr lang="en" sz="1500" dirty="0">
                          <a:latin typeface="Albert Sans"/>
                          <a:ea typeface="Albert Sans"/>
                          <a:cs typeface="Albert Sans"/>
                          <a:sym typeface="Albert Sans"/>
                        </a:rPr>
                        <a:t> Logik</a:t>
                      </a:r>
                      <a:endParaRPr sz="1500" dirty="0">
                        <a:latin typeface="Albert Sans"/>
                        <a:ea typeface="Albert Sans"/>
                        <a:cs typeface="Albert Sans"/>
                        <a:sym typeface="Albert Sans"/>
                      </a:endParaRPr>
                    </a:p>
                    <a:p>
                      <a:pPr marL="45720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Schwierigkeiten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mit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Pausen</a:t>
                      </a:r>
                      <a:r>
                        <a:rPr lang="en" sz="1500" dirty="0">
                          <a:latin typeface="Albert Sans"/>
                          <a:ea typeface="Albert Sans"/>
                          <a:cs typeface="Albert Sans"/>
                          <a:sym typeface="Albert Sans"/>
                        </a:rPr>
                        <a:t>, Intonation und </a:t>
                      </a:r>
                      <a:r>
                        <a:rPr lang="en" sz="1500" dirty="0" err="1">
                          <a:latin typeface="Albert Sans"/>
                          <a:ea typeface="Albert Sans"/>
                          <a:cs typeface="Albert Sans"/>
                          <a:sym typeface="Albert Sans"/>
                        </a:rPr>
                        <a:t>komplexen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Strukturen</a:t>
                      </a:r>
                      <a:r>
                        <a:rPr lang="en" sz="1500" dirty="0">
                          <a:latin typeface="Albert Sans"/>
                          <a:ea typeface="Albert Sans"/>
                          <a:cs typeface="Albert Sans"/>
                          <a:sym typeface="Albert Sans"/>
                        </a:rPr>
                        <a:t> der </a:t>
                      </a:r>
                      <a:r>
                        <a:rPr lang="en" sz="1500" dirty="0" err="1">
                          <a:latin typeface="Albert Sans"/>
                          <a:ea typeface="Albert Sans"/>
                          <a:cs typeface="Albert Sans"/>
                          <a:sym typeface="Albert Sans"/>
                        </a:rPr>
                        <a:t>gesprochenen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Sprache</a:t>
                      </a:r>
                      <a:r>
                        <a:rPr lang="en" sz="1500" dirty="0">
                          <a:latin typeface="Albert Sans"/>
                          <a:ea typeface="Albert Sans"/>
                          <a:cs typeface="Albert Sans"/>
                          <a:sym typeface="Albert Sans"/>
                        </a:rPr>
                        <a:t> und </a:t>
                      </a:r>
                      <a:r>
                        <a:rPr lang="en" sz="1500" dirty="0" err="1">
                          <a:latin typeface="Albert Sans"/>
                          <a:ea typeface="Albert Sans"/>
                          <a:cs typeface="Albert Sans"/>
                          <a:sym typeface="Albert Sans"/>
                        </a:rPr>
                        <a:t>produziert</a:t>
                      </a:r>
                      <a:r>
                        <a:rPr lang="en" sz="1500" dirty="0">
                          <a:latin typeface="Albert Sans"/>
                          <a:ea typeface="Albert Sans"/>
                          <a:cs typeface="Albert Sans"/>
                          <a:sym typeface="Albert Sans"/>
                        </a:rPr>
                        <a:t> oft Texte </a:t>
                      </a:r>
                      <a:r>
                        <a:rPr lang="en" sz="1500" dirty="0" err="1">
                          <a:latin typeface="Albert Sans"/>
                          <a:ea typeface="Albert Sans"/>
                          <a:cs typeface="Albert Sans"/>
                          <a:sym typeface="Albert Sans"/>
                        </a:rPr>
                        <a:t>ohne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klaren</a:t>
                      </a:r>
                      <a:r>
                        <a:rPr lang="en" sz="1500" dirty="0">
                          <a:latin typeface="Albert Sans"/>
                          <a:ea typeface="Albert Sans"/>
                          <a:cs typeface="Albert Sans"/>
                          <a:sym typeface="Albert Sans"/>
                        </a:rPr>
                        <a:t> Sinn</a:t>
                      </a:r>
                      <a:endParaRPr sz="1500" dirty="0">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marR="0" lvl="0" indent="0" algn="l" rtl="0">
                        <a:lnSpc>
                          <a:spcPct val="115000"/>
                        </a:lnSpc>
                        <a:spcBef>
                          <a:spcPts val="0"/>
                        </a:spcBef>
                        <a:spcAft>
                          <a:spcPts val="0"/>
                        </a:spcAft>
                        <a:buNone/>
                      </a:pPr>
                      <a:endParaRPr sz="1500" dirty="0">
                        <a:latin typeface="Albert Sans"/>
                        <a:ea typeface="Albert Sans"/>
                        <a:cs typeface="Albert Sans"/>
                        <a:sym typeface="Albert Sans"/>
                      </a:endParaRPr>
                    </a:p>
                    <a:p>
                      <a:pPr marL="457200" marR="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DeepL</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bietet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eine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stabilere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Transkription</a:t>
                      </a:r>
                      <a:r>
                        <a:rPr lang="en" sz="1500" dirty="0">
                          <a:latin typeface="Albert Sans"/>
                          <a:ea typeface="Albert Sans"/>
                          <a:cs typeface="Albert Sans"/>
                          <a:sym typeface="Albert Sans"/>
                        </a:rPr>
                        <a:t>, die </a:t>
                      </a:r>
                      <a:r>
                        <a:rPr lang="en" sz="1500" dirty="0" err="1">
                          <a:latin typeface="Albert Sans"/>
                          <a:ea typeface="Albert Sans"/>
                          <a:cs typeface="Albert Sans"/>
                          <a:sym typeface="Albert Sans"/>
                        </a:rPr>
                        <a:t>näher</a:t>
                      </a:r>
                      <a:r>
                        <a:rPr lang="en" sz="1500" dirty="0">
                          <a:latin typeface="Albert Sans"/>
                          <a:ea typeface="Albert Sans"/>
                          <a:cs typeface="Albert Sans"/>
                          <a:sym typeface="Albert Sans"/>
                        </a:rPr>
                        <a:t> am </a:t>
                      </a:r>
                      <a:r>
                        <a:rPr lang="en" sz="1500" dirty="0" err="1">
                          <a:latin typeface="Albert Sans"/>
                          <a:ea typeface="Albert Sans"/>
                          <a:cs typeface="Albert Sans"/>
                          <a:sym typeface="Albert Sans"/>
                        </a:rPr>
                        <a:t>Ausgangstext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liegt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auch</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wenn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sie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einige</a:t>
                      </a:r>
                      <a:r>
                        <a:rPr lang="en" sz="1500" dirty="0">
                          <a:latin typeface="Albert Sans"/>
                          <a:ea typeface="Albert Sans"/>
                          <a:cs typeface="Albert Sans"/>
                          <a:sym typeface="Albert Sans"/>
                        </a:rPr>
                        <a:t> Fehler </a:t>
                      </a:r>
                      <a:r>
                        <a:rPr lang="en" sz="1500" dirty="0" err="1">
                          <a:latin typeface="Albert Sans"/>
                          <a:ea typeface="Albert Sans"/>
                          <a:cs typeface="Albert Sans"/>
                          <a:sym typeface="Albert Sans"/>
                        </a:rPr>
                        <a:t>aufweist</a:t>
                      </a:r>
                      <a:r>
                        <a:rPr lang="en" sz="1500" dirty="0">
                          <a:latin typeface="Albert Sans"/>
                          <a:ea typeface="Albert Sans"/>
                          <a:cs typeface="Albert Sans"/>
                          <a:sym typeface="Albert Sans"/>
                        </a:rPr>
                        <a:t>.</a:t>
                      </a:r>
                      <a:endParaRPr sz="1500" dirty="0">
                        <a:latin typeface="Albert Sans"/>
                        <a:ea typeface="Albert Sans"/>
                        <a:cs typeface="Albert Sans"/>
                        <a:sym typeface="Albert Sans"/>
                      </a:endParaRPr>
                    </a:p>
                    <a:p>
                      <a:pPr marL="457200" marR="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DeepL</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kann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viele</a:t>
                      </a:r>
                      <a:r>
                        <a:rPr lang="en" sz="1500" dirty="0">
                          <a:latin typeface="Albert Sans"/>
                          <a:ea typeface="Albert Sans"/>
                          <a:cs typeface="Albert Sans"/>
                          <a:sym typeface="Albert Sans"/>
                        </a:rPr>
                        <a:t> seiner </a:t>
                      </a:r>
                      <a:r>
                        <a:rPr lang="en" sz="1500" dirty="0" err="1">
                          <a:latin typeface="Albert Sans"/>
                          <a:ea typeface="Albert Sans"/>
                          <a:cs typeface="Albert Sans"/>
                          <a:sym typeface="Albert Sans"/>
                        </a:rPr>
                        <a:t>Transkriptionsfehler</a:t>
                      </a:r>
                      <a:r>
                        <a:rPr lang="en" sz="1500" dirty="0">
                          <a:latin typeface="Albert Sans"/>
                          <a:ea typeface="Albert Sans"/>
                          <a:cs typeface="Albert Sans"/>
                          <a:sym typeface="Albert Sans"/>
                        </a:rPr>
                        <a:t> in der </a:t>
                      </a:r>
                      <a:r>
                        <a:rPr lang="en" sz="1500" dirty="0" err="1">
                          <a:latin typeface="Albert Sans"/>
                          <a:ea typeface="Albert Sans"/>
                          <a:cs typeface="Albert Sans"/>
                          <a:sym typeface="Albert Sans"/>
                        </a:rPr>
                        <a:t>Übersetzung</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korrigieren</a:t>
                      </a:r>
                      <a:endParaRPr sz="1500" dirty="0">
                        <a:latin typeface="Albert Sans"/>
                        <a:ea typeface="Albert Sans"/>
                        <a:cs typeface="Albert Sans"/>
                        <a:sym typeface="Albert Sans"/>
                      </a:endParaRPr>
                    </a:p>
                    <a:p>
                      <a:pPr marL="457200" marR="0" lvl="0" indent="-323850" algn="l" rtl="0">
                        <a:lnSpc>
                          <a:spcPct val="115000"/>
                        </a:lnSpc>
                        <a:spcBef>
                          <a:spcPts val="0"/>
                        </a:spcBef>
                        <a:spcAft>
                          <a:spcPts val="0"/>
                        </a:spcAft>
                        <a:buSzPts val="1500"/>
                        <a:buFont typeface="Albert Sans"/>
                        <a:buChar char="●"/>
                      </a:pPr>
                      <a:r>
                        <a:rPr lang="en" sz="1500" dirty="0" err="1">
                          <a:latin typeface="Albert Sans"/>
                          <a:ea typeface="Albert Sans"/>
                          <a:cs typeface="Albert Sans"/>
                          <a:sym typeface="Albert Sans"/>
                        </a:rPr>
                        <a:t>DeepL</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ist</a:t>
                      </a:r>
                      <a:r>
                        <a:rPr lang="en" sz="1500" dirty="0">
                          <a:latin typeface="Albert Sans"/>
                          <a:ea typeface="Albert Sans"/>
                          <a:cs typeface="Albert Sans"/>
                          <a:sym typeface="Albert Sans"/>
                        </a:rPr>
                        <a:t> nicht </a:t>
                      </a:r>
                      <a:r>
                        <a:rPr lang="en" sz="1500" dirty="0" err="1">
                          <a:latin typeface="Albert Sans"/>
                          <a:ea typeface="Albert Sans"/>
                          <a:cs typeface="Albert Sans"/>
                          <a:sym typeface="Albert Sans"/>
                        </a:rPr>
                        <a:t>perfekt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erkennt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aber</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semantische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Zusammenhänge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besser</a:t>
                      </a:r>
                      <a:r>
                        <a:rPr lang="en" sz="1500" dirty="0">
                          <a:latin typeface="Albert Sans"/>
                          <a:ea typeface="Albert Sans"/>
                          <a:cs typeface="Albert Sans"/>
                          <a:sym typeface="Albert Sans"/>
                        </a:rPr>
                        <a:t> und </a:t>
                      </a:r>
                      <a:r>
                        <a:rPr lang="en" sz="1500" dirty="0" err="1">
                          <a:latin typeface="Albert Sans"/>
                          <a:ea typeface="Albert Sans"/>
                          <a:cs typeface="Albert Sans"/>
                          <a:sym typeface="Albert Sans"/>
                        </a:rPr>
                        <a:t>liefert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konsistentere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Ergebnisse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als</a:t>
                      </a:r>
                      <a:r>
                        <a:rPr lang="en" sz="1500" dirty="0">
                          <a:latin typeface="Albert Sans"/>
                          <a:ea typeface="Albert Sans"/>
                          <a:cs typeface="Albert Sans"/>
                          <a:sym typeface="Albert Sans"/>
                        </a:rPr>
                        <a:t> Google</a:t>
                      </a:r>
                      <a:endParaRPr sz="1500" dirty="0">
                        <a:latin typeface="Albert Sans"/>
                        <a:ea typeface="Albert Sans"/>
                        <a:cs typeface="Albert Sans"/>
                        <a:sym typeface="Albert Sans"/>
                      </a:endParaRPr>
                    </a:p>
                    <a:p>
                      <a:pPr marL="457200" marR="0" lvl="0" indent="0" algn="l" rtl="0">
                        <a:lnSpc>
                          <a:spcPct val="115000"/>
                        </a:lnSpc>
                        <a:spcBef>
                          <a:spcPts val="0"/>
                        </a:spcBef>
                        <a:spcAft>
                          <a:spcPts val="0"/>
                        </a:spcAft>
                        <a:buNone/>
                      </a:pPr>
                      <a:endParaRPr sz="1500" dirty="0">
                        <a:latin typeface="Albert Sans"/>
                        <a:ea typeface="Albert Sans"/>
                        <a:cs typeface="Albert Sans"/>
                        <a:sym typeface="Albert Sans"/>
                      </a:endParaRPr>
                    </a:p>
                    <a:p>
                      <a:pPr marL="0" lvl="0" indent="0" algn="l" rtl="0">
                        <a:spcBef>
                          <a:spcPts val="0"/>
                        </a:spcBef>
                        <a:spcAft>
                          <a:spcPts val="1600"/>
                        </a:spcAft>
                        <a:buNone/>
                      </a:pPr>
                      <a:endParaRPr sz="1100" dirty="0">
                        <a:solidFill>
                          <a:schemeClr val="dk1"/>
                        </a:solidFill>
                        <a:latin typeface="Albert Sans"/>
                        <a:ea typeface="Albert Sans"/>
                        <a:cs typeface="Albert Sans"/>
                        <a:sym typeface="Albert Sans"/>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7"/>
          <p:cNvSpPr txBox="1"/>
          <p:nvPr/>
        </p:nvSpPr>
        <p:spPr>
          <a:xfrm>
            <a:off x="715100" y="1884905"/>
            <a:ext cx="7268100" cy="177737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500" dirty="0" err="1">
                <a:latin typeface="Albert Sans"/>
                <a:ea typeface="Albert Sans"/>
                <a:cs typeface="Albert Sans"/>
                <a:sym typeface="Albert Sans"/>
              </a:rPr>
              <a:t>Maschinelle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Übersetzung</a:t>
            </a:r>
            <a:r>
              <a:rPr lang="en" sz="1500" dirty="0">
                <a:latin typeface="Albert Sans"/>
                <a:ea typeface="Albert Sans"/>
                <a:cs typeface="Albert Sans"/>
                <a:sym typeface="Albert Sans"/>
              </a:rPr>
              <a:t>:</a:t>
            </a:r>
            <a:endParaRPr sz="1500" dirty="0">
              <a:latin typeface="Albert Sans"/>
              <a:ea typeface="Albert Sans"/>
              <a:cs typeface="Albert Sans"/>
              <a:sym typeface="Albert Sans"/>
            </a:endParaRPr>
          </a:p>
          <a:p>
            <a:pPr marL="0" lvl="0" indent="0" algn="just" rtl="0">
              <a:lnSpc>
                <a:spcPct val="115000"/>
              </a:lnSpc>
              <a:spcBef>
                <a:spcPts val="0"/>
              </a:spcBef>
              <a:spcAft>
                <a:spcPts val="0"/>
              </a:spcAft>
              <a:buNone/>
            </a:pP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ist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nützlich</a:t>
            </a:r>
            <a:r>
              <a:rPr lang="en" sz="1500" dirty="0">
                <a:latin typeface="Albert Sans"/>
                <a:ea typeface="Albert Sans"/>
                <a:cs typeface="Albert Sans"/>
                <a:sym typeface="Albert Sans"/>
              </a:rPr>
              <a:t>, um Texte </a:t>
            </a:r>
            <a:r>
              <a:rPr lang="en" sz="1500" dirty="0" err="1">
                <a:latin typeface="Albert Sans"/>
                <a:ea typeface="Albert Sans"/>
                <a:cs typeface="Albert Sans"/>
                <a:sym typeface="Albert Sans"/>
              </a:rPr>
              <a:t>schneller</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zu</a:t>
            </a:r>
            <a:r>
              <a:rPr lang="en" sz="1500" dirty="0">
                <a:latin typeface="Albert Sans"/>
                <a:ea typeface="Albert Sans"/>
                <a:cs typeface="Albert Sans"/>
                <a:sym typeface="Albert Sans"/>
              </a:rPr>
              <a:t> verstehen, </a:t>
            </a:r>
            <a:r>
              <a:rPr lang="en" sz="1500" dirty="0" err="1">
                <a:latin typeface="Albert Sans"/>
                <a:ea typeface="Albert Sans"/>
                <a:cs typeface="Albert Sans"/>
                <a:sym typeface="Albert Sans"/>
              </a:rPr>
              <a:t>zu</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bearbeiten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oder</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zu</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vergleichen</a:t>
            </a:r>
            <a:endParaRPr sz="1500" dirty="0">
              <a:latin typeface="Albert Sans"/>
              <a:ea typeface="Albert Sans"/>
              <a:cs typeface="Albert Sans"/>
              <a:sym typeface="Albert Sans"/>
            </a:endParaRPr>
          </a:p>
          <a:p>
            <a:pPr marL="0" lvl="0" indent="0" algn="just" rtl="0">
              <a:lnSpc>
                <a:spcPct val="115000"/>
              </a:lnSpc>
              <a:spcBef>
                <a:spcPts val="0"/>
              </a:spcBef>
              <a:spcAft>
                <a:spcPts val="0"/>
              </a:spcAft>
              <a:buNone/>
            </a:pP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ist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zugänglich</a:t>
            </a:r>
            <a:r>
              <a:rPr lang="en" sz="1500" dirty="0">
                <a:latin typeface="Albert Sans"/>
                <a:ea typeface="Albert Sans"/>
                <a:cs typeface="Albert Sans"/>
                <a:sym typeface="Albert Sans"/>
              </a:rPr>
              <a:t> und schnell und </a:t>
            </a:r>
            <a:r>
              <a:rPr lang="en" sz="1500" dirty="0" err="1">
                <a:latin typeface="Albert Sans"/>
                <a:ea typeface="Albert Sans"/>
                <a:cs typeface="Albert Sans"/>
                <a:sym typeface="Albert Sans"/>
              </a:rPr>
              <a:t>kann</a:t>
            </a:r>
            <a:r>
              <a:rPr lang="en" sz="1500" dirty="0">
                <a:latin typeface="Albert Sans"/>
                <a:ea typeface="Albert Sans"/>
                <a:cs typeface="Albert Sans"/>
                <a:sym typeface="Albert Sans"/>
              </a:rPr>
              <a:t> in der Vor- und </a:t>
            </a:r>
            <a:r>
              <a:rPr lang="en" sz="1500" dirty="0" err="1">
                <a:latin typeface="Albert Sans"/>
                <a:ea typeface="Albert Sans"/>
                <a:cs typeface="Albert Sans"/>
                <a:sym typeface="Albert Sans"/>
              </a:rPr>
              <a:t>Nachbearbeitung</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helfen</a:t>
            </a:r>
            <a:endParaRPr sz="1500" dirty="0">
              <a:latin typeface="Albert Sans"/>
              <a:ea typeface="Albert Sans"/>
              <a:cs typeface="Albert Sans"/>
              <a:sym typeface="Albert Sans"/>
            </a:endParaRPr>
          </a:p>
          <a:p>
            <a:pPr marL="0" lvl="0" indent="0" algn="just" rtl="0">
              <a:lnSpc>
                <a:spcPct val="115000"/>
              </a:lnSpc>
              <a:spcBef>
                <a:spcPts val="0"/>
              </a:spcBef>
              <a:spcAft>
                <a:spcPts val="0"/>
              </a:spcAft>
              <a:buNone/>
            </a:pP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generiert</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gleichzeitig</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typische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lexikalische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kulturelle</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stilistische</a:t>
            </a:r>
            <a:r>
              <a:rPr lang="en" sz="1500" dirty="0">
                <a:latin typeface="Albert Sans"/>
                <a:ea typeface="Albert Sans"/>
                <a:cs typeface="Albert Sans"/>
                <a:sym typeface="Albert Sans"/>
              </a:rPr>
              <a:t> und </a:t>
            </a:r>
            <a:r>
              <a:rPr lang="en" sz="1500" dirty="0" err="1">
                <a:latin typeface="Albert Sans"/>
                <a:ea typeface="Albert Sans"/>
                <a:cs typeface="Albert Sans"/>
                <a:sym typeface="Albert Sans"/>
              </a:rPr>
              <a:t>pragmatische</a:t>
            </a:r>
            <a:r>
              <a:rPr lang="en" sz="1500" dirty="0">
                <a:latin typeface="Albert Sans"/>
                <a:ea typeface="Albert Sans"/>
                <a:cs typeface="Albert Sans"/>
                <a:sym typeface="Albert Sans"/>
              </a:rPr>
              <a:t> Fehler, die </a:t>
            </a:r>
            <a:r>
              <a:rPr lang="en" sz="1500" dirty="0" err="1">
                <a:latin typeface="Albert Sans"/>
                <a:ea typeface="Albert Sans"/>
                <a:cs typeface="Albert Sans"/>
                <a:sym typeface="Albert Sans"/>
              </a:rPr>
              <a:t>nur</a:t>
            </a:r>
            <a:r>
              <a:rPr lang="en" sz="1500" dirty="0">
                <a:latin typeface="Albert Sans"/>
                <a:ea typeface="Albert Sans"/>
                <a:cs typeface="Albert Sans"/>
                <a:sym typeface="Albert Sans"/>
              </a:rPr>
              <a:t> Menschen </a:t>
            </a:r>
            <a:r>
              <a:rPr lang="en" sz="1500" dirty="0" err="1">
                <a:latin typeface="Albert Sans"/>
                <a:ea typeface="Albert Sans"/>
                <a:cs typeface="Albert Sans"/>
                <a:sym typeface="Albert Sans"/>
              </a:rPr>
              <a:t>erkennen</a:t>
            </a:r>
            <a:r>
              <a:rPr lang="en" sz="1500" dirty="0">
                <a:latin typeface="Albert Sans"/>
                <a:ea typeface="Albert Sans"/>
                <a:cs typeface="Albert Sans"/>
                <a:sym typeface="Albert Sans"/>
              </a:rPr>
              <a:t> und </a:t>
            </a:r>
            <a:r>
              <a:rPr lang="en" sz="1500" dirty="0" err="1">
                <a:latin typeface="Albert Sans"/>
                <a:ea typeface="Albert Sans"/>
                <a:cs typeface="Albert Sans"/>
                <a:sym typeface="Albert Sans"/>
              </a:rPr>
              <a:t>korrigieren</a:t>
            </a:r>
            <a:r>
              <a:rPr lang="en" sz="1500" dirty="0">
                <a:latin typeface="Albert Sans"/>
                <a:ea typeface="Albert Sans"/>
                <a:cs typeface="Albert Sans"/>
                <a:sym typeface="Albert Sans"/>
              </a:rPr>
              <a:t> </a:t>
            </a:r>
            <a:r>
              <a:rPr lang="en" sz="1500" dirty="0" err="1">
                <a:latin typeface="Albert Sans"/>
                <a:ea typeface="Albert Sans"/>
                <a:cs typeface="Albert Sans"/>
                <a:sym typeface="Albert Sans"/>
              </a:rPr>
              <a:t>können</a:t>
            </a:r>
            <a:endParaRPr sz="1500" dirty="0">
              <a:latin typeface="Albert Sans"/>
              <a:ea typeface="Albert Sans"/>
              <a:cs typeface="Albert Sans"/>
              <a:sym typeface="Albert Sans"/>
            </a:endParaRPr>
          </a:p>
        </p:txBody>
      </p:sp>
      <p:sp>
        <p:nvSpPr>
          <p:cNvPr id="527" name="Google Shape;527;p67"/>
          <p:cNvSpPr txBox="1">
            <a:spLocks noGrp="1"/>
          </p:cNvSpPr>
          <p:nvPr>
            <p:ph type="title" idx="4294967295"/>
          </p:nvPr>
        </p:nvSpPr>
        <p:spPr>
          <a:xfrm>
            <a:off x="0" y="5100"/>
            <a:ext cx="903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06</a:t>
            </a:r>
            <a:endParaRPr/>
          </a:p>
        </p:txBody>
      </p:sp>
      <p:sp>
        <p:nvSpPr>
          <p:cNvPr id="528" name="Google Shape;528;p67"/>
          <p:cNvSpPr txBox="1">
            <a:spLocks noGrp="1"/>
          </p:cNvSpPr>
          <p:nvPr>
            <p:ph type="title"/>
          </p:nvPr>
        </p:nvSpPr>
        <p:spPr>
          <a:xfrm>
            <a:off x="715100" y="535000"/>
            <a:ext cx="7713900" cy="548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Fazit</a:t>
            </a:r>
            <a:endParaRPr/>
          </a:p>
        </p:txBody>
      </p:sp>
      <p:sp>
        <p:nvSpPr>
          <p:cNvPr id="529" name="Google Shape;529;p67"/>
          <p:cNvSpPr txBox="1"/>
          <p:nvPr/>
        </p:nvSpPr>
        <p:spPr>
          <a:xfrm>
            <a:off x="1001900" y="3779355"/>
            <a:ext cx="71403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600" b="1" i="1">
                <a:solidFill>
                  <a:srgbClr val="5390F5"/>
                </a:solidFill>
                <a:latin typeface="Albert Sans"/>
                <a:ea typeface="Albert Sans"/>
                <a:cs typeface="Albert Sans"/>
                <a:sym typeface="Albert Sans"/>
              </a:rPr>
              <a:t>Als Studierende müssen wir lernen, Maschinen nicht blind zu vertrauen, sondern ihre Strukturen, Grenzen und Möglichkeiten zu verstehen!</a:t>
            </a:r>
            <a:endParaRPr sz="1600" b="1" i="1">
              <a:solidFill>
                <a:srgbClr val="5390F5"/>
              </a:solidFill>
              <a:latin typeface="Albert Sans"/>
              <a:ea typeface="Albert Sans"/>
              <a:cs typeface="Albert Sans"/>
              <a:sym typeface="Albert Sans"/>
            </a:endParaRPr>
          </a:p>
        </p:txBody>
      </p:sp>
      <p:sp>
        <p:nvSpPr>
          <p:cNvPr id="530" name="Google Shape;530;p67"/>
          <p:cNvSpPr txBox="1"/>
          <p:nvPr/>
        </p:nvSpPr>
        <p:spPr>
          <a:xfrm>
            <a:off x="715100" y="1083702"/>
            <a:ext cx="7140300" cy="94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 sz="1500">
                <a:latin typeface="Albert Sans"/>
                <a:ea typeface="Albert Sans"/>
                <a:cs typeface="Albert Sans"/>
                <a:sym typeface="Albert Sans"/>
              </a:rPr>
              <a:t>Die Qualität der maschinellen Übersetzung hängt immer von der Qualität des Ausgangstextes ab, und KI-Systeme verarbeiten gesprochene Sprache ganz anders als geschriebene.</a:t>
            </a:r>
            <a:endParaRPr sz="1500">
              <a:latin typeface="Albert Sans"/>
              <a:ea typeface="Albert Sans"/>
              <a:cs typeface="Albert Sans"/>
              <a:sym typeface="Albert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8"/>
          <p:cNvSpPr txBox="1"/>
          <p:nvPr/>
        </p:nvSpPr>
        <p:spPr>
          <a:xfrm>
            <a:off x="373775" y="434050"/>
            <a:ext cx="3122700" cy="6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dk1"/>
                </a:solidFill>
                <a:latin typeface="Alexandria SemiBold"/>
                <a:ea typeface="Alexandria SemiBold"/>
                <a:cs typeface="Alexandria SemiBold"/>
                <a:sym typeface="Alexandria SemiBold"/>
              </a:rPr>
              <a:t>Quellen</a:t>
            </a:r>
            <a:endParaRPr sz="3200">
              <a:solidFill>
                <a:schemeClr val="dk1"/>
              </a:solidFill>
              <a:latin typeface="Alexandria SemiBold"/>
              <a:ea typeface="Alexandria SemiBold"/>
              <a:cs typeface="Alexandria SemiBold"/>
              <a:sym typeface="Alexandria SemiBold"/>
            </a:endParaRPr>
          </a:p>
        </p:txBody>
      </p:sp>
      <p:sp>
        <p:nvSpPr>
          <p:cNvPr id="536" name="Google Shape;536;p68"/>
          <p:cNvSpPr txBox="1">
            <a:spLocks noGrp="1"/>
          </p:cNvSpPr>
          <p:nvPr>
            <p:ph type="title" idx="2"/>
          </p:nvPr>
        </p:nvSpPr>
        <p:spPr>
          <a:xfrm>
            <a:off x="0" y="35229"/>
            <a:ext cx="825600" cy="53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07</a:t>
            </a:r>
            <a:endParaRPr sz="2500"/>
          </a:p>
        </p:txBody>
      </p:sp>
      <p:sp>
        <p:nvSpPr>
          <p:cNvPr id="537" name="Google Shape;537;p68"/>
          <p:cNvSpPr txBox="1"/>
          <p:nvPr/>
        </p:nvSpPr>
        <p:spPr>
          <a:xfrm>
            <a:off x="550450" y="1479400"/>
            <a:ext cx="74859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chemeClr val="dk1"/>
                </a:solidFill>
                <a:latin typeface="Alexandria"/>
                <a:ea typeface="Alexandria"/>
                <a:cs typeface="Alexandria"/>
                <a:sym typeface="Alexandria"/>
              </a:rPr>
              <a:t>Bibliographie</a:t>
            </a:r>
            <a:endParaRPr sz="1300" dirty="0">
              <a:solidFill>
                <a:schemeClr val="dk1"/>
              </a:solidFill>
              <a:latin typeface="Alexandria"/>
              <a:ea typeface="Alexandria"/>
              <a:cs typeface="Alexandria"/>
              <a:sym typeface="Alexandria"/>
            </a:endParaRPr>
          </a:p>
          <a:p>
            <a:pPr marL="0" lvl="0" indent="0" algn="l" rtl="0">
              <a:spcBef>
                <a:spcPts val="0"/>
              </a:spcBef>
              <a:spcAft>
                <a:spcPts val="0"/>
              </a:spcAft>
              <a:buNone/>
            </a:pPr>
            <a:r>
              <a:rPr lang="en" sz="1100" dirty="0">
                <a:solidFill>
                  <a:schemeClr val="dk1"/>
                </a:solidFill>
                <a:latin typeface="Alexandria" panose="020B0604020202020204" charset="-78"/>
                <a:ea typeface="Albert Sans"/>
                <a:cs typeface="Alexandria" panose="020B0604020202020204" charset="-78"/>
                <a:sym typeface="Albert Sans"/>
              </a:rPr>
              <a:t>Cinato, </a:t>
            </a:r>
            <a:r>
              <a:rPr lang="en" sz="1100" i="1" dirty="0">
                <a:solidFill>
                  <a:schemeClr val="dk1"/>
                </a:solidFill>
                <a:latin typeface="Alexandria" panose="020B0604020202020204" charset="-78"/>
                <a:ea typeface="Albert Sans"/>
                <a:cs typeface="Alexandria" panose="020B0604020202020204" charset="-78"/>
                <a:sym typeface="Albert Sans"/>
              </a:rPr>
              <a:t>Übersetzungsdidaktik und Künstliche Intelligenz: auf dem Weg zu einem neuen Bildungskonzept</a:t>
            </a:r>
            <a:r>
              <a:rPr lang="en" sz="1100" dirty="0">
                <a:solidFill>
                  <a:schemeClr val="dk1"/>
                </a:solidFill>
                <a:latin typeface="Alexandria" panose="020B0604020202020204" charset="-78"/>
                <a:ea typeface="Albert Sans"/>
                <a:cs typeface="Alexandria" panose="020B0604020202020204" charset="-78"/>
                <a:sym typeface="Albert Sans"/>
              </a:rPr>
              <a:t>, 2024</a:t>
            </a:r>
            <a:endParaRPr sz="1100" dirty="0">
              <a:solidFill>
                <a:schemeClr val="dk1"/>
              </a:solidFill>
              <a:latin typeface="Alexandria" panose="020B0604020202020204" charset="-78"/>
              <a:ea typeface="Albert Sans"/>
              <a:cs typeface="Alexandria" panose="020B0604020202020204" charset="-78"/>
              <a:sym typeface="Albert Sans"/>
            </a:endParaRPr>
          </a:p>
          <a:p>
            <a:pPr lvl="0"/>
            <a:r>
              <a:rPr lang="en" sz="1100" dirty="0">
                <a:solidFill>
                  <a:schemeClr val="dk1"/>
                </a:solidFill>
                <a:latin typeface="Alexandria" panose="020B0604020202020204" charset="-78"/>
                <a:ea typeface="Albert Sans"/>
                <a:cs typeface="Alexandria" panose="020B0604020202020204" charset="-78"/>
                <a:sym typeface="Albert Sans"/>
              </a:rPr>
              <a:t>Schmalz, Antonia, </a:t>
            </a:r>
            <a:r>
              <a:rPr lang="de-DE" sz="1100" i="1" dirty="0">
                <a:solidFill>
                  <a:schemeClr val="dk1"/>
                </a:solidFill>
                <a:latin typeface="Alexandria" panose="020B0604020202020204" charset="-78"/>
                <a:ea typeface="Albert Sans"/>
                <a:cs typeface="Alexandria" panose="020B0604020202020204" charset="-78"/>
                <a:sym typeface="Albert Sans"/>
              </a:rPr>
              <a:t>Künstliche Intelligenz</a:t>
            </a:r>
            <a:r>
              <a:rPr lang="en" sz="1100" i="1" dirty="0">
                <a:solidFill>
                  <a:schemeClr val="dk1"/>
                </a:solidFill>
                <a:latin typeface="Alexandria" panose="020B0604020202020204" charset="-78"/>
                <a:ea typeface="Albert Sans"/>
                <a:cs typeface="Alexandria" panose="020B0604020202020204" charset="-78"/>
                <a:sym typeface="Albert Sans"/>
              </a:rPr>
              <a:t>, </a:t>
            </a:r>
            <a:r>
              <a:rPr lang="it-IT" sz="1100" dirty="0">
                <a:latin typeface="Alexandria" panose="020B0604020202020204" charset="-78"/>
                <a:cs typeface="Alexandria" panose="020B0604020202020204" charset="-78"/>
              </a:rPr>
              <a:t>Springer-</a:t>
            </a:r>
            <a:r>
              <a:rPr lang="it-IT" sz="1100" dirty="0" err="1">
                <a:latin typeface="Alexandria" panose="020B0604020202020204" charset="-78"/>
                <a:cs typeface="Alexandria" panose="020B0604020202020204" charset="-78"/>
              </a:rPr>
              <a:t>Verlag</a:t>
            </a:r>
            <a:r>
              <a:rPr lang="it-IT" sz="1100" dirty="0">
                <a:latin typeface="Alexandria" panose="020B0604020202020204" charset="-78"/>
                <a:cs typeface="Alexandria" panose="020B0604020202020204" charset="-78"/>
              </a:rPr>
              <a:t> GmbH </a:t>
            </a:r>
            <a:r>
              <a:rPr lang="it-IT" sz="1100" dirty="0" err="1">
                <a:latin typeface="Alexandria" panose="020B0604020202020204" charset="-78"/>
                <a:cs typeface="Alexandria" panose="020B0604020202020204" charset="-78"/>
              </a:rPr>
              <a:t>Berlin</a:t>
            </a:r>
            <a:r>
              <a:rPr lang="it-IT" sz="1100" dirty="0">
                <a:latin typeface="Alexandria" panose="020B0604020202020204" charset="-78"/>
                <a:cs typeface="Alexandria" panose="020B0604020202020204" charset="-78"/>
              </a:rPr>
              <a:t> Heidelberg, 2018, </a:t>
            </a:r>
            <a:r>
              <a:rPr lang="it-IT" sz="1100" dirty="0" err="1">
                <a:latin typeface="Alexandria" panose="020B0604020202020204" charset="-78"/>
                <a:cs typeface="Alexandria" panose="020B0604020202020204" charset="-78"/>
              </a:rPr>
              <a:t>Berlin</a:t>
            </a:r>
            <a:endParaRPr sz="1100" i="1" dirty="0">
              <a:solidFill>
                <a:schemeClr val="dk1"/>
              </a:solidFill>
              <a:latin typeface="Alexandria" panose="020B0604020202020204" charset="-78"/>
              <a:ea typeface="Albert Sans"/>
              <a:cs typeface="Alexandria" panose="020B0604020202020204" charset="-78"/>
              <a:sym typeface="Albert Sans"/>
            </a:endParaRPr>
          </a:p>
        </p:txBody>
      </p:sp>
      <p:sp>
        <p:nvSpPr>
          <p:cNvPr id="538" name="Google Shape;538;p68"/>
          <p:cNvSpPr txBox="1"/>
          <p:nvPr/>
        </p:nvSpPr>
        <p:spPr>
          <a:xfrm>
            <a:off x="507475" y="2816800"/>
            <a:ext cx="21246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Alexandria"/>
                <a:ea typeface="Alexandria"/>
                <a:cs typeface="Alexandria"/>
                <a:sym typeface="Alexandria"/>
              </a:rPr>
              <a:t>Sitographie</a:t>
            </a:r>
            <a:endParaRPr sz="1300">
              <a:solidFill>
                <a:schemeClr val="dk1"/>
              </a:solidFill>
              <a:latin typeface="Alexandria"/>
              <a:ea typeface="Alexandria"/>
              <a:cs typeface="Alexandria"/>
              <a:sym typeface="Alexandria"/>
            </a:endParaRPr>
          </a:p>
        </p:txBody>
      </p:sp>
      <p:sp>
        <p:nvSpPr>
          <p:cNvPr id="539" name="Google Shape;539;p68"/>
          <p:cNvSpPr txBox="1"/>
          <p:nvPr/>
        </p:nvSpPr>
        <p:spPr>
          <a:xfrm>
            <a:off x="507475" y="3019000"/>
            <a:ext cx="7913100" cy="17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latin typeface="Alexandria"/>
                <a:ea typeface="Alexandria"/>
                <a:cs typeface="Alexandria"/>
                <a:sym typeface="Alexandria"/>
                <a:hlinkClick r:id="rId3"/>
              </a:rPr>
              <a:t>https://dgd.ids-mannheim.de/dgd/pragdb.dgd_extern.corpora?v_session_id=422249CFAF5D38B99B87F1937FF581BD&amp;v_doctype=e&amp;v_corpus=FOLK&amp;v_doc_id=FOLK_E_00030</a:t>
            </a:r>
            <a:endParaRPr sz="1100">
              <a:solidFill>
                <a:schemeClr val="dk1"/>
              </a:solidFill>
              <a:latin typeface="Alexandria"/>
              <a:ea typeface="Alexandria"/>
              <a:cs typeface="Alexandria"/>
              <a:sym typeface="Alexandria"/>
            </a:endParaRPr>
          </a:p>
          <a:p>
            <a:pPr marL="0" lvl="0" indent="0" algn="l" rtl="0">
              <a:lnSpc>
                <a:spcPct val="115000"/>
              </a:lnSpc>
              <a:spcBef>
                <a:spcPts val="0"/>
              </a:spcBef>
              <a:spcAft>
                <a:spcPts val="0"/>
              </a:spcAft>
              <a:buNone/>
            </a:pPr>
            <a:r>
              <a:rPr lang="en" sz="1100" u="sng">
                <a:solidFill>
                  <a:srgbClr val="1155CC"/>
                </a:solidFill>
                <a:latin typeface="Alexandria"/>
                <a:ea typeface="Alexandria"/>
                <a:cs typeface="Alexandria"/>
                <a:sym typeface="Alexandria"/>
                <a:hlinkClick r:id="rId4">
                  <a:extLst>
                    <a:ext uri="{A12FA001-AC4F-418D-AE19-62706E023703}">
                      <ahyp:hlinkClr xmlns:ahyp="http://schemas.microsoft.com/office/drawing/2018/hyperlinkcolor" val="tx"/>
                    </a:ext>
                  </a:extLst>
                </a:hlinkClick>
              </a:rPr>
              <a:t>https://zumult.ids-mannheim.de/ProtoZumult/jsp/zuViel.jsp?transcriptID=FOLK_E_00030_SE_01_T_03</a:t>
            </a:r>
            <a:endParaRPr sz="1100">
              <a:latin typeface="Alexandria"/>
              <a:ea typeface="Alexandria"/>
              <a:cs typeface="Alexandria"/>
              <a:sym typeface="Alexandria"/>
            </a:endParaRPr>
          </a:p>
          <a:p>
            <a:pPr marL="0" lvl="0" indent="0" algn="l" rtl="0">
              <a:lnSpc>
                <a:spcPct val="115000"/>
              </a:lnSpc>
              <a:spcBef>
                <a:spcPts val="0"/>
              </a:spcBef>
              <a:spcAft>
                <a:spcPts val="0"/>
              </a:spcAft>
              <a:buNone/>
            </a:pPr>
            <a:endParaRPr sz="1100">
              <a:latin typeface="Alexandria"/>
              <a:ea typeface="Alexandria"/>
              <a:cs typeface="Alexandria"/>
              <a:sym typeface="Alexandria"/>
            </a:endParaRPr>
          </a:p>
          <a:p>
            <a:pPr marL="0" lvl="0" indent="0" algn="l" rtl="0">
              <a:lnSpc>
                <a:spcPct val="115000"/>
              </a:lnSpc>
              <a:spcBef>
                <a:spcPts val="0"/>
              </a:spcBef>
              <a:spcAft>
                <a:spcPts val="0"/>
              </a:spcAft>
              <a:buNone/>
            </a:pPr>
            <a:r>
              <a:rPr lang="en" sz="1100">
                <a:latin typeface="Alexandria"/>
                <a:ea typeface="Alexandria"/>
                <a:cs typeface="Alexandria"/>
                <a:sym typeface="Alexandria"/>
              </a:rPr>
              <a:t>Gauck, </a:t>
            </a:r>
            <a:r>
              <a:rPr lang="en" sz="1100" i="1">
                <a:latin typeface="Alexandria"/>
                <a:ea typeface="Alexandria"/>
                <a:cs typeface="Alexandria"/>
                <a:sym typeface="Alexandria"/>
              </a:rPr>
              <a:t>65 Jahren Menschenrechte - Rede von Joachim Gauck am 06.12.2013</a:t>
            </a:r>
            <a:r>
              <a:rPr lang="en" sz="1100">
                <a:latin typeface="Alexandria"/>
                <a:ea typeface="Alexandria"/>
                <a:cs typeface="Alexandria"/>
                <a:sym typeface="Alexandria"/>
              </a:rPr>
              <a:t>, Youtube </a:t>
            </a:r>
            <a:r>
              <a:rPr lang="en" sz="1100" u="sng">
                <a:solidFill>
                  <a:schemeClr val="hlink"/>
                </a:solidFill>
                <a:latin typeface="Alexandria"/>
                <a:ea typeface="Alexandria"/>
                <a:cs typeface="Alexandria"/>
                <a:sym typeface="Alexandria"/>
                <a:hlinkClick r:id="rId5"/>
              </a:rPr>
              <a:t>https://www.youtube.com/watch?v=ISj7aw2BHLY</a:t>
            </a:r>
            <a:endParaRPr sz="1100">
              <a:latin typeface="Alexandria"/>
              <a:ea typeface="Alexandria"/>
              <a:cs typeface="Alexandria"/>
              <a:sym typeface="Alexandria"/>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9"/>
          <p:cNvSpPr txBox="1"/>
          <p:nvPr/>
        </p:nvSpPr>
        <p:spPr>
          <a:xfrm>
            <a:off x="1088400" y="1785150"/>
            <a:ext cx="6967200" cy="15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dk1"/>
                </a:solidFill>
                <a:latin typeface="Alexandria SemiBold"/>
                <a:ea typeface="Alexandria SemiBold"/>
                <a:cs typeface="Alexandria SemiBold"/>
                <a:sym typeface="Alexandria SemiBold"/>
              </a:rPr>
              <a:t>Danke für ihre Aufmerksamkeit </a:t>
            </a:r>
            <a:endParaRPr sz="2600">
              <a:solidFill>
                <a:schemeClr val="dk1"/>
              </a:solidFill>
              <a:latin typeface="Alexandria SemiBold"/>
              <a:ea typeface="Alexandria SemiBold"/>
              <a:cs typeface="Alexandria SemiBold"/>
              <a:sym typeface="Alexandria SemiBold"/>
            </a:endParaRPr>
          </a:p>
          <a:p>
            <a:pPr marL="0" lvl="0" indent="0" algn="ctr" rtl="0">
              <a:spcBef>
                <a:spcPts val="0"/>
              </a:spcBef>
              <a:spcAft>
                <a:spcPts val="0"/>
              </a:spcAft>
              <a:buNone/>
            </a:pPr>
            <a:endParaRPr sz="2600">
              <a:solidFill>
                <a:schemeClr val="dk1"/>
              </a:solidFill>
              <a:latin typeface="Alexandria SemiBold"/>
              <a:ea typeface="Alexandria SemiBold"/>
              <a:cs typeface="Alexandria SemiBold"/>
              <a:sym typeface="Alexandria SemiBold"/>
            </a:endParaRPr>
          </a:p>
          <a:p>
            <a:pPr marL="0" lvl="0" indent="0" algn="ctr" rtl="0">
              <a:spcBef>
                <a:spcPts val="0"/>
              </a:spcBef>
              <a:spcAft>
                <a:spcPts val="0"/>
              </a:spcAft>
              <a:buNone/>
            </a:pPr>
            <a:r>
              <a:rPr lang="en" sz="2600">
                <a:solidFill>
                  <a:schemeClr val="dk1"/>
                </a:solidFill>
                <a:latin typeface="Alexandria SemiBold"/>
                <a:ea typeface="Alexandria SemiBold"/>
                <a:cs typeface="Alexandria SemiBold"/>
                <a:sym typeface="Alexandria SemiBold"/>
              </a:rPr>
              <a:t>Haben Sie fragen?</a:t>
            </a:r>
            <a:endParaRPr sz="2600">
              <a:solidFill>
                <a:schemeClr val="dk1"/>
              </a:solidFill>
              <a:latin typeface="Alexandria SemiBold"/>
              <a:ea typeface="Alexandria SemiBold"/>
              <a:cs typeface="Alexandria SemiBold"/>
              <a:sym typeface="Alexandria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idx="4294967295"/>
          </p:nvPr>
        </p:nvSpPr>
        <p:spPr>
          <a:xfrm>
            <a:off x="0" y="5100"/>
            <a:ext cx="711300" cy="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02</a:t>
            </a:r>
            <a:endParaRPr/>
          </a:p>
        </p:txBody>
      </p:sp>
      <p:sp>
        <p:nvSpPr>
          <p:cNvPr id="222" name="Google Shape;222;p35"/>
          <p:cNvSpPr txBox="1"/>
          <p:nvPr/>
        </p:nvSpPr>
        <p:spPr>
          <a:xfrm>
            <a:off x="1943558" y="494325"/>
            <a:ext cx="5256900" cy="73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chemeClr val="dk1"/>
                </a:solidFill>
                <a:latin typeface="Alexandria SemiBold"/>
                <a:ea typeface="Alexandria SemiBold"/>
                <a:cs typeface="Alexandria SemiBold"/>
                <a:sym typeface="Alexandria SemiBold"/>
              </a:rPr>
              <a:t>Theoretische Grundlagen</a:t>
            </a:r>
            <a:endParaRPr sz="2300">
              <a:solidFill>
                <a:schemeClr val="dk1"/>
              </a:solidFill>
              <a:latin typeface="Alexandria SemiBold"/>
              <a:ea typeface="Alexandria SemiBold"/>
              <a:cs typeface="Alexandria SemiBold"/>
              <a:sym typeface="Alexandria SemiBold"/>
            </a:endParaRPr>
          </a:p>
        </p:txBody>
      </p:sp>
      <p:sp>
        <p:nvSpPr>
          <p:cNvPr id="223" name="Google Shape;223;p35"/>
          <p:cNvSpPr txBox="1"/>
          <p:nvPr/>
        </p:nvSpPr>
        <p:spPr>
          <a:xfrm>
            <a:off x="952500" y="1316375"/>
            <a:ext cx="7352400" cy="3157200"/>
          </a:xfrm>
          <a:prstGeom prst="rect">
            <a:avLst/>
          </a:prstGeom>
          <a:no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Clr>
                <a:schemeClr val="dk1"/>
              </a:buClr>
              <a:buSzPts val="1700"/>
              <a:buFont typeface="Alexandria"/>
              <a:buChar char="●"/>
            </a:pPr>
            <a:r>
              <a:rPr lang="en" sz="1700">
                <a:solidFill>
                  <a:schemeClr val="dk1"/>
                </a:solidFill>
                <a:latin typeface="Alexandria"/>
                <a:ea typeface="Alexandria"/>
                <a:cs typeface="Alexandria"/>
                <a:sym typeface="Alexandria"/>
              </a:rPr>
              <a:t>Ersten Systeme: rule-based → Wort für Wort, keine semantische oder phraseologische Fähigkeiten</a:t>
            </a:r>
            <a:endParaRPr sz="1700">
              <a:solidFill>
                <a:schemeClr val="dk1"/>
              </a:solidFill>
              <a:latin typeface="Alexandria"/>
              <a:ea typeface="Alexandria"/>
              <a:cs typeface="Alexandria"/>
              <a:sym typeface="Alexandria"/>
            </a:endParaRPr>
          </a:p>
          <a:p>
            <a:pPr marL="457200" lvl="0" indent="-336550" algn="l" rtl="0">
              <a:lnSpc>
                <a:spcPct val="115000"/>
              </a:lnSpc>
              <a:spcBef>
                <a:spcPts val="0"/>
              </a:spcBef>
              <a:spcAft>
                <a:spcPts val="0"/>
              </a:spcAft>
              <a:buClr>
                <a:schemeClr val="dk1"/>
              </a:buClr>
              <a:buSzPts val="1700"/>
              <a:buFont typeface="Alexandria"/>
              <a:buChar char="●"/>
            </a:pPr>
            <a:r>
              <a:rPr lang="en" sz="1700">
                <a:solidFill>
                  <a:schemeClr val="dk1"/>
                </a:solidFill>
                <a:latin typeface="Alexandria"/>
                <a:ea typeface="Alexandria"/>
                <a:cs typeface="Alexandria"/>
                <a:sym typeface="Alexandria"/>
              </a:rPr>
              <a:t>Entwicklung des Internet: statistische Übersetzung→ Einschränkungen im umgangssprachlichen Kontexte oder strukturiete Texte</a:t>
            </a:r>
            <a:endParaRPr sz="1700">
              <a:solidFill>
                <a:schemeClr val="dk1"/>
              </a:solidFill>
              <a:latin typeface="Alexandria"/>
              <a:ea typeface="Alexandria"/>
              <a:cs typeface="Alexandria"/>
              <a:sym typeface="Alexandria"/>
            </a:endParaRPr>
          </a:p>
          <a:p>
            <a:pPr marL="457200" lvl="0" indent="-336550" algn="l" rtl="0">
              <a:lnSpc>
                <a:spcPct val="115000"/>
              </a:lnSpc>
              <a:spcBef>
                <a:spcPts val="0"/>
              </a:spcBef>
              <a:spcAft>
                <a:spcPts val="0"/>
              </a:spcAft>
              <a:buClr>
                <a:schemeClr val="dk1"/>
              </a:buClr>
              <a:buSzPts val="1700"/>
              <a:buFont typeface="Alexandria"/>
              <a:buChar char="●"/>
            </a:pPr>
            <a:r>
              <a:rPr lang="en" sz="1700">
                <a:solidFill>
                  <a:schemeClr val="dk1"/>
                </a:solidFill>
                <a:latin typeface="Alexandria"/>
                <a:ea typeface="Alexandria"/>
                <a:cs typeface="Alexandria"/>
                <a:sym typeface="Alexandria"/>
              </a:rPr>
              <a:t>Durchbruch: neuronale Übersetzung → Beziehung zwischen den Wörtern, </a:t>
            </a:r>
            <a:r>
              <a:rPr lang="en" sz="1600">
                <a:latin typeface="Alexandria"/>
                <a:ea typeface="Alexandria"/>
                <a:cs typeface="Alexandria"/>
                <a:sym typeface="Alexandria"/>
              </a:rPr>
              <a:t>natürlichere und grammatikalisch korrekte Sätze</a:t>
            </a:r>
            <a:endParaRPr sz="1700">
              <a:solidFill>
                <a:schemeClr val="dk1"/>
              </a:solidFill>
              <a:latin typeface="Alexandria"/>
              <a:ea typeface="Alexandria"/>
              <a:cs typeface="Alexandria"/>
              <a:sym typeface="Alexand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229" name="Google Shape;229;p36"/>
          <p:cNvSpPr txBox="1"/>
          <p:nvPr/>
        </p:nvSpPr>
        <p:spPr>
          <a:xfrm>
            <a:off x="602077" y="569400"/>
            <a:ext cx="40683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Alexandria"/>
                <a:ea typeface="Alexandria"/>
                <a:cs typeface="Alexandria"/>
                <a:sym typeface="Alexandria"/>
              </a:rPr>
              <a:t>Experiment N. 1: Gesprächsdialog</a:t>
            </a:r>
            <a:endParaRPr sz="1500">
              <a:solidFill>
                <a:schemeClr val="dk1"/>
              </a:solidFill>
              <a:latin typeface="Alexandria"/>
              <a:ea typeface="Alexandria"/>
              <a:cs typeface="Alexandria"/>
              <a:sym typeface="Alexandria"/>
            </a:endParaRPr>
          </a:p>
        </p:txBody>
      </p:sp>
      <p:sp>
        <p:nvSpPr>
          <p:cNvPr id="230" name="Google Shape;230;p36"/>
          <p:cNvSpPr txBox="1"/>
          <p:nvPr/>
        </p:nvSpPr>
        <p:spPr>
          <a:xfrm>
            <a:off x="1441200" y="1359000"/>
            <a:ext cx="6261600" cy="24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Alexandria Medium"/>
                <a:ea typeface="Alexandria Medium"/>
                <a:cs typeface="Alexandria Medium"/>
                <a:sym typeface="Alexandria Medium"/>
              </a:rPr>
              <a:t>Basisdaten: </a:t>
            </a:r>
            <a:endParaRPr sz="1200">
              <a:solidFill>
                <a:schemeClr val="dk1"/>
              </a:solidFill>
              <a:latin typeface="Alexandria Medium"/>
              <a:ea typeface="Alexandria Medium"/>
              <a:cs typeface="Alexandria Medium"/>
              <a:sym typeface="Alexandria Medium"/>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latin typeface="Alexandria"/>
                <a:ea typeface="Alexandria"/>
                <a:cs typeface="Alexandria"/>
                <a:sym typeface="Alexandria"/>
              </a:rPr>
              <a:t>Paargespräch</a:t>
            </a:r>
            <a:endParaRPr sz="1100" u="sng">
              <a:solidFill>
                <a:schemeClr val="dk1"/>
              </a:solidFill>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bert Sans"/>
              <a:buChar char="●"/>
            </a:pPr>
            <a:r>
              <a:rPr lang="en" sz="1100" u="sng">
                <a:solidFill>
                  <a:schemeClr val="dk1"/>
                </a:solidFill>
                <a:latin typeface="Alexandria Medium"/>
                <a:ea typeface="Alexandria Medium"/>
                <a:cs typeface="Alexandria Medium"/>
                <a:sym typeface="Alexandria Medium"/>
              </a:rPr>
              <a:t>Inhalt</a:t>
            </a:r>
            <a:r>
              <a:rPr lang="en" sz="1100">
                <a:solidFill>
                  <a:schemeClr val="dk1"/>
                </a:solidFill>
                <a:latin typeface="Alexandria Medium"/>
                <a:ea typeface="Alexandria Medium"/>
                <a:cs typeface="Alexandria Medium"/>
                <a:sym typeface="Alexandria Medium"/>
              </a:rPr>
              <a:t>: </a:t>
            </a:r>
            <a:r>
              <a:rPr lang="en" sz="1100">
                <a:solidFill>
                  <a:schemeClr val="dk1"/>
                </a:solidFill>
                <a:highlight>
                  <a:srgbClr val="FFFFFF"/>
                </a:highlight>
                <a:latin typeface="Alexandria"/>
                <a:ea typeface="Alexandria"/>
                <a:cs typeface="Alexandria"/>
                <a:sym typeface="Alexandria"/>
              </a:rPr>
              <a:t>Ein Paar plant zusammen den bevorstehenden Thailand-Urlaub, recherchiert im Internet und in verschiedenen Reiseführern nach geeigneten Hotels, Sehenswürdigkeiten und die An- und Abreise.</a:t>
            </a:r>
            <a:endParaRPr sz="1100">
              <a:solidFill>
                <a:schemeClr val="dk1"/>
              </a:solidFill>
              <a:highlight>
                <a:srgbClr val="FFFFFF"/>
              </a:highlight>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highlight>
                  <a:srgbClr val="FFFFFF"/>
                </a:highlight>
                <a:latin typeface="Alexandria"/>
                <a:ea typeface="Alexandria"/>
                <a:cs typeface="Alexandria"/>
                <a:sym typeface="Alexandria"/>
              </a:rPr>
              <a:t>Lebensbereich</a:t>
            </a:r>
            <a:r>
              <a:rPr lang="en" sz="1100">
                <a:solidFill>
                  <a:schemeClr val="dk1"/>
                </a:solidFill>
                <a:highlight>
                  <a:srgbClr val="FFFFFF"/>
                </a:highlight>
                <a:latin typeface="Alexandria"/>
                <a:ea typeface="Alexandria"/>
                <a:cs typeface="Alexandria"/>
                <a:sym typeface="Alexandria"/>
              </a:rPr>
              <a:t>: Privat</a:t>
            </a:r>
            <a:endParaRPr sz="1100">
              <a:solidFill>
                <a:schemeClr val="dk1"/>
              </a:solidFill>
              <a:highlight>
                <a:srgbClr val="FFFFFF"/>
              </a:highlight>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highlight>
                  <a:srgbClr val="FFFFFF"/>
                </a:highlight>
                <a:latin typeface="Alexandria"/>
                <a:ea typeface="Alexandria"/>
                <a:cs typeface="Alexandria"/>
                <a:sym typeface="Alexandria"/>
              </a:rPr>
              <a:t>Sprecherkonstellation</a:t>
            </a:r>
            <a:r>
              <a:rPr lang="en" sz="1100">
                <a:solidFill>
                  <a:schemeClr val="dk1"/>
                </a:solidFill>
                <a:highlight>
                  <a:srgbClr val="FFFFFF"/>
                </a:highlight>
                <a:latin typeface="Alexandria"/>
                <a:ea typeface="Alexandria"/>
                <a:cs typeface="Alexandria"/>
                <a:sym typeface="Alexandria"/>
              </a:rPr>
              <a:t>: Zwei-Personen-Interaktion</a:t>
            </a:r>
            <a:endParaRPr sz="1100">
              <a:solidFill>
                <a:schemeClr val="dk1"/>
              </a:solidFill>
              <a:highlight>
                <a:srgbClr val="FFFFFF"/>
              </a:highlight>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highlight>
                  <a:srgbClr val="FFFFFF"/>
                </a:highlight>
                <a:latin typeface="Alexandria"/>
                <a:ea typeface="Alexandria"/>
                <a:cs typeface="Alexandria"/>
                <a:sym typeface="Alexandria"/>
              </a:rPr>
              <a:t>Ort</a:t>
            </a:r>
            <a:r>
              <a:rPr lang="en" sz="1100">
                <a:solidFill>
                  <a:schemeClr val="dk1"/>
                </a:solidFill>
                <a:highlight>
                  <a:srgbClr val="FFFFFF"/>
                </a:highlight>
                <a:latin typeface="Alexandria"/>
                <a:ea typeface="Alexandria"/>
                <a:cs typeface="Alexandria"/>
                <a:sym typeface="Alexandria"/>
              </a:rPr>
              <a:t>: Deutschland, mittelwest, Hessische Sprachregion</a:t>
            </a:r>
            <a:endParaRPr sz="1100">
              <a:solidFill>
                <a:schemeClr val="dk1"/>
              </a:solidFill>
              <a:highlight>
                <a:srgbClr val="FFFFFF"/>
              </a:highlight>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highlight>
                  <a:srgbClr val="FFFFFF"/>
                </a:highlight>
                <a:latin typeface="Alexandria"/>
                <a:ea typeface="Alexandria"/>
                <a:cs typeface="Alexandria"/>
                <a:sym typeface="Alexandria"/>
              </a:rPr>
              <a:t>Corpus</a:t>
            </a:r>
            <a:r>
              <a:rPr lang="en" sz="1100">
                <a:solidFill>
                  <a:schemeClr val="dk1"/>
                </a:solidFill>
                <a:highlight>
                  <a:srgbClr val="FFFFFF"/>
                </a:highlight>
                <a:latin typeface="Alexandria"/>
                <a:ea typeface="Alexandria"/>
                <a:cs typeface="Alexandria"/>
                <a:sym typeface="Alexandria"/>
              </a:rPr>
              <a:t>: FOLK Corpus - Datenbank für gesprochenes Deutsch</a:t>
            </a:r>
            <a:endParaRPr sz="1100">
              <a:solidFill>
                <a:schemeClr val="dk1"/>
              </a:solidFill>
              <a:highlight>
                <a:srgbClr val="FFFFFF"/>
              </a:highlight>
              <a:latin typeface="Alexandria"/>
              <a:ea typeface="Alexandria"/>
              <a:cs typeface="Alexandria"/>
              <a:sym typeface="Alexandria"/>
            </a:endParaRPr>
          </a:p>
          <a:p>
            <a:pPr marL="457200" lvl="0" indent="-298450" algn="just" rtl="0">
              <a:lnSpc>
                <a:spcPct val="115000"/>
              </a:lnSpc>
              <a:spcBef>
                <a:spcPts val="0"/>
              </a:spcBef>
              <a:spcAft>
                <a:spcPts val="0"/>
              </a:spcAft>
              <a:buClr>
                <a:schemeClr val="dk1"/>
              </a:buClr>
              <a:buSzPts val="1100"/>
              <a:buFont typeface="Alexandria"/>
              <a:buChar char="●"/>
            </a:pPr>
            <a:r>
              <a:rPr lang="en" sz="1100" u="sng">
                <a:solidFill>
                  <a:schemeClr val="dk1"/>
                </a:solidFill>
                <a:highlight>
                  <a:srgbClr val="FFFFFF"/>
                </a:highlight>
                <a:latin typeface="Alexandria"/>
                <a:ea typeface="Alexandria"/>
                <a:cs typeface="Alexandria"/>
                <a:sym typeface="Alexandria"/>
              </a:rPr>
              <a:t>Ereignis</a:t>
            </a:r>
            <a:r>
              <a:rPr lang="en" sz="1100">
                <a:solidFill>
                  <a:schemeClr val="dk1"/>
                </a:solidFill>
                <a:highlight>
                  <a:srgbClr val="FFFFFF"/>
                </a:highlight>
                <a:latin typeface="Alexandria"/>
                <a:ea typeface="Alexandria"/>
                <a:cs typeface="Alexandria"/>
                <a:sym typeface="Alexandria"/>
              </a:rPr>
              <a:t>: </a:t>
            </a:r>
            <a:r>
              <a:rPr lang="en" sz="1100">
                <a:solidFill>
                  <a:schemeClr val="dk1"/>
                </a:solidFill>
                <a:latin typeface="Alexandria"/>
                <a:ea typeface="Alexandria"/>
                <a:cs typeface="Alexandria"/>
                <a:sym typeface="Alexandria"/>
              </a:rPr>
              <a:t>FOLK_E_00030</a:t>
            </a:r>
            <a:endParaRPr sz="1100">
              <a:solidFill>
                <a:schemeClr val="dk1"/>
              </a:solidFill>
              <a:latin typeface="Alexandria"/>
              <a:ea typeface="Alexandria"/>
              <a:cs typeface="Alexandria"/>
              <a:sym typeface="Alexandria"/>
            </a:endParaRPr>
          </a:p>
          <a:p>
            <a:pPr marL="457200" lvl="0" indent="0" algn="l" rtl="0">
              <a:lnSpc>
                <a:spcPct val="115000"/>
              </a:lnSpc>
              <a:spcBef>
                <a:spcPts val="0"/>
              </a:spcBef>
              <a:spcAft>
                <a:spcPts val="0"/>
              </a:spcAft>
              <a:buNone/>
            </a:pPr>
            <a:endParaRPr sz="1050">
              <a:solidFill>
                <a:schemeClr val="dk1"/>
              </a:solidFill>
              <a:highlight>
                <a:srgbClr val="FFFFFF"/>
              </a:highlight>
              <a:latin typeface="Alexandria"/>
              <a:ea typeface="Alexandria"/>
              <a:cs typeface="Alexandria"/>
              <a:sym typeface="Alexandria"/>
            </a:endParaRPr>
          </a:p>
          <a:p>
            <a:pPr marL="0" lvl="0" indent="0" algn="l" rtl="0">
              <a:spcBef>
                <a:spcPts val="0"/>
              </a:spcBef>
              <a:spcAft>
                <a:spcPts val="0"/>
              </a:spcAft>
              <a:buNone/>
            </a:pPr>
            <a:endParaRPr sz="1100">
              <a:solidFill>
                <a:schemeClr val="dk1"/>
              </a:solidFill>
              <a:highlight>
                <a:srgbClr val="FFFFFF"/>
              </a:highlight>
              <a:latin typeface="Alexandria"/>
              <a:ea typeface="Alexandria"/>
              <a:cs typeface="Alexandria"/>
              <a:sym typeface="Alexand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236" name="Google Shape;236;p37"/>
          <p:cNvSpPr txBox="1"/>
          <p:nvPr/>
        </p:nvSpPr>
        <p:spPr>
          <a:xfrm>
            <a:off x="499425" y="824750"/>
            <a:ext cx="3827400" cy="56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Erste Teil: vom Start bis 0.16 Minuten</a:t>
            </a:r>
            <a:endParaRPr sz="1200">
              <a:solidFill>
                <a:schemeClr val="dk1"/>
              </a:solidFill>
              <a:latin typeface="Alexandria"/>
              <a:ea typeface="Alexandria"/>
              <a:cs typeface="Alexandria"/>
              <a:sym typeface="Alexandria"/>
            </a:endParaRPr>
          </a:p>
        </p:txBody>
      </p:sp>
      <p:pic>
        <p:nvPicPr>
          <p:cNvPr id="237" name="Google Shape;237;p37" title="1 GT.jpeg"/>
          <p:cNvPicPr preferRelativeResize="0"/>
          <p:nvPr/>
        </p:nvPicPr>
        <p:blipFill rotWithShape="1">
          <a:blip r:embed="rId3">
            <a:alphaModFix/>
          </a:blip>
          <a:srcRect t="10768" b="28185"/>
          <a:stretch/>
        </p:blipFill>
        <p:spPr>
          <a:xfrm>
            <a:off x="6580850" y="82800"/>
            <a:ext cx="1957076" cy="2477752"/>
          </a:xfrm>
          <a:prstGeom prst="rect">
            <a:avLst/>
          </a:prstGeom>
          <a:noFill/>
          <a:ln>
            <a:noFill/>
          </a:ln>
        </p:spPr>
      </p:pic>
      <p:pic>
        <p:nvPicPr>
          <p:cNvPr id="238" name="Google Shape;238;p37" title="pezzo 1 DEEPL.png"/>
          <p:cNvPicPr preferRelativeResize="0"/>
          <p:nvPr/>
        </p:nvPicPr>
        <p:blipFill>
          <a:blip r:embed="rId4">
            <a:alphaModFix/>
          </a:blip>
          <a:stretch>
            <a:fillRect/>
          </a:stretch>
        </p:blipFill>
        <p:spPr>
          <a:xfrm>
            <a:off x="211875" y="1516900"/>
            <a:ext cx="4553225" cy="2181928"/>
          </a:xfrm>
          <a:prstGeom prst="rect">
            <a:avLst/>
          </a:prstGeom>
          <a:noFill/>
          <a:ln>
            <a:noFill/>
          </a:ln>
        </p:spPr>
      </p:pic>
      <p:pic>
        <p:nvPicPr>
          <p:cNvPr id="239" name="Google Shape;239;p37" title="1D.jpeg"/>
          <p:cNvPicPr preferRelativeResize="0"/>
          <p:nvPr/>
        </p:nvPicPr>
        <p:blipFill rotWithShape="1">
          <a:blip r:embed="rId5">
            <a:alphaModFix/>
          </a:blip>
          <a:srcRect t="4516" b="38961"/>
          <a:stretch/>
        </p:blipFill>
        <p:spPr>
          <a:xfrm>
            <a:off x="6580850" y="2611550"/>
            <a:ext cx="1957076" cy="2477752"/>
          </a:xfrm>
          <a:prstGeom prst="rect">
            <a:avLst/>
          </a:prstGeom>
          <a:noFill/>
          <a:ln>
            <a:noFill/>
          </a:ln>
        </p:spPr>
      </p:pic>
      <p:sp>
        <p:nvSpPr>
          <p:cNvPr id="240" name="Google Shape;240;p37"/>
          <p:cNvSpPr txBox="1"/>
          <p:nvPr/>
        </p:nvSpPr>
        <p:spPr>
          <a:xfrm>
            <a:off x="4855925" y="840031"/>
            <a:ext cx="1634100" cy="30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sp>
        <p:nvSpPr>
          <p:cNvPr id="241" name="Google Shape;241;p37"/>
          <p:cNvSpPr txBox="1"/>
          <p:nvPr/>
        </p:nvSpPr>
        <p:spPr>
          <a:xfrm>
            <a:off x="5122417" y="3669815"/>
            <a:ext cx="1307400" cy="30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cxnSp>
        <p:nvCxnSpPr>
          <p:cNvPr id="242" name="Google Shape;242;p37"/>
          <p:cNvCxnSpPr/>
          <p:nvPr/>
        </p:nvCxnSpPr>
        <p:spPr>
          <a:xfrm rot="10800000" flipH="1">
            <a:off x="4808025" y="1531000"/>
            <a:ext cx="1505100" cy="794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43" name="Google Shape;243;p37"/>
          <p:cNvCxnSpPr/>
          <p:nvPr/>
        </p:nvCxnSpPr>
        <p:spPr>
          <a:xfrm>
            <a:off x="4833850" y="2339525"/>
            <a:ext cx="1479300" cy="885900"/>
          </a:xfrm>
          <a:prstGeom prst="curvedConnector3">
            <a:avLst>
              <a:gd name="adj1" fmla="val 50000"/>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48" name="Google Shape;248;p38"/>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Aufnahme stoppt nach der ersten Pause.</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Unverständliche und ungrammatische Übersetzung.</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9144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Unvollständige Sätze: "...wir gucken jetzt..."</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Hypothese: </a:t>
                      </a:r>
                      <a:endParaRPr sz="1200">
                        <a:solidFill>
                          <a:schemeClr val="dk1"/>
                        </a:solidFill>
                        <a:latin typeface="Albert Sans"/>
                        <a:ea typeface="Albert Sans"/>
                        <a:cs typeface="Albert Sans"/>
                        <a:sym typeface="Albert Sans"/>
                      </a:endParaRPr>
                    </a:p>
                    <a:p>
                      <a:pPr marL="9144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Sie sprechen zu schnell; </a:t>
                      </a:r>
                      <a:endParaRPr sz="1200">
                        <a:solidFill>
                          <a:schemeClr val="dk1"/>
                        </a:solidFill>
                        <a:latin typeface="Albert Sans"/>
                        <a:ea typeface="Albert Sans"/>
                        <a:cs typeface="Albert Sans"/>
                        <a:sym typeface="Albert Sans"/>
                      </a:endParaRPr>
                    </a:p>
                    <a:p>
                      <a:pPr marL="9144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Es handelt sich um einen regionalen Dialekt;</a:t>
                      </a:r>
                      <a:endParaRPr sz="1200">
                        <a:solidFill>
                          <a:schemeClr val="dk1"/>
                        </a:solidFill>
                        <a:latin typeface="Albert Sans"/>
                        <a:ea typeface="Albert Sans"/>
                        <a:cs typeface="Albert Sans"/>
                        <a:sym typeface="Albert Sans"/>
                      </a:endParaRPr>
                    </a:p>
                    <a:p>
                      <a:pPr marL="9144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MÜ erkennt die beiden Sprecher nicht, sondern erzeugt einen einzigen Text. </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Die Aufnahme geht weiter, ändert aber einige Wörter.</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Bei der Wortwahl ist die Übersetzung unklar: </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brauchen→ bauen</a:t>
                      </a:r>
                      <a:endParaRPr sz="1200">
                        <a:solidFill>
                          <a:schemeClr val="dk1"/>
                        </a:solidFill>
                        <a:latin typeface="Albert Sans"/>
                        <a:ea typeface="Albert Sans"/>
                        <a:cs typeface="Albert Sans"/>
                        <a:sym typeface="Albert Sans"/>
                      </a:endParaRPr>
                    </a:p>
                    <a:p>
                      <a:pPr marL="0" lvl="0" indent="0" algn="just" rtl="0">
                        <a:spcBef>
                          <a:spcPts val="0"/>
                        </a:spcBef>
                        <a:spcAft>
                          <a:spcPts val="0"/>
                        </a:spcAft>
                        <a:buNone/>
                      </a:pPr>
                      <a:r>
                        <a:rPr lang="en" sz="1200">
                          <a:solidFill>
                            <a:schemeClr val="dk1"/>
                          </a:solidFill>
                          <a:latin typeface="Albert Sans"/>
                          <a:ea typeface="Albert Sans"/>
                          <a:cs typeface="Albert Sans"/>
                          <a:sym typeface="Albert Sans"/>
                        </a:rPr>
                        <a:t>"ich hol dir mal en Stuhl"→"sollte man tun"</a:t>
                      </a: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49" name="Google Shape;249;p38"/>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250" name="Google Shape;250;p38"/>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9" title="pezzo 2.png"/>
          <p:cNvPicPr preferRelativeResize="0"/>
          <p:nvPr/>
        </p:nvPicPr>
        <p:blipFill>
          <a:blip r:embed="rId3">
            <a:alphaModFix/>
          </a:blip>
          <a:stretch>
            <a:fillRect/>
          </a:stretch>
        </p:blipFill>
        <p:spPr>
          <a:xfrm>
            <a:off x="161000" y="1883050"/>
            <a:ext cx="4879274" cy="1377400"/>
          </a:xfrm>
          <a:prstGeom prst="rect">
            <a:avLst/>
          </a:prstGeom>
          <a:noFill/>
          <a:ln>
            <a:noFill/>
          </a:ln>
        </p:spPr>
      </p:pic>
      <p:pic>
        <p:nvPicPr>
          <p:cNvPr id="256" name="Google Shape;256;p39" title="2GT.jpeg"/>
          <p:cNvPicPr preferRelativeResize="0"/>
          <p:nvPr/>
        </p:nvPicPr>
        <p:blipFill rotWithShape="1">
          <a:blip r:embed="rId4">
            <a:alphaModFix/>
          </a:blip>
          <a:srcRect t="13027" b="29734"/>
          <a:stretch/>
        </p:blipFill>
        <p:spPr>
          <a:xfrm>
            <a:off x="6516150" y="180625"/>
            <a:ext cx="2373351" cy="2674975"/>
          </a:xfrm>
          <a:prstGeom prst="rect">
            <a:avLst/>
          </a:prstGeom>
          <a:noFill/>
          <a:ln>
            <a:noFill/>
          </a:ln>
        </p:spPr>
      </p:pic>
      <p:pic>
        <p:nvPicPr>
          <p:cNvPr id="257" name="Google Shape;257;p39" title="2D.jpeg"/>
          <p:cNvPicPr preferRelativeResize="0"/>
          <p:nvPr/>
        </p:nvPicPr>
        <p:blipFill rotWithShape="1">
          <a:blip r:embed="rId5">
            <a:alphaModFix/>
          </a:blip>
          <a:srcRect t="10368" b="52172"/>
          <a:stretch/>
        </p:blipFill>
        <p:spPr>
          <a:xfrm>
            <a:off x="6516150" y="2941600"/>
            <a:ext cx="2373351" cy="1926651"/>
          </a:xfrm>
          <a:prstGeom prst="rect">
            <a:avLst/>
          </a:prstGeom>
          <a:noFill/>
          <a:ln>
            <a:noFill/>
          </a:ln>
        </p:spPr>
      </p:pic>
      <p:sp>
        <p:nvSpPr>
          <p:cNvPr id="258" name="Google Shape;258;p39"/>
          <p:cNvSpPr txBox="1"/>
          <p:nvPr/>
        </p:nvSpPr>
        <p:spPr>
          <a:xfrm>
            <a:off x="0" y="0"/>
            <a:ext cx="61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
        <p:nvSpPr>
          <p:cNvPr id="259" name="Google Shape;259;p39"/>
          <p:cNvSpPr txBox="1"/>
          <p:nvPr/>
        </p:nvSpPr>
        <p:spPr>
          <a:xfrm>
            <a:off x="686938" y="1233413"/>
            <a:ext cx="3827400" cy="56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Zweite Teil: von 0.25 bis 0.30 Minuten</a:t>
            </a:r>
            <a:endParaRPr sz="1200">
              <a:solidFill>
                <a:schemeClr val="dk1"/>
              </a:solidFill>
              <a:latin typeface="Alexandria"/>
              <a:ea typeface="Alexandria"/>
              <a:cs typeface="Alexandria"/>
              <a:sym typeface="Alexandria"/>
            </a:endParaRPr>
          </a:p>
        </p:txBody>
      </p:sp>
      <p:cxnSp>
        <p:nvCxnSpPr>
          <p:cNvPr id="260" name="Google Shape;260;p39"/>
          <p:cNvCxnSpPr/>
          <p:nvPr/>
        </p:nvCxnSpPr>
        <p:spPr>
          <a:xfrm rot="10800000" flipH="1">
            <a:off x="5255325" y="2064350"/>
            <a:ext cx="928800" cy="46440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261" name="Google Shape;261;p39"/>
          <p:cNvCxnSpPr/>
          <p:nvPr/>
        </p:nvCxnSpPr>
        <p:spPr>
          <a:xfrm>
            <a:off x="5281125" y="2537350"/>
            <a:ext cx="894600" cy="524700"/>
          </a:xfrm>
          <a:prstGeom prst="curvedConnector3">
            <a:avLst>
              <a:gd name="adj1" fmla="val 50000"/>
            </a:avLst>
          </a:prstGeom>
          <a:noFill/>
          <a:ln w="19050" cap="flat" cmpd="sng">
            <a:solidFill>
              <a:schemeClr val="dk1"/>
            </a:solidFill>
            <a:prstDash val="solid"/>
            <a:round/>
            <a:headEnd type="none" w="med" len="med"/>
            <a:tailEnd type="none" w="med" len="med"/>
          </a:ln>
        </p:spPr>
      </p:cxnSp>
      <p:sp>
        <p:nvSpPr>
          <p:cNvPr id="262" name="Google Shape;262;p39"/>
          <p:cNvSpPr txBox="1"/>
          <p:nvPr/>
        </p:nvSpPr>
        <p:spPr>
          <a:xfrm>
            <a:off x="4881225" y="1233425"/>
            <a:ext cx="1694400" cy="3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Alexandria"/>
                <a:ea typeface="Alexandria"/>
                <a:cs typeface="Alexandria"/>
                <a:sym typeface="Alexandria"/>
              </a:rPr>
              <a:t>Google Übersetzer</a:t>
            </a:r>
            <a:endParaRPr sz="1200">
              <a:solidFill>
                <a:schemeClr val="dk1"/>
              </a:solidFill>
              <a:latin typeface="Alexandria"/>
              <a:ea typeface="Alexandria"/>
              <a:cs typeface="Alexandria"/>
              <a:sym typeface="Alexandria"/>
            </a:endParaRPr>
          </a:p>
        </p:txBody>
      </p:sp>
      <p:sp>
        <p:nvSpPr>
          <p:cNvPr id="263" name="Google Shape;263;p39"/>
          <p:cNvSpPr txBox="1"/>
          <p:nvPr/>
        </p:nvSpPr>
        <p:spPr>
          <a:xfrm>
            <a:off x="5070375" y="3724325"/>
            <a:ext cx="1316100" cy="3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exandria"/>
                <a:ea typeface="Alexandria"/>
                <a:cs typeface="Alexandria"/>
                <a:sym typeface="Alexandria"/>
              </a:rPr>
              <a:t>DeepL</a:t>
            </a:r>
            <a:endParaRPr sz="1200">
              <a:solidFill>
                <a:schemeClr val="dk1"/>
              </a:solidFill>
              <a:latin typeface="Alexandria"/>
              <a:ea typeface="Alexandria"/>
              <a:cs typeface="Alexandria"/>
              <a:sym typeface="Alexand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aphicFrame>
        <p:nvGraphicFramePr>
          <p:cNvPr id="268" name="Google Shape;268;p40"/>
          <p:cNvGraphicFramePr/>
          <p:nvPr/>
        </p:nvGraphicFramePr>
        <p:xfrm>
          <a:off x="323288" y="673085"/>
          <a:ext cx="8497400" cy="3797350"/>
        </p:xfrm>
        <a:graphic>
          <a:graphicData uri="http://schemas.openxmlformats.org/drawingml/2006/table">
            <a:tbl>
              <a:tblPr>
                <a:noFill/>
                <a:tableStyleId>{C0D598D1-B3B0-4261-8122-433A288716E0}</a:tableStyleId>
              </a:tblPr>
              <a:tblGrid>
                <a:gridCol w="2848325">
                  <a:extLst>
                    <a:ext uri="{9D8B030D-6E8A-4147-A177-3AD203B41FA5}">
                      <a16:colId xmlns:a16="http://schemas.microsoft.com/office/drawing/2014/main" val="20000"/>
                    </a:ext>
                  </a:extLst>
                </a:gridCol>
                <a:gridCol w="2848325">
                  <a:extLst>
                    <a:ext uri="{9D8B030D-6E8A-4147-A177-3AD203B41FA5}">
                      <a16:colId xmlns:a16="http://schemas.microsoft.com/office/drawing/2014/main" val="20001"/>
                    </a:ext>
                  </a:extLst>
                </a:gridCol>
                <a:gridCol w="2800750">
                  <a:extLst>
                    <a:ext uri="{9D8B030D-6E8A-4147-A177-3AD203B41FA5}">
                      <a16:colId xmlns:a16="http://schemas.microsoft.com/office/drawing/2014/main" val="20002"/>
                    </a:ext>
                  </a:extLst>
                </a:gridCol>
              </a:tblGrid>
              <a:tr h="1118200">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Google Übersetzer</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Übereinstimmungen</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a:solidFill>
                            <a:schemeClr val="lt1"/>
                          </a:solidFill>
                          <a:latin typeface="Alexandria"/>
                          <a:ea typeface="Alexandria"/>
                          <a:cs typeface="Alexandria"/>
                          <a:sym typeface="Alexandria"/>
                        </a:rPr>
                        <a:t>DeepL</a:t>
                      </a:r>
                      <a:endParaRPr sz="1800">
                        <a:solidFill>
                          <a:schemeClr val="lt1"/>
                        </a:solidFill>
                        <a:latin typeface="Alexandria"/>
                        <a:ea typeface="Alexandria"/>
                        <a:cs typeface="Alexandria"/>
                        <a:sym typeface="Alexandria"/>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679150">
                <a:tc>
                  <a:txBody>
                    <a:bodyPr/>
                    <a:lstStyle/>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Vollständige Transkription</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Verständliche Übersetzung</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In der Transkription ändert sich nur "</a:t>
                      </a:r>
                      <a:r>
                        <a:rPr lang="en" sz="1200">
                          <a:solidFill>
                            <a:srgbClr val="FF0000"/>
                          </a:solidFill>
                          <a:latin typeface="Albert Sans"/>
                          <a:ea typeface="Albert Sans"/>
                          <a:cs typeface="Albert Sans"/>
                          <a:sym typeface="Albert Sans"/>
                        </a:rPr>
                        <a:t>mit m</a:t>
                      </a:r>
                      <a:r>
                        <a:rPr lang="en" sz="1200">
                          <a:solidFill>
                            <a:schemeClr val="dk1"/>
                          </a:solidFill>
                          <a:latin typeface="Albert Sans"/>
                          <a:ea typeface="Albert Sans"/>
                          <a:cs typeface="Albert Sans"/>
                          <a:sym typeface="Albert Sans"/>
                        </a:rPr>
                        <a:t> Speicherstick”→ “</a:t>
                      </a:r>
                      <a:r>
                        <a:rPr lang="en" sz="1200">
                          <a:solidFill>
                            <a:srgbClr val="FF0000"/>
                          </a:solidFill>
                          <a:latin typeface="Albert Sans"/>
                          <a:ea typeface="Albert Sans"/>
                          <a:cs typeface="Albert Sans"/>
                          <a:sym typeface="Albert Sans"/>
                        </a:rPr>
                        <a:t>beim</a:t>
                      </a:r>
                      <a:r>
                        <a:rPr lang="en" sz="1200">
                          <a:solidFill>
                            <a:schemeClr val="dk1"/>
                          </a:solidFill>
                          <a:latin typeface="Albert Sans"/>
                          <a:ea typeface="Albert Sans"/>
                          <a:cs typeface="Albert Sans"/>
                          <a:sym typeface="Albert Sans"/>
                        </a:rPr>
                        <a:t> Speicherstick", aber die Übersetzung bleibt sinnvoll</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l"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Mit einer kurzen Aufnahme sind beide funktional </a:t>
                      </a: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Vollständige Transkription</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Perfekte Übersetzung</a:t>
                      </a:r>
                      <a:endParaRPr sz="1200">
                        <a:solidFill>
                          <a:schemeClr val="dk1"/>
                        </a:solidFill>
                        <a:latin typeface="Albert Sans"/>
                        <a:ea typeface="Albert Sans"/>
                        <a:cs typeface="Albert Sans"/>
                        <a:sym typeface="Albert Sans"/>
                      </a:endParaRPr>
                    </a:p>
                    <a:p>
                      <a:pPr marL="457200" lvl="0" indent="-304800" algn="just" rtl="0">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Keine Fehler</a:t>
                      </a:r>
                      <a:endParaRPr sz="1200">
                        <a:solidFill>
                          <a:schemeClr val="dk1"/>
                        </a:solidFill>
                        <a:latin typeface="Albert Sans"/>
                        <a:ea typeface="Albert Sans"/>
                        <a:cs typeface="Albert Sans"/>
                        <a:sym typeface="Albert Sans"/>
                      </a:endParaRPr>
                    </a:p>
                    <a:p>
                      <a:pPr marL="457200" lvl="0" indent="0" algn="l" rtl="0">
                        <a:spcBef>
                          <a:spcPts val="0"/>
                        </a:spcBef>
                        <a:spcAft>
                          <a:spcPts val="0"/>
                        </a:spcAft>
                        <a:buNone/>
                      </a:pPr>
                      <a:endParaRPr sz="1200">
                        <a:solidFill>
                          <a:schemeClr val="dk1"/>
                        </a:solidFill>
                        <a:latin typeface="Albert Sans"/>
                        <a:ea typeface="Albert Sans"/>
                        <a:cs typeface="Albert Sans"/>
                        <a:sym typeface="Albert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9" name="Google Shape;269;p40"/>
          <p:cNvSpPr txBox="1"/>
          <p:nvPr/>
        </p:nvSpPr>
        <p:spPr>
          <a:xfrm>
            <a:off x="3483900" y="146225"/>
            <a:ext cx="2279400" cy="43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Alexandria"/>
                <a:ea typeface="Alexandria"/>
                <a:cs typeface="Alexandria"/>
                <a:sym typeface="Alexandria"/>
              </a:rPr>
              <a:t>Ergebnisse</a:t>
            </a:r>
            <a:endParaRPr sz="1600">
              <a:solidFill>
                <a:schemeClr val="dk1"/>
              </a:solidFill>
              <a:latin typeface="Alexandria"/>
              <a:ea typeface="Alexandria"/>
              <a:cs typeface="Alexandria"/>
              <a:sym typeface="Alexandria"/>
            </a:endParaRPr>
          </a:p>
        </p:txBody>
      </p:sp>
      <p:sp>
        <p:nvSpPr>
          <p:cNvPr id="270" name="Google Shape;270;p40"/>
          <p:cNvSpPr txBox="1"/>
          <p:nvPr/>
        </p:nvSpPr>
        <p:spPr>
          <a:xfrm>
            <a:off x="0" y="0"/>
            <a:ext cx="799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Alexandria Medium"/>
                <a:ea typeface="Alexandria Medium"/>
                <a:cs typeface="Alexandria Medium"/>
                <a:sym typeface="Alexandria Medium"/>
              </a:rPr>
              <a:t>03</a:t>
            </a:r>
            <a:endParaRPr/>
          </a:p>
        </p:txBody>
      </p:sp>
    </p:spTree>
  </p:cSld>
  <p:clrMapOvr>
    <a:masterClrMapping/>
  </p:clrMapOvr>
</p:sld>
</file>

<file path=ppt/theme/theme1.xml><?xml version="1.0" encoding="utf-8"?>
<a:theme xmlns:a="http://schemas.openxmlformats.org/drawingml/2006/main" name="Lead Funnel by Slidesgo">
  <a:themeElements>
    <a:clrScheme name="Simple Light">
      <a:dk1>
        <a:srgbClr val="15110E"/>
      </a:dk1>
      <a:lt1>
        <a:srgbClr val="FFFAF6"/>
      </a:lt1>
      <a:dk2>
        <a:srgbClr val="C2E5F5"/>
      </a:dk2>
      <a:lt2>
        <a:srgbClr val="5296B8"/>
      </a:lt2>
      <a:accent1>
        <a:srgbClr val="135669"/>
      </a:accent1>
      <a:accent2>
        <a:srgbClr val="FFFFFF"/>
      </a:accent2>
      <a:accent3>
        <a:srgbClr val="FFFFFF"/>
      </a:accent3>
      <a:accent4>
        <a:srgbClr val="FFFFFF"/>
      </a:accent4>
      <a:accent5>
        <a:srgbClr val="FFFFFF"/>
      </a:accent5>
      <a:accent6>
        <a:srgbClr val="FFFFFF"/>
      </a:accent6>
      <a:hlink>
        <a:srgbClr val="15110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2930</Words>
  <Application>Microsoft Office PowerPoint</Application>
  <PresentationFormat>Presentazione su schermo (16:9)</PresentationFormat>
  <Paragraphs>328</Paragraphs>
  <Slides>37</Slides>
  <Notes>37</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Alexandria SemiBold</vt:lpstr>
      <vt:lpstr>Albert Sans</vt:lpstr>
      <vt:lpstr>Alexandria Medium</vt:lpstr>
      <vt:lpstr>Arial</vt:lpstr>
      <vt:lpstr>Alexandria</vt:lpstr>
      <vt:lpstr>Lead Funnel by Slidesgo</vt:lpstr>
      <vt:lpstr>MÖGLICHKEITEN UND GRENZEN DER MASCHINELLEN ÜBERSETZUNG</vt:lpstr>
      <vt:lpstr>01</vt:lpstr>
      <vt:lpstr>Einleitung</vt:lpstr>
      <vt:lpstr>02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Todesfuge, Paul Celan</vt:lpstr>
      <vt:lpstr>Der Ansatz von Google ÜB für die Poesie</vt:lpstr>
      <vt:lpstr>Wie ein Großbuchstabe den Sinn des Satzes verändern kann</vt:lpstr>
      <vt:lpstr>Große Teile der Rede werden nicht transkribiert</vt:lpstr>
      <vt:lpstr>04</vt:lpstr>
      <vt:lpstr>Maschinelle Übersetzung und Kulturelle Bezüge</vt:lpstr>
      <vt:lpstr>Der Ansatz von DeepL für die Poesie</vt:lpstr>
      <vt:lpstr>Der Ansatz von DeepL für die Poesie</vt:lpstr>
      <vt:lpstr>04</vt:lpstr>
      <vt:lpstr>Maschinelle Übersetzung und Kulturelle Bezüge</vt:lpstr>
      <vt:lpstr>Abschließende Gedanken</vt:lpstr>
      <vt:lpstr>„Menschenrechte – Ein Versprechen mit Zukunft“ — J. Gauck</vt:lpstr>
      <vt:lpstr>05</vt:lpstr>
      <vt:lpstr>05</vt:lpstr>
      <vt:lpstr>05</vt:lpstr>
      <vt:lpstr>05</vt:lpstr>
      <vt:lpstr>05</vt:lpstr>
      <vt:lpstr>06</vt:lpstr>
      <vt:lpstr>07</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Andrea Alemanno</cp:lastModifiedBy>
  <cp:revision>6</cp:revision>
  <dcterms:modified xsi:type="dcterms:W3CDTF">2025-12-04T18:30:34Z</dcterms:modified>
</cp:coreProperties>
</file>