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Fachbegriffe</a:t>
            </a:r>
            <a:r>
              <a:rPr lang="it-IT" dirty="0" smtClean="0"/>
              <a:t> und </a:t>
            </a:r>
            <a:r>
              <a:rPr lang="it-IT" dirty="0" err="1" smtClean="0"/>
              <a:t>Fachgespräche</a:t>
            </a:r>
            <a:r>
              <a:rPr lang="it-IT" dirty="0" smtClean="0"/>
              <a:t> bei </a:t>
            </a:r>
            <a:r>
              <a:rPr lang="it-IT" dirty="0" err="1" smtClean="0"/>
              <a:t>der</a:t>
            </a:r>
            <a:r>
              <a:rPr lang="it-IT" dirty="0" smtClean="0"/>
              <a:t> </a:t>
            </a:r>
            <a:r>
              <a:rPr lang="it-IT" dirty="0" err="1" smtClean="0"/>
              <a:t>literarischen</a:t>
            </a:r>
            <a:r>
              <a:rPr lang="it-IT" dirty="0" smtClean="0"/>
              <a:t> </a:t>
            </a:r>
            <a:r>
              <a:rPr lang="it-IT" dirty="0" err="1" smtClean="0"/>
              <a:t>Übersetzung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776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Fachsprache/ Fachsprachen, Fachbegriffe,</a:t>
            </a:r>
            <a:br>
              <a:rPr lang="de-DE" dirty="0" smtClean="0"/>
            </a:br>
            <a:r>
              <a:rPr lang="de-DE" dirty="0" smtClean="0"/>
              <a:t>Fachgespräche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Sprachvarietäten</a:t>
            </a:r>
          </a:p>
          <a:p>
            <a:r>
              <a:rPr lang="de-DE" dirty="0" smtClean="0"/>
              <a:t>Weder diatopisch, noch diastratisch </a:t>
            </a:r>
          </a:p>
          <a:p>
            <a:r>
              <a:rPr lang="de-DE" dirty="0" smtClean="0"/>
              <a:t>Haben mit Bildung, Ausbildung, Wissenschaft und Technik zu tun</a:t>
            </a:r>
          </a:p>
          <a:p>
            <a:r>
              <a:rPr lang="de-DE" dirty="0" smtClean="0"/>
              <a:t>Öfter kennzeichnen sie spezielle Textsorten (Informativtexte, Enzyklopädien, Fachwörterbücher, wissenschaftliche Schriften), die aber </a:t>
            </a:r>
            <a:r>
              <a:rPr lang="de-DE" dirty="0" smtClean="0">
                <a:solidFill>
                  <a:srgbClr val="FF0000"/>
                </a:solidFill>
              </a:rPr>
              <a:t>nicht mit erzählender Literatur zu tun haben</a:t>
            </a:r>
          </a:p>
          <a:p>
            <a:r>
              <a:rPr lang="de-DE" dirty="0" smtClean="0"/>
              <a:t>Sie weisen auf eine hohe Fachausbildung bzw. auf eine hohe Spezialisierung in einem bestimmten Arbeitsgebiet hin.</a:t>
            </a:r>
          </a:p>
          <a:p>
            <a:r>
              <a:rPr lang="de-DE" dirty="0" smtClean="0"/>
              <a:t>Sie stehen </a:t>
            </a:r>
            <a:r>
              <a:rPr lang="de-DE" dirty="0" smtClean="0">
                <a:solidFill>
                  <a:srgbClr val="FF0000"/>
                </a:solidFill>
              </a:rPr>
              <a:t>in direktem Zusammenhang mit der Wirklichkeit </a:t>
            </a:r>
            <a:r>
              <a:rPr lang="de-DE" dirty="0" smtClean="0"/>
              <a:t>und können direkte Folgen auf diese haben.</a:t>
            </a:r>
          </a:p>
          <a:p>
            <a:r>
              <a:rPr lang="de-DE" dirty="0" smtClean="0"/>
              <a:t>Sie erfordern eine genau äquivalente Übersetzung  in der Zielsprache. </a:t>
            </a:r>
            <a:r>
              <a:rPr lang="de-DE" dirty="0" smtClean="0">
                <a:sym typeface="Wingdings" panose="05000000000000000000" pitchFamily="2" charset="2"/>
              </a:rPr>
              <a:t> „Diebstahl“ heißt „</a:t>
            </a:r>
            <a:r>
              <a:rPr lang="de-DE" dirty="0" err="1" smtClean="0">
                <a:sym typeface="Wingdings" panose="05000000000000000000" pitchFamily="2" charset="2"/>
              </a:rPr>
              <a:t>furto</a:t>
            </a:r>
            <a:r>
              <a:rPr lang="de-DE" dirty="0" smtClean="0">
                <a:sym typeface="Wingdings" panose="05000000000000000000" pitchFamily="2" charset="2"/>
              </a:rPr>
              <a:t>“, nicht „</a:t>
            </a:r>
            <a:r>
              <a:rPr lang="de-DE" dirty="0" err="1" smtClean="0">
                <a:sym typeface="Wingdings" panose="05000000000000000000" pitchFamily="2" charset="2"/>
              </a:rPr>
              <a:t>appropriazione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indebita</a:t>
            </a:r>
            <a:r>
              <a:rPr lang="de-DE" dirty="0" smtClean="0">
                <a:sym typeface="Wingdings" panose="05000000000000000000" pitchFamily="2" charset="2"/>
              </a:rPr>
              <a:t>“ (Unterschlagung) </a:t>
            </a:r>
            <a:endParaRPr lang="de-DE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992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Fachbegriffe u. Fachgespräche in </a:t>
            </a:r>
            <a:r>
              <a:rPr lang="de-DE" dirty="0" smtClean="0">
                <a:solidFill>
                  <a:srgbClr val="FF0000"/>
                </a:solidFill>
              </a:rPr>
              <a:t>literarischen Texten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Sie haben </a:t>
            </a:r>
            <a:r>
              <a:rPr lang="de-DE" dirty="0" smtClean="0">
                <a:solidFill>
                  <a:srgbClr val="FF0000"/>
                </a:solidFill>
              </a:rPr>
              <a:t>eine andere Funktion </a:t>
            </a:r>
            <a:r>
              <a:rPr lang="de-DE" dirty="0" smtClean="0"/>
              <a:t>als bei fachlichen Textsorten</a:t>
            </a:r>
          </a:p>
          <a:p>
            <a:r>
              <a:rPr lang="de-DE" dirty="0" smtClean="0"/>
              <a:t>Die Funktion von Fachbegriffen bzw. Fachgesprächen kann variieren je nach Text, aber auch innerhalb desselben Werkes.</a:t>
            </a:r>
          </a:p>
          <a:p>
            <a:r>
              <a:rPr lang="de-DE" dirty="0" smtClean="0"/>
              <a:t>Die Suche nach der Funktion ist der erste Schritt, um Fachbegriffe bzw. Fachgespräche übersetzen zu können.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Warum</a:t>
            </a:r>
            <a:r>
              <a:rPr lang="de-DE" dirty="0" smtClean="0"/>
              <a:t> hat ein Schriftsteller Fachsprachen in sein Werk eingefügt?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Welchen Zweck </a:t>
            </a:r>
            <a:r>
              <a:rPr lang="de-DE" dirty="0"/>
              <a:t>(auch innerhalb der </a:t>
            </a:r>
            <a:r>
              <a:rPr lang="de-DE" dirty="0" smtClean="0"/>
              <a:t>Handlung) </a:t>
            </a:r>
            <a:r>
              <a:rPr lang="de-DE" dirty="0"/>
              <a:t>hat </a:t>
            </a:r>
            <a:r>
              <a:rPr lang="de-DE" dirty="0" smtClean="0"/>
              <a:t>er verfolgt?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Welche Wirkung auf die Leserschaft </a:t>
            </a:r>
            <a:r>
              <a:rPr lang="de-DE" dirty="0" smtClean="0"/>
              <a:t>wollte er erzielen?</a:t>
            </a:r>
          </a:p>
          <a:p>
            <a:r>
              <a:rPr lang="de-DE" dirty="0" smtClean="0"/>
              <a:t>Vielmehr als die Fachsprache muss der Übersetzer Zweck und Wirkung (Funktion) beibehalten und wiedergeben </a:t>
            </a:r>
            <a:r>
              <a:rPr lang="de-DE" dirty="0" smtClean="0">
                <a:sym typeface="Wingdings" panose="05000000000000000000" pitchFamily="2" charset="2"/>
              </a:rPr>
              <a:t> Frage der Invarianz (siehe Slide)</a:t>
            </a:r>
            <a:r>
              <a:rPr lang="de-DE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7337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Strategien</a:t>
            </a:r>
            <a:r>
              <a:rPr lang="de-DE" dirty="0" smtClean="0"/>
              <a:t> der Übersetzung von Fachsprachen bei literarischen Texten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1. Der </a:t>
            </a:r>
            <a:r>
              <a:rPr lang="de-DE" dirty="0" smtClean="0">
                <a:solidFill>
                  <a:srgbClr val="FF0000"/>
                </a:solidFill>
              </a:rPr>
              <a:t>Funktion</a:t>
            </a:r>
            <a:r>
              <a:rPr lang="de-DE" dirty="0" smtClean="0"/>
              <a:t> der Fachsprache in einer bestimmten Passage nachgehen</a:t>
            </a:r>
          </a:p>
          <a:p>
            <a:r>
              <a:rPr lang="de-DE" dirty="0" smtClean="0"/>
              <a:t>2. Nach der </a:t>
            </a:r>
            <a:r>
              <a:rPr lang="de-DE" dirty="0" smtClean="0">
                <a:solidFill>
                  <a:srgbClr val="FF0000"/>
                </a:solidFill>
              </a:rPr>
              <a:t>Bedeutung</a:t>
            </a:r>
            <a:r>
              <a:rPr lang="de-DE" dirty="0" smtClean="0"/>
              <a:t> des Fachbegriffs </a:t>
            </a:r>
            <a:r>
              <a:rPr lang="de-DE" dirty="0" smtClean="0"/>
              <a:t>und </a:t>
            </a:r>
            <a:r>
              <a:rPr lang="de-DE" dirty="0" smtClean="0"/>
              <a:t>evtl. </a:t>
            </a:r>
            <a:r>
              <a:rPr lang="de-DE" dirty="0" smtClean="0">
                <a:solidFill>
                  <a:srgbClr val="FF0000"/>
                </a:solidFill>
              </a:rPr>
              <a:t>Korrespondenz</a:t>
            </a:r>
            <a:r>
              <a:rPr lang="de-DE" dirty="0" smtClean="0"/>
              <a:t> in der Zielsprache suchen (Fachwörterbücher aller </a:t>
            </a:r>
            <a:r>
              <a:rPr lang="de-DE" dirty="0"/>
              <a:t>A</a:t>
            </a:r>
            <a:r>
              <a:rPr lang="de-DE" dirty="0" smtClean="0"/>
              <a:t>rt naschschlagen)</a:t>
            </a:r>
          </a:p>
          <a:p>
            <a:r>
              <a:rPr lang="de-DE" dirty="0" smtClean="0"/>
              <a:t>3. Fachsprache, -begriff </a:t>
            </a:r>
            <a:r>
              <a:rPr lang="de-DE" dirty="0" err="1" smtClean="0">
                <a:solidFill>
                  <a:srgbClr val="FF0000"/>
                </a:solidFill>
              </a:rPr>
              <a:t>kontextualisieren</a:t>
            </a:r>
            <a:r>
              <a:rPr lang="de-DE" dirty="0" smtClean="0">
                <a:solidFill>
                  <a:srgbClr val="FF0000"/>
                </a:solidFill>
              </a:rPr>
              <a:t>, </a:t>
            </a:r>
            <a:r>
              <a:rPr lang="de-DE" dirty="0" smtClean="0"/>
              <a:t>bzw</a:t>
            </a:r>
            <a:r>
              <a:rPr lang="de-DE" dirty="0" smtClean="0"/>
              <a:t>. </a:t>
            </a:r>
            <a:r>
              <a:rPr lang="de-DE" dirty="0" smtClean="0"/>
              <a:t>Fachgespräch </a:t>
            </a:r>
            <a:r>
              <a:rPr lang="de-DE" dirty="0" smtClean="0">
                <a:solidFill>
                  <a:srgbClr val="FF0000"/>
                </a:solidFill>
              </a:rPr>
              <a:t>analysieren</a:t>
            </a:r>
            <a:endParaRPr lang="de-DE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4. </a:t>
            </a:r>
            <a:r>
              <a:rPr lang="de-DE" dirty="0" smtClean="0"/>
              <a:t>In Kenntnis nehmen, dass Fachsprachen in </a:t>
            </a:r>
            <a:r>
              <a:rPr lang="de-DE" dirty="0" smtClean="0"/>
              <a:t>literarischen Texten </a:t>
            </a:r>
            <a:r>
              <a:rPr lang="de-DE" dirty="0" smtClean="0">
                <a:solidFill>
                  <a:srgbClr val="FF0000"/>
                </a:solidFill>
              </a:rPr>
              <a:t>einen fiktiven </a:t>
            </a:r>
            <a:r>
              <a:rPr lang="de-DE" dirty="0" smtClean="0">
                <a:solidFill>
                  <a:srgbClr val="FF0000"/>
                </a:solidFill>
              </a:rPr>
              <a:t>Wert </a:t>
            </a:r>
            <a:r>
              <a:rPr lang="de-DE" dirty="0" smtClean="0"/>
              <a:t>haben</a:t>
            </a:r>
            <a:r>
              <a:rPr lang="de-DE" dirty="0"/>
              <a:t>, </a:t>
            </a:r>
            <a:r>
              <a:rPr lang="de-DE" dirty="0" smtClean="0"/>
              <a:t>d.h. sie haben keine </a:t>
            </a:r>
            <a:r>
              <a:rPr lang="de-DE" dirty="0" smtClean="0"/>
              <a:t>direkten Folgen </a:t>
            </a:r>
            <a:r>
              <a:rPr lang="de-DE" dirty="0" smtClean="0"/>
              <a:t>in der Wirklichkeit</a:t>
            </a:r>
          </a:p>
          <a:p>
            <a:r>
              <a:rPr lang="de-DE" dirty="0"/>
              <a:t>5. </a:t>
            </a:r>
            <a:r>
              <a:rPr lang="de-DE" dirty="0" smtClean="0"/>
              <a:t>Sie erlauben </a:t>
            </a:r>
            <a:r>
              <a:rPr lang="de-DE" dirty="0" smtClean="0">
                <a:solidFill>
                  <a:srgbClr val="FF0000"/>
                </a:solidFill>
              </a:rPr>
              <a:t>einen etwas leichteren Umgang </a:t>
            </a:r>
            <a:r>
              <a:rPr lang="de-DE" dirty="0" smtClean="0"/>
              <a:t>bei der Wiedergabe als bei Fachtextsorten.</a:t>
            </a:r>
          </a:p>
          <a:p>
            <a:r>
              <a:rPr lang="de-DE" dirty="0" smtClean="0"/>
              <a:t>6. Fachsprachen und Fachgespräche sind </a:t>
            </a:r>
            <a:r>
              <a:rPr lang="de-DE" dirty="0" smtClean="0">
                <a:solidFill>
                  <a:srgbClr val="FF0000"/>
                </a:solidFill>
              </a:rPr>
              <a:t>dem künstlerischen Wert </a:t>
            </a:r>
            <a:r>
              <a:rPr lang="de-DE" dirty="0" smtClean="0"/>
              <a:t>des  Werkes </a:t>
            </a:r>
            <a:r>
              <a:rPr lang="de-DE" dirty="0" smtClean="0">
                <a:solidFill>
                  <a:srgbClr val="FF0000"/>
                </a:solidFill>
              </a:rPr>
              <a:t>untergeordnet</a:t>
            </a:r>
            <a:r>
              <a:rPr lang="de-DE" dirty="0" smtClean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966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solidFill>
                  <a:srgbClr val="FF0000"/>
                </a:solidFill>
              </a:rPr>
              <a:t>Kontextuali-sierung</a:t>
            </a:r>
            <a:r>
              <a:rPr lang="de-DE" dirty="0" smtClean="0"/>
              <a:t> von Fachsprachen, </a:t>
            </a:r>
            <a:r>
              <a:rPr lang="de-DE" dirty="0"/>
              <a:t>-</a:t>
            </a:r>
            <a:r>
              <a:rPr lang="de-DE" dirty="0" smtClean="0"/>
              <a:t>begriffen und -gesprächen in</a:t>
            </a:r>
            <a:br>
              <a:rPr lang="de-DE" dirty="0" smtClean="0"/>
            </a:br>
            <a:r>
              <a:rPr lang="de-DE" dirty="0" smtClean="0"/>
              <a:t>literarischen Texten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Den „Sprecher“ identifizieren: Wer drückt sich mit Fachtermini aus? </a:t>
            </a:r>
            <a:r>
              <a:rPr lang="de-DE" dirty="0"/>
              <a:t>Mit wem? </a:t>
            </a:r>
            <a:endParaRPr lang="de-DE" dirty="0" smtClean="0"/>
          </a:p>
          <a:p>
            <a:r>
              <a:rPr lang="de-DE" dirty="0" smtClean="0"/>
              <a:t>Der </a:t>
            </a:r>
            <a:r>
              <a:rPr lang="de-DE" dirty="0" smtClean="0"/>
              <a:t>Protagonist? </a:t>
            </a:r>
            <a:r>
              <a:rPr lang="de-DE" dirty="0"/>
              <a:t>E</a:t>
            </a:r>
            <a:r>
              <a:rPr lang="de-DE" dirty="0" smtClean="0"/>
              <a:t>ine Nebenfigur? </a:t>
            </a:r>
            <a:r>
              <a:rPr lang="de-DE" dirty="0"/>
              <a:t>D</a:t>
            </a:r>
            <a:r>
              <a:rPr lang="de-DE" dirty="0" smtClean="0"/>
              <a:t>er </a:t>
            </a:r>
            <a:r>
              <a:rPr lang="de-DE" dirty="0" smtClean="0"/>
              <a:t>Erzähler? 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 smtClean="0">
                <a:sym typeface="Wingdings" panose="05000000000000000000" pitchFamily="2" charset="2"/>
              </a:rPr>
              <a:t>Hat die Fachsprache eine ausdrücklich </a:t>
            </a:r>
            <a:r>
              <a:rPr lang="de-DE" dirty="0" err="1" smtClean="0">
                <a:sym typeface="Wingdings" panose="05000000000000000000" pitchFamily="2" charset="2"/>
              </a:rPr>
              <a:t>narratologische</a:t>
            </a:r>
            <a:r>
              <a:rPr lang="de-DE" dirty="0" smtClean="0">
                <a:sym typeface="Wingdings" panose="05000000000000000000" pitchFamily="2" charset="2"/>
              </a:rPr>
              <a:t> Funktion? </a:t>
            </a:r>
            <a:endParaRPr lang="de-DE" dirty="0" smtClean="0"/>
          </a:p>
          <a:p>
            <a:endParaRPr lang="de-DE" dirty="0" smtClean="0"/>
          </a:p>
          <a:p>
            <a:endParaRPr lang="it-IT" dirty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41292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 aus</a:t>
            </a:r>
            <a:br>
              <a:rPr lang="de-DE" dirty="0" smtClean="0"/>
            </a:br>
            <a:r>
              <a:rPr lang="de-DE" dirty="0" smtClean="0"/>
              <a:t>Uwe </a:t>
            </a:r>
            <a:r>
              <a:rPr lang="de-DE" dirty="0" err="1" smtClean="0"/>
              <a:t>Tellkamp</a:t>
            </a:r>
            <a:r>
              <a:rPr lang="de-DE" dirty="0" smtClean="0"/>
              <a:t>, </a:t>
            </a:r>
            <a:r>
              <a:rPr lang="de-DE" i="1" dirty="0" smtClean="0"/>
              <a:t>Der Turm</a:t>
            </a:r>
            <a:br>
              <a:rPr lang="de-DE" i="1" dirty="0" smtClean="0"/>
            </a:br>
            <a:r>
              <a:rPr lang="de-DE" dirty="0"/>
              <a:t>K</a:t>
            </a:r>
            <a:r>
              <a:rPr lang="de-DE" dirty="0" smtClean="0"/>
              <a:t>ap.</a:t>
            </a:r>
            <a:r>
              <a:rPr lang="de-DE" i="1" dirty="0" smtClean="0"/>
              <a:t> Eiserner Vorhang, S. 583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Urologie. Der breite, behäbige </a:t>
            </a:r>
            <a:r>
              <a:rPr lang="de-DE" dirty="0" err="1" smtClean="0"/>
              <a:t>Baß</a:t>
            </a:r>
            <a:r>
              <a:rPr lang="de-DE" dirty="0" smtClean="0"/>
              <a:t> Professor </a:t>
            </a:r>
            <a:r>
              <a:rPr lang="de-DE" dirty="0" err="1" smtClean="0"/>
              <a:t>Leusers</a:t>
            </a:r>
            <a:r>
              <a:rPr lang="de-DE" dirty="0" smtClean="0"/>
              <a:t> dröhnte im Telefonhörer. „Wenn die ´n Nierenstein </a:t>
            </a:r>
            <a:r>
              <a:rPr lang="de-DE" dirty="0" err="1" smtClean="0"/>
              <a:t>ha´m</a:t>
            </a:r>
            <a:r>
              <a:rPr lang="de-DE" dirty="0" smtClean="0"/>
              <a:t>, </a:t>
            </a:r>
            <a:r>
              <a:rPr lang="de-DE" dirty="0" err="1" smtClean="0"/>
              <a:t>lassense</a:t>
            </a:r>
            <a:r>
              <a:rPr lang="de-DE" dirty="0" smtClean="0"/>
              <a:t> se mal vom Stuhl springen; ne Phimose </a:t>
            </a:r>
            <a:r>
              <a:rPr lang="de-DE" dirty="0" err="1" smtClean="0"/>
              <a:t>is</a:t>
            </a:r>
            <a:r>
              <a:rPr lang="de-DE" dirty="0" smtClean="0"/>
              <a:t>´ kein Notfall, und wenn der Mast juckt, </a:t>
            </a:r>
            <a:r>
              <a:rPr lang="de-DE" dirty="0" err="1" smtClean="0"/>
              <a:t>isser</a:t>
            </a:r>
            <a:r>
              <a:rPr lang="de-DE" dirty="0" smtClean="0"/>
              <a:t> entweder ungewaschen oder ´s klettern ´n paar Sackmatrosen </a:t>
            </a:r>
            <a:r>
              <a:rPr lang="de-DE" dirty="0" err="1" smtClean="0"/>
              <a:t>droff</a:t>
            </a:r>
            <a:r>
              <a:rPr lang="de-DE" dirty="0" smtClean="0"/>
              <a:t> rum! </a:t>
            </a:r>
            <a:r>
              <a:rPr lang="de-DE" dirty="0" err="1" smtClean="0"/>
              <a:t>Ooch</a:t>
            </a:r>
            <a:r>
              <a:rPr lang="de-DE" dirty="0" smtClean="0"/>
              <a:t> </a:t>
            </a:r>
            <a:r>
              <a:rPr lang="de-DE" dirty="0" err="1" smtClean="0"/>
              <a:t>kee</a:t>
            </a:r>
            <a:r>
              <a:rPr lang="de-DE" dirty="0" smtClean="0"/>
              <a:t> Notfall, Herr Hoffmann! </a:t>
            </a:r>
            <a:r>
              <a:rPr lang="de-DE" dirty="0" err="1" smtClean="0"/>
              <a:t>Un</a:t>
            </a:r>
            <a:r>
              <a:rPr lang="de-DE" dirty="0" smtClean="0"/>
              <a:t>´ </a:t>
            </a:r>
            <a:r>
              <a:rPr lang="de-DE" dirty="0" err="1" smtClean="0"/>
              <a:t>wennse</a:t>
            </a:r>
            <a:r>
              <a:rPr lang="de-DE" dirty="0" smtClean="0"/>
              <a:t> mehrstrahlig pinkeln, </a:t>
            </a:r>
            <a:r>
              <a:rPr lang="de-DE" dirty="0" err="1" smtClean="0"/>
              <a:t>würdsch</a:t>
            </a:r>
            <a:r>
              <a:rPr lang="de-DE" dirty="0" smtClean="0"/>
              <a:t> </a:t>
            </a:r>
            <a:r>
              <a:rPr lang="de-DE" dirty="0" err="1" smtClean="0"/>
              <a:t>mal´empfehln</a:t>
            </a:r>
            <a:r>
              <a:rPr lang="de-DE" dirty="0" smtClean="0"/>
              <a:t>, ´n Hosenstall </a:t>
            </a:r>
            <a:r>
              <a:rPr lang="de-DE" dirty="0" err="1" smtClean="0"/>
              <a:t>offzumachen</a:t>
            </a:r>
            <a:r>
              <a:rPr lang="de-DE" dirty="0" smtClean="0"/>
              <a:t>! Katheter wird ja wohl da sein, meine Güte, so ´n Affentheater!“.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105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Cornic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TM03457475[[fn=Cornice]]</Template>
  <TotalTime>100</TotalTime>
  <Words>465</Words>
  <Application>Microsoft Office PowerPoint</Application>
  <PresentationFormat>Widescreen</PresentationFormat>
  <Paragraphs>31</Paragraphs>
  <Slides>6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Corbel</vt:lpstr>
      <vt:lpstr>Wingdings</vt:lpstr>
      <vt:lpstr>Wingdings 2</vt:lpstr>
      <vt:lpstr>Cornice</vt:lpstr>
      <vt:lpstr>Fachbegriffe und Fachgespräche bei der literarischen Übersetzung</vt:lpstr>
      <vt:lpstr>Fachsprache/ Fachsprachen, Fachbegriffe, Fachgespräche</vt:lpstr>
      <vt:lpstr>Fachbegriffe u. Fachgespräche in literarischen Texten</vt:lpstr>
      <vt:lpstr>Strategien der Übersetzung von Fachsprachen bei literarischen Texten</vt:lpstr>
      <vt:lpstr>Kontextuali-sierung von Fachsprachen, -begriffen und -gesprächen in literarischen Texten</vt:lpstr>
      <vt:lpstr>Beispiel aus Uwe Tellkamp, Der Turm Kap. Eiserner Vorhang, S. 583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Fachbegriffe und Fachgespräche bei der literarischen Übersetzung</dc:title>
  <dc:creator>Silvia</dc:creator>
  <cp:lastModifiedBy>Silvia</cp:lastModifiedBy>
  <cp:revision>12</cp:revision>
  <dcterms:created xsi:type="dcterms:W3CDTF">2018-11-29T10:31:35Z</dcterms:created>
  <dcterms:modified xsi:type="dcterms:W3CDTF">2019-11-13T22:00:00Z</dcterms:modified>
</cp:coreProperties>
</file>