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56" r:id="rId2"/>
    <p:sldId id="257" r:id="rId3"/>
    <p:sldId id="258" r:id="rId4"/>
    <p:sldId id="266" r:id="rId5"/>
    <p:sldId id="267" r:id="rId6"/>
    <p:sldId id="275" r:id="rId7"/>
    <p:sldId id="276" r:id="rId8"/>
    <p:sldId id="277" r:id="rId9"/>
    <p:sldId id="269" r:id="rId10"/>
    <p:sldId id="270" r:id="rId11"/>
    <p:sldId id="271" r:id="rId12"/>
    <p:sldId id="272" r:id="rId13"/>
    <p:sldId id="260" r:id="rId14"/>
    <p:sldId id="261" r:id="rId15"/>
    <p:sldId id="262" r:id="rId16"/>
    <p:sldId id="259" r:id="rId17"/>
    <p:sldId id="265" r:id="rId18"/>
    <p:sldId id="263" r:id="rId19"/>
    <p:sldId id="264" r:id="rId20"/>
    <p:sldId id="273"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6DA8C0-3BC1-F48D-71AE-7AEBCDB60A0E}" v="6" dt="2025-11-27T12:08:24.520"/>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darwish" userId="96130fb68e23230a" providerId="LiveId" clId="{AD6789F9-B524-49E8-BA5D-8C73FC36C26C}"/>
    <pc:docChg chg="custSel modSld">
      <pc:chgData name="Ali darwish" userId="96130fb68e23230a" providerId="LiveId" clId="{AD6789F9-B524-49E8-BA5D-8C73FC36C26C}" dt="2025-11-27T21:00:47.517" v="13" actId="113"/>
      <pc:docMkLst>
        <pc:docMk/>
      </pc:docMkLst>
      <pc:sldChg chg="modSp mod">
        <pc:chgData name="Ali darwish" userId="96130fb68e23230a" providerId="LiveId" clId="{AD6789F9-B524-49E8-BA5D-8C73FC36C26C}" dt="2025-11-21T10:07:53.006" v="7" actId="20577"/>
        <pc:sldMkLst>
          <pc:docMk/>
          <pc:sldMk cId="3174034169" sldId="257"/>
        </pc:sldMkLst>
        <pc:graphicFrameChg chg="modGraphic">
          <ac:chgData name="Ali darwish" userId="96130fb68e23230a" providerId="LiveId" clId="{AD6789F9-B524-49E8-BA5D-8C73FC36C26C}" dt="2025-11-21T10:07:53.006" v="7" actId="20577"/>
          <ac:graphicFrameMkLst>
            <pc:docMk/>
            <pc:sldMk cId="3174034169" sldId="257"/>
            <ac:graphicFrameMk id="5" creationId="{0BCC6AF2-8508-6FA8-47BB-D550AB8CD65A}"/>
          </ac:graphicFrameMkLst>
        </pc:graphicFrameChg>
      </pc:sldChg>
      <pc:sldChg chg="modSp mod">
        <pc:chgData name="Ali darwish" userId="96130fb68e23230a" providerId="LiveId" clId="{AD6789F9-B524-49E8-BA5D-8C73FC36C26C}" dt="2025-11-21T09:53:25.954" v="3" actId="1076"/>
        <pc:sldMkLst>
          <pc:docMk/>
          <pc:sldMk cId="60947630" sldId="259"/>
        </pc:sldMkLst>
        <pc:graphicFrameChg chg="mod modGraphic">
          <ac:chgData name="Ali darwish" userId="96130fb68e23230a" providerId="LiveId" clId="{AD6789F9-B524-49E8-BA5D-8C73FC36C26C}" dt="2025-11-21T09:53:25.954" v="3" actId="1076"/>
          <ac:graphicFrameMkLst>
            <pc:docMk/>
            <pc:sldMk cId="60947630" sldId="259"/>
            <ac:graphicFrameMk id="4" creationId="{B346CAE6-3899-9A08-177D-8E65EBBC981E}"/>
          </ac:graphicFrameMkLst>
        </pc:graphicFrameChg>
      </pc:sldChg>
      <pc:sldChg chg="modSp mod">
        <pc:chgData name="Ali darwish" userId="96130fb68e23230a" providerId="LiveId" clId="{AD6789F9-B524-49E8-BA5D-8C73FC36C26C}" dt="2025-11-21T09:53:37.995" v="4" actId="14100"/>
        <pc:sldMkLst>
          <pc:docMk/>
          <pc:sldMk cId="1793106813" sldId="262"/>
        </pc:sldMkLst>
        <pc:spChg chg="mod">
          <ac:chgData name="Ali darwish" userId="96130fb68e23230a" providerId="LiveId" clId="{AD6789F9-B524-49E8-BA5D-8C73FC36C26C}" dt="2025-11-21T09:53:37.995" v="4" actId="14100"/>
          <ac:spMkLst>
            <pc:docMk/>
            <pc:sldMk cId="1793106813" sldId="262"/>
            <ac:spMk id="3" creationId="{BDB66340-D723-7427-1463-5779F91BD62C}"/>
          </ac:spMkLst>
        </pc:spChg>
      </pc:sldChg>
      <pc:sldChg chg="modSp mod">
        <pc:chgData name="Ali darwish" userId="96130fb68e23230a" providerId="LiveId" clId="{AD6789F9-B524-49E8-BA5D-8C73FC36C26C}" dt="2025-11-25T09:46:31.585" v="8" actId="14100"/>
        <pc:sldMkLst>
          <pc:docMk/>
          <pc:sldMk cId="3737995050" sldId="267"/>
        </pc:sldMkLst>
        <pc:spChg chg="mod">
          <ac:chgData name="Ali darwish" userId="96130fb68e23230a" providerId="LiveId" clId="{AD6789F9-B524-49E8-BA5D-8C73FC36C26C}" dt="2025-11-25T09:46:31.585" v="8" actId="14100"/>
          <ac:spMkLst>
            <pc:docMk/>
            <pc:sldMk cId="3737995050" sldId="267"/>
            <ac:spMk id="4" creationId="{61D35FD8-FB43-ACD8-5CD1-3682D48D8695}"/>
          </ac:spMkLst>
        </pc:spChg>
      </pc:sldChg>
      <pc:sldChg chg="modSp mod">
        <pc:chgData name="Ali darwish" userId="96130fb68e23230a" providerId="LiveId" clId="{AD6789F9-B524-49E8-BA5D-8C73FC36C26C}" dt="2025-11-27T21:00:47.517" v="13" actId="113"/>
        <pc:sldMkLst>
          <pc:docMk/>
          <pc:sldMk cId="1661316952" sldId="276"/>
        </pc:sldMkLst>
        <pc:spChg chg="mod">
          <ac:chgData name="Ali darwish" userId="96130fb68e23230a" providerId="LiveId" clId="{AD6789F9-B524-49E8-BA5D-8C73FC36C26C}" dt="2025-11-27T21:00:37.504" v="11" actId="113"/>
          <ac:spMkLst>
            <pc:docMk/>
            <pc:sldMk cId="1661316952" sldId="276"/>
            <ac:spMk id="7" creationId="{E2965DDF-83E2-A04C-7C72-672DCC1209D7}"/>
          </ac:spMkLst>
        </pc:spChg>
        <pc:spChg chg="mod">
          <ac:chgData name="Ali darwish" userId="96130fb68e23230a" providerId="LiveId" clId="{AD6789F9-B524-49E8-BA5D-8C73FC36C26C}" dt="2025-11-27T21:00:47.517" v="13" actId="113"/>
          <ac:spMkLst>
            <pc:docMk/>
            <pc:sldMk cId="1661316952" sldId="276"/>
            <ac:spMk id="8" creationId="{8E8A7A79-DB6D-A248-F579-63582E8437A5}"/>
          </ac:spMkLst>
        </pc:spChg>
      </pc:sldChg>
      <pc:sldChg chg="modSp mod">
        <pc:chgData name="Ali darwish" userId="96130fb68e23230a" providerId="LiveId" clId="{AD6789F9-B524-49E8-BA5D-8C73FC36C26C}" dt="2025-11-25T13:02:44.081" v="10" actId="113"/>
        <pc:sldMkLst>
          <pc:docMk/>
          <pc:sldMk cId="4148187068" sldId="277"/>
        </pc:sldMkLst>
        <pc:spChg chg="mod">
          <ac:chgData name="Ali darwish" userId="96130fb68e23230a" providerId="LiveId" clId="{AD6789F9-B524-49E8-BA5D-8C73FC36C26C}" dt="2025-11-25T13:02:44.081" v="10" actId="113"/>
          <ac:spMkLst>
            <pc:docMk/>
            <pc:sldMk cId="4148187068" sldId="277"/>
            <ac:spMk id="4" creationId="{DED8055A-79DA-80B9-CFD2-7F5FEA7FF4C4}"/>
          </ac:spMkLst>
        </pc:spChg>
        <pc:spChg chg="mod">
          <ac:chgData name="Ali darwish" userId="96130fb68e23230a" providerId="LiveId" clId="{AD6789F9-B524-49E8-BA5D-8C73FC36C26C}" dt="2025-11-25T13:02:36.103" v="9" actId="113"/>
          <ac:spMkLst>
            <pc:docMk/>
            <pc:sldMk cId="4148187068" sldId="277"/>
            <ac:spMk id="5" creationId="{D0E59A9A-A03E-5DFE-3CBB-C240210BBDE7}"/>
          </ac:spMkLst>
        </pc:spChg>
      </pc:sldChg>
    </pc:docChg>
  </pc:docChgLst>
  <pc:docChgLst>
    <pc:chgData name="Guest User" providerId="Windows Live" clId="Web-{FE6DA8C0-3BC1-F48D-71AE-7AEBCDB60A0E}"/>
    <pc:docChg chg="modSld">
      <pc:chgData name="Guest User" userId="" providerId="Windows Live" clId="Web-{FE6DA8C0-3BC1-F48D-71AE-7AEBCDB60A0E}" dt="2025-11-27T12:08:24.520" v="5" actId="20577"/>
      <pc:docMkLst>
        <pc:docMk/>
      </pc:docMkLst>
      <pc:sldChg chg="modSp">
        <pc:chgData name="Guest User" userId="" providerId="Windows Live" clId="Web-{FE6DA8C0-3BC1-F48D-71AE-7AEBCDB60A0E}" dt="2025-11-27T12:08:24.520" v="5" actId="20577"/>
        <pc:sldMkLst>
          <pc:docMk/>
          <pc:sldMk cId="1360660351" sldId="265"/>
        </pc:sldMkLst>
        <pc:spChg chg="mod">
          <ac:chgData name="Guest User" userId="" providerId="Windows Live" clId="Web-{FE6DA8C0-3BC1-F48D-71AE-7AEBCDB60A0E}" dt="2025-11-27T12:08:24.520" v="5" actId="20577"/>
          <ac:spMkLst>
            <pc:docMk/>
            <pc:sldMk cId="1360660351" sldId="265"/>
            <ac:spMk id="3" creationId="{14CF3FE6-1AA3-78EB-8F89-F36A199173EF}"/>
          </ac:spMkLst>
        </pc:spChg>
      </pc:sldChg>
    </pc:docChg>
  </pc:docChgLst>
  <pc:docChgLst>
    <pc:chgData name="Guest User" providerId="Windows Live" clId="Web-{6C8F21C5-655B-828C-3C51-B6C20C061A63}"/>
    <pc:docChg chg="modSld">
      <pc:chgData name="Guest User" userId="" providerId="Windows Live" clId="Web-{6C8F21C5-655B-828C-3C51-B6C20C061A63}" dt="2025-11-25T14:46:04.147" v="3"/>
      <pc:docMkLst>
        <pc:docMk/>
      </pc:docMkLst>
      <pc:sldChg chg="modSp">
        <pc:chgData name="Guest User" userId="" providerId="Windows Live" clId="Web-{6C8F21C5-655B-828C-3C51-B6C20C061A63}" dt="2025-11-25T14:46:04.147" v="3"/>
        <pc:sldMkLst>
          <pc:docMk/>
          <pc:sldMk cId="60947630" sldId="259"/>
        </pc:sldMkLst>
        <pc:graphicFrameChg chg="mod modGraphic">
          <ac:chgData name="Guest User" userId="" providerId="Windows Live" clId="Web-{6C8F21C5-655B-828C-3C51-B6C20C061A63}" dt="2025-11-25T14:46:04.147" v="3"/>
          <ac:graphicFrameMkLst>
            <pc:docMk/>
            <pc:sldMk cId="60947630" sldId="259"/>
            <ac:graphicFrameMk id="4" creationId="{B346CAE6-3899-9A08-177D-8E65EBBC981E}"/>
          </ac:graphicFrameMkLst>
        </pc:graphicFrameChg>
      </pc:sldChg>
    </pc:docChg>
  </pc:docChgLst>
  <pc:docChgLst>
    <pc:chgData name="Guest User" providerId="Windows Live" clId="Web-{EB17DC64-7597-9F8C-2211-EE461A9358E5}"/>
    <pc:docChg chg="modSld">
      <pc:chgData name="Guest User" userId="" providerId="Windows Live" clId="Web-{EB17DC64-7597-9F8C-2211-EE461A9358E5}" dt="2025-11-26T13:26:58.121" v="10" actId="20577"/>
      <pc:docMkLst>
        <pc:docMk/>
      </pc:docMkLst>
      <pc:sldChg chg="modSp">
        <pc:chgData name="Guest User" userId="" providerId="Windows Live" clId="Web-{EB17DC64-7597-9F8C-2211-EE461A9358E5}" dt="2025-11-26T12:59:21.050" v="4"/>
        <pc:sldMkLst>
          <pc:docMk/>
          <pc:sldMk cId="60947630" sldId="259"/>
        </pc:sldMkLst>
        <pc:graphicFrameChg chg="mod modGraphic">
          <ac:chgData name="Guest User" userId="" providerId="Windows Live" clId="Web-{EB17DC64-7597-9F8C-2211-EE461A9358E5}" dt="2025-11-26T12:59:21.050" v="4"/>
          <ac:graphicFrameMkLst>
            <pc:docMk/>
            <pc:sldMk cId="60947630" sldId="259"/>
            <ac:graphicFrameMk id="4" creationId="{B346CAE6-3899-9A08-177D-8E65EBBC981E}"/>
          </ac:graphicFrameMkLst>
        </pc:graphicFrameChg>
      </pc:sldChg>
      <pc:sldChg chg="modSp">
        <pc:chgData name="Guest User" userId="" providerId="Windows Live" clId="Web-{EB17DC64-7597-9F8C-2211-EE461A9358E5}" dt="2025-11-26T12:07:20.372" v="2" actId="20577"/>
        <pc:sldMkLst>
          <pc:docMk/>
          <pc:sldMk cId="714986816" sldId="260"/>
        </pc:sldMkLst>
        <pc:spChg chg="mod">
          <ac:chgData name="Guest User" userId="" providerId="Windows Live" clId="Web-{EB17DC64-7597-9F8C-2211-EE461A9358E5}" dt="2025-11-26T12:07:20.372" v="2" actId="20577"/>
          <ac:spMkLst>
            <pc:docMk/>
            <pc:sldMk cId="714986816" sldId="260"/>
            <ac:spMk id="3" creationId="{37784592-CF4E-86C1-3139-26947A1B7776}"/>
          </ac:spMkLst>
        </pc:spChg>
      </pc:sldChg>
      <pc:sldChg chg="modSp">
        <pc:chgData name="Guest User" userId="" providerId="Windows Live" clId="Web-{EB17DC64-7597-9F8C-2211-EE461A9358E5}" dt="2025-11-26T13:26:58.121" v="10" actId="20577"/>
        <pc:sldMkLst>
          <pc:docMk/>
          <pc:sldMk cId="899912273" sldId="263"/>
        </pc:sldMkLst>
        <pc:spChg chg="mod">
          <ac:chgData name="Guest User" userId="" providerId="Windows Live" clId="Web-{EB17DC64-7597-9F8C-2211-EE461A9358E5}" dt="2025-11-26T13:26:58.121" v="10" actId="20577"/>
          <ac:spMkLst>
            <pc:docMk/>
            <pc:sldMk cId="899912273" sldId="263"/>
            <ac:spMk id="3" creationId="{E42DA6D4-7462-0AD3-21C9-8139691DE6A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de-DE"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Foglio1!$B$1</c:f>
              <c:strCache>
                <c:ptCount val="1"/>
                <c:pt idx="0">
                  <c:v>GERNEW</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D99-480F-80D3-B9C9BCAB368B}"/>
              </c:ext>
            </c:extLst>
          </c:dPt>
          <c:dPt>
            <c:idx val="1"/>
            <c:bubble3D val="0"/>
            <c:explosion val="4"/>
            <c:spPr>
              <a:solidFill>
                <a:schemeClr val="accent2"/>
              </a:solidFill>
              <a:ln w="19050">
                <a:solidFill>
                  <a:schemeClr val="lt1"/>
                </a:solidFill>
              </a:ln>
              <a:effectLst/>
            </c:spPr>
            <c:extLst>
              <c:ext xmlns:c16="http://schemas.microsoft.com/office/drawing/2014/chart" uri="{C3380CC4-5D6E-409C-BE32-E72D297353CC}">
                <c16:uniqueId val="{00000003-2D99-480F-80D3-B9C9BCAB368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D99-480F-80D3-B9C9BCAB368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D99-480F-80D3-B9C9BCAB368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D99-480F-80D3-B9C9BCAB368B}"/>
              </c:ext>
            </c:extLst>
          </c:dPt>
          <c:dPt>
            <c:idx val="5"/>
            <c:bubble3D val="0"/>
            <c:explosion val="0"/>
            <c:spPr>
              <a:solidFill>
                <a:schemeClr val="accent6"/>
              </a:solidFill>
              <a:ln w="19050">
                <a:solidFill>
                  <a:schemeClr val="lt1"/>
                </a:solidFill>
              </a:ln>
              <a:effectLst/>
            </c:spPr>
            <c:extLst>
              <c:ext xmlns:c16="http://schemas.microsoft.com/office/drawing/2014/chart" uri="{C3380CC4-5D6E-409C-BE32-E72D297353CC}">
                <c16:uniqueId val="{00000002-7B0D-403F-8F0A-F9800A5456D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1-7B0D-403F-8F0A-F9800A5456D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D99-480F-80D3-B9C9BCAB368B}"/>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2D99-480F-80D3-B9C9BCAB368B}"/>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2D99-480F-80D3-B9C9BCAB368B}"/>
              </c:ext>
            </c:extLst>
          </c:dPt>
          <c:cat>
            <c:strRef>
              <c:f>Foglio1!$A$2:$A$11</c:f>
              <c:strCache>
                <c:ptCount val="10"/>
                <c:pt idx="0">
                  <c:v>Flüchting</c:v>
                </c:pt>
                <c:pt idx="1">
                  <c:v>Asylant</c:v>
                </c:pt>
                <c:pt idx="2">
                  <c:v>Geflüchteter</c:v>
                </c:pt>
                <c:pt idx="3">
                  <c:v>Asylbewerber</c:v>
                </c:pt>
                <c:pt idx="4">
                  <c:v>Immigrant</c:v>
                </c:pt>
                <c:pt idx="5">
                  <c:v>Zuwanderer</c:v>
                </c:pt>
                <c:pt idx="6">
                  <c:v>Vertriebener</c:v>
                </c:pt>
                <c:pt idx="7">
                  <c:v>Einwandere</c:v>
                </c:pt>
                <c:pt idx="8">
                  <c:v>Asylsuchender</c:v>
                </c:pt>
                <c:pt idx="9">
                  <c:v>Migrant</c:v>
                </c:pt>
              </c:strCache>
            </c:strRef>
          </c:cat>
          <c:val>
            <c:numRef>
              <c:f>Foglio1!$B$2:$B$11</c:f>
              <c:numCache>
                <c:formatCode>0%</c:formatCode>
                <c:ptCount val="10"/>
                <c:pt idx="0">
                  <c:v>0.8</c:v>
                </c:pt>
                <c:pt idx="1">
                  <c:v>5.000000000000001E-2</c:v>
                </c:pt>
                <c:pt idx="2">
                  <c:v>4.0000000000000008E-2</c:v>
                </c:pt>
                <c:pt idx="3">
                  <c:v>3.0000000000000006E-2</c:v>
                </c:pt>
                <c:pt idx="4">
                  <c:v>3.0000000000000006E-2</c:v>
                </c:pt>
                <c:pt idx="5">
                  <c:v>2.0000000000000004E-2</c:v>
                </c:pt>
                <c:pt idx="6">
                  <c:v>6.0000000000000012E-2</c:v>
                </c:pt>
                <c:pt idx="7">
                  <c:v>3.0000000000000006E-2</c:v>
                </c:pt>
                <c:pt idx="8">
                  <c:v>2.0000000000000004E-2</c:v>
                </c:pt>
                <c:pt idx="9">
                  <c:v>2.0000000000000004E-2</c:v>
                </c:pt>
              </c:numCache>
            </c:numRef>
          </c:val>
          <c:extLst>
            <c:ext xmlns:c16="http://schemas.microsoft.com/office/drawing/2014/chart" uri="{C3380CC4-5D6E-409C-BE32-E72D297353CC}">
              <c16:uniqueId val="{00000000-7B0D-403F-8F0A-F9800A5456D8}"/>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de-DE"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2671371196050162"/>
          <c:y val="2.6833635264552187E-2"/>
        </c:manualLayout>
      </c:layout>
      <c:overlay val="0"/>
      <c:spPr>
        <a:noFill/>
        <a:ln>
          <a:noFill/>
        </a:ln>
        <a:effectLst/>
      </c:spPr>
      <c:txPr>
        <a:bodyPr rot="0" spcFirstLastPara="1" vertOverflow="ellipsis" vert="horz" wrap="square" anchor="ctr" anchorCtr="1"/>
        <a:lstStyle/>
        <a:p>
          <a:pPr>
            <a:defRPr lang="de-DE"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Foglio1!$B$1</c:f>
              <c:strCache>
                <c:ptCount val="1"/>
                <c:pt idx="0">
                  <c:v>ITNEW</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1-DC39-49D8-82B6-EB7202421B9E}"/>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1-5ADB-4F64-B39C-4C928DFCC865}"/>
              </c:ext>
            </c:extLst>
          </c:dPt>
          <c:dPt>
            <c:idx val="2"/>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5-DC39-49D8-82B6-EB7202421B9E}"/>
              </c:ext>
            </c:extLst>
          </c:dPt>
          <c:dPt>
            <c:idx val="3"/>
            <c:bubble3D val="0"/>
            <c:spPr>
              <a:solidFill>
                <a:srgbClr val="FFFF00"/>
              </a:solidFill>
              <a:ln w="19050">
                <a:solidFill>
                  <a:schemeClr val="bg1"/>
                </a:solidFill>
              </a:ln>
              <a:effectLst/>
            </c:spPr>
            <c:extLst>
              <c:ext xmlns:c16="http://schemas.microsoft.com/office/drawing/2014/chart" uri="{C3380CC4-5D6E-409C-BE32-E72D297353CC}">
                <c16:uniqueId val="{00000007-DC39-49D8-82B6-EB7202421B9E}"/>
              </c:ext>
            </c:extLst>
          </c:dPt>
          <c:dPt>
            <c:idx val="4"/>
            <c:bubble3D val="0"/>
            <c:spPr>
              <a:solidFill>
                <a:srgbClr val="00B0F0"/>
              </a:solidFill>
              <a:ln w="19050">
                <a:solidFill>
                  <a:schemeClr val="lt1"/>
                </a:solidFill>
              </a:ln>
              <a:effectLst/>
            </c:spPr>
            <c:extLst>
              <c:ext xmlns:c16="http://schemas.microsoft.com/office/drawing/2014/chart" uri="{C3380CC4-5D6E-409C-BE32-E72D297353CC}">
                <c16:uniqueId val="{00000002-5ADB-4F64-B39C-4C928DFCC865}"/>
              </c:ext>
            </c:extLst>
          </c:dPt>
          <c:cat>
            <c:strRef>
              <c:f>Foglio1!$A$2:$A$6</c:f>
              <c:strCache>
                <c:ptCount val="5"/>
                <c:pt idx="0">
                  <c:v>Migrante</c:v>
                </c:pt>
                <c:pt idx="1">
                  <c:v>Profugo</c:v>
                </c:pt>
                <c:pt idx="2">
                  <c:v>Rifugiato</c:v>
                </c:pt>
                <c:pt idx="3">
                  <c:v>Immigrato</c:v>
                </c:pt>
                <c:pt idx="4">
                  <c:v>Richiedente asilo</c:v>
                </c:pt>
              </c:strCache>
            </c:strRef>
          </c:cat>
          <c:val>
            <c:numRef>
              <c:f>Foglio1!$B$2:$B$6</c:f>
              <c:numCache>
                <c:formatCode>0%</c:formatCode>
                <c:ptCount val="5"/>
                <c:pt idx="0">
                  <c:v>0.45</c:v>
                </c:pt>
                <c:pt idx="1">
                  <c:v>0.35000000000000003</c:v>
                </c:pt>
                <c:pt idx="2">
                  <c:v>0.1</c:v>
                </c:pt>
                <c:pt idx="3">
                  <c:v>4.0000000000000008E-2</c:v>
                </c:pt>
                <c:pt idx="4">
                  <c:v>4.0000000000000008E-2</c:v>
                </c:pt>
              </c:numCache>
            </c:numRef>
          </c:val>
          <c:extLst>
            <c:ext xmlns:c16="http://schemas.microsoft.com/office/drawing/2014/chart" uri="{C3380CC4-5D6E-409C-BE32-E72D297353CC}">
              <c16:uniqueId val="{00000000-5ADB-4F64-B39C-4C928DFCC865}"/>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de-DE"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7A1F32-52CC-4983-BDC2-F756BD50A82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AE00423-8483-43B3-BA35-A442E93784D5}">
      <dgm:prSet/>
      <dgm:spPr/>
      <dgm:t>
        <a:bodyPr/>
        <a:lstStyle/>
        <a:p>
          <a:pPr algn="ctr"/>
          <a:r>
            <a:rPr lang="it-IT">
              <a:solidFill>
                <a:schemeClr val="tx1">
                  <a:lumMod val="95000"/>
                  <a:lumOff val="5000"/>
                </a:schemeClr>
              </a:solidFill>
            </a:rPr>
            <a:t>1)  METAPHERN IN DER POLITISCHEN RHETORIK </a:t>
          </a:r>
          <a:endParaRPr lang="en-US">
            <a:solidFill>
              <a:schemeClr val="tx1">
                <a:lumMod val="95000"/>
                <a:lumOff val="5000"/>
              </a:schemeClr>
            </a:solidFill>
          </a:endParaRPr>
        </a:p>
      </dgm:t>
    </dgm:pt>
    <dgm:pt modelId="{B4167AB1-09BD-4BA1-AB64-8CB0702E9BCB}" type="parTrans" cxnId="{A0D1E3EE-9B45-49AD-90C8-77A4FA27886C}">
      <dgm:prSet/>
      <dgm:spPr/>
      <dgm:t>
        <a:bodyPr/>
        <a:lstStyle/>
        <a:p>
          <a:endParaRPr lang="en-US"/>
        </a:p>
      </dgm:t>
    </dgm:pt>
    <dgm:pt modelId="{68B8E49D-5085-4B24-8BEA-ABB54D897B81}" type="sibTrans" cxnId="{A0D1E3EE-9B45-49AD-90C8-77A4FA27886C}">
      <dgm:prSet/>
      <dgm:spPr/>
      <dgm:t>
        <a:bodyPr/>
        <a:lstStyle/>
        <a:p>
          <a:endParaRPr lang="en-US"/>
        </a:p>
      </dgm:t>
    </dgm:pt>
    <dgm:pt modelId="{D18501A1-5A8E-41CC-B3B2-B2D21AE56EF1}">
      <dgm:prSet/>
      <dgm:spPr/>
      <dgm:t>
        <a:bodyPr/>
        <a:lstStyle/>
        <a:p>
          <a:r>
            <a:rPr lang="it-IT">
              <a:solidFill>
                <a:schemeClr val="tx1">
                  <a:lumMod val="95000"/>
                  <a:lumOff val="5000"/>
                </a:schemeClr>
              </a:solidFill>
            </a:rPr>
            <a:t>2)  METAPHERN PERSPEKTIVIERUNG</a:t>
          </a:r>
          <a:endParaRPr lang="en-US">
            <a:solidFill>
              <a:schemeClr val="tx1">
                <a:lumMod val="95000"/>
                <a:lumOff val="5000"/>
              </a:schemeClr>
            </a:solidFill>
          </a:endParaRPr>
        </a:p>
      </dgm:t>
    </dgm:pt>
    <dgm:pt modelId="{CE7EAC77-51C3-4297-9180-DE676357398C}" type="parTrans" cxnId="{524F5F03-2A8E-4C87-A559-A40300899575}">
      <dgm:prSet/>
      <dgm:spPr/>
      <dgm:t>
        <a:bodyPr/>
        <a:lstStyle/>
        <a:p>
          <a:endParaRPr lang="en-US"/>
        </a:p>
      </dgm:t>
    </dgm:pt>
    <dgm:pt modelId="{7DF9CFCE-5137-4FB4-B9C6-72DAA972EA62}" type="sibTrans" cxnId="{524F5F03-2A8E-4C87-A559-A40300899575}">
      <dgm:prSet/>
      <dgm:spPr/>
      <dgm:t>
        <a:bodyPr/>
        <a:lstStyle/>
        <a:p>
          <a:endParaRPr lang="en-US"/>
        </a:p>
      </dgm:t>
    </dgm:pt>
    <dgm:pt modelId="{4CCC0362-51E1-4833-8AC9-526DD7A65932}">
      <dgm:prSet/>
      <dgm:spPr/>
      <dgm:t>
        <a:bodyPr/>
        <a:lstStyle/>
        <a:p>
          <a:pPr algn="ctr"/>
          <a:r>
            <a:rPr lang="it-IT">
              <a:solidFill>
                <a:schemeClr val="tx1"/>
              </a:solidFill>
            </a:rPr>
            <a:t>4) ZUSAMMENFASSUNG &amp; FAZIT</a:t>
          </a:r>
          <a:endParaRPr lang="it-IT"/>
        </a:p>
      </dgm:t>
    </dgm:pt>
    <dgm:pt modelId="{F346A09F-FA01-4387-BA3A-8BFC94D06F8C}" type="parTrans" cxnId="{B88B3F81-A3DD-4377-B2C7-3569B8A95362}">
      <dgm:prSet/>
      <dgm:spPr/>
      <dgm:t>
        <a:bodyPr/>
        <a:lstStyle/>
        <a:p>
          <a:endParaRPr lang="en-US"/>
        </a:p>
      </dgm:t>
    </dgm:pt>
    <dgm:pt modelId="{7B8357F7-BDA1-4C62-96AB-E9E9521B47F7}" type="sibTrans" cxnId="{B88B3F81-A3DD-4377-B2C7-3569B8A95362}">
      <dgm:prSet/>
      <dgm:spPr/>
      <dgm:t>
        <a:bodyPr/>
        <a:lstStyle/>
        <a:p>
          <a:endParaRPr lang="en-US"/>
        </a:p>
      </dgm:t>
    </dgm:pt>
    <dgm:pt modelId="{84191720-328B-4BC4-A7A3-1BAEF5EF988D}">
      <dgm:prSet/>
      <dgm:spPr/>
      <dgm:t>
        <a:bodyPr/>
        <a:lstStyle/>
        <a:p>
          <a:pPr algn="ctr"/>
          <a:r>
            <a:rPr lang="en-US">
              <a:solidFill>
                <a:schemeClr val="tx1">
                  <a:lumMod val="95000"/>
                  <a:lumOff val="5000"/>
                </a:schemeClr>
              </a:solidFill>
            </a:rPr>
            <a:t>3) FORSCHUNGSFRAGE UND ERGEBNISSE </a:t>
          </a:r>
        </a:p>
      </dgm:t>
    </dgm:pt>
    <dgm:pt modelId="{E64B89D0-97A6-4961-A8A1-C7382D08439C}" type="parTrans" cxnId="{2E068353-57C5-4EDB-AC86-F986F0ED318D}">
      <dgm:prSet/>
      <dgm:spPr/>
      <dgm:t>
        <a:bodyPr/>
        <a:lstStyle/>
        <a:p>
          <a:endParaRPr lang="it-IT"/>
        </a:p>
      </dgm:t>
    </dgm:pt>
    <dgm:pt modelId="{A8E6FC5F-7970-43FA-83C1-FA7A47313CAB}" type="sibTrans" cxnId="{2E068353-57C5-4EDB-AC86-F986F0ED318D}">
      <dgm:prSet/>
      <dgm:spPr/>
      <dgm:t>
        <a:bodyPr/>
        <a:lstStyle/>
        <a:p>
          <a:endParaRPr lang="it-IT"/>
        </a:p>
      </dgm:t>
    </dgm:pt>
    <dgm:pt modelId="{8D23DCF4-EE9F-48F9-B2B0-B1F3E4965748}">
      <dgm:prSet/>
      <dgm:spPr/>
      <dgm:t>
        <a:bodyPr/>
        <a:lstStyle/>
        <a:p>
          <a:pPr algn="ctr"/>
          <a:r>
            <a:rPr lang="it-IT">
              <a:solidFill>
                <a:schemeClr val="tx1"/>
              </a:solidFill>
            </a:rPr>
            <a:t>5) QUELLEN</a:t>
          </a:r>
        </a:p>
        <a:p>
          <a:pPr algn="l"/>
          <a:endParaRPr lang="it-IT"/>
        </a:p>
      </dgm:t>
    </dgm:pt>
    <dgm:pt modelId="{C5419BB6-5A62-4997-8A91-F2C7CED42DAC}" type="parTrans" cxnId="{FC631DA5-2829-42D7-8C2F-118656C3E8C8}">
      <dgm:prSet/>
      <dgm:spPr/>
      <dgm:t>
        <a:bodyPr/>
        <a:lstStyle/>
        <a:p>
          <a:endParaRPr lang="it-IT"/>
        </a:p>
      </dgm:t>
    </dgm:pt>
    <dgm:pt modelId="{11B87FE9-A01C-4F89-9AAA-7E452887DA52}" type="sibTrans" cxnId="{FC631DA5-2829-42D7-8C2F-118656C3E8C8}">
      <dgm:prSet/>
      <dgm:spPr/>
      <dgm:t>
        <a:bodyPr/>
        <a:lstStyle/>
        <a:p>
          <a:endParaRPr lang="it-IT"/>
        </a:p>
      </dgm:t>
    </dgm:pt>
    <dgm:pt modelId="{D56246C9-4721-4C46-85F6-DCAE39DE9BF0}" type="pres">
      <dgm:prSet presAssocID="{377A1F32-52CC-4983-BDC2-F756BD50A82F}" presName="linear" presStyleCnt="0">
        <dgm:presLayoutVars>
          <dgm:animLvl val="lvl"/>
          <dgm:resizeHandles val="exact"/>
        </dgm:presLayoutVars>
      </dgm:prSet>
      <dgm:spPr/>
    </dgm:pt>
    <dgm:pt modelId="{3829353D-9F50-40EC-B5C8-274955DA579E}" type="pres">
      <dgm:prSet presAssocID="{BAE00423-8483-43B3-BA35-A442E93784D5}" presName="parentText" presStyleLbl="node1" presStyleIdx="0" presStyleCnt="5">
        <dgm:presLayoutVars>
          <dgm:chMax val="0"/>
          <dgm:bulletEnabled val="1"/>
        </dgm:presLayoutVars>
      </dgm:prSet>
      <dgm:spPr/>
    </dgm:pt>
    <dgm:pt modelId="{2A846D40-2D7C-436B-A7B5-325C5F288B81}" type="pres">
      <dgm:prSet presAssocID="{68B8E49D-5085-4B24-8BEA-ABB54D897B81}" presName="spacer" presStyleCnt="0"/>
      <dgm:spPr/>
    </dgm:pt>
    <dgm:pt modelId="{FD7DB64C-B724-4549-86BE-AF5F735E3564}" type="pres">
      <dgm:prSet presAssocID="{D18501A1-5A8E-41CC-B3B2-B2D21AE56EF1}" presName="parentText" presStyleLbl="node1" presStyleIdx="1" presStyleCnt="5">
        <dgm:presLayoutVars>
          <dgm:chMax val="0"/>
          <dgm:bulletEnabled val="1"/>
        </dgm:presLayoutVars>
      </dgm:prSet>
      <dgm:spPr/>
    </dgm:pt>
    <dgm:pt modelId="{CF77510D-1D81-440F-8A11-E7C4584DF7DA}" type="pres">
      <dgm:prSet presAssocID="{7DF9CFCE-5137-4FB4-B9C6-72DAA972EA62}" presName="spacer" presStyleCnt="0"/>
      <dgm:spPr/>
    </dgm:pt>
    <dgm:pt modelId="{CE0088E7-A544-4BB8-94FB-75E0DFF2DDC1}" type="pres">
      <dgm:prSet presAssocID="{84191720-328B-4BC4-A7A3-1BAEF5EF988D}" presName="parentText" presStyleLbl="node1" presStyleIdx="2" presStyleCnt="5">
        <dgm:presLayoutVars>
          <dgm:chMax val="0"/>
          <dgm:bulletEnabled val="1"/>
        </dgm:presLayoutVars>
      </dgm:prSet>
      <dgm:spPr/>
    </dgm:pt>
    <dgm:pt modelId="{4F0E83D2-82FB-4D6D-85E6-DAFAFF697086}" type="pres">
      <dgm:prSet presAssocID="{A8E6FC5F-7970-43FA-83C1-FA7A47313CAB}" presName="spacer" presStyleCnt="0"/>
      <dgm:spPr/>
    </dgm:pt>
    <dgm:pt modelId="{687B0311-CDC5-4BA0-B63C-F76F09035CC8}" type="pres">
      <dgm:prSet presAssocID="{4CCC0362-51E1-4833-8AC9-526DD7A65932}" presName="parentText" presStyleLbl="node1" presStyleIdx="3" presStyleCnt="5">
        <dgm:presLayoutVars>
          <dgm:chMax val="0"/>
          <dgm:bulletEnabled val="1"/>
        </dgm:presLayoutVars>
      </dgm:prSet>
      <dgm:spPr/>
    </dgm:pt>
    <dgm:pt modelId="{6C519E38-D875-47B2-9463-82F48F2DA34D}" type="pres">
      <dgm:prSet presAssocID="{7B8357F7-BDA1-4C62-96AB-E9E9521B47F7}" presName="spacer" presStyleCnt="0"/>
      <dgm:spPr/>
    </dgm:pt>
    <dgm:pt modelId="{63B2D163-ED08-49A5-8488-85E5CBCE30B2}" type="pres">
      <dgm:prSet presAssocID="{8D23DCF4-EE9F-48F9-B2B0-B1F3E4965748}" presName="parentText" presStyleLbl="node1" presStyleIdx="4" presStyleCnt="5">
        <dgm:presLayoutVars>
          <dgm:chMax val="0"/>
          <dgm:bulletEnabled val="1"/>
        </dgm:presLayoutVars>
      </dgm:prSet>
      <dgm:spPr/>
    </dgm:pt>
  </dgm:ptLst>
  <dgm:cxnLst>
    <dgm:cxn modelId="{3DC54101-4694-4E10-9289-4BA8C0C671B1}" type="presOf" srcId="{377A1F32-52CC-4983-BDC2-F756BD50A82F}" destId="{D56246C9-4721-4C46-85F6-DCAE39DE9BF0}" srcOrd="0" destOrd="0" presId="urn:microsoft.com/office/officeart/2005/8/layout/vList2"/>
    <dgm:cxn modelId="{524F5F03-2A8E-4C87-A559-A40300899575}" srcId="{377A1F32-52CC-4983-BDC2-F756BD50A82F}" destId="{D18501A1-5A8E-41CC-B3B2-B2D21AE56EF1}" srcOrd="1" destOrd="0" parTransId="{CE7EAC77-51C3-4297-9180-DE676357398C}" sibTransId="{7DF9CFCE-5137-4FB4-B9C6-72DAA972EA62}"/>
    <dgm:cxn modelId="{43978562-4536-4EA2-82D2-35F3202C9B8B}" type="presOf" srcId="{4CCC0362-51E1-4833-8AC9-526DD7A65932}" destId="{687B0311-CDC5-4BA0-B63C-F76F09035CC8}" srcOrd="0" destOrd="0" presId="urn:microsoft.com/office/officeart/2005/8/layout/vList2"/>
    <dgm:cxn modelId="{0FD9DE43-C0E7-4DE9-9E06-AEF332A75276}" type="presOf" srcId="{84191720-328B-4BC4-A7A3-1BAEF5EF988D}" destId="{CE0088E7-A544-4BB8-94FB-75E0DFF2DDC1}" srcOrd="0" destOrd="0" presId="urn:microsoft.com/office/officeart/2005/8/layout/vList2"/>
    <dgm:cxn modelId="{2E068353-57C5-4EDB-AC86-F986F0ED318D}" srcId="{377A1F32-52CC-4983-BDC2-F756BD50A82F}" destId="{84191720-328B-4BC4-A7A3-1BAEF5EF988D}" srcOrd="2" destOrd="0" parTransId="{E64B89D0-97A6-4961-A8A1-C7382D08439C}" sibTransId="{A8E6FC5F-7970-43FA-83C1-FA7A47313CAB}"/>
    <dgm:cxn modelId="{D1A44A7B-9EE7-4254-9E73-BE304C85BFEA}" type="presOf" srcId="{BAE00423-8483-43B3-BA35-A442E93784D5}" destId="{3829353D-9F50-40EC-B5C8-274955DA579E}" srcOrd="0" destOrd="0" presId="urn:microsoft.com/office/officeart/2005/8/layout/vList2"/>
    <dgm:cxn modelId="{B88B3F81-A3DD-4377-B2C7-3569B8A95362}" srcId="{377A1F32-52CC-4983-BDC2-F756BD50A82F}" destId="{4CCC0362-51E1-4833-8AC9-526DD7A65932}" srcOrd="3" destOrd="0" parTransId="{F346A09F-FA01-4387-BA3A-8BFC94D06F8C}" sibTransId="{7B8357F7-BDA1-4C62-96AB-E9E9521B47F7}"/>
    <dgm:cxn modelId="{DBB3388A-8B02-4E35-BEE0-86C3BF905C7F}" type="presOf" srcId="{D18501A1-5A8E-41CC-B3B2-B2D21AE56EF1}" destId="{FD7DB64C-B724-4549-86BE-AF5F735E3564}" srcOrd="0" destOrd="0" presId="urn:microsoft.com/office/officeart/2005/8/layout/vList2"/>
    <dgm:cxn modelId="{FC631DA5-2829-42D7-8C2F-118656C3E8C8}" srcId="{377A1F32-52CC-4983-BDC2-F756BD50A82F}" destId="{8D23DCF4-EE9F-48F9-B2B0-B1F3E4965748}" srcOrd="4" destOrd="0" parTransId="{C5419BB6-5A62-4997-8A91-F2C7CED42DAC}" sibTransId="{11B87FE9-A01C-4F89-9AAA-7E452887DA52}"/>
    <dgm:cxn modelId="{50776ADC-60CD-4ECC-A536-05AC97377738}" type="presOf" srcId="{8D23DCF4-EE9F-48F9-B2B0-B1F3E4965748}" destId="{63B2D163-ED08-49A5-8488-85E5CBCE30B2}" srcOrd="0" destOrd="0" presId="urn:microsoft.com/office/officeart/2005/8/layout/vList2"/>
    <dgm:cxn modelId="{A0D1E3EE-9B45-49AD-90C8-77A4FA27886C}" srcId="{377A1F32-52CC-4983-BDC2-F756BD50A82F}" destId="{BAE00423-8483-43B3-BA35-A442E93784D5}" srcOrd="0" destOrd="0" parTransId="{B4167AB1-09BD-4BA1-AB64-8CB0702E9BCB}" sibTransId="{68B8E49D-5085-4B24-8BEA-ABB54D897B81}"/>
    <dgm:cxn modelId="{A62F9849-4814-480E-B134-4D4336849426}" type="presParOf" srcId="{D56246C9-4721-4C46-85F6-DCAE39DE9BF0}" destId="{3829353D-9F50-40EC-B5C8-274955DA579E}" srcOrd="0" destOrd="0" presId="urn:microsoft.com/office/officeart/2005/8/layout/vList2"/>
    <dgm:cxn modelId="{D301DC31-68DC-45B7-BB4E-C886985168E3}" type="presParOf" srcId="{D56246C9-4721-4C46-85F6-DCAE39DE9BF0}" destId="{2A846D40-2D7C-436B-A7B5-325C5F288B81}" srcOrd="1" destOrd="0" presId="urn:microsoft.com/office/officeart/2005/8/layout/vList2"/>
    <dgm:cxn modelId="{2BEB8A7E-0332-4070-B390-2984447093C6}" type="presParOf" srcId="{D56246C9-4721-4C46-85F6-DCAE39DE9BF0}" destId="{FD7DB64C-B724-4549-86BE-AF5F735E3564}" srcOrd="2" destOrd="0" presId="urn:microsoft.com/office/officeart/2005/8/layout/vList2"/>
    <dgm:cxn modelId="{DC435A66-0D0B-4AD0-A4A9-E80C473594AB}" type="presParOf" srcId="{D56246C9-4721-4C46-85F6-DCAE39DE9BF0}" destId="{CF77510D-1D81-440F-8A11-E7C4584DF7DA}" srcOrd="3" destOrd="0" presId="urn:microsoft.com/office/officeart/2005/8/layout/vList2"/>
    <dgm:cxn modelId="{54CC49C7-491F-466E-92A8-E2828352AA2C}" type="presParOf" srcId="{D56246C9-4721-4C46-85F6-DCAE39DE9BF0}" destId="{CE0088E7-A544-4BB8-94FB-75E0DFF2DDC1}" srcOrd="4" destOrd="0" presId="urn:microsoft.com/office/officeart/2005/8/layout/vList2"/>
    <dgm:cxn modelId="{92D803A0-1CB9-4273-A900-B3CB47AD4276}" type="presParOf" srcId="{D56246C9-4721-4C46-85F6-DCAE39DE9BF0}" destId="{4F0E83D2-82FB-4D6D-85E6-DAFAFF697086}" srcOrd="5" destOrd="0" presId="urn:microsoft.com/office/officeart/2005/8/layout/vList2"/>
    <dgm:cxn modelId="{E0AFCE10-2F34-42E7-8A35-346083E93A26}" type="presParOf" srcId="{D56246C9-4721-4C46-85F6-DCAE39DE9BF0}" destId="{687B0311-CDC5-4BA0-B63C-F76F09035CC8}" srcOrd="6" destOrd="0" presId="urn:microsoft.com/office/officeart/2005/8/layout/vList2"/>
    <dgm:cxn modelId="{2FD2F4C9-78AC-47C0-A0CC-B31D0FDC978C}" type="presParOf" srcId="{D56246C9-4721-4C46-85F6-DCAE39DE9BF0}" destId="{6C519E38-D875-47B2-9463-82F48F2DA34D}" srcOrd="7" destOrd="0" presId="urn:microsoft.com/office/officeart/2005/8/layout/vList2"/>
    <dgm:cxn modelId="{3D4A576B-FE8A-4361-87B3-AA8B98037C34}" type="presParOf" srcId="{D56246C9-4721-4C46-85F6-DCAE39DE9BF0}" destId="{63B2D163-ED08-49A5-8488-85E5CBCE30B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9353D-9F50-40EC-B5C8-274955DA579E}">
      <dsp:nvSpPr>
        <dsp:cNvPr id="0" name=""/>
        <dsp:cNvSpPr/>
      </dsp:nvSpPr>
      <dsp:spPr>
        <a:xfrm>
          <a:off x="0" y="111505"/>
          <a:ext cx="6119965" cy="921374"/>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a:solidFill>
                <a:schemeClr val="tx1">
                  <a:lumMod val="95000"/>
                  <a:lumOff val="5000"/>
                </a:schemeClr>
              </a:solidFill>
            </a:rPr>
            <a:t>1)  METAPHERN IN DER POLITISCHEN RHETORIK </a:t>
          </a:r>
          <a:endParaRPr lang="en-US" sz="2100" kern="1200">
            <a:solidFill>
              <a:schemeClr val="tx1">
                <a:lumMod val="95000"/>
                <a:lumOff val="5000"/>
              </a:schemeClr>
            </a:solidFill>
          </a:endParaRPr>
        </a:p>
      </dsp:txBody>
      <dsp:txXfrm>
        <a:off x="44978" y="156483"/>
        <a:ext cx="6030009" cy="831418"/>
      </dsp:txXfrm>
    </dsp:sp>
    <dsp:sp modelId="{FD7DB64C-B724-4549-86BE-AF5F735E3564}">
      <dsp:nvSpPr>
        <dsp:cNvPr id="0" name=""/>
        <dsp:cNvSpPr/>
      </dsp:nvSpPr>
      <dsp:spPr>
        <a:xfrm>
          <a:off x="0" y="1093360"/>
          <a:ext cx="6119965" cy="921374"/>
        </a:xfrm>
        <a:prstGeom prst="roundRect">
          <a:avLst/>
        </a:prstGeom>
        <a:gradFill rotWithShape="0">
          <a:gsLst>
            <a:gs pos="0">
              <a:schemeClr val="accent2">
                <a:hueOff val="-2587972"/>
                <a:satOff val="11465"/>
                <a:lumOff val="-4216"/>
                <a:alphaOff val="0"/>
                <a:tint val="97000"/>
                <a:satMod val="100000"/>
                <a:lumMod val="102000"/>
              </a:schemeClr>
            </a:gs>
            <a:gs pos="50000">
              <a:schemeClr val="accent2">
                <a:hueOff val="-2587972"/>
                <a:satOff val="11465"/>
                <a:lumOff val="-4216"/>
                <a:alphaOff val="0"/>
                <a:shade val="100000"/>
                <a:satMod val="103000"/>
                <a:lumMod val="100000"/>
              </a:schemeClr>
            </a:gs>
            <a:gs pos="100000">
              <a:schemeClr val="accent2">
                <a:hueOff val="-2587972"/>
                <a:satOff val="11465"/>
                <a:lumOff val="-4216"/>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kern="1200">
              <a:solidFill>
                <a:schemeClr val="tx1">
                  <a:lumMod val="95000"/>
                  <a:lumOff val="5000"/>
                </a:schemeClr>
              </a:solidFill>
            </a:rPr>
            <a:t>2)  METAPHERN PERSPEKTIVIERUNG</a:t>
          </a:r>
          <a:endParaRPr lang="en-US" sz="2100" kern="1200">
            <a:solidFill>
              <a:schemeClr val="tx1">
                <a:lumMod val="95000"/>
                <a:lumOff val="5000"/>
              </a:schemeClr>
            </a:solidFill>
          </a:endParaRPr>
        </a:p>
      </dsp:txBody>
      <dsp:txXfrm>
        <a:off x="44978" y="1138338"/>
        <a:ext cx="6030009" cy="831418"/>
      </dsp:txXfrm>
    </dsp:sp>
    <dsp:sp modelId="{CE0088E7-A544-4BB8-94FB-75E0DFF2DDC1}">
      <dsp:nvSpPr>
        <dsp:cNvPr id="0" name=""/>
        <dsp:cNvSpPr/>
      </dsp:nvSpPr>
      <dsp:spPr>
        <a:xfrm>
          <a:off x="0" y="2075215"/>
          <a:ext cx="6119965" cy="921374"/>
        </a:xfrm>
        <a:prstGeom prst="roundRect">
          <a:avLst/>
        </a:prstGeom>
        <a:gradFill rotWithShape="0">
          <a:gsLst>
            <a:gs pos="0">
              <a:schemeClr val="accent2">
                <a:hueOff val="-5175944"/>
                <a:satOff val="22930"/>
                <a:lumOff val="-8432"/>
                <a:alphaOff val="0"/>
                <a:tint val="97000"/>
                <a:satMod val="100000"/>
                <a:lumMod val="102000"/>
              </a:schemeClr>
            </a:gs>
            <a:gs pos="50000">
              <a:schemeClr val="accent2">
                <a:hueOff val="-5175944"/>
                <a:satOff val="22930"/>
                <a:lumOff val="-8432"/>
                <a:alphaOff val="0"/>
                <a:shade val="100000"/>
                <a:satMod val="103000"/>
                <a:lumMod val="100000"/>
              </a:schemeClr>
            </a:gs>
            <a:gs pos="100000">
              <a:schemeClr val="accent2">
                <a:hueOff val="-5175944"/>
                <a:satOff val="22930"/>
                <a:lumOff val="-8432"/>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tx1">
                  <a:lumMod val="95000"/>
                  <a:lumOff val="5000"/>
                </a:schemeClr>
              </a:solidFill>
            </a:rPr>
            <a:t>3) FORSCHUNGSFRAGE UND ERGEBNISSE </a:t>
          </a:r>
        </a:p>
      </dsp:txBody>
      <dsp:txXfrm>
        <a:off x="44978" y="2120193"/>
        <a:ext cx="6030009" cy="831418"/>
      </dsp:txXfrm>
    </dsp:sp>
    <dsp:sp modelId="{687B0311-CDC5-4BA0-B63C-F76F09035CC8}">
      <dsp:nvSpPr>
        <dsp:cNvPr id="0" name=""/>
        <dsp:cNvSpPr/>
      </dsp:nvSpPr>
      <dsp:spPr>
        <a:xfrm>
          <a:off x="0" y="3057070"/>
          <a:ext cx="6119965" cy="921374"/>
        </a:xfrm>
        <a:prstGeom prst="roundRect">
          <a:avLst/>
        </a:prstGeom>
        <a:gradFill rotWithShape="0">
          <a:gsLst>
            <a:gs pos="0">
              <a:schemeClr val="accent2">
                <a:hueOff val="-7763915"/>
                <a:satOff val="34394"/>
                <a:lumOff val="-12648"/>
                <a:alphaOff val="0"/>
                <a:tint val="97000"/>
                <a:satMod val="100000"/>
                <a:lumMod val="102000"/>
              </a:schemeClr>
            </a:gs>
            <a:gs pos="50000">
              <a:schemeClr val="accent2">
                <a:hueOff val="-7763915"/>
                <a:satOff val="34394"/>
                <a:lumOff val="-12648"/>
                <a:alphaOff val="0"/>
                <a:shade val="100000"/>
                <a:satMod val="103000"/>
                <a:lumMod val="100000"/>
              </a:schemeClr>
            </a:gs>
            <a:gs pos="100000">
              <a:schemeClr val="accent2">
                <a:hueOff val="-7763915"/>
                <a:satOff val="34394"/>
                <a:lumOff val="-12648"/>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a:solidFill>
                <a:schemeClr val="tx1"/>
              </a:solidFill>
            </a:rPr>
            <a:t>4) ZUSAMMENFASSUNG &amp; FAZIT</a:t>
          </a:r>
          <a:endParaRPr lang="it-IT" sz="2100" kern="1200"/>
        </a:p>
      </dsp:txBody>
      <dsp:txXfrm>
        <a:off x="44978" y="3102048"/>
        <a:ext cx="6030009" cy="831418"/>
      </dsp:txXfrm>
    </dsp:sp>
    <dsp:sp modelId="{63B2D163-ED08-49A5-8488-85E5CBCE30B2}">
      <dsp:nvSpPr>
        <dsp:cNvPr id="0" name=""/>
        <dsp:cNvSpPr/>
      </dsp:nvSpPr>
      <dsp:spPr>
        <a:xfrm>
          <a:off x="0" y="4038925"/>
          <a:ext cx="6119965" cy="921374"/>
        </a:xfrm>
        <a:prstGeom prst="roundRect">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a:solidFill>
                <a:schemeClr val="tx1"/>
              </a:solidFill>
            </a:rPr>
            <a:t>5) QUELLEN</a:t>
          </a:r>
        </a:p>
        <a:p>
          <a:pPr marL="0" lvl="0" indent="0" algn="l" defTabSz="933450">
            <a:lnSpc>
              <a:spcPct val="90000"/>
            </a:lnSpc>
            <a:spcBef>
              <a:spcPct val="0"/>
            </a:spcBef>
            <a:spcAft>
              <a:spcPct val="35000"/>
            </a:spcAft>
            <a:buNone/>
          </a:pPr>
          <a:endParaRPr lang="it-IT" sz="2100" kern="1200"/>
        </a:p>
      </dsp:txBody>
      <dsp:txXfrm>
        <a:off x="44978" y="4083903"/>
        <a:ext cx="6030009" cy="8314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5902D-2EBB-4C33-94C3-F0FEFB0FB81A}" type="datetimeFigureOut">
              <a:rPr lang="it-IT" smtClean="0"/>
              <a:pPr/>
              <a:t>27/11/2025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39B0-33AA-4FA0-965B-22CF0A435D7D}" type="slidenum">
              <a:rPr lang="it-IT" smtClean="0"/>
              <a:pPr/>
              <a:t>‹N›</a:t>
            </a:fld>
            <a:endParaRPr lang="it-IT"/>
          </a:p>
        </p:txBody>
      </p:sp>
    </p:spTree>
    <p:extLst>
      <p:ext uri="{BB962C8B-B14F-4D97-AF65-F5344CB8AC3E}">
        <p14:creationId xmlns:p14="http://schemas.microsoft.com/office/powerpoint/2010/main" val="4184498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de-DE"/>
          </a:p>
        </p:txBody>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92339B0-33AA-4FA0-965B-22CF0A435D7D}" type="slidenum">
              <a:rPr lang="it-IT" smtClean="0"/>
              <a:pPr/>
              <a:t>1</a:t>
            </a:fld>
            <a:endParaRPr lang="it-IT"/>
          </a:p>
        </p:txBody>
      </p:sp>
    </p:spTree>
    <p:extLst>
      <p:ext uri="{BB962C8B-B14F-4D97-AF65-F5344CB8AC3E}">
        <p14:creationId xmlns:p14="http://schemas.microsoft.com/office/powerpoint/2010/main" val="2855163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de-DE"/>
          </a:p>
        </p:txBody>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92339B0-33AA-4FA0-965B-22CF0A435D7D}" type="slidenum">
              <a:rPr lang="it-IT" smtClean="0"/>
              <a:pPr/>
              <a:t>14</a:t>
            </a:fld>
            <a:endParaRPr lang="it-IT"/>
          </a:p>
        </p:txBody>
      </p:sp>
    </p:spTree>
    <p:extLst>
      <p:ext uri="{BB962C8B-B14F-4D97-AF65-F5344CB8AC3E}">
        <p14:creationId xmlns:p14="http://schemas.microsoft.com/office/powerpoint/2010/main" val="514240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92339B0-33AA-4FA0-965B-22CF0A435D7D}" type="slidenum">
              <a:rPr lang="it-IT" smtClean="0"/>
              <a:pPr/>
              <a:t>16</a:t>
            </a:fld>
            <a:endParaRPr lang="it-IT"/>
          </a:p>
        </p:txBody>
      </p:sp>
    </p:spTree>
    <p:extLst>
      <p:ext uri="{BB962C8B-B14F-4D97-AF65-F5344CB8AC3E}">
        <p14:creationId xmlns:p14="http://schemas.microsoft.com/office/powerpoint/2010/main" val="2662370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it-IT"/>
              <a:t>Fare clic per modificare lo stile del titolo dello schema</a:t>
            </a:r>
            <a:endParaRPr lang="en-US"/>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7" name="Date Placeholder 6"/>
          <p:cNvSpPr>
            <a:spLocks noGrp="1"/>
          </p:cNvSpPr>
          <p:nvPr>
            <p:ph type="dt" sz="half" idx="10"/>
          </p:nvPr>
        </p:nvSpPr>
        <p:spPr/>
        <p:txBody>
          <a:bodyPr/>
          <a:lstStyle/>
          <a:p>
            <a:fld id="{B7BB28E1-C839-4855-95E9-B8592F012D80}" type="datetimeFigureOut">
              <a:rPr lang="it-IT" smtClean="0"/>
              <a:pPr/>
              <a:t>27/11/2025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06F444B-969B-452D-9B0A-FDE0B0F0EE42}" type="slidenum">
              <a:rPr lang="it-IT" smtClean="0"/>
              <a:pPr/>
              <a:t>‹N›</a:t>
            </a:fld>
            <a:endParaRPr lang="it-IT"/>
          </a:p>
        </p:txBody>
      </p:sp>
    </p:spTree>
    <p:extLst>
      <p:ext uri="{BB962C8B-B14F-4D97-AF65-F5344CB8AC3E}">
        <p14:creationId xmlns:p14="http://schemas.microsoft.com/office/powerpoint/2010/main" val="87972536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B7BB28E1-C839-4855-95E9-B8592F012D80}" type="datetimeFigureOut">
              <a:rPr lang="it-IT" smtClean="0"/>
              <a:pPr/>
              <a:t>27/11/2025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06F444B-969B-452D-9B0A-FDE0B0F0EE42}" type="slidenum">
              <a:rPr lang="it-IT" smtClean="0"/>
              <a:pPr/>
              <a:t>‹N›</a:t>
            </a:fld>
            <a:endParaRPr lang="it-IT"/>
          </a:p>
        </p:txBody>
      </p:sp>
    </p:spTree>
    <p:extLst>
      <p:ext uri="{BB962C8B-B14F-4D97-AF65-F5344CB8AC3E}">
        <p14:creationId xmlns:p14="http://schemas.microsoft.com/office/powerpoint/2010/main" val="1523493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B7BB28E1-C839-4855-95E9-B8592F012D80}" type="datetimeFigureOut">
              <a:rPr lang="it-IT" smtClean="0"/>
              <a:pPr/>
              <a:t>27/11/2025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06F444B-969B-452D-9B0A-FDE0B0F0EE42}" type="slidenum">
              <a:rPr lang="it-IT" smtClean="0"/>
              <a:pPr/>
              <a:t>‹N›</a:t>
            </a:fld>
            <a:endParaRPr lang="it-IT"/>
          </a:p>
        </p:txBody>
      </p:sp>
    </p:spTree>
    <p:extLst>
      <p:ext uri="{BB962C8B-B14F-4D97-AF65-F5344CB8AC3E}">
        <p14:creationId xmlns:p14="http://schemas.microsoft.com/office/powerpoint/2010/main" val="374995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B7BB28E1-C839-4855-95E9-B8592F012D80}" type="datetimeFigureOut">
              <a:rPr lang="it-IT" smtClean="0"/>
              <a:pPr/>
              <a:t>27/11/2025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06F444B-969B-452D-9B0A-FDE0B0F0EE42}" type="slidenum">
              <a:rPr lang="it-IT" smtClean="0"/>
              <a:pPr/>
              <a:t>‹N›</a:t>
            </a:fld>
            <a:endParaRPr lang="it-IT"/>
          </a:p>
        </p:txBody>
      </p:sp>
    </p:spTree>
    <p:extLst>
      <p:ext uri="{BB962C8B-B14F-4D97-AF65-F5344CB8AC3E}">
        <p14:creationId xmlns:p14="http://schemas.microsoft.com/office/powerpoint/2010/main" val="2281505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it-IT"/>
              <a:t>Fare clic per modificare lo stile del titolo dello schema</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7" name="Date Placeholder 6"/>
          <p:cNvSpPr>
            <a:spLocks noGrp="1"/>
          </p:cNvSpPr>
          <p:nvPr>
            <p:ph type="dt" sz="half" idx="10"/>
          </p:nvPr>
        </p:nvSpPr>
        <p:spPr/>
        <p:txBody>
          <a:bodyPr/>
          <a:lstStyle/>
          <a:p>
            <a:fld id="{B7BB28E1-C839-4855-95E9-B8592F012D80}" type="datetimeFigureOut">
              <a:rPr lang="it-IT" smtClean="0"/>
              <a:pPr/>
              <a:t>27/11/2025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06F444B-969B-452D-9B0A-FDE0B0F0EE42}" type="slidenum">
              <a:rPr lang="it-IT" smtClean="0"/>
              <a:pPr/>
              <a:t>‹N›</a:t>
            </a:fld>
            <a:endParaRPr lang="it-IT"/>
          </a:p>
        </p:txBody>
      </p:sp>
    </p:spTree>
    <p:extLst>
      <p:ext uri="{BB962C8B-B14F-4D97-AF65-F5344CB8AC3E}">
        <p14:creationId xmlns:p14="http://schemas.microsoft.com/office/powerpoint/2010/main" val="36901394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1581912" y="2638044"/>
            <a:ext cx="4271771" cy="31019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6338315" y="2638044"/>
            <a:ext cx="4270247" cy="31019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8" name="Date Placeholder 7"/>
          <p:cNvSpPr>
            <a:spLocks noGrp="1"/>
          </p:cNvSpPr>
          <p:nvPr>
            <p:ph type="dt" sz="half" idx="10"/>
          </p:nvPr>
        </p:nvSpPr>
        <p:spPr/>
        <p:txBody>
          <a:bodyPr/>
          <a:lstStyle/>
          <a:p>
            <a:fld id="{B7BB28E1-C839-4855-95E9-B8592F012D80}" type="datetimeFigureOut">
              <a:rPr lang="it-IT" smtClean="0"/>
              <a:pPr/>
              <a:t>27/11/2025</a:t>
            </a:fld>
            <a:endParaRPr lang="it-IT"/>
          </a:p>
        </p:txBody>
      </p:sp>
      <p:sp>
        <p:nvSpPr>
          <p:cNvPr id="9" name="Footer Placeholder 8"/>
          <p:cNvSpPr>
            <a:spLocks noGrp="1"/>
          </p:cNvSpPr>
          <p:nvPr>
            <p:ph type="ftr" sz="quarter" idx="11"/>
          </p:nvPr>
        </p:nvSpPr>
        <p:spPr/>
        <p:txBody>
          <a:bodyPr/>
          <a:lstStyle/>
          <a:p>
            <a:endParaRPr lang="it-IT"/>
          </a:p>
        </p:txBody>
      </p:sp>
      <p:sp>
        <p:nvSpPr>
          <p:cNvPr id="10" name="Slide Number Placeholder 9"/>
          <p:cNvSpPr>
            <a:spLocks noGrp="1"/>
          </p:cNvSpPr>
          <p:nvPr>
            <p:ph type="sldNum" sz="quarter" idx="12"/>
          </p:nvPr>
        </p:nvSpPr>
        <p:spPr/>
        <p:txBody>
          <a:bodyPr/>
          <a:lstStyle/>
          <a:p>
            <a:fld id="{E06F444B-969B-452D-9B0A-FDE0B0F0EE42}" type="slidenum">
              <a:rPr lang="it-IT" smtClean="0"/>
              <a:pPr/>
              <a:t>‹N›</a:t>
            </a:fld>
            <a:endParaRPr lang="it-IT"/>
          </a:p>
        </p:txBody>
      </p:sp>
    </p:spTree>
    <p:extLst>
      <p:ext uri="{BB962C8B-B14F-4D97-AF65-F5344CB8AC3E}">
        <p14:creationId xmlns:p14="http://schemas.microsoft.com/office/powerpoint/2010/main" val="567413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583436" y="3143250"/>
            <a:ext cx="4270248" cy="259677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7" name="Date Placeholder 6"/>
          <p:cNvSpPr>
            <a:spLocks noGrp="1"/>
          </p:cNvSpPr>
          <p:nvPr>
            <p:ph type="dt" sz="half" idx="10"/>
          </p:nvPr>
        </p:nvSpPr>
        <p:spPr/>
        <p:txBody>
          <a:bodyPr/>
          <a:lstStyle/>
          <a:p>
            <a:fld id="{B7BB28E1-C839-4855-95E9-B8592F012D80}" type="datetimeFigureOut">
              <a:rPr lang="it-IT" smtClean="0"/>
              <a:pPr/>
              <a:t>27/11/2025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06F444B-969B-452D-9B0A-FDE0B0F0EE42}" type="slidenum">
              <a:rPr lang="it-IT" smtClean="0"/>
              <a:pPr/>
              <a:t>‹N›</a:t>
            </a:fld>
            <a:endParaRPr lang="it-IT"/>
          </a:p>
        </p:txBody>
      </p:sp>
      <p:sp>
        <p:nvSpPr>
          <p:cNvPr id="10" name="Title 9"/>
          <p:cNvSpPr>
            <a:spLocks noGrp="1"/>
          </p:cNvSpPr>
          <p:nvPr>
            <p:ph type="title"/>
          </p:nvPr>
        </p:nvSpPr>
        <p:spPr/>
        <p:txBody>
          <a:bodyPr/>
          <a:lstStyle/>
          <a:p>
            <a:r>
              <a:rPr lang="it-IT"/>
              <a:t>Fare clic per modificare lo stile del titolo dello schema</a:t>
            </a:r>
            <a:endParaRPr lang="en-US"/>
          </a:p>
        </p:txBody>
      </p:sp>
    </p:spTree>
    <p:extLst>
      <p:ext uri="{BB962C8B-B14F-4D97-AF65-F5344CB8AC3E}">
        <p14:creationId xmlns:p14="http://schemas.microsoft.com/office/powerpoint/2010/main" val="1679644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p:txBody>
          <a:bodyPr/>
          <a:lstStyle/>
          <a:p>
            <a:fld id="{B7BB28E1-C839-4855-95E9-B8592F012D80}" type="datetimeFigureOut">
              <a:rPr lang="it-IT" smtClean="0"/>
              <a:pPr/>
              <a:t>27/11/2025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06F444B-969B-452D-9B0A-FDE0B0F0EE42}" type="slidenum">
              <a:rPr lang="it-IT" smtClean="0"/>
              <a:pPr/>
              <a:t>‹N›</a:t>
            </a:fld>
            <a:endParaRPr lang="it-IT"/>
          </a:p>
        </p:txBody>
      </p:sp>
    </p:spTree>
    <p:extLst>
      <p:ext uri="{BB962C8B-B14F-4D97-AF65-F5344CB8AC3E}">
        <p14:creationId xmlns:p14="http://schemas.microsoft.com/office/powerpoint/2010/main" val="1783297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B28E1-C839-4855-95E9-B8592F012D80}" type="datetimeFigureOut">
              <a:rPr lang="it-IT" smtClean="0"/>
              <a:pPr/>
              <a:t>27/11/2025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06F444B-969B-452D-9B0A-FDE0B0F0EE42}" type="slidenum">
              <a:rPr lang="it-IT" smtClean="0"/>
              <a:pPr/>
              <a:t>‹N›</a:t>
            </a:fld>
            <a:endParaRPr lang="it-IT"/>
          </a:p>
        </p:txBody>
      </p:sp>
    </p:spTree>
    <p:extLst>
      <p:ext uri="{BB962C8B-B14F-4D97-AF65-F5344CB8AC3E}">
        <p14:creationId xmlns:p14="http://schemas.microsoft.com/office/powerpoint/2010/main" val="73937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it-IT"/>
              <a:t>Fare clic per modificare lo stile del titolo dello schema</a:t>
            </a:r>
            <a:endParaRPr lang="en-US"/>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9" name="Date Placeholder 8"/>
          <p:cNvSpPr>
            <a:spLocks noGrp="1"/>
          </p:cNvSpPr>
          <p:nvPr>
            <p:ph type="dt" sz="half" idx="10"/>
          </p:nvPr>
        </p:nvSpPr>
        <p:spPr/>
        <p:txBody>
          <a:bodyPr/>
          <a:lstStyle/>
          <a:p>
            <a:fld id="{B7BB28E1-C839-4855-95E9-B8592F012D80}" type="datetimeFigureOut">
              <a:rPr lang="it-IT" smtClean="0"/>
              <a:pPr/>
              <a:t>27/11/2025</a:t>
            </a:fld>
            <a:endParaRPr lang="it-IT"/>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it-IT"/>
          </a:p>
        </p:txBody>
      </p:sp>
      <p:sp>
        <p:nvSpPr>
          <p:cNvPr id="11" name="Slide Number Placeholder 10"/>
          <p:cNvSpPr>
            <a:spLocks noGrp="1"/>
          </p:cNvSpPr>
          <p:nvPr>
            <p:ph type="sldNum" sz="quarter" idx="12"/>
          </p:nvPr>
        </p:nvSpPr>
        <p:spPr/>
        <p:txBody>
          <a:bodyPr/>
          <a:lstStyle/>
          <a:p>
            <a:fld id="{E06F444B-969B-452D-9B0A-FDE0B0F0EE42}" type="slidenum">
              <a:rPr lang="it-IT" smtClean="0"/>
              <a:pPr/>
              <a:t>‹N›</a:t>
            </a:fld>
            <a:endParaRPr lang="it-IT"/>
          </a:p>
        </p:txBody>
      </p:sp>
    </p:spTree>
    <p:extLst>
      <p:ext uri="{BB962C8B-B14F-4D97-AF65-F5344CB8AC3E}">
        <p14:creationId xmlns:p14="http://schemas.microsoft.com/office/powerpoint/2010/main" val="3276905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7BB28E1-C839-4855-95E9-B8592F012D80}" type="datetimeFigureOut">
              <a:rPr lang="it-IT" smtClean="0"/>
              <a:pPr/>
              <a:t>27/11/2025</a:t>
            </a:fld>
            <a:endParaRPr lang="it-IT"/>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it-IT"/>
          </a:p>
        </p:txBody>
      </p:sp>
      <p:sp>
        <p:nvSpPr>
          <p:cNvPr id="10" name="Slide Number Placeholder 9"/>
          <p:cNvSpPr>
            <a:spLocks noGrp="1"/>
          </p:cNvSpPr>
          <p:nvPr>
            <p:ph type="sldNum" sz="quarter" idx="12"/>
          </p:nvPr>
        </p:nvSpPr>
        <p:spPr/>
        <p:txBody>
          <a:bodyPr/>
          <a:lstStyle/>
          <a:p>
            <a:fld id="{E06F444B-969B-452D-9B0A-FDE0B0F0EE42}" type="slidenum">
              <a:rPr lang="it-IT" smtClean="0"/>
              <a:pPr/>
              <a:t>‹N›</a:t>
            </a:fld>
            <a:endParaRPr lang="it-IT"/>
          </a:p>
        </p:txBody>
      </p:sp>
    </p:spTree>
    <p:extLst>
      <p:ext uri="{BB962C8B-B14F-4D97-AF65-F5344CB8AC3E}">
        <p14:creationId xmlns:p14="http://schemas.microsoft.com/office/powerpoint/2010/main" val="1630074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7BB28E1-C839-4855-95E9-B8592F012D80}" type="datetimeFigureOut">
              <a:rPr lang="it-IT" smtClean="0"/>
              <a:pPr/>
              <a:t>27/11/2025</a:t>
            </a:fld>
            <a:endParaRPr lang="it-IT"/>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it-IT"/>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E06F444B-969B-452D-9B0A-FDE0B0F0EE42}" type="slidenum">
              <a:rPr lang="it-IT" smtClean="0"/>
              <a:pPr/>
              <a:t>‹N›</a:t>
            </a:fld>
            <a:endParaRPr lang="it-IT"/>
          </a:p>
        </p:txBody>
      </p:sp>
    </p:spTree>
    <p:extLst>
      <p:ext uri="{BB962C8B-B14F-4D97-AF65-F5344CB8AC3E}">
        <p14:creationId xmlns:p14="http://schemas.microsoft.com/office/powerpoint/2010/main" val="5348244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2EFF04-47A5-C5F2-1CF1-DAD78AB44541}"/>
              </a:ext>
            </a:extLst>
          </p:cNvPr>
          <p:cNvSpPr>
            <a:spLocks noGrp="1"/>
          </p:cNvSpPr>
          <p:nvPr>
            <p:ph type="ctrTitle"/>
          </p:nvPr>
        </p:nvSpPr>
        <p:spPr>
          <a:xfrm>
            <a:off x="1600200" y="2066701"/>
            <a:ext cx="8991600" cy="1645920"/>
          </a:xfrm>
          <a:solidFill>
            <a:srgbClr val="00B050"/>
          </a:solidFill>
        </p:spPr>
        <p:txBody>
          <a:bodyPr>
            <a:normAutofit/>
          </a:bodyPr>
          <a:lstStyle/>
          <a:p>
            <a:r>
              <a:rPr lang="de-DE" sz="2000" noProof="0"/>
              <a:t>Metaphorische Perspektivierung in deutschen und italienischen politischen Diskursen</a:t>
            </a:r>
          </a:p>
        </p:txBody>
      </p:sp>
      <p:sp>
        <p:nvSpPr>
          <p:cNvPr id="3" name="Sottotitolo 2">
            <a:extLst>
              <a:ext uri="{FF2B5EF4-FFF2-40B4-BE49-F238E27FC236}">
                <a16:creationId xmlns:a16="http://schemas.microsoft.com/office/drawing/2014/main" id="{3B01E1B0-0428-2093-83FD-1A1F7F512C55}"/>
              </a:ext>
            </a:extLst>
          </p:cNvPr>
          <p:cNvSpPr>
            <a:spLocks noGrp="1"/>
          </p:cNvSpPr>
          <p:nvPr>
            <p:ph type="subTitle" idx="1"/>
          </p:nvPr>
        </p:nvSpPr>
        <p:spPr>
          <a:xfrm>
            <a:off x="2695194" y="4110229"/>
            <a:ext cx="6801612" cy="1239894"/>
          </a:xfrm>
        </p:spPr>
        <p:txBody>
          <a:bodyPr>
            <a:normAutofit fontScale="25000" lnSpcReduction="20000"/>
          </a:bodyPr>
          <a:lstStyle/>
          <a:p>
            <a:r>
              <a:rPr lang="it-IT" sz="8000">
                <a:solidFill>
                  <a:schemeClr val="bg1"/>
                </a:solidFill>
              </a:rPr>
              <a:t>LINGUA TEDESCA I </a:t>
            </a:r>
          </a:p>
          <a:p>
            <a:r>
              <a:rPr lang="it-IT" sz="8000">
                <a:solidFill>
                  <a:schemeClr val="bg1"/>
                </a:solidFill>
              </a:rPr>
              <a:t>PROF.SSA CINATO</a:t>
            </a:r>
          </a:p>
          <a:p>
            <a:endParaRPr lang="it-IT" sz="8000">
              <a:solidFill>
                <a:schemeClr val="bg1"/>
              </a:solidFill>
            </a:endParaRPr>
          </a:p>
          <a:p>
            <a:r>
              <a:rPr lang="it-IT" sz="8000" err="1">
                <a:solidFill>
                  <a:schemeClr val="bg1"/>
                </a:solidFill>
              </a:rPr>
              <a:t>Referent:innen</a:t>
            </a:r>
            <a:endParaRPr lang="it-IT" sz="8000">
              <a:solidFill>
                <a:schemeClr val="bg1"/>
              </a:solidFill>
            </a:endParaRPr>
          </a:p>
          <a:p>
            <a:r>
              <a:rPr lang="it-IT" sz="8000" err="1">
                <a:solidFill>
                  <a:schemeClr val="bg1"/>
                </a:solidFill>
              </a:rPr>
              <a:t>Fady</a:t>
            </a:r>
            <a:r>
              <a:rPr lang="it-IT" sz="8000">
                <a:solidFill>
                  <a:schemeClr val="bg1"/>
                </a:solidFill>
              </a:rPr>
              <a:t> Darwish ; Aurora Sanzo ; Gloria Gabrielli </a:t>
            </a:r>
          </a:p>
          <a:p>
            <a:endParaRPr lang="it-IT"/>
          </a:p>
        </p:txBody>
      </p:sp>
      <p:sp>
        <p:nvSpPr>
          <p:cNvPr id="5" name="CasellaDiTesto 4">
            <a:extLst>
              <a:ext uri="{FF2B5EF4-FFF2-40B4-BE49-F238E27FC236}">
                <a16:creationId xmlns:a16="http://schemas.microsoft.com/office/drawing/2014/main" id="{1E9B9E54-9369-F445-2FE4-66FECB578B76}"/>
              </a:ext>
            </a:extLst>
          </p:cNvPr>
          <p:cNvSpPr txBox="1"/>
          <p:nvPr/>
        </p:nvSpPr>
        <p:spPr>
          <a:xfrm>
            <a:off x="835742" y="5987845"/>
            <a:ext cx="2910348" cy="369332"/>
          </a:xfrm>
          <a:prstGeom prst="rect">
            <a:avLst/>
          </a:prstGeom>
          <a:noFill/>
        </p:spPr>
        <p:txBody>
          <a:bodyPr wrap="square" rtlCol="0">
            <a:spAutoFit/>
          </a:bodyPr>
          <a:lstStyle/>
          <a:p>
            <a:r>
              <a:rPr lang="it-IT">
                <a:solidFill>
                  <a:schemeClr val="bg1"/>
                </a:solidFill>
              </a:rPr>
              <a:t>28 Novembre 2025</a:t>
            </a:r>
          </a:p>
        </p:txBody>
      </p:sp>
      <p:pic>
        <p:nvPicPr>
          <p:cNvPr id="9" name="Immagine 8" descr="Immagine che contiene testo, schermata, Carattere, linea&#10;&#10;Il contenuto generato dall'IA potrebbe non essere corretto.">
            <a:extLst>
              <a:ext uri="{FF2B5EF4-FFF2-40B4-BE49-F238E27FC236}">
                <a16:creationId xmlns:a16="http://schemas.microsoft.com/office/drawing/2014/main" id="{D148B151-6E0B-DEEB-C821-8B70ECFD2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556" y="149657"/>
            <a:ext cx="2332335" cy="1519436"/>
          </a:xfrm>
          <a:prstGeom prst="rect">
            <a:avLst/>
          </a:prstGeom>
        </p:spPr>
      </p:pic>
      <p:pic>
        <p:nvPicPr>
          <p:cNvPr id="6" name="Immagine 5" descr="Immagine che contiene testo, logo, Carattere, Elementi grafici&#10;&#10;Il contenuto generato dall'IA potrebbe non essere corretto.">
            <a:extLst>
              <a:ext uri="{FF2B5EF4-FFF2-40B4-BE49-F238E27FC236}">
                <a16:creationId xmlns:a16="http://schemas.microsoft.com/office/drawing/2014/main" id="{4D5E3E92-C900-E9FC-B7F2-9CF9124B33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4028" y="84616"/>
            <a:ext cx="1434820" cy="1434820"/>
          </a:xfrm>
          <a:prstGeom prst="rect">
            <a:avLst/>
          </a:prstGeom>
        </p:spPr>
      </p:pic>
    </p:spTree>
    <p:extLst>
      <p:ext uri="{BB962C8B-B14F-4D97-AF65-F5344CB8AC3E}">
        <p14:creationId xmlns:p14="http://schemas.microsoft.com/office/powerpoint/2010/main" val="354595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1B7D7CC-851F-CF80-4224-5A4AD004A5D0}"/>
              </a:ext>
            </a:extLst>
          </p:cNvPr>
          <p:cNvSpPr txBox="1"/>
          <p:nvPr/>
        </p:nvSpPr>
        <p:spPr>
          <a:xfrm>
            <a:off x="628316" y="594895"/>
            <a:ext cx="10026315"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a:t>Mit der Perspektivierung im Flüchtlings- und Immigrationsdiskurs benutzt die politische Sprache oft das Bild der Gesellschaft als Körper. </a:t>
            </a:r>
            <a:endParaRPr lang="it-IT" sz="2000"/>
          </a:p>
          <a:p>
            <a:endParaRPr lang="de-DE" sz="2000"/>
          </a:p>
          <a:p>
            <a:r>
              <a:rPr lang="de-DE" sz="2000"/>
              <a:t>Der so aktivierte Frame bewirkt, dass Immigranten nicht nur bezichtigt werden, Träger von Krankheiten zu sein, sondern auch metaphorisch Parasiten gleichgesetzt werden, die dem Wohlbefinden und der Gesundheit des „sozialen Körpers“ schaden würden. </a:t>
            </a:r>
            <a:endParaRPr lang="it-IT" sz="2000"/>
          </a:p>
          <a:p>
            <a:pPr algn="ctr"/>
            <a:endParaRPr lang="it-IT"/>
          </a:p>
        </p:txBody>
      </p:sp>
      <p:sp>
        <p:nvSpPr>
          <p:cNvPr id="5" name="CasellaDiTesto 4">
            <a:extLst>
              <a:ext uri="{FF2B5EF4-FFF2-40B4-BE49-F238E27FC236}">
                <a16:creationId xmlns:a16="http://schemas.microsoft.com/office/drawing/2014/main" id="{5CFCB3A4-0586-FD65-5562-D4FB99127985}"/>
              </a:ext>
            </a:extLst>
          </p:cNvPr>
          <p:cNvSpPr txBox="1"/>
          <p:nvPr/>
        </p:nvSpPr>
        <p:spPr>
          <a:xfrm>
            <a:off x="2593474" y="3175001"/>
            <a:ext cx="60960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a:solidFill>
                  <a:srgbClr val="00B050"/>
                </a:solidFill>
              </a:rPr>
              <a:t>Metaphern werden in der politischen Kommunikation bewusst benutzt, um bestimmte Aspekte der Wirklichkeit aus einer bestimmten Perspektive hervorzuheben und dadurch andere zu verdecken.</a:t>
            </a:r>
            <a:endParaRPr lang="it-IT">
              <a:solidFill>
                <a:srgbClr val="00B050"/>
              </a:solidFill>
            </a:endParaRPr>
          </a:p>
          <a:p>
            <a:pPr algn="ctr"/>
            <a:endParaRPr lang="it-IT"/>
          </a:p>
        </p:txBody>
      </p:sp>
      <p:sp>
        <p:nvSpPr>
          <p:cNvPr id="6" name="CasellaDiTesto 5">
            <a:extLst>
              <a:ext uri="{FF2B5EF4-FFF2-40B4-BE49-F238E27FC236}">
                <a16:creationId xmlns:a16="http://schemas.microsoft.com/office/drawing/2014/main" id="{59B11A88-9848-001F-4A3C-E1DB670F09BB}"/>
              </a:ext>
            </a:extLst>
          </p:cNvPr>
          <p:cNvSpPr txBox="1"/>
          <p:nvPr/>
        </p:nvSpPr>
        <p:spPr>
          <a:xfrm>
            <a:off x="5387474" y="5006473"/>
            <a:ext cx="609600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de-DE" sz="2000"/>
              <a:t>Die Wahlergebnisse, welche die AfD und die Lega Nord in den letzten Jahren mit dieser Art politischer Kommunikation erreicht haben, scheinen die Wirksamkeit dieser rhetorischen Strategie zu bestätigen.</a:t>
            </a:r>
            <a:endParaRPr lang="it-IT" sz="2000"/>
          </a:p>
          <a:p>
            <a:pPr algn="ctr"/>
            <a:endParaRPr lang="it-IT" sz="2000"/>
          </a:p>
        </p:txBody>
      </p:sp>
    </p:spTree>
    <p:extLst>
      <p:ext uri="{BB962C8B-B14F-4D97-AF65-F5344CB8AC3E}">
        <p14:creationId xmlns:p14="http://schemas.microsoft.com/office/powerpoint/2010/main" val="1681768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Immagine 5" descr="Immagine che contiene logo, Elementi grafici, simbolo, Carattere&#10;&#10;Il contenuto generato dall&amp;#39;IA potrebbe non essere corretto.">
            <a:extLst>
              <a:ext uri="{FF2B5EF4-FFF2-40B4-BE49-F238E27FC236}">
                <a16:creationId xmlns:a16="http://schemas.microsoft.com/office/drawing/2014/main" id="{E7D8030F-A442-82CF-8B2E-C59B5ACDCC0A}"/>
              </a:ext>
            </a:extLst>
          </p:cNvPr>
          <p:cNvPicPr>
            <a:picLocks noChangeAspect="1"/>
          </p:cNvPicPr>
          <p:nvPr/>
        </p:nvPicPr>
        <p:blipFill>
          <a:blip r:embed="rId2" cstate="print"/>
          <a:stretch>
            <a:fillRect/>
          </a:stretch>
        </p:blipFill>
        <p:spPr>
          <a:xfrm>
            <a:off x="655638" y="999015"/>
            <a:ext cx="1102042" cy="1044866"/>
          </a:xfrm>
          <a:prstGeom prst="rect">
            <a:avLst/>
          </a:prstGeom>
          <a:ln w="31750" cap="sq">
            <a:solidFill>
              <a:srgbClr val="FFFFFF"/>
            </a:solidFill>
            <a:miter lim="800000"/>
          </a:ln>
        </p:spPr>
      </p:pic>
      <p:pic>
        <p:nvPicPr>
          <p:cNvPr id="5" name="Immagine 4" descr="Immagine che contiene Carattere, Elementi grafici, logo, grafica&#10;&#10;Il contenuto generato dall&amp;#39;IA potrebbe non essere corretto.">
            <a:extLst>
              <a:ext uri="{FF2B5EF4-FFF2-40B4-BE49-F238E27FC236}">
                <a16:creationId xmlns:a16="http://schemas.microsoft.com/office/drawing/2014/main" id="{2E56E97F-4D3B-5829-69D3-D68026A81099}"/>
              </a:ext>
            </a:extLst>
          </p:cNvPr>
          <p:cNvPicPr>
            <a:picLocks noChangeAspect="1"/>
          </p:cNvPicPr>
          <p:nvPr/>
        </p:nvPicPr>
        <p:blipFill>
          <a:blip r:embed="rId3"/>
          <a:stretch>
            <a:fillRect/>
          </a:stretch>
        </p:blipFill>
        <p:spPr>
          <a:xfrm>
            <a:off x="655638" y="298703"/>
            <a:ext cx="3085352" cy="550279"/>
          </a:xfrm>
          <a:prstGeom prst="rect">
            <a:avLst/>
          </a:prstGeom>
          <a:ln w="31750" cap="sq">
            <a:solidFill>
              <a:srgbClr val="FFFFFF"/>
            </a:solidFill>
            <a:miter lim="800000"/>
          </a:ln>
        </p:spPr>
      </p:pic>
      <p:sp>
        <p:nvSpPr>
          <p:cNvPr id="3" name="CasellaDiTesto 2">
            <a:extLst>
              <a:ext uri="{FF2B5EF4-FFF2-40B4-BE49-F238E27FC236}">
                <a16:creationId xmlns:a16="http://schemas.microsoft.com/office/drawing/2014/main" id="{7FE26422-453C-10D8-42A5-1F643E40D68F}"/>
              </a:ext>
            </a:extLst>
          </p:cNvPr>
          <p:cNvSpPr txBox="1"/>
          <p:nvPr/>
        </p:nvSpPr>
        <p:spPr>
          <a:xfrm>
            <a:off x="5252072" y="870267"/>
            <a:ext cx="6142233" cy="4572309"/>
          </a:xfrm>
          <a:prstGeom prst="rect">
            <a:avLst/>
          </a:prstGeom>
          <a:ln>
            <a:solidFill>
              <a:srgbClr val="00B050"/>
            </a:solidFill>
          </a:ln>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defTabSz="914400">
              <a:lnSpc>
                <a:spcPct val="90000"/>
              </a:lnSpc>
              <a:spcBef>
                <a:spcPts val="1000"/>
              </a:spcBef>
              <a:buClr>
                <a:schemeClr val="accent2"/>
              </a:buClr>
            </a:pPr>
            <a:r>
              <a:rPr lang="en-US" sz="2000">
                <a:solidFill>
                  <a:schemeClr val="tx1">
                    <a:lumMod val="85000"/>
                    <a:lumOff val="15000"/>
                  </a:schemeClr>
                </a:solidFill>
              </a:rPr>
              <a:t>Drei </a:t>
            </a:r>
            <a:r>
              <a:rPr lang="en-US" sz="2000" err="1">
                <a:solidFill>
                  <a:schemeClr val="tx1">
                    <a:lumMod val="85000"/>
                    <a:lumOff val="15000"/>
                  </a:schemeClr>
                </a:solidFill>
              </a:rPr>
              <a:t>verschiedene</a:t>
            </a:r>
            <a:r>
              <a:rPr lang="en-US" sz="2000">
                <a:solidFill>
                  <a:schemeClr val="tx1">
                    <a:lumMod val="85000"/>
                    <a:lumOff val="15000"/>
                  </a:schemeClr>
                </a:solidFill>
              </a:rPr>
              <a:t> </a:t>
            </a:r>
            <a:r>
              <a:rPr lang="en-US" sz="2000" err="1">
                <a:solidFill>
                  <a:schemeClr val="tx1">
                    <a:lumMod val="85000"/>
                    <a:lumOff val="15000"/>
                  </a:schemeClr>
                </a:solidFill>
              </a:rPr>
              <a:t>Zeiträume</a:t>
            </a:r>
            <a:r>
              <a:rPr lang="en-US" sz="2000">
                <a:solidFill>
                  <a:schemeClr val="tx1">
                    <a:lumMod val="85000"/>
                    <a:lumOff val="15000"/>
                  </a:schemeClr>
                </a:solidFill>
              </a:rPr>
              <a:t> </a:t>
            </a:r>
            <a:r>
              <a:rPr lang="en-US" sz="2000" err="1">
                <a:solidFill>
                  <a:schemeClr val="tx1">
                    <a:lumMod val="85000"/>
                    <a:lumOff val="15000"/>
                  </a:schemeClr>
                </a:solidFill>
              </a:rPr>
              <a:t>aus</a:t>
            </a:r>
            <a:r>
              <a:rPr lang="en-US" sz="2000">
                <a:solidFill>
                  <a:schemeClr val="tx1">
                    <a:lumMod val="85000"/>
                    <a:lumOff val="15000"/>
                  </a:schemeClr>
                </a:solidFill>
              </a:rPr>
              <a:t> den Jahren 2015–2017: </a:t>
            </a:r>
            <a:endParaRPr lang="it-IT" sz="2000">
              <a:solidFill>
                <a:schemeClr val="tx1">
                  <a:lumMod val="85000"/>
                  <a:lumOff val="15000"/>
                </a:schemeClr>
              </a:solidFill>
            </a:endParaRPr>
          </a:p>
          <a:p>
            <a:pPr indent="-228600" defTabSz="914400">
              <a:lnSpc>
                <a:spcPct val="90000"/>
              </a:lnSpc>
              <a:spcBef>
                <a:spcPts val="1000"/>
              </a:spcBef>
              <a:buClr>
                <a:schemeClr val="accent2"/>
              </a:buClr>
              <a:buFont typeface="Arial" panose="020B0604020202020204" pitchFamily="34" charset="0"/>
              <a:buChar char="•"/>
            </a:pPr>
            <a:endParaRPr lang="en-US" sz="2000">
              <a:solidFill>
                <a:schemeClr val="tx1">
                  <a:lumMod val="85000"/>
                  <a:lumOff val="15000"/>
                </a:schemeClr>
              </a:solidFill>
            </a:endParaRPr>
          </a:p>
          <a:p>
            <a:pPr marL="285750" indent="-285750" defTabSz="914400">
              <a:lnSpc>
                <a:spcPct val="90000"/>
              </a:lnSpc>
              <a:spcBef>
                <a:spcPts val="1000"/>
              </a:spcBef>
              <a:buClr>
                <a:schemeClr val="accent2"/>
              </a:buClr>
              <a:buFont typeface="Arial" panose="020B0604020202020204" pitchFamily="34" charset="0"/>
              <a:buChar char="•"/>
            </a:pPr>
            <a:r>
              <a:rPr lang="en-US" sz="2000">
                <a:solidFill>
                  <a:schemeClr val="tx1">
                    <a:lumMod val="85000"/>
                    <a:lumOff val="15000"/>
                  </a:schemeClr>
                </a:solidFill>
              </a:rPr>
              <a:t>September 2015, </a:t>
            </a:r>
            <a:r>
              <a:rPr lang="en-US" sz="2000" err="1">
                <a:solidFill>
                  <a:schemeClr val="tx1">
                    <a:lumMod val="85000"/>
                    <a:lumOff val="15000"/>
                  </a:schemeClr>
                </a:solidFill>
              </a:rPr>
              <a:t>nach</a:t>
            </a:r>
            <a:r>
              <a:rPr lang="en-US" sz="2000">
                <a:solidFill>
                  <a:schemeClr val="tx1">
                    <a:lumMod val="85000"/>
                    <a:lumOff val="15000"/>
                  </a:schemeClr>
                </a:solidFill>
              </a:rPr>
              <a:t> Angela </a:t>
            </a:r>
            <a:r>
              <a:rPr lang="en-US" sz="2000" err="1">
                <a:solidFill>
                  <a:schemeClr val="tx1">
                    <a:lumMod val="85000"/>
                    <a:lumOff val="15000"/>
                  </a:schemeClr>
                </a:solidFill>
              </a:rPr>
              <a:t>Merkels</a:t>
            </a:r>
            <a:r>
              <a:rPr lang="en-US" sz="2000">
                <a:solidFill>
                  <a:schemeClr val="tx1">
                    <a:lumMod val="85000"/>
                    <a:lumOff val="15000"/>
                  </a:schemeClr>
                </a:solidFill>
              </a:rPr>
              <a:t> </a:t>
            </a:r>
            <a:r>
              <a:rPr lang="en-US" sz="2000" err="1">
                <a:solidFill>
                  <a:schemeClr val="tx1">
                    <a:lumMod val="85000"/>
                    <a:lumOff val="15000"/>
                  </a:schemeClr>
                </a:solidFill>
              </a:rPr>
              <a:t>Äußerung</a:t>
            </a:r>
            <a:r>
              <a:rPr lang="en-US" sz="2000">
                <a:solidFill>
                  <a:schemeClr val="tx1">
                    <a:lumMod val="85000"/>
                    <a:lumOff val="15000"/>
                  </a:schemeClr>
                </a:solidFill>
              </a:rPr>
              <a:t> ‘Wir </a:t>
            </a:r>
            <a:r>
              <a:rPr lang="en-US" sz="2000" err="1">
                <a:solidFill>
                  <a:schemeClr val="tx1">
                    <a:lumMod val="85000"/>
                    <a:lumOff val="15000"/>
                  </a:schemeClr>
                </a:solidFill>
              </a:rPr>
              <a:t>schaffen</a:t>
            </a:r>
            <a:r>
              <a:rPr lang="en-US" sz="2000">
                <a:solidFill>
                  <a:schemeClr val="tx1">
                    <a:lumMod val="85000"/>
                    <a:lumOff val="15000"/>
                  </a:schemeClr>
                </a:solidFill>
              </a:rPr>
              <a:t> </a:t>
            </a:r>
            <a:r>
              <a:rPr lang="en-US" sz="2000" err="1">
                <a:solidFill>
                  <a:schemeClr val="tx1">
                    <a:lumMod val="85000"/>
                    <a:lumOff val="15000"/>
                  </a:schemeClr>
                </a:solidFill>
              </a:rPr>
              <a:t>das’</a:t>
            </a:r>
            <a:endParaRPr lang="en-US" sz="2000">
              <a:solidFill>
                <a:schemeClr val="tx1">
                  <a:lumMod val="85000"/>
                  <a:lumOff val="15000"/>
                </a:schemeClr>
              </a:solidFill>
            </a:endParaRPr>
          </a:p>
          <a:p>
            <a:pPr marL="285750" indent="-285750" defTabSz="914400">
              <a:lnSpc>
                <a:spcPct val="90000"/>
              </a:lnSpc>
              <a:spcBef>
                <a:spcPts val="1000"/>
              </a:spcBef>
              <a:buClr>
                <a:schemeClr val="accent2"/>
              </a:buClr>
              <a:buFont typeface="Arial" panose="020B0604020202020204" pitchFamily="34" charset="0"/>
              <a:buChar char="•"/>
            </a:pPr>
            <a:r>
              <a:rPr lang="en-US" sz="2000" err="1">
                <a:solidFill>
                  <a:schemeClr val="tx1">
                    <a:lumMod val="85000"/>
                    <a:lumOff val="15000"/>
                  </a:schemeClr>
                </a:solidFill>
              </a:rPr>
              <a:t>Januar</a:t>
            </a:r>
            <a:r>
              <a:rPr lang="en-US" sz="2000">
                <a:solidFill>
                  <a:schemeClr val="tx1">
                    <a:lumMod val="85000"/>
                    <a:lumOff val="15000"/>
                  </a:schemeClr>
                </a:solidFill>
              </a:rPr>
              <a:t> 2016, </a:t>
            </a:r>
            <a:r>
              <a:rPr lang="en-US" sz="2000" err="1">
                <a:solidFill>
                  <a:schemeClr val="tx1">
                    <a:lumMod val="85000"/>
                    <a:lumOff val="15000"/>
                  </a:schemeClr>
                </a:solidFill>
              </a:rPr>
              <a:t>nach</a:t>
            </a:r>
            <a:r>
              <a:rPr lang="en-US" sz="2000">
                <a:solidFill>
                  <a:schemeClr val="tx1">
                    <a:lumMod val="85000"/>
                    <a:lumOff val="15000"/>
                  </a:schemeClr>
                </a:solidFill>
              </a:rPr>
              <a:t> den </a:t>
            </a:r>
            <a:r>
              <a:rPr lang="en-US" sz="2000" err="1">
                <a:solidFill>
                  <a:schemeClr val="tx1">
                    <a:lumMod val="85000"/>
                    <a:lumOff val="15000"/>
                  </a:schemeClr>
                </a:solidFill>
              </a:rPr>
              <a:t>Neujahrsereignissen</a:t>
            </a:r>
            <a:r>
              <a:rPr lang="en-US" sz="2000">
                <a:solidFill>
                  <a:schemeClr val="tx1">
                    <a:lumMod val="85000"/>
                    <a:lumOff val="15000"/>
                  </a:schemeClr>
                </a:solidFill>
              </a:rPr>
              <a:t> in Köln;</a:t>
            </a:r>
          </a:p>
          <a:p>
            <a:pPr marL="285750" indent="-285750" defTabSz="914400">
              <a:lnSpc>
                <a:spcPct val="90000"/>
              </a:lnSpc>
              <a:spcBef>
                <a:spcPts val="1000"/>
              </a:spcBef>
              <a:buClr>
                <a:schemeClr val="accent2"/>
              </a:buClr>
              <a:buFont typeface="Arial" panose="020B0604020202020204" pitchFamily="34" charset="0"/>
              <a:buChar char="•"/>
            </a:pPr>
            <a:r>
              <a:rPr lang="en-US" sz="2000">
                <a:solidFill>
                  <a:schemeClr val="tx1">
                    <a:lumMod val="85000"/>
                    <a:lumOff val="15000"/>
                  </a:schemeClr>
                </a:solidFill>
              </a:rPr>
              <a:t>Juni 2017, </a:t>
            </a:r>
            <a:r>
              <a:rPr lang="en-US" sz="2000" err="1">
                <a:solidFill>
                  <a:schemeClr val="tx1">
                    <a:lumMod val="85000"/>
                    <a:lumOff val="15000"/>
                  </a:schemeClr>
                </a:solidFill>
              </a:rPr>
              <a:t>eine</a:t>
            </a:r>
            <a:r>
              <a:rPr lang="en-US" sz="2000">
                <a:solidFill>
                  <a:schemeClr val="tx1">
                    <a:lumMod val="85000"/>
                    <a:lumOff val="15000"/>
                  </a:schemeClr>
                </a:solidFill>
              </a:rPr>
              <a:t> Zeit, in der </a:t>
            </a:r>
            <a:r>
              <a:rPr lang="en-US" sz="2000" err="1">
                <a:solidFill>
                  <a:schemeClr val="tx1">
                    <a:lumMod val="85000"/>
                    <a:lumOff val="15000"/>
                  </a:schemeClr>
                </a:solidFill>
              </a:rPr>
              <a:t>viele</a:t>
            </a:r>
            <a:r>
              <a:rPr lang="en-US" sz="2000">
                <a:solidFill>
                  <a:schemeClr val="tx1">
                    <a:lumMod val="85000"/>
                    <a:lumOff val="15000"/>
                  </a:schemeClr>
                </a:solidFill>
              </a:rPr>
              <a:t> </a:t>
            </a:r>
            <a:r>
              <a:rPr lang="en-US" sz="2000" err="1">
                <a:solidFill>
                  <a:schemeClr val="tx1">
                    <a:lumMod val="85000"/>
                    <a:lumOff val="15000"/>
                  </a:schemeClr>
                </a:solidFill>
              </a:rPr>
              <a:t>Flüchtlinge</a:t>
            </a:r>
            <a:r>
              <a:rPr lang="en-US" sz="2000">
                <a:solidFill>
                  <a:schemeClr val="tx1">
                    <a:lumMod val="85000"/>
                    <a:lumOff val="15000"/>
                  </a:schemeClr>
                </a:solidFill>
              </a:rPr>
              <a:t> </a:t>
            </a:r>
            <a:r>
              <a:rPr lang="en-US" sz="2000" err="1">
                <a:solidFill>
                  <a:schemeClr val="tx1">
                    <a:lumMod val="85000"/>
                    <a:lumOff val="15000"/>
                  </a:schemeClr>
                </a:solidFill>
              </a:rPr>
              <a:t>im</a:t>
            </a:r>
            <a:r>
              <a:rPr lang="en-US" sz="2000">
                <a:solidFill>
                  <a:schemeClr val="tx1">
                    <a:lumMod val="85000"/>
                    <a:lumOff val="15000"/>
                  </a:schemeClr>
                </a:solidFill>
              </a:rPr>
              <a:t> </a:t>
            </a:r>
            <a:r>
              <a:rPr lang="en-US" sz="2000" err="1">
                <a:solidFill>
                  <a:schemeClr val="tx1">
                    <a:lumMod val="85000"/>
                    <a:lumOff val="15000"/>
                  </a:schemeClr>
                </a:solidFill>
              </a:rPr>
              <a:t>Mittelmeer</a:t>
            </a:r>
            <a:r>
              <a:rPr lang="en-US" sz="2000">
                <a:solidFill>
                  <a:schemeClr val="tx1">
                    <a:lumMod val="85000"/>
                    <a:lumOff val="15000"/>
                  </a:schemeClr>
                </a:solidFill>
              </a:rPr>
              <a:t> </a:t>
            </a:r>
            <a:r>
              <a:rPr lang="en-US" sz="2000" err="1">
                <a:solidFill>
                  <a:schemeClr val="tx1">
                    <a:lumMod val="85000"/>
                    <a:lumOff val="15000"/>
                  </a:schemeClr>
                </a:solidFill>
              </a:rPr>
              <a:t>ertrunken</a:t>
            </a:r>
            <a:r>
              <a:rPr lang="en-US" sz="2000">
                <a:solidFill>
                  <a:schemeClr val="tx1">
                    <a:lumMod val="85000"/>
                    <a:lumOff val="15000"/>
                  </a:schemeClr>
                </a:solidFill>
              </a:rPr>
              <a:t>  </a:t>
            </a:r>
            <a:r>
              <a:rPr lang="en-US" sz="2000" err="1">
                <a:solidFill>
                  <a:schemeClr val="tx1">
                    <a:lumMod val="85000"/>
                    <a:lumOff val="15000"/>
                  </a:schemeClr>
                </a:solidFill>
              </a:rPr>
              <a:t>sind</a:t>
            </a:r>
            <a:endParaRPr lang="en-US" sz="2000">
              <a:solidFill>
                <a:schemeClr val="tx1">
                  <a:lumMod val="85000"/>
                  <a:lumOff val="15000"/>
                </a:schemeClr>
              </a:solidFill>
            </a:endParaRPr>
          </a:p>
          <a:p>
            <a:pPr indent="-228600" defTabSz="914400">
              <a:lnSpc>
                <a:spcPct val="90000"/>
              </a:lnSpc>
              <a:spcBef>
                <a:spcPts val="1000"/>
              </a:spcBef>
              <a:buClr>
                <a:schemeClr val="accent2"/>
              </a:buClr>
              <a:buFont typeface="Arial" panose="020B0604020202020204" pitchFamily="34" charset="0"/>
              <a:buChar char="•"/>
            </a:pPr>
            <a:endParaRPr lang="en-US" sz="2000">
              <a:solidFill>
                <a:schemeClr val="tx1">
                  <a:lumMod val="85000"/>
                  <a:lumOff val="15000"/>
                </a:schemeClr>
              </a:solidFill>
            </a:endParaRPr>
          </a:p>
          <a:p>
            <a:pPr defTabSz="914400">
              <a:lnSpc>
                <a:spcPct val="90000"/>
              </a:lnSpc>
              <a:spcBef>
                <a:spcPts val="1000"/>
              </a:spcBef>
              <a:buClr>
                <a:schemeClr val="accent2"/>
              </a:buClr>
            </a:pPr>
            <a:r>
              <a:rPr lang="en-US" sz="2000">
                <a:solidFill>
                  <a:schemeClr val="tx1">
                    <a:lumMod val="85000"/>
                    <a:lumOff val="15000"/>
                  </a:schemeClr>
                </a:solidFill>
              </a:rPr>
              <a:t>Drei deutsche und </a:t>
            </a:r>
            <a:r>
              <a:rPr lang="en-US" sz="2000" err="1">
                <a:solidFill>
                  <a:schemeClr val="tx1">
                    <a:lumMod val="85000"/>
                    <a:lumOff val="15000"/>
                  </a:schemeClr>
                </a:solidFill>
              </a:rPr>
              <a:t>drei</a:t>
            </a:r>
            <a:r>
              <a:rPr lang="en-US" sz="2000">
                <a:solidFill>
                  <a:schemeClr val="tx1">
                    <a:lumMod val="85000"/>
                    <a:lumOff val="15000"/>
                  </a:schemeClr>
                </a:solidFill>
              </a:rPr>
              <a:t> </a:t>
            </a:r>
            <a:r>
              <a:rPr lang="en-US" sz="2000" err="1">
                <a:solidFill>
                  <a:schemeClr val="tx1">
                    <a:lumMod val="85000"/>
                    <a:lumOff val="15000"/>
                  </a:schemeClr>
                </a:solidFill>
              </a:rPr>
              <a:t>italienische</a:t>
            </a:r>
            <a:r>
              <a:rPr lang="en-US" sz="2000">
                <a:solidFill>
                  <a:schemeClr val="tx1">
                    <a:lumMod val="85000"/>
                    <a:lumOff val="15000"/>
                  </a:schemeClr>
                </a:solidFill>
              </a:rPr>
              <a:t> </a:t>
            </a:r>
            <a:r>
              <a:rPr lang="en-US" sz="2000" err="1">
                <a:solidFill>
                  <a:schemeClr val="tx1">
                    <a:lumMod val="85000"/>
                    <a:lumOff val="15000"/>
                  </a:schemeClr>
                </a:solidFill>
              </a:rPr>
              <a:t>Tageszeitungen</a:t>
            </a:r>
            <a:r>
              <a:rPr lang="en-US" sz="2000">
                <a:solidFill>
                  <a:schemeClr val="tx1">
                    <a:lumMod val="85000"/>
                    <a:lumOff val="15000"/>
                  </a:schemeClr>
                </a:solidFill>
              </a:rPr>
              <a:t> , </a:t>
            </a:r>
            <a:r>
              <a:rPr lang="en-US" sz="2000" err="1">
                <a:solidFill>
                  <a:schemeClr val="tx1">
                    <a:lumMod val="85000"/>
                    <a:lumOff val="15000"/>
                  </a:schemeClr>
                </a:solidFill>
              </a:rPr>
              <a:t>jeweils</a:t>
            </a:r>
            <a:r>
              <a:rPr lang="en-US" sz="2000">
                <a:solidFill>
                  <a:schemeClr val="tx1">
                    <a:lumMod val="85000"/>
                    <a:lumOff val="15000"/>
                  </a:schemeClr>
                </a:solidFill>
              </a:rPr>
              <a:t> </a:t>
            </a:r>
            <a:r>
              <a:rPr lang="en-US" sz="2000" err="1">
                <a:solidFill>
                  <a:schemeClr val="tx1">
                    <a:lumMod val="85000"/>
                    <a:lumOff val="15000"/>
                  </a:schemeClr>
                </a:solidFill>
              </a:rPr>
              <a:t>mit</a:t>
            </a:r>
            <a:r>
              <a:rPr lang="en-US" sz="2000">
                <a:solidFill>
                  <a:schemeClr val="tx1">
                    <a:lumMod val="85000"/>
                    <a:lumOff val="15000"/>
                  </a:schemeClr>
                </a:solidFill>
              </a:rPr>
              <a:t> </a:t>
            </a:r>
            <a:r>
              <a:rPr lang="en-US" sz="2000" err="1">
                <a:solidFill>
                  <a:schemeClr val="tx1">
                    <a:lumMod val="85000"/>
                    <a:lumOff val="15000"/>
                  </a:schemeClr>
                </a:solidFill>
              </a:rPr>
              <a:t>unterschiedlicher</a:t>
            </a:r>
            <a:r>
              <a:rPr lang="en-US" sz="2000">
                <a:solidFill>
                  <a:schemeClr val="tx1">
                    <a:lumMod val="85000"/>
                    <a:lumOff val="15000"/>
                  </a:schemeClr>
                </a:solidFill>
              </a:rPr>
              <a:t> </a:t>
            </a:r>
            <a:r>
              <a:rPr lang="en-US" sz="2000" err="1">
                <a:solidFill>
                  <a:schemeClr val="tx1">
                    <a:lumMod val="85000"/>
                    <a:lumOff val="15000"/>
                  </a:schemeClr>
                </a:solidFill>
              </a:rPr>
              <a:t>politischer</a:t>
            </a:r>
            <a:r>
              <a:rPr lang="en-US" sz="2000">
                <a:solidFill>
                  <a:schemeClr val="tx1">
                    <a:lumMod val="85000"/>
                    <a:lumOff val="15000"/>
                  </a:schemeClr>
                </a:solidFill>
              </a:rPr>
              <a:t> Ordnung:</a:t>
            </a:r>
          </a:p>
          <a:p>
            <a:pPr marL="400050" indent="-285750" defTabSz="914400">
              <a:lnSpc>
                <a:spcPct val="90000"/>
              </a:lnSpc>
              <a:spcBef>
                <a:spcPts val="1000"/>
              </a:spcBef>
              <a:buClr>
                <a:schemeClr val="accent2"/>
              </a:buClr>
              <a:buFont typeface="Arial" panose="020B0604020202020204" pitchFamily="34" charset="0"/>
              <a:buChar char="•"/>
            </a:pPr>
            <a:r>
              <a:rPr lang="en-US" sz="2000">
                <a:solidFill>
                  <a:schemeClr val="tx1">
                    <a:lumMod val="85000"/>
                    <a:lumOff val="15000"/>
                  </a:schemeClr>
                </a:solidFill>
              </a:rPr>
              <a:t>Die Zeit, </a:t>
            </a:r>
            <a:r>
              <a:rPr lang="en-US" sz="2000" err="1">
                <a:solidFill>
                  <a:schemeClr val="tx1">
                    <a:lumMod val="85000"/>
                    <a:lumOff val="15000"/>
                  </a:schemeClr>
                </a:solidFill>
              </a:rPr>
              <a:t>Süddeutsche</a:t>
            </a:r>
            <a:r>
              <a:rPr lang="en-US" sz="2000">
                <a:solidFill>
                  <a:schemeClr val="tx1">
                    <a:lumMod val="85000"/>
                    <a:lumOff val="15000"/>
                  </a:schemeClr>
                </a:solidFill>
              </a:rPr>
              <a:t> Zeitung, Focus </a:t>
            </a:r>
          </a:p>
          <a:p>
            <a:pPr marL="342900" indent="-228600" defTabSz="914400">
              <a:lnSpc>
                <a:spcPct val="90000"/>
              </a:lnSpc>
              <a:spcBef>
                <a:spcPts val="1000"/>
              </a:spcBef>
              <a:buClr>
                <a:schemeClr val="accent2"/>
              </a:buClr>
              <a:buFont typeface="Arial" panose="020B0604020202020204" pitchFamily="34" charset="0"/>
              <a:buChar char="•"/>
            </a:pPr>
            <a:r>
              <a:rPr lang="en-US" sz="2000">
                <a:solidFill>
                  <a:schemeClr val="tx1">
                    <a:lumMod val="85000"/>
                    <a:lumOff val="15000"/>
                  </a:schemeClr>
                </a:solidFill>
              </a:rPr>
              <a:t> La Repubblica, La Stampa, Libero </a:t>
            </a:r>
            <a:r>
              <a:rPr lang="en-US" sz="2000" err="1">
                <a:solidFill>
                  <a:schemeClr val="tx1">
                    <a:lumMod val="85000"/>
                    <a:lumOff val="15000"/>
                  </a:schemeClr>
                </a:solidFill>
              </a:rPr>
              <a:t>Quotidiano</a:t>
            </a:r>
            <a:endParaRPr lang="en-US" sz="2000">
              <a:solidFill>
                <a:schemeClr val="tx1">
                  <a:lumMod val="85000"/>
                  <a:lumOff val="15000"/>
                </a:schemeClr>
              </a:solidFill>
            </a:endParaRPr>
          </a:p>
          <a:p>
            <a:pPr indent="-228600" defTabSz="914400">
              <a:lnSpc>
                <a:spcPct val="90000"/>
              </a:lnSpc>
              <a:spcBef>
                <a:spcPts val="1000"/>
              </a:spcBef>
              <a:buClr>
                <a:schemeClr val="accent2"/>
              </a:buClr>
              <a:buFont typeface="Arial" panose="020B0604020202020204" pitchFamily="34" charset="0"/>
              <a:buChar char="•"/>
            </a:pPr>
            <a:endParaRPr lang="en-US" sz="1500">
              <a:solidFill>
                <a:schemeClr val="tx1">
                  <a:lumMod val="85000"/>
                  <a:lumOff val="15000"/>
                </a:schemeClr>
              </a:solidFill>
            </a:endParaRPr>
          </a:p>
          <a:p>
            <a:pPr indent="-228600" defTabSz="914400">
              <a:lnSpc>
                <a:spcPct val="90000"/>
              </a:lnSpc>
              <a:spcBef>
                <a:spcPts val="1000"/>
              </a:spcBef>
              <a:buClr>
                <a:schemeClr val="accent2"/>
              </a:buClr>
              <a:buFont typeface="Arial" panose="020B0604020202020204" pitchFamily="34" charset="0"/>
              <a:buChar char="•"/>
            </a:pPr>
            <a:endParaRPr lang="en-US" sz="1500">
              <a:solidFill>
                <a:schemeClr val="tx1">
                  <a:lumMod val="85000"/>
                  <a:lumOff val="15000"/>
                </a:schemeClr>
              </a:solidFill>
            </a:endParaRPr>
          </a:p>
        </p:txBody>
      </p:sp>
      <p:pic>
        <p:nvPicPr>
          <p:cNvPr id="7" name="Immagine 6" descr="Immagine che contiene testo, Elementi grafici, logo, grafica&#10;&#10;Il contenuto generato dall&amp;#39;IA potrebbe non essere corretto.">
            <a:extLst>
              <a:ext uri="{FF2B5EF4-FFF2-40B4-BE49-F238E27FC236}">
                <a16:creationId xmlns:a16="http://schemas.microsoft.com/office/drawing/2014/main" id="{7AD83E09-3761-7B4F-DF3B-B4A7EAAB2146}"/>
              </a:ext>
            </a:extLst>
          </p:cNvPr>
          <p:cNvPicPr>
            <a:picLocks noChangeAspect="1"/>
          </p:cNvPicPr>
          <p:nvPr/>
        </p:nvPicPr>
        <p:blipFill>
          <a:blip r:embed="rId4"/>
          <a:stretch>
            <a:fillRect/>
          </a:stretch>
        </p:blipFill>
        <p:spPr>
          <a:xfrm>
            <a:off x="655638" y="2278063"/>
            <a:ext cx="3095625" cy="879475"/>
          </a:xfrm>
          <a:prstGeom prst="rect">
            <a:avLst/>
          </a:prstGeom>
        </p:spPr>
      </p:pic>
      <p:pic>
        <p:nvPicPr>
          <p:cNvPr id="8" name="Immagine 7" descr="Immagine che contiene Carattere, Elementi grafici, testo, logo&#10;&#10;Il contenuto generato dall&amp;#39;IA potrebbe non essere corretto.">
            <a:extLst>
              <a:ext uri="{FF2B5EF4-FFF2-40B4-BE49-F238E27FC236}">
                <a16:creationId xmlns:a16="http://schemas.microsoft.com/office/drawing/2014/main" id="{043048EB-0F3B-CF2E-52F9-0E5E94BA19D3}"/>
              </a:ext>
            </a:extLst>
          </p:cNvPr>
          <p:cNvPicPr>
            <a:picLocks noChangeAspect="1"/>
          </p:cNvPicPr>
          <p:nvPr/>
        </p:nvPicPr>
        <p:blipFill>
          <a:blip r:embed="rId5"/>
          <a:srcRect l="-83" t="26777" r="3654" b="26708"/>
          <a:stretch>
            <a:fillRect/>
          </a:stretch>
        </p:blipFill>
        <p:spPr>
          <a:xfrm>
            <a:off x="657225" y="3425648"/>
            <a:ext cx="3089280" cy="784516"/>
          </a:xfrm>
          <a:prstGeom prst="rect">
            <a:avLst/>
          </a:prstGeom>
        </p:spPr>
      </p:pic>
      <p:pic>
        <p:nvPicPr>
          <p:cNvPr id="9" name="Immagine 8" descr="Immagine che contiene Carattere, testo, bianco, Elementi grafici&#10;&#10;Il contenuto generato dall&amp;#39;IA potrebbe non essere corretto.">
            <a:extLst>
              <a:ext uri="{FF2B5EF4-FFF2-40B4-BE49-F238E27FC236}">
                <a16:creationId xmlns:a16="http://schemas.microsoft.com/office/drawing/2014/main" id="{06B127B6-394C-9580-48F6-67FF64DCFD01}"/>
              </a:ext>
            </a:extLst>
          </p:cNvPr>
          <p:cNvPicPr>
            <a:picLocks noChangeAspect="1"/>
          </p:cNvPicPr>
          <p:nvPr/>
        </p:nvPicPr>
        <p:blipFill>
          <a:blip r:embed="rId6"/>
          <a:srcRect t="29551" r="3444" b="30488"/>
          <a:stretch>
            <a:fillRect/>
          </a:stretch>
        </p:blipFill>
        <p:spPr>
          <a:xfrm>
            <a:off x="677863" y="4360197"/>
            <a:ext cx="3081868" cy="811872"/>
          </a:xfrm>
          <a:prstGeom prst="rect">
            <a:avLst/>
          </a:prstGeom>
        </p:spPr>
      </p:pic>
      <p:pic>
        <p:nvPicPr>
          <p:cNvPr id="10" name="Immagine 9" descr="Immagine che contiene Carattere, logo, Elementi grafici, simbolo&#10;&#10;Il contenuto generato dall&amp;#39;IA potrebbe non essere corretto.">
            <a:extLst>
              <a:ext uri="{FF2B5EF4-FFF2-40B4-BE49-F238E27FC236}">
                <a16:creationId xmlns:a16="http://schemas.microsoft.com/office/drawing/2014/main" id="{2F23EA93-D119-3546-1A90-A87F83E63549}"/>
              </a:ext>
            </a:extLst>
          </p:cNvPr>
          <p:cNvPicPr>
            <a:picLocks noChangeAspect="1"/>
          </p:cNvPicPr>
          <p:nvPr/>
        </p:nvPicPr>
        <p:blipFill>
          <a:blip r:embed="rId7"/>
          <a:stretch>
            <a:fillRect/>
          </a:stretch>
        </p:blipFill>
        <p:spPr>
          <a:xfrm>
            <a:off x="677863" y="5345620"/>
            <a:ext cx="3073400" cy="790575"/>
          </a:xfrm>
          <a:prstGeom prst="rect">
            <a:avLst/>
          </a:prstGeom>
        </p:spPr>
      </p:pic>
    </p:spTree>
    <p:extLst>
      <p:ext uri="{BB962C8B-B14F-4D97-AF65-F5344CB8AC3E}">
        <p14:creationId xmlns:p14="http://schemas.microsoft.com/office/powerpoint/2010/main" val="17814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76EC82-4739-FCF9-03EE-31A43F2EB74F}"/>
              </a:ext>
            </a:extLst>
          </p:cNvPr>
          <p:cNvSpPr txBox="1"/>
          <p:nvPr/>
        </p:nvSpPr>
        <p:spPr>
          <a:xfrm rot="16011004">
            <a:off x="7432686" y="2737394"/>
            <a:ext cx="60960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a:p>
          <a:p>
            <a:endParaRPr lang="it-IT"/>
          </a:p>
          <a:p>
            <a:br>
              <a:rPr/>
            </a:br>
            <a:endParaRPr lang="it-IT"/>
          </a:p>
        </p:txBody>
      </p:sp>
      <p:sp>
        <p:nvSpPr>
          <p:cNvPr id="3" name="Rettangolo 2">
            <a:extLst>
              <a:ext uri="{FF2B5EF4-FFF2-40B4-BE49-F238E27FC236}">
                <a16:creationId xmlns:a16="http://schemas.microsoft.com/office/drawing/2014/main" id="{C44E95A6-4E34-C745-7418-AE7EEEC57766}"/>
              </a:ext>
            </a:extLst>
          </p:cNvPr>
          <p:cNvSpPr/>
          <p:nvPr/>
        </p:nvSpPr>
        <p:spPr>
          <a:xfrm>
            <a:off x="2879023" y="629920"/>
            <a:ext cx="5760720" cy="1361440"/>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 </a:t>
            </a:r>
            <a:r>
              <a:rPr lang="de-DE">
                <a:solidFill>
                  <a:schemeClr val="tx1"/>
                </a:solidFill>
              </a:rPr>
              <a:t>In der Korpusanalyse lag der Schwerpunkt auf den     folgenden Lexemen. Es wurden die bevorzugten Kollokationen dieser Begriffe analysiert. </a:t>
            </a:r>
          </a:p>
        </p:txBody>
      </p:sp>
      <p:sp>
        <p:nvSpPr>
          <p:cNvPr id="4" name="Rettangolo 3">
            <a:extLst>
              <a:ext uri="{FF2B5EF4-FFF2-40B4-BE49-F238E27FC236}">
                <a16:creationId xmlns:a16="http://schemas.microsoft.com/office/drawing/2014/main" id="{CA537B7A-B05D-545D-FA45-43F1C254E99C}"/>
              </a:ext>
            </a:extLst>
          </p:cNvPr>
          <p:cNvSpPr/>
          <p:nvPr/>
        </p:nvSpPr>
        <p:spPr>
          <a:xfrm>
            <a:off x="2892926" y="2748280"/>
            <a:ext cx="5746817" cy="1361440"/>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a:p>
            <a:pPr algn="ctr"/>
            <a:r>
              <a:rPr lang="de-DE">
                <a:solidFill>
                  <a:schemeClr val="tx1"/>
                </a:solidFill>
              </a:rPr>
              <a:t>Wir werden hervorheben, wie die verschiedenen konkurrierenden Bezeichnungen und ihre Kombinationen dazu beitragen, die jeweiligen Diskurse über Migration zu gestalten.</a:t>
            </a:r>
          </a:p>
          <a:p>
            <a:pPr algn="ctr"/>
            <a:endParaRPr lang="it-IT"/>
          </a:p>
        </p:txBody>
      </p:sp>
      <p:sp>
        <p:nvSpPr>
          <p:cNvPr id="5" name="Rettangolo 4">
            <a:extLst>
              <a:ext uri="{FF2B5EF4-FFF2-40B4-BE49-F238E27FC236}">
                <a16:creationId xmlns:a16="http://schemas.microsoft.com/office/drawing/2014/main" id="{59B092E9-09AC-BE64-53A2-8AFC649EA5E4}"/>
              </a:ext>
            </a:extLst>
          </p:cNvPr>
          <p:cNvSpPr/>
          <p:nvPr/>
        </p:nvSpPr>
        <p:spPr>
          <a:xfrm>
            <a:off x="2892926" y="4724400"/>
            <a:ext cx="5746817" cy="1574800"/>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Die Wahl einer bestimmten Gebrauchspräferenz aktiviert gleichzeitig auch einen Bezug zu ideologisch-politischen Frames und kann folglich Denken, Fühlen und Handeln beeinflussen.</a:t>
            </a:r>
            <a:endParaRPr lang="it-IT">
              <a:solidFill>
                <a:schemeClr val="tx1"/>
              </a:solidFill>
            </a:endParaRPr>
          </a:p>
        </p:txBody>
      </p:sp>
    </p:spTree>
    <p:extLst>
      <p:ext uri="{BB962C8B-B14F-4D97-AF65-F5344CB8AC3E}">
        <p14:creationId xmlns:p14="http://schemas.microsoft.com/office/powerpoint/2010/main" val="2783108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AA9FF-ABBB-8F18-6FF4-7C673DC95E5F}"/>
              </a:ext>
            </a:extLst>
          </p:cNvPr>
          <p:cNvSpPr>
            <a:spLocks noGrp="1"/>
          </p:cNvSpPr>
          <p:nvPr>
            <p:ph type="title"/>
          </p:nvPr>
        </p:nvSpPr>
        <p:spPr>
          <a:xfrm>
            <a:off x="2231136" y="413830"/>
            <a:ext cx="7729728" cy="987437"/>
          </a:xfrm>
          <a:solidFill>
            <a:srgbClr val="00B050"/>
          </a:solidFill>
        </p:spPr>
        <p:txBody>
          <a:bodyPr>
            <a:normAutofit/>
          </a:bodyPr>
          <a:lstStyle/>
          <a:p>
            <a:br>
              <a:rPr lang="de" sz="1800">
                <a:latin typeface="+mn-lt"/>
                <a:ea typeface="+mj-lt"/>
                <a:cs typeface="+mj-lt"/>
              </a:rPr>
            </a:br>
            <a:r>
              <a:rPr lang="de" sz="2400">
                <a:latin typeface="+mn-lt"/>
                <a:ea typeface="+mj-lt"/>
                <a:cs typeface="+mj-lt"/>
              </a:rPr>
              <a:t>3. FORSCHUNGSFRAGEN UND ERGEBNISSE</a:t>
            </a:r>
            <a:endParaRPr lang="en-US" sz="2400">
              <a:latin typeface="+mn-lt"/>
            </a:endParaRPr>
          </a:p>
          <a:p>
            <a:endParaRPr lang="en-US" sz="1800"/>
          </a:p>
        </p:txBody>
      </p:sp>
      <p:sp>
        <p:nvSpPr>
          <p:cNvPr id="3" name="Content Placeholder 2">
            <a:extLst>
              <a:ext uri="{FF2B5EF4-FFF2-40B4-BE49-F238E27FC236}">
                <a16:creationId xmlns:a16="http://schemas.microsoft.com/office/drawing/2014/main" id="{37784592-CF4E-86C1-3139-26947A1B7776}"/>
              </a:ext>
            </a:extLst>
          </p:cNvPr>
          <p:cNvSpPr>
            <a:spLocks noGrp="1"/>
          </p:cNvSpPr>
          <p:nvPr>
            <p:ph idx="1"/>
          </p:nvPr>
        </p:nvSpPr>
        <p:spPr>
          <a:xfrm>
            <a:off x="1076632" y="3165646"/>
            <a:ext cx="9871587" cy="4700159"/>
          </a:xfrm>
        </p:spPr>
        <p:txBody>
          <a:bodyPr vert="horz" lIns="91440" tIns="45720" rIns="91440" bIns="45720" rtlCol="0" anchor="t">
            <a:normAutofit/>
          </a:bodyPr>
          <a:lstStyle/>
          <a:p>
            <a:pPr marL="0" indent="0">
              <a:buNone/>
            </a:pPr>
            <a:endParaRPr lang="de">
              <a:solidFill>
                <a:schemeClr val="tx1"/>
              </a:solidFill>
              <a:ea typeface="+mn-lt"/>
              <a:cs typeface="+mn-lt"/>
            </a:endParaRPr>
          </a:p>
          <a:p>
            <a:r>
              <a:rPr lang="de" dirty="0">
                <a:solidFill>
                  <a:schemeClr val="tx1"/>
                </a:solidFill>
                <a:ea typeface="+mn-lt"/>
                <a:cs typeface="+mn-lt"/>
              </a:rPr>
              <a:t>ASYLANT, ASYLBERBER, ASYLSUCHENDER, EINWANDERER, FLÜCHTLING, GEFLÜCHTETER, IMMIGRANT, MIGRANT, VERTIEBENER, ZUWANDERER </a:t>
            </a:r>
            <a:r>
              <a:rPr lang="it" dirty="0">
                <a:solidFill>
                  <a:schemeClr val="tx1"/>
                </a:solidFill>
                <a:ea typeface="+mn-lt"/>
                <a:cs typeface="+mn-lt"/>
              </a:rPr>
              <a:t>(</a:t>
            </a:r>
            <a:r>
              <a:rPr lang="it" dirty="0" err="1">
                <a:solidFill>
                  <a:schemeClr val="tx1"/>
                </a:solidFill>
                <a:ea typeface="+mn-lt"/>
                <a:cs typeface="+mn-lt"/>
              </a:rPr>
              <a:t>sowie</a:t>
            </a:r>
            <a:r>
              <a:rPr lang="it" dirty="0">
                <a:solidFill>
                  <a:schemeClr val="tx1"/>
                </a:solidFill>
                <a:ea typeface="+mn-lt"/>
                <a:cs typeface="+mn-lt"/>
              </a:rPr>
              <a:t> </a:t>
            </a:r>
            <a:r>
              <a:rPr lang="it" dirty="0" err="1">
                <a:solidFill>
                  <a:schemeClr val="tx1"/>
                </a:solidFill>
                <a:ea typeface="+mn-lt"/>
                <a:cs typeface="+mn-lt"/>
              </a:rPr>
              <a:t>im</a:t>
            </a:r>
            <a:r>
              <a:rPr lang="it" dirty="0">
                <a:solidFill>
                  <a:schemeClr val="tx1"/>
                </a:solidFill>
                <a:ea typeface="+mn-lt"/>
                <a:cs typeface="+mn-lt"/>
              </a:rPr>
              <a:t> </a:t>
            </a:r>
            <a:r>
              <a:rPr lang="it" dirty="0" err="1">
                <a:solidFill>
                  <a:schemeClr val="tx1"/>
                </a:solidFill>
                <a:ea typeface="+mn-lt"/>
                <a:cs typeface="+mn-lt"/>
              </a:rPr>
              <a:t>italienischen</a:t>
            </a:r>
            <a:r>
              <a:rPr lang="it" dirty="0">
                <a:solidFill>
                  <a:schemeClr val="tx1"/>
                </a:solidFill>
                <a:ea typeface="+mn-lt"/>
                <a:cs typeface="+mn-lt"/>
              </a:rPr>
              <a:t> </a:t>
            </a:r>
            <a:r>
              <a:rPr lang="it" dirty="0" err="1">
                <a:solidFill>
                  <a:schemeClr val="tx1"/>
                </a:solidFill>
                <a:ea typeface="+mn-lt"/>
                <a:cs typeface="+mn-lt"/>
              </a:rPr>
              <a:t>Texten</a:t>
            </a:r>
            <a:r>
              <a:rPr lang="it" dirty="0">
                <a:solidFill>
                  <a:schemeClr val="tx1"/>
                </a:solidFill>
                <a:ea typeface="+mn-lt"/>
                <a:cs typeface="+mn-lt"/>
              </a:rPr>
              <a:t>: </a:t>
            </a:r>
            <a:r>
              <a:rPr lang="it" i="1" dirty="0">
                <a:solidFill>
                  <a:schemeClr val="tx1"/>
                </a:solidFill>
                <a:ea typeface="+mn-lt"/>
                <a:cs typeface="+mn-lt"/>
              </a:rPr>
              <a:t>richiedente asilo</a:t>
            </a:r>
            <a:r>
              <a:rPr lang="it" dirty="0">
                <a:solidFill>
                  <a:schemeClr val="tx1"/>
                </a:solidFill>
                <a:ea typeface="+mn-lt"/>
                <a:cs typeface="+mn-lt"/>
              </a:rPr>
              <a:t>, </a:t>
            </a:r>
            <a:r>
              <a:rPr lang="it" i="1" dirty="0">
                <a:solidFill>
                  <a:schemeClr val="tx1"/>
                </a:solidFill>
                <a:ea typeface="+mn-lt"/>
                <a:cs typeface="+mn-lt"/>
              </a:rPr>
              <a:t>profughi, rifugiati, migranti</a:t>
            </a:r>
            <a:r>
              <a:rPr lang="it" dirty="0">
                <a:solidFill>
                  <a:schemeClr val="tx1"/>
                </a:solidFill>
                <a:ea typeface="+mn-lt"/>
                <a:cs typeface="+mn-lt"/>
              </a:rPr>
              <a:t>…etc.)</a:t>
            </a:r>
            <a:endParaRPr lang="en-US" dirty="0">
              <a:solidFill>
                <a:schemeClr val="tx1"/>
              </a:solidFill>
            </a:endParaRPr>
          </a:p>
          <a:p>
            <a:endParaRPr lang="de">
              <a:solidFill>
                <a:schemeClr val="tx1"/>
              </a:solidFill>
              <a:ea typeface="+mn-lt"/>
              <a:cs typeface="+mn-lt"/>
            </a:endParaRPr>
          </a:p>
          <a:p>
            <a:r>
              <a:rPr lang="de" dirty="0">
                <a:solidFill>
                  <a:schemeClr val="tx1"/>
                </a:solidFill>
                <a:ea typeface="+mn-lt"/>
                <a:cs typeface="+mn-lt"/>
              </a:rPr>
              <a:t>Die Analyse der </a:t>
            </a:r>
            <a:r>
              <a:rPr lang="de" u="sng" dirty="0">
                <a:solidFill>
                  <a:schemeClr val="tx1"/>
                </a:solidFill>
                <a:ea typeface="+mn-lt"/>
                <a:cs typeface="+mn-lt"/>
              </a:rPr>
              <a:t>Häufigkeit der Verwendung</a:t>
            </a:r>
            <a:r>
              <a:rPr lang="de" dirty="0">
                <a:solidFill>
                  <a:schemeClr val="tx1"/>
                </a:solidFill>
                <a:ea typeface="+mn-lt"/>
                <a:cs typeface="+mn-lt"/>
              </a:rPr>
              <a:t> dieser Termini, (vgl. nachfolgende Diagramme), hat hervorgebracht, dass in Deutschen Zeitungen (Korpora) </a:t>
            </a:r>
            <a:r>
              <a:rPr lang="de" i="1" u="sng" dirty="0">
                <a:solidFill>
                  <a:schemeClr val="tx1"/>
                </a:solidFill>
                <a:ea typeface="+mn-lt"/>
                <a:cs typeface="+mn-lt"/>
              </a:rPr>
              <a:t>Flüchtling,</a:t>
            </a:r>
            <a:r>
              <a:rPr lang="de" u="sng" dirty="0">
                <a:solidFill>
                  <a:schemeClr val="tx1"/>
                </a:solidFill>
                <a:ea typeface="+mn-lt"/>
                <a:cs typeface="+mn-lt"/>
              </a:rPr>
              <a:t> </a:t>
            </a:r>
            <a:r>
              <a:rPr lang="de" dirty="0">
                <a:solidFill>
                  <a:schemeClr val="tx1"/>
                </a:solidFill>
                <a:ea typeface="+mn-lt"/>
                <a:cs typeface="+mn-lt"/>
              </a:rPr>
              <a:t>in italienischen Zeitungen (italienische Korpora) jedoch „</a:t>
            </a:r>
            <a:r>
              <a:rPr lang="de" i="1" u="sng" dirty="0" err="1">
                <a:solidFill>
                  <a:schemeClr val="tx1"/>
                </a:solidFill>
                <a:ea typeface="+mn-lt"/>
                <a:cs typeface="+mn-lt"/>
              </a:rPr>
              <a:t>migrante</a:t>
            </a:r>
            <a:r>
              <a:rPr lang="de" i="1" u="sng" dirty="0">
                <a:solidFill>
                  <a:schemeClr val="tx1"/>
                </a:solidFill>
                <a:ea typeface="+mn-lt"/>
                <a:cs typeface="+mn-lt"/>
              </a:rPr>
              <a:t> und </a:t>
            </a:r>
            <a:r>
              <a:rPr lang="de" i="1" u="sng" dirty="0" err="1">
                <a:solidFill>
                  <a:schemeClr val="tx1"/>
                </a:solidFill>
                <a:ea typeface="+mn-lt"/>
                <a:cs typeface="+mn-lt"/>
              </a:rPr>
              <a:t>profugo</a:t>
            </a:r>
            <a:r>
              <a:rPr lang="de" dirty="0" err="1">
                <a:solidFill>
                  <a:schemeClr val="tx1"/>
                </a:solidFill>
                <a:ea typeface="+mn-lt"/>
                <a:cs typeface="+mn-lt"/>
              </a:rPr>
              <a:t>“am</a:t>
            </a:r>
            <a:r>
              <a:rPr lang="de" dirty="0">
                <a:solidFill>
                  <a:schemeClr val="tx1"/>
                </a:solidFill>
                <a:ea typeface="+mn-lt"/>
                <a:cs typeface="+mn-lt"/>
              </a:rPr>
              <a:t> häufigsten rekurriert. </a:t>
            </a:r>
            <a:endParaRPr lang="en-US" dirty="0">
              <a:solidFill>
                <a:schemeClr val="tx1"/>
              </a:solidFill>
            </a:endParaRPr>
          </a:p>
          <a:p>
            <a:endParaRPr lang="de"/>
          </a:p>
          <a:p>
            <a:pPr marL="0" indent="0">
              <a:buNone/>
            </a:pPr>
            <a:endParaRPr lang="en-US"/>
          </a:p>
        </p:txBody>
      </p:sp>
      <p:sp>
        <p:nvSpPr>
          <p:cNvPr id="4" name="Rettangolo 3">
            <a:extLst>
              <a:ext uri="{FF2B5EF4-FFF2-40B4-BE49-F238E27FC236}">
                <a16:creationId xmlns:a16="http://schemas.microsoft.com/office/drawing/2014/main" id="{A8B95908-5ACD-F1F9-36D6-A89AF2390EDB}"/>
              </a:ext>
            </a:extLst>
          </p:cNvPr>
          <p:cNvSpPr/>
          <p:nvPr/>
        </p:nvSpPr>
        <p:spPr>
          <a:xfrm>
            <a:off x="3569108" y="1867788"/>
            <a:ext cx="4886633" cy="1101213"/>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 b="1">
              <a:solidFill>
                <a:schemeClr val="tx1"/>
              </a:solidFill>
              <a:ea typeface="+mn-lt"/>
              <a:cs typeface="+mn-lt"/>
            </a:endParaRPr>
          </a:p>
          <a:p>
            <a:pPr algn="ctr"/>
            <a:r>
              <a:rPr lang="de">
                <a:solidFill>
                  <a:schemeClr val="tx1"/>
                </a:solidFill>
                <a:ea typeface="+mn-lt"/>
                <a:cs typeface="+mn-lt"/>
              </a:rPr>
              <a:t>1 Identifikation konkurrierender Begriffe und Präferenzen</a:t>
            </a:r>
            <a:endParaRPr lang="en-US">
              <a:solidFill>
                <a:schemeClr val="tx1"/>
              </a:solidFill>
            </a:endParaRPr>
          </a:p>
          <a:p>
            <a:pPr algn="ctr"/>
            <a:endParaRPr lang="it-IT"/>
          </a:p>
        </p:txBody>
      </p:sp>
    </p:spTree>
    <p:extLst>
      <p:ext uri="{BB962C8B-B14F-4D97-AF65-F5344CB8AC3E}">
        <p14:creationId xmlns:p14="http://schemas.microsoft.com/office/powerpoint/2010/main" val="714986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ico 4">
            <a:extLst>
              <a:ext uri="{FF2B5EF4-FFF2-40B4-BE49-F238E27FC236}">
                <a16:creationId xmlns:a16="http://schemas.microsoft.com/office/drawing/2014/main" id="{CF5A5243-ACAF-EDE3-AFA7-127BC911B66E}"/>
              </a:ext>
            </a:extLst>
          </p:cNvPr>
          <p:cNvGraphicFramePr/>
          <p:nvPr>
            <p:extLst>
              <p:ext uri="{D42A27DB-BD31-4B8C-83A1-F6EECF244321}">
                <p14:modId xmlns:p14="http://schemas.microsoft.com/office/powerpoint/2010/main" val="2293560411"/>
              </p:ext>
            </p:extLst>
          </p:nvPr>
        </p:nvGraphicFramePr>
        <p:xfrm>
          <a:off x="2748280" y="153689"/>
          <a:ext cx="6111240" cy="2787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fico 7">
            <a:extLst>
              <a:ext uri="{FF2B5EF4-FFF2-40B4-BE49-F238E27FC236}">
                <a16:creationId xmlns:a16="http://schemas.microsoft.com/office/drawing/2014/main" id="{800AB796-587E-0F5C-188A-E059413722C7}"/>
              </a:ext>
            </a:extLst>
          </p:cNvPr>
          <p:cNvGraphicFramePr/>
          <p:nvPr>
            <p:extLst>
              <p:ext uri="{D42A27DB-BD31-4B8C-83A1-F6EECF244321}">
                <p14:modId xmlns:p14="http://schemas.microsoft.com/office/powerpoint/2010/main" val="1749079721"/>
              </p:ext>
            </p:extLst>
          </p:nvPr>
        </p:nvGraphicFramePr>
        <p:xfrm>
          <a:off x="3154680" y="4337878"/>
          <a:ext cx="5298440" cy="2366433"/>
        </p:xfrm>
        <a:graphic>
          <a:graphicData uri="http://schemas.openxmlformats.org/drawingml/2006/chart">
            <c:chart xmlns:c="http://schemas.openxmlformats.org/drawingml/2006/chart" xmlns:r="http://schemas.openxmlformats.org/officeDocument/2006/relationships" r:id="rId4"/>
          </a:graphicData>
        </a:graphic>
      </p:graphicFrame>
      <p:sp>
        <p:nvSpPr>
          <p:cNvPr id="2" name="CasellaDiTesto 1">
            <a:extLst>
              <a:ext uri="{FF2B5EF4-FFF2-40B4-BE49-F238E27FC236}">
                <a16:creationId xmlns:a16="http://schemas.microsoft.com/office/drawing/2014/main" id="{F6CF2C73-0489-E33D-098D-D2CF28FD5CD1}"/>
              </a:ext>
            </a:extLst>
          </p:cNvPr>
          <p:cNvSpPr txBox="1"/>
          <p:nvPr/>
        </p:nvSpPr>
        <p:spPr>
          <a:xfrm>
            <a:off x="1463040" y="3522080"/>
            <a:ext cx="9692640" cy="861774"/>
          </a:xfrm>
          <a:prstGeom prst="rect">
            <a:avLst/>
          </a:prstGeom>
          <a:noFill/>
        </p:spPr>
        <p:txBody>
          <a:bodyPr wrap="square" rtlCol="0">
            <a:spAutoFit/>
          </a:bodyPr>
          <a:lstStyle/>
          <a:p>
            <a:r>
              <a:rPr lang="de-DE" err="1"/>
              <a:t>Abb</a:t>
            </a:r>
            <a:r>
              <a:rPr lang="de-DE"/>
              <a:t> 1: Konkurrierende Lexeme (relative Häufigkeit) im deutschen Nachrichtenkorpus </a:t>
            </a:r>
            <a:r>
              <a:rPr lang="de-DE" sz="1600"/>
              <a:t>(entnommen aus: </a:t>
            </a:r>
            <a:r>
              <a:rPr lang="it-IT" sz="1600"/>
              <a:t>Brambilla M. &amp; </a:t>
            </a:r>
            <a:r>
              <a:rPr lang="it-IT" sz="1600" err="1"/>
              <a:t>Flinz</a:t>
            </a:r>
            <a:r>
              <a:rPr lang="it-IT" sz="1600"/>
              <a:t> C. (2020), </a:t>
            </a:r>
            <a:r>
              <a:rPr lang="it-IT" sz="1600" err="1"/>
              <a:t>Migrationsdiskurse</a:t>
            </a:r>
            <a:r>
              <a:rPr lang="it-IT" sz="1600"/>
              <a:t> in </a:t>
            </a:r>
            <a:r>
              <a:rPr lang="it-IT" sz="1600" err="1"/>
              <a:t>deutschen</a:t>
            </a:r>
            <a:r>
              <a:rPr lang="it-IT" sz="1600"/>
              <a:t> und </a:t>
            </a:r>
            <a:r>
              <a:rPr lang="it-IT" sz="1600" err="1"/>
              <a:t>italienischen</a:t>
            </a:r>
            <a:r>
              <a:rPr lang="it-IT" sz="1600"/>
              <a:t> </a:t>
            </a:r>
            <a:r>
              <a:rPr lang="it-IT" sz="1600" err="1"/>
              <a:t>Zeitungen</a:t>
            </a:r>
            <a:r>
              <a:rPr lang="it-IT" sz="1600"/>
              <a:t>: </a:t>
            </a:r>
            <a:r>
              <a:rPr lang="it-IT" sz="1600" err="1"/>
              <a:t>eine</a:t>
            </a:r>
            <a:r>
              <a:rPr lang="it-IT" sz="1600"/>
              <a:t> </a:t>
            </a:r>
            <a:r>
              <a:rPr lang="it-IT" sz="1600" err="1"/>
              <a:t>interlinguale</a:t>
            </a:r>
            <a:r>
              <a:rPr lang="it-IT" sz="1600"/>
              <a:t> </a:t>
            </a:r>
            <a:r>
              <a:rPr lang="it-IT" sz="1600" err="1"/>
              <a:t>datengeleitete</a:t>
            </a:r>
            <a:r>
              <a:rPr lang="it-IT" sz="1600"/>
              <a:t> </a:t>
            </a:r>
            <a:r>
              <a:rPr lang="it-IT" sz="1600" err="1"/>
              <a:t>Untersuchung</a:t>
            </a:r>
            <a:r>
              <a:rPr lang="de-DE" sz="1600"/>
              <a:t>)</a:t>
            </a:r>
            <a:endParaRPr lang="it-IT" sz="1600"/>
          </a:p>
        </p:txBody>
      </p:sp>
    </p:spTree>
    <p:extLst>
      <p:ext uri="{BB962C8B-B14F-4D97-AF65-F5344CB8AC3E}">
        <p14:creationId xmlns:p14="http://schemas.microsoft.com/office/powerpoint/2010/main" val="1886773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C4F59-EDEB-B45C-FB5C-26DBA58C78F8}"/>
              </a:ext>
            </a:extLst>
          </p:cNvPr>
          <p:cNvSpPr>
            <a:spLocks noGrp="1"/>
          </p:cNvSpPr>
          <p:nvPr>
            <p:ph type="title"/>
          </p:nvPr>
        </p:nvSpPr>
        <p:spPr>
          <a:xfrm rot="10800000" flipV="1">
            <a:off x="2231135" y="873827"/>
            <a:ext cx="8092735" cy="1063127"/>
          </a:xfrm>
          <a:solidFill>
            <a:srgbClr val="00B050"/>
          </a:solidFill>
        </p:spPr>
        <p:txBody>
          <a:bodyPr>
            <a:normAutofit fontScale="90000"/>
          </a:bodyPr>
          <a:lstStyle/>
          <a:p>
            <a:br>
              <a:rPr lang="en-US" b="1">
                <a:solidFill>
                  <a:schemeClr val="tx1"/>
                </a:solidFill>
                <a:ea typeface="+mn-lt"/>
                <a:cs typeface="+mn-lt"/>
              </a:rPr>
            </a:br>
            <a:endParaRPr lang="en-US"/>
          </a:p>
        </p:txBody>
      </p:sp>
      <p:sp>
        <p:nvSpPr>
          <p:cNvPr id="3" name="Content Placeholder 2">
            <a:extLst>
              <a:ext uri="{FF2B5EF4-FFF2-40B4-BE49-F238E27FC236}">
                <a16:creationId xmlns:a16="http://schemas.microsoft.com/office/drawing/2014/main" id="{BDB66340-D723-7427-1463-5779F91BD62C}"/>
              </a:ext>
            </a:extLst>
          </p:cNvPr>
          <p:cNvSpPr>
            <a:spLocks noGrp="1"/>
          </p:cNvSpPr>
          <p:nvPr>
            <p:ph idx="1"/>
          </p:nvPr>
        </p:nvSpPr>
        <p:spPr>
          <a:xfrm>
            <a:off x="2231135" y="2284546"/>
            <a:ext cx="8486026" cy="4352228"/>
          </a:xfrm>
        </p:spPr>
        <p:txBody>
          <a:bodyPr vert="horz" lIns="91440" tIns="45720" rIns="91440" bIns="45720" rtlCol="0" anchor="t">
            <a:normAutofit/>
          </a:bodyPr>
          <a:lstStyle/>
          <a:p>
            <a:endParaRPr lang="de">
              <a:solidFill>
                <a:schemeClr val="tx1"/>
              </a:solidFill>
              <a:ea typeface="+mn-lt"/>
              <a:cs typeface="+mn-lt"/>
            </a:endParaRPr>
          </a:p>
          <a:p>
            <a:r>
              <a:rPr lang="de">
                <a:solidFill>
                  <a:schemeClr val="tx1"/>
                </a:solidFill>
                <a:ea typeface="+mn-lt"/>
                <a:cs typeface="+mn-lt"/>
              </a:rPr>
              <a:t>Vergleich und Analyse der in den Korpora verwendeten Begriffe. Lexeme in vier Gruppe aufgeteilt. </a:t>
            </a:r>
            <a:r>
              <a:rPr lang="de-DE">
                <a:solidFill>
                  <a:schemeClr val="tx1"/>
                </a:solidFill>
                <a:ea typeface="+mn-lt"/>
                <a:cs typeface="+mn-lt"/>
              </a:rPr>
              <a:t>Drei Arten von Kollokationen wurden identifiziert:</a:t>
            </a:r>
            <a:endParaRPr lang="en-US">
              <a:solidFill>
                <a:schemeClr val="tx1"/>
              </a:solidFill>
              <a:ea typeface="+mn-lt"/>
              <a:cs typeface="+mn-lt"/>
            </a:endParaRPr>
          </a:p>
          <a:p>
            <a:r>
              <a:rPr lang="de">
                <a:solidFill>
                  <a:schemeClr val="tx1"/>
                </a:solidFill>
                <a:ea typeface="+mn-lt"/>
                <a:cs typeface="+mn-lt"/>
              </a:rPr>
              <a:t>Adjektiv - Substantiv </a:t>
            </a:r>
            <a:endParaRPr lang="en-US">
              <a:solidFill>
                <a:schemeClr val="tx1"/>
              </a:solidFill>
              <a:ea typeface="+mn-lt"/>
              <a:cs typeface="+mn-lt"/>
            </a:endParaRPr>
          </a:p>
          <a:p>
            <a:r>
              <a:rPr lang="de">
                <a:solidFill>
                  <a:schemeClr val="tx1"/>
                </a:solidFill>
                <a:ea typeface="+mn-lt"/>
                <a:cs typeface="+mn-lt"/>
              </a:rPr>
              <a:t>Substantiv - Verb </a:t>
            </a:r>
            <a:endParaRPr lang="en-US">
              <a:solidFill>
                <a:schemeClr val="tx1"/>
              </a:solidFill>
              <a:ea typeface="+mn-lt"/>
              <a:cs typeface="+mn-lt"/>
            </a:endParaRPr>
          </a:p>
          <a:p>
            <a:r>
              <a:rPr lang="de">
                <a:solidFill>
                  <a:schemeClr val="tx1"/>
                </a:solidFill>
                <a:ea typeface="+mn-lt"/>
                <a:cs typeface="+mn-lt"/>
              </a:rPr>
              <a:t>Substantiv - Substantiv</a:t>
            </a:r>
            <a:endParaRPr lang="en-US">
              <a:solidFill>
                <a:schemeClr val="tx1"/>
              </a:solidFill>
              <a:ea typeface="+mn-lt"/>
              <a:cs typeface="+mn-lt"/>
            </a:endParaRPr>
          </a:p>
          <a:p>
            <a:pPr marL="0" indent="0">
              <a:buNone/>
            </a:pPr>
            <a:endParaRPr lang="de">
              <a:solidFill>
                <a:schemeClr val="tx1"/>
              </a:solidFill>
            </a:endParaRPr>
          </a:p>
          <a:p>
            <a:endParaRPr lang="en-US"/>
          </a:p>
        </p:txBody>
      </p:sp>
      <p:sp>
        <p:nvSpPr>
          <p:cNvPr id="4" name="CasellaDiTesto 3">
            <a:extLst>
              <a:ext uri="{FF2B5EF4-FFF2-40B4-BE49-F238E27FC236}">
                <a16:creationId xmlns:a16="http://schemas.microsoft.com/office/drawing/2014/main" id="{289AB3D2-335C-A6CA-C4F0-9FCE5904D84D}"/>
              </a:ext>
            </a:extLst>
          </p:cNvPr>
          <p:cNvSpPr txBox="1"/>
          <p:nvPr/>
        </p:nvSpPr>
        <p:spPr>
          <a:xfrm>
            <a:off x="2802193" y="1082226"/>
            <a:ext cx="6961239" cy="646331"/>
          </a:xfrm>
          <a:prstGeom prst="rect">
            <a:avLst/>
          </a:prstGeom>
          <a:noFill/>
        </p:spPr>
        <p:txBody>
          <a:bodyPr wrap="square" rtlCol="0">
            <a:spAutoFit/>
          </a:bodyPr>
          <a:lstStyle/>
          <a:p>
            <a:pPr algn="ctr"/>
            <a:r>
              <a:rPr lang="de">
                <a:ea typeface="+mn-lt"/>
                <a:cs typeface="+mn-lt"/>
              </a:rPr>
              <a:t>II.  BEVORZUGTE  VERBINDUNGEN UND HERVORGEHOBENE KOGNITIVE METAPHERN</a:t>
            </a:r>
            <a:endParaRPr lang="en-US" b="1">
              <a:ea typeface="+mn-lt"/>
              <a:cs typeface="+mn-lt"/>
            </a:endParaRPr>
          </a:p>
        </p:txBody>
      </p:sp>
    </p:spTree>
    <p:extLst>
      <p:ext uri="{BB962C8B-B14F-4D97-AF65-F5344CB8AC3E}">
        <p14:creationId xmlns:p14="http://schemas.microsoft.com/office/powerpoint/2010/main" val="1793106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CCDF3-E09D-DABC-C9AE-29C4D4996FF1}"/>
              </a:ext>
            </a:extLst>
          </p:cNvPr>
          <p:cNvSpPr>
            <a:spLocks noGrp="1"/>
          </p:cNvSpPr>
          <p:nvPr>
            <p:ph type="title"/>
          </p:nvPr>
        </p:nvSpPr>
        <p:spPr>
          <a:xfrm flipV="1">
            <a:off x="2231136" y="701300"/>
            <a:ext cx="7729729" cy="90864"/>
          </a:xfrm>
        </p:spPr>
        <p:txBody>
          <a:bodyPr>
            <a:normAutofit fontScale="90000"/>
          </a:bodyPr>
          <a:lstStyle/>
          <a:p>
            <a:endParaRPr lang="en-US"/>
          </a:p>
        </p:txBody>
      </p:sp>
      <p:graphicFrame>
        <p:nvGraphicFramePr>
          <p:cNvPr id="4" name="Content Placeholder 3">
            <a:extLst>
              <a:ext uri="{FF2B5EF4-FFF2-40B4-BE49-F238E27FC236}">
                <a16:creationId xmlns:a16="http://schemas.microsoft.com/office/drawing/2014/main" id="{B346CAE6-3899-9A08-177D-8E65EBBC981E}"/>
              </a:ext>
            </a:extLst>
          </p:cNvPr>
          <p:cNvGraphicFramePr>
            <a:graphicFrameLocks noGrp="1"/>
          </p:cNvGraphicFramePr>
          <p:nvPr>
            <p:ph idx="1"/>
            <p:extLst>
              <p:ext uri="{D42A27DB-BD31-4B8C-83A1-F6EECF244321}">
                <p14:modId xmlns:p14="http://schemas.microsoft.com/office/powerpoint/2010/main" val="3862240030"/>
              </p:ext>
            </p:extLst>
          </p:nvPr>
        </p:nvGraphicFramePr>
        <p:xfrm>
          <a:off x="440675" y="162431"/>
          <a:ext cx="11569188" cy="6695569"/>
        </p:xfrm>
        <a:graphic>
          <a:graphicData uri="http://schemas.openxmlformats.org/drawingml/2006/table">
            <a:tbl>
              <a:tblPr firstRow="1" bandRow="1">
                <a:tableStyleId>{5C22544A-7EE6-4342-B048-85BDC9FD1C3A}</a:tableStyleId>
              </a:tblPr>
              <a:tblGrid>
                <a:gridCol w="1923060">
                  <a:extLst>
                    <a:ext uri="{9D8B030D-6E8A-4147-A177-3AD203B41FA5}">
                      <a16:colId xmlns:a16="http://schemas.microsoft.com/office/drawing/2014/main" val="3668459216"/>
                    </a:ext>
                  </a:extLst>
                </a:gridCol>
                <a:gridCol w="2601199">
                  <a:extLst>
                    <a:ext uri="{9D8B030D-6E8A-4147-A177-3AD203B41FA5}">
                      <a16:colId xmlns:a16="http://schemas.microsoft.com/office/drawing/2014/main" val="393691573"/>
                    </a:ext>
                  </a:extLst>
                </a:gridCol>
                <a:gridCol w="2584118">
                  <a:extLst>
                    <a:ext uri="{9D8B030D-6E8A-4147-A177-3AD203B41FA5}">
                      <a16:colId xmlns:a16="http://schemas.microsoft.com/office/drawing/2014/main" val="2714385041"/>
                    </a:ext>
                  </a:extLst>
                </a:gridCol>
                <a:gridCol w="2141034">
                  <a:extLst>
                    <a:ext uri="{9D8B030D-6E8A-4147-A177-3AD203B41FA5}">
                      <a16:colId xmlns:a16="http://schemas.microsoft.com/office/drawing/2014/main" val="4276088465"/>
                    </a:ext>
                  </a:extLst>
                </a:gridCol>
                <a:gridCol w="2319777">
                  <a:extLst>
                    <a:ext uri="{9D8B030D-6E8A-4147-A177-3AD203B41FA5}">
                      <a16:colId xmlns:a16="http://schemas.microsoft.com/office/drawing/2014/main" val="2160374181"/>
                    </a:ext>
                  </a:extLst>
                </a:gridCol>
              </a:tblGrid>
              <a:tr h="1576503">
                <a:tc>
                  <a:txBody>
                    <a:bodyPr/>
                    <a:lstStyle/>
                    <a:p>
                      <a:endParaRPr lang="en-US"/>
                    </a:p>
                  </a:txBody>
                  <a:tcPr>
                    <a:solidFill>
                      <a:srgbClr val="00B050"/>
                    </a:solidFill>
                  </a:tcPr>
                </a:tc>
                <a:tc>
                  <a:txBody>
                    <a:bodyPr/>
                    <a:lstStyle/>
                    <a:p>
                      <a:r>
                        <a:rPr lang="en-US" dirty="0">
                          <a:solidFill>
                            <a:schemeClr val="tx1">
                              <a:lumMod val="95000"/>
                              <a:lumOff val="5000"/>
                            </a:schemeClr>
                          </a:solidFill>
                        </a:rPr>
                        <a:t>ASYLANT</a:t>
                      </a:r>
                    </a:p>
                    <a:p>
                      <a:pPr lvl="0">
                        <a:buNone/>
                      </a:pPr>
                      <a:r>
                        <a:rPr lang="en-US" dirty="0">
                          <a:solidFill>
                            <a:schemeClr val="tx1">
                              <a:lumMod val="95000"/>
                              <a:lumOff val="5000"/>
                            </a:schemeClr>
                          </a:solidFill>
                        </a:rPr>
                        <a:t>ASYLBEWERBER</a:t>
                      </a:r>
                    </a:p>
                    <a:p>
                      <a:pPr lvl="0">
                        <a:buNone/>
                      </a:pPr>
                      <a:r>
                        <a:rPr lang="en-US" dirty="0">
                          <a:solidFill>
                            <a:schemeClr val="tx1">
                              <a:lumMod val="95000"/>
                              <a:lumOff val="5000"/>
                            </a:schemeClr>
                          </a:solidFill>
                        </a:rPr>
                        <a:t>ASYLSUCHENDER</a:t>
                      </a:r>
                    </a:p>
                    <a:p>
                      <a:pPr lvl="0">
                        <a:buNone/>
                      </a:pPr>
                      <a:r>
                        <a:rPr lang="en-US" dirty="0">
                          <a:solidFill>
                            <a:schemeClr val="tx1">
                              <a:lumMod val="95000"/>
                              <a:lumOff val="5000"/>
                            </a:schemeClr>
                          </a:solidFill>
                        </a:rPr>
                        <a:t>(</a:t>
                      </a:r>
                      <a:r>
                        <a:rPr lang="en-US" dirty="0" err="1">
                          <a:solidFill>
                            <a:schemeClr val="tx1">
                              <a:lumMod val="95000"/>
                              <a:lumOff val="5000"/>
                            </a:schemeClr>
                          </a:solidFill>
                        </a:rPr>
                        <a:t>Richiedente</a:t>
                      </a:r>
                      <a:r>
                        <a:rPr lang="en-US" dirty="0">
                          <a:solidFill>
                            <a:schemeClr val="tx1">
                              <a:lumMod val="95000"/>
                              <a:lumOff val="5000"/>
                            </a:schemeClr>
                          </a:solidFill>
                        </a:rPr>
                        <a:t> </a:t>
                      </a:r>
                      <a:r>
                        <a:rPr lang="en-US" dirty="0" err="1">
                          <a:solidFill>
                            <a:schemeClr val="tx1">
                              <a:lumMod val="95000"/>
                              <a:lumOff val="5000"/>
                            </a:schemeClr>
                          </a:solidFill>
                        </a:rPr>
                        <a:t>asilo</a:t>
                      </a:r>
                      <a:r>
                        <a:rPr lang="en-US" dirty="0">
                          <a:solidFill>
                            <a:schemeClr val="tx1">
                              <a:lumMod val="95000"/>
                              <a:lumOff val="5000"/>
                            </a:schemeClr>
                          </a:solidFill>
                        </a:rPr>
                        <a:t>)</a:t>
                      </a:r>
                    </a:p>
                  </a:txBody>
                  <a:tcPr>
                    <a:solidFill>
                      <a:srgbClr val="00B050"/>
                    </a:solidFill>
                  </a:tcPr>
                </a:tc>
                <a:tc>
                  <a:txBody>
                    <a:bodyPr/>
                    <a:lstStyle/>
                    <a:p>
                      <a:r>
                        <a:rPr lang="en-US" dirty="0">
                          <a:solidFill>
                            <a:schemeClr val="tx1">
                              <a:lumMod val="95000"/>
                              <a:lumOff val="5000"/>
                            </a:schemeClr>
                          </a:solidFill>
                        </a:rPr>
                        <a:t>EINWANDERER</a:t>
                      </a:r>
                    </a:p>
                    <a:p>
                      <a:pPr lvl="0">
                        <a:buNone/>
                      </a:pPr>
                      <a:r>
                        <a:rPr lang="en-US" dirty="0">
                          <a:solidFill>
                            <a:schemeClr val="tx1">
                              <a:lumMod val="95000"/>
                              <a:lumOff val="5000"/>
                            </a:schemeClr>
                          </a:solidFill>
                        </a:rPr>
                        <a:t>IMMIGRANT</a:t>
                      </a:r>
                    </a:p>
                    <a:p>
                      <a:pPr lvl="0">
                        <a:buNone/>
                      </a:pPr>
                      <a:r>
                        <a:rPr lang="en-US">
                          <a:solidFill>
                            <a:schemeClr val="tx1">
                              <a:lumMod val="95000"/>
                              <a:lumOff val="5000"/>
                            </a:schemeClr>
                          </a:solidFill>
                        </a:rPr>
                        <a:t>ZUWANDERER</a:t>
                      </a:r>
                    </a:p>
                    <a:p>
                      <a:pPr lvl="0">
                        <a:buNone/>
                      </a:pPr>
                      <a:r>
                        <a:rPr lang="en-US">
                          <a:solidFill>
                            <a:schemeClr val="tx1">
                              <a:lumMod val="95000"/>
                              <a:lumOff val="5000"/>
                            </a:schemeClr>
                          </a:solidFill>
                        </a:rPr>
                        <a:t>(</a:t>
                      </a:r>
                      <a:r>
                        <a:rPr lang="en-US" err="1">
                          <a:solidFill>
                            <a:schemeClr val="tx1">
                              <a:lumMod val="95000"/>
                              <a:lumOff val="5000"/>
                            </a:schemeClr>
                          </a:solidFill>
                        </a:rPr>
                        <a:t>Immigrato</a:t>
                      </a:r>
                      <a:r>
                        <a:rPr lang="en-US">
                          <a:solidFill>
                            <a:schemeClr val="tx1">
                              <a:lumMod val="95000"/>
                              <a:lumOff val="5000"/>
                            </a:schemeClr>
                          </a:solidFill>
                        </a:rPr>
                        <a:t>)</a:t>
                      </a:r>
                    </a:p>
                  </a:txBody>
                  <a:tcPr>
                    <a:solidFill>
                      <a:srgbClr val="00B050"/>
                    </a:solidFill>
                  </a:tcPr>
                </a:tc>
                <a:tc>
                  <a:txBody>
                    <a:bodyPr/>
                    <a:lstStyle/>
                    <a:p>
                      <a:r>
                        <a:rPr lang="en-US" b="1">
                          <a:solidFill>
                            <a:schemeClr val="tx1">
                              <a:lumMod val="95000"/>
                              <a:lumOff val="5000"/>
                            </a:schemeClr>
                          </a:solidFill>
                        </a:rPr>
                        <a:t>MIGRANT</a:t>
                      </a:r>
                    </a:p>
                    <a:p>
                      <a:pPr lvl="0">
                        <a:buNone/>
                      </a:pPr>
                      <a:r>
                        <a:rPr lang="en-US" b="1">
                          <a:solidFill>
                            <a:schemeClr val="tx1">
                              <a:lumMod val="95000"/>
                              <a:lumOff val="5000"/>
                            </a:schemeClr>
                          </a:solidFill>
                        </a:rPr>
                        <a:t>(Migrante)</a:t>
                      </a:r>
                    </a:p>
                  </a:txBody>
                  <a:tcPr>
                    <a:solidFill>
                      <a:srgbClr val="00B050"/>
                    </a:solidFill>
                  </a:tcPr>
                </a:tc>
                <a:tc>
                  <a:txBody>
                    <a:bodyPr/>
                    <a:lstStyle/>
                    <a:p>
                      <a:r>
                        <a:rPr lang="en-US">
                          <a:solidFill>
                            <a:schemeClr val="tx1">
                              <a:lumMod val="95000"/>
                              <a:lumOff val="5000"/>
                            </a:schemeClr>
                          </a:solidFill>
                        </a:rPr>
                        <a:t>FLÜCHTLING</a:t>
                      </a:r>
                    </a:p>
                    <a:p>
                      <a:pPr lvl="0">
                        <a:buNone/>
                      </a:pPr>
                      <a:r>
                        <a:rPr lang="en-US">
                          <a:solidFill>
                            <a:schemeClr val="tx1">
                              <a:lumMod val="95000"/>
                              <a:lumOff val="5000"/>
                            </a:schemeClr>
                          </a:solidFill>
                        </a:rPr>
                        <a:t>GEFLÜCHTETER</a:t>
                      </a:r>
                    </a:p>
                    <a:p>
                      <a:pPr lvl="0">
                        <a:buNone/>
                      </a:pPr>
                      <a:r>
                        <a:rPr lang="en-US">
                          <a:solidFill>
                            <a:schemeClr val="tx1">
                              <a:lumMod val="95000"/>
                              <a:lumOff val="5000"/>
                            </a:schemeClr>
                          </a:solidFill>
                        </a:rPr>
                        <a:t>VERTRIEBENER</a:t>
                      </a:r>
                    </a:p>
                    <a:p>
                      <a:pPr lvl="0">
                        <a:buNone/>
                      </a:pPr>
                      <a:r>
                        <a:rPr lang="en-US">
                          <a:solidFill>
                            <a:schemeClr val="tx1">
                              <a:lumMod val="95000"/>
                              <a:lumOff val="5000"/>
                            </a:schemeClr>
                          </a:solidFill>
                        </a:rPr>
                        <a:t>(</a:t>
                      </a:r>
                      <a:r>
                        <a:rPr lang="en-US" err="1">
                          <a:solidFill>
                            <a:schemeClr val="tx1">
                              <a:lumMod val="95000"/>
                              <a:lumOff val="5000"/>
                            </a:schemeClr>
                          </a:solidFill>
                        </a:rPr>
                        <a:t>Profugo</a:t>
                      </a:r>
                      <a:r>
                        <a:rPr lang="en-US">
                          <a:solidFill>
                            <a:schemeClr val="tx1">
                              <a:lumMod val="95000"/>
                              <a:lumOff val="5000"/>
                            </a:schemeClr>
                          </a:solidFill>
                        </a:rPr>
                        <a:t>, </a:t>
                      </a:r>
                      <a:r>
                        <a:rPr lang="en-US" err="1">
                          <a:solidFill>
                            <a:schemeClr val="tx1">
                              <a:lumMod val="95000"/>
                              <a:lumOff val="5000"/>
                            </a:schemeClr>
                          </a:solidFill>
                        </a:rPr>
                        <a:t>Rifugiato</a:t>
                      </a:r>
                      <a:r>
                        <a:rPr lang="en-US">
                          <a:solidFill>
                            <a:schemeClr val="tx1">
                              <a:lumMod val="95000"/>
                              <a:lumOff val="5000"/>
                            </a:schemeClr>
                          </a:solidFill>
                        </a:rPr>
                        <a:t>)</a:t>
                      </a:r>
                    </a:p>
                  </a:txBody>
                  <a:tcPr>
                    <a:solidFill>
                      <a:srgbClr val="00B050"/>
                    </a:solidFill>
                  </a:tcPr>
                </a:tc>
                <a:extLst>
                  <a:ext uri="{0D108BD9-81ED-4DB2-BD59-A6C34878D82A}">
                    <a16:rowId xmlns:a16="http://schemas.microsoft.com/office/drawing/2014/main" val="1913247280"/>
                  </a:ext>
                </a:extLst>
              </a:tr>
              <a:tr h="1644346">
                <a:tc>
                  <a:txBody>
                    <a:bodyPr/>
                    <a:lstStyle/>
                    <a:p>
                      <a:r>
                        <a:rPr lang="en-US"/>
                        <a:t>ADJEKTIV-SUBSTANTIV KOLLOKATION</a:t>
                      </a:r>
                    </a:p>
                  </a:txBody>
                  <a:tcPr>
                    <a:solidFill>
                      <a:srgbClr val="92D050"/>
                    </a:solidFill>
                  </a:tcPr>
                </a:tc>
                <a:tc>
                  <a:txBody>
                    <a:bodyPr/>
                    <a:lstStyle/>
                    <a:p>
                      <a:r>
                        <a:rPr lang="en-US"/>
                        <a:t>Nicht </a:t>
                      </a:r>
                      <a:r>
                        <a:rPr lang="en-US" err="1"/>
                        <a:t>häufig</a:t>
                      </a:r>
                      <a:r>
                        <a:rPr lang="en-US" dirty="0"/>
                        <a:t> </a:t>
                      </a:r>
                      <a:r>
                        <a:rPr lang="en-US" err="1"/>
                        <a:t>Unterschied</a:t>
                      </a:r>
                      <a:r>
                        <a:rPr lang="en-US"/>
                        <a:t>: </a:t>
                      </a:r>
                      <a:r>
                        <a:rPr lang="en-US" err="1"/>
                        <a:t>anerkannt</a:t>
                      </a:r>
                      <a:r>
                        <a:rPr lang="en-US"/>
                        <a:t>/ nicht </a:t>
                      </a:r>
                      <a:r>
                        <a:rPr lang="en-US" err="1"/>
                        <a:t>anerkannt</a:t>
                      </a:r>
                      <a:endParaRPr lang="en-US"/>
                    </a:p>
                    <a:p>
                      <a:endParaRPr lang="en-US">
                        <a:solidFill>
                          <a:srgbClr val="FF0000"/>
                        </a:solidFill>
                      </a:endParaRPr>
                    </a:p>
                    <a:p>
                      <a:r>
                        <a:rPr lang="en-US" i="1" err="1">
                          <a:solidFill>
                            <a:schemeClr val="tx1"/>
                          </a:solidFill>
                        </a:rPr>
                        <a:t>Anerkannter</a:t>
                      </a:r>
                      <a:r>
                        <a:rPr lang="en-US" i="1" dirty="0">
                          <a:solidFill>
                            <a:schemeClr val="tx1"/>
                          </a:solidFill>
                        </a:rPr>
                        <a:t> </a:t>
                      </a:r>
                      <a:r>
                        <a:rPr lang="en-US" i="1" err="1">
                          <a:solidFill>
                            <a:schemeClr val="tx1"/>
                          </a:solidFill>
                        </a:rPr>
                        <a:t>Asylant</a:t>
                      </a:r>
                      <a:endParaRPr lang="en-US" i="1">
                        <a:solidFill>
                          <a:schemeClr val="tx1"/>
                        </a:solidFill>
                      </a:endParaRPr>
                    </a:p>
                  </a:txBody>
                  <a:tcPr>
                    <a:solidFill>
                      <a:srgbClr val="92D050"/>
                    </a:solidFill>
                  </a:tcPr>
                </a:tc>
                <a:tc>
                  <a:txBody>
                    <a:bodyPr/>
                    <a:lstStyle/>
                    <a:p>
                      <a:r>
                        <a:rPr lang="en-US"/>
                        <a:t>Nicht </a:t>
                      </a:r>
                      <a:r>
                        <a:rPr lang="en-US" sz="1800" b="0" i="0" u="none" strike="noStrike" noProof="0" err="1">
                          <a:solidFill>
                            <a:srgbClr val="000000"/>
                          </a:solidFill>
                          <a:latin typeface="Gill Sans MT"/>
                        </a:rPr>
                        <a:t>häufig</a:t>
                      </a:r>
                      <a:r>
                        <a:rPr lang="en-US" dirty="0"/>
                        <a:t> </a:t>
                      </a:r>
                    </a:p>
                    <a:p>
                      <a:pPr lvl="0">
                        <a:buNone/>
                      </a:pPr>
                      <a:r>
                        <a:rPr lang="en-US"/>
                        <a:t>Zahl, Herkunft und Religion</a:t>
                      </a:r>
                    </a:p>
                    <a:p>
                      <a:pPr lvl="0">
                        <a:buNone/>
                      </a:pPr>
                      <a:r>
                        <a:rPr lang="en-US" err="1"/>
                        <a:t>Unterschied</a:t>
                      </a:r>
                      <a:r>
                        <a:rPr lang="en-US"/>
                        <a:t>: legal/illegal</a:t>
                      </a:r>
                    </a:p>
                    <a:p>
                      <a:pPr lvl="0">
                        <a:buNone/>
                      </a:pPr>
                      <a:r>
                        <a:rPr lang="en-US" i="1" err="1"/>
                        <a:t>Islamischer</a:t>
                      </a:r>
                      <a:r>
                        <a:rPr lang="en-US" i="1" dirty="0"/>
                        <a:t> </a:t>
                      </a:r>
                      <a:r>
                        <a:rPr lang="en-US" i="1" err="1"/>
                        <a:t>Einwanderer</a:t>
                      </a:r>
                      <a:endParaRPr lang="en-US" i="1"/>
                    </a:p>
                  </a:txBody>
                  <a:tcPr>
                    <a:solidFill>
                      <a:srgbClr val="92D050"/>
                    </a:solidFill>
                  </a:tcPr>
                </a:tc>
                <a:tc>
                  <a:txBody>
                    <a:bodyPr/>
                    <a:lstStyle/>
                    <a:p>
                      <a:r>
                        <a:rPr lang="en-US"/>
                        <a:t>Hohe Zahl (</a:t>
                      </a:r>
                      <a:r>
                        <a:rPr lang="en-US" err="1"/>
                        <a:t>aber</a:t>
                      </a:r>
                      <a:r>
                        <a:rPr lang="en-US"/>
                        <a:t> in Deutsch nicht </a:t>
                      </a:r>
                      <a:r>
                        <a:rPr lang="en-US" err="1"/>
                        <a:t>viel</a:t>
                      </a:r>
                      <a:r>
                        <a:rPr lang="en-US" dirty="0"/>
                        <a:t> </a:t>
                      </a:r>
                      <a:r>
                        <a:rPr lang="en-US" err="1"/>
                        <a:t>benutzt</a:t>
                      </a:r>
                      <a:r>
                        <a:rPr lang="en-US"/>
                        <a:t>); </a:t>
                      </a:r>
                      <a:r>
                        <a:rPr lang="en-US" err="1"/>
                        <a:t>Verschie</a:t>
                      </a:r>
                      <a:r>
                        <a:rPr lang="en-US"/>
                        <a:t>-dene </a:t>
                      </a:r>
                      <a:r>
                        <a:rPr lang="en-US" err="1"/>
                        <a:t>Bedeutung</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u="none" strike="noStrike" noProof="0" err="1">
                          <a:solidFill>
                            <a:srgbClr val="000000"/>
                          </a:solidFill>
                          <a:latin typeface="+mn-lt"/>
                        </a:rPr>
                        <a:t>Hunderte</a:t>
                      </a:r>
                      <a:r>
                        <a:rPr lang="en-US" sz="1800" b="0" i="1" u="none" strike="noStrike" noProof="0" dirty="0">
                          <a:solidFill>
                            <a:srgbClr val="000000"/>
                          </a:solidFill>
                          <a:latin typeface="+mn-lt"/>
                        </a:rPr>
                        <a:t> </a:t>
                      </a:r>
                      <a:r>
                        <a:rPr lang="en-US" sz="1800" b="0" i="1" u="none" strike="noStrike" noProof="0" err="1">
                          <a:solidFill>
                            <a:srgbClr val="000000"/>
                          </a:solidFill>
                          <a:latin typeface="+mn-lt"/>
                        </a:rPr>
                        <a:t>Migranten</a:t>
                      </a:r>
                      <a:endParaRPr lang="en-US" sz="1800" b="0" i="1" u="none" strike="noStrike" noProof="0">
                        <a:solidFill>
                          <a:srgbClr val="000000"/>
                        </a:solidFill>
                        <a:latin typeface="+mn-lt"/>
                      </a:endParaRPr>
                    </a:p>
                  </a:txBody>
                  <a:tcPr>
                    <a:solidFill>
                      <a:srgbClr val="92D050"/>
                    </a:solidFill>
                  </a:tcPr>
                </a:tc>
                <a:tc>
                  <a:txBody>
                    <a:bodyPr/>
                    <a:lstStyle/>
                    <a:p>
                      <a:r>
                        <a:rPr lang="en-US"/>
                        <a:t>Zahl, Herkunft, Alter, Legal/</a:t>
                      </a:r>
                      <a:r>
                        <a:rPr lang="en-US" err="1"/>
                        <a:t>Illegale</a:t>
                      </a:r>
                      <a:endParaRPr lang="en-US"/>
                    </a:p>
                    <a:p>
                      <a:endParaRPr lang="en-US"/>
                    </a:p>
                    <a:p>
                      <a:r>
                        <a:rPr lang="en-US" i="1" err="1"/>
                        <a:t>Syrische</a:t>
                      </a:r>
                      <a:r>
                        <a:rPr lang="en-US" i="1" baseline="0" dirty="0"/>
                        <a:t> </a:t>
                      </a:r>
                      <a:r>
                        <a:rPr lang="en-US" i="1" baseline="0" err="1"/>
                        <a:t>Gefl</a:t>
                      </a:r>
                      <a:r>
                        <a:rPr lang="de-DE" i="1" baseline="0"/>
                        <a:t>ü</a:t>
                      </a:r>
                      <a:r>
                        <a:rPr lang="en-GB" i="1" baseline="0" err="1"/>
                        <a:t>ctete</a:t>
                      </a:r>
                      <a:endParaRPr lang="en-US" i="1"/>
                    </a:p>
                  </a:txBody>
                  <a:tcPr>
                    <a:solidFill>
                      <a:srgbClr val="92D050"/>
                    </a:solidFill>
                  </a:tcPr>
                </a:tc>
                <a:extLst>
                  <a:ext uri="{0D108BD9-81ED-4DB2-BD59-A6C34878D82A}">
                    <a16:rowId xmlns:a16="http://schemas.microsoft.com/office/drawing/2014/main" val="1093419974"/>
                  </a:ext>
                </a:extLst>
              </a:tr>
              <a:tr h="1576503">
                <a:tc>
                  <a:txBody>
                    <a:bodyPr/>
                    <a:lstStyle/>
                    <a:p>
                      <a:r>
                        <a:rPr lang="en-US"/>
                        <a:t>SUBSTANTIV-</a:t>
                      </a:r>
                    </a:p>
                    <a:p>
                      <a:pPr lvl="0">
                        <a:buNone/>
                      </a:pPr>
                      <a:r>
                        <a:rPr lang="en-US"/>
                        <a:t>VERB</a:t>
                      </a:r>
                    </a:p>
                    <a:p>
                      <a:pPr lvl="0">
                        <a:buNone/>
                      </a:pPr>
                      <a:r>
                        <a:rPr lang="en-US"/>
                        <a:t>KOLLOKATION</a:t>
                      </a:r>
                    </a:p>
                  </a:txBody>
                  <a:tcPr>
                    <a:solidFill>
                      <a:schemeClr val="accent5">
                        <a:lumMod val="20000"/>
                        <a:lumOff val="80000"/>
                      </a:schemeClr>
                    </a:solidFill>
                  </a:tcPr>
                </a:tc>
                <a:tc>
                  <a:txBody>
                    <a:bodyPr/>
                    <a:lstStyle/>
                    <a:p>
                      <a:r>
                        <a:rPr lang="en-US" err="1"/>
                        <a:t>Aufnahme</a:t>
                      </a:r>
                      <a:r>
                        <a:rPr lang="en-US"/>
                        <a:t> und Unter-bringung; </a:t>
                      </a:r>
                      <a:r>
                        <a:rPr lang="en-US" dirty="0"/>
                        <a:t>Abschiebung</a:t>
                      </a:r>
                    </a:p>
                    <a:p>
                      <a:pPr lvl="0">
                        <a:buNone/>
                      </a:pPr>
                      <a:r>
                        <a:rPr lang="en-US"/>
                        <a:t>(It. </a:t>
                      </a:r>
                      <a:r>
                        <a:rPr lang="en-US" err="1"/>
                        <a:t>als</a:t>
                      </a:r>
                      <a:r>
                        <a:rPr lang="en-US"/>
                        <a:t> Ware </a:t>
                      </a:r>
                      <a:r>
                        <a:rPr lang="en-US" err="1"/>
                        <a:t>identifiziert</a:t>
                      </a:r>
                      <a:r>
                        <a:rPr lang="en-US"/>
                        <a:t>)</a:t>
                      </a:r>
                      <a:endParaRPr lang="en-US" i="1"/>
                    </a:p>
                    <a:p>
                      <a:pPr lvl="0">
                        <a:buNone/>
                      </a:pPr>
                      <a:endParaRPr lang="en-US" i="1"/>
                    </a:p>
                    <a:p>
                      <a:pPr lvl="0">
                        <a:buNone/>
                      </a:pPr>
                      <a:r>
                        <a:rPr lang="en-US" i="1" err="1"/>
                        <a:t>Asylbewerber</a:t>
                      </a:r>
                      <a:r>
                        <a:rPr lang="en-US" i="1" dirty="0"/>
                        <a:t> </a:t>
                      </a:r>
                      <a:r>
                        <a:rPr lang="en-US" i="1" err="1"/>
                        <a:t>unterbringen</a:t>
                      </a:r>
                      <a:br>
                        <a:rPr lang="en-US" i="1" dirty="0"/>
                      </a:br>
                      <a:r>
                        <a:rPr lang="en-US" sz="1800" i="1">
                          <a:solidFill>
                            <a:schemeClr val="tx1"/>
                          </a:solidFill>
                        </a:rPr>
                        <a:t>scaricare richiedenti asilo</a:t>
                      </a:r>
                      <a:endParaRPr lang="en-US" i="1"/>
                    </a:p>
                  </a:txBody>
                  <a:tcPr>
                    <a:solidFill>
                      <a:schemeClr val="accent5">
                        <a:lumMod val="20000"/>
                        <a:lumOff val="80000"/>
                      </a:schemeClr>
                    </a:solidFill>
                  </a:tcPr>
                </a:tc>
                <a:tc>
                  <a:txBody>
                    <a:bodyPr/>
                    <a:lstStyle/>
                    <a:p>
                      <a:r>
                        <a:rPr lang="en-US" err="1"/>
                        <a:t>Aufnahme</a:t>
                      </a:r>
                      <a:r>
                        <a:rPr lang="en-US"/>
                        <a:t>, </a:t>
                      </a:r>
                      <a:r>
                        <a:rPr lang="en-US" err="1"/>
                        <a:t>Unterstützung</a:t>
                      </a:r>
                      <a:endParaRPr lang="en-US"/>
                    </a:p>
                    <a:p>
                      <a:pPr lvl="0">
                        <a:buNone/>
                      </a:pPr>
                      <a:r>
                        <a:rPr lang="en-US" err="1"/>
                        <a:t>Distanzierung</a:t>
                      </a:r>
                      <a:endParaRPr lang="en-US"/>
                    </a:p>
                    <a:p>
                      <a:pPr lvl="0">
                        <a:buNone/>
                      </a:pPr>
                      <a:r>
                        <a:rPr lang="en-US"/>
                        <a:t>(It. </a:t>
                      </a:r>
                      <a:r>
                        <a:rPr lang="en-US" err="1"/>
                        <a:t>Entmenschlichung</a:t>
                      </a:r>
                      <a:r>
                        <a:rPr lang="en-US"/>
                        <a:t>)</a:t>
                      </a:r>
                    </a:p>
                    <a:p>
                      <a:pPr lvl="0">
                        <a:buNone/>
                      </a:pPr>
                      <a:endParaRPr lang="en-US"/>
                    </a:p>
                    <a:p>
                      <a:pPr lvl="0">
                        <a:buNone/>
                      </a:pPr>
                      <a:r>
                        <a:rPr lang="en-US" i="1" err="1"/>
                        <a:t>Kriminelle</a:t>
                      </a:r>
                      <a:r>
                        <a:rPr lang="en-US" i="1" dirty="0"/>
                        <a:t> </a:t>
                      </a:r>
                      <a:r>
                        <a:rPr lang="en-US" i="1" err="1"/>
                        <a:t>Zuwanderer</a:t>
                      </a:r>
                      <a:br>
                        <a:rPr lang="en-US" i="1" dirty="0"/>
                      </a:br>
                      <a:r>
                        <a:rPr lang="en-US" i="1" err="1"/>
                        <a:t>parcheggiare</a:t>
                      </a:r>
                      <a:r>
                        <a:rPr lang="en-US" i="1" dirty="0"/>
                        <a:t> </a:t>
                      </a:r>
                      <a:r>
                        <a:rPr lang="en-US" i="1" err="1"/>
                        <a:t>immigrati</a:t>
                      </a:r>
                      <a:endParaRPr lang="en-US" i="1"/>
                    </a:p>
                  </a:txBody>
                  <a:tcPr>
                    <a:solidFill>
                      <a:schemeClr val="accent5">
                        <a:lumMod val="20000"/>
                        <a:lumOff val="80000"/>
                      </a:schemeClr>
                    </a:solidFill>
                  </a:tcPr>
                </a:tc>
                <a:tc>
                  <a:txBody>
                    <a:bodyPr/>
                    <a:lstStyle/>
                    <a:p>
                      <a:r>
                        <a:rPr lang="en-US" err="1"/>
                        <a:t>Aufgenommen</a:t>
                      </a:r>
                      <a:endParaRPr lang="en-US"/>
                    </a:p>
                    <a:p>
                      <a:pPr lvl="0">
                        <a:buNone/>
                      </a:pPr>
                      <a:r>
                        <a:rPr lang="en-US" err="1"/>
                        <a:t>Geholfen</a:t>
                      </a:r>
                      <a:endParaRPr lang="en-US"/>
                    </a:p>
                    <a:p>
                      <a:pPr lvl="0">
                        <a:buNone/>
                      </a:pPr>
                      <a:endParaRPr lang="en-US"/>
                    </a:p>
                    <a:p>
                      <a:pPr lvl="0">
                        <a:buNone/>
                      </a:pPr>
                      <a:r>
                        <a:rPr lang="en-US" i="1" err="1"/>
                        <a:t>Migranten</a:t>
                      </a:r>
                      <a:r>
                        <a:rPr lang="en-US" i="1" dirty="0"/>
                        <a:t> </a:t>
                      </a:r>
                      <a:r>
                        <a:rPr lang="en-US" i="1" err="1"/>
                        <a:t>verteilen</a:t>
                      </a:r>
                      <a:endParaRPr lang="en-US" i="1"/>
                    </a:p>
                  </a:txBody>
                  <a:tcPr>
                    <a:solidFill>
                      <a:schemeClr val="accent5">
                        <a:lumMod val="20000"/>
                        <a:lumOff val="80000"/>
                      </a:schemeClr>
                    </a:solidFill>
                  </a:tcPr>
                </a:tc>
                <a:tc>
                  <a:txBody>
                    <a:bodyPr/>
                    <a:lstStyle/>
                    <a:p>
                      <a:r>
                        <a:rPr lang="en-US" err="1"/>
                        <a:t>Aufnahme</a:t>
                      </a:r>
                      <a:r>
                        <a:rPr lang="en-US"/>
                        <a:t>, </a:t>
                      </a:r>
                      <a:r>
                        <a:rPr lang="en-US" err="1"/>
                        <a:t>Unterstützung</a:t>
                      </a:r>
                      <a:endParaRPr lang="en-US"/>
                    </a:p>
                    <a:p>
                      <a:pPr lvl="0">
                        <a:buNone/>
                      </a:pPr>
                      <a:r>
                        <a:rPr lang="en-US" sz="1800" b="0" i="0" u="none" strike="noStrike" noProof="0">
                          <a:latin typeface="Gill Sans MT"/>
                        </a:rPr>
                        <a:t>(It. </a:t>
                      </a:r>
                      <a:r>
                        <a:rPr lang="en-US" sz="1800" b="0" i="0" u="none" strike="noStrike" noProof="0" err="1">
                          <a:latin typeface="Gill Sans MT"/>
                        </a:rPr>
                        <a:t>betont</a:t>
                      </a:r>
                      <a:r>
                        <a:rPr lang="en-US" sz="1800" b="0" i="0" u="none" strike="noStrike" noProof="0" dirty="0">
                          <a:latin typeface="Gill Sans MT"/>
                        </a:rPr>
                        <a:t> </a:t>
                      </a:r>
                      <a:r>
                        <a:rPr lang="en-US" sz="1800" b="0" i="0" u="none" strike="noStrike" noProof="0" err="1">
                          <a:latin typeface="Gill Sans MT"/>
                        </a:rPr>
                        <a:t>Innen</a:t>
                      </a:r>
                      <a:r>
                        <a:rPr lang="en-US" sz="1800" b="0" i="0" u="none" strike="noStrike" noProof="0">
                          <a:latin typeface="Gill Sans MT"/>
                        </a:rPr>
                        <a:t>- und </a:t>
                      </a:r>
                      <a:r>
                        <a:rPr lang="en-US" sz="1800" b="0" i="0" u="none" strike="noStrike" noProof="0" err="1">
                          <a:latin typeface="Gill Sans MT"/>
                        </a:rPr>
                        <a:t>Außenperspektive</a:t>
                      </a:r>
                      <a:r>
                        <a:rPr lang="en-US" sz="1800" b="0" i="0" u="none" strike="noStrike" noProof="0">
                          <a:latin typeface="Gill Sans MT"/>
                        </a:rPr>
                        <a:t>)</a:t>
                      </a:r>
                    </a:p>
                    <a:p>
                      <a:pPr lvl="0">
                        <a:buNone/>
                      </a:pPr>
                      <a:endParaRPr lang="en-US" sz="1800" b="0" i="0" u="none" strike="noStrike" noProof="0">
                        <a:latin typeface="Gill Sans MT"/>
                      </a:endParaRPr>
                    </a:p>
                    <a:p>
                      <a:pPr lvl="0">
                        <a:buNone/>
                      </a:pPr>
                      <a:r>
                        <a:rPr lang="en-US" sz="1800" b="0" i="1" u="none" strike="noStrike" noProof="0">
                          <a:latin typeface="Gill Sans MT"/>
                        </a:rPr>
                        <a:t>Fl</a:t>
                      </a:r>
                      <a:r>
                        <a:rPr lang="de-DE" sz="1800" b="0" i="1" u="none" strike="noStrike" noProof="0">
                          <a:latin typeface="Gill Sans MT"/>
                        </a:rPr>
                        <a:t>ü</a:t>
                      </a:r>
                      <a:r>
                        <a:rPr lang="en-US" sz="1800" b="0" i="1" u="none" strike="noStrike" noProof="0" err="1">
                          <a:latin typeface="Gill Sans MT"/>
                        </a:rPr>
                        <a:t>chtlinge</a:t>
                      </a:r>
                      <a:r>
                        <a:rPr lang="en-US" sz="1800" b="0" i="1" u="none" strike="noStrike" baseline="0" noProof="0" dirty="0">
                          <a:latin typeface="Gill Sans MT"/>
                        </a:rPr>
                        <a:t> </a:t>
                      </a:r>
                      <a:r>
                        <a:rPr lang="en-US" sz="1800" b="0" i="1" u="none" strike="noStrike" baseline="0" noProof="0" err="1">
                          <a:latin typeface="Gill Sans MT"/>
                        </a:rPr>
                        <a:t>registrieren</a:t>
                      </a:r>
                      <a:endParaRPr lang="en-US" sz="1800" b="0" i="1" u="none" strike="noStrike" noProof="0">
                        <a:latin typeface="Gill Sans MT"/>
                      </a:endParaRPr>
                    </a:p>
                  </a:txBody>
                  <a:tcPr>
                    <a:solidFill>
                      <a:schemeClr val="accent5">
                        <a:lumMod val="20000"/>
                        <a:lumOff val="80000"/>
                      </a:schemeClr>
                    </a:solidFill>
                  </a:tcPr>
                </a:tc>
                <a:extLst>
                  <a:ext uri="{0D108BD9-81ED-4DB2-BD59-A6C34878D82A}">
                    <a16:rowId xmlns:a16="http://schemas.microsoft.com/office/drawing/2014/main" val="4072922629"/>
                  </a:ext>
                </a:extLst>
              </a:tr>
              <a:tr h="1576503">
                <a:tc>
                  <a:txBody>
                    <a:bodyPr/>
                    <a:lstStyle/>
                    <a:p>
                      <a:r>
                        <a:rPr lang="en-US"/>
                        <a:t>SUBSTANTIV-</a:t>
                      </a:r>
                    </a:p>
                    <a:p>
                      <a:pPr lvl="0">
                        <a:buNone/>
                      </a:pPr>
                      <a:r>
                        <a:rPr lang="en-US"/>
                        <a:t>SUBSTANTIV</a:t>
                      </a:r>
                    </a:p>
                    <a:p>
                      <a:pPr lvl="0">
                        <a:buNone/>
                      </a:pPr>
                      <a:r>
                        <a:rPr lang="en-US"/>
                        <a:t>KOLLOKATION</a:t>
                      </a:r>
                    </a:p>
                  </a:txBody>
                  <a:tcPr>
                    <a:solidFill>
                      <a:srgbClr val="00B050"/>
                    </a:solidFill>
                  </a:tcPr>
                </a:tc>
                <a:tc>
                  <a:txBody>
                    <a:bodyPr/>
                    <a:lstStyle/>
                    <a:p>
                      <a:r>
                        <a:rPr lang="en-US" err="1"/>
                        <a:t>Ankunft</a:t>
                      </a:r>
                      <a:r>
                        <a:rPr lang="en-US"/>
                        <a:t> und Zahl</a:t>
                      </a:r>
                    </a:p>
                    <a:p>
                      <a:pPr lvl="0">
                        <a:buNone/>
                      </a:pPr>
                      <a:r>
                        <a:rPr lang="en-US"/>
                        <a:t>Integration</a:t>
                      </a:r>
                    </a:p>
                    <a:p>
                      <a:pPr lvl="0">
                        <a:buNone/>
                      </a:pPr>
                      <a:endParaRPr lang="en-US" i="1"/>
                    </a:p>
                    <a:p>
                      <a:pPr lvl="0">
                        <a:buNone/>
                      </a:pPr>
                      <a:r>
                        <a:rPr lang="en-US" i="1" err="1"/>
                        <a:t>Ansturm</a:t>
                      </a:r>
                      <a:r>
                        <a:rPr lang="en-US" i="1"/>
                        <a:t> von </a:t>
                      </a:r>
                      <a:r>
                        <a:rPr lang="en-US" i="1" err="1"/>
                        <a:t>Asylbewerbern</a:t>
                      </a:r>
                      <a:endParaRPr lang="en-US" i="1"/>
                    </a:p>
                    <a:p>
                      <a:pPr lvl="0">
                        <a:buNone/>
                      </a:pPr>
                      <a:endParaRPr lang="en-US"/>
                    </a:p>
                  </a:txBody>
                  <a:tcPr>
                    <a:solidFill>
                      <a:srgbClr val="00B050"/>
                    </a:solidFill>
                  </a:tcPr>
                </a:tc>
                <a:tc>
                  <a:txBody>
                    <a:bodyPr/>
                    <a:lstStyle/>
                    <a:p>
                      <a:pPr lvl="0">
                        <a:buNone/>
                      </a:pPr>
                      <a:r>
                        <a:rPr lang="en-US" sz="1800" b="0" i="0" u="none" strike="noStrike" noProof="0" err="1">
                          <a:solidFill>
                            <a:srgbClr val="000000"/>
                          </a:solidFill>
                          <a:latin typeface="Gill Sans MT"/>
                        </a:rPr>
                        <a:t>Ankunft</a:t>
                      </a:r>
                      <a:r>
                        <a:rPr lang="en-US" sz="1800" b="0" i="0" u="none" strike="noStrike" noProof="0">
                          <a:solidFill>
                            <a:srgbClr val="000000"/>
                          </a:solidFill>
                          <a:latin typeface="Gill Sans MT"/>
                        </a:rPr>
                        <a:t>. </a:t>
                      </a:r>
                      <a:r>
                        <a:rPr lang="en-US" sz="1800" b="0" i="0" u="none" strike="noStrike" noProof="0" err="1">
                          <a:solidFill>
                            <a:srgbClr val="000000"/>
                          </a:solidFill>
                          <a:latin typeface="Gill Sans MT"/>
                        </a:rPr>
                        <a:t>Anzahl</a:t>
                      </a:r>
                      <a:r>
                        <a:rPr lang="en-US" sz="1800" b="0" i="0" u="none" strike="noStrike" noProof="0">
                          <a:solidFill>
                            <a:srgbClr val="000000"/>
                          </a:solidFill>
                          <a:latin typeface="Gill Sans MT"/>
                        </a:rPr>
                        <a:t>, Grad </a:t>
                      </a:r>
                      <a:r>
                        <a:rPr lang="en-US" sz="1800" b="0" i="0" u="none" strike="noStrike" noProof="0" err="1">
                          <a:solidFill>
                            <a:srgbClr val="000000"/>
                          </a:solidFill>
                          <a:latin typeface="Gill Sans MT"/>
                        </a:rPr>
                        <a:t>ihrer</a:t>
                      </a:r>
                      <a:r>
                        <a:rPr lang="en-US" sz="1800" b="0" i="0" u="none" strike="noStrike" noProof="0">
                          <a:solidFill>
                            <a:srgbClr val="000000"/>
                          </a:solidFill>
                          <a:latin typeface="Gill Sans MT"/>
                        </a:rPr>
                        <a:t> Integration</a:t>
                      </a:r>
                    </a:p>
                    <a:p>
                      <a:pPr lvl="0">
                        <a:buNone/>
                      </a:pPr>
                      <a:r>
                        <a:rPr lang="en-US" sz="1800" b="0" i="0" u="none" strike="noStrike" noProof="0">
                          <a:solidFill>
                            <a:srgbClr val="000000"/>
                          </a:solidFill>
                          <a:latin typeface="Gill Sans MT"/>
                        </a:rPr>
                        <a:t>(It. </a:t>
                      </a:r>
                      <a:r>
                        <a:rPr lang="en-US" sz="1800" b="0" i="0" u="none" strike="noStrike" noProof="0" err="1">
                          <a:solidFill>
                            <a:srgbClr val="000000"/>
                          </a:solidFill>
                          <a:latin typeface="Gill Sans MT"/>
                        </a:rPr>
                        <a:t>Grenzen</a:t>
                      </a:r>
                      <a:r>
                        <a:rPr lang="en-US" sz="1800" b="0" i="0" u="none" strike="noStrike" noProof="0">
                          <a:solidFill>
                            <a:srgbClr val="000000"/>
                          </a:solidFill>
                          <a:latin typeface="Gill Sans MT"/>
                        </a:rPr>
                        <a:t> von </a:t>
                      </a:r>
                      <a:r>
                        <a:rPr lang="en-US" sz="1800" b="0" i="0" u="none" strike="noStrike" noProof="0" err="1">
                          <a:solidFill>
                            <a:srgbClr val="000000"/>
                          </a:solidFill>
                          <a:latin typeface="Gill Sans MT"/>
                        </a:rPr>
                        <a:t>Innen</a:t>
                      </a:r>
                      <a:r>
                        <a:rPr lang="en-US" sz="1800" b="0" i="0" u="none" strike="noStrike" noProof="0" dirty="0">
                          <a:solidFill>
                            <a:srgbClr val="000000"/>
                          </a:solidFill>
                          <a:latin typeface="Gill Sans MT"/>
                        </a:rPr>
                        <a:t> </a:t>
                      </a:r>
                      <a:r>
                        <a:rPr lang="en-US" sz="1800" b="0" i="0" u="none" strike="noStrike" noProof="0">
                          <a:solidFill>
                            <a:srgbClr val="000000"/>
                          </a:solidFill>
                          <a:latin typeface="Gill Sans MT"/>
                        </a:rPr>
                        <a:t>und </a:t>
                      </a:r>
                      <a:r>
                        <a:rPr lang="en-US" sz="1800" b="0" i="0" u="none" strike="noStrike" noProof="0" err="1">
                          <a:solidFill>
                            <a:srgbClr val="000000"/>
                          </a:solidFill>
                          <a:latin typeface="Gill Sans MT"/>
                        </a:rPr>
                        <a:t>Außen</a:t>
                      </a:r>
                      <a:r>
                        <a:rPr lang="en-US" sz="1800" b="0" i="0" u="none" strike="noStrike" noProof="0" dirty="0">
                          <a:solidFill>
                            <a:srgbClr val="000000"/>
                          </a:solidFill>
                          <a:latin typeface="Gill Sans MT"/>
                        </a:rPr>
                        <a:t> </a:t>
                      </a:r>
                      <a:r>
                        <a:rPr lang="en-US" sz="1800" b="0" i="0" u="none" strike="noStrike" noProof="0" err="1">
                          <a:solidFill>
                            <a:srgbClr val="000000"/>
                          </a:solidFill>
                          <a:latin typeface="Gill Sans MT"/>
                        </a:rPr>
                        <a:t>betont</a:t>
                      </a:r>
                      <a:r>
                        <a:rPr lang="en-US" sz="1800" b="0" i="0" u="none" strike="noStrike" noProof="0">
                          <a:solidFill>
                            <a:srgbClr val="000000"/>
                          </a:solidFill>
                          <a:latin typeface="Gill Sans MT"/>
                        </a:rPr>
                        <a:t>)</a:t>
                      </a:r>
                    </a:p>
                    <a:p>
                      <a:pPr lvl="0">
                        <a:buNone/>
                      </a:pPr>
                      <a:r>
                        <a:rPr lang="en-US" sz="1800" b="0" i="1" u="none" strike="noStrike" noProof="0" err="1">
                          <a:solidFill>
                            <a:srgbClr val="000000"/>
                          </a:solidFill>
                          <a:latin typeface="Gill Sans MT"/>
                        </a:rPr>
                        <a:t>Gefahr</a:t>
                      </a:r>
                      <a:r>
                        <a:rPr lang="en-US" sz="1800" b="0" i="1" u="none" strike="noStrike" baseline="0" noProof="0" dirty="0">
                          <a:solidFill>
                            <a:srgbClr val="000000"/>
                          </a:solidFill>
                          <a:latin typeface="Gill Sans MT"/>
                        </a:rPr>
                        <a:t> </a:t>
                      </a:r>
                      <a:r>
                        <a:rPr lang="en-US" sz="1800" b="0" i="1" u="none" strike="noStrike" baseline="0" noProof="0" err="1">
                          <a:solidFill>
                            <a:srgbClr val="000000"/>
                          </a:solidFill>
                          <a:latin typeface="Gill Sans MT"/>
                        </a:rPr>
                        <a:t>der</a:t>
                      </a:r>
                      <a:r>
                        <a:rPr lang="en-US" sz="1800" b="0" i="1" u="none" strike="noStrike" baseline="0" noProof="0" dirty="0">
                          <a:solidFill>
                            <a:srgbClr val="000000"/>
                          </a:solidFill>
                          <a:latin typeface="Gill Sans MT"/>
                        </a:rPr>
                        <a:t> </a:t>
                      </a:r>
                      <a:r>
                        <a:rPr lang="en-US" sz="1800" b="0" i="1" u="none" strike="noStrike" baseline="0" noProof="0" err="1">
                          <a:solidFill>
                            <a:srgbClr val="000000"/>
                          </a:solidFill>
                          <a:latin typeface="Gill Sans MT"/>
                        </a:rPr>
                        <a:t>Einwanderer</a:t>
                      </a:r>
                      <a:endParaRPr lang="en-US" sz="1800" b="0" i="1" u="none" strike="noStrike" noProof="0">
                        <a:solidFill>
                          <a:srgbClr val="000000"/>
                        </a:solidFill>
                        <a:latin typeface="Gill Sans MT"/>
                      </a:endParaRPr>
                    </a:p>
                  </a:txBody>
                  <a:tcPr>
                    <a:solidFill>
                      <a:srgbClr val="00B050"/>
                    </a:solidFill>
                  </a:tcPr>
                </a:tc>
                <a:tc>
                  <a:txBody>
                    <a:bodyPr/>
                    <a:lstStyle/>
                    <a:p>
                      <a:pPr lvl="0">
                        <a:buNone/>
                      </a:pPr>
                      <a:r>
                        <a:rPr lang="en-US" sz="1800" b="0" i="0" u="none" strike="noStrike" noProof="0">
                          <a:solidFill>
                            <a:srgbClr val="000000"/>
                          </a:solidFill>
                          <a:latin typeface="Gill Sans MT"/>
                        </a:rPr>
                        <a:t>Zahl, Bewegung, </a:t>
                      </a:r>
                      <a:r>
                        <a:rPr lang="en-US" sz="1800" b="0" i="0" u="none" strike="noStrike" noProof="0" err="1">
                          <a:solidFill>
                            <a:srgbClr val="000000"/>
                          </a:solidFill>
                          <a:latin typeface="Gill Sans MT"/>
                        </a:rPr>
                        <a:t>Verteilung</a:t>
                      </a:r>
                      <a:endParaRPr lang="en-US" sz="1800" b="0" i="0" u="none" strike="noStrike" noProof="0">
                        <a:solidFill>
                          <a:srgbClr val="000000"/>
                        </a:solidFill>
                        <a:latin typeface="Gill Sans MT"/>
                      </a:endParaRPr>
                    </a:p>
                    <a:p>
                      <a:pPr lvl="0">
                        <a:buNone/>
                      </a:pPr>
                      <a:r>
                        <a:rPr lang="en-US" sz="1800" b="0" i="0" u="none" strike="noStrike" noProof="0">
                          <a:solidFill>
                            <a:srgbClr val="000000"/>
                          </a:solidFill>
                          <a:latin typeface="Gill Sans MT"/>
                        </a:rPr>
                        <a:t>(It. </a:t>
                      </a:r>
                      <a:r>
                        <a:rPr lang="en-US" sz="1800" b="0" i="0" u="none" strike="noStrike" noProof="0" err="1">
                          <a:solidFill>
                            <a:srgbClr val="000000"/>
                          </a:solidFill>
                          <a:latin typeface="Gill Sans MT"/>
                        </a:rPr>
                        <a:t>Unterstützung</a:t>
                      </a:r>
                      <a:r>
                        <a:rPr lang="en-US" sz="1800" b="0" i="0" u="none" strike="noStrike" noProof="0">
                          <a:solidFill>
                            <a:srgbClr val="000000"/>
                          </a:solidFill>
                          <a:latin typeface="Gill Sans MT"/>
                        </a:rPr>
                        <a:t>)</a:t>
                      </a:r>
                    </a:p>
                    <a:p>
                      <a:pPr lvl="0">
                        <a:buNone/>
                      </a:pPr>
                      <a:r>
                        <a:rPr lang="en-US" sz="1800" b="0" i="1" u="none" strike="noStrike" noProof="0">
                          <a:solidFill>
                            <a:srgbClr val="000000"/>
                          </a:solidFill>
                          <a:latin typeface="Gill Sans MT"/>
                        </a:rPr>
                        <a:t>Die</a:t>
                      </a:r>
                      <a:r>
                        <a:rPr lang="en-US" sz="1800" b="0" i="1" u="none" strike="noStrike" baseline="0" noProof="0">
                          <a:solidFill>
                            <a:srgbClr val="000000"/>
                          </a:solidFill>
                          <a:latin typeface="Gill Sans MT"/>
                        </a:rPr>
                        <a:t> Masse </a:t>
                      </a:r>
                      <a:r>
                        <a:rPr lang="en-US" sz="1800" b="0" i="1" u="none" strike="noStrike" baseline="0" noProof="0" err="1">
                          <a:solidFill>
                            <a:srgbClr val="000000"/>
                          </a:solidFill>
                          <a:latin typeface="Gill Sans MT"/>
                        </a:rPr>
                        <a:t>der</a:t>
                      </a:r>
                      <a:r>
                        <a:rPr lang="en-US" sz="1800" b="0" i="1" u="none" strike="noStrike" baseline="0" noProof="0" dirty="0">
                          <a:solidFill>
                            <a:srgbClr val="000000"/>
                          </a:solidFill>
                          <a:latin typeface="Gill Sans MT"/>
                        </a:rPr>
                        <a:t> </a:t>
                      </a:r>
                      <a:r>
                        <a:rPr lang="en-US" sz="1800" b="0" i="1" u="none" strike="noStrike" baseline="0" noProof="0" err="1">
                          <a:solidFill>
                            <a:srgbClr val="000000"/>
                          </a:solidFill>
                          <a:latin typeface="Gill Sans MT"/>
                        </a:rPr>
                        <a:t>Migranten</a:t>
                      </a:r>
                      <a:endParaRPr lang="en-US" sz="1800" b="0" i="1" u="none" strike="noStrike" noProof="0">
                        <a:solidFill>
                          <a:srgbClr val="000000"/>
                        </a:solidFill>
                        <a:latin typeface="Gill Sans MT"/>
                      </a:endParaRPr>
                    </a:p>
                  </a:txBody>
                  <a:tcPr>
                    <a:solidFill>
                      <a:srgbClr val="00B050"/>
                    </a:solidFill>
                  </a:tcPr>
                </a:tc>
                <a:tc>
                  <a:txBody>
                    <a:bodyPr/>
                    <a:lstStyle/>
                    <a:p>
                      <a:r>
                        <a:rPr lang="en-US"/>
                        <a:t>Zahl, Bewegung, </a:t>
                      </a:r>
                      <a:r>
                        <a:rPr lang="en-US" err="1"/>
                        <a:t>Ankunft</a:t>
                      </a:r>
                      <a:endParaRPr lang="en-US"/>
                    </a:p>
                    <a:p>
                      <a:pPr lvl="0">
                        <a:buNone/>
                      </a:pPr>
                      <a:r>
                        <a:rPr lang="en-US" err="1"/>
                        <a:t>Verkehrsmittel</a:t>
                      </a:r>
                      <a:endParaRPr lang="en-US"/>
                    </a:p>
                    <a:p>
                      <a:pPr lvl="0">
                        <a:buNone/>
                      </a:pPr>
                      <a:r>
                        <a:rPr lang="en-GB" i="1" err="1"/>
                        <a:t>Zustorm,Einreise</a:t>
                      </a:r>
                      <a:r>
                        <a:rPr lang="en-GB" i="1"/>
                        <a:t> von </a:t>
                      </a:r>
                      <a:r>
                        <a:rPr lang="en-GB" i="1" err="1"/>
                        <a:t>Fluchtlingen</a:t>
                      </a:r>
                      <a:endParaRPr lang="en-US" i="1"/>
                    </a:p>
                    <a:p>
                      <a:pPr lvl="0">
                        <a:buNone/>
                      </a:pPr>
                      <a:endParaRPr lang="en-US"/>
                    </a:p>
                  </a:txBody>
                  <a:tcPr>
                    <a:solidFill>
                      <a:srgbClr val="00B050"/>
                    </a:solidFill>
                  </a:tcPr>
                </a:tc>
                <a:extLst>
                  <a:ext uri="{0D108BD9-81ED-4DB2-BD59-A6C34878D82A}">
                    <a16:rowId xmlns:a16="http://schemas.microsoft.com/office/drawing/2014/main" val="1559003992"/>
                  </a:ext>
                </a:extLst>
              </a:tr>
            </a:tbl>
          </a:graphicData>
        </a:graphic>
      </p:graphicFrame>
    </p:spTree>
    <p:extLst>
      <p:ext uri="{BB962C8B-B14F-4D97-AF65-F5344CB8AC3E}">
        <p14:creationId xmlns:p14="http://schemas.microsoft.com/office/powerpoint/2010/main" val="60947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0A91-4318-1D78-38DD-DFC47E70C1B5}"/>
              </a:ext>
            </a:extLst>
          </p:cNvPr>
          <p:cNvSpPr>
            <a:spLocks noGrp="1"/>
          </p:cNvSpPr>
          <p:nvPr>
            <p:ph type="title"/>
          </p:nvPr>
        </p:nvSpPr>
        <p:spPr>
          <a:xfrm>
            <a:off x="2231136" y="964692"/>
            <a:ext cx="7729728" cy="871838"/>
          </a:xfrm>
          <a:solidFill>
            <a:srgbClr val="00B050"/>
          </a:solidFill>
        </p:spPr>
        <p:txBody>
          <a:bodyPr>
            <a:normAutofit/>
          </a:bodyPr>
          <a:lstStyle/>
          <a:p>
            <a:r>
              <a:rPr lang="en-US"/>
              <a:t>KOGNITIVE METAPHERN</a:t>
            </a:r>
          </a:p>
        </p:txBody>
      </p:sp>
      <p:sp>
        <p:nvSpPr>
          <p:cNvPr id="3" name="Content Placeholder 2">
            <a:extLst>
              <a:ext uri="{FF2B5EF4-FFF2-40B4-BE49-F238E27FC236}">
                <a16:creationId xmlns:a16="http://schemas.microsoft.com/office/drawing/2014/main" id="{14CF3FE6-1AA3-78EB-8F89-F36A199173EF}"/>
              </a:ext>
            </a:extLst>
          </p:cNvPr>
          <p:cNvSpPr>
            <a:spLocks noGrp="1"/>
          </p:cNvSpPr>
          <p:nvPr>
            <p:ph idx="1"/>
          </p:nvPr>
        </p:nvSpPr>
        <p:spPr>
          <a:xfrm>
            <a:off x="2231136" y="1836530"/>
            <a:ext cx="7729728" cy="4485612"/>
          </a:xfrm>
        </p:spPr>
        <p:txBody>
          <a:bodyPr vert="horz" lIns="91440" tIns="45720" rIns="91440" bIns="45720" rtlCol="0" anchor="t">
            <a:noAutofit/>
          </a:bodyPr>
          <a:lstStyle/>
          <a:p>
            <a:endParaRPr lang="de"/>
          </a:p>
          <a:p>
            <a:endParaRPr lang="de">
              <a:ea typeface="+mn-lt"/>
              <a:cs typeface="+mn-lt"/>
            </a:endParaRPr>
          </a:p>
          <a:p>
            <a:r>
              <a:rPr lang="de" sz="2000" i="1" dirty="0">
                <a:ea typeface="+mn-lt"/>
                <a:cs typeface="+mn-lt"/>
              </a:rPr>
              <a:t>FLÜCHTLING ALS WASSERMASSE ODER NATURKATASTROPHE (z.B. Zustrom)</a:t>
            </a:r>
          </a:p>
          <a:p>
            <a:pPr marL="0" indent="0">
              <a:buNone/>
            </a:pPr>
            <a:endParaRPr lang="en-US" sz="2000"/>
          </a:p>
          <a:p>
            <a:r>
              <a:rPr lang="de" sz="2000" i="1" dirty="0">
                <a:ea typeface="+mn-lt"/>
                <a:cs typeface="+mn-lt"/>
              </a:rPr>
              <a:t>FLÜCHTLINGE ALS FEINDE (auf Deutsch, z.B. kriminelle Migranten)</a:t>
            </a:r>
          </a:p>
          <a:p>
            <a:endParaRPr lang="en-US" sz="2000"/>
          </a:p>
          <a:p>
            <a:r>
              <a:rPr lang="de" sz="2000" i="1" dirty="0">
                <a:ea typeface="+mn-lt"/>
                <a:cs typeface="+mn-lt"/>
              </a:rPr>
              <a:t>FLÜCHTLINGE ALS WARE (auf Italienisch, z.B. </a:t>
            </a:r>
            <a:r>
              <a:rPr lang="en-US" sz="2000" i="1" dirty="0" err="1">
                <a:solidFill>
                  <a:schemeClr val="tx1"/>
                </a:solidFill>
              </a:rPr>
              <a:t>scaricare</a:t>
            </a:r>
            <a:r>
              <a:rPr lang="en-US" sz="2000" i="1" dirty="0">
                <a:solidFill>
                  <a:schemeClr val="tx1"/>
                </a:solidFill>
              </a:rPr>
              <a:t> </a:t>
            </a:r>
            <a:r>
              <a:rPr lang="en-US" sz="2000" i="1" dirty="0" err="1">
                <a:solidFill>
                  <a:schemeClr val="tx1"/>
                </a:solidFill>
              </a:rPr>
              <a:t>profughi</a:t>
            </a:r>
            <a:r>
              <a:rPr lang="en-US" sz="2000" i="1" dirty="0">
                <a:solidFill>
                  <a:schemeClr val="tx1"/>
                </a:solidFill>
              </a:rPr>
              <a:t>)</a:t>
            </a:r>
            <a:endParaRPr lang="de" sz="2000" i="1" dirty="0">
              <a:solidFill>
                <a:schemeClr val="tx1"/>
              </a:solidFill>
            </a:endParaRPr>
          </a:p>
          <a:p>
            <a:endParaRPr lang="en-US" u="sng"/>
          </a:p>
        </p:txBody>
      </p:sp>
    </p:spTree>
    <p:extLst>
      <p:ext uri="{BB962C8B-B14F-4D97-AF65-F5344CB8AC3E}">
        <p14:creationId xmlns:p14="http://schemas.microsoft.com/office/powerpoint/2010/main" val="1360660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879DF-53EC-B8E7-6781-45801ED6968B}"/>
              </a:ext>
            </a:extLst>
          </p:cNvPr>
          <p:cNvSpPr>
            <a:spLocks noGrp="1"/>
          </p:cNvSpPr>
          <p:nvPr>
            <p:ph type="title"/>
          </p:nvPr>
        </p:nvSpPr>
        <p:spPr>
          <a:xfrm>
            <a:off x="2231136" y="418352"/>
            <a:ext cx="7729728" cy="743023"/>
          </a:xfrm>
          <a:solidFill>
            <a:srgbClr val="00B050"/>
          </a:solidFill>
        </p:spPr>
        <p:txBody>
          <a:bodyPr>
            <a:normAutofit fontScale="90000"/>
          </a:bodyPr>
          <a:lstStyle/>
          <a:p>
            <a:br>
              <a:rPr lang="de" sz="1600" b="1">
                <a:ea typeface="+mj-lt"/>
                <a:cs typeface="+mj-lt"/>
              </a:rPr>
            </a:br>
            <a:br>
              <a:rPr lang="de" sz="1600" b="1">
                <a:ea typeface="+mj-lt"/>
                <a:cs typeface="+mj-lt"/>
              </a:rPr>
            </a:br>
            <a:r>
              <a:rPr lang="de" sz="2400">
                <a:latin typeface="+mn-lt"/>
                <a:ea typeface="+mj-lt"/>
                <a:cs typeface="+mj-lt"/>
              </a:rPr>
              <a:t>4.FAZIT UND ZUSAMMENFASSUNG</a:t>
            </a:r>
            <a:endParaRPr lang="en-US" sz="2400">
              <a:latin typeface="+mn-lt"/>
            </a:endParaRPr>
          </a:p>
          <a:p>
            <a:endParaRPr lang="en-US"/>
          </a:p>
        </p:txBody>
      </p:sp>
      <p:sp>
        <p:nvSpPr>
          <p:cNvPr id="3" name="Content Placeholder 2">
            <a:extLst>
              <a:ext uri="{FF2B5EF4-FFF2-40B4-BE49-F238E27FC236}">
                <a16:creationId xmlns:a16="http://schemas.microsoft.com/office/drawing/2014/main" id="{E42DA6D4-7462-0AD3-21C9-8139691DE6A0}"/>
              </a:ext>
            </a:extLst>
          </p:cNvPr>
          <p:cNvSpPr>
            <a:spLocks noGrp="1"/>
          </p:cNvSpPr>
          <p:nvPr>
            <p:ph idx="1"/>
          </p:nvPr>
        </p:nvSpPr>
        <p:spPr>
          <a:xfrm>
            <a:off x="1814193" y="1545366"/>
            <a:ext cx="8635501" cy="4082920"/>
          </a:xfrm>
        </p:spPr>
        <p:txBody>
          <a:bodyPr vert="horz" lIns="91440" tIns="45720" rIns="91440" bIns="45720" rtlCol="0" anchor="t">
            <a:noAutofit/>
          </a:bodyPr>
          <a:lstStyle/>
          <a:p>
            <a:pPr>
              <a:buFont typeface="Wingdings" panose="020B0604020202020204" pitchFamily="34" charset="0"/>
              <a:buChar char="§"/>
            </a:pPr>
            <a:r>
              <a:rPr lang="de">
                <a:solidFill>
                  <a:schemeClr val="tx1"/>
                </a:solidFill>
                <a:latin typeface="+mj-lt"/>
                <a:ea typeface="+mn-lt"/>
                <a:cs typeface="+mn-lt"/>
              </a:rPr>
              <a:t>Die interlinguale Diskursanalyse hat sich auf die Verwendung von konkurrierenden Lexemen für die Benennung der Betroffenen und auf die bevorzugten Verbindungen dieser Lexeme konzentriert, um die damit verbundenen kognitiven Metaphern zu identifizieren. </a:t>
            </a:r>
          </a:p>
          <a:p>
            <a:r>
              <a:rPr lang="de">
                <a:solidFill>
                  <a:schemeClr val="tx1"/>
                </a:solidFill>
                <a:latin typeface="+mj-lt"/>
                <a:ea typeface="Calibri"/>
                <a:cs typeface="Calibri"/>
              </a:rPr>
              <a:t>Er stellte fest, dass die Begriffe unterschiedlich häufig verwendet werden. (Im Deutschen </a:t>
            </a:r>
            <a:r>
              <a:rPr lang="de">
                <a:solidFill>
                  <a:schemeClr val="tx1"/>
                </a:solidFill>
                <a:latin typeface="+mj-lt"/>
                <a:ea typeface="+mn-lt"/>
                <a:cs typeface="+mn-lt"/>
              </a:rPr>
              <a:t>dominiert </a:t>
            </a:r>
            <a:r>
              <a:rPr lang="de" i="1">
                <a:solidFill>
                  <a:schemeClr val="tx1"/>
                </a:solidFill>
                <a:latin typeface="+mj-lt"/>
                <a:ea typeface="+mn-lt"/>
                <a:cs typeface="+mn-lt"/>
              </a:rPr>
              <a:t>Flüchtling</a:t>
            </a:r>
            <a:r>
              <a:rPr lang="de">
                <a:solidFill>
                  <a:schemeClr val="tx1"/>
                </a:solidFill>
                <a:latin typeface="+mj-lt"/>
                <a:ea typeface="+mn-lt"/>
                <a:cs typeface="+mn-lt"/>
              </a:rPr>
              <a:t>, im Italienischen </a:t>
            </a:r>
            <a:r>
              <a:rPr lang="de" i="1" err="1">
                <a:solidFill>
                  <a:schemeClr val="tx1"/>
                </a:solidFill>
                <a:latin typeface="+mj-lt"/>
                <a:ea typeface="Calibri"/>
                <a:cs typeface="Calibri"/>
              </a:rPr>
              <a:t>migrante</a:t>
            </a:r>
            <a:r>
              <a:rPr lang="de">
                <a:solidFill>
                  <a:schemeClr val="tx1"/>
                </a:solidFill>
                <a:latin typeface="+mj-lt"/>
                <a:ea typeface="Calibri"/>
                <a:cs typeface="Calibri"/>
              </a:rPr>
              <a:t> und </a:t>
            </a:r>
            <a:r>
              <a:rPr lang="de" i="1" err="1">
                <a:solidFill>
                  <a:schemeClr val="tx1"/>
                </a:solidFill>
                <a:latin typeface="+mj-lt"/>
                <a:ea typeface="Calibri"/>
                <a:cs typeface="Calibri"/>
              </a:rPr>
              <a:t>profugo</a:t>
            </a:r>
            <a:r>
              <a:rPr lang="de">
                <a:solidFill>
                  <a:schemeClr val="tx1"/>
                </a:solidFill>
                <a:latin typeface="+mj-lt"/>
                <a:ea typeface="Calibri"/>
                <a:cs typeface="Calibri"/>
              </a:rPr>
              <a:t>.) </a:t>
            </a:r>
            <a:endParaRPr lang="de">
              <a:solidFill>
                <a:schemeClr val="tx1"/>
              </a:solidFill>
              <a:latin typeface="+mj-lt"/>
              <a:ea typeface="+mn-lt"/>
              <a:cs typeface="+mn-lt"/>
            </a:endParaRPr>
          </a:p>
          <a:p>
            <a:r>
              <a:rPr lang="de">
                <a:solidFill>
                  <a:schemeClr val="tx1"/>
                </a:solidFill>
                <a:latin typeface="+mj-lt"/>
                <a:ea typeface="Calibri"/>
                <a:cs typeface="Calibri"/>
              </a:rPr>
              <a:t>Ähnlichkeiten:  Anzahl, Herkunft, Religion und der Unterscheidung zwischen legal und illegal zeigen </a:t>
            </a:r>
            <a:r>
              <a:rPr lang="de">
                <a:solidFill>
                  <a:schemeClr val="tx1"/>
                </a:solidFill>
                <a:latin typeface="+mj-lt"/>
                <a:ea typeface="+mn-lt"/>
                <a:cs typeface="+mn-lt"/>
              </a:rPr>
              <a:t>sich auch in den verwendeten rhetorischen Figuren: Naturkatastrophe.</a:t>
            </a:r>
            <a:r>
              <a:rPr lang="de" dirty="0">
                <a:solidFill>
                  <a:schemeClr val="tx1"/>
                </a:solidFill>
                <a:latin typeface="+mj-lt"/>
                <a:ea typeface="Calibri"/>
                <a:cs typeface="Calibri"/>
              </a:rPr>
              <a:t> </a:t>
            </a:r>
            <a:endParaRPr lang="de" dirty="0">
              <a:solidFill>
                <a:schemeClr val="tx1"/>
              </a:solidFill>
              <a:latin typeface="+mj-lt"/>
            </a:endParaRPr>
          </a:p>
          <a:p>
            <a:r>
              <a:rPr lang="de">
                <a:solidFill>
                  <a:schemeClr val="tx1"/>
                </a:solidFill>
                <a:latin typeface="+mj-lt"/>
                <a:ea typeface="Calibri"/>
                <a:cs typeface="Calibri"/>
              </a:rPr>
              <a:t>Unterschiede: Im italienischen Korpus liegt der Schwerpunkt stärker auf dem Tod und der </a:t>
            </a:r>
            <a:r>
              <a:rPr lang="de">
                <a:solidFill>
                  <a:schemeClr val="tx1"/>
                </a:solidFill>
                <a:latin typeface="+mj-lt"/>
                <a:ea typeface="+mn-lt"/>
                <a:cs typeface="+mn-lt"/>
              </a:rPr>
              <a:t>Verlassenheit der Flüchtlinge – ein Charakteristikum der italienischen Migration, bei der die Flucht über Wasserwege erfolgt. Daher ist die rhetorische Figur der Flüchtlinge als Ware häufiger anzutreffen.</a:t>
            </a:r>
            <a:r>
              <a:rPr lang="de" dirty="0">
                <a:solidFill>
                  <a:schemeClr val="tx1"/>
                </a:solidFill>
                <a:latin typeface="+mj-lt"/>
                <a:ea typeface="Calibri"/>
                <a:cs typeface="Calibri"/>
              </a:rPr>
              <a:t> </a:t>
            </a:r>
            <a:endParaRPr lang="de" dirty="0">
              <a:solidFill>
                <a:schemeClr val="tx1"/>
              </a:solidFill>
              <a:latin typeface="+mj-lt"/>
            </a:endParaRPr>
          </a:p>
          <a:p>
            <a:pPr>
              <a:buFont typeface="Wingdings" panose="020B0604020202020204" pitchFamily="34" charset="0"/>
              <a:buChar char="§"/>
            </a:pPr>
            <a:endParaRPr lang="en-US" sz="1600">
              <a:solidFill>
                <a:srgbClr val="262626"/>
              </a:solidFill>
            </a:endParaRPr>
          </a:p>
        </p:txBody>
      </p:sp>
    </p:spTree>
    <p:extLst>
      <p:ext uri="{BB962C8B-B14F-4D97-AF65-F5344CB8AC3E}">
        <p14:creationId xmlns:p14="http://schemas.microsoft.com/office/powerpoint/2010/main" val="899912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2C642-B016-18AA-4ECA-25519ED9EF97}"/>
              </a:ext>
            </a:extLst>
          </p:cNvPr>
          <p:cNvSpPr>
            <a:spLocks noGrp="1"/>
          </p:cNvSpPr>
          <p:nvPr>
            <p:ph type="title"/>
          </p:nvPr>
        </p:nvSpPr>
        <p:spPr>
          <a:xfrm>
            <a:off x="2442117" y="2420228"/>
            <a:ext cx="7729728" cy="1803488"/>
          </a:xfrm>
          <a:solidFill>
            <a:srgbClr val="00B050"/>
          </a:solidFill>
        </p:spPr>
        <p:txBody>
          <a:bodyPr>
            <a:normAutofit fontScale="90000"/>
          </a:bodyPr>
          <a:lstStyle/>
          <a:p>
            <a:br>
              <a:rPr lang="en-US"/>
            </a:br>
            <a:r>
              <a:rPr lang="de" sz="2200" i="1">
                <a:ea typeface="+mn-lt"/>
                <a:cs typeface="+mn-lt"/>
              </a:rPr>
              <a:t>  </a:t>
            </a:r>
            <a:br>
              <a:rPr lang="de" sz="2200" i="1">
                <a:ea typeface="+mn-lt"/>
                <a:cs typeface="+mn-lt"/>
              </a:rPr>
            </a:br>
            <a:br>
              <a:rPr lang="de" sz="2200" i="1">
                <a:ea typeface="+mn-lt"/>
                <a:cs typeface="+mn-lt"/>
              </a:rPr>
            </a:br>
            <a:br>
              <a:rPr lang="de" sz="2200" i="1">
                <a:ea typeface="+mn-lt"/>
                <a:cs typeface="+mn-lt"/>
              </a:rPr>
            </a:br>
            <a:r>
              <a:rPr lang="de" sz="2200">
                <a:ea typeface="+mn-lt"/>
                <a:cs typeface="+mn-lt"/>
              </a:rPr>
              <a:t>Zum Schluss möchten wir hervorheben, dass diese intralingualen Studien zeigen, wie sehr  unsere Sprachverwendung die öffentliche Meinung beeinflussen kann.</a:t>
            </a:r>
            <a:br>
              <a:rPr lang="en-US"/>
            </a:br>
            <a:br>
              <a:rPr lang="en-US"/>
            </a:br>
            <a:br>
              <a:rPr lang="en-US"/>
            </a:br>
            <a:endParaRPr lang="en-US"/>
          </a:p>
        </p:txBody>
      </p:sp>
      <p:sp>
        <p:nvSpPr>
          <p:cNvPr id="3" name="Content Placeholder 2">
            <a:extLst>
              <a:ext uri="{FF2B5EF4-FFF2-40B4-BE49-F238E27FC236}">
                <a16:creationId xmlns:a16="http://schemas.microsoft.com/office/drawing/2014/main" id="{33BE7393-F378-90A3-FB38-57A2C12173A5}"/>
              </a:ext>
            </a:extLst>
          </p:cNvPr>
          <p:cNvSpPr>
            <a:spLocks noGrp="1"/>
          </p:cNvSpPr>
          <p:nvPr>
            <p:ph idx="1"/>
          </p:nvPr>
        </p:nvSpPr>
        <p:spPr>
          <a:xfrm>
            <a:off x="1348951" y="4984781"/>
            <a:ext cx="7729728" cy="4410321"/>
          </a:xfrm>
        </p:spPr>
        <p:txBody>
          <a:bodyPr vert="horz" lIns="91440" tIns="45720" rIns="91440" bIns="45720" rtlCol="0" anchor="t">
            <a:normAutofit/>
          </a:bodyPr>
          <a:lstStyle/>
          <a:p>
            <a:endParaRPr lang="de" sz="1600" i="1">
              <a:ea typeface="+mn-lt"/>
              <a:cs typeface="+mn-lt"/>
            </a:endParaRPr>
          </a:p>
          <a:p>
            <a:endParaRPr lang="de" sz="1600" i="1">
              <a:ea typeface="+mn-lt"/>
              <a:cs typeface="+mn-lt"/>
            </a:endParaRPr>
          </a:p>
          <a:p>
            <a:endParaRPr lang="en-US"/>
          </a:p>
          <a:p>
            <a:endParaRPr lang="de-DE" sz="2000">
              <a:ea typeface="+mn-lt"/>
              <a:cs typeface="+mn-lt"/>
            </a:endParaRPr>
          </a:p>
          <a:p>
            <a:pPr algn="ctr"/>
            <a:endParaRPr lang="en-US" sz="2000" b="1"/>
          </a:p>
          <a:p>
            <a:pPr marL="0" indent="0" algn="ctr">
              <a:buNone/>
            </a:pPr>
            <a:endParaRPr lang="en-US" sz="2000"/>
          </a:p>
        </p:txBody>
      </p:sp>
    </p:spTree>
    <p:extLst>
      <p:ext uri="{BB962C8B-B14F-4D97-AF65-F5344CB8AC3E}">
        <p14:creationId xmlns:p14="http://schemas.microsoft.com/office/powerpoint/2010/main" val="2806399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FB0BAB-CEA5-222E-EEC9-B43357612628}"/>
              </a:ext>
            </a:extLst>
          </p:cNvPr>
          <p:cNvSpPr>
            <a:spLocks noGrp="1"/>
          </p:cNvSpPr>
          <p:nvPr>
            <p:ph type="title"/>
          </p:nvPr>
        </p:nvSpPr>
        <p:spPr>
          <a:xfrm>
            <a:off x="643467" y="2681103"/>
            <a:ext cx="3363974" cy="1495794"/>
          </a:xfrm>
          <a:solidFill>
            <a:srgbClr val="00B050"/>
          </a:solidFill>
          <a:ln>
            <a:solidFill>
              <a:schemeClr val="tx1"/>
            </a:solidFill>
          </a:ln>
        </p:spPr>
        <p:txBody>
          <a:bodyPr wrap="square">
            <a:normAutofit/>
          </a:bodyPr>
          <a:lstStyle/>
          <a:p>
            <a:r>
              <a:rPr lang="it-IT">
                <a:solidFill>
                  <a:schemeClr val="tx1">
                    <a:lumMod val="95000"/>
                    <a:lumOff val="5000"/>
                  </a:schemeClr>
                </a:solidFill>
              </a:rPr>
              <a:t>Gliederung</a:t>
            </a:r>
          </a:p>
        </p:txBody>
      </p:sp>
      <p:graphicFrame>
        <p:nvGraphicFramePr>
          <p:cNvPr id="5" name="Segnaposto contenuto 2">
            <a:extLst>
              <a:ext uri="{FF2B5EF4-FFF2-40B4-BE49-F238E27FC236}">
                <a16:creationId xmlns:a16="http://schemas.microsoft.com/office/drawing/2014/main" id="{0BCC6AF2-8508-6FA8-47BB-D550AB8CD65A}"/>
              </a:ext>
            </a:extLst>
          </p:cNvPr>
          <p:cNvGraphicFramePr>
            <a:graphicFrameLocks noGrp="1"/>
          </p:cNvGraphicFramePr>
          <p:nvPr>
            <p:ph idx="1"/>
            <p:extLst>
              <p:ext uri="{D42A27DB-BD31-4B8C-83A1-F6EECF244321}">
                <p14:modId xmlns:p14="http://schemas.microsoft.com/office/powerpoint/2010/main" val="1359232626"/>
              </p:ext>
            </p:extLst>
          </p:nvPr>
        </p:nvGraphicFramePr>
        <p:xfrm>
          <a:off x="5619750" y="965200"/>
          <a:ext cx="6119966" cy="5071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4034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F66F15-ACFD-D830-422E-C6080BDD3AF7}"/>
              </a:ext>
            </a:extLst>
          </p:cNvPr>
          <p:cNvSpPr>
            <a:spLocks noGrp="1"/>
          </p:cNvSpPr>
          <p:nvPr>
            <p:ph type="title"/>
          </p:nvPr>
        </p:nvSpPr>
        <p:spPr>
          <a:solidFill>
            <a:srgbClr val="00B050"/>
          </a:solidFill>
        </p:spPr>
        <p:txBody>
          <a:bodyPr/>
          <a:lstStyle/>
          <a:p>
            <a:r>
              <a:rPr lang="de-DE"/>
              <a:t>QUELLEN</a:t>
            </a:r>
            <a:endParaRPr lang="it-IT"/>
          </a:p>
        </p:txBody>
      </p:sp>
      <p:sp>
        <p:nvSpPr>
          <p:cNvPr id="3" name="Segnaposto contenuto 2">
            <a:extLst>
              <a:ext uri="{FF2B5EF4-FFF2-40B4-BE49-F238E27FC236}">
                <a16:creationId xmlns:a16="http://schemas.microsoft.com/office/drawing/2014/main" id="{6E5D482A-FA67-185F-3A6B-0F2416FD8533}"/>
              </a:ext>
            </a:extLst>
          </p:cNvPr>
          <p:cNvSpPr>
            <a:spLocks noGrp="1"/>
          </p:cNvSpPr>
          <p:nvPr>
            <p:ph idx="1"/>
          </p:nvPr>
        </p:nvSpPr>
        <p:spPr/>
        <p:txBody>
          <a:bodyPr/>
          <a:lstStyle/>
          <a:p>
            <a:endParaRPr lang="de-DE"/>
          </a:p>
          <a:p>
            <a:endParaRPr lang="it-IT"/>
          </a:p>
        </p:txBody>
      </p:sp>
      <p:sp>
        <p:nvSpPr>
          <p:cNvPr id="4" name="CasellaDiTesto 3">
            <a:extLst>
              <a:ext uri="{FF2B5EF4-FFF2-40B4-BE49-F238E27FC236}">
                <a16:creationId xmlns:a16="http://schemas.microsoft.com/office/drawing/2014/main" id="{B6EA8597-14F9-B399-7C43-27EBE1918425}"/>
              </a:ext>
            </a:extLst>
          </p:cNvPr>
          <p:cNvSpPr txBox="1"/>
          <p:nvPr/>
        </p:nvSpPr>
        <p:spPr>
          <a:xfrm>
            <a:off x="1005840" y="3073373"/>
            <a:ext cx="10373360" cy="1938992"/>
          </a:xfrm>
          <a:prstGeom prst="rect">
            <a:avLst/>
          </a:prstGeom>
          <a:noFill/>
        </p:spPr>
        <p:txBody>
          <a:bodyPr wrap="square" rtlCol="0">
            <a:spAutoFit/>
          </a:bodyPr>
          <a:lstStyle/>
          <a:p>
            <a:r>
              <a:rPr lang="it-IT" sz="2000"/>
              <a:t>Brambilla M. &amp; </a:t>
            </a:r>
            <a:r>
              <a:rPr lang="it-IT" sz="2000" err="1"/>
              <a:t>Flinz</a:t>
            </a:r>
            <a:r>
              <a:rPr lang="it-IT" sz="2000"/>
              <a:t> C. (2020): Migrationsdiskurse in </a:t>
            </a:r>
            <a:r>
              <a:rPr lang="it-IT" sz="2000" err="1"/>
              <a:t>deutschen</a:t>
            </a:r>
            <a:r>
              <a:rPr lang="it-IT" sz="2000"/>
              <a:t> und </a:t>
            </a:r>
            <a:r>
              <a:rPr lang="it-IT" sz="2000" err="1"/>
              <a:t>italienischen</a:t>
            </a:r>
            <a:r>
              <a:rPr lang="it-IT" sz="2000"/>
              <a:t> </a:t>
            </a:r>
            <a:r>
              <a:rPr lang="it-IT" sz="2000" err="1"/>
              <a:t>Zeitungen</a:t>
            </a:r>
            <a:r>
              <a:rPr lang="it-IT" sz="2000"/>
              <a:t>: </a:t>
            </a:r>
            <a:r>
              <a:rPr lang="it-IT" sz="2000" err="1"/>
              <a:t>eine</a:t>
            </a:r>
            <a:r>
              <a:rPr lang="it-IT" sz="2000"/>
              <a:t> </a:t>
            </a:r>
            <a:r>
              <a:rPr lang="it-IT" sz="2000" err="1"/>
              <a:t>interlinguale</a:t>
            </a:r>
            <a:r>
              <a:rPr lang="it-IT" sz="2000"/>
              <a:t> </a:t>
            </a:r>
            <a:r>
              <a:rPr lang="it-IT" sz="2000" err="1"/>
              <a:t>datengeleitete</a:t>
            </a:r>
            <a:r>
              <a:rPr lang="it-IT" sz="2000"/>
              <a:t> </a:t>
            </a:r>
            <a:r>
              <a:rPr lang="it-IT" sz="2000" err="1"/>
              <a:t>Untersuchung</a:t>
            </a:r>
            <a:r>
              <a:rPr lang="it-IT" sz="2000"/>
              <a:t>. In: Brambilla, Marina, </a:t>
            </a:r>
            <a:r>
              <a:rPr lang="it-IT" sz="2000" err="1"/>
              <a:t>Flinz</a:t>
            </a:r>
            <a:r>
              <a:rPr lang="it-IT" sz="2000"/>
              <a:t>, Carolina. &amp; Rita Luppi (</a:t>
            </a:r>
            <a:r>
              <a:rPr lang="it-IT" sz="2000" err="1"/>
              <a:t>Hrsg</a:t>
            </a:r>
            <a:r>
              <a:rPr lang="it-IT" sz="2000"/>
              <a:t>.) </a:t>
            </a:r>
            <a:r>
              <a:rPr lang="it-IT" sz="2000" i="1"/>
              <a:t>Deutsch </a:t>
            </a:r>
            <a:r>
              <a:rPr lang="it-IT" sz="2000" i="1" err="1"/>
              <a:t>im</a:t>
            </a:r>
            <a:r>
              <a:rPr lang="it-IT" sz="2000" i="1"/>
              <a:t> </a:t>
            </a:r>
            <a:r>
              <a:rPr lang="it-IT" sz="2000" i="1" err="1"/>
              <a:t>Vergleich</a:t>
            </a:r>
            <a:r>
              <a:rPr lang="it-IT" sz="2000" i="1"/>
              <a:t>: </a:t>
            </a:r>
            <a:r>
              <a:rPr lang="it-IT" sz="2000" i="1" err="1"/>
              <a:t>Textsorten</a:t>
            </a:r>
            <a:r>
              <a:rPr lang="it-IT" sz="2000" i="1"/>
              <a:t> und </a:t>
            </a:r>
            <a:r>
              <a:rPr lang="it-IT" sz="2000" i="1" err="1"/>
              <a:t>Diskursarten</a:t>
            </a:r>
            <a:r>
              <a:rPr lang="it-IT" sz="2000"/>
              <a:t>, 30. 189 – 213.</a:t>
            </a:r>
          </a:p>
          <a:p>
            <a:endParaRPr lang="it-IT" sz="2000"/>
          </a:p>
          <a:p>
            <a:r>
              <a:rPr lang="de-DE" sz="2000"/>
              <a:t>Gannuscio V. (2021): </a:t>
            </a:r>
            <a:r>
              <a:rPr lang="de-DE" sz="2000" i="1"/>
              <a:t>Metaphorische Perspektivierung im populistischen Steuer- und Immigrationsdiskurs der AfD und der Lega (Nord). </a:t>
            </a:r>
            <a:r>
              <a:rPr lang="de-DE" sz="2000"/>
              <a:t>Università degli Studi di Modena e Reggio Emilia. </a:t>
            </a:r>
            <a:endParaRPr lang="it-IT" sz="2000" i="1"/>
          </a:p>
        </p:txBody>
      </p:sp>
    </p:spTree>
    <p:extLst>
      <p:ext uri="{BB962C8B-B14F-4D97-AF65-F5344CB8AC3E}">
        <p14:creationId xmlns:p14="http://schemas.microsoft.com/office/powerpoint/2010/main" val="2538706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40A0FD-992D-EEAA-9EA9-AE90583F5DD1}"/>
              </a:ext>
            </a:extLst>
          </p:cNvPr>
          <p:cNvSpPr>
            <a:spLocks noGrp="1"/>
          </p:cNvSpPr>
          <p:nvPr>
            <p:ph type="title"/>
          </p:nvPr>
        </p:nvSpPr>
        <p:spPr>
          <a:solidFill>
            <a:srgbClr val="00B050"/>
          </a:solidFill>
        </p:spPr>
        <p:txBody>
          <a:bodyPr>
            <a:normAutofit fontScale="90000"/>
          </a:bodyPr>
          <a:lstStyle/>
          <a:p>
            <a:br>
              <a:rPr lang="en-US"/>
            </a:br>
            <a:r>
              <a:rPr lang="de"/>
              <a:t>Haben Sie Fragen?</a:t>
            </a:r>
            <a:br>
              <a:rPr lang="de"/>
            </a:br>
            <a:endParaRPr lang="it-IT"/>
          </a:p>
        </p:txBody>
      </p:sp>
      <p:sp>
        <p:nvSpPr>
          <p:cNvPr id="3" name="Segnaposto contenuto 2">
            <a:extLst>
              <a:ext uri="{FF2B5EF4-FFF2-40B4-BE49-F238E27FC236}">
                <a16:creationId xmlns:a16="http://schemas.microsoft.com/office/drawing/2014/main" id="{D218D94F-6168-2D8C-C78F-451A496856DB}"/>
              </a:ext>
            </a:extLst>
          </p:cNvPr>
          <p:cNvSpPr>
            <a:spLocks noGrp="1"/>
          </p:cNvSpPr>
          <p:nvPr>
            <p:ph idx="1"/>
          </p:nvPr>
        </p:nvSpPr>
        <p:spPr/>
        <p:txBody>
          <a:bodyPr/>
          <a:lstStyle/>
          <a:p>
            <a:endParaRPr lang="it-IT"/>
          </a:p>
        </p:txBody>
      </p:sp>
      <p:sp>
        <p:nvSpPr>
          <p:cNvPr id="4" name="Rettangolo 3">
            <a:extLst>
              <a:ext uri="{FF2B5EF4-FFF2-40B4-BE49-F238E27FC236}">
                <a16:creationId xmlns:a16="http://schemas.microsoft.com/office/drawing/2014/main" id="{DEC2EAF7-B153-9532-4BCD-D33D2F408E3C}"/>
              </a:ext>
            </a:extLst>
          </p:cNvPr>
          <p:cNvSpPr/>
          <p:nvPr/>
        </p:nvSpPr>
        <p:spPr>
          <a:xfrm>
            <a:off x="2231136" y="3261360"/>
            <a:ext cx="7729728" cy="1188720"/>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
                <a:ea typeface="+mn-lt"/>
                <a:cs typeface="+mn-lt"/>
              </a:rPr>
              <a:t>                       </a:t>
            </a:r>
            <a:r>
              <a:rPr lang="de" sz="2400">
                <a:solidFill>
                  <a:schemeClr val="tx1"/>
                </a:solidFill>
                <a:ea typeface="+mn-lt"/>
                <a:cs typeface="+mn-lt"/>
              </a:rPr>
              <a:t>DANKE FÜR EURE  AUFMERKSAMKEIT!</a:t>
            </a:r>
            <a:endParaRPr lang="en-US" sz="2400">
              <a:solidFill>
                <a:schemeClr val="tx1"/>
              </a:solidFill>
            </a:endParaRPr>
          </a:p>
        </p:txBody>
      </p:sp>
    </p:spTree>
    <p:extLst>
      <p:ext uri="{BB962C8B-B14F-4D97-AF65-F5344CB8AC3E}">
        <p14:creationId xmlns:p14="http://schemas.microsoft.com/office/powerpoint/2010/main" val="2440651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DE2B63-3B67-A18F-FF04-541C74875895}"/>
              </a:ext>
            </a:extLst>
          </p:cNvPr>
          <p:cNvSpPr>
            <a:spLocks noGrp="1"/>
          </p:cNvSpPr>
          <p:nvPr>
            <p:ph type="title"/>
          </p:nvPr>
        </p:nvSpPr>
        <p:spPr>
          <a:xfrm>
            <a:off x="2231136" y="689389"/>
            <a:ext cx="7729728" cy="1188720"/>
          </a:xfrm>
          <a:solidFill>
            <a:srgbClr val="00B050"/>
          </a:solidFill>
        </p:spPr>
        <p:txBody>
          <a:bodyPr/>
          <a:lstStyle/>
          <a:p>
            <a:r>
              <a:rPr lang="it-IT"/>
              <a:t>METAPHERN IN DER POLITISCHEN RHETORIK</a:t>
            </a:r>
          </a:p>
        </p:txBody>
      </p:sp>
      <p:sp>
        <p:nvSpPr>
          <p:cNvPr id="3" name="Segnaposto contenuto 2">
            <a:extLst>
              <a:ext uri="{FF2B5EF4-FFF2-40B4-BE49-F238E27FC236}">
                <a16:creationId xmlns:a16="http://schemas.microsoft.com/office/drawing/2014/main" id="{C8E54B23-33C2-1EA3-8FEA-AA9A1743DF70}"/>
              </a:ext>
            </a:extLst>
          </p:cNvPr>
          <p:cNvSpPr>
            <a:spLocks noGrp="1"/>
          </p:cNvSpPr>
          <p:nvPr>
            <p:ph idx="1"/>
          </p:nvPr>
        </p:nvSpPr>
        <p:spPr>
          <a:xfrm>
            <a:off x="2575265" y="2362741"/>
            <a:ext cx="7729728" cy="3101983"/>
          </a:xfrm>
        </p:spPr>
        <p:txBody>
          <a:bodyPr/>
          <a:lstStyle/>
          <a:p>
            <a:pPr marL="0" indent="0">
              <a:buNone/>
            </a:pPr>
            <a:r>
              <a:rPr lang="de-DE" sz="2800"/>
              <a:t>    </a:t>
            </a:r>
            <a:r>
              <a:rPr lang="de-DE" sz="3600"/>
              <a:t>Wann benutzt man Metaphern? </a:t>
            </a:r>
          </a:p>
          <a:p>
            <a:pPr>
              <a:buFontTx/>
              <a:buChar char="-"/>
            </a:pPr>
            <a:endParaRPr lang="de-DE"/>
          </a:p>
          <a:p>
            <a:pPr>
              <a:buFontTx/>
              <a:buChar char="-"/>
            </a:pPr>
            <a:endParaRPr lang="de-DE"/>
          </a:p>
          <a:p>
            <a:pPr>
              <a:buFontTx/>
              <a:buChar char="-"/>
            </a:pPr>
            <a:endParaRPr lang="it-IT"/>
          </a:p>
        </p:txBody>
      </p:sp>
      <p:sp>
        <p:nvSpPr>
          <p:cNvPr id="4" name="Rettangolo 3">
            <a:extLst>
              <a:ext uri="{FF2B5EF4-FFF2-40B4-BE49-F238E27FC236}">
                <a16:creationId xmlns:a16="http://schemas.microsoft.com/office/drawing/2014/main" id="{998EE53E-0EAA-C954-ADDE-223F42FB6A0C}"/>
              </a:ext>
            </a:extLst>
          </p:cNvPr>
          <p:cNvSpPr/>
          <p:nvPr/>
        </p:nvSpPr>
        <p:spPr>
          <a:xfrm>
            <a:off x="3912452" y="3332399"/>
            <a:ext cx="3933690" cy="1162666"/>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noProof="0">
                <a:solidFill>
                  <a:schemeClr val="tx1">
                    <a:lumMod val="95000"/>
                    <a:lumOff val="5000"/>
                  </a:schemeClr>
                </a:solidFill>
              </a:rPr>
              <a:t>Mit kontroversen Argumenten und </a:t>
            </a:r>
          </a:p>
          <a:p>
            <a:pPr algn="ctr"/>
            <a:r>
              <a:rPr lang="de-DE" noProof="0">
                <a:solidFill>
                  <a:schemeClr val="tx1">
                    <a:lumMod val="95000"/>
                    <a:lumOff val="5000"/>
                  </a:schemeClr>
                </a:solidFill>
              </a:rPr>
              <a:t>heiklen Sachverhalte</a:t>
            </a:r>
          </a:p>
        </p:txBody>
      </p:sp>
      <p:sp>
        <p:nvSpPr>
          <p:cNvPr id="5" name="Rettangolo 4">
            <a:extLst>
              <a:ext uri="{FF2B5EF4-FFF2-40B4-BE49-F238E27FC236}">
                <a16:creationId xmlns:a16="http://schemas.microsoft.com/office/drawing/2014/main" id="{095E60B3-F3D2-F915-EEAF-6CF90A6FAEA1}"/>
              </a:ext>
            </a:extLst>
          </p:cNvPr>
          <p:cNvSpPr/>
          <p:nvPr/>
        </p:nvSpPr>
        <p:spPr>
          <a:xfrm>
            <a:off x="3912452" y="5079148"/>
            <a:ext cx="3933690" cy="1355234"/>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solidFill>
                  <a:schemeClr val="tx1">
                    <a:lumMod val="95000"/>
                    <a:lumOff val="5000"/>
                  </a:schemeClr>
                </a:solidFill>
              </a:rPr>
              <a:t>Um bestimmte Sichtweisen </a:t>
            </a:r>
            <a:r>
              <a:rPr lang="it-IT" err="1">
                <a:solidFill>
                  <a:schemeClr val="tx1">
                    <a:lumMod val="95000"/>
                    <a:lumOff val="5000"/>
                  </a:schemeClr>
                </a:solidFill>
              </a:rPr>
              <a:t>auf</a:t>
            </a:r>
            <a:r>
              <a:rPr lang="it-IT">
                <a:solidFill>
                  <a:schemeClr val="tx1">
                    <a:lumMod val="95000"/>
                    <a:lumOff val="5000"/>
                  </a:schemeClr>
                </a:solidFill>
              </a:rPr>
              <a:t> die</a:t>
            </a:r>
          </a:p>
          <a:p>
            <a:pPr algn="ctr"/>
            <a:r>
              <a:rPr lang="it-IT" err="1">
                <a:solidFill>
                  <a:schemeClr val="tx1">
                    <a:lumMod val="95000"/>
                    <a:lumOff val="5000"/>
                  </a:schemeClr>
                </a:solidFill>
              </a:rPr>
              <a:t>Realit</a:t>
            </a:r>
            <a:r>
              <a:rPr lang="de-DE" err="1">
                <a:solidFill>
                  <a:schemeClr val="tx1">
                    <a:lumMod val="95000"/>
                    <a:lumOff val="5000"/>
                  </a:schemeClr>
                </a:solidFill>
              </a:rPr>
              <a:t>ät</a:t>
            </a:r>
            <a:r>
              <a:rPr lang="de-DE">
                <a:solidFill>
                  <a:schemeClr val="tx1">
                    <a:lumMod val="95000"/>
                    <a:lumOff val="5000"/>
                  </a:schemeClr>
                </a:solidFill>
              </a:rPr>
              <a:t> zu erzeugen und zu verstecken</a:t>
            </a:r>
            <a:endParaRPr lang="it-IT">
              <a:solidFill>
                <a:schemeClr val="tx1">
                  <a:lumMod val="95000"/>
                  <a:lumOff val="5000"/>
                </a:schemeClr>
              </a:solidFill>
            </a:endParaRPr>
          </a:p>
        </p:txBody>
      </p:sp>
    </p:spTree>
    <p:extLst>
      <p:ext uri="{BB962C8B-B14F-4D97-AF65-F5344CB8AC3E}">
        <p14:creationId xmlns:p14="http://schemas.microsoft.com/office/powerpoint/2010/main" val="2358237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E6B89B-DDC8-9EEA-7444-B3B225855A8D}"/>
              </a:ext>
            </a:extLst>
          </p:cNvPr>
          <p:cNvSpPr>
            <a:spLocks noGrp="1"/>
          </p:cNvSpPr>
          <p:nvPr>
            <p:ph type="title"/>
          </p:nvPr>
        </p:nvSpPr>
        <p:spPr>
          <a:xfrm>
            <a:off x="2282753" y="291606"/>
            <a:ext cx="7729728" cy="1188720"/>
          </a:xfrm>
          <a:solidFill>
            <a:srgbClr val="00B050"/>
          </a:solidFill>
        </p:spPr>
        <p:txBody>
          <a:bodyPr>
            <a:normAutofit fontScale="90000"/>
          </a:bodyPr>
          <a:lstStyle/>
          <a:p>
            <a:br>
              <a:rPr lang="de-DE"/>
            </a:br>
            <a:r>
              <a:rPr lang="de-DE"/>
              <a:t>Die Metapher Theorie von George </a:t>
            </a:r>
            <a:r>
              <a:rPr lang="de-DE" err="1"/>
              <a:t>Lakoff</a:t>
            </a:r>
            <a:r>
              <a:rPr lang="de-DE"/>
              <a:t> und Mark Johnson (1980)</a:t>
            </a:r>
            <a:br>
              <a:rPr lang="de-DE"/>
            </a:br>
            <a:endParaRPr lang="it-IT"/>
          </a:p>
        </p:txBody>
      </p:sp>
      <p:sp>
        <p:nvSpPr>
          <p:cNvPr id="3" name="Segnaposto contenuto 2">
            <a:extLst>
              <a:ext uri="{FF2B5EF4-FFF2-40B4-BE49-F238E27FC236}">
                <a16:creationId xmlns:a16="http://schemas.microsoft.com/office/drawing/2014/main" id="{3D01C124-B81C-89E2-F9A9-9AACCBFC88A8}"/>
              </a:ext>
            </a:extLst>
          </p:cNvPr>
          <p:cNvSpPr>
            <a:spLocks noGrp="1"/>
          </p:cNvSpPr>
          <p:nvPr>
            <p:ph idx="1"/>
          </p:nvPr>
        </p:nvSpPr>
        <p:spPr>
          <a:xfrm>
            <a:off x="929149" y="2428569"/>
            <a:ext cx="10333702" cy="3805084"/>
          </a:xfrm>
        </p:spPr>
        <p:txBody>
          <a:bodyPr/>
          <a:lstStyle/>
          <a:p>
            <a:pPr marL="0" indent="0">
              <a:buNone/>
            </a:pPr>
            <a:r>
              <a:rPr lang="de-DE"/>
              <a:t>    </a:t>
            </a:r>
            <a:endParaRPr lang="de-DE" sz="2800"/>
          </a:p>
          <a:p>
            <a:pPr marL="0" indent="0">
              <a:buNone/>
            </a:pPr>
            <a:endParaRPr lang="it-IT" sz="2800"/>
          </a:p>
        </p:txBody>
      </p:sp>
      <p:sp>
        <p:nvSpPr>
          <p:cNvPr id="4" name="Rettangolo 3">
            <a:extLst>
              <a:ext uri="{FF2B5EF4-FFF2-40B4-BE49-F238E27FC236}">
                <a16:creationId xmlns:a16="http://schemas.microsoft.com/office/drawing/2014/main" id="{1B817A38-CC3D-FF4F-0BB7-4F8332E6AD04}"/>
              </a:ext>
            </a:extLst>
          </p:cNvPr>
          <p:cNvSpPr/>
          <p:nvPr/>
        </p:nvSpPr>
        <p:spPr>
          <a:xfrm>
            <a:off x="181897" y="3417912"/>
            <a:ext cx="4665406" cy="1082778"/>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lumMod val="95000"/>
                    <a:lumOff val="5000"/>
                  </a:schemeClr>
                </a:solidFill>
              </a:rPr>
              <a:t>Metaphern basieren auf körperlichen &amp; taktilen </a:t>
            </a:r>
          </a:p>
          <a:p>
            <a:pPr algn="ctr"/>
            <a:r>
              <a:rPr lang="de-DE">
                <a:solidFill>
                  <a:schemeClr val="tx1">
                    <a:lumMod val="95000"/>
                    <a:lumOff val="5000"/>
                  </a:schemeClr>
                </a:solidFill>
              </a:rPr>
              <a:t>Erfahrungen</a:t>
            </a:r>
            <a:endParaRPr lang="it-IT">
              <a:solidFill>
                <a:schemeClr val="tx1">
                  <a:lumMod val="95000"/>
                  <a:lumOff val="5000"/>
                </a:schemeClr>
              </a:solidFill>
            </a:endParaRPr>
          </a:p>
        </p:txBody>
      </p:sp>
      <p:sp>
        <p:nvSpPr>
          <p:cNvPr id="5" name="Freccia a destra 4">
            <a:extLst>
              <a:ext uri="{FF2B5EF4-FFF2-40B4-BE49-F238E27FC236}">
                <a16:creationId xmlns:a16="http://schemas.microsoft.com/office/drawing/2014/main" id="{42EB96B1-E390-30F5-0AC5-ADF1AB67F510}"/>
              </a:ext>
            </a:extLst>
          </p:cNvPr>
          <p:cNvSpPr/>
          <p:nvPr/>
        </p:nvSpPr>
        <p:spPr>
          <a:xfrm>
            <a:off x="5198806" y="3650941"/>
            <a:ext cx="1981200" cy="472563"/>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34169BF0-AE0D-166A-67D6-26CE9303FF06}"/>
              </a:ext>
            </a:extLst>
          </p:cNvPr>
          <p:cNvSpPr/>
          <p:nvPr/>
        </p:nvSpPr>
        <p:spPr>
          <a:xfrm>
            <a:off x="7531509" y="3318596"/>
            <a:ext cx="4247535" cy="1082778"/>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lumMod val="95000"/>
                    <a:lumOff val="5000"/>
                  </a:schemeClr>
                </a:solidFill>
              </a:rPr>
              <a:t>Konkretisierung abstrakter Erfahrungen und Konstruktion der Begriffsverbindungen</a:t>
            </a:r>
            <a:endParaRPr lang="it-IT">
              <a:solidFill>
                <a:schemeClr val="tx1">
                  <a:lumMod val="95000"/>
                  <a:lumOff val="5000"/>
                </a:schemeClr>
              </a:solidFill>
            </a:endParaRPr>
          </a:p>
        </p:txBody>
      </p:sp>
      <p:sp>
        <p:nvSpPr>
          <p:cNvPr id="7" name="Rettangolo 6">
            <a:extLst>
              <a:ext uri="{FF2B5EF4-FFF2-40B4-BE49-F238E27FC236}">
                <a16:creationId xmlns:a16="http://schemas.microsoft.com/office/drawing/2014/main" id="{160521B1-16AC-A6A8-52D8-D42EDE3D54A2}"/>
              </a:ext>
            </a:extLst>
          </p:cNvPr>
          <p:cNvSpPr/>
          <p:nvPr/>
        </p:nvSpPr>
        <p:spPr>
          <a:xfrm>
            <a:off x="4535128" y="5316787"/>
            <a:ext cx="3224981" cy="137651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t> </a:t>
            </a:r>
            <a:r>
              <a:rPr lang="de-DE">
                <a:solidFill>
                  <a:schemeClr val="tx1">
                    <a:lumMod val="95000"/>
                    <a:lumOff val="5000"/>
                  </a:schemeClr>
                </a:solidFill>
              </a:rPr>
              <a:t>Dadurch wird unsere Vorstellungwelt konkret und physisch verkörpert</a:t>
            </a:r>
            <a:endParaRPr lang="it-IT">
              <a:solidFill>
                <a:schemeClr val="tx1">
                  <a:lumMod val="95000"/>
                  <a:lumOff val="5000"/>
                </a:schemeClr>
              </a:solidFill>
            </a:endParaRPr>
          </a:p>
        </p:txBody>
      </p:sp>
      <p:sp>
        <p:nvSpPr>
          <p:cNvPr id="10" name="Freccia a destra 9">
            <a:extLst>
              <a:ext uri="{FF2B5EF4-FFF2-40B4-BE49-F238E27FC236}">
                <a16:creationId xmlns:a16="http://schemas.microsoft.com/office/drawing/2014/main" id="{E0E20B82-B407-9162-9373-737CA574570D}"/>
              </a:ext>
            </a:extLst>
          </p:cNvPr>
          <p:cNvSpPr/>
          <p:nvPr/>
        </p:nvSpPr>
        <p:spPr>
          <a:xfrm rot="7909220">
            <a:off x="6708057" y="4687566"/>
            <a:ext cx="943897" cy="39329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a:extLst>
              <a:ext uri="{FF2B5EF4-FFF2-40B4-BE49-F238E27FC236}">
                <a16:creationId xmlns:a16="http://schemas.microsoft.com/office/drawing/2014/main" id="{2AB6E067-4444-CE92-DBD9-44AC98392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2919" y="1720803"/>
            <a:ext cx="2229397" cy="1614163"/>
          </a:xfrm>
          <a:prstGeom prst="rect">
            <a:avLst/>
          </a:prstGeom>
        </p:spPr>
      </p:pic>
    </p:spTree>
    <p:extLst>
      <p:ext uri="{BB962C8B-B14F-4D97-AF65-F5344CB8AC3E}">
        <p14:creationId xmlns:p14="http://schemas.microsoft.com/office/powerpoint/2010/main" val="4191424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75B2D9-E5C8-0542-ED68-5B05C6E39268}"/>
              </a:ext>
            </a:extLst>
          </p:cNvPr>
          <p:cNvSpPr>
            <a:spLocks noGrp="1"/>
          </p:cNvSpPr>
          <p:nvPr>
            <p:ph type="title"/>
          </p:nvPr>
        </p:nvSpPr>
        <p:spPr>
          <a:xfrm>
            <a:off x="2231136" y="728718"/>
            <a:ext cx="7729728" cy="1188720"/>
          </a:xfrm>
          <a:solidFill>
            <a:srgbClr val="00B050"/>
          </a:solidFill>
        </p:spPr>
        <p:txBody>
          <a:bodyPr/>
          <a:lstStyle/>
          <a:p>
            <a:r>
              <a:rPr lang="de-DE"/>
              <a:t>Prinzip des „Spin-Doktors“</a:t>
            </a:r>
            <a:endParaRPr lang="it-IT"/>
          </a:p>
        </p:txBody>
      </p:sp>
      <p:sp>
        <p:nvSpPr>
          <p:cNvPr id="4" name="Rettangolo 3">
            <a:extLst>
              <a:ext uri="{FF2B5EF4-FFF2-40B4-BE49-F238E27FC236}">
                <a16:creationId xmlns:a16="http://schemas.microsoft.com/office/drawing/2014/main" id="{61D35FD8-FB43-ACD8-5CD1-3682D48D8695}"/>
              </a:ext>
            </a:extLst>
          </p:cNvPr>
          <p:cNvSpPr/>
          <p:nvPr/>
        </p:nvSpPr>
        <p:spPr>
          <a:xfrm>
            <a:off x="3451122" y="2409886"/>
            <a:ext cx="5289755" cy="1188720"/>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lumMod val="95000"/>
                    <a:lumOff val="5000"/>
                  </a:schemeClr>
                </a:solidFill>
              </a:rPr>
              <a:t>Zeigt wie man manipuliert; einige Fakten werden einerseits hervorgehoben und andere</a:t>
            </a:r>
          </a:p>
          <a:p>
            <a:pPr algn="ctr"/>
            <a:r>
              <a:rPr lang="de-DE">
                <a:solidFill>
                  <a:schemeClr val="tx1">
                    <a:lumMod val="95000"/>
                    <a:lumOff val="5000"/>
                  </a:schemeClr>
                </a:solidFill>
              </a:rPr>
              <a:t> werden andererseits „verdunkelt“ (</a:t>
            </a:r>
            <a:r>
              <a:rPr lang="de-DE" i="1" err="1">
                <a:solidFill>
                  <a:schemeClr val="tx1">
                    <a:lumMod val="95000"/>
                    <a:lumOff val="5000"/>
                  </a:schemeClr>
                </a:solidFill>
              </a:rPr>
              <a:t>highlighting</a:t>
            </a:r>
            <a:r>
              <a:rPr lang="de-DE" i="1">
                <a:solidFill>
                  <a:schemeClr val="tx1">
                    <a:lumMod val="95000"/>
                    <a:lumOff val="5000"/>
                  </a:schemeClr>
                </a:solidFill>
              </a:rPr>
              <a:t> and </a:t>
            </a:r>
            <a:r>
              <a:rPr lang="de-DE" i="1" err="1">
                <a:solidFill>
                  <a:schemeClr val="tx1">
                    <a:lumMod val="95000"/>
                    <a:lumOff val="5000"/>
                  </a:schemeClr>
                </a:solidFill>
              </a:rPr>
              <a:t>hiding</a:t>
            </a:r>
            <a:r>
              <a:rPr lang="de-DE">
                <a:solidFill>
                  <a:schemeClr val="tx1">
                    <a:lumMod val="95000"/>
                    <a:lumOff val="5000"/>
                  </a:schemeClr>
                </a:solidFill>
              </a:rPr>
              <a:t>)</a:t>
            </a:r>
            <a:endParaRPr lang="it-IT">
              <a:solidFill>
                <a:schemeClr val="tx1">
                  <a:lumMod val="95000"/>
                  <a:lumOff val="5000"/>
                </a:schemeClr>
              </a:solidFill>
            </a:endParaRPr>
          </a:p>
        </p:txBody>
      </p:sp>
      <p:sp>
        <p:nvSpPr>
          <p:cNvPr id="6" name="Rettangolo 5">
            <a:extLst>
              <a:ext uri="{FF2B5EF4-FFF2-40B4-BE49-F238E27FC236}">
                <a16:creationId xmlns:a16="http://schemas.microsoft.com/office/drawing/2014/main" id="{E626B503-C3F5-9E80-4C1D-E45A7621B4AA}"/>
              </a:ext>
            </a:extLst>
          </p:cNvPr>
          <p:cNvSpPr/>
          <p:nvPr/>
        </p:nvSpPr>
        <p:spPr>
          <a:xfrm>
            <a:off x="3451123" y="4229640"/>
            <a:ext cx="5289754" cy="1119109"/>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lumMod val="95000"/>
                    <a:lumOff val="5000"/>
                  </a:schemeClr>
                </a:solidFill>
              </a:rPr>
              <a:t>Politische Kommunikation nutzt diese selektive Wirkung, um Emotionen und Einstellungen zu formen. </a:t>
            </a:r>
            <a:endParaRPr lang="it-IT">
              <a:solidFill>
                <a:schemeClr val="tx1">
                  <a:lumMod val="95000"/>
                  <a:lumOff val="5000"/>
                </a:schemeClr>
              </a:solidFill>
            </a:endParaRPr>
          </a:p>
        </p:txBody>
      </p:sp>
    </p:spTree>
    <p:extLst>
      <p:ext uri="{BB962C8B-B14F-4D97-AF65-F5344CB8AC3E}">
        <p14:creationId xmlns:p14="http://schemas.microsoft.com/office/powerpoint/2010/main" val="3737995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10020C-0756-A680-52F9-B948A65C704E}"/>
              </a:ext>
            </a:extLst>
          </p:cNvPr>
          <p:cNvSpPr>
            <a:spLocks noGrp="1"/>
          </p:cNvSpPr>
          <p:nvPr>
            <p:ph type="title"/>
          </p:nvPr>
        </p:nvSpPr>
        <p:spPr>
          <a:xfrm>
            <a:off x="2231136" y="446532"/>
            <a:ext cx="7729728" cy="1188720"/>
          </a:xfrm>
          <a:solidFill>
            <a:srgbClr val="00B050"/>
          </a:solidFill>
        </p:spPr>
        <p:txBody>
          <a:bodyPr/>
          <a:lstStyle/>
          <a:p>
            <a:r>
              <a:rPr lang="de-DE"/>
              <a:t>BEISPIELE</a:t>
            </a:r>
            <a:endParaRPr lang="it-IT"/>
          </a:p>
        </p:txBody>
      </p:sp>
      <p:pic>
        <p:nvPicPr>
          <p:cNvPr id="5" name="Segnaposto contenuto 4" descr="Immagine che contiene testo, poster, Volantino, grafica&#10;&#10;Il contenuto generato dall'IA potrebbe non essere corretto.">
            <a:extLst>
              <a:ext uri="{FF2B5EF4-FFF2-40B4-BE49-F238E27FC236}">
                <a16:creationId xmlns:a16="http://schemas.microsoft.com/office/drawing/2014/main" id="{19D6A4C4-E4C3-325B-EBF4-7864078192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6152" y="1872678"/>
            <a:ext cx="6201572" cy="3945255"/>
          </a:xfrm>
        </p:spPr>
      </p:pic>
      <p:sp>
        <p:nvSpPr>
          <p:cNvPr id="3" name="Textfeld 2">
            <a:extLst>
              <a:ext uri="{FF2B5EF4-FFF2-40B4-BE49-F238E27FC236}">
                <a16:creationId xmlns:a16="http://schemas.microsoft.com/office/drawing/2014/main" id="{F088D1F7-7349-7CC2-9289-A1B40CCA639D}"/>
              </a:ext>
            </a:extLst>
          </p:cNvPr>
          <p:cNvSpPr txBox="1"/>
          <p:nvPr/>
        </p:nvSpPr>
        <p:spPr>
          <a:xfrm>
            <a:off x="1455175" y="6072883"/>
            <a:ext cx="5643716" cy="615553"/>
          </a:xfrm>
          <a:prstGeom prst="rect">
            <a:avLst/>
          </a:prstGeom>
          <a:noFill/>
        </p:spPr>
        <p:txBody>
          <a:bodyPr wrap="square" rtlCol="0">
            <a:spAutoFit/>
          </a:bodyPr>
          <a:lstStyle/>
          <a:p>
            <a:r>
              <a:rPr lang="de-DE" sz="1600"/>
              <a:t>Abbildung 1: Facebook-Eintrag, Bernd Gögel (02.10.2019)</a:t>
            </a:r>
          </a:p>
          <a:p>
            <a:endParaRPr lang="de-DE">
              <a:solidFill>
                <a:srgbClr val="FF0000"/>
              </a:solidFill>
            </a:endParaRPr>
          </a:p>
        </p:txBody>
      </p:sp>
      <p:sp>
        <p:nvSpPr>
          <p:cNvPr id="4" name="CasellaDiTesto 3">
            <a:extLst>
              <a:ext uri="{FF2B5EF4-FFF2-40B4-BE49-F238E27FC236}">
                <a16:creationId xmlns:a16="http://schemas.microsoft.com/office/drawing/2014/main" id="{4EDD228D-E651-D02E-8183-A1E5A59DA514}"/>
              </a:ext>
            </a:extLst>
          </p:cNvPr>
          <p:cNvSpPr txBox="1"/>
          <p:nvPr/>
        </p:nvSpPr>
        <p:spPr>
          <a:xfrm>
            <a:off x="6725263" y="6042106"/>
            <a:ext cx="3716594" cy="338554"/>
          </a:xfrm>
          <a:prstGeom prst="rect">
            <a:avLst/>
          </a:prstGeom>
          <a:noFill/>
        </p:spPr>
        <p:txBody>
          <a:bodyPr wrap="square" rtlCol="0">
            <a:spAutoFit/>
          </a:bodyPr>
          <a:lstStyle/>
          <a:p>
            <a:r>
              <a:rPr lang="de-DE" sz="1600"/>
              <a:t>Abbildung 2: LN </a:t>
            </a:r>
            <a:r>
              <a:rPr lang="de-DE" sz="1600" err="1"/>
              <a:t>Saronno</a:t>
            </a:r>
            <a:r>
              <a:rPr lang="de-DE" sz="1600"/>
              <a:t> (2011)</a:t>
            </a:r>
            <a:endParaRPr lang="it-IT" sz="1600"/>
          </a:p>
        </p:txBody>
      </p:sp>
    </p:spTree>
    <p:extLst>
      <p:ext uri="{BB962C8B-B14F-4D97-AF65-F5344CB8AC3E}">
        <p14:creationId xmlns:p14="http://schemas.microsoft.com/office/powerpoint/2010/main" val="2387791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FBCDDC-6BBD-B4C7-3C57-DC1B853ADC1D}"/>
              </a:ext>
            </a:extLst>
          </p:cNvPr>
          <p:cNvSpPr>
            <a:spLocks noGrp="1"/>
          </p:cNvSpPr>
          <p:nvPr>
            <p:ph type="title"/>
          </p:nvPr>
        </p:nvSpPr>
        <p:spPr>
          <a:xfrm>
            <a:off x="2322576" y="462653"/>
            <a:ext cx="7729728" cy="1188720"/>
          </a:xfrm>
          <a:solidFill>
            <a:srgbClr val="00B050"/>
          </a:solidFill>
        </p:spPr>
        <p:txBody>
          <a:bodyPr/>
          <a:lstStyle/>
          <a:p>
            <a:r>
              <a:rPr lang="de-DE"/>
              <a:t>BEISPIELE</a:t>
            </a:r>
            <a:endParaRPr lang="it-IT"/>
          </a:p>
        </p:txBody>
      </p:sp>
      <p:pic>
        <p:nvPicPr>
          <p:cNvPr id="5" name="Segnaposto contenuto 4" descr="Immagine che contiene logo, simbolo, testo, Marchio&#10;&#10;Il contenuto generato dall'IA potrebbe non essere corretto.">
            <a:extLst>
              <a:ext uri="{FF2B5EF4-FFF2-40B4-BE49-F238E27FC236}">
                <a16:creationId xmlns:a16="http://schemas.microsoft.com/office/drawing/2014/main" id="{1FE2A687-8131-B3D9-43A7-5ABCF3D235F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6693" y="1219358"/>
            <a:ext cx="1896427" cy="1896427"/>
          </a:xfrm>
        </p:spPr>
      </p:pic>
      <p:sp>
        <p:nvSpPr>
          <p:cNvPr id="7" name="Rettangolo 6">
            <a:extLst>
              <a:ext uri="{FF2B5EF4-FFF2-40B4-BE49-F238E27FC236}">
                <a16:creationId xmlns:a16="http://schemas.microsoft.com/office/drawing/2014/main" id="{E2965DDF-83E2-A04C-7C72-672DCC1209D7}"/>
              </a:ext>
            </a:extLst>
          </p:cNvPr>
          <p:cNvSpPr/>
          <p:nvPr/>
        </p:nvSpPr>
        <p:spPr>
          <a:xfrm>
            <a:off x="2322576" y="2394424"/>
            <a:ext cx="7729728" cy="1034575"/>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„Wir leben in einem </a:t>
            </a:r>
            <a:r>
              <a:rPr lang="de-DE" b="1" dirty="0">
                <a:solidFill>
                  <a:schemeClr val="tx1"/>
                </a:solidFill>
              </a:rPr>
              <a:t>Steuer-Regime</a:t>
            </a:r>
            <a:r>
              <a:rPr lang="de-DE" dirty="0">
                <a:solidFill>
                  <a:schemeClr val="tx1"/>
                </a:solidFill>
              </a:rPr>
              <a:t> (</a:t>
            </a:r>
            <a:r>
              <a:rPr lang="de-DE" dirty="0" err="1">
                <a:solidFill>
                  <a:schemeClr val="tx1"/>
                </a:solidFill>
              </a:rPr>
              <a:t>regime</a:t>
            </a:r>
            <a:r>
              <a:rPr lang="de-DE" dirty="0">
                <a:solidFill>
                  <a:schemeClr val="tx1"/>
                </a:solidFill>
              </a:rPr>
              <a:t> </a:t>
            </a:r>
            <a:r>
              <a:rPr lang="de-DE" dirty="0" err="1">
                <a:solidFill>
                  <a:schemeClr val="tx1"/>
                </a:solidFill>
              </a:rPr>
              <a:t>fiscale</a:t>
            </a:r>
            <a:r>
              <a:rPr lang="de-DE" dirty="0">
                <a:solidFill>
                  <a:schemeClr val="tx1"/>
                </a:solidFill>
              </a:rPr>
              <a:t>), sie haben es uns Stück für Stuck auferlegt und wir haben es nicht bemerkt“ (Salvini 04.09.2017)</a:t>
            </a:r>
            <a:endParaRPr lang="it-IT" dirty="0">
              <a:solidFill>
                <a:schemeClr val="tx1"/>
              </a:solidFill>
            </a:endParaRPr>
          </a:p>
        </p:txBody>
      </p:sp>
      <p:sp>
        <p:nvSpPr>
          <p:cNvPr id="8" name="Rettangolo 7">
            <a:extLst>
              <a:ext uri="{FF2B5EF4-FFF2-40B4-BE49-F238E27FC236}">
                <a16:creationId xmlns:a16="http://schemas.microsoft.com/office/drawing/2014/main" id="{8E8A7A79-DB6D-A248-F579-63582E8437A5}"/>
              </a:ext>
            </a:extLst>
          </p:cNvPr>
          <p:cNvSpPr/>
          <p:nvPr/>
        </p:nvSpPr>
        <p:spPr>
          <a:xfrm>
            <a:off x="2322576" y="3920015"/>
            <a:ext cx="7729728" cy="1290320"/>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„Das wahre Leben sieht nicht vor, dass es Millionen Italiener gibt, die als </a:t>
            </a:r>
            <a:r>
              <a:rPr lang="de-DE" b="1" dirty="0">
                <a:solidFill>
                  <a:schemeClr val="tx1"/>
                </a:solidFill>
              </a:rPr>
              <a:t>Geiseln</a:t>
            </a:r>
            <a:r>
              <a:rPr lang="de-DE" dirty="0">
                <a:solidFill>
                  <a:schemeClr val="tx1"/>
                </a:solidFill>
              </a:rPr>
              <a:t> </a:t>
            </a:r>
            <a:r>
              <a:rPr lang="de-DE" b="1" dirty="0">
                <a:solidFill>
                  <a:schemeClr val="tx1"/>
                </a:solidFill>
              </a:rPr>
              <a:t>der </a:t>
            </a:r>
            <a:r>
              <a:rPr lang="de-DE" b="1" dirty="0" err="1">
                <a:solidFill>
                  <a:schemeClr val="tx1"/>
                </a:solidFill>
              </a:rPr>
              <a:t>Equitalia</a:t>
            </a:r>
            <a:r>
              <a:rPr lang="de-DE" b="1" dirty="0">
                <a:solidFill>
                  <a:schemeClr val="tx1"/>
                </a:solidFill>
              </a:rPr>
              <a:t> </a:t>
            </a:r>
            <a:r>
              <a:rPr lang="de-DE" dirty="0">
                <a:solidFill>
                  <a:schemeClr val="tx1"/>
                </a:solidFill>
              </a:rPr>
              <a:t>(</a:t>
            </a:r>
            <a:r>
              <a:rPr lang="de-DE" dirty="0" err="1">
                <a:solidFill>
                  <a:schemeClr val="tx1"/>
                </a:solidFill>
              </a:rPr>
              <a:t>ostaggi</a:t>
            </a:r>
            <a:r>
              <a:rPr lang="de-DE" dirty="0">
                <a:solidFill>
                  <a:schemeClr val="tx1"/>
                </a:solidFill>
              </a:rPr>
              <a:t> di </a:t>
            </a:r>
            <a:r>
              <a:rPr lang="de-DE" dirty="0" err="1">
                <a:solidFill>
                  <a:schemeClr val="tx1"/>
                </a:solidFill>
              </a:rPr>
              <a:t>Equitalia</a:t>
            </a:r>
            <a:r>
              <a:rPr lang="de-DE" dirty="0">
                <a:solidFill>
                  <a:schemeClr val="tx1"/>
                </a:solidFill>
              </a:rPr>
              <a:t>) leben </a:t>
            </a:r>
            <a:r>
              <a:rPr lang="it-IT" dirty="0">
                <a:solidFill>
                  <a:schemeClr val="tx1"/>
                </a:solidFill>
              </a:rPr>
              <a:t>[…]</a:t>
            </a:r>
            <a:r>
              <a:rPr lang="de-DE" dirty="0"/>
              <a:t> </a:t>
            </a:r>
            <a:r>
              <a:rPr lang="de-DE" dirty="0">
                <a:solidFill>
                  <a:schemeClr val="tx1"/>
                </a:solidFill>
              </a:rPr>
              <a:t>„ (Salvini 10.01.2018)</a:t>
            </a:r>
            <a:endParaRPr lang="it-IT" dirty="0">
              <a:solidFill>
                <a:schemeClr val="tx1"/>
              </a:solidFill>
            </a:endParaRPr>
          </a:p>
        </p:txBody>
      </p:sp>
    </p:spTree>
    <p:extLst>
      <p:ext uri="{BB962C8B-B14F-4D97-AF65-F5344CB8AC3E}">
        <p14:creationId xmlns:p14="http://schemas.microsoft.com/office/powerpoint/2010/main" val="1661316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85F9BC-83CE-7E5B-4EFB-619F916A80B0}"/>
              </a:ext>
            </a:extLst>
          </p:cNvPr>
          <p:cNvSpPr>
            <a:spLocks noGrp="1"/>
          </p:cNvSpPr>
          <p:nvPr>
            <p:ph type="title"/>
          </p:nvPr>
        </p:nvSpPr>
        <p:spPr>
          <a:xfrm>
            <a:off x="2231136" y="741172"/>
            <a:ext cx="7729728" cy="1188720"/>
          </a:xfrm>
          <a:solidFill>
            <a:srgbClr val="00B050"/>
          </a:solidFill>
        </p:spPr>
        <p:txBody>
          <a:bodyPr/>
          <a:lstStyle/>
          <a:p>
            <a:r>
              <a:rPr lang="de-DE"/>
              <a:t>BEISPIELE</a:t>
            </a:r>
            <a:endParaRPr lang="it-IT"/>
          </a:p>
        </p:txBody>
      </p:sp>
      <p:sp>
        <p:nvSpPr>
          <p:cNvPr id="4" name="Rettangolo 3">
            <a:extLst>
              <a:ext uri="{FF2B5EF4-FFF2-40B4-BE49-F238E27FC236}">
                <a16:creationId xmlns:a16="http://schemas.microsoft.com/office/drawing/2014/main" id="{DED8055A-79DA-80B9-CFD2-7F5FEA7FF4C4}"/>
              </a:ext>
            </a:extLst>
          </p:cNvPr>
          <p:cNvSpPr/>
          <p:nvPr/>
        </p:nvSpPr>
        <p:spPr>
          <a:xfrm>
            <a:off x="2231136" y="2540000"/>
            <a:ext cx="7729728" cy="1087120"/>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a:t>
            </a:r>
            <a:r>
              <a:rPr lang="de-DE" b="1">
                <a:solidFill>
                  <a:schemeClr val="tx1"/>
                </a:solidFill>
              </a:rPr>
              <a:t>Das Boot ist voll </a:t>
            </a:r>
            <a:r>
              <a:rPr lang="de-DE">
                <a:solidFill>
                  <a:schemeClr val="tx1"/>
                </a:solidFill>
              </a:rPr>
              <a:t>(la </a:t>
            </a:r>
            <a:r>
              <a:rPr lang="de-DE" err="1">
                <a:solidFill>
                  <a:schemeClr val="tx1"/>
                </a:solidFill>
              </a:rPr>
              <a:t>barca</a:t>
            </a:r>
            <a:r>
              <a:rPr lang="de-DE">
                <a:solidFill>
                  <a:schemeClr val="tx1"/>
                </a:solidFill>
              </a:rPr>
              <a:t> </a:t>
            </a:r>
            <a:r>
              <a:rPr lang="it-IT">
                <a:solidFill>
                  <a:schemeClr val="tx1"/>
                </a:solidFill>
              </a:rPr>
              <a:t>è piena), </a:t>
            </a:r>
            <a:r>
              <a:rPr lang="it-IT" err="1">
                <a:solidFill>
                  <a:schemeClr val="tx1"/>
                </a:solidFill>
              </a:rPr>
              <a:t>wir</a:t>
            </a:r>
            <a:r>
              <a:rPr lang="it-IT">
                <a:solidFill>
                  <a:schemeClr val="tx1"/>
                </a:solidFill>
              </a:rPr>
              <a:t> </a:t>
            </a:r>
            <a:r>
              <a:rPr lang="it-IT" err="1">
                <a:solidFill>
                  <a:schemeClr val="tx1"/>
                </a:solidFill>
              </a:rPr>
              <a:t>laufen</a:t>
            </a:r>
            <a:r>
              <a:rPr lang="it-IT">
                <a:solidFill>
                  <a:schemeClr val="tx1"/>
                </a:solidFill>
              </a:rPr>
              <a:t> alle </a:t>
            </a:r>
            <a:r>
              <a:rPr lang="it-IT" err="1">
                <a:solidFill>
                  <a:schemeClr val="tx1"/>
                </a:solidFill>
              </a:rPr>
              <a:t>Gefahr</a:t>
            </a:r>
            <a:r>
              <a:rPr lang="it-IT">
                <a:solidFill>
                  <a:schemeClr val="tx1"/>
                </a:solidFill>
              </a:rPr>
              <a:t> </a:t>
            </a:r>
            <a:r>
              <a:rPr lang="it-IT" err="1">
                <a:solidFill>
                  <a:schemeClr val="tx1"/>
                </a:solidFill>
              </a:rPr>
              <a:t>zu</a:t>
            </a:r>
            <a:r>
              <a:rPr lang="it-IT">
                <a:solidFill>
                  <a:schemeClr val="tx1"/>
                </a:solidFill>
              </a:rPr>
              <a:t> </a:t>
            </a:r>
            <a:r>
              <a:rPr lang="it-IT" err="1">
                <a:solidFill>
                  <a:schemeClr val="tx1"/>
                </a:solidFill>
              </a:rPr>
              <a:t>sinken</a:t>
            </a:r>
            <a:r>
              <a:rPr lang="it-IT">
                <a:solidFill>
                  <a:schemeClr val="tx1"/>
                </a:solidFill>
              </a:rPr>
              <a:t> […]</a:t>
            </a:r>
            <a:r>
              <a:rPr lang="de-DE">
                <a:solidFill>
                  <a:schemeClr val="tx1"/>
                </a:solidFill>
              </a:rPr>
              <a:t>“</a:t>
            </a:r>
          </a:p>
          <a:p>
            <a:pPr algn="ctr"/>
            <a:r>
              <a:rPr lang="de-DE">
                <a:solidFill>
                  <a:schemeClr val="tx1"/>
                </a:solidFill>
              </a:rPr>
              <a:t>Gauland (29.05.2017)</a:t>
            </a:r>
            <a:endParaRPr lang="it-IT">
              <a:solidFill>
                <a:schemeClr val="tx1"/>
              </a:solidFill>
            </a:endParaRPr>
          </a:p>
        </p:txBody>
      </p:sp>
      <p:sp>
        <p:nvSpPr>
          <p:cNvPr id="5" name="Rettangolo 4">
            <a:extLst>
              <a:ext uri="{FF2B5EF4-FFF2-40B4-BE49-F238E27FC236}">
                <a16:creationId xmlns:a16="http://schemas.microsoft.com/office/drawing/2014/main" id="{D0E59A9A-A03E-5DFE-3CBB-C240210BBDE7}"/>
              </a:ext>
            </a:extLst>
          </p:cNvPr>
          <p:cNvSpPr/>
          <p:nvPr/>
        </p:nvSpPr>
        <p:spPr>
          <a:xfrm>
            <a:off x="2306320" y="4165600"/>
            <a:ext cx="7654544" cy="1087120"/>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„Für die Dauer des anhaltenden </a:t>
            </a:r>
            <a:r>
              <a:rPr lang="de-DE" b="1">
                <a:solidFill>
                  <a:schemeClr val="tx1"/>
                </a:solidFill>
              </a:rPr>
              <a:t>Migrantenzustroms </a:t>
            </a:r>
            <a:r>
              <a:rPr lang="de-DE">
                <a:solidFill>
                  <a:schemeClr val="tx1"/>
                </a:solidFill>
              </a:rPr>
              <a:t>müssen der Schengen Vertrag ausgesetzt und die deutschen Grenzen wieder kontrolliert werden“ </a:t>
            </a:r>
          </a:p>
          <a:p>
            <a:pPr algn="ctr"/>
            <a:r>
              <a:rPr lang="de-DE">
                <a:solidFill>
                  <a:schemeClr val="tx1"/>
                </a:solidFill>
              </a:rPr>
              <a:t>(AfD-BW 2016)</a:t>
            </a:r>
            <a:endParaRPr lang="it-IT">
              <a:solidFill>
                <a:schemeClr val="tx1"/>
              </a:solidFill>
            </a:endParaRPr>
          </a:p>
        </p:txBody>
      </p:sp>
    </p:spTree>
    <p:extLst>
      <p:ext uri="{BB962C8B-B14F-4D97-AF65-F5344CB8AC3E}">
        <p14:creationId xmlns:p14="http://schemas.microsoft.com/office/powerpoint/2010/main" val="4148187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582EE9-7F05-B16E-8BBD-7EFDE222BCE2}"/>
              </a:ext>
            </a:extLst>
          </p:cNvPr>
          <p:cNvSpPr>
            <a:spLocks noGrp="1"/>
          </p:cNvSpPr>
          <p:nvPr>
            <p:ph type="title"/>
          </p:nvPr>
        </p:nvSpPr>
        <p:spPr>
          <a:xfrm>
            <a:off x="2592083" y="831008"/>
            <a:ext cx="7021202" cy="881247"/>
          </a:xfrm>
          <a:solidFill>
            <a:srgbClr val="00B050"/>
          </a:solidFill>
          <a:ln>
            <a:solidFill>
              <a:schemeClr val="tx1"/>
            </a:solidFill>
          </a:ln>
        </p:spPr>
        <p:txBody>
          <a:bodyPr>
            <a:normAutofit/>
          </a:bodyPr>
          <a:lstStyle/>
          <a:p>
            <a:r>
              <a:rPr lang="it-IT"/>
              <a:t>2. METAPHERN PERSPEKTIVIERUNG</a:t>
            </a:r>
          </a:p>
        </p:txBody>
      </p:sp>
      <p:sp>
        <p:nvSpPr>
          <p:cNvPr id="5" name="CasellaDiTesto 4">
            <a:extLst>
              <a:ext uri="{FF2B5EF4-FFF2-40B4-BE49-F238E27FC236}">
                <a16:creationId xmlns:a16="http://schemas.microsoft.com/office/drawing/2014/main" id="{2CBE2C8A-F39B-75BB-F4D3-EDAE95045AA5}"/>
              </a:ext>
            </a:extLst>
          </p:cNvPr>
          <p:cNvSpPr txBox="1"/>
          <p:nvPr/>
        </p:nvSpPr>
        <p:spPr>
          <a:xfrm>
            <a:off x="972101" y="2706637"/>
            <a:ext cx="10807487" cy="1772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it-IT"/>
          </a:p>
        </p:txBody>
      </p:sp>
      <p:sp>
        <p:nvSpPr>
          <p:cNvPr id="6" name="CasellaDiTesto 5">
            <a:extLst>
              <a:ext uri="{FF2B5EF4-FFF2-40B4-BE49-F238E27FC236}">
                <a16:creationId xmlns:a16="http://schemas.microsoft.com/office/drawing/2014/main" id="{305ECFC1-11B4-2752-A243-A62D415B6433}"/>
              </a:ext>
            </a:extLst>
          </p:cNvPr>
          <p:cNvSpPr txBox="1"/>
          <p:nvPr/>
        </p:nvSpPr>
        <p:spPr>
          <a:xfrm>
            <a:off x="1391698" y="2827728"/>
            <a:ext cx="941293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 sz="2400">
                <a:latin typeface="Gill Sans MT"/>
                <a:ea typeface="Calibri"/>
                <a:cs typeface="Calibri"/>
              </a:rPr>
              <a:t>Das gemeinsame Merkmal dieser Metaphern ist die „Perspektivierung“, die bedeutet, dass nur „wir“ und unsere Sicherheit, die durch „sie“ gefährdet wird, nennenswert sind. </a:t>
            </a:r>
            <a:endParaRPr lang="it-IT" sz="2400">
              <a:latin typeface="Gill Sans MT"/>
            </a:endParaRPr>
          </a:p>
        </p:txBody>
      </p:sp>
    </p:spTree>
    <p:extLst>
      <p:ext uri="{BB962C8B-B14F-4D97-AF65-F5344CB8AC3E}">
        <p14:creationId xmlns:p14="http://schemas.microsoft.com/office/powerpoint/2010/main" val="2839917997"/>
      </p:ext>
    </p:extLst>
  </p:cSld>
  <p:clrMapOvr>
    <a:masterClrMapping/>
  </p:clrMapOvr>
</p:sld>
</file>

<file path=ppt/theme/theme1.xml><?xml version="1.0" encoding="utf-8"?>
<a:theme xmlns:a="http://schemas.openxmlformats.org/drawingml/2006/main" name="Pacco">
  <a:themeElements>
    <a:clrScheme name="Pacco">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cc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cco">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Pacco</Template>
  <TotalTime>0</TotalTime>
  <Words>1251</Words>
  <Application>Microsoft Office PowerPoint</Application>
  <PresentationFormat>Widescreen</PresentationFormat>
  <Paragraphs>171</Paragraphs>
  <Slides>21</Slides>
  <Notes>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21</vt:i4>
      </vt:variant>
    </vt:vector>
  </HeadingPairs>
  <TitlesOfParts>
    <vt:vector size="26" baseType="lpstr">
      <vt:lpstr>Aptos</vt:lpstr>
      <vt:lpstr>Arial</vt:lpstr>
      <vt:lpstr>Gill Sans MT</vt:lpstr>
      <vt:lpstr>Wingdings</vt:lpstr>
      <vt:lpstr>Pacco</vt:lpstr>
      <vt:lpstr>Metaphorische Perspektivierung in deutschen und italienischen politischen Diskursen</vt:lpstr>
      <vt:lpstr>Gliederung</vt:lpstr>
      <vt:lpstr>METAPHERN IN DER POLITISCHEN RHETORIK</vt:lpstr>
      <vt:lpstr> Die Metapher Theorie von George Lakoff und Mark Johnson (1980) </vt:lpstr>
      <vt:lpstr>Prinzip des „Spin-Doktors“</vt:lpstr>
      <vt:lpstr>BEISPIELE</vt:lpstr>
      <vt:lpstr>BEISPIELE</vt:lpstr>
      <vt:lpstr>BEISPIELE</vt:lpstr>
      <vt:lpstr>2. METAPHERN PERSPEKTIVIERUNG</vt:lpstr>
      <vt:lpstr>Presentazione standard di PowerPoint</vt:lpstr>
      <vt:lpstr>Presentazione standard di PowerPoint</vt:lpstr>
      <vt:lpstr>Presentazione standard di PowerPoint</vt:lpstr>
      <vt:lpstr> 3. FORSCHUNGSFRAGEN UND ERGEBNISSE </vt:lpstr>
      <vt:lpstr>Presentazione standard di PowerPoint</vt:lpstr>
      <vt:lpstr> </vt:lpstr>
      <vt:lpstr>Presentazione standard di PowerPoint</vt:lpstr>
      <vt:lpstr>KOGNITIVE METAPHERN</vt:lpstr>
      <vt:lpstr>  4.FAZIT UND ZUSAMMENFASSUNG </vt:lpstr>
      <vt:lpstr>      Zum Schluss möchten wir hervorheben, dass diese intralingualen Studien zeigen, wie sehr  unsere Sprachverwendung die öffentliche Meinung beeinflussen kann.   </vt:lpstr>
      <vt:lpstr>QUELLEN</vt:lpstr>
      <vt:lpstr> Haben Sie Fragen?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Metaphorische Perspektivierung in deutschen und italienischen politischen Diskursen</dc:title>
  <dc:creator>Ali darwish</dc:creator>
  <cp:lastModifiedBy>Ali darwish</cp:lastModifiedBy>
  <cp:revision>20</cp:revision>
  <dcterms:created xsi:type="dcterms:W3CDTF">2025-11-13T12:05:39Z</dcterms:created>
  <dcterms:modified xsi:type="dcterms:W3CDTF">2025-11-27T21:00:57Z</dcterms:modified>
</cp:coreProperties>
</file>