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7" r:id="rId3"/>
    <p:sldId id="268" r:id="rId4"/>
    <p:sldId id="259" r:id="rId5"/>
    <p:sldId id="272" r:id="rId6"/>
    <p:sldId id="269" r:id="rId7"/>
    <p:sldId id="258" r:id="rId8"/>
    <p:sldId id="257" r:id="rId9"/>
    <p:sldId id="271" r:id="rId10"/>
    <p:sldId id="270" r:id="rId11"/>
    <p:sldId id="274" r:id="rId12"/>
    <p:sldId id="275" r:id="rId13"/>
    <p:sldId id="273" r:id="rId14"/>
    <p:sldId id="265" r:id="rId15"/>
    <p:sldId id="281" r:id="rId16"/>
    <p:sldId id="276" r:id="rId17"/>
    <p:sldId id="278" r:id="rId18"/>
    <p:sldId id="280" r:id="rId19"/>
    <p:sldId id="279" r:id="rId20"/>
    <p:sldId id="266" r:id="rId21"/>
    <p:sldId id="277" r:id="rId22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4" d="100"/>
          <a:sy n="94" d="100"/>
        </p:scale>
        <p:origin x="-120" y="-3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C216984B-4FD0-D04D-99BB-032B5FBE5E46}" type="datetimeFigureOut">
              <a:rPr lang="fr-FR" smtClean="0"/>
              <a:pPr/>
              <a:t>08/03/2016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6984B-4FD0-D04D-99BB-032B5FBE5E46}" type="datetimeFigureOut">
              <a:rPr lang="fr-FR" smtClean="0"/>
              <a:pPr/>
              <a:t>08/03/2016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FB360-8A9F-EF47-BFBD-E345057621AA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6984B-4FD0-D04D-99BB-032B5FBE5E46}" type="datetimeFigureOut">
              <a:rPr lang="fr-FR" smtClean="0"/>
              <a:pPr/>
              <a:t>08/03/2016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FB360-8A9F-EF47-BFBD-E345057621AA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6984B-4FD0-D04D-99BB-032B5FBE5E46}" type="datetimeFigureOut">
              <a:rPr lang="fr-FR" smtClean="0"/>
              <a:pPr/>
              <a:t>08/03/2016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FB360-8A9F-EF47-BFBD-E345057621AA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C216984B-4FD0-D04D-99BB-032B5FBE5E46}" type="datetimeFigureOut">
              <a:rPr lang="fr-FR" smtClean="0"/>
              <a:pPr/>
              <a:t>08/03/2016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C216984B-4FD0-D04D-99BB-032B5FBE5E46}" type="datetimeFigureOut">
              <a:rPr lang="fr-FR" smtClean="0"/>
              <a:pPr/>
              <a:t>08/03/2016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FB360-8A9F-EF47-BFBD-E345057621AA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u-dessus de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6984B-4FD0-D04D-99BB-032B5FBE5E46}" type="datetimeFigureOut">
              <a:rPr lang="fr-FR" smtClean="0"/>
              <a:pPr/>
              <a:t>08/03/2016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FB360-8A9F-EF47-BFBD-E345057621AA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mag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216984B-4FD0-D04D-99BB-032B5FBE5E46}" type="datetimeFigureOut">
              <a:rPr lang="fr-FR" smtClean="0"/>
              <a:pPr/>
              <a:t>08/03/2016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FB360-8A9F-EF47-BFBD-E345057621AA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ag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216984B-4FD0-D04D-99BB-032B5FBE5E46}" type="datetimeFigureOut">
              <a:rPr lang="fr-FR" smtClean="0"/>
              <a:pPr/>
              <a:t>08/03/2016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FB360-8A9F-EF47-BFBD-E345057621AA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ages avec légende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C216984B-4FD0-D04D-99BB-032B5FBE5E46}" type="datetimeFigureOut">
              <a:rPr lang="fr-FR" smtClean="0"/>
              <a:pPr/>
              <a:t>08/03/2016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FB360-8A9F-EF47-BFBD-E345057621AA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6984B-4FD0-D04D-99BB-032B5FBE5E46}" type="datetimeFigureOut">
              <a:rPr lang="fr-FR" smtClean="0"/>
              <a:pPr/>
              <a:t>08/03/2016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FB360-8A9F-EF47-BFBD-E345057621AA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6984B-4FD0-D04D-99BB-032B5FBE5E46}" type="datetimeFigureOut">
              <a:rPr lang="fr-FR" smtClean="0"/>
              <a:pPr/>
              <a:t>08/03/2016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FB360-8A9F-EF47-BFBD-E345057621AA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6984B-4FD0-D04D-99BB-032B5FBE5E46}" type="datetimeFigureOut">
              <a:rPr lang="fr-FR" smtClean="0"/>
              <a:pPr/>
              <a:t>08/03/2016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FB360-8A9F-EF47-BFBD-E345057621AA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6984B-4FD0-D04D-99BB-032B5FBE5E46}" type="datetimeFigureOut">
              <a:rPr lang="fr-FR" smtClean="0"/>
              <a:pPr/>
              <a:t>08/03/2016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FB360-8A9F-EF47-BFBD-E345057621AA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 avec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C216984B-4FD0-D04D-99BB-032B5FBE5E46}" type="datetimeFigureOut">
              <a:rPr lang="fr-FR" smtClean="0"/>
              <a:pPr/>
              <a:t>08/03/2016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C216984B-4FD0-D04D-99BB-032B5FBE5E46}" type="datetimeFigureOut">
              <a:rPr lang="fr-FR" smtClean="0"/>
              <a:pPr/>
              <a:t>08/03/2016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66BFB360-8A9F-EF47-BFBD-E345057621AA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6984B-4FD0-D04D-99BB-032B5FBE5E46}" type="datetimeFigureOut">
              <a:rPr lang="fr-FR" smtClean="0"/>
              <a:pPr/>
              <a:t>08/03/2016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FB360-8A9F-EF47-BFBD-E345057621AA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6984B-4FD0-D04D-99BB-032B5FBE5E46}" type="datetimeFigureOut">
              <a:rPr lang="fr-FR" smtClean="0"/>
              <a:pPr/>
              <a:t>08/03/2016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FB360-8A9F-EF47-BFBD-E345057621AA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us, Haut et b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6984B-4FD0-D04D-99BB-032B5FBE5E46}" type="datetimeFigureOut">
              <a:rPr lang="fr-FR" smtClean="0"/>
              <a:pPr/>
              <a:t>08/03/2016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66BFB360-8A9F-EF47-BFBD-E345057621AA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6984B-4FD0-D04D-99BB-032B5FBE5E46}" type="datetimeFigureOut">
              <a:rPr lang="fr-FR" smtClean="0"/>
              <a:pPr/>
              <a:t>08/03/2016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FB360-8A9F-EF47-BFBD-E345057621AA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216984B-4FD0-D04D-99BB-032B5FBE5E46}" type="datetimeFigureOut">
              <a:rPr lang="fr-FR" smtClean="0"/>
              <a:pPr/>
              <a:t>08/03/2016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66BFB360-8A9F-EF47-BFBD-E345057621AA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fr.wikipedia.org/wiki/Avril" TargetMode="External"/><Relationship Id="rId4" Type="http://schemas.openxmlformats.org/officeDocument/2006/relationships/hyperlink" Target="http://fr.wikipedia.org/wiki/1971_en_droit" TargetMode="External"/><Relationship Id="rId5" Type="http://schemas.openxmlformats.org/officeDocument/2006/relationships/hyperlink" Target="http://fr.wikipedia.org/wiki/Octobre" TargetMode="External"/><Relationship Id="rId6" Type="http://schemas.openxmlformats.org/officeDocument/2006/relationships/hyperlink" Target="http://fr.wikipedia.org/wiki/1972" TargetMode="External"/><Relationship Id="rId7" Type="http://schemas.openxmlformats.org/officeDocument/2006/relationships/hyperlink" Target="http://fr.wikipedia.org/wiki/28_juin" TargetMode="External"/><Relationship Id="rId8" Type="http://schemas.openxmlformats.org/officeDocument/2006/relationships/hyperlink" Target="http://fr.wikipedia.org/wiki/Juin" TargetMode="External"/><Relationship Id="rId9" Type="http://schemas.openxmlformats.org/officeDocument/2006/relationships/hyperlink" Target="http://fr.wikipedia.org/wiki/1974_en_droit" TargetMode="External"/><Relationship Id="rId10" Type="http://schemas.openxmlformats.org/officeDocument/2006/relationships/hyperlink" Target="http://fr.wikipedia.org/wiki/Novembre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fr.wikipedia.org/wiki/5_avril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wyilGqCw7E8" TargetMode="External"/><Relationship Id="rId3" Type="http://schemas.openxmlformats.org/officeDocument/2006/relationships/hyperlink" Target="https://www.youtube.com/watch?v=V0hGM7lh934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m4751vjPqc" TargetMode="External"/><Relationship Id="rId4" Type="http://schemas.openxmlformats.org/officeDocument/2006/relationships/hyperlink" Target="https://www.youtube.com/watch?v=P-MWe60OMsA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Citro%C3%ABn%20C4%20Picasso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I9OXwNd8EUs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Vr_VxPy3hg8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xLjybMgCVbw" TargetMode="External"/><Relationship Id="rId4" Type="http://schemas.openxmlformats.org/officeDocument/2006/relationships/hyperlink" Target="http://www.youtube.com/watch?v=hKdDB05tWOY" TargetMode="External"/><Relationship Id="rId5" Type="http://schemas.openxmlformats.org/officeDocument/2006/relationships/hyperlink" Target="http://www.youtube.com/watch?v=UWksbOP9n80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iYtgNH9a8bs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La famille en France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rcRect t="-13995" b="-13995"/>
          <a:stretch>
            <a:fillRect/>
          </a:stretch>
        </p:blipFill>
        <p:spPr>
          <a:xfrm>
            <a:off x="0" y="1600200"/>
            <a:ext cx="9340109" cy="5123325"/>
          </a:xfrm>
        </p:spPr>
      </p:pic>
    </p:spTree>
    <p:extLst>
      <p:ext uri="{BB962C8B-B14F-4D97-AF65-F5344CB8AC3E}">
        <p14:creationId xmlns:p14="http://schemas.microsoft.com/office/powerpoint/2010/main" val="496630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rcRect t="11728" b="11728"/>
          <a:stretch>
            <a:fillRect/>
          </a:stretch>
        </p:blipFill>
        <p:spPr>
          <a:xfrm>
            <a:off x="0" y="1383838"/>
            <a:ext cx="9143999" cy="5015753"/>
          </a:xfrm>
        </p:spPr>
      </p:pic>
    </p:spTree>
    <p:extLst>
      <p:ext uri="{BB962C8B-B14F-4D97-AF65-F5344CB8AC3E}">
        <p14:creationId xmlns:p14="http://schemas.microsoft.com/office/powerpoint/2010/main" val="34747863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rcRect l="-42996" r="-42996"/>
          <a:stretch>
            <a:fillRect/>
          </a:stretch>
        </p:blipFill>
        <p:spPr>
          <a:xfrm>
            <a:off x="-2681657" y="236761"/>
            <a:ext cx="11692925" cy="6414073"/>
          </a:xfrm>
        </p:spPr>
      </p:pic>
    </p:spTree>
    <p:extLst>
      <p:ext uri="{BB962C8B-B14F-4D97-AF65-F5344CB8AC3E}">
        <p14:creationId xmlns:p14="http://schemas.microsoft.com/office/powerpoint/2010/main" val="33484877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Contrôle des naissances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1956 </a:t>
            </a:r>
          </a:p>
          <a:p>
            <a:r>
              <a:rPr lang="fr-FR" dirty="0"/>
              <a:t>1967</a:t>
            </a:r>
          </a:p>
          <a:p>
            <a:r>
              <a:rPr lang="fr-FR" dirty="0">
                <a:hlinkClick r:id="rId2"/>
              </a:rPr>
              <a:t>5</a:t>
            </a:r>
            <a:r>
              <a:rPr lang="fr-FR" dirty="0"/>
              <a:t> </a:t>
            </a:r>
            <a:r>
              <a:rPr lang="fr-FR" dirty="0">
                <a:hlinkClick r:id="rId3"/>
              </a:rPr>
              <a:t>avril</a:t>
            </a:r>
            <a:r>
              <a:rPr lang="fr-FR" dirty="0"/>
              <a:t> </a:t>
            </a:r>
            <a:r>
              <a:rPr lang="fr-FR" dirty="0">
                <a:hlinkClick r:id="rId4"/>
              </a:rPr>
              <a:t>1971</a:t>
            </a:r>
            <a:r>
              <a:rPr lang="fr-FR" dirty="0"/>
              <a:t> </a:t>
            </a:r>
          </a:p>
          <a:p>
            <a:r>
              <a:rPr lang="fr-FR" dirty="0">
                <a:hlinkClick r:id="rId5"/>
              </a:rPr>
              <a:t>octobre</a:t>
            </a:r>
            <a:r>
              <a:rPr lang="fr-FR" dirty="0"/>
              <a:t> </a:t>
            </a:r>
            <a:r>
              <a:rPr lang="fr-FR" dirty="0">
                <a:hlinkClick r:id="rId6"/>
              </a:rPr>
              <a:t>1972</a:t>
            </a:r>
            <a:endParaRPr lang="fr-FR" dirty="0"/>
          </a:p>
          <a:p>
            <a:r>
              <a:rPr lang="fr-FR" dirty="0">
                <a:hlinkClick r:id="rId7"/>
              </a:rPr>
              <a:t>28</a:t>
            </a:r>
            <a:r>
              <a:rPr lang="fr-FR" dirty="0"/>
              <a:t> </a:t>
            </a:r>
            <a:r>
              <a:rPr lang="fr-FR" dirty="0">
                <a:hlinkClick r:id="rId8"/>
              </a:rPr>
              <a:t>juin</a:t>
            </a:r>
            <a:r>
              <a:rPr lang="fr-FR" dirty="0"/>
              <a:t> </a:t>
            </a:r>
            <a:r>
              <a:rPr lang="fr-FR" dirty="0">
                <a:hlinkClick r:id="rId9"/>
              </a:rPr>
              <a:t>1974</a:t>
            </a:r>
            <a:r>
              <a:rPr lang="fr-FR" dirty="0"/>
              <a:t>  </a:t>
            </a:r>
          </a:p>
          <a:p>
            <a:r>
              <a:rPr lang="fr-FR" dirty="0">
                <a:hlinkClick r:id="rId10"/>
              </a:rPr>
              <a:t>novembre</a:t>
            </a:r>
            <a:r>
              <a:rPr lang="fr-FR" dirty="0"/>
              <a:t> </a:t>
            </a:r>
            <a:r>
              <a:rPr lang="fr-FR" dirty="0">
                <a:hlinkClick r:id="rId9"/>
              </a:rPr>
              <a:t>1974</a:t>
            </a:r>
            <a:r>
              <a:rPr lang="fr-FR" dirty="0"/>
              <a:t>  </a:t>
            </a:r>
          </a:p>
        </p:txBody>
      </p:sp>
    </p:spTree>
    <p:extLst>
      <p:ext uri="{BB962C8B-B14F-4D97-AF65-F5344CB8AC3E}">
        <p14:creationId xmlns:p14="http://schemas.microsoft.com/office/powerpoint/2010/main" val="912613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famille dans la publicité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Renault </a:t>
            </a:r>
            <a:r>
              <a:rPr lang="fr-FR" dirty="0" err="1" smtClean="0"/>
              <a:t>Scenic</a:t>
            </a:r>
            <a:endParaRPr lang="fr-FR" dirty="0" smtClean="0"/>
          </a:p>
          <a:p>
            <a:r>
              <a:rPr lang="fr-FR" dirty="0">
                <a:hlinkClick r:id="rId2"/>
              </a:rPr>
              <a:t>https://www.youtube.com/watch?v=</a:t>
            </a:r>
            <a:r>
              <a:rPr lang="fr-FR" dirty="0" smtClean="0">
                <a:hlinkClick r:id="rId2"/>
              </a:rPr>
              <a:t>wyilGqCw7E8</a:t>
            </a:r>
            <a:endParaRPr lang="fr-FR" dirty="0" smtClean="0"/>
          </a:p>
          <a:p>
            <a:r>
              <a:rPr lang="fr-FR" dirty="0" smtClean="0"/>
              <a:t>Renault Twingo</a:t>
            </a:r>
          </a:p>
          <a:p>
            <a:r>
              <a:rPr lang="fr-FR" dirty="0">
                <a:hlinkClick r:id="rId3"/>
              </a:rPr>
              <a:t>https://www.youtube.com/watch?v=</a:t>
            </a:r>
            <a:r>
              <a:rPr lang="fr-FR" dirty="0" smtClean="0">
                <a:hlinkClick r:id="rId3"/>
              </a:rPr>
              <a:t>V0hGM7lh934</a:t>
            </a:r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27718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vache-qui-rit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3707" r="-73707"/>
          <a:stretch>
            <a:fillRect/>
          </a:stretch>
        </p:blipFill>
        <p:spPr>
          <a:xfrm>
            <a:off x="-1734116" y="756558"/>
            <a:ext cx="10651796" cy="5842824"/>
          </a:xfrm>
        </p:spPr>
      </p:pic>
    </p:spTree>
    <p:extLst>
      <p:ext uri="{BB962C8B-B14F-4D97-AF65-F5344CB8AC3E}">
        <p14:creationId xmlns:p14="http://schemas.microsoft.com/office/powerpoint/2010/main" val="9200385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lissac-famill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3061" r="-53061"/>
          <a:stretch>
            <a:fillRect/>
          </a:stretch>
        </p:blipFill>
        <p:spPr>
          <a:xfrm>
            <a:off x="-2838692" y="150666"/>
            <a:ext cx="11982691" cy="6572859"/>
          </a:xfrm>
        </p:spPr>
      </p:pic>
    </p:spTree>
    <p:extLst>
      <p:ext uri="{BB962C8B-B14F-4D97-AF65-F5344CB8AC3E}">
        <p14:creationId xmlns:p14="http://schemas.microsoft.com/office/powerpoint/2010/main" val="17910651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69886982pub-renault-clio-jpg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5332" r="-75332"/>
          <a:stretch>
            <a:fillRect/>
          </a:stretch>
        </p:blipFill>
        <p:spPr>
          <a:xfrm>
            <a:off x="-2306532" y="0"/>
            <a:ext cx="12085287" cy="6629300"/>
          </a:xfrm>
        </p:spPr>
      </p:pic>
    </p:spTree>
    <p:extLst>
      <p:ext uri="{BB962C8B-B14F-4D97-AF65-F5344CB8AC3E}">
        <p14:creationId xmlns:p14="http://schemas.microsoft.com/office/powerpoint/2010/main" val="4784473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pub_eram_homoparentalite_insid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01" b="17201"/>
          <a:stretch>
            <a:fillRect/>
          </a:stretch>
        </p:blipFill>
        <p:spPr>
          <a:xfrm>
            <a:off x="287385" y="1397551"/>
            <a:ext cx="8483520" cy="4653576"/>
          </a:xfrm>
        </p:spPr>
      </p:pic>
    </p:spTree>
    <p:extLst>
      <p:ext uri="{BB962C8B-B14F-4D97-AF65-F5344CB8AC3E}">
        <p14:creationId xmlns:p14="http://schemas.microsoft.com/office/powerpoint/2010/main" val="33471501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cooking0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3" b="853"/>
          <a:stretch>
            <a:fillRect/>
          </a:stretch>
        </p:blipFill>
        <p:spPr>
          <a:xfrm>
            <a:off x="168722" y="1181390"/>
            <a:ext cx="8613842" cy="4725063"/>
          </a:xfrm>
        </p:spPr>
      </p:pic>
    </p:spTree>
    <p:extLst>
      <p:ext uri="{BB962C8B-B14F-4D97-AF65-F5344CB8AC3E}">
        <p14:creationId xmlns:p14="http://schemas.microsoft.com/office/powerpoint/2010/main" val="4112966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Définition INSEE</a:t>
            </a:r>
            <a:br>
              <a:rPr lang="fr-FR" b="1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Une </a:t>
            </a:r>
            <a:r>
              <a:rPr lang="fr-FR" dirty="0"/>
              <a:t>famille est la partie d'un ménage comprenant au moins deux personnes et constituée :</a:t>
            </a:r>
            <a:br>
              <a:rPr lang="fr-FR" dirty="0"/>
            </a:br>
            <a:r>
              <a:rPr lang="fr-FR" dirty="0"/>
              <a:t>- soit d'un couple vivant au sein du ménage, avec le cas échéant son ou ses enfant(s) appartenant au même ménage ;</a:t>
            </a:r>
            <a:br>
              <a:rPr lang="fr-FR" dirty="0"/>
            </a:br>
            <a:r>
              <a:rPr lang="fr-FR" dirty="0"/>
              <a:t>- soit d'un adulte avec son ou ses enfant(s) appartenant au même </a:t>
            </a:r>
            <a:r>
              <a:rPr lang="fr-FR" dirty="0" smtClean="0"/>
              <a:t>ménage.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>Pour qu'une personne soit enfant d'une famille, elle doit être célibataire et ne pas avoir de conjoint ou d'enfant faisant partie du même ménage.</a:t>
            </a:r>
            <a:br>
              <a:rPr lang="fr-FR" dirty="0"/>
            </a:br>
            <a:r>
              <a:rPr lang="fr-FR" dirty="0"/>
              <a:t>Un ménage peut comprendre zéro, une ou plusieurs familles.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97123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Pessin_famille-recomposé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077" r="-61077"/>
          <a:stretch>
            <a:fillRect/>
          </a:stretch>
        </p:blipFill>
        <p:spPr>
          <a:xfrm>
            <a:off x="-1766888" y="738188"/>
            <a:ext cx="10777204" cy="5912046"/>
          </a:xfrm>
        </p:spPr>
      </p:pic>
    </p:spTree>
    <p:extLst>
      <p:ext uri="{BB962C8B-B14F-4D97-AF65-F5344CB8AC3E}">
        <p14:creationId xmlns:p14="http://schemas.microsoft.com/office/powerpoint/2010/main" val="4255556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hlinkClick r:id="rId2" action="ppaction://hlinkfile"/>
              </a:rPr>
              <a:t>Publicité Citro</a:t>
            </a:r>
            <a:r>
              <a:rPr lang="fr-FR" dirty="0" smtClean="0">
                <a:hlinkClick r:id="rId2" action="ppaction://hlinkfile"/>
              </a:rPr>
              <a:t>ën C4 Picasso</a:t>
            </a:r>
            <a:endParaRPr lang="fr-FR" dirty="0">
              <a:hlinkClick r:id="rId2" action="ppaction://hlinkfile"/>
            </a:endParaRPr>
          </a:p>
          <a:p>
            <a:r>
              <a:rPr lang="fr-FR" dirty="0" smtClean="0">
                <a:hlinkClick r:id="rId3"/>
              </a:rPr>
              <a:t>La Box Home de SFR. Pilotes votre maison à distance. </a:t>
            </a:r>
            <a:endParaRPr lang="fr-FR" dirty="0" smtClean="0"/>
          </a:p>
          <a:p>
            <a:r>
              <a:rPr lang="fr-FR" dirty="0" err="1" smtClean="0">
                <a:hlinkClick r:id="rId4"/>
              </a:rPr>
              <a:t>Cofidis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48571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TLF 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</a:t>
            </a:r>
            <a:r>
              <a:rPr lang="fr-FR" dirty="0"/>
              <a:t>.[Au regard du </a:t>
            </a:r>
            <a:r>
              <a:rPr lang="fr-FR" dirty="0" err="1"/>
              <a:t>dr</a:t>
            </a:r>
            <a:r>
              <a:rPr lang="fr-FR" dirty="0"/>
              <a:t>.] Institution juridique qui groupe des personnes unies par les liens du mariage, par les liens du sang, éventuellement, en vertu d'un pacte, par des liens d'adoption</a:t>
            </a:r>
          </a:p>
          <a:p>
            <a:r>
              <a:rPr lang="fr-FR" dirty="0"/>
              <a:t>B. Groupe constitué par des familles (branches) et des individus apparentés par des alliances, par le sang, descendant d'ancêtres communs.</a:t>
            </a:r>
          </a:p>
          <a:p>
            <a:r>
              <a:rPr lang="fr-FR" dirty="0"/>
              <a:t>C. Ensemble constitué par un couple de parents et leurs enfants.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75349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r-FR" b="1" u="sng" dirty="0" smtClean="0"/>
              <a:t>I. LES INSTITUTIONS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b="1" dirty="0" smtClean="0"/>
              <a:t>L’union libre </a:t>
            </a:r>
          </a:p>
          <a:p>
            <a:pPr lvl="0"/>
            <a:r>
              <a:rPr lang="fr-FR" b="1" dirty="0" smtClean="0"/>
              <a:t>Le concubinage</a:t>
            </a:r>
          </a:p>
          <a:p>
            <a:r>
              <a:rPr lang="fr-FR" b="1" dirty="0"/>
              <a:t>La </a:t>
            </a:r>
            <a:r>
              <a:rPr lang="fr-FR" b="1" dirty="0" smtClean="0"/>
              <a:t>mariage</a:t>
            </a:r>
          </a:p>
          <a:p>
            <a:pPr lvl="0"/>
            <a:r>
              <a:rPr lang="fr-FR" b="1" dirty="0" smtClean="0"/>
              <a:t>La Pacs :Pacte civil de solidarité</a:t>
            </a:r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Chanson </a:t>
            </a:r>
            <a:r>
              <a:rPr lang="fr-FR" dirty="0" smtClean="0"/>
              <a:t>de </a:t>
            </a:r>
            <a:r>
              <a:rPr lang="fr-FR" smtClean="0"/>
              <a:t>Georges Brassens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i="1" dirty="0" smtClean="0">
                <a:hlinkClick r:id="rId2"/>
              </a:rPr>
              <a:t>La </a:t>
            </a:r>
            <a:r>
              <a:rPr lang="fr-FR" i="1" dirty="0">
                <a:hlinkClick r:id="rId2"/>
              </a:rPr>
              <a:t>non demande en mariage</a:t>
            </a:r>
            <a:r>
              <a:rPr lang="fr-FR" dirty="0">
                <a:hlinkClick r:id="rId2"/>
              </a:rPr>
              <a:t>, </a:t>
            </a:r>
            <a:r>
              <a:rPr lang="fr-FR" dirty="0" smtClean="0">
                <a:hlinkClick r:id="rId2"/>
              </a:rPr>
              <a:t>1966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79952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Evolutions </a:t>
            </a:r>
            <a:r>
              <a:rPr lang="fr-FR" dirty="0"/>
              <a:t>de la famille :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u="sng" dirty="0" smtClean="0">
                <a:hlinkClick r:id="rId2"/>
              </a:rPr>
              <a:t>Archive Ina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85456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structures de la famille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b="1" u="sng" dirty="0" smtClean="0"/>
              <a:t>La famille recomposées</a:t>
            </a:r>
          </a:p>
          <a:p>
            <a:r>
              <a:rPr lang="fr-FR" dirty="0">
                <a:hlinkClick r:id="rId2"/>
              </a:rPr>
              <a:t>Reportage</a:t>
            </a:r>
            <a:r>
              <a:rPr lang="fr-FR" dirty="0"/>
              <a:t> </a:t>
            </a:r>
            <a:endParaRPr lang="fr-FR" b="1" u="sng" dirty="0" smtClean="0"/>
          </a:p>
          <a:p>
            <a:r>
              <a:rPr lang="fr-FR" b="1" u="sng" dirty="0" smtClean="0">
                <a:hlinkClick r:id="rId3"/>
              </a:rPr>
              <a:t>Publicité voiture </a:t>
            </a:r>
            <a:r>
              <a:rPr lang="fr-FR" b="1" u="sng" dirty="0" err="1" smtClean="0">
                <a:hlinkClick r:id="rId3"/>
              </a:rPr>
              <a:t>Scenic</a:t>
            </a:r>
            <a:endParaRPr lang="fr-FR" dirty="0"/>
          </a:p>
          <a:p>
            <a:r>
              <a:rPr lang="fr-FR" b="1" u="sng" dirty="0" smtClean="0">
                <a:hlinkClick r:id="rId4"/>
              </a:rPr>
              <a:t>La famille monoparentale</a:t>
            </a:r>
            <a:r>
              <a:rPr lang="fr-FR" b="1" u="sng" dirty="0" smtClean="0"/>
              <a:t> </a:t>
            </a:r>
            <a:endParaRPr lang="fr-FR" dirty="0" smtClean="0"/>
          </a:p>
          <a:p>
            <a:r>
              <a:rPr lang="fr-FR" b="1" u="sng" dirty="0" smtClean="0">
                <a:hlinkClick r:id="rId5"/>
              </a:rPr>
              <a:t>La famille homoparentale </a:t>
            </a:r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STRUCTURES FAMILIALES</a:t>
            </a:r>
            <a:br>
              <a:rPr lang="fr-FR" dirty="0" smtClean="0"/>
            </a:br>
            <a:endParaRPr lang="fr-FR" dirty="0"/>
          </a:p>
        </p:txBody>
      </p:sp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>
          <a:blip r:embed="rId2"/>
          <a:srcRect l="-1051" r="-1051"/>
          <a:stretch>
            <a:fillRect/>
          </a:stretch>
        </p:blipFill>
        <p:spPr bwMode="auto">
          <a:xfrm>
            <a:off x="251060" y="1981200"/>
            <a:ext cx="8892939" cy="4534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rcRect l="-6703" r="-6703"/>
          <a:stretch>
            <a:fillRect/>
          </a:stretch>
        </p:blipFill>
        <p:spPr>
          <a:xfrm>
            <a:off x="-181418" y="1048100"/>
            <a:ext cx="9758670" cy="5235567"/>
          </a:xfrm>
        </p:spPr>
      </p:pic>
    </p:spTree>
    <p:extLst>
      <p:ext uri="{BB962C8B-B14F-4D97-AF65-F5344CB8AC3E}">
        <p14:creationId xmlns:p14="http://schemas.microsoft.com/office/powerpoint/2010/main" val="1660282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Avantage">
  <a:themeElements>
    <a:clrScheme name="A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vantage">
      <a:majorFont>
        <a:latin typeface="Rockwell"/>
        <a:ea typeface=""/>
        <a:cs typeface=""/>
        <a:font script="Jpan" typeface="ＭＳ ゴシック"/>
      </a:majorFont>
      <a:minorFont>
        <a:latin typeface="Rockwell"/>
        <a:ea typeface=""/>
        <a:cs typeface=""/>
        <a:font script="Jpan" typeface="ＭＳ ゴシック"/>
      </a:minorFont>
    </a:fontScheme>
    <a:fmtScheme name="A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Avantage.thmx</Template>
  <TotalTime>495</TotalTime>
  <Words>195</Words>
  <Application>Microsoft Macintosh PowerPoint</Application>
  <PresentationFormat>Présentation à l'écran (4:3)</PresentationFormat>
  <Paragraphs>38</Paragraphs>
  <Slides>21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2" baseType="lpstr">
      <vt:lpstr>Avantage</vt:lpstr>
      <vt:lpstr>La famille en France</vt:lpstr>
      <vt:lpstr>Définition INSEE </vt:lpstr>
      <vt:lpstr>TLF </vt:lpstr>
      <vt:lpstr>I. LES INSTITUTIONS </vt:lpstr>
      <vt:lpstr>Chanson de Georges Brassens </vt:lpstr>
      <vt:lpstr>Evolutions de la famille : </vt:lpstr>
      <vt:lpstr>Les structures de la famille</vt:lpstr>
      <vt:lpstr>LES STRUCTURES FAMILIALES </vt:lpstr>
      <vt:lpstr>Présentation PowerPoint</vt:lpstr>
      <vt:lpstr>Présentation PowerPoint</vt:lpstr>
      <vt:lpstr>Présentation PowerPoint</vt:lpstr>
      <vt:lpstr>Présentation PowerPoint</vt:lpstr>
      <vt:lpstr>Contrôle des naissances</vt:lpstr>
      <vt:lpstr>La famille dans la publicité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Université de Caen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famille en France</dc:title>
  <dc:creator>Olivia Galisson</dc:creator>
  <cp:lastModifiedBy>Olivia Galisson</cp:lastModifiedBy>
  <cp:revision>18</cp:revision>
  <dcterms:created xsi:type="dcterms:W3CDTF">2012-12-18T07:39:46Z</dcterms:created>
  <dcterms:modified xsi:type="dcterms:W3CDTF">2016-03-08T21:42:16Z</dcterms:modified>
</cp:coreProperties>
</file>