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0" r:id="rId8"/>
    <p:sldId id="262" r:id="rId9"/>
    <p:sldId id="263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-1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7100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8264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148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497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476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7616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1726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87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25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486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8985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BDDF3-43F9-8547-88D7-966E6E54C0B2}" type="datetimeFigureOut">
              <a:rPr lang="fr-FR" smtClean="0"/>
              <a:t>15/12/2015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CA40-443A-584F-9235-1142EC97D00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160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r.wikipedia.org/wiki/Lyc%C3%A9e_en_France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r.wikipedia.org/wiki/France_m%C3%A9tropolitain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La politique </a:t>
            </a:r>
            <a:r>
              <a:rPr lang="fr-FR" dirty="0"/>
              <a:t>e</a:t>
            </a:r>
            <a:r>
              <a:rPr lang="fr-FR" dirty="0" smtClean="0"/>
              <a:t>n France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Les élections</a:t>
            </a:r>
          </a:p>
          <a:p>
            <a:r>
              <a:rPr lang="fr-FR" dirty="0" smtClean="0"/>
              <a:t>L’échiquier politique français</a:t>
            </a:r>
          </a:p>
          <a:p>
            <a:r>
              <a:rPr lang="fr-FR" dirty="0" smtClean="0"/>
              <a:t>Des partis, des valeurs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2618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L’échiquier politique français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droite et la gauche </a:t>
            </a:r>
          </a:p>
          <a:p>
            <a:r>
              <a:rPr lang="fr-FR" dirty="0" smtClean="0"/>
              <a:t>Définitions</a:t>
            </a:r>
          </a:p>
          <a:p>
            <a:r>
              <a:rPr lang="fr-FR" dirty="0" smtClean="0"/>
              <a:t>Valeurs?</a:t>
            </a:r>
          </a:p>
        </p:txBody>
      </p:sp>
    </p:spTree>
    <p:extLst>
      <p:ext uri="{BB962C8B-B14F-4D97-AF65-F5344CB8AC3E}">
        <p14:creationId xmlns:p14="http://schemas.microsoft.com/office/powerpoint/2010/main" val="854127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fameux débat…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Débat entre Valéry Giscard d’Estaing et François </a:t>
            </a:r>
            <a:r>
              <a:rPr lang="fr-FR" dirty="0" err="1" smtClean="0"/>
              <a:t>Mitterrant</a:t>
            </a:r>
            <a:r>
              <a:rPr lang="fr-FR" smtClean="0"/>
              <a:t> - 1974</a:t>
            </a:r>
          </a:p>
          <a:p>
            <a:r>
              <a:rPr lang="fr-FR" dirty="0" err="1" smtClean="0"/>
              <a:t>https</a:t>
            </a:r>
            <a:r>
              <a:rPr lang="fr-FR" dirty="0" smtClean="0"/>
              <a:t>://</a:t>
            </a:r>
            <a:r>
              <a:rPr lang="fr-FR" dirty="0" err="1" smtClean="0"/>
              <a:t>www.youtube.com</a:t>
            </a:r>
            <a:r>
              <a:rPr lang="fr-FR" dirty="0" smtClean="0"/>
              <a:t>/</a:t>
            </a:r>
            <a:r>
              <a:rPr lang="fr-FR" dirty="0" err="1" smtClean="0"/>
              <a:t>watch?v</a:t>
            </a:r>
            <a:r>
              <a:rPr lang="fr-FR" dirty="0" smtClean="0"/>
              <a:t>=K6gakBY2j34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4169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Les principaux partis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86845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/>
              <a:t>Les élections régionales</a:t>
            </a:r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l="-38458" r="-38458"/>
          <a:stretch>
            <a:fillRect/>
          </a:stretch>
        </p:blipFill>
        <p:spPr>
          <a:xfrm>
            <a:off x="-1752600" y="1089025"/>
            <a:ext cx="8229600" cy="4525963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0950" y="1089025"/>
            <a:ext cx="4532099" cy="436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039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élections régionales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r-FR" dirty="0" smtClean="0"/>
              <a:t>27 régions :</a:t>
            </a:r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 22 en France métropolitaine (avec la Corse qui a les compétences de la Région sans en </a:t>
            </a:r>
            <a:r>
              <a:rPr lang="fr-FR" dirty="0" smtClean="0"/>
              <a:t>être une)</a:t>
            </a:r>
          </a:p>
          <a:p>
            <a:r>
              <a:rPr lang="fr-FR" dirty="0" smtClean="0"/>
              <a:t>5 départements ou régions d’outre-mer (Guadeloupe, Martinique, Guyane, La Réunion, Mayotte)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Loi de 2014 : passage de 22 régions métropolitaine à 13. 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0425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missions du conseil régional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La région est une collectivité territoriale.</a:t>
            </a:r>
          </a:p>
          <a:p>
            <a:r>
              <a:rPr lang="fr-FR" dirty="0" smtClean="0"/>
              <a:t>Elle possède deux assemblées</a:t>
            </a:r>
            <a:r>
              <a:rPr lang="fr-FR" dirty="0"/>
              <a:t> </a:t>
            </a:r>
            <a:r>
              <a:rPr lang="fr-FR" dirty="0" smtClean="0"/>
              <a:t>: </a:t>
            </a:r>
          </a:p>
          <a:p>
            <a:pPr marL="0" indent="0">
              <a:buNone/>
            </a:pPr>
            <a:r>
              <a:rPr lang="fr-FR" dirty="0" smtClean="0"/>
              <a:t>une </a:t>
            </a:r>
            <a:r>
              <a:rPr lang="fr-FR" dirty="0"/>
              <a:t>assemblée </a:t>
            </a:r>
            <a:r>
              <a:rPr lang="fr-FR" dirty="0" smtClean="0"/>
              <a:t>délibérante, </a:t>
            </a:r>
            <a:r>
              <a:rPr lang="fr-FR" dirty="0"/>
              <a:t>élue au suffrage universel direct par les électeurs de la </a:t>
            </a:r>
            <a:r>
              <a:rPr lang="fr-FR" dirty="0" smtClean="0"/>
              <a:t>région (</a:t>
            </a:r>
            <a:r>
              <a:rPr lang="fr-FR" i="1" dirty="0" smtClean="0"/>
              <a:t>le conseil régional</a:t>
            </a:r>
            <a:r>
              <a:rPr lang="fr-FR" dirty="0" smtClean="0"/>
              <a:t>) </a:t>
            </a:r>
            <a:r>
              <a:rPr lang="fr-FR" dirty="0"/>
              <a:t>et une assemblée </a:t>
            </a:r>
            <a:r>
              <a:rPr lang="fr-FR" dirty="0" smtClean="0"/>
              <a:t>consultative</a:t>
            </a:r>
            <a:r>
              <a:rPr lang="fr-FR" dirty="0"/>
              <a:t> </a:t>
            </a:r>
            <a:r>
              <a:rPr lang="fr-FR" dirty="0" smtClean="0"/>
              <a:t>(</a:t>
            </a:r>
            <a:r>
              <a:rPr lang="fr-FR" i="1" dirty="0" smtClean="0"/>
              <a:t>le </a:t>
            </a:r>
            <a:r>
              <a:rPr lang="fr-FR" i="1" dirty="0"/>
              <a:t>conseil économique, social et environnemental </a:t>
            </a:r>
            <a:r>
              <a:rPr lang="fr-FR" i="1" dirty="0" smtClean="0"/>
              <a:t>régional</a:t>
            </a:r>
            <a:r>
              <a:rPr lang="fr-FR" dirty="0" smtClean="0"/>
              <a:t>)</a:t>
            </a:r>
          </a:p>
          <a:p>
            <a:r>
              <a:rPr lang="fr-FR" dirty="0" smtClean="0"/>
              <a:t> La région gère les lycées, les transports, le développement économique, la </a:t>
            </a:r>
            <a:r>
              <a:rPr lang="fr-FR" dirty="0" err="1" smtClean="0"/>
              <a:t>fiscalité.</a:t>
            </a:r>
            <a:r>
              <a:rPr lang="fr-FR" dirty="0" err="1" smtClean="0">
                <a:hlinkClick r:id="rId2"/>
              </a:rPr>
              <a:t>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856415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Elections : tous les 6 ans des conseillers régionaux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1452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rcRect l="-35801" r="-35801"/>
          <a:stretch>
            <a:fillRect/>
          </a:stretch>
        </p:blipFill>
        <p:spPr>
          <a:xfrm>
            <a:off x="-1548236" y="105142"/>
            <a:ext cx="12131569" cy="6671896"/>
          </a:xfrm>
        </p:spPr>
      </p:pic>
    </p:spTree>
    <p:extLst>
      <p:ext uri="{BB962C8B-B14F-4D97-AF65-F5344CB8AC3E}">
        <p14:creationId xmlns:p14="http://schemas.microsoft.com/office/powerpoint/2010/main" val="631335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départements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101 départements (avec Mayotte)</a:t>
            </a:r>
          </a:p>
          <a:p>
            <a:r>
              <a:rPr lang="fr-FR" dirty="0" smtClean="0"/>
              <a:t>Capitale : préfecture</a:t>
            </a:r>
          </a:p>
          <a:p>
            <a:r>
              <a:rPr lang="fr-FR" dirty="0" smtClean="0"/>
              <a:t>Élections départementales (ex élections cantonales)</a:t>
            </a:r>
          </a:p>
          <a:p>
            <a:r>
              <a:rPr lang="fr-FR" dirty="0"/>
              <a:t>En France métropolitaine, il existe </a:t>
            </a:r>
            <a:r>
              <a:rPr lang="fr-FR" dirty="0" smtClean="0"/>
              <a:t>un droit local en Alsace-Moselle (départements du Bas-Rhin, du Haut-Rhin, de la Moselle)</a:t>
            </a:r>
          </a:p>
          <a:p>
            <a:r>
              <a:rPr lang="fr-FR" sz="2200" dirty="0" smtClean="0"/>
              <a:t>= régime </a:t>
            </a:r>
            <a:r>
              <a:rPr lang="fr-FR" sz="2200" dirty="0"/>
              <a:t>juridique qui </a:t>
            </a:r>
            <a:r>
              <a:rPr lang="fr-FR" sz="2200" dirty="0" smtClean="0"/>
              <a:t>maintient , </a:t>
            </a:r>
            <a:r>
              <a:rPr lang="fr-FR" sz="2200" dirty="0"/>
              <a:t>dans les anciens territoires cédés puis </a:t>
            </a:r>
            <a:r>
              <a:rPr lang="fr-FR" sz="2200" dirty="0" smtClean="0"/>
              <a:t>repris à l’Allemagne, les dispositions plus « favorables », par exemple, le « régime concordataire » (« Séparation des Eglises et de l’Etat)</a:t>
            </a:r>
            <a:endParaRPr lang="fr-FR" sz="2200" dirty="0"/>
          </a:p>
        </p:txBody>
      </p:sp>
    </p:spTree>
    <p:extLst>
      <p:ext uri="{BB962C8B-B14F-4D97-AF65-F5344CB8AC3E}">
        <p14:creationId xmlns:p14="http://schemas.microsoft.com/office/powerpoint/2010/main" val="2131332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</a:t>
            </a:r>
            <a:r>
              <a:rPr lang="fr-FR" dirty="0" smtClean="0"/>
              <a:t>roit local en Alsace-Moselle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l'établissement des jours </a:t>
            </a:r>
            <a:r>
              <a:rPr lang="fr-FR" dirty="0" smtClean="0"/>
              <a:t>féries</a:t>
            </a:r>
          </a:p>
          <a:p>
            <a:r>
              <a:rPr lang="fr-FR" dirty="0" smtClean="0"/>
              <a:t>Remboursement des frais de santé</a:t>
            </a:r>
          </a:p>
          <a:p>
            <a:r>
              <a:rPr lang="fr-FR" dirty="0" smtClean="0"/>
              <a:t>Aide sociale</a:t>
            </a:r>
          </a:p>
          <a:p>
            <a:r>
              <a:rPr lang="fr-FR" dirty="0" smtClean="0"/>
              <a:t>Droit de chasse</a:t>
            </a:r>
          </a:p>
          <a:p>
            <a:r>
              <a:rPr lang="fr-FR" dirty="0" smtClean="0"/>
              <a:t>Droit des associations</a:t>
            </a:r>
          </a:p>
          <a:p>
            <a:r>
              <a:rPr lang="fr-FR" dirty="0" smtClean="0"/>
              <a:t>Délit de blasphème</a:t>
            </a:r>
          </a:p>
          <a:p>
            <a:r>
              <a:rPr lang="fr-FR" dirty="0" smtClean="0"/>
              <a:t>Dérogation à la loi de 1905, sur la la</a:t>
            </a:r>
            <a:r>
              <a:rPr lang="fr-FR" dirty="0" smtClean="0"/>
              <a:t>ïcité (votée alors que la région était rattachée à l’Allemagne) : 4 cultes (catholique, luthérien, réformé, juif) ont un statut officiel. Prêtres, pasteurs, rabbins, sont rémunérés par l’Etat.</a:t>
            </a:r>
          </a:p>
          <a:p>
            <a:r>
              <a:rPr lang="fr-FR" dirty="0" smtClean="0"/>
              <a:t>….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561673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communes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36 529 communes en </a:t>
            </a:r>
            <a:r>
              <a:rPr lang="fr-FR" dirty="0" smtClean="0">
                <a:hlinkClick r:id="rId2"/>
              </a:rPr>
              <a:t>F</a:t>
            </a:r>
            <a:r>
              <a:rPr lang="fr-FR" dirty="0" smtClean="0"/>
              <a:t>rance métropolitaine</a:t>
            </a:r>
          </a:p>
          <a:p>
            <a:r>
              <a:rPr lang="fr-FR" dirty="0" smtClean="0"/>
              <a:t>129 dans les DOM-ROM</a:t>
            </a:r>
          </a:p>
          <a:p>
            <a:r>
              <a:rPr lang="fr-FR" dirty="0" smtClean="0"/>
              <a:t>= 36 658 communes</a:t>
            </a:r>
          </a:p>
          <a:p>
            <a:r>
              <a:rPr lang="fr-FR" dirty="0" smtClean="0"/>
              <a:t>Élections municipales : des conseillers municipaux qui élisent à leur tour un maire, tous les 6 ans, </a:t>
            </a:r>
          </a:p>
        </p:txBody>
      </p:sp>
    </p:spTree>
    <p:extLst>
      <p:ext uri="{BB962C8B-B14F-4D97-AF65-F5344CB8AC3E}">
        <p14:creationId xmlns:p14="http://schemas.microsoft.com/office/powerpoint/2010/main" val="32146508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339</Words>
  <Application>Microsoft Macintosh PowerPoint</Application>
  <PresentationFormat>Présentation à l'écran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La politique en France</vt:lpstr>
      <vt:lpstr>Les élections régionales</vt:lpstr>
      <vt:lpstr>Les élections régionales </vt:lpstr>
      <vt:lpstr>Les missions du conseil régional</vt:lpstr>
      <vt:lpstr>Présentation PowerPoint</vt:lpstr>
      <vt:lpstr>Présentation PowerPoint</vt:lpstr>
      <vt:lpstr>Les départements</vt:lpstr>
      <vt:lpstr>Droit local en Alsace-Moselle</vt:lpstr>
      <vt:lpstr>Les communes </vt:lpstr>
      <vt:lpstr>L’échiquier politique français</vt:lpstr>
      <vt:lpstr>Un fameux débat… </vt:lpstr>
      <vt:lpstr>Les principaux partis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politique en France</dc:title>
  <dc:creator>Olivia Galisson</dc:creator>
  <cp:lastModifiedBy>Olivia Galisson</cp:lastModifiedBy>
  <cp:revision>11</cp:revision>
  <dcterms:created xsi:type="dcterms:W3CDTF">2015-12-15T09:35:09Z</dcterms:created>
  <dcterms:modified xsi:type="dcterms:W3CDTF">2015-12-15T17:13:50Z</dcterms:modified>
</cp:coreProperties>
</file>