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4"/>
  </p:sldMasterIdLst>
  <p:notesMasterIdLst>
    <p:notesMasterId r:id="rId15"/>
  </p:notesMasterIdLst>
  <p:handoutMasterIdLst>
    <p:handoutMasterId r:id="rId16"/>
  </p:handoutMasterIdLst>
  <p:sldIdLst>
    <p:sldId id="356" r:id="rId5"/>
    <p:sldId id="351" r:id="rId6"/>
    <p:sldId id="257" r:id="rId7"/>
    <p:sldId id="350" r:id="rId8"/>
    <p:sldId id="284" r:id="rId9"/>
    <p:sldId id="354" r:id="rId10"/>
    <p:sldId id="344" r:id="rId11"/>
    <p:sldId id="347" r:id="rId12"/>
    <p:sldId id="357" r:id="rId13"/>
    <p:sldId id="358" r:id="rId14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9774FF8D-87D0-472C-9CDE-01B3C9A4C38D}">
          <p14:sldIdLst>
            <p14:sldId id="356"/>
            <p14:sldId id="351"/>
            <p14:sldId id="257"/>
            <p14:sldId id="350"/>
            <p14:sldId id="284"/>
            <p14:sldId id="354"/>
            <p14:sldId id="344"/>
            <p14:sldId id="347"/>
            <p14:sldId id="357"/>
            <p14:sldId id="35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horxhina Meta" initials="XM" lastIdx="1" clrIdx="0">
    <p:extLst>
      <p:ext uri="{19B8F6BF-5375-455C-9EA6-DF929625EA0E}">
        <p15:presenceInfo xmlns:p15="http://schemas.microsoft.com/office/powerpoint/2012/main" userId="Xhorxhina Met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DEFF7"/>
    <a:srgbClr val="D0D1D9"/>
    <a:srgbClr val="F6F9FF"/>
    <a:srgbClr val="191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34" autoAdjust="0"/>
  </p:normalViewPr>
  <p:slideViewPr>
    <p:cSldViewPr snapToGrid="0">
      <p:cViewPr varScale="1">
        <p:scale>
          <a:sx n="76" d="100"/>
          <a:sy n="76" d="100"/>
        </p:scale>
        <p:origin x="2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BC89A01-A5C8-4339-ACEA-B1C5FCFA4E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DDCA35-6D4C-4279-85C5-F71A578F2E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A7BDBED-C522-42BB-B2A1-D74F8EBC52B7}" type="datetime1">
              <a:rPr lang="it-IT" smtClean="0"/>
              <a:t>25/02/2021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80FEFB-2BC1-4CF9-8B77-B0D75B6E16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395EDB6-8D14-418D-914B-7C023E9955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71D5864-DF60-490B-BE3C-166E6D9CB7B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92894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7E13AD-1EDC-454F-9812-087D888C71D5}" type="datetime1">
              <a:rPr lang="it-IT" smtClean="0"/>
              <a:pPr/>
              <a:t>25/02/2021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lo stile del titolo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67E557C-9E66-43F1-9F87-179A985BA47D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2932136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3128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7626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4665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9013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04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767E557C-9E66-43F1-9F87-179A985BA47D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208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67E557C-9E66-43F1-9F87-179A985BA47D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73125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67E557C-9E66-43F1-9F87-179A985BA47D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8120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1" name="Rettangolo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72358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7280" y="2343884"/>
            <a:ext cx="10058400" cy="3760891"/>
          </a:xfrm>
          <a:noFill/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1" name="Segnaposto titolo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432407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Vid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3" name="Rettangolo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1097280" y="2459736"/>
            <a:ext cx="9912096" cy="3760891"/>
          </a:xfrm>
          <a:solidFill>
            <a:schemeClr val="bg1"/>
          </a:solidFill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aggiungere video</a:t>
            </a:r>
          </a:p>
        </p:txBody>
      </p:sp>
      <p:sp>
        <p:nvSpPr>
          <p:cNvPr id="11" name="Segnaposto titolo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664583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0" name="Rettangolo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9" name="Segnaposto immagine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216333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0" name="Segnaposto immagine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216333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1" name="Segnaposto immagine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2163331"/>
            <a:ext cx="2919413" cy="2919413"/>
          </a:xfrm>
          <a:solidFill>
            <a:srgbClr val="EDEFF7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2" name="Segnaposto testo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Inserire qui il nome</a:t>
            </a:r>
          </a:p>
        </p:txBody>
      </p:sp>
      <p:sp>
        <p:nvSpPr>
          <p:cNvPr id="23" name="Segnaposto testo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Inserire qui il nome</a:t>
            </a:r>
          </a:p>
        </p:txBody>
      </p:sp>
      <p:sp>
        <p:nvSpPr>
          <p:cNvPr id="24" name="Segnaposto testo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rtlCol="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Inserire qui il nome</a:t>
            </a:r>
          </a:p>
        </p:txBody>
      </p:sp>
      <p:sp>
        <p:nvSpPr>
          <p:cNvPr id="25" name="Segnaposto titolo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1268337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4188907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0" name="Segnaposto immagine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rtlCol="0"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11" name="Segnaposto titolo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pPr rtl="0"/>
            <a:r>
              <a:rPr lang="it-IT" noProof="0"/>
              <a:t>Inserire qui il titolo</a:t>
            </a:r>
          </a:p>
        </p:txBody>
      </p:sp>
      <p:sp>
        <p:nvSpPr>
          <p:cNvPr id="12" name="Segnaposto contenuto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281657"/>
            <a:ext cx="4157296" cy="3633471"/>
          </a:xfrm>
        </p:spPr>
        <p:txBody>
          <a:bodyPr rtlCol="0"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70171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ita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E91C1-DED7-4D3E-A8C2-7B8D3FD3F705}" type="datetime1">
              <a:rPr lang="it-IT" noProof="0" smtClean="0"/>
              <a:t>25/02/2021</a:t>
            </a:fld>
            <a:endParaRPr lang="it-IT" noProof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egnaposto titolo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pPr rtl="0"/>
            <a:r>
              <a:rPr lang="it-IT" noProof="0"/>
              <a:t>Inserire qui il titolo</a:t>
            </a:r>
          </a:p>
        </p:txBody>
      </p:sp>
      <p:sp>
        <p:nvSpPr>
          <p:cNvPr id="12" name="Segnaposto contenuto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rtlCol="0"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 rtl="0"/>
            <a:r>
              <a:rPr lang="it-IT" noProof="0"/>
              <a:t>Inserire qui la citazione</a:t>
            </a:r>
          </a:p>
        </p:txBody>
      </p:sp>
    </p:spTree>
    <p:extLst>
      <p:ext uri="{BB962C8B-B14F-4D97-AF65-F5344CB8AC3E}">
        <p14:creationId xmlns:p14="http://schemas.microsoft.com/office/powerpoint/2010/main" val="4184935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596FD6-B607-45D5-A96E-8E1A5C00B28A}" type="datetime1">
              <a:rPr lang="it-IT" noProof="0" smtClean="0"/>
              <a:t>25/02/2021</a:t>
            </a:fld>
            <a:endParaRPr lang="it-IT" noProof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5" name="Rettangolo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0" name="Segnaposto titolo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pPr rtl="0"/>
            <a:r>
              <a:rPr lang="it-IT" noProof="0"/>
              <a:t>Inserire qui il titolo</a:t>
            </a:r>
          </a:p>
        </p:txBody>
      </p:sp>
      <p:sp>
        <p:nvSpPr>
          <p:cNvPr id="12" name="Segnaposto contenuto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rtlCol="0" anchor="ctr">
            <a:normAutofit/>
          </a:bodyPr>
          <a:lstStyle>
            <a:lvl1pPr marL="342900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2pPr>
            <a:lvl3pPr marL="61264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79552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97840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07918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ue contenu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6" name="Rettangolo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7" name="Segnaposto titolo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1283833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9" name="Segnaposto contenuto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2286000"/>
            <a:ext cx="5711810" cy="3630168"/>
          </a:xfrm>
        </p:spPr>
        <p:txBody>
          <a:bodyPr rtlCol="0"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14" name="Segnaposto contenuto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30936"/>
            <a:ext cx="4589130" cy="5586984"/>
          </a:xfrm>
          <a:solidFill>
            <a:srgbClr val="EDEFF7"/>
          </a:solidFill>
        </p:spPr>
        <p:txBody>
          <a:bodyPr rtlCol="0"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6263102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">
            <a:extLst>
              <a:ext uri="{FF2B5EF4-FFF2-40B4-BE49-F238E27FC236}">
                <a16:creationId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10" name="Rettangolo">
            <a:extLst>
              <a:ext uri="{FF2B5EF4-FFF2-40B4-BE49-F238E27FC236}">
                <a16:creationId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635001" y="630936"/>
            <a:ext cx="10921998" cy="3294019"/>
          </a:xfrm>
          <a:solidFill>
            <a:schemeClr val="bg1"/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46387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">
            <a:extLst>
              <a:ext uri="{FF2B5EF4-FFF2-40B4-BE49-F238E27FC236}">
                <a16:creationId xmlns:a16="http://schemas.microsoft.com/office/drawing/2014/main" id="{1552108B-1F90-0044-A7D4-0956E919F29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rtlCol="0" anchor="ctr"/>
          <a:lstStyle/>
          <a:p>
            <a:pPr rtl="0"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it-IT" sz="1600" noProof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lo stile del titolo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EA3A156B-EC2F-4AF5-ACFE-03F40669064C}" type="datetime1">
              <a:rPr lang="it-IT" noProof="0" smtClean="0"/>
              <a:t>25/02/2021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39436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93" r:id="rId3"/>
    <p:sldLayoutId id="2147483688" r:id="rId4"/>
    <p:sldLayoutId id="2147483692" r:id="rId5"/>
    <p:sldLayoutId id="2147483691" r:id="rId6"/>
    <p:sldLayoutId id="2147483690" r:id="rId7"/>
    <p:sldLayoutId id="2147483689" r:id="rId8"/>
    <p:sldLayoutId id="214748368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5B7AEFB0-51F2-5449-996C-73382891D2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069848"/>
            <a:ext cx="6814820" cy="1143000"/>
          </a:xfrm>
        </p:spPr>
        <p:txBody>
          <a:bodyPr rtlCol="0" anchor="b">
            <a:normAutofit/>
          </a:bodyPr>
          <a:lstStyle/>
          <a:p>
            <a:r>
              <a:rPr lang="it-IT" sz="6000"/>
              <a:t>Neuübersetzung</a:t>
            </a:r>
            <a:endParaRPr lang="it-IT" sz="6000" dirty="0"/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B0F6D6CF-8D73-6643-A348-53AAE29FD1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2546604"/>
            <a:ext cx="3979949" cy="2238248"/>
          </a:xfrm>
        </p:spPr>
        <p:txBody>
          <a:bodyPr rtlCol="0">
            <a:normAutofit/>
          </a:bodyPr>
          <a:lstStyle/>
          <a:p>
            <a:r>
              <a:rPr lang="it-IT" sz="2200" i="1" dirty="0">
                <a:cs typeface="Calibri" panose="020F0502020204030204" pitchFamily="34" charset="0"/>
              </a:rPr>
              <a:t>Die </a:t>
            </a:r>
            <a:r>
              <a:rPr lang="it-IT" sz="2200" i="1" dirty="0" err="1">
                <a:cs typeface="Calibri" panose="020F0502020204030204" pitchFamily="34" charset="0"/>
              </a:rPr>
              <a:t>Neuübersetzung</a:t>
            </a:r>
            <a:r>
              <a:rPr lang="it-IT" sz="2200" i="1" dirty="0">
                <a:cs typeface="Calibri" panose="020F0502020204030204" pitchFamily="34" charset="0"/>
              </a:rPr>
              <a:t>  Ausdruck des </a:t>
            </a:r>
            <a:r>
              <a:rPr lang="it-IT" sz="2200" i="1" dirty="0" err="1">
                <a:cs typeface="Calibri" panose="020F0502020204030204" pitchFamily="34" charset="0"/>
              </a:rPr>
              <a:t>Wandels</a:t>
            </a:r>
            <a:r>
              <a:rPr lang="it-IT" sz="2200" i="1" dirty="0">
                <a:cs typeface="Calibri" panose="020F0502020204030204" pitchFamily="34" charset="0"/>
              </a:rPr>
              <a:t> in der </a:t>
            </a:r>
            <a:r>
              <a:rPr lang="it-IT" sz="2200" i="1" dirty="0" err="1">
                <a:cs typeface="Calibri" panose="020F0502020204030204" pitchFamily="34" charset="0"/>
              </a:rPr>
              <a:t>Translationskultur</a:t>
            </a:r>
            <a:endParaRPr lang="it-IT" sz="2200" i="1" dirty="0">
              <a:cs typeface="Calibri" panose="020F0502020204030204" pitchFamily="34" charset="0"/>
            </a:endParaRPr>
          </a:p>
          <a:p>
            <a:r>
              <a:rPr lang="it-IT" sz="2200" dirty="0">
                <a:cs typeface="Calibri" panose="020F0502020204030204" pitchFamily="34" charset="0"/>
              </a:rPr>
              <a:t>-</a:t>
            </a:r>
            <a:r>
              <a:rPr lang="it-IT" sz="2200" dirty="0" err="1">
                <a:cs typeface="Calibri" panose="020F0502020204030204" pitchFamily="34" charset="0"/>
              </a:rPr>
              <a:t>bereza</a:t>
            </a:r>
            <a:r>
              <a:rPr lang="it-IT" sz="2200" dirty="0">
                <a:cs typeface="Calibri" panose="020F0502020204030204" pitchFamily="34" charset="0"/>
              </a:rPr>
              <a:t>-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008C4E3-D977-4EA0-ABD3-B48E33A334C0}"/>
              </a:ext>
            </a:extLst>
          </p:cNvPr>
          <p:cNvSpPr txBox="1"/>
          <p:nvPr/>
        </p:nvSpPr>
        <p:spPr>
          <a:xfrm>
            <a:off x="8343900" y="4356100"/>
            <a:ext cx="2997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Università di Torino</a:t>
            </a:r>
          </a:p>
          <a:p>
            <a:r>
              <a:rPr lang="it-IT" sz="1400" dirty="0"/>
              <a:t>Dipartimento di Lingue e Letterature Straniere e Culture Moderne</a:t>
            </a:r>
          </a:p>
          <a:p>
            <a:endParaRPr lang="it-IT" dirty="0"/>
          </a:p>
          <a:p>
            <a:r>
              <a:rPr lang="it-IT" dirty="0"/>
              <a:t>Xhorxhina Meta</a:t>
            </a:r>
          </a:p>
          <a:p>
            <a:r>
              <a:rPr lang="it-IT" dirty="0" err="1"/>
              <a:t>Matr</a:t>
            </a:r>
            <a:r>
              <a:rPr lang="it-IT" dirty="0"/>
              <a:t>. 964690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51096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E983526E-03B2-4517-9B15-7A50E455A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139696"/>
            <a:ext cx="10058400" cy="1289304"/>
          </a:xfrm>
        </p:spPr>
        <p:txBody>
          <a:bodyPr/>
          <a:lstStyle/>
          <a:p>
            <a:pPr algn="ctr"/>
            <a:r>
              <a:rPr lang="it-IT" dirty="0" err="1"/>
              <a:t>Danke</a:t>
            </a:r>
            <a:r>
              <a:rPr lang="it-IT" dirty="0"/>
              <a:t> F</a:t>
            </a:r>
            <a:r>
              <a:rPr lang="de-DE" dirty="0" err="1"/>
              <a:t>ür</a:t>
            </a:r>
            <a:r>
              <a:rPr lang="de-DE" dirty="0"/>
              <a:t> ihre Aufmerksamkeit!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5697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4391F52C-47D7-432A-87D0-D88597D07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1289304"/>
          </a:xfrm>
        </p:spPr>
        <p:txBody>
          <a:bodyPr rtlCol="0"/>
          <a:lstStyle/>
          <a:p>
            <a:r>
              <a:rPr lang="it-IT" dirty="0" err="1"/>
              <a:t>Einleitung</a:t>
            </a:r>
            <a:br>
              <a:rPr lang="it-IT" dirty="0"/>
            </a:br>
            <a:r>
              <a:rPr lang="it-IT" dirty="0" err="1"/>
              <a:t>zum</a:t>
            </a:r>
            <a:r>
              <a:rPr lang="it-IT" dirty="0"/>
              <a:t> </a:t>
            </a:r>
            <a:r>
              <a:rPr lang="it-IT" dirty="0" err="1"/>
              <a:t>begriff</a:t>
            </a:r>
            <a:r>
              <a:rPr lang="it-IT" dirty="0"/>
              <a:t> </a:t>
            </a:r>
            <a:r>
              <a:rPr lang="it-IT" dirty="0" err="1"/>
              <a:t>Neuübersetzung</a:t>
            </a:r>
            <a:endParaRPr lang="it-IT" dirty="0"/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1517D772-EB16-4FBD-9504-365672A15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Im gleichen Kontext und mit gleichem Bezug sind häufig folgenden Begriffen zu            finden: Neudeutung, Neuinterpretation oder Wortverbindungen wie neue Übertragung oder neue Übersetzung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Neu bringt Konnotationen in Bezug auf sowohl zeitliche als auch die Form betreffende Aspekte mit sich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Von einer Neuübersetzung spricht man, wenn ein Ausgangstext übersetzt wird, für den es bereits eine Übersetzung in der Zielsprache gibt.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2378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egnaposto contenuto 6" descr="Immagine che contiene testo, libro&#10;&#10;Descrizione generata automaticamente">
            <a:extLst>
              <a:ext uri="{FF2B5EF4-FFF2-40B4-BE49-F238E27FC236}">
                <a16:creationId xmlns:a16="http://schemas.microsoft.com/office/drawing/2014/main" id="{10C18643-8477-4EDD-9A14-C82499F473B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/>
          <a:stretch/>
        </p:blipFill>
        <p:spPr>
          <a:xfrm>
            <a:off x="6972566" y="633875"/>
            <a:ext cx="3536418" cy="5591175"/>
          </a:xfrm>
          <a:noFill/>
        </p:spPr>
      </p:pic>
      <p:sp>
        <p:nvSpPr>
          <p:cNvPr id="19" name="Titolo 18">
            <a:extLst>
              <a:ext uri="{FF2B5EF4-FFF2-40B4-BE49-F238E27FC236}">
                <a16:creationId xmlns:a16="http://schemas.microsoft.com/office/drawing/2014/main" id="{55BA9AC8-EA60-644D-9DDA-B76203EA1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42870"/>
            <a:ext cx="4157296" cy="1292750"/>
          </a:xfrm>
        </p:spPr>
        <p:txBody>
          <a:bodyPr rtlCol="0" anchor="ctr">
            <a:normAutofit/>
          </a:bodyPr>
          <a:lstStyle/>
          <a:p>
            <a:r>
              <a:rPr lang="de-DE" dirty="0"/>
              <a:t>Neuübersetzung –   neue Textvorlage</a:t>
            </a:r>
            <a:br>
              <a:rPr lang="it-IT" dirty="0"/>
            </a:br>
            <a:endParaRPr lang="it-IT" dirty="0"/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2C866169-7A2D-4B6C-8CE5-FE7B58A22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281657"/>
            <a:ext cx="4157296" cy="363347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Claudia Ott hat Tausendundeine Nacht neu übersetzt (2006)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Aufmerksamkeit, um den deutschsprachigen Lesern mit den typischen Merkmalen arabischer Lyrik vertraut zu machen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Das arabische Reimschema des Originals bewahren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derben Ausdrucke wurden nicht abgemildert oder abgeschwächt</a:t>
            </a:r>
          </a:p>
        </p:txBody>
      </p:sp>
    </p:spTree>
    <p:extLst>
      <p:ext uri="{BB962C8B-B14F-4D97-AF65-F5344CB8AC3E}">
        <p14:creationId xmlns:p14="http://schemas.microsoft.com/office/powerpoint/2010/main" val="2276898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E5E51183-D0D9-A74B-94F0-9EC0104A7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516897"/>
            <a:ext cx="5460992" cy="2316359"/>
          </a:xfrm>
        </p:spPr>
        <p:txBody>
          <a:bodyPr rtlCol="0"/>
          <a:lstStyle/>
          <a:p>
            <a:pPr algn="l">
              <a:tabLst>
                <a:tab pos="3308350" algn="l"/>
              </a:tabLst>
            </a:pPr>
            <a:r>
              <a:rPr lang="de-DE" sz="2800" dirty="0"/>
              <a:t>Neuübersetzung – Anpassung and die Gegenwartssprache</a:t>
            </a:r>
            <a:br>
              <a:rPr lang="it-IT" sz="2800" dirty="0"/>
            </a:br>
            <a:endParaRPr lang="it-IT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319ED1B1-6FE0-FA43-95C4-366DBD1F130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erkennbar bleiben muss, dass es sich um ein historisches Werk handelt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sollte die Übersetzung sprachlich so modern sein, dass die ursprüngliche Aktualität auch beim heutigen Lesen erhalten bleibt</a:t>
            </a:r>
            <a:endParaRPr lang="it-IT" spc="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976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>
            <a:extLst>
              <a:ext uri="{FF2B5EF4-FFF2-40B4-BE49-F238E27FC236}">
                <a16:creationId xmlns:a16="http://schemas.microsoft.com/office/drawing/2014/main" id="{900900CD-B943-934F-857F-30AA913FE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3870" y="941832"/>
            <a:ext cx="5711810" cy="1150439"/>
          </a:xfrm>
        </p:spPr>
        <p:txBody>
          <a:bodyPr rtlCol="0" anchor="ctr">
            <a:noAutofit/>
          </a:bodyPr>
          <a:lstStyle/>
          <a:p>
            <a:r>
              <a:rPr lang="de-DE" dirty="0"/>
              <a:t>Neuübersetzung – Anpassung an die zeitgenössische Sprache des Originals</a:t>
            </a:r>
            <a:br>
              <a:rPr lang="it-IT" dirty="0"/>
            </a:br>
            <a:endParaRPr lang="it-IT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C2C06D55-93E0-4151-8C03-080CB75C2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2438400"/>
            <a:ext cx="5711810" cy="3022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de-DE" dirty="0"/>
              <a:t>Elisabeth </a:t>
            </a:r>
            <a:r>
              <a:rPr lang="de-DE" dirty="0" err="1"/>
              <a:t>Edl</a:t>
            </a:r>
            <a:r>
              <a:rPr lang="de-DE" dirty="0"/>
              <a:t> übersetzte aus dem Französischen Standhals Rot und Schwarz neu (Stendhal 2006)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de-DE" dirty="0"/>
              <a:t>Ziel, die sprachliche und stilistische Ebene des Originals zum Ausdruck zu bringen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DE" dirty="0"/>
              <a:t> Der doppelgesichtige Stil, ein Gemisch aus Moderne und 18. Jahrhundert, aus Romantik und Klassik, der für Stendhal so markant ist, sollte auch im Deutschen beibehalten werden. </a:t>
            </a:r>
            <a:endParaRPr lang="it-IT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Segnaposto immagine 4" descr="Immagine che contiene testo&#10;&#10;Descrizione generata automaticamente">
            <a:extLst>
              <a:ext uri="{FF2B5EF4-FFF2-40B4-BE49-F238E27FC236}">
                <a16:creationId xmlns:a16="http://schemas.microsoft.com/office/drawing/2014/main" id="{28DBF128-895A-468C-B0C3-EBB7CB08760B}"/>
              </a:ext>
            </a:extLst>
          </p:cNvPr>
          <p:cNvPicPr>
            <a:picLocks noGrp="1" noChangeAspect="1"/>
          </p:cNvPicPr>
          <p:nvPr>
            <p:ph sz="half" idx="14"/>
          </p:nvPr>
        </p:nvPicPr>
        <p:blipFill rotWithShape="1">
          <a:blip r:embed="rId3"/>
          <a:srcRect t="6758" r="1" b="16544"/>
          <a:stretch/>
        </p:blipFill>
        <p:spPr>
          <a:xfrm>
            <a:off x="605170" y="630936"/>
            <a:ext cx="4589130" cy="5586984"/>
          </a:xfrm>
          <a:noFill/>
        </p:spPr>
      </p:pic>
    </p:spTree>
    <p:extLst>
      <p:ext uri="{BB962C8B-B14F-4D97-AF65-F5344CB8AC3E}">
        <p14:creationId xmlns:p14="http://schemas.microsoft.com/office/powerpoint/2010/main" val="1255359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CD59CD-1242-F149-AB16-9D02E7C89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688" y="942871"/>
            <a:ext cx="3979991" cy="1289304"/>
          </a:xfrm>
        </p:spPr>
        <p:txBody>
          <a:bodyPr rtlCol="0">
            <a:normAutofit fontScale="90000"/>
          </a:bodyPr>
          <a:lstStyle/>
          <a:p>
            <a:r>
              <a:rPr lang="de-DE" dirty="0"/>
              <a:t>Neuübersetzung ohne Zensur und Verfälschung </a:t>
            </a:r>
            <a:br>
              <a:rPr lang="it-IT" dirty="0"/>
            </a:br>
            <a:endParaRPr lang="it-IT" dirty="0"/>
          </a:p>
        </p:txBody>
      </p:sp>
      <p:pic>
        <p:nvPicPr>
          <p:cNvPr id="7" name="Segnaposto contenuto 6" descr="Immagine che contiene testo, arma, pistola&#10;&#10;Descrizione generata automaticamente">
            <a:extLst>
              <a:ext uri="{FF2B5EF4-FFF2-40B4-BE49-F238E27FC236}">
                <a16:creationId xmlns:a16="http://schemas.microsoft.com/office/drawing/2014/main" id="{35FB8021-7A2E-499E-9329-B000B7C8ADA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7175689" y="2286000"/>
            <a:ext cx="2247522" cy="3630613"/>
          </a:xfrm>
        </p:spPr>
      </p:pic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61EF76A9-E2B8-448D-B8C0-356EBEB632F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21070" y="2286000"/>
            <a:ext cx="5020930" cy="2146300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Reise ans Ende der Nacht von Louis Celine durch Heinrich Schmidt-Henkel ist 2005 erschienen</a:t>
            </a:r>
          </a:p>
          <a:p>
            <a:pPr marL="0" indent="0">
              <a:buNone/>
            </a:pPr>
            <a:r>
              <a:rPr lang="de-DE" dirty="0"/>
              <a:t>Auf keinen Fall eine historisierende Übersetzung schaffen</a:t>
            </a:r>
          </a:p>
          <a:p>
            <a:pPr marL="0" indent="0">
              <a:buNone/>
            </a:pPr>
            <a:r>
              <a:rPr lang="de-DE" dirty="0"/>
              <a:t>Ziel war es, den Text in die Gegenwart zu holen, der Stil sollte dabei zeitlos sein.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1688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E901C48-0559-44A7-BEF8-8823133CED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Udo Segerer übersetzte Senecas Medea für eine Neuinszenierung 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 err="1"/>
              <a:t>Stacheder</a:t>
            </a:r>
            <a:r>
              <a:rPr lang="de-DE" dirty="0"/>
              <a:t> wollte sicher sein, dass die typischen Merkmale von Senecas Original nicht verloren gehen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732E9F2-C620-4FC8-8F0A-A41F3E18E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de-DE" dirty="0"/>
              <a:t>Neuübersetzung für eine Neuinszenierung im Theater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4493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>
            <a:extLst>
              <a:ext uri="{FF2B5EF4-FFF2-40B4-BE49-F238E27FC236}">
                <a16:creationId xmlns:a16="http://schemas.microsoft.com/office/drawing/2014/main" id="{66BE83EA-2B71-41C4-9AED-93D0FD76A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Der feministische Ansatz ist eine sehr junge Richtung innerhalb der Übersetzungswissenschaft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1997 postulierte Francoise </a:t>
            </a:r>
            <a:r>
              <a:rPr lang="de-DE" dirty="0" err="1"/>
              <a:t>Massardier-Kenney</a:t>
            </a:r>
            <a:r>
              <a:rPr lang="de-DE" dirty="0"/>
              <a:t>, dass mit einer feministischen Übersetzung keine neuen Übersetzungsstrategien entwickelt, sondern die, die bereist existieren, adaptieren werden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Die Bibel in gendergerechter Sprache 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8" name="Titolo 7">
            <a:extLst>
              <a:ext uri="{FF2B5EF4-FFF2-40B4-BE49-F238E27FC236}">
                <a16:creationId xmlns:a16="http://schemas.microsoft.com/office/drawing/2014/main" id="{F588FA55-AD57-4EE8-B685-01C13B3FE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Neuübersetzung als feministische Übersetzung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221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5A6F8EA8-DE35-46B0-8FE0-31A93A3B6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343884"/>
            <a:ext cx="4884420" cy="3760891"/>
          </a:xfrm>
        </p:spPr>
        <p:txBody>
          <a:bodyPr>
            <a:normAutofit lnSpcReduction="10000"/>
          </a:bodyPr>
          <a:lstStyle/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2001 bis 2006 von 40 weiblichen und 12 männlichen Bibelwissenschaftlern aus Deutschland, Österreich und der Schweiz erarbeitet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„inclusive </a:t>
            </a:r>
            <a:r>
              <a:rPr lang="de-DE" dirty="0" err="1"/>
              <a:t>language</a:t>
            </a:r>
            <a:r>
              <a:rPr lang="de-DE" dirty="0"/>
              <a:t> im Geiste politisch-theologischer </a:t>
            </a:r>
            <a:r>
              <a:rPr lang="de-DE" dirty="0" err="1"/>
              <a:t>correctness</a:t>
            </a:r>
            <a:r>
              <a:rPr lang="de-DE" dirty="0"/>
              <a:t>“</a:t>
            </a:r>
          </a:p>
          <a:p>
            <a:pPr>
              <a:buClr>
                <a:srgbClr val="191919"/>
              </a:buClr>
              <a:buFont typeface="Wingdings" panose="05000000000000000000" pitchFamily="2" charset="2"/>
              <a:buChar char="§"/>
            </a:pPr>
            <a:r>
              <a:rPr lang="de-DE" dirty="0"/>
              <a:t>Ziel der Übersetzung war es, einen kritischen Diskurs über die Heilige Schrift in die Wege zu leiten, damit sie auf neue Weise wahrgenommen werden kann</a:t>
            </a:r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49F31308-34BF-4317-9523-8FC29FFEE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385485"/>
            <a:ext cx="10058400" cy="846690"/>
          </a:xfrm>
        </p:spPr>
        <p:txBody>
          <a:bodyPr/>
          <a:lstStyle/>
          <a:p>
            <a:r>
              <a:rPr lang="it-IT" dirty="0" err="1"/>
              <a:t>Bibel</a:t>
            </a:r>
            <a:r>
              <a:rPr lang="it-IT" dirty="0"/>
              <a:t> in </a:t>
            </a:r>
            <a:r>
              <a:rPr lang="it-IT" dirty="0" err="1"/>
              <a:t>gerechter</a:t>
            </a:r>
            <a:r>
              <a:rPr lang="it-IT" dirty="0"/>
              <a:t> </a:t>
            </a:r>
            <a:r>
              <a:rPr lang="it-IT" dirty="0" err="1"/>
              <a:t>Sprache</a:t>
            </a: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BC7D5540-E58C-46B2-A830-F644E5A36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352" y="1385485"/>
            <a:ext cx="3022368" cy="431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6232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MONO">
      <a:dk1>
        <a:srgbClr val="000000"/>
      </a:dk1>
      <a:lt1>
        <a:srgbClr val="ECEEF7"/>
      </a:lt1>
      <a:dk2>
        <a:srgbClr val="000000"/>
      </a:dk2>
      <a:lt2>
        <a:srgbClr val="F5F8FF"/>
      </a:lt2>
      <a:accent1>
        <a:srgbClr val="ECEEF7"/>
      </a:accent1>
      <a:accent2>
        <a:srgbClr val="F5F8FF"/>
      </a:accent2>
      <a:accent3>
        <a:srgbClr val="A1A2A9"/>
      </a:accent3>
      <a:accent4>
        <a:srgbClr val="141514"/>
      </a:accent4>
      <a:accent5>
        <a:srgbClr val="000000"/>
      </a:accent5>
      <a:accent6>
        <a:srgbClr val="96969C"/>
      </a:accent6>
      <a:hlink>
        <a:srgbClr val="5F6063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8399966_TF00089743_Win32" id="{F9C86C06-C88E-48BA-8B9D-3D5FB076AF86}" vid="{27936E25-EB28-4D44-9884-06426622BED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700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96C458A-6CC1-4FEE-AC7F-D0ABFD0DD393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5CDE15AB9C74B41AC70ED71051D5C01" ma:contentTypeVersion="0" ma:contentTypeDescription="Creare un nuovo documento." ma:contentTypeScope="" ma:versionID="97e6ab84b7091c8927550084a8c1dd1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f0e611b32b07d5afd0403dde048ebd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000AB2-1957-427C-B872-176ABC83E732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C74EDC3-6C87-4699-93BC-02BA54C8E0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A0B0F9-A2CA-41EA-BACB-E5375357C0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443</Words>
  <Application>Microsoft Office PowerPoint</Application>
  <PresentationFormat>Widescreen</PresentationFormat>
  <Paragraphs>48</Paragraphs>
  <Slides>10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RetrospectVTI</vt:lpstr>
      <vt:lpstr>Neuübersetzung</vt:lpstr>
      <vt:lpstr>Einleitung zum begriff Neuübersetzung</vt:lpstr>
      <vt:lpstr>Neuübersetzung –   neue Textvorlage </vt:lpstr>
      <vt:lpstr>Neuübersetzung – Anpassung and die Gegenwartssprache </vt:lpstr>
      <vt:lpstr>Neuübersetzung – Anpassung an die zeitgenössische Sprache des Originals </vt:lpstr>
      <vt:lpstr>Neuübersetzung ohne Zensur und Verfälschung  </vt:lpstr>
      <vt:lpstr>Neuübersetzung für eine Neuinszenierung im Theater </vt:lpstr>
      <vt:lpstr>Neuübersetzung als feministische Übersetzung </vt:lpstr>
      <vt:lpstr>Bibel in gerechter Sprache</vt:lpstr>
      <vt:lpstr>Danke Für ihre Aufmerksamkeit!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Neuübersetzung</dc:title>
  <dc:creator>Xhorxhina Meta</dc:creator>
  <cp:lastModifiedBy>Xhorxhina Meta</cp:lastModifiedBy>
  <cp:revision>14</cp:revision>
  <dcterms:created xsi:type="dcterms:W3CDTF">2021-02-23T21:21:27Z</dcterms:created>
  <dcterms:modified xsi:type="dcterms:W3CDTF">2021-02-25T14:19:08Z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0x01010015CDE15AB9C74B41AC70ED71051D5C01</vt:lpwstr>
  </property>
</Properties>
</file>