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61" r:id="rId5"/>
    <p:sldId id="262" r:id="rId6"/>
    <p:sldId id="265" r:id="rId7"/>
    <p:sldId id="266" r:id="rId8"/>
    <p:sldId id="267" r:id="rId9"/>
    <p:sldId id="268" r:id="rId10"/>
    <p:sldId id="269" r:id="rId11"/>
    <p:sldId id="270" r:id="rId12"/>
    <p:sldId id="271" r:id="rId13"/>
    <p:sldId id="272" r:id="rId14"/>
    <p:sldId id="273" r:id="rId15"/>
    <p:sldId id="279" r:id="rId16"/>
    <p:sldId id="280" r:id="rId17"/>
    <p:sldId id="281" r:id="rId18"/>
    <p:sldId id="282"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B5E2"/>
    <a:srgbClr val="FF9393"/>
    <a:srgbClr val="8FA9DD"/>
    <a:srgbClr val="FF8B8B"/>
    <a:srgbClr val="FF5353"/>
    <a:srgbClr val="FF3737"/>
    <a:srgbClr val="FF2121"/>
    <a:srgbClr val="6689D0"/>
    <a:srgbClr val="E20000"/>
    <a:srgbClr val="436E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68" autoAdjust="0"/>
    <p:restoredTop sz="94660"/>
  </p:normalViewPr>
  <p:slideViewPr>
    <p:cSldViewPr snapToGrid="0">
      <p:cViewPr varScale="1">
        <p:scale>
          <a:sx n="72" d="100"/>
          <a:sy n="72" d="100"/>
        </p:scale>
        <p:origin x="84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fr-F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fr-FR"/>
          </a:p>
        </p:txBody>
      </p:sp>
      <p:sp>
        <p:nvSpPr>
          <p:cNvPr id="4" name="Segnaposto data 3"/>
          <p:cNvSpPr>
            <a:spLocks noGrp="1"/>
          </p:cNvSpPr>
          <p:nvPr>
            <p:ph type="dt" sz="half" idx="10"/>
          </p:nvPr>
        </p:nvSpPr>
        <p:spPr/>
        <p:txBody>
          <a:bodyPr/>
          <a:lstStyle/>
          <a:p>
            <a:fld id="{0FBF9C98-4274-4B14-952D-CDC160E2780B}" type="datetimeFigureOut">
              <a:rPr lang="fr-FR" smtClean="0"/>
              <a:t>22/03/2017</a:t>
            </a:fld>
            <a:endParaRPr lang="fr-FR"/>
          </a:p>
        </p:txBody>
      </p:sp>
      <p:sp>
        <p:nvSpPr>
          <p:cNvPr id="5" name="Segnaposto piè di pagina 4"/>
          <p:cNvSpPr>
            <a:spLocks noGrp="1"/>
          </p:cNvSpPr>
          <p:nvPr>
            <p:ph type="ftr" sz="quarter" idx="11"/>
          </p:nvPr>
        </p:nvSpPr>
        <p:spPr/>
        <p:txBody>
          <a:bodyPr/>
          <a:lstStyle/>
          <a:p>
            <a:endParaRPr lang="fr-FR"/>
          </a:p>
        </p:txBody>
      </p:sp>
      <p:sp>
        <p:nvSpPr>
          <p:cNvPr id="6" name="Segnaposto numero diapositiva 5"/>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68852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fr-F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data 3"/>
          <p:cNvSpPr>
            <a:spLocks noGrp="1"/>
          </p:cNvSpPr>
          <p:nvPr>
            <p:ph type="dt" sz="half" idx="10"/>
          </p:nvPr>
        </p:nvSpPr>
        <p:spPr/>
        <p:txBody>
          <a:bodyPr/>
          <a:lstStyle/>
          <a:p>
            <a:fld id="{0FBF9C98-4274-4B14-952D-CDC160E2780B}" type="datetimeFigureOut">
              <a:rPr lang="fr-FR" smtClean="0"/>
              <a:t>22/03/2017</a:t>
            </a:fld>
            <a:endParaRPr lang="fr-FR"/>
          </a:p>
        </p:txBody>
      </p:sp>
      <p:sp>
        <p:nvSpPr>
          <p:cNvPr id="5" name="Segnaposto piè di pagina 4"/>
          <p:cNvSpPr>
            <a:spLocks noGrp="1"/>
          </p:cNvSpPr>
          <p:nvPr>
            <p:ph type="ftr" sz="quarter" idx="11"/>
          </p:nvPr>
        </p:nvSpPr>
        <p:spPr/>
        <p:txBody>
          <a:bodyPr/>
          <a:lstStyle/>
          <a:p>
            <a:endParaRPr lang="fr-FR"/>
          </a:p>
        </p:txBody>
      </p:sp>
      <p:sp>
        <p:nvSpPr>
          <p:cNvPr id="6" name="Segnaposto numero diapositiva 5"/>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64376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fr-F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data 3"/>
          <p:cNvSpPr>
            <a:spLocks noGrp="1"/>
          </p:cNvSpPr>
          <p:nvPr>
            <p:ph type="dt" sz="half" idx="10"/>
          </p:nvPr>
        </p:nvSpPr>
        <p:spPr/>
        <p:txBody>
          <a:bodyPr/>
          <a:lstStyle/>
          <a:p>
            <a:fld id="{0FBF9C98-4274-4B14-952D-CDC160E2780B}" type="datetimeFigureOut">
              <a:rPr lang="fr-FR" smtClean="0"/>
              <a:t>22/03/2017</a:t>
            </a:fld>
            <a:endParaRPr lang="fr-FR"/>
          </a:p>
        </p:txBody>
      </p:sp>
      <p:sp>
        <p:nvSpPr>
          <p:cNvPr id="5" name="Segnaposto piè di pagina 4"/>
          <p:cNvSpPr>
            <a:spLocks noGrp="1"/>
          </p:cNvSpPr>
          <p:nvPr>
            <p:ph type="ftr" sz="quarter" idx="11"/>
          </p:nvPr>
        </p:nvSpPr>
        <p:spPr/>
        <p:txBody>
          <a:bodyPr/>
          <a:lstStyle/>
          <a:p>
            <a:endParaRPr lang="fr-FR"/>
          </a:p>
        </p:txBody>
      </p:sp>
      <p:sp>
        <p:nvSpPr>
          <p:cNvPr id="6" name="Segnaposto numero diapositiva 5"/>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1615741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fr-F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data 3"/>
          <p:cNvSpPr>
            <a:spLocks noGrp="1"/>
          </p:cNvSpPr>
          <p:nvPr>
            <p:ph type="dt" sz="half" idx="10"/>
          </p:nvPr>
        </p:nvSpPr>
        <p:spPr/>
        <p:txBody>
          <a:bodyPr/>
          <a:lstStyle/>
          <a:p>
            <a:fld id="{0FBF9C98-4274-4B14-952D-CDC160E2780B}" type="datetimeFigureOut">
              <a:rPr lang="fr-FR" smtClean="0"/>
              <a:t>22/03/2017</a:t>
            </a:fld>
            <a:endParaRPr lang="fr-FR"/>
          </a:p>
        </p:txBody>
      </p:sp>
      <p:sp>
        <p:nvSpPr>
          <p:cNvPr id="5" name="Segnaposto piè di pagina 4"/>
          <p:cNvSpPr>
            <a:spLocks noGrp="1"/>
          </p:cNvSpPr>
          <p:nvPr>
            <p:ph type="ftr" sz="quarter" idx="11"/>
          </p:nvPr>
        </p:nvSpPr>
        <p:spPr/>
        <p:txBody>
          <a:bodyPr/>
          <a:lstStyle/>
          <a:p>
            <a:endParaRPr lang="fr-FR"/>
          </a:p>
        </p:txBody>
      </p:sp>
      <p:sp>
        <p:nvSpPr>
          <p:cNvPr id="6" name="Segnaposto numero diapositiva 5"/>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122398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fr-F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0FBF9C98-4274-4B14-952D-CDC160E2780B}" type="datetimeFigureOut">
              <a:rPr lang="fr-FR" smtClean="0"/>
              <a:t>22/03/2017</a:t>
            </a:fld>
            <a:endParaRPr lang="fr-FR"/>
          </a:p>
        </p:txBody>
      </p:sp>
      <p:sp>
        <p:nvSpPr>
          <p:cNvPr id="5" name="Segnaposto piè di pagina 4"/>
          <p:cNvSpPr>
            <a:spLocks noGrp="1"/>
          </p:cNvSpPr>
          <p:nvPr>
            <p:ph type="ftr" sz="quarter" idx="11"/>
          </p:nvPr>
        </p:nvSpPr>
        <p:spPr/>
        <p:txBody>
          <a:bodyPr/>
          <a:lstStyle/>
          <a:p>
            <a:endParaRPr lang="fr-FR"/>
          </a:p>
        </p:txBody>
      </p:sp>
      <p:sp>
        <p:nvSpPr>
          <p:cNvPr id="6" name="Segnaposto numero diapositiva 5"/>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3815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fr-F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5" name="Segnaposto data 4"/>
          <p:cNvSpPr>
            <a:spLocks noGrp="1"/>
          </p:cNvSpPr>
          <p:nvPr>
            <p:ph type="dt" sz="half" idx="10"/>
          </p:nvPr>
        </p:nvSpPr>
        <p:spPr/>
        <p:txBody>
          <a:bodyPr/>
          <a:lstStyle/>
          <a:p>
            <a:fld id="{0FBF9C98-4274-4B14-952D-CDC160E2780B}" type="datetimeFigureOut">
              <a:rPr lang="fr-FR" smtClean="0"/>
              <a:t>22/03/2017</a:t>
            </a:fld>
            <a:endParaRPr lang="fr-FR"/>
          </a:p>
        </p:txBody>
      </p:sp>
      <p:sp>
        <p:nvSpPr>
          <p:cNvPr id="6" name="Segnaposto piè di pagina 5"/>
          <p:cNvSpPr>
            <a:spLocks noGrp="1"/>
          </p:cNvSpPr>
          <p:nvPr>
            <p:ph type="ftr" sz="quarter" idx="11"/>
          </p:nvPr>
        </p:nvSpPr>
        <p:spPr/>
        <p:txBody>
          <a:bodyPr/>
          <a:lstStyle/>
          <a:p>
            <a:endParaRPr lang="fr-FR"/>
          </a:p>
        </p:txBody>
      </p:sp>
      <p:sp>
        <p:nvSpPr>
          <p:cNvPr id="7" name="Segnaposto numero diapositiva 6"/>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1479666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fr-F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7" name="Segnaposto data 6"/>
          <p:cNvSpPr>
            <a:spLocks noGrp="1"/>
          </p:cNvSpPr>
          <p:nvPr>
            <p:ph type="dt" sz="half" idx="10"/>
          </p:nvPr>
        </p:nvSpPr>
        <p:spPr/>
        <p:txBody>
          <a:bodyPr/>
          <a:lstStyle/>
          <a:p>
            <a:fld id="{0FBF9C98-4274-4B14-952D-CDC160E2780B}" type="datetimeFigureOut">
              <a:rPr lang="fr-FR" smtClean="0"/>
              <a:t>22/03/2017</a:t>
            </a:fld>
            <a:endParaRPr lang="fr-FR"/>
          </a:p>
        </p:txBody>
      </p:sp>
      <p:sp>
        <p:nvSpPr>
          <p:cNvPr id="8" name="Segnaposto piè di pagina 7"/>
          <p:cNvSpPr>
            <a:spLocks noGrp="1"/>
          </p:cNvSpPr>
          <p:nvPr>
            <p:ph type="ftr" sz="quarter" idx="11"/>
          </p:nvPr>
        </p:nvSpPr>
        <p:spPr/>
        <p:txBody>
          <a:bodyPr/>
          <a:lstStyle/>
          <a:p>
            <a:endParaRPr lang="fr-FR"/>
          </a:p>
        </p:txBody>
      </p:sp>
      <p:sp>
        <p:nvSpPr>
          <p:cNvPr id="9" name="Segnaposto numero diapositiva 8"/>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32877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fr-FR"/>
          </a:p>
        </p:txBody>
      </p:sp>
      <p:sp>
        <p:nvSpPr>
          <p:cNvPr id="3" name="Segnaposto data 2"/>
          <p:cNvSpPr>
            <a:spLocks noGrp="1"/>
          </p:cNvSpPr>
          <p:nvPr>
            <p:ph type="dt" sz="half" idx="10"/>
          </p:nvPr>
        </p:nvSpPr>
        <p:spPr/>
        <p:txBody>
          <a:bodyPr/>
          <a:lstStyle/>
          <a:p>
            <a:fld id="{0FBF9C98-4274-4B14-952D-CDC160E2780B}" type="datetimeFigureOut">
              <a:rPr lang="fr-FR" smtClean="0"/>
              <a:t>22/03/2017</a:t>
            </a:fld>
            <a:endParaRPr lang="fr-FR"/>
          </a:p>
        </p:txBody>
      </p:sp>
      <p:sp>
        <p:nvSpPr>
          <p:cNvPr id="4" name="Segnaposto piè di pagina 3"/>
          <p:cNvSpPr>
            <a:spLocks noGrp="1"/>
          </p:cNvSpPr>
          <p:nvPr>
            <p:ph type="ftr" sz="quarter" idx="11"/>
          </p:nvPr>
        </p:nvSpPr>
        <p:spPr/>
        <p:txBody>
          <a:bodyPr/>
          <a:lstStyle/>
          <a:p>
            <a:endParaRPr lang="fr-FR"/>
          </a:p>
        </p:txBody>
      </p:sp>
      <p:sp>
        <p:nvSpPr>
          <p:cNvPr id="5" name="Segnaposto numero diapositiva 4"/>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658912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FBF9C98-4274-4B14-952D-CDC160E2780B}" type="datetimeFigureOut">
              <a:rPr lang="fr-FR" smtClean="0"/>
              <a:t>22/03/2017</a:t>
            </a:fld>
            <a:endParaRPr lang="fr-FR"/>
          </a:p>
        </p:txBody>
      </p:sp>
      <p:sp>
        <p:nvSpPr>
          <p:cNvPr id="3" name="Segnaposto piè di pagina 2"/>
          <p:cNvSpPr>
            <a:spLocks noGrp="1"/>
          </p:cNvSpPr>
          <p:nvPr>
            <p:ph type="ftr" sz="quarter" idx="11"/>
          </p:nvPr>
        </p:nvSpPr>
        <p:spPr/>
        <p:txBody>
          <a:bodyPr/>
          <a:lstStyle/>
          <a:p>
            <a:endParaRPr lang="fr-FR"/>
          </a:p>
        </p:txBody>
      </p:sp>
      <p:sp>
        <p:nvSpPr>
          <p:cNvPr id="4" name="Segnaposto numero diapositiva 3"/>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31754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fr-F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FBF9C98-4274-4B14-952D-CDC160E2780B}" type="datetimeFigureOut">
              <a:rPr lang="fr-FR" smtClean="0"/>
              <a:t>22/03/2017</a:t>
            </a:fld>
            <a:endParaRPr lang="fr-FR"/>
          </a:p>
        </p:txBody>
      </p:sp>
      <p:sp>
        <p:nvSpPr>
          <p:cNvPr id="6" name="Segnaposto piè di pagina 5"/>
          <p:cNvSpPr>
            <a:spLocks noGrp="1"/>
          </p:cNvSpPr>
          <p:nvPr>
            <p:ph type="ftr" sz="quarter" idx="11"/>
          </p:nvPr>
        </p:nvSpPr>
        <p:spPr/>
        <p:txBody>
          <a:bodyPr/>
          <a:lstStyle/>
          <a:p>
            <a:endParaRPr lang="fr-FR"/>
          </a:p>
        </p:txBody>
      </p:sp>
      <p:sp>
        <p:nvSpPr>
          <p:cNvPr id="7" name="Segnaposto numero diapositiva 6"/>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196606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fr-F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FBF9C98-4274-4B14-952D-CDC160E2780B}" type="datetimeFigureOut">
              <a:rPr lang="fr-FR" smtClean="0"/>
              <a:t>22/03/2017</a:t>
            </a:fld>
            <a:endParaRPr lang="fr-FR"/>
          </a:p>
        </p:txBody>
      </p:sp>
      <p:sp>
        <p:nvSpPr>
          <p:cNvPr id="6" name="Segnaposto piè di pagina 5"/>
          <p:cNvSpPr>
            <a:spLocks noGrp="1"/>
          </p:cNvSpPr>
          <p:nvPr>
            <p:ph type="ftr" sz="quarter" idx="11"/>
          </p:nvPr>
        </p:nvSpPr>
        <p:spPr/>
        <p:txBody>
          <a:bodyPr/>
          <a:lstStyle/>
          <a:p>
            <a:endParaRPr lang="fr-FR"/>
          </a:p>
        </p:txBody>
      </p:sp>
      <p:sp>
        <p:nvSpPr>
          <p:cNvPr id="7" name="Segnaposto numero diapositiva 6"/>
          <p:cNvSpPr>
            <a:spLocks noGrp="1"/>
          </p:cNvSpPr>
          <p:nvPr>
            <p:ph type="sldNum" sz="quarter" idx="12"/>
          </p:nvPr>
        </p:nvSpPr>
        <p:spPr/>
        <p:txBody>
          <a:bodyPr/>
          <a:lstStyle/>
          <a:p>
            <a:fld id="{E4077DAC-CBC5-423C-A395-0083D094F17B}" type="slidenum">
              <a:rPr lang="fr-FR" smtClean="0"/>
              <a:t>‹N›</a:t>
            </a:fld>
            <a:endParaRPr lang="fr-FR"/>
          </a:p>
        </p:txBody>
      </p:sp>
    </p:spTree>
    <p:extLst>
      <p:ext uri="{BB962C8B-B14F-4D97-AF65-F5344CB8AC3E}">
        <p14:creationId xmlns:p14="http://schemas.microsoft.com/office/powerpoint/2010/main" val="2198000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1000">
              <a:srgbClr val="FF9393"/>
            </a:gs>
            <a:gs pos="50000">
              <a:schemeClr val="bg1">
                <a:alpha val="0"/>
              </a:schemeClr>
            </a:gs>
            <a:gs pos="30000">
              <a:srgbClr val="9EB5E2"/>
            </a:gs>
          </a:gsLst>
          <a:lin ang="0" scaled="1"/>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fr-F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fr-F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BF9C98-4274-4B14-952D-CDC160E2780B}" type="datetimeFigureOut">
              <a:rPr lang="fr-FR" smtClean="0"/>
              <a:t>22/03/2017</a:t>
            </a:fld>
            <a:endParaRPr lang="fr-FR"/>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77DAC-CBC5-423C-A395-0083D094F17B}" type="slidenum">
              <a:rPr lang="fr-FR" smtClean="0"/>
              <a:t>‹N›</a:t>
            </a:fld>
            <a:endParaRPr lang="fr-FR"/>
          </a:p>
        </p:txBody>
      </p:sp>
    </p:spTree>
    <p:extLst>
      <p:ext uri="{BB962C8B-B14F-4D97-AF65-F5344CB8AC3E}">
        <p14:creationId xmlns:p14="http://schemas.microsoft.com/office/powerpoint/2010/main" val="3268555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959217" y="1761869"/>
            <a:ext cx="10312438" cy="3046988"/>
          </a:xfrm>
          <a:prstGeom prst="rect">
            <a:avLst/>
          </a:prstGeom>
          <a:noFill/>
        </p:spPr>
        <p:txBody>
          <a:bodyPr wrap="none" lIns="91440" tIns="45720" rIns="91440" bIns="45720">
            <a:spAutoFit/>
          </a:bodyPr>
          <a:lstStyle/>
          <a:p>
            <a:pPr algn="ctr"/>
            <a:r>
              <a:rPr lang="it-IT" sz="9600" cap="none" spc="0" dirty="0" err="1">
                <a:ln w="0"/>
                <a:solidFill>
                  <a:schemeClr val="tx1"/>
                </a:solidFill>
                <a:latin typeface="AR BLANCA" panose="02000000000000000000" pitchFamily="2" charset="0"/>
              </a:rPr>
              <a:t>Les</a:t>
            </a:r>
            <a:r>
              <a:rPr lang="it-IT" sz="9600" cap="none" spc="0" dirty="0">
                <a:ln w="0"/>
                <a:solidFill>
                  <a:schemeClr val="tx1"/>
                </a:solidFill>
                <a:latin typeface="AR BLANCA" panose="02000000000000000000" pitchFamily="2" charset="0"/>
              </a:rPr>
              <a:t> </a:t>
            </a:r>
            <a:r>
              <a:rPr lang="it-IT" sz="9600" cap="none" spc="0" dirty="0" err="1">
                <a:ln w="0"/>
                <a:solidFill>
                  <a:schemeClr val="tx1"/>
                </a:solidFill>
                <a:latin typeface="AR BLANCA" panose="02000000000000000000" pitchFamily="2" charset="0"/>
              </a:rPr>
              <a:t>différents</a:t>
            </a:r>
            <a:r>
              <a:rPr lang="it-IT" sz="9600" cap="none" spc="0" dirty="0">
                <a:ln w="0"/>
                <a:solidFill>
                  <a:schemeClr val="tx1"/>
                </a:solidFill>
                <a:latin typeface="AR BLANCA" panose="02000000000000000000" pitchFamily="2" charset="0"/>
              </a:rPr>
              <a:t> </a:t>
            </a:r>
            <a:r>
              <a:rPr lang="it-IT" sz="9600" cap="none" spc="0" dirty="0" err="1">
                <a:ln w="0"/>
                <a:solidFill>
                  <a:schemeClr val="tx1"/>
                </a:solidFill>
                <a:latin typeface="AR BLANCA" panose="02000000000000000000" pitchFamily="2" charset="0"/>
              </a:rPr>
              <a:t>type</a:t>
            </a:r>
            <a:r>
              <a:rPr lang="it-IT" sz="9600" dirty="0" err="1">
                <a:ln w="0"/>
                <a:latin typeface="AR BLANCA" panose="02000000000000000000" pitchFamily="2" charset="0"/>
              </a:rPr>
              <a:t>s</a:t>
            </a:r>
            <a:r>
              <a:rPr lang="it-IT" sz="9600" dirty="0">
                <a:ln w="0"/>
                <a:latin typeface="AR BLANCA" panose="02000000000000000000" pitchFamily="2" charset="0"/>
              </a:rPr>
              <a:t> </a:t>
            </a:r>
          </a:p>
          <a:p>
            <a:pPr algn="ctr"/>
            <a:r>
              <a:rPr lang="it-IT" sz="9600" dirty="0">
                <a:ln w="0"/>
                <a:latin typeface="AR BLANCA" panose="02000000000000000000" pitchFamily="2" charset="0"/>
              </a:rPr>
              <a:t>d’</a:t>
            </a:r>
            <a:r>
              <a:rPr lang="it-IT" sz="9600" dirty="0" err="1">
                <a:ln w="0"/>
                <a:latin typeface="AR BLANCA" panose="02000000000000000000" pitchFamily="2" charset="0"/>
              </a:rPr>
              <a:t>entreprises</a:t>
            </a:r>
            <a:endParaRPr lang="it-IT" sz="9600" cap="none" spc="0" dirty="0">
              <a:ln w="0"/>
              <a:solidFill>
                <a:schemeClr val="tx1"/>
              </a:solidFill>
              <a:latin typeface="AR BLANCA" panose="02000000000000000000" pitchFamily="2" charset="0"/>
            </a:endParaRPr>
          </a:p>
        </p:txBody>
      </p:sp>
    </p:spTree>
    <p:extLst>
      <p:ext uri="{BB962C8B-B14F-4D97-AF65-F5344CB8AC3E}">
        <p14:creationId xmlns:p14="http://schemas.microsoft.com/office/powerpoint/2010/main" val="2270973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2229" y="1268319"/>
            <a:ext cx="11654971" cy="5490290"/>
          </a:xfrm>
        </p:spPr>
        <p:txBody>
          <a:bodyPr>
            <a:noAutofit/>
          </a:bodyPr>
          <a:lstStyle/>
          <a:p>
            <a:pPr marL="0" indent="0">
              <a:buNone/>
            </a:pPr>
            <a:r>
              <a:rPr lang="fr-FR" dirty="0">
                <a:latin typeface="Garamond" panose="02020404030301010803" pitchFamily="18" charset="0"/>
              </a:rPr>
              <a:t>Les administrations publiques et les entreprises placées totalement ou partiellement sous le contrôle de l’État appartiennent au secteur public. Les entreprises publiques interviennent dans des secteurs vitaux. Leur but est d’assurer un service d’intérêt général. Quand elles ont des problèmes économiques, c’est l’État qui prend en charge l’éventuel déficit. </a:t>
            </a:r>
          </a:p>
          <a:p>
            <a:pPr marL="0" indent="0">
              <a:buNone/>
            </a:pPr>
            <a:r>
              <a:rPr lang="fr-FR" dirty="0">
                <a:latin typeface="Garamond" panose="02020404030301010803" pitchFamily="18" charset="0"/>
              </a:rPr>
              <a:t>On distingue entre différents types d’entreprises publiques :</a:t>
            </a:r>
          </a:p>
          <a:p>
            <a:pPr>
              <a:buFont typeface="Wingdings" panose="05000000000000000000" pitchFamily="2" charset="2"/>
              <a:buChar char="v"/>
            </a:pPr>
            <a:r>
              <a:rPr lang="fr-FR" b="1" dirty="0">
                <a:latin typeface="Garamond" panose="02020404030301010803" pitchFamily="18" charset="0"/>
              </a:rPr>
              <a:t>Les administrations publiques</a:t>
            </a:r>
            <a:r>
              <a:rPr lang="fr-FR" dirty="0">
                <a:latin typeface="Garamond" panose="02020404030301010803" pitchFamily="18" charset="0"/>
              </a:rPr>
              <a:t>, qui, au profit de la collectivité, produisent des services non marchands ou redistribuent les revenus provenant des impôts et des cotisations. </a:t>
            </a:r>
          </a:p>
          <a:p>
            <a:pPr>
              <a:buFont typeface="Wingdings" panose="05000000000000000000" pitchFamily="2" charset="2"/>
              <a:buChar char="v"/>
            </a:pPr>
            <a:r>
              <a:rPr lang="fr-FR" b="1" dirty="0">
                <a:latin typeface="Garamond" panose="02020404030301010803" pitchFamily="18" charset="0"/>
              </a:rPr>
              <a:t>Les établissements publics</a:t>
            </a:r>
            <a:r>
              <a:rPr lang="fr-FR" dirty="0">
                <a:latin typeface="Garamond" panose="02020404030301010803" pitchFamily="18" charset="0"/>
              </a:rPr>
              <a:t>, qui sont gérés par des fonctionnaires. L’État détient la totalité de leur capital social. Il s’agit de services administratifs ou de sociétés administratives à caractère non commercial et d’établissement à caractère industriel et commercial.</a:t>
            </a:r>
          </a:p>
        </p:txBody>
      </p:sp>
      <p:sp>
        <p:nvSpPr>
          <p:cNvPr id="4" name="Rettangolo 3"/>
          <p:cNvSpPr/>
          <p:nvPr/>
        </p:nvSpPr>
        <p:spPr>
          <a:xfrm>
            <a:off x="232229" y="278296"/>
            <a:ext cx="11280652" cy="830997"/>
          </a:xfrm>
          <a:prstGeom prst="rect">
            <a:avLst/>
          </a:prstGeom>
          <a:noFill/>
        </p:spPr>
        <p:txBody>
          <a:bodyPr wrap="none" lIns="91440" tIns="45720" rIns="91440" bIns="45720">
            <a:spAutoFit/>
          </a:bodyPr>
          <a:lstStyle/>
          <a:p>
            <a:pPr algn="ct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Les</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entreprises</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appartenant</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au</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secteur</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public</a:t>
            </a:r>
          </a:p>
        </p:txBody>
      </p:sp>
    </p:spTree>
    <p:extLst>
      <p:ext uri="{BB962C8B-B14F-4D97-AF65-F5344CB8AC3E}">
        <p14:creationId xmlns:p14="http://schemas.microsoft.com/office/powerpoint/2010/main" val="607363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82464" y="1395047"/>
            <a:ext cx="10730305" cy="4609354"/>
          </a:xfrm>
        </p:spPr>
        <p:txBody>
          <a:bodyPr>
            <a:normAutofit/>
          </a:bodyPr>
          <a:lstStyle/>
          <a:p>
            <a:pPr>
              <a:buFont typeface="Wingdings" panose="05000000000000000000" pitchFamily="2" charset="2"/>
              <a:buChar char="v"/>
            </a:pPr>
            <a:r>
              <a:rPr lang="fr-FR" b="1" dirty="0">
                <a:latin typeface="Garamond" panose="02020404030301010803" pitchFamily="18" charset="0"/>
              </a:rPr>
              <a:t>Les entreprises semi-publiques</a:t>
            </a:r>
            <a:r>
              <a:rPr lang="fr-FR" dirty="0">
                <a:latin typeface="Garamond" panose="02020404030301010803" pitchFamily="18" charset="0"/>
              </a:rPr>
              <a:t>, qui associent capitaux privés et capitaux publics versés par l’État ou par des collectivités publiques. Elles sont dotées de personnalité morale et fonctionnent comme des entreprises privées et l’ingérence de l’État dépend de l’importance de sa participation financière. </a:t>
            </a:r>
          </a:p>
          <a:p>
            <a:pPr>
              <a:buFont typeface="Wingdings" panose="05000000000000000000" pitchFamily="2" charset="2"/>
              <a:buChar char="v"/>
            </a:pPr>
            <a:r>
              <a:rPr lang="fr-FR" b="1" dirty="0">
                <a:latin typeface="Garamond" panose="02020404030301010803" pitchFamily="18" charset="0"/>
              </a:rPr>
              <a:t>Les entreprises nationalisées </a:t>
            </a:r>
            <a:r>
              <a:rPr lang="fr-FR" dirty="0">
                <a:latin typeface="Garamond" panose="02020404030301010803" pitchFamily="18" charset="0"/>
              </a:rPr>
              <a:t>étaient à l’origine des sociétés privés. Leur contrôle et leur gestion sont passés aux mains des pouvoirs publics, car l’État s’est approprié leur capital pour des raisons politiques et économiques. Elles conservent leur ancien statut, mais leur direction est assurée par un PDG désigné par l’État et par un Conseil d’administration où siègent des usagers et des représentants de l’État et du personnel. </a:t>
            </a:r>
          </a:p>
        </p:txBody>
      </p:sp>
    </p:spTree>
    <p:extLst>
      <p:ext uri="{BB962C8B-B14F-4D97-AF65-F5344CB8AC3E}">
        <p14:creationId xmlns:p14="http://schemas.microsoft.com/office/powerpoint/2010/main" val="198471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45604" y="2003112"/>
            <a:ext cx="11524343" cy="4737634"/>
          </a:xfrm>
        </p:spPr>
        <p:txBody>
          <a:bodyPr>
            <a:normAutofit lnSpcReduction="10000"/>
          </a:bodyPr>
          <a:lstStyle/>
          <a:p>
            <a:pPr marL="0" indent="0">
              <a:buNone/>
            </a:pPr>
            <a:r>
              <a:rPr lang="fr-FR" dirty="0">
                <a:latin typeface="Garamond" panose="02020404030301010803" pitchFamily="18" charset="0"/>
              </a:rPr>
              <a:t>Ce secteur regroupe l’ensemble des activités économiques dont l’objectif n’est pas de rechercher le profit, mais de réaliser un projet collectif d’intérêt général. Elles font partie de l’économie sociale. Elles sont :</a:t>
            </a:r>
          </a:p>
          <a:p>
            <a:pPr>
              <a:buFont typeface="Wingdings" panose="05000000000000000000" pitchFamily="2" charset="2"/>
              <a:buChar char="§"/>
            </a:pPr>
            <a:r>
              <a:rPr lang="fr-FR" b="1" dirty="0">
                <a:latin typeface="Garamond" panose="02020404030301010803" pitchFamily="18" charset="0"/>
              </a:rPr>
              <a:t>Les coopératives </a:t>
            </a:r>
            <a:r>
              <a:rPr lang="fr-FR" dirty="0">
                <a:latin typeface="Garamond" panose="02020404030301010803" pitchFamily="18" charset="0"/>
              </a:rPr>
              <a:t>: elles cherchent à procurer à leurs membres ou coopérateurs des biens et des services à un prix aussi avantageux que possible. Une partie ou la totalité du capital social est fournie par les adhérents qui souscrivent une ou plusieurs parts-actions et qui assurent la responsabilité du fonctionnement de la coopérative. Pour en faire partie, il n’est pas nécessaire d’acheter des actions déjà existantes, car une nouvelle part est créée chaque fois qu’un éventuel adhérent veut faire partie de la coopérative. Ce système empêche la spéculation, parce que la valeur des actions ne peut pas augmenter. Tous les membres ont les mêmes droits et obligations et les membres du Conseil d’administration ne sont pas rémunérés. </a:t>
            </a:r>
            <a:endParaRPr lang="fr-FR" b="1" dirty="0">
              <a:latin typeface="Garamond" panose="02020404030301010803" pitchFamily="18" charset="0"/>
            </a:endParaRPr>
          </a:p>
          <a:p>
            <a:pPr marL="0" indent="0">
              <a:buNone/>
            </a:pPr>
            <a:endParaRPr lang="fr-FR" dirty="0">
              <a:latin typeface="Garamond" panose="02020404030301010803" pitchFamily="18" charset="0"/>
            </a:endParaRPr>
          </a:p>
        </p:txBody>
      </p:sp>
      <p:sp>
        <p:nvSpPr>
          <p:cNvPr id="4" name="Rettangolo 3"/>
          <p:cNvSpPr/>
          <p:nvPr/>
        </p:nvSpPr>
        <p:spPr>
          <a:xfrm>
            <a:off x="-16790" y="282192"/>
            <a:ext cx="12049133" cy="1569660"/>
          </a:xfrm>
          <a:prstGeom prst="rect">
            <a:avLst/>
          </a:prstGeom>
          <a:noFill/>
        </p:spPr>
        <p:txBody>
          <a:bodyPr wrap="square" lIns="91440" tIns="45720" rIns="91440" bIns="45720">
            <a:spAutoFit/>
          </a:bodyPr>
          <a:lstStyle/>
          <a:p>
            <a:pPr algn="ct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Les</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entreprises</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appartenant</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au</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secteur</a:t>
            </a:r>
            <a:r>
              <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rPr>
              <a:t> </a:t>
            </a:r>
            <a:r>
              <a:rPr lang="it-IT" sz="4800" b="0" cap="none" spc="0" dirty="0" err="1">
                <a:ln w="0"/>
                <a:solidFill>
                  <a:schemeClr val="tx1"/>
                </a:solidFill>
                <a:effectLst>
                  <a:outerShdw blurRad="38100" dist="19050" dir="2700000" algn="tl" rotWithShape="0">
                    <a:schemeClr val="dk1">
                      <a:alpha val="40000"/>
                    </a:schemeClr>
                  </a:outerShdw>
                </a:effectLst>
                <a:latin typeface="AR BLANCA" panose="02000000000000000000" pitchFamily="2" charset="0"/>
              </a:rPr>
              <a:t>coopératif</a:t>
            </a:r>
            <a:endParaRPr lang="it-IT" sz="4800" b="0" cap="none" spc="0" dirty="0">
              <a:ln w="0"/>
              <a:solidFill>
                <a:schemeClr val="tx1"/>
              </a:solidFill>
              <a:effectLst>
                <a:outerShdw blurRad="38100" dist="19050" dir="2700000" algn="tl" rotWithShape="0">
                  <a:schemeClr val="dk1">
                    <a:alpha val="40000"/>
                  </a:schemeClr>
                </a:outerShdw>
              </a:effectLst>
              <a:latin typeface="AR BLANCA" panose="02000000000000000000" pitchFamily="2" charset="0"/>
            </a:endParaRPr>
          </a:p>
        </p:txBody>
      </p:sp>
    </p:spTree>
    <p:extLst>
      <p:ext uri="{BB962C8B-B14F-4D97-AF65-F5344CB8AC3E}">
        <p14:creationId xmlns:p14="http://schemas.microsoft.com/office/powerpoint/2010/main" val="2246350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42956" y="661032"/>
            <a:ext cx="11771086" cy="6342743"/>
          </a:xfrm>
        </p:spPr>
        <p:txBody>
          <a:bodyPr>
            <a:normAutofit/>
          </a:bodyPr>
          <a:lstStyle/>
          <a:p>
            <a:pPr marL="0" indent="0">
              <a:buNone/>
            </a:pPr>
            <a:r>
              <a:rPr lang="fr-FR" dirty="0">
                <a:latin typeface="Garamond" panose="02020404030301010803" pitchFamily="18" charset="0"/>
              </a:rPr>
              <a:t>Il existe différents types de coopératives:</a:t>
            </a:r>
          </a:p>
          <a:p>
            <a:r>
              <a:rPr lang="fr-FR" b="1" dirty="0">
                <a:latin typeface="Garamond" panose="02020404030301010803" pitchFamily="18" charset="0"/>
              </a:rPr>
              <a:t>Les coopératives de consommateurs (Coop) </a:t>
            </a:r>
            <a:r>
              <a:rPr lang="fr-FR" dirty="0">
                <a:latin typeface="Garamond" panose="02020404030301010803" pitchFamily="18" charset="0"/>
              </a:rPr>
              <a:t>: elle s’occupent du commerce de détail. Ce sont des associations de consommateurs dont le but est d’assurer une distribution de biens et services de qualité à des prix avantageux. Elles sont obligées de fermer ou de s’associer à des grands groupes alimentaires, car elles ne peuvent plus faire face à la concurrence des grandes surfaces ou elles n’arrivent pas à s’adapter à des formes de commerce plus avancées. </a:t>
            </a:r>
          </a:p>
          <a:p>
            <a:r>
              <a:rPr lang="fr-FR" b="1" dirty="0">
                <a:latin typeface="Garamond" panose="02020404030301010803" pitchFamily="18" charset="0"/>
              </a:rPr>
              <a:t>Les coopératives de production (SCOP) </a:t>
            </a:r>
            <a:r>
              <a:rPr lang="fr-FR" dirty="0">
                <a:latin typeface="Garamond" panose="02020404030301010803" pitchFamily="18" charset="0"/>
              </a:rPr>
              <a:t>: ce sont des sociétés commerciales, anonymes ou à responsabilité limitée, dont les salariés-coopérateurs sont associés majoritaires (51% du capital et 65% des droits de vote).</a:t>
            </a:r>
          </a:p>
          <a:p>
            <a:r>
              <a:rPr lang="fr-FR" b="1" dirty="0">
                <a:latin typeface="Garamond" panose="02020404030301010803" pitchFamily="18" charset="0"/>
              </a:rPr>
              <a:t>Les coopératives agricoles </a:t>
            </a:r>
            <a:r>
              <a:rPr lang="fr-FR" dirty="0">
                <a:latin typeface="Garamond" panose="02020404030301010803" pitchFamily="18" charset="0"/>
              </a:rPr>
              <a:t>: devant faire d’importants investissements dès le début de leur formation, elles sont obligées de contracter des emprunts auprès de certaines caisses régionales, comme le </a:t>
            </a:r>
            <a:r>
              <a:rPr lang="fr-FR" i="1" dirty="0">
                <a:latin typeface="Garamond" panose="02020404030301010803" pitchFamily="18" charset="0"/>
              </a:rPr>
              <a:t>Crédit agricole</a:t>
            </a:r>
            <a:r>
              <a:rPr lang="fr-FR" dirty="0">
                <a:latin typeface="Garamond" panose="02020404030301010803" pitchFamily="18" charset="0"/>
              </a:rPr>
              <a:t>. </a:t>
            </a:r>
          </a:p>
        </p:txBody>
      </p:sp>
    </p:spTree>
    <p:extLst>
      <p:ext uri="{BB962C8B-B14F-4D97-AF65-F5344CB8AC3E}">
        <p14:creationId xmlns:p14="http://schemas.microsoft.com/office/powerpoint/2010/main" val="3905451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2853" y="1603511"/>
            <a:ext cx="11145078" cy="3498575"/>
          </a:xfrm>
        </p:spPr>
        <p:txBody>
          <a:bodyPr>
            <a:noAutofit/>
          </a:bodyPr>
          <a:lstStyle/>
          <a:p>
            <a:pPr>
              <a:buFont typeface="Wingdings" panose="05000000000000000000" pitchFamily="2" charset="2"/>
              <a:buChar char="§"/>
            </a:pPr>
            <a:r>
              <a:rPr lang="fr-FR" b="1" dirty="0">
                <a:latin typeface="Garamond" panose="02020404030301010803" pitchFamily="18" charset="0"/>
              </a:rPr>
              <a:t>Les associations</a:t>
            </a:r>
            <a:r>
              <a:rPr lang="fr-FR" dirty="0">
                <a:latin typeface="Garamond" panose="02020404030301010803" pitchFamily="18" charset="0"/>
              </a:rPr>
              <a:t> : ce sont des groupements volontaires de personnes qui mettent en commun leur activité ou leur savoir-faire pour réaliser une entreprise commune. Leur but non lucratif concilie la solidarité avec la liberté d’entreprendre. Leur création et leur gestion se font tout à fait librement et elles ne consentent aucune ingérence de la part de l’État. </a:t>
            </a:r>
          </a:p>
          <a:p>
            <a:pPr>
              <a:buFont typeface="Wingdings" panose="05000000000000000000" pitchFamily="2" charset="2"/>
              <a:buChar char="§"/>
            </a:pPr>
            <a:r>
              <a:rPr lang="fr-FR" b="1" dirty="0">
                <a:latin typeface="Garamond" panose="02020404030301010803" pitchFamily="18" charset="0"/>
              </a:rPr>
              <a:t>Les mutuelles </a:t>
            </a:r>
            <a:r>
              <a:rPr lang="fr-FR" dirty="0">
                <a:latin typeface="Garamond" panose="02020404030301010803" pitchFamily="18" charset="0"/>
              </a:rPr>
              <a:t>: en contrepartie du paiement d’une cotisation, les membres d’une mutuelle s’assurent contre différents risques, comme les maladies ou le chômage, ou bien s’offrent des prestations. Les mutuelles sont très présentes dans le secteur du crédit et de l’assurance.  </a:t>
            </a:r>
          </a:p>
        </p:txBody>
      </p:sp>
    </p:spTree>
    <p:extLst>
      <p:ext uri="{BB962C8B-B14F-4D97-AF65-F5344CB8AC3E}">
        <p14:creationId xmlns:p14="http://schemas.microsoft.com/office/powerpoint/2010/main" val="1338820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25897" y="38066"/>
            <a:ext cx="3240157" cy="461665"/>
          </a:xfrm>
          <a:prstGeom prst="rect">
            <a:avLst/>
          </a:prstGeom>
          <a:noFill/>
        </p:spPr>
        <p:txBody>
          <a:bodyPr wrap="square" rtlCol="0">
            <a:spAutoFit/>
          </a:bodyPr>
          <a:lstStyle/>
          <a:p>
            <a:r>
              <a:rPr lang="fr-FR" sz="2400" b="1" u="sng" dirty="0">
                <a:latin typeface="Garamond" panose="02020404030301010803" pitchFamily="18" charset="0"/>
              </a:rPr>
              <a:t>Le statut juridique</a:t>
            </a:r>
          </a:p>
        </p:txBody>
      </p:sp>
      <p:sp>
        <p:nvSpPr>
          <p:cNvPr id="8" name="CasellaDiTesto 7"/>
          <p:cNvSpPr txBox="1"/>
          <p:nvPr/>
        </p:nvSpPr>
        <p:spPr>
          <a:xfrm>
            <a:off x="125897" y="1188843"/>
            <a:ext cx="2107096" cy="461665"/>
          </a:xfrm>
          <a:prstGeom prst="rect">
            <a:avLst/>
          </a:prstGeom>
          <a:noFill/>
        </p:spPr>
        <p:txBody>
          <a:bodyPr wrap="square" rtlCol="0">
            <a:spAutoFit/>
          </a:bodyPr>
          <a:lstStyle/>
          <a:p>
            <a:r>
              <a:rPr lang="fr-FR" sz="2400" dirty="0">
                <a:latin typeface="Garamond" panose="02020404030301010803" pitchFamily="18" charset="0"/>
              </a:rPr>
              <a:t>Le secteur privé</a:t>
            </a:r>
          </a:p>
        </p:txBody>
      </p:sp>
      <p:cxnSp>
        <p:nvCxnSpPr>
          <p:cNvPr id="10" name="Connettore 2 9"/>
          <p:cNvCxnSpPr>
            <a:stCxn id="8" idx="3"/>
            <a:endCxn id="11" idx="1"/>
          </p:cNvCxnSpPr>
          <p:nvPr/>
        </p:nvCxnSpPr>
        <p:spPr>
          <a:xfrm flipV="1">
            <a:off x="2232993" y="958011"/>
            <a:ext cx="828259" cy="4616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CasellaDiTesto 10"/>
          <p:cNvSpPr txBox="1"/>
          <p:nvPr/>
        </p:nvSpPr>
        <p:spPr>
          <a:xfrm>
            <a:off x="3061252" y="727178"/>
            <a:ext cx="3525078" cy="461665"/>
          </a:xfrm>
          <a:prstGeom prst="rect">
            <a:avLst/>
          </a:prstGeom>
          <a:noFill/>
        </p:spPr>
        <p:txBody>
          <a:bodyPr wrap="square" rtlCol="0">
            <a:spAutoFit/>
          </a:bodyPr>
          <a:lstStyle/>
          <a:p>
            <a:r>
              <a:rPr lang="fr-FR" sz="2400" dirty="0">
                <a:latin typeface="Garamond" panose="02020404030301010803" pitchFamily="18" charset="0"/>
              </a:rPr>
              <a:t>Entreprises individuelles </a:t>
            </a:r>
          </a:p>
        </p:txBody>
      </p:sp>
      <p:cxnSp>
        <p:nvCxnSpPr>
          <p:cNvPr id="13" name="Connettore 2 12"/>
          <p:cNvCxnSpPr>
            <a:stCxn id="8" idx="3"/>
            <a:endCxn id="14" idx="1"/>
          </p:cNvCxnSpPr>
          <p:nvPr/>
        </p:nvCxnSpPr>
        <p:spPr>
          <a:xfrm>
            <a:off x="2232993" y="1419676"/>
            <a:ext cx="854764"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CasellaDiTesto 13"/>
          <p:cNvSpPr txBox="1"/>
          <p:nvPr/>
        </p:nvSpPr>
        <p:spPr>
          <a:xfrm>
            <a:off x="3087757" y="1188844"/>
            <a:ext cx="2703443" cy="461665"/>
          </a:xfrm>
          <a:prstGeom prst="rect">
            <a:avLst/>
          </a:prstGeom>
          <a:noFill/>
        </p:spPr>
        <p:txBody>
          <a:bodyPr wrap="square" rtlCol="0">
            <a:spAutoFit/>
          </a:bodyPr>
          <a:lstStyle/>
          <a:p>
            <a:r>
              <a:rPr lang="fr-FR" sz="2400" dirty="0">
                <a:latin typeface="Garamond" panose="02020404030301010803" pitchFamily="18" charset="0"/>
              </a:rPr>
              <a:t>Les EURL</a:t>
            </a:r>
          </a:p>
        </p:txBody>
      </p:sp>
      <p:cxnSp>
        <p:nvCxnSpPr>
          <p:cNvPr id="17" name="Connettore 2 16"/>
          <p:cNvCxnSpPr>
            <a:stCxn id="8" idx="3"/>
            <a:endCxn id="18" idx="1"/>
          </p:cNvCxnSpPr>
          <p:nvPr/>
        </p:nvCxnSpPr>
        <p:spPr>
          <a:xfrm>
            <a:off x="2232993" y="1419676"/>
            <a:ext cx="828259" cy="46166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CasellaDiTesto 17"/>
          <p:cNvSpPr txBox="1"/>
          <p:nvPr/>
        </p:nvSpPr>
        <p:spPr>
          <a:xfrm>
            <a:off x="3061252" y="1650508"/>
            <a:ext cx="3299791" cy="461665"/>
          </a:xfrm>
          <a:prstGeom prst="rect">
            <a:avLst/>
          </a:prstGeom>
          <a:noFill/>
        </p:spPr>
        <p:txBody>
          <a:bodyPr wrap="square" rtlCol="0">
            <a:spAutoFit/>
          </a:bodyPr>
          <a:lstStyle/>
          <a:p>
            <a:r>
              <a:rPr lang="fr-FR" sz="2400" dirty="0">
                <a:latin typeface="Garamond" panose="02020404030301010803" pitchFamily="18" charset="0"/>
              </a:rPr>
              <a:t>Les entreprises sociétaires </a:t>
            </a:r>
          </a:p>
        </p:txBody>
      </p:sp>
      <p:cxnSp>
        <p:nvCxnSpPr>
          <p:cNvPr id="38" name="Connettore 2 37"/>
          <p:cNvCxnSpPr>
            <a:stCxn id="18" idx="3"/>
            <a:endCxn id="39" idx="1"/>
          </p:cNvCxnSpPr>
          <p:nvPr/>
        </p:nvCxnSpPr>
        <p:spPr>
          <a:xfrm flipV="1">
            <a:off x="6361043" y="1734631"/>
            <a:ext cx="775253" cy="146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9" name="CasellaDiTesto 38"/>
          <p:cNvSpPr txBox="1"/>
          <p:nvPr/>
        </p:nvSpPr>
        <p:spPr>
          <a:xfrm>
            <a:off x="7136296" y="1319132"/>
            <a:ext cx="2040835" cy="830997"/>
          </a:xfrm>
          <a:prstGeom prst="rect">
            <a:avLst/>
          </a:prstGeom>
          <a:noFill/>
        </p:spPr>
        <p:txBody>
          <a:bodyPr wrap="square" rtlCol="0">
            <a:spAutoFit/>
          </a:bodyPr>
          <a:lstStyle/>
          <a:p>
            <a:r>
              <a:rPr lang="fr-FR" sz="2400" dirty="0">
                <a:latin typeface="Garamond" panose="02020404030301010803" pitchFamily="18" charset="0"/>
              </a:rPr>
              <a:t>Les sociétés de personnes </a:t>
            </a:r>
          </a:p>
        </p:txBody>
      </p:sp>
      <p:cxnSp>
        <p:nvCxnSpPr>
          <p:cNvPr id="41" name="Connettore 2 40"/>
          <p:cNvCxnSpPr>
            <a:stCxn id="39" idx="3"/>
          </p:cNvCxnSpPr>
          <p:nvPr/>
        </p:nvCxnSpPr>
        <p:spPr>
          <a:xfrm flipV="1">
            <a:off x="9177131" y="1319132"/>
            <a:ext cx="775253" cy="41549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CasellaDiTesto 41"/>
          <p:cNvSpPr txBox="1"/>
          <p:nvPr/>
        </p:nvSpPr>
        <p:spPr>
          <a:xfrm>
            <a:off x="9886122" y="1138571"/>
            <a:ext cx="940904" cy="461665"/>
          </a:xfrm>
          <a:prstGeom prst="rect">
            <a:avLst/>
          </a:prstGeom>
          <a:noFill/>
        </p:spPr>
        <p:txBody>
          <a:bodyPr wrap="square" rtlCol="0">
            <a:spAutoFit/>
          </a:bodyPr>
          <a:lstStyle/>
          <a:p>
            <a:r>
              <a:rPr lang="fr-FR" sz="2400" dirty="0">
                <a:latin typeface="Garamond" panose="02020404030301010803" pitchFamily="18" charset="0"/>
              </a:rPr>
              <a:t>SNC</a:t>
            </a:r>
          </a:p>
        </p:txBody>
      </p:sp>
      <p:cxnSp>
        <p:nvCxnSpPr>
          <p:cNvPr id="44" name="Connettore 2 43"/>
          <p:cNvCxnSpPr>
            <a:stCxn id="39" idx="3"/>
          </p:cNvCxnSpPr>
          <p:nvPr/>
        </p:nvCxnSpPr>
        <p:spPr>
          <a:xfrm>
            <a:off x="9177131" y="1734631"/>
            <a:ext cx="775253" cy="41549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5" name="CasellaDiTesto 44"/>
          <p:cNvSpPr txBox="1"/>
          <p:nvPr/>
        </p:nvSpPr>
        <p:spPr>
          <a:xfrm>
            <a:off x="9886122" y="1881340"/>
            <a:ext cx="1086678" cy="461665"/>
          </a:xfrm>
          <a:prstGeom prst="rect">
            <a:avLst/>
          </a:prstGeom>
          <a:noFill/>
        </p:spPr>
        <p:txBody>
          <a:bodyPr wrap="square" rtlCol="0">
            <a:spAutoFit/>
          </a:bodyPr>
          <a:lstStyle/>
          <a:p>
            <a:r>
              <a:rPr lang="fr-FR" sz="2400" dirty="0">
                <a:latin typeface="Garamond" panose="02020404030301010803" pitchFamily="18" charset="0"/>
              </a:rPr>
              <a:t>SCS</a:t>
            </a:r>
          </a:p>
        </p:txBody>
      </p:sp>
      <p:cxnSp>
        <p:nvCxnSpPr>
          <p:cNvPr id="49" name="Connettore 2 48"/>
          <p:cNvCxnSpPr>
            <a:stCxn id="18" idx="3"/>
          </p:cNvCxnSpPr>
          <p:nvPr/>
        </p:nvCxnSpPr>
        <p:spPr>
          <a:xfrm>
            <a:off x="6361043" y="1881341"/>
            <a:ext cx="775253" cy="9413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CasellaDiTesto 49"/>
          <p:cNvSpPr txBox="1"/>
          <p:nvPr/>
        </p:nvSpPr>
        <p:spPr>
          <a:xfrm>
            <a:off x="7136296" y="2481505"/>
            <a:ext cx="2001078" cy="830997"/>
          </a:xfrm>
          <a:prstGeom prst="rect">
            <a:avLst/>
          </a:prstGeom>
          <a:noFill/>
        </p:spPr>
        <p:txBody>
          <a:bodyPr wrap="square" rtlCol="0">
            <a:spAutoFit/>
          </a:bodyPr>
          <a:lstStyle/>
          <a:p>
            <a:r>
              <a:rPr lang="fr-FR" sz="2400" dirty="0">
                <a:latin typeface="Garamond" panose="02020404030301010803" pitchFamily="18" charset="0"/>
              </a:rPr>
              <a:t>Les sociétés de </a:t>
            </a:r>
          </a:p>
          <a:p>
            <a:r>
              <a:rPr lang="fr-FR" sz="2400" dirty="0">
                <a:latin typeface="Garamond" panose="02020404030301010803" pitchFamily="18" charset="0"/>
              </a:rPr>
              <a:t>capitaux</a:t>
            </a:r>
          </a:p>
        </p:txBody>
      </p:sp>
      <p:cxnSp>
        <p:nvCxnSpPr>
          <p:cNvPr id="52" name="Connettore 2 51"/>
          <p:cNvCxnSpPr>
            <a:stCxn id="50" idx="3"/>
            <a:endCxn id="53" idx="1"/>
          </p:cNvCxnSpPr>
          <p:nvPr/>
        </p:nvCxnSpPr>
        <p:spPr>
          <a:xfrm flipV="1">
            <a:off x="9137374" y="2720547"/>
            <a:ext cx="748748" cy="1764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CasellaDiTesto 52"/>
          <p:cNvSpPr txBox="1"/>
          <p:nvPr/>
        </p:nvSpPr>
        <p:spPr>
          <a:xfrm>
            <a:off x="9886122" y="2489714"/>
            <a:ext cx="1020416" cy="461665"/>
          </a:xfrm>
          <a:prstGeom prst="rect">
            <a:avLst/>
          </a:prstGeom>
          <a:noFill/>
        </p:spPr>
        <p:txBody>
          <a:bodyPr wrap="square" rtlCol="0">
            <a:spAutoFit/>
          </a:bodyPr>
          <a:lstStyle/>
          <a:p>
            <a:r>
              <a:rPr lang="fr-FR" sz="2400" dirty="0">
                <a:latin typeface="Garamond" panose="02020404030301010803" pitchFamily="18" charset="0"/>
              </a:rPr>
              <a:t>SA</a:t>
            </a:r>
          </a:p>
        </p:txBody>
      </p:sp>
      <p:cxnSp>
        <p:nvCxnSpPr>
          <p:cNvPr id="56" name="Connettore 2 55"/>
          <p:cNvCxnSpPr>
            <a:stCxn id="50" idx="3"/>
          </p:cNvCxnSpPr>
          <p:nvPr/>
        </p:nvCxnSpPr>
        <p:spPr>
          <a:xfrm>
            <a:off x="9137374" y="2897004"/>
            <a:ext cx="748748" cy="3100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7" name="CasellaDiTesto 56"/>
          <p:cNvSpPr txBox="1"/>
          <p:nvPr/>
        </p:nvSpPr>
        <p:spPr>
          <a:xfrm>
            <a:off x="9886122" y="2976193"/>
            <a:ext cx="954154" cy="461665"/>
          </a:xfrm>
          <a:prstGeom prst="rect">
            <a:avLst/>
          </a:prstGeom>
          <a:noFill/>
        </p:spPr>
        <p:txBody>
          <a:bodyPr wrap="square" rtlCol="0">
            <a:spAutoFit/>
          </a:bodyPr>
          <a:lstStyle/>
          <a:p>
            <a:r>
              <a:rPr lang="fr-FR" sz="2400" dirty="0">
                <a:latin typeface="Garamond" panose="02020404030301010803" pitchFamily="18" charset="0"/>
              </a:rPr>
              <a:t>SCA</a:t>
            </a:r>
          </a:p>
        </p:txBody>
      </p:sp>
      <p:cxnSp>
        <p:nvCxnSpPr>
          <p:cNvPr id="59" name="Connettore 2 58"/>
          <p:cNvCxnSpPr>
            <a:stCxn id="50" idx="3"/>
          </p:cNvCxnSpPr>
          <p:nvPr/>
        </p:nvCxnSpPr>
        <p:spPr>
          <a:xfrm>
            <a:off x="9137374" y="2897004"/>
            <a:ext cx="748748" cy="80035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0" name="CasellaDiTesto 59"/>
          <p:cNvSpPr txBox="1"/>
          <p:nvPr/>
        </p:nvSpPr>
        <p:spPr>
          <a:xfrm>
            <a:off x="9886122" y="3491338"/>
            <a:ext cx="1431233" cy="461665"/>
          </a:xfrm>
          <a:prstGeom prst="rect">
            <a:avLst/>
          </a:prstGeom>
          <a:noFill/>
        </p:spPr>
        <p:txBody>
          <a:bodyPr wrap="square" rtlCol="0">
            <a:spAutoFit/>
          </a:bodyPr>
          <a:lstStyle/>
          <a:p>
            <a:r>
              <a:rPr lang="fr-FR" sz="2400" dirty="0">
                <a:latin typeface="Garamond" panose="02020404030301010803" pitchFamily="18" charset="0"/>
              </a:rPr>
              <a:t>SAS</a:t>
            </a:r>
          </a:p>
        </p:txBody>
      </p:sp>
      <p:cxnSp>
        <p:nvCxnSpPr>
          <p:cNvPr id="62" name="Connettore 2 61"/>
          <p:cNvCxnSpPr>
            <a:stCxn id="50" idx="3"/>
          </p:cNvCxnSpPr>
          <p:nvPr/>
        </p:nvCxnSpPr>
        <p:spPr>
          <a:xfrm>
            <a:off x="9137374" y="2897004"/>
            <a:ext cx="748748" cy="13171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3" name="CasellaDiTesto 62"/>
          <p:cNvSpPr txBox="1"/>
          <p:nvPr/>
        </p:nvSpPr>
        <p:spPr>
          <a:xfrm>
            <a:off x="9886122" y="3984769"/>
            <a:ext cx="1020416" cy="461665"/>
          </a:xfrm>
          <a:prstGeom prst="rect">
            <a:avLst/>
          </a:prstGeom>
          <a:noFill/>
        </p:spPr>
        <p:txBody>
          <a:bodyPr wrap="square" rtlCol="0">
            <a:spAutoFit/>
          </a:bodyPr>
          <a:lstStyle/>
          <a:p>
            <a:r>
              <a:rPr lang="fr-FR" sz="2400" dirty="0">
                <a:latin typeface="Garamond" panose="02020404030301010803" pitchFamily="18" charset="0"/>
              </a:rPr>
              <a:t>SASU</a:t>
            </a:r>
          </a:p>
        </p:txBody>
      </p:sp>
      <p:cxnSp>
        <p:nvCxnSpPr>
          <p:cNvPr id="65" name="Connettore 2 64"/>
          <p:cNvCxnSpPr>
            <a:stCxn id="18" idx="3"/>
          </p:cNvCxnSpPr>
          <p:nvPr/>
        </p:nvCxnSpPr>
        <p:spPr>
          <a:xfrm>
            <a:off x="6361043" y="1881341"/>
            <a:ext cx="775253" cy="279667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6" name="CasellaDiTesto 65"/>
          <p:cNvSpPr txBox="1"/>
          <p:nvPr/>
        </p:nvSpPr>
        <p:spPr>
          <a:xfrm>
            <a:off x="7136296" y="4436364"/>
            <a:ext cx="1875182" cy="461665"/>
          </a:xfrm>
          <a:prstGeom prst="rect">
            <a:avLst/>
          </a:prstGeom>
          <a:noFill/>
        </p:spPr>
        <p:txBody>
          <a:bodyPr wrap="square" rtlCol="0">
            <a:spAutoFit/>
          </a:bodyPr>
          <a:lstStyle/>
          <a:p>
            <a:r>
              <a:rPr lang="fr-FR" sz="2400" dirty="0">
                <a:latin typeface="Garamond" panose="02020404030301010803" pitchFamily="18" charset="0"/>
              </a:rPr>
              <a:t>SARL</a:t>
            </a:r>
          </a:p>
        </p:txBody>
      </p:sp>
      <p:cxnSp>
        <p:nvCxnSpPr>
          <p:cNvPr id="68" name="Connettore 2 67"/>
          <p:cNvCxnSpPr>
            <a:stCxn id="8" idx="3"/>
            <a:endCxn id="69" idx="1"/>
          </p:cNvCxnSpPr>
          <p:nvPr/>
        </p:nvCxnSpPr>
        <p:spPr>
          <a:xfrm>
            <a:off x="2232993" y="1419676"/>
            <a:ext cx="828259" cy="34278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9" name="CasellaDiTesto 68"/>
          <p:cNvSpPr txBox="1"/>
          <p:nvPr/>
        </p:nvSpPr>
        <p:spPr>
          <a:xfrm>
            <a:off x="3061252" y="4616727"/>
            <a:ext cx="2683565" cy="461665"/>
          </a:xfrm>
          <a:prstGeom prst="rect">
            <a:avLst/>
          </a:prstGeom>
          <a:noFill/>
        </p:spPr>
        <p:txBody>
          <a:bodyPr wrap="square" rtlCol="0">
            <a:spAutoFit/>
          </a:bodyPr>
          <a:lstStyle/>
          <a:p>
            <a:r>
              <a:rPr lang="fr-FR" sz="2400" dirty="0">
                <a:latin typeface="Garamond" panose="02020404030301010803" pitchFamily="18" charset="0"/>
              </a:rPr>
              <a:t>Les sociétés civiles</a:t>
            </a:r>
          </a:p>
        </p:txBody>
      </p:sp>
      <p:cxnSp>
        <p:nvCxnSpPr>
          <p:cNvPr id="71" name="Connettore 2 70"/>
          <p:cNvCxnSpPr>
            <a:stCxn id="8" idx="3"/>
            <a:endCxn id="72" idx="1"/>
          </p:cNvCxnSpPr>
          <p:nvPr/>
        </p:nvCxnSpPr>
        <p:spPr>
          <a:xfrm>
            <a:off x="2232993" y="1419676"/>
            <a:ext cx="828259" cy="446428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2" name="CasellaDiTesto 71"/>
          <p:cNvSpPr txBox="1"/>
          <p:nvPr/>
        </p:nvSpPr>
        <p:spPr>
          <a:xfrm>
            <a:off x="3061252" y="5653132"/>
            <a:ext cx="2322443" cy="461665"/>
          </a:xfrm>
          <a:prstGeom prst="rect">
            <a:avLst/>
          </a:prstGeom>
          <a:noFill/>
        </p:spPr>
        <p:txBody>
          <a:bodyPr wrap="square" rtlCol="0">
            <a:spAutoFit/>
          </a:bodyPr>
          <a:lstStyle/>
          <a:p>
            <a:r>
              <a:rPr lang="fr-FR" sz="2400" dirty="0">
                <a:latin typeface="Garamond" panose="02020404030301010803" pitchFamily="18" charset="0"/>
              </a:rPr>
              <a:t>Le GIE</a:t>
            </a:r>
          </a:p>
        </p:txBody>
      </p:sp>
    </p:spTree>
    <p:extLst>
      <p:ext uri="{BB962C8B-B14F-4D97-AF65-F5344CB8AC3E}">
        <p14:creationId xmlns:p14="http://schemas.microsoft.com/office/powerpoint/2010/main" val="3101093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39147" y="1688658"/>
            <a:ext cx="2266122" cy="461665"/>
          </a:xfrm>
          <a:prstGeom prst="rect">
            <a:avLst/>
          </a:prstGeom>
          <a:noFill/>
        </p:spPr>
        <p:txBody>
          <a:bodyPr wrap="square" rtlCol="0">
            <a:spAutoFit/>
          </a:bodyPr>
          <a:lstStyle/>
          <a:p>
            <a:r>
              <a:rPr lang="fr-FR" sz="2400" dirty="0">
                <a:latin typeface="Garamond" panose="02020404030301010803" pitchFamily="18" charset="0"/>
              </a:rPr>
              <a:t>Le secteur public</a:t>
            </a:r>
          </a:p>
        </p:txBody>
      </p:sp>
      <p:cxnSp>
        <p:nvCxnSpPr>
          <p:cNvPr id="6" name="Connettore 2 5"/>
          <p:cNvCxnSpPr>
            <a:stCxn id="4" idx="3"/>
            <a:endCxn id="7" idx="1"/>
          </p:cNvCxnSpPr>
          <p:nvPr/>
        </p:nvCxnSpPr>
        <p:spPr>
          <a:xfrm flipV="1">
            <a:off x="2405269" y="1206121"/>
            <a:ext cx="974035" cy="7133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CasellaDiTesto 6"/>
          <p:cNvSpPr txBox="1"/>
          <p:nvPr/>
        </p:nvSpPr>
        <p:spPr>
          <a:xfrm>
            <a:off x="3379304" y="975288"/>
            <a:ext cx="3922644" cy="461665"/>
          </a:xfrm>
          <a:prstGeom prst="rect">
            <a:avLst/>
          </a:prstGeom>
          <a:noFill/>
        </p:spPr>
        <p:txBody>
          <a:bodyPr wrap="square" rtlCol="0">
            <a:spAutoFit/>
          </a:bodyPr>
          <a:lstStyle/>
          <a:p>
            <a:r>
              <a:rPr lang="fr-FR" sz="2400" dirty="0">
                <a:latin typeface="Garamond" panose="02020404030301010803" pitchFamily="18" charset="0"/>
              </a:rPr>
              <a:t>Les administrations publiques </a:t>
            </a:r>
          </a:p>
        </p:txBody>
      </p:sp>
      <p:cxnSp>
        <p:nvCxnSpPr>
          <p:cNvPr id="9" name="Connettore 2 8"/>
          <p:cNvCxnSpPr>
            <a:stCxn id="4" idx="3"/>
            <a:endCxn id="10" idx="1"/>
          </p:cNvCxnSpPr>
          <p:nvPr/>
        </p:nvCxnSpPr>
        <p:spPr>
          <a:xfrm flipV="1">
            <a:off x="2405269" y="1813046"/>
            <a:ext cx="974035" cy="1064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CasellaDiTesto 9"/>
          <p:cNvSpPr txBox="1"/>
          <p:nvPr/>
        </p:nvSpPr>
        <p:spPr>
          <a:xfrm>
            <a:off x="3379304" y="1582213"/>
            <a:ext cx="3366053" cy="461665"/>
          </a:xfrm>
          <a:prstGeom prst="rect">
            <a:avLst/>
          </a:prstGeom>
          <a:noFill/>
        </p:spPr>
        <p:txBody>
          <a:bodyPr wrap="square" rtlCol="0">
            <a:spAutoFit/>
          </a:bodyPr>
          <a:lstStyle/>
          <a:p>
            <a:r>
              <a:rPr lang="fr-FR" sz="2400" dirty="0">
                <a:latin typeface="Garamond" panose="02020404030301010803" pitchFamily="18" charset="0"/>
              </a:rPr>
              <a:t>Les établissements publics </a:t>
            </a:r>
          </a:p>
        </p:txBody>
      </p:sp>
      <p:cxnSp>
        <p:nvCxnSpPr>
          <p:cNvPr id="12" name="Connettore 2 11"/>
          <p:cNvCxnSpPr>
            <a:stCxn id="4" idx="3"/>
            <a:endCxn id="13" idx="1"/>
          </p:cNvCxnSpPr>
          <p:nvPr/>
        </p:nvCxnSpPr>
        <p:spPr>
          <a:xfrm>
            <a:off x="2405269" y="1919491"/>
            <a:ext cx="974035" cy="3957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 name="CasellaDiTesto 12"/>
          <p:cNvSpPr txBox="1"/>
          <p:nvPr/>
        </p:nvSpPr>
        <p:spPr>
          <a:xfrm>
            <a:off x="3379304" y="2084414"/>
            <a:ext cx="3922644" cy="461665"/>
          </a:xfrm>
          <a:prstGeom prst="rect">
            <a:avLst/>
          </a:prstGeom>
          <a:noFill/>
        </p:spPr>
        <p:txBody>
          <a:bodyPr wrap="square" rtlCol="0">
            <a:spAutoFit/>
          </a:bodyPr>
          <a:lstStyle/>
          <a:p>
            <a:r>
              <a:rPr lang="fr-FR" sz="2400" dirty="0">
                <a:latin typeface="Garamond" panose="02020404030301010803" pitchFamily="18" charset="0"/>
              </a:rPr>
              <a:t>Les entreprises semi-publiques</a:t>
            </a:r>
          </a:p>
        </p:txBody>
      </p:sp>
      <p:cxnSp>
        <p:nvCxnSpPr>
          <p:cNvPr id="16" name="Connettore 2 15"/>
          <p:cNvCxnSpPr>
            <a:stCxn id="4" idx="3"/>
            <a:endCxn id="17" idx="1"/>
          </p:cNvCxnSpPr>
          <p:nvPr/>
        </p:nvCxnSpPr>
        <p:spPr>
          <a:xfrm>
            <a:off x="2405269" y="1919491"/>
            <a:ext cx="974035" cy="8824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CasellaDiTesto 16"/>
          <p:cNvSpPr txBox="1"/>
          <p:nvPr/>
        </p:nvSpPr>
        <p:spPr>
          <a:xfrm>
            <a:off x="3379304" y="2571151"/>
            <a:ext cx="3816626" cy="461665"/>
          </a:xfrm>
          <a:prstGeom prst="rect">
            <a:avLst/>
          </a:prstGeom>
          <a:noFill/>
        </p:spPr>
        <p:txBody>
          <a:bodyPr wrap="square" rtlCol="0">
            <a:spAutoFit/>
          </a:bodyPr>
          <a:lstStyle/>
          <a:p>
            <a:r>
              <a:rPr lang="fr-FR" sz="2400" dirty="0">
                <a:latin typeface="Garamond" panose="02020404030301010803" pitchFamily="18" charset="0"/>
              </a:rPr>
              <a:t>Les entreprises nationalisées </a:t>
            </a:r>
          </a:p>
        </p:txBody>
      </p:sp>
      <p:sp>
        <p:nvSpPr>
          <p:cNvPr id="19" name="CasellaDiTesto 18"/>
          <p:cNvSpPr txBox="1"/>
          <p:nvPr/>
        </p:nvSpPr>
        <p:spPr>
          <a:xfrm>
            <a:off x="195470" y="4199150"/>
            <a:ext cx="2743200" cy="461665"/>
          </a:xfrm>
          <a:prstGeom prst="rect">
            <a:avLst/>
          </a:prstGeom>
          <a:noFill/>
        </p:spPr>
        <p:txBody>
          <a:bodyPr wrap="square" rtlCol="0">
            <a:spAutoFit/>
          </a:bodyPr>
          <a:lstStyle/>
          <a:p>
            <a:r>
              <a:rPr lang="fr-FR" sz="2400" dirty="0">
                <a:latin typeface="Garamond" panose="02020404030301010803" pitchFamily="18" charset="0"/>
              </a:rPr>
              <a:t>Le secteur coopératif </a:t>
            </a:r>
          </a:p>
        </p:txBody>
      </p:sp>
      <p:cxnSp>
        <p:nvCxnSpPr>
          <p:cNvPr id="21" name="Connettore 2 20"/>
          <p:cNvCxnSpPr>
            <a:stCxn id="19" idx="3"/>
            <a:endCxn id="22" idx="1"/>
          </p:cNvCxnSpPr>
          <p:nvPr/>
        </p:nvCxnSpPr>
        <p:spPr>
          <a:xfrm flipV="1">
            <a:off x="2938670" y="4199151"/>
            <a:ext cx="864705" cy="2308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CasellaDiTesto 21"/>
          <p:cNvSpPr txBox="1"/>
          <p:nvPr/>
        </p:nvSpPr>
        <p:spPr>
          <a:xfrm>
            <a:off x="3803375" y="3968318"/>
            <a:ext cx="2213113" cy="461665"/>
          </a:xfrm>
          <a:prstGeom prst="rect">
            <a:avLst/>
          </a:prstGeom>
          <a:noFill/>
        </p:spPr>
        <p:txBody>
          <a:bodyPr wrap="square" rtlCol="0">
            <a:spAutoFit/>
          </a:bodyPr>
          <a:lstStyle/>
          <a:p>
            <a:r>
              <a:rPr lang="fr-FR" sz="2400" dirty="0">
                <a:latin typeface="Garamond" panose="02020404030301010803" pitchFamily="18" charset="0"/>
              </a:rPr>
              <a:t>Les coopératives </a:t>
            </a:r>
          </a:p>
        </p:txBody>
      </p:sp>
      <p:cxnSp>
        <p:nvCxnSpPr>
          <p:cNvPr id="24" name="Connettore 2 23"/>
          <p:cNvCxnSpPr>
            <a:stCxn id="22" idx="3"/>
            <a:endCxn id="25" idx="1"/>
          </p:cNvCxnSpPr>
          <p:nvPr/>
        </p:nvCxnSpPr>
        <p:spPr>
          <a:xfrm flipV="1">
            <a:off x="6016488" y="3822239"/>
            <a:ext cx="728869" cy="3769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5" name="CasellaDiTesto 24"/>
          <p:cNvSpPr txBox="1"/>
          <p:nvPr/>
        </p:nvSpPr>
        <p:spPr>
          <a:xfrm>
            <a:off x="6745357" y="3591406"/>
            <a:ext cx="2544418" cy="461665"/>
          </a:xfrm>
          <a:prstGeom prst="rect">
            <a:avLst/>
          </a:prstGeom>
          <a:noFill/>
        </p:spPr>
        <p:txBody>
          <a:bodyPr wrap="square" rtlCol="0">
            <a:spAutoFit/>
          </a:bodyPr>
          <a:lstStyle/>
          <a:p>
            <a:r>
              <a:rPr lang="fr-FR" sz="2400" dirty="0">
                <a:latin typeface="Garamond" panose="02020404030301010803" pitchFamily="18" charset="0"/>
              </a:rPr>
              <a:t>de consommateurs </a:t>
            </a:r>
          </a:p>
        </p:txBody>
      </p:sp>
      <p:cxnSp>
        <p:nvCxnSpPr>
          <p:cNvPr id="27" name="Connettore 2 26"/>
          <p:cNvCxnSpPr>
            <a:stCxn id="22" idx="3"/>
            <a:endCxn id="28" idx="1"/>
          </p:cNvCxnSpPr>
          <p:nvPr/>
        </p:nvCxnSpPr>
        <p:spPr>
          <a:xfrm>
            <a:off x="6016488" y="4199151"/>
            <a:ext cx="735495" cy="724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8" name="CasellaDiTesto 27"/>
          <p:cNvSpPr txBox="1"/>
          <p:nvPr/>
        </p:nvSpPr>
        <p:spPr>
          <a:xfrm>
            <a:off x="6751983" y="4040780"/>
            <a:ext cx="2623930" cy="461665"/>
          </a:xfrm>
          <a:prstGeom prst="rect">
            <a:avLst/>
          </a:prstGeom>
          <a:noFill/>
        </p:spPr>
        <p:txBody>
          <a:bodyPr wrap="square" rtlCol="0">
            <a:spAutoFit/>
          </a:bodyPr>
          <a:lstStyle/>
          <a:p>
            <a:r>
              <a:rPr lang="fr-FR" sz="2400" dirty="0">
                <a:latin typeface="Garamond" panose="02020404030301010803" pitchFamily="18" charset="0"/>
              </a:rPr>
              <a:t>de production</a:t>
            </a:r>
          </a:p>
        </p:txBody>
      </p:sp>
      <p:cxnSp>
        <p:nvCxnSpPr>
          <p:cNvPr id="30" name="Connettore 2 29"/>
          <p:cNvCxnSpPr>
            <a:stCxn id="22" idx="3"/>
            <a:endCxn id="31" idx="1"/>
          </p:cNvCxnSpPr>
          <p:nvPr/>
        </p:nvCxnSpPr>
        <p:spPr>
          <a:xfrm>
            <a:off x="6016488" y="4199151"/>
            <a:ext cx="735495" cy="5341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1" name="CasellaDiTesto 30"/>
          <p:cNvSpPr txBox="1"/>
          <p:nvPr/>
        </p:nvSpPr>
        <p:spPr>
          <a:xfrm>
            <a:off x="6751983" y="4502445"/>
            <a:ext cx="2186608" cy="461665"/>
          </a:xfrm>
          <a:prstGeom prst="rect">
            <a:avLst/>
          </a:prstGeom>
          <a:noFill/>
        </p:spPr>
        <p:txBody>
          <a:bodyPr wrap="square" rtlCol="0">
            <a:spAutoFit/>
          </a:bodyPr>
          <a:lstStyle/>
          <a:p>
            <a:r>
              <a:rPr lang="fr-FR" sz="2400" dirty="0">
                <a:latin typeface="Garamond" panose="02020404030301010803" pitchFamily="18" charset="0"/>
              </a:rPr>
              <a:t>agricoles </a:t>
            </a:r>
          </a:p>
        </p:txBody>
      </p:sp>
      <p:cxnSp>
        <p:nvCxnSpPr>
          <p:cNvPr id="33" name="Connettore 2 32"/>
          <p:cNvCxnSpPr>
            <a:stCxn id="19" idx="3"/>
            <a:endCxn id="34" idx="1"/>
          </p:cNvCxnSpPr>
          <p:nvPr/>
        </p:nvCxnSpPr>
        <p:spPr>
          <a:xfrm>
            <a:off x="2938670" y="4429983"/>
            <a:ext cx="838200" cy="3565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4" name="CasellaDiTesto 33"/>
          <p:cNvSpPr txBox="1"/>
          <p:nvPr/>
        </p:nvSpPr>
        <p:spPr>
          <a:xfrm>
            <a:off x="3776870" y="4555737"/>
            <a:ext cx="2113723" cy="461665"/>
          </a:xfrm>
          <a:prstGeom prst="rect">
            <a:avLst/>
          </a:prstGeom>
          <a:noFill/>
        </p:spPr>
        <p:txBody>
          <a:bodyPr wrap="square" rtlCol="0">
            <a:spAutoFit/>
          </a:bodyPr>
          <a:lstStyle/>
          <a:p>
            <a:r>
              <a:rPr lang="fr-FR" sz="2400" dirty="0">
                <a:latin typeface="Garamond" panose="02020404030301010803" pitchFamily="18" charset="0"/>
              </a:rPr>
              <a:t>Les associations </a:t>
            </a:r>
          </a:p>
        </p:txBody>
      </p:sp>
      <p:cxnSp>
        <p:nvCxnSpPr>
          <p:cNvPr id="36" name="Connettore 2 35"/>
          <p:cNvCxnSpPr>
            <a:stCxn id="19" idx="3"/>
            <a:endCxn id="37" idx="1"/>
          </p:cNvCxnSpPr>
          <p:nvPr/>
        </p:nvCxnSpPr>
        <p:spPr>
          <a:xfrm>
            <a:off x="2938670" y="4429983"/>
            <a:ext cx="838200" cy="95810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7" name="CasellaDiTesto 36"/>
          <p:cNvSpPr txBox="1"/>
          <p:nvPr/>
        </p:nvSpPr>
        <p:spPr>
          <a:xfrm>
            <a:off x="3776870" y="5157257"/>
            <a:ext cx="2345634" cy="461665"/>
          </a:xfrm>
          <a:prstGeom prst="rect">
            <a:avLst/>
          </a:prstGeom>
          <a:noFill/>
        </p:spPr>
        <p:txBody>
          <a:bodyPr wrap="square" rtlCol="0">
            <a:spAutoFit/>
          </a:bodyPr>
          <a:lstStyle/>
          <a:p>
            <a:r>
              <a:rPr lang="fr-FR" sz="2400" dirty="0">
                <a:latin typeface="Garamond" panose="02020404030301010803" pitchFamily="18" charset="0"/>
              </a:rPr>
              <a:t>Les mutuelles </a:t>
            </a:r>
          </a:p>
        </p:txBody>
      </p:sp>
    </p:spTree>
    <p:extLst>
      <p:ext uri="{BB962C8B-B14F-4D97-AF65-F5344CB8AC3E}">
        <p14:creationId xmlns:p14="http://schemas.microsoft.com/office/powerpoint/2010/main" val="1997132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580922658"/>
              </p:ext>
            </p:extLst>
          </p:nvPr>
        </p:nvGraphicFramePr>
        <p:xfrm>
          <a:off x="237009" y="291227"/>
          <a:ext cx="11741426" cy="6468880"/>
        </p:xfrm>
        <a:graphic>
          <a:graphicData uri="http://schemas.openxmlformats.org/drawingml/2006/table">
            <a:tbl>
              <a:tblPr firstRow="1" bandRow="1">
                <a:tableStyleId>{5C22544A-7EE6-4342-B048-85BDC9FD1C3A}</a:tableStyleId>
              </a:tblPr>
              <a:tblGrid>
                <a:gridCol w="5870713">
                  <a:extLst>
                    <a:ext uri="{9D8B030D-6E8A-4147-A177-3AD203B41FA5}">
                      <a16:colId xmlns:a16="http://schemas.microsoft.com/office/drawing/2014/main" val="2751706426"/>
                    </a:ext>
                  </a:extLst>
                </a:gridCol>
                <a:gridCol w="5870713">
                  <a:extLst>
                    <a:ext uri="{9D8B030D-6E8A-4147-A177-3AD203B41FA5}">
                      <a16:colId xmlns:a16="http://schemas.microsoft.com/office/drawing/2014/main" val="63028594"/>
                    </a:ext>
                  </a:extLst>
                </a:gridCol>
              </a:tblGrid>
              <a:tr h="525280">
                <a:tc>
                  <a:txBody>
                    <a:bodyPr/>
                    <a:lstStyle/>
                    <a:p>
                      <a:r>
                        <a:rPr lang="fr-FR" sz="2400" dirty="0">
                          <a:latin typeface="Garamond" panose="02020404030301010803" pitchFamily="18" charset="0"/>
                        </a:rPr>
                        <a:t>Français </a:t>
                      </a:r>
                    </a:p>
                  </a:txBody>
                  <a:tcPr/>
                </a:tc>
                <a:tc>
                  <a:txBody>
                    <a:bodyPr/>
                    <a:lstStyle/>
                    <a:p>
                      <a:r>
                        <a:rPr lang="fr-FR" sz="2400" dirty="0">
                          <a:latin typeface="Garamond" panose="02020404030301010803" pitchFamily="18" charset="0"/>
                        </a:rPr>
                        <a:t>Italiano</a:t>
                      </a:r>
                    </a:p>
                  </a:txBody>
                  <a:tcPr/>
                </a:tc>
                <a:extLst>
                  <a:ext uri="{0D108BD9-81ED-4DB2-BD59-A6C34878D82A}">
                    <a16:rowId xmlns:a16="http://schemas.microsoft.com/office/drawing/2014/main" val="2711580132"/>
                  </a:ext>
                </a:extLst>
              </a:tr>
              <a:tr h="426060">
                <a:tc>
                  <a:txBody>
                    <a:bodyPr/>
                    <a:lstStyle/>
                    <a:p>
                      <a:r>
                        <a:rPr lang="fr-FR" sz="2400" dirty="0">
                          <a:latin typeface="Garamond" panose="02020404030301010803" pitchFamily="18" charset="0"/>
                        </a:rPr>
                        <a:t>L’entreprise individuelle</a:t>
                      </a:r>
                    </a:p>
                  </a:txBody>
                  <a:tcPr/>
                </a:tc>
                <a:tc>
                  <a:txBody>
                    <a:bodyPr/>
                    <a:lstStyle/>
                    <a:p>
                      <a:r>
                        <a:rPr lang="fr-FR" sz="2400" dirty="0" err="1">
                          <a:latin typeface="Garamond" panose="02020404030301010803" pitchFamily="18" charset="0"/>
                        </a:rPr>
                        <a:t>Impresa</a:t>
                      </a:r>
                      <a:r>
                        <a:rPr lang="fr-FR" sz="2400" dirty="0">
                          <a:latin typeface="Garamond" panose="02020404030301010803" pitchFamily="18" charset="0"/>
                        </a:rPr>
                        <a:t> </a:t>
                      </a:r>
                      <a:r>
                        <a:rPr lang="fr-FR" sz="2400" dirty="0" err="1">
                          <a:latin typeface="Garamond" panose="02020404030301010803" pitchFamily="18" charset="0"/>
                        </a:rPr>
                        <a:t>individuale</a:t>
                      </a:r>
                      <a:endParaRPr lang="fr-FR" sz="2400" dirty="0">
                        <a:latin typeface="Garamond" panose="02020404030301010803" pitchFamily="18" charset="0"/>
                      </a:endParaRPr>
                    </a:p>
                  </a:txBody>
                  <a:tcPr/>
                </a:tc>
                <a:extLst>
                  <a:ext uri="{0D108BD9-81ED-4DB2-BD59-A6C34878D82A}">
                    <a16:rowId xmlns:a16="http://schemas.microsoft.com/office/drawing/2014/main" val="230258932"/>
                  </a:ext>
                </a:extLst>
              </a:tr>
              <a:tr h="426060">
                <a:tc>
                  <a:txBody>
                    <a:bodyPr/>
                    <a:lstStyle/>
                    <a:p>
                      <a:r>
                        <a:rPr lang="fr-FR" sz="2400" dirty="0">
                          <a:latin typeface="Garamond" panose="02020404030301010803" pitchFamily="18" charset="0"/>
                        </a:rPr>
                        <a:t>Les entreprises unipersonnelles à responsabilité limitée (EURL)</a:t>
                      </a:r>
                    </a:p>
                  </a:txBody>
                  <a:tcPr/>
                </a:tc>
                <a:tc>
                  <a:txBody>
                    <a:bodyPr/>
                    <a:lstStyle/>
                    <a:p>
                      <a:r>
                        <a:rPr lang="fr-FR" sz="2400" dirty="0">
                          <a:latin typeface="Garamond" panose="02020404030301010803" pitchFamily="18" charset="0"/>
                        </a:rPr>
                        <a:t>Società a </a:t>
                      </a:r>
                      <a:r>
                        <a:rPr lang="fr-FR" sz="2400" dirty="0" err="1">
                          <a:latin typeface="Garamond" panose="02020404030301010803" pitchFamily="18" charset="0"/>
                        </a:rPr>
                        <a:t>responsabolità</a:t>
                      </a:r>
                      <a:r>
                        <a:rPr lang="fr-FR" sz="2400" baseline="0" dirty="0">
                          <a:latin typeface="Garamond" panose="02020404030301010803" pitchFamily="18" charset="0"/>
                        </a:rPr>
                        <a:t> </a:t>
                      </a:r>
                      <a:r>
                        <a:rPr lang="fr-FR" sz="2400" baseline="0" dirty="0" err="1">
                          <a:latin typeface="Garamond" panose="02020404030301010803" pitchFamily="18" charset="0"/>
                        </a:rPr>
                        <a:t>limitata</a:t>
                      </a:r>
                      <a:r>
                        <a:rPr lang="fr-FR" sz="2400" baseline="0" dirty="0">
                          <a:latin typeface="Garamond" panose="02020404030301010803" pitchFamily="18" charset="0"/>
                        </a:rPr>
                        <a:t> </a:t>
                      </a:r>
                      <a:r>
                        <a:rPr lang="fr-FR" sz="2400" baseline="0" dirty="0" err="1">
                          <a:latin typeface="Garamond" panose="02020404030301010803" pitchFamily="18" charset="0"/>
                        </a:rPr>
                        <a:t>unipersonale</a:t>
                      </a:r>
                      <a:r>
                        <a:rPr lang="fr-FR" sz="2400" baseline="0" dirty="0">
                          <a:latin typeface="Garamond" panose="02020404030301010803" pitchFamily="18" charset="0"/>
                        </a:rPr>
                        <a:t> (</a:t>
                      </a:r>
                      <a:r>
                        <a:rPr lang="fr-FR" sz="2400" baseline="0" dirty="0" err="1">
                          <a:latin typeface="Garamond" panose="02020404030301010803" pitchFamily="18" charset="0"/>
                        </a:rPr>
                        <a:t>S.r.l</a:t>
                      </a:r>
                      <a:r>
                        <a:rPr lang="fr-FR" sz="2400" baseline="0" dirty="0">
                          <a:latin typeface="Garamond" panose="02020404030301010803" pitchFamily="18" charset="0"/>
                        </a:rPr>
                        <a:t>. </a:t>
                      </a:r>
                      <a:r>
                        <a:rPr lang="fr-FR" sz="2400" baseline="0" dirty="0" err="1">
                          <a:latin typeface="Garamond" panose="02020404030301010803" pitchFamily="18" charset="0"/>
                        </a:rPr>
                        <a:t>unipersonale</a:t>
                      </a:r>
                      <a:r>
                        <a:rPr lang="fr-FR" sz="2400" baseline="0" dirty="0">
                          <a:latin typeface="Garamond" panose="02020404030301010803" pitchFamily="18" charset="0"/>
                        </a:rPr>
                        <a:t>)</a:t>
                      </a:r>
                      <a:endParaRPr lang="fr-FR" sz="2400" dirty="0">
                        <a:latin typeface="Garamond" panose="02020404030301010803" pitchFamily="18" charset="0"/>
                      </a:endParaRPr>
                    </a:p>
                  </a:txBody>
                  <a:tcPr/>
                </a:tc>
                <a:extLst>
                  <a:ext uri="{0D108BD9-81ED-4DB2-BD59-A6C34878D82A}">
                    <a16:rowId xmlns:a16="http://schemas.microsoft.com/office/drawing/2014/main" val="2583584163"/>
                  </a:ext>
                </a:extLst>
              </a:tr>
              <a:tr h="426060">
                <a:tc>
                  <a:txBody>
                    <a:bodyPr/>
                    <a:lstStyle/>
                    <a:p>
                      <a:r>
                        <a:rPr lang="fr-FR" sz="2400" dirty="0">
                          <a:latin typeface="Garamond" panose="02020404030301010803" pitchFamily="18" charset="0"/>
                        </a:rPr>
                        <a:t>Les entreprises sociétaires</a:t>
                      </a:r>
                    </a:p>
                  </a:txBody>
                  <a:tcPr/>
                </a:tc>
                <a:tc>
                  <a:txBody>
                    <a:bodyPr/>
                    <a:lstStyle/>
                    <a:p>
                      <a:r>
                        <a:rPr lang="fr-FR" sz="2400" dirty="0" err="1">
                          <a:latin typeface="Garamond" panose="02020404030301010803" pitchFamily="18" charset="0"/>
                        </a:rPr>
                        <a:t>Imprese</a:t>
                      </a:r>
                      <a:r>
                        <a:rPr lang="fr-FR" sz="2400" dirty="0">
                          <a:latin typeface="Garamond" panose="02020404030301010803" pitchFamily="18" charset="0"/>
                        </a:rPr>
                        <a:t> </a:t>
                      </a:r>
                      <a:r>
                        <a:rPr lang="fr-FR" sz="2400" dirty="0" err="1">
                          <a:latin typeface="Garamond" panose="02020404030301010803" pitchFamily="18" charset="0"/>
                        </a:rPr>
                        <a:t>societarie</a:t>
                      </a:r>
                      <a:r>
                        <a:rPr lang="fr-FR" sz="2400" dirty="0">
                          <a:latin typeface="Garamond" panose="02020404030301010803" pitchFamily="18" charset="0"/>
                        </a:rPr>
                        <a:t> </a:t>
                      </a:r>
                    </a:p>
                  </a:txBody>
                  <a:tcPr/>
                </a:tc>
                <a:extLst>
                  <a:ext uri="{0D108BD9-81ED-4DB2-BD59-A6C34878D82A}">
                    <a16:rowId xmlns:a16="http://schemas.microsoft.com/office/drawing/2014/main" val="923905154"/>
                  </a:ext>
                </a:extLst>
              </a:tr>
              <a:tr h="426060">
                <a:tc>
                  <a:txBody>
                    <a:bodyPr/>
                    <a:lstStyle/>
                    <a:p>
                      <a:r>
                        <a:rPr lang="fr-FR" sz="2400" dirty="0">
                          <a:latin typeface="Garamond" panose="02020404030301010803" pitchFamily="18" charset="0"/>
                        </a:rPr>
                        <a:t>Les sociétés de personnes / de capitaux</a:t>
                      </a:r>
                    </a:p>
                  </a:txBody>
                  <a:tcPr/>
                </a:tc>
                <a:tc>
                  <a:txBody>
                    <a:bodyPr/>
                    <a:lstStyle/>
                    <a:p>
                      <a:r>
                        <a:rPr lang="fr-FR" sz="2400" dirty="0">
                          <a:latin typeface="Garamond" panose="02020404030301010803" pitchFamily="18" charset="0"/>
                        </a:rPr>
                        <a:t>Società di </a:t>
                      </a:r>
                      <a:r>
                        <a:rPr lang="fr-FR" sz="2400" dirty="0" err="1">
                          <a:latin typeface="Garamond" panose="02020404030301010803" pitchFamily="18" charset="0"/>
                        </a:rPr>
                        <a:t>persone</a:t>
                      </a:r>
                      <a:r>
                        <a:rPr lang="fr-FR" sz="2400" dirty="0">
                          <a:latin typeface="Garamond" panose="02020404030301010803" pitchFamily="18" charset="0"/>
                        </a:rPr>
                        <a:t> / di </a:t>
                      </a:r>
                      <a:r>
                        <a:rPr lang="fr-FR" sz="2400" dirty="0" err="1">
                          <a:latin typeface="Garamond" panose="02020404030301010803" pitchFamily="18" charset="0"/>
                        </a:rPr>
                        <a:t>capitali</a:t>
                      </a:r>
                      <a:r>
                        <a:rPr lang="fr-FR" sz="2400" dirty="0">
                          <a:latin typeface="Garamond" panose="02020404030301010803" pitchFamily="18" charset="0"/>
                        </a:rPr>
                        <a:t> </a:t>
                      </a:r>
                    </a:p>
                  </a:txBody>
                  <a:tcPr/>
                </a:tc>
                <a:extLst>
                  <a:ext uri="{0D108BD9-81ED-4DB2-BD59-A6C34878D82A}">
                    <a16:rowId xmlns:a16="http://schemas.microsoft.com/office/drawing/2014/main" val="1943342431"/>
                  </a:ext>
                </a:extLst>
              </a:tr>
              <a:tr h="426060">
                <a:tc>
                  <a:txBody>
                    <a:bodyPr/>
                    <a:lstStyle/>
                    <a:p>
                      <a:r>
                        <a:rPr lang="fr-FR" sz="2400" dirty="0">
                          <a:latin typeface="Garamond" panose="02020404030301010803" pitchFamily="18" charset="0"/>
                        </a:rPr>
                        <a:t>Les sociétés en nom collectif (SNC)</a:t>
                      </a:r>
                    </a:p>
                  </a:txBody>
                  <a:tcPr/>
                </a:tc>
                <a:tc>
                  <a:txBody>
                    <a:bodyPr/>
                    <a:lstStyle/>
                    <a:p>
                      <a:r>
                        <a:rPr lang="fr-FR" sz="2400" dirty="0">
                          <a:latin typeface="Garamond" panose="02020404030301010803" pitchFamily="18" charset="0"/>
                        </a:rPr>
                        <a:t>Società in nome</a:t>
                      </a:r>
                      <a:r>
                        <a:rPr lang="fr-FR" sz="2400" baseline="0" dirty="0">
                          <a:latin typeface="Garamond" panose="02020404030301010803" pitchFamily="18" charset="0"/>
                        </a:rPr>
                        <a:t> </a:t>
                      </a:r>
                      <a:r>
                        <a:rPr lang="fr-FR" sz="2400" baseline="0" dirty="0" err="1">
                          <a:latin typeface="Garamond" panose="02020404030301010803" pitchFamily="18" charset="0"/>
                        </a:rPr>
                        <a:t>collettivo</a:t>
                      </a:r>
                      <a:r>
                        <a:rPr lang="fr-FR" sz="2400" baseline="0" dirty="0">
                          <a:latin typeface="Garamond" panose="02020404030301010803" pitchFamily="18" charset="0"/>
                        </a:rPr>
                        <a:t> (</a:t>
                      </a:r>
                      <a:r>
                        <a:rPr lang="fr-FR" sz="2400" baseline="0" dirty="0" err="1">
                          <a:latin typeface="Garamond" panose="02020404030301010803" pitchFamily="18" charset="0"/>
                        </a:rPr>
                        <a:t>S.n.c</a:t>
                      </a:r>
                      <a:r>
                        <a:rPr lang="fr-FR" sz="2400" baseline="0" dirty="0">
                          <a:latin typeface="Garamond" panose="02020404030301010803" pitchFamily="18" charset="0"/>
                        </a:rPr>
                        <a:t>.)</a:t>
                      </a:r>
                      <a:endParaRPr lang="fr-FR" sz="2400" dirty="0">
                        <a:latin typeface="Garamond" panose="02020404030301010803" pitchFamily="18" charset="0"/>
                      </a:endParaRPr>
                    </a:p>
                  </a:txBody>
                  <a:tcPr/>
                </a:tc>
                <a:extLst>
                  <a:ext uri="{0D108BD9-81ED-4DB2-BD59-A6C34878D82A}">
                    <a16:rowId xmlns:a16="http://schemas.microsoft.com/office/drawing/2014/main" val="3998023645"/>
                  </a:ext>
                </a:extLst>
              </a:tr>
              <a:tr h="426060">
                <a:tc>
                  <a:txBody>
                    <a:bodyPr/>
                    <a:lstStyle/>
                    <a:p>
                      <a:r>
                        <a:rPr lang="fr-FR" sz="2400" dirty="0">
                          <a:latin typeface="Garamond" panose="02020404030301010803" pitchFamily="18" charset="0"/>
                        </a:rPr>
                        <a:t>La société anonyme (SA)</a:t>
                      </a:r>
                    </a:p>
                  </a:txBody>
                  <a:tcPr/>
                </a:tc>
                <a:tc>
                  <a:txBody>
                    <a:bodyPr/>
                    <a:lstStyle/>
                    <a:p>
                      <a:r>
                        <a:rPr lang="fr-FR" sz="2400" dirty="0">
                          <a:latin typeface="Garamond" panose="02020404030301010803" pitchFamily="18" charset="0"/>
                        </a:rPr>
                        <a:t>Società </a:t>
                      </a:r>
                      <a:r>
                        <a:rPr lang="fr-FR" sz="2400" dirty="0" err="1">
                          <a:latin typeface="Garamond" panose="02020404030301010803" pitchFamily="18" charset="0"/>
                        </a:rPr>
                        <a:t>anonima</a:t>
                      </a:r>
                      <a:r>
                        <a:rPr lang="fr-FR" sz="2400" dirty="0">
                          <a:latin typeface="Garamond" panose="02020404030301010803" pitchFamily="18" charset="0"/>
                        </a:rPr>
                        <a:t> (SA)/</a:t>
                      </a:r>
                      <a:r>
                        <a:rPr lang="fr-FR" sz="2400" baseline="0" dirty="0">
                          <a:latin typeface="Garamond" panose="02020404030301010803" pitchFamily="18" charset="0"/>
                        </a:rPr>
                        <a:t> Società per </a:t>
                      </a:r>
                      <a:r>
                        <a:rPr lang="fr-FR" sz="2400" baseline="0" dirty="0" err="1">
                          <a:latin typeface="Garamond" panose="02020404030301010803" pitchFamily="18" charset="0"/>
                        </a:rPr>
                        <a:t>azioni</a:t>
                      </a:r>
                      <a:r>
                        <a:rPr lang="fr-FR" sz="2400" baseline="0" dirty="0">
                          <a:latin typeface="Garamond" panose="02020404030301010803" pitchFamily="18" charset="0"/>
                        </a:rPr>
                        <a:t> (</a:t>
                      </a:r>
                      <a:r>
                        <a:rPr lang="fr-FR" sz="2400" baseline="0" dirty="0" err="1">
                          <a:latin typeface="Garamond" panose="02020404030301010803" pitchFamily="18" charset="0"/>
                        </a:rPr>
                        <a:t>S.p.a</a:t>
                      </a:r>
                      <a:r>
                        <a:rPr lang="fr-FR" sz="2400" baseline="0" dirty="0">
                          <a:latin typeface="Garamond" panose="02020404030301010803" pitchFamily="18" charset="0"/>
                        </a:rPr>
                        <a:t>.) </a:t>
                      </a:r>
                      <a:endParaRPr lang="fr-FR" sz="2400" dirty="0">
                        <a:latin typeface="Garamond" panose="02020404030301010803" pitchFamily="18" charset="0"/>
                      </a:endParaRPr>
                    </a:p>
                  </a:txBody>
                  <a:tcPr/>
                </a:tc>
                <a:extLst>
                  <a:ext uri="{0D108BD9-81ED-4DB2-BD59-A6C34878D82A}">
                    <a16:rowId xmlns:a16="http://schemas.microsoft.com/office/drawing/2014/main" val="2780494415"/>
                  </a:ext>
                </a:extLst>
              </a:tr>
              <a:tr h="426060">
                <a:tc>
                  <a:txBody>
                    <a:bodyPr/>
                    <a:lstStyle/>
                    <a:p>
                      <a:r>
                        <a:rPr lang="fr-FR" sz="2400" dirty="0">
                          <a:latin typeface="Garamond" panose="02020404030301010803" pitchFamily="18" charset="0"/>
                        </a:rPr>
                        <a:t>La société en commandite simple (SCS) / par actions (SCA)</a:t>
                      </a:r>
                    </a:p>
                  </a:txBody>
                  <a:tcPr/>
                </a:tc>
                <a:tc>
                  <a:txBody>
                    <a:bodyPr/>
                    <a:lstStyle/>
                    <a:p>
                      <a:r>
                        <a:rPr lang="fr-FR" sz="2400" dirty="0">
                          <a:latin typeface="Garamond" panose="02020404030301010803" pitchFamily="18" charset="0"/>
                        </a:rPr>
                        <a:t>Società in </a:t>
                      </a:r>
                      <a:r>
                        <a:rPr lang="fr-FR" sz="2400" dirty="0" err="1">
                          <a:latin typeface="Garamond" panose="02020404030301010803" pitchFamily="18" charset="0"/>
                        </a:rPr>
                        <a:t>accomandita</a:t>
                      </a:r>
                      <a:r>
                        <a:rPr lang="fr-FR" sz="2400" baseline="0" dirty="0">
                          <a:latin typeface="Garamond" panose="02020404030301010803" pitchFamily="18" charset="0"/>
                        </a:rPr>
                        <a:t> </a:t>
                      </a:r>
                      <a:r>
                        <a:rPr lang="fr-FR" sz="2400" baseline="0" dirty="0" err="1">
                          <a:latin typeface="Garamond" panose="02020404030301010803" pitchFamily="18" charset="0"/>
                        </a:rPr>
                        <a:t>semplice</a:t>
                      </a:r>
                      <a:r>
                        <a:rPr lang="fr-FR" sz="2400" baseline="0" dirty="0">
                          <a:latin typeface="Garamond" panose="02020404030301010803" pitchFamily="18" charset="0"/>
                        </a:rPr>
                        <a:t> (</a:t>
                      </a:r>
                      <a:r>
                        <a:rPr lang="fr-FR" sz="2400" baseline="0" dirty="0" err="1">
                          <a:latin typeface="Garamond" panose="02020404030301010803" pitchFamily="18" charset="0"/>
                        </a:rPr>
                        <a:t>S.a.s</a:t>
                      </a:r>
                      <a:r>
                        <a:rPr lang="fr-FR" sz="2400" baseline="0" dirty="0">
                          <a:latin typeface="Garamond" panose="02020404030301010803" pitchFamily="18" charset="0"/>
                        </a:rPr>
                        <a:t>.) / in </a:t>
                      </a:r>
                      <a:r>
                        <a:rPr lang="fr-FR" sz="2400" baseline="0" dirty="0" err="1">
                          <a:latin typeface="Garamond" panose="02020404030301010803" pitchFamily="18" charset="0"/>
                        </a:rPr>
                        <a:t>accomandita</a:t>
                      </a:r>
                      <a:r>
                        <a:rPr lang="fr-FR" sz="2400" baseline="0" dirty="0">
                          <a:latin typeface="Garamond" panose="02020404030301010803" pitchFamily="18" charset="0"/>
                        </a:rPr>
                        <a:t> per </a:t>
                      </a:r>
                      <a:r>
                        <a:rPr lang="fr-FR" sz="2400" baseline="0" dirty="0" err="1">
                          <a:latin typeface="Garamond" panose="02020404030301010803" pitchFamily="18" charset="0"/>
                        </a:rPr>
                        <a:t>azioni</a:t>
                      </a:r>
                      <a:r>
                        <a:rPr lang="fr-FR" sz="2400" baseline="0" dirty="0">
                          <a:latin typeface="Garamond" panose="02020404030301010803" pitchFamily="18" charset="0"/>
                        </a:rPr>
                        <a:t> (S.A.P.A.)</a:t>
                      </a:r>
                      <a:endParaRPr lang="fr-FR" sz="2400" dirty="0">
                        <a:latin typeface="Garamond" panose="02020404030301010803" pitchFamily="18" charset="0"/>
                      </a:endParaRPr>
                    </a:p>
                  </a:txBody>
                  <a:tcPr/>
                </a:tc>
                <a:extLst>
                  <a:ext uri="{0D108BD9-81ED-4DB2-BD59-A6C34878D82A}">
                    <a16:rowId xmlns:a16="http://schemas.microsoft.com/office/drawing/2014/main" val="720978753"/>
                  </a:ext>
                </a:extLst>
              </a:tr>
              <a:tr h="426060">
                <a:tc>
                  <a:txBody>
                    <a:bodyPr/>
                    <a:lstStyle/>
                    <a:p>
                      <a:r>
                        <a:rPr lang="fr-FR" sz="2400" dirty="0">
                          <a:latin typeface="Garamond" panose="02020404030301010803" pitchFamily="18" charset="0"/>
                        </a:rPr>
                        <a:t>La société par</a:t>
                      </a:r>
                      <a:r>
                        <a:rPr lang="fr-FR" sz="2400" baseline="0" dirty="0">
                          <a:latin typeface="Garamond" panose="02020404030301010803" pitchFamily="18" charset="0"/>
                        </a:rPr>
                        <a:t> actions simplifiée (SAS)</a:t>
                      </a:r>
                    </a:p>
                  </a:txBody>
                  <a:tcPr/>
                </a:tc>
                <a:tc>
                  <a:txBody>
                    <a:bodyPr/>
                    <a:lstStyle/>
                    <a:p>
                      <a:r>
                        <a:rPr lang="fr-FR" sz="2400" dirty="0">
                          <a:latin typeface="Garamond" panose="02020404030301010803" pitchFamily="18" charset="0"/>
                        </a:rPr>
                        <a:t>Società a </a:t>
                      </a:r>
                      <a:r>
                        <a:rPr lang="fr-FR" sz="2400" dirty="0" err="1">
                          <a:latin typeface="Garamond" panose="02020404030301010803" pitchFamily="18" charset="0"/>
                        </a:rPr>
                        <a:t>responsabilità</a:t>
                      </a:r>
                      <a:r>
                        <a:rPr lang="fr-FR" sz="2400" dirty="0">
                          <a:latin typeface="Garamond" panose="02020404030301010803" pitchFamily="18" charset="0"/>
                        </a:rPr>
                        <a:t> </a:t>
                      </a:r>
                      <a:r>
                        <a:rPr lang="fr-FR" sz="2400" dirty="0" err="1">
                          <a:latin typeface="Garamond" panose="02020404030301010803" pitchFamily="18" charset="0"/>
                        </a:rPr>
                        <a:t>limitata</a:t>
                      </a:r>
                      <a:r>
                        <a:rPr lang="fr-FR" sz="2400" dirty="0">
                          <a:latin typeface="Garamond" panose="02020404030301010803" pitchFamily="18" charset="0"/>
                        </a:rPr>
                        <a:t> </a:t>
                      </a:r>
                      <a:r>
                        <a:rPr lang="fr-FR" sz="2400" dirty="0" err="1">
                          <a:latin typeface="Garamond" panose="02020404030301010803" pitchFamily="18" charset="0"/>
                        </a:rPr>
                        <a:t>semplificata</a:t>
                      </a:r>
                      <a:r>
                        <a:rPr lang="fr-FR" sz="2400" dirty="0">
                          <a:latin typeface="Garamond" panose="02020404030301010803" pitchFamily="18" charset="0"/>
                        </a:rPr>
                        <a:t> (</a:t>
                      </a:r>
                      <a:r>
                        <a:rPr lang="fr-FR" sz="2400" dirty="0" err="1">
                          <a:latin typeface="Garamond" panose="02020404030301010803" pitchFamily="18" charset="0"/>
                        </a:rPr>
                        <a:t>S.r.l.s</a:t>
                      </a:r>
                      <a:r>
                        <a:rPr lang="fr-FR" sz="2400" dirty="0">
                          <a:latin typeface="Garamond" panose="02020404030301010803" pitchFamily="18" charset="0"/>
                        </a:rPr>
                        <a:t>.)</a:t>
                      </a:r>
                    </a:p>
                  </a:txBody>
                  <a:tcPr/>
                </a:tc>
                <a:extLst>
                  <a:ext uri="{0D108BD9-81ED-4DB2-BD59-A6C34878D82A}">
                    <a16:rowId xmlns:a16="http://schemas.microsoft.com/office/drawing/2014/main" val="1845153515"/>
                  </a:ext>
                </a:extLst>
              </a:tr>
              <a:tr h="426060">
                <a:tc>
                  <a:txBody>
                    <a:bodyPr/>
                    <a:lstStyle/>
                    <a:p>
                      <a:r>
                        <a:rPr lang="fr-FR" sz="2400" baseline="0" dirty="0">
                          <a:latin typeface="Garamond" panose="02020404030301010803" pitchFamily="18" charset="0"/>
                        </a:rPr>
                        <a:t>La société par actions simplifiée unipersonnelle (SASU)</a:t>
                      </a:r>
                    </a:p>
                  </a:txBody>
                  <a:tcPr/>
                </a:tc>
                <a:tc>
                  <a:txBody>
                    <a:bodyPr/>
                    <a:lstStyle/>
                    <a:p>
                      <a:r>
                        <a:rPr lang="fr-FR" sz="2400" dirty="0">
                          <a:latin typeface="Garamond" panose="02020404030301010803" pitchFamily="18" charset="0"/>
                        </a:rPr>
                        <a:t>Società a </a:t>
                      </a:r>
                      <a:r>
                        <a:rPr lang="fr-FR" sz="2400" dirty="0" err="1">
                          <a:latin typeface="Garamond" panose="02020404030301010803" pitchFamily="18" charset="0"/>
                        </a:rPr>
                        <a:t>responsabilità</a:t>
                      </a:r>
                      <a:r>
                        <a:rPr lang="fr-FR" sz="2400" dirty="0">
                          <a:latin typeface="Garamond" panose="02020404030301010803" pitchFamily="18" charset="0"/>
                        </a:rPr>
                        <a:t> </a:t>
                      </a:r>
                      <a:r>
                        <a:rPr lang="fr-FR" sz="2400" dirty="0" err="1">
                          <a:latin typeface="Garamond" panose="02020404030301010803" pitchFamily="18" charset="0"/>
                        </a:rPr>
                        <a:t>limitata</a:t>
                      </a:r>
                      <a:r>
                        <a:rPr lang="fr-FR" sz="2400" dirty="0">
                          <a:latin typeface="Garamond" panose="02020404030301010803" pitchFamily="18" charset="0"/>
                        </a:rPr>
                        <a:t> </a:t>
                      </a:r>
                      <a:r>
                        <a:rPr lang="fr-FR" sz="2400" dirty="0" err="1">
                          <a:latin typeface="Garamond" panose="02020404030301010803" pitchFamily="18" charset="0"/>
                        </a:rPr>
                        <a:t>semplificata</a:t>
                      </a:r>
                      <a:r>
                        <a:rPr lang="fr-FR" sz="2400" dirty="0">
                          <a:latin typeface="Garamond" panose="02020404030301010803" pitchFamily="18" charset="0"/>
                        </a:rPr>
                        <a:t> </a:t>
                      </a:r>
                      <a:r>
                        <a:rPr lang="fr-FR" sz="2400" dirty="0" err="1">
                          <a:latin typeface="Garamond" panose="02020404030301010803" pitchFamily="18" charset="0"/>
                        </a:rPr>
                        <a:t>unipersonale</a:t>
                      </a:r>
                      <a:r>
                        <a:rPr lang="fr-FR" sz="2400" dirty="0">
                          <a:latin typeface="Garamond" panose="02020404030301010803" pitchFamily="18" charset="0"/>
                        </a:rPr>
                        <a:t> (</a:t>
                      </a:r>
                      <a:r>
                        <a:rPr lang="fr-FR" sz="2400" dirty="0" err="1">
                          <a:latin typeface="Garamond" panose="02020404030301010803" pitchFamily="18" charset="0"/>
                        </a:rPr>
                        <a:t>S.r.l.s</a:t>
                      </a:r>
                      <a:r>
                        <a:rPr lang="fr-FR" sz="2400" dirty="0">
                          <a:latin typeface="Garamond" panose="02020404030301010803" pitchFamily="18" charset="0"/>
                        </a:rPr>
                        <a:t>. </a:t>
                      </a:r>
                      <a:r>
                        <a:rPr lang="fr-FR" sz="2400" dirty="0" err="1">
                          <a:latin typeface="Garamond" panose="02020404030301010803" pitchFamily="18" charset="0"/>
                        </a:rPr>
                        <a:t>unipersonale</a:t>
                      </a:r>
                      <a:r>
                        <a:rPr lang="fr-FR" sz="2400" dirty="0">
                          <a:latin typeface="Garamond" panose="02020404030301010803" pitchFamily="18" charset="0"/>
                        </a:rPr>
                        <a:t>)</a:t>
                      </a:r>
                    </a:p>
                  </a:txBody>
                  <a:tcPr/>
                </a:tc>
                <a:extLst>
                  <a:ext uri="{0D108BD9-81ED-4DB2-BD59-A6C34878D82A}">
                    <a16:rowId xmlns:a16="http://schemas.microsoft.com/office/drawing/2014/main" val="2435319675"/>
                  </a:ext>
                </a:extLst>
              </a:tr>
            </a:tbl>
          </a:graphicData>
        </a:graphic>
      </p:graphicFrame>
    </p:spTree>
    <p:extLst>
      <p:ext uri="{BB962C8B-B14F-4D97-AF65-F5344CB8AC3E}">
        <p14:creationId xmlns:p14="http://schemas.microsoft.com/office/powerpoint/2010/main" val="3893477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344544664"/>
              </p:ext>
            </p:extLst>
          </p:nvPr>
        </p:nvGraphicFramePr>
        <p:xfrm>
          <a:off x="980660" y="821634"/>
          <a:ext cx="10177672" cy="5399375"/>
        </p:xfrm>
        <a:graphic>
          <a:graphicData uri="http://schemas.openxmlformats.org/drawingml/2006/table">
            <a:tbl>
              <a:tblPr firstRow="1" bandRow="1">
                <a:tableStyleId>{5C22544A-7EE6-4342-B048-85BDC9FD1C3A}</a:tableStyleId>
              </a:tblPr>
              <a:tblGrid>
                <a:gridCol w="5088836">
                  <a:extLst>
                    <a:ext uri="{9D8B030D-6E8A-4147-A177-3AD203B41FA5}">
                      <a16:colId xmlns:a16="http://schemas.microsoft.com/office/drawing/2014/main" val="2356965254"/>
                    </a:ext>
                  </a:extLst>
                </a:gridCol>
                <a:gridCol w="5088836">
                  <a:extLst>
                    <a:ext uri="{9D8B030D-6E8A-4147-A177-3AD203B41FA5}">
                      <a16:colId xmlns:a16="http://schemas.microsoft.com/office/drawing/2014/main" val="2273094769"/>
                    </a:ext>
                  </a:extLst>
                </a:gridCol>
              </a:tblGrid>
              <a:tr h="700822">
                <a:tc>
                  <a:txBody>
                    <a:bodyPr/>
                    <a:lstStyle/>
                    <a:p>
                      <a:r>
                        <a:rPr lang="fr-FR" dirty="0"/>
                        <a:t>Français</a:t>
                      </a:r>
                      <a:r>
                        <a:rPr lang="fr-FR" baseline="0" dirty="0"/>
                        <a:t> </a:t>
                      </a:r>
                      <a:endParaRPr lang="fr-FR" dirty="0"/>
                    </a:p>
                  </a:txBody>
                  <a:tcPr/>
                </a:tc>
                <a:tc>
                  <a:txBody>
                    <a:bodyPr/>
                    <a:lstStyle/>
                    <a:p>
                      <a:r>
                        <a:rPr lang="fr-FR" dirty="0" err="1"/>
                        <a:t>Itaiiano</a:t>
                      </a:r>
                      <a:endParaRPr lang="fr-FR" dirty="0"/>
                    </a:p>
                  </a:txBody>
                  <a:tcPr/>
                </a:tc>
                <a:extLst>
                  <a:ext uri="{0D108BD9-81ED-4DB2-BD59-A6C34878D82A}">
                    <a16:rowId xmlns:a16="http://schemas.microsoft.com/office/drawing/2014/main" val="1066778874"/>
                  </a:ext>
                </a:extLst>
              </a:tr>
              <a:tr h="700822">
                <a:tc>
                  <a:txBody>
                    <a:bodyPr/>
                    <a:lstStyle/>
                    <a:p>
                      <a:r>
                        <a:rPr lang="fr-FR" sz="2400" dirty="0">
                          <a:latin typeface="Garamond" panose="02020404030301010803" pitchFamily="18" charset="0"/>
                        </a:rPr>
                        <a:t>La société à responsabilité limitée (SARL)</a:t>
                      </a:r>
                    </a:p>
                  </a:txBody>
                  <a:tcPr/>
                </a:tc>
                <a:tc>
                  <a:txBody>
                    <a:bodyPr/>
                    <a:lstStyle/>
                    <a:p>
                      <a:r>
                        <a:rPr lang="fr-FR" sz="2400" dirty="0">
                          <a:latin typeface="Garamond" panose="02020404030301010803" pitchFamily="18" charset="0"/>
                        </a:rPr>
                        <a:t>Società</a:t>
                      </a:r>
                      <a:r>
                        <a:rPr lang="fr-FR" sz="2400" baseline="0" dirty="0">
                          <a:latin typeface="Garamond" panose="02020404030301010803" pitchFamily="18" charset="0"/>
                        </a:rPr>
                        <a:t> a </a:t>
                      </a:r>
                      <a:r>
                        <a:rPr lang="fr-FR" sz="2400" baseline="0" dirty="0" err="1">
                          <a:latin typeface="Garamond" panose="02020404030301010803" pitchFamily="18" charset="0"/>
                        </a:rPr>
                        <a:t>responsabilità</a:t>
                      </a:r>
                      <a:r>
                        <a:rPr lang="fr-FR" sz="2400" baseline="0" dirty="0">
                          <a:latin typeface="Garamond" panose="02020404030301010803" pitchFamily="18" charset="0"/>
                        </a:rPr>
                        <a:t> </a:t>
                      </a:r>
                      <a:r>
                        <a:rPr lang="fr-FR" sz="2400" baseline="0" dirty="0" err="1">
                          <a:latin typeface="Garamond" panose="02020404030301010803" pitchFamily="18" charset="0"/>
                        </a:rPr>
                        <a:t>limitata</a:t>
                      </a:r>
                      <a:r>
                        <a:rPr lang="fr-FR" sz="2400" baseline="0" dirty="0">
                          <a:latin typeface="Garamond" panose="02020404030301010803" pitchFamily="18" charset="0"/>
                        </a:rPr>
                        <a:t> (</a:t>
                      </a:r>
                      <a:r>
                        <a:rPr lang="fr-FR" sz="2400" baseline="0" dirty="0" err="1">
                          <a:latin typeface="Garamond" panose="02020404030301010803" pitchFamily="18" charset="0"/>
                        </a:rPr>
                        <a:t>S.r.l</a:t>
                      </a:r>
                      <a:r>
                        <a:rPr lang="fr-FR" sz="2400" baseline="0" dirty="0">
                          <a:latin typeface="Garamond" panose="02020404030301010803" pitchFamily="18" charset="0"/>
                        </a:rPr>
                        <a:t>.)</a:t>
                      </a:r>
                      <a:endParaRPr lang="fr-FR" sz="2400" dirty="0">
                        <a:latin typeface="Garamond" panose="02020404030301010803" pitchFamily="18" charset="0"/>
                      </a:endParaRPr>
                    </a:p>
                  </a:txBody>
                  <a:tcPr/>
                </a:tc>
                <a:extLst>
                  <a:ext uri="{0D108BD9-81ED-4DB2-BD59-A6C34878D82A}">
                    <a16:rowId xmlns:a16="http://schemas.microsoft.com/office/drawing/2014/main" val="3993536988"/>
                  </a:ext>
                </a:extLst>
              </a:tr>
              <a:tr h="700822">
                <a:tc>
                  <a:txBody>
                    <a:bodyPr/>
                    <a:lstStyle/>
                    <a:p>
                      <a:r>
                        <a:rPr lang="fr-FR" sz="2400" dirty="0">
                          <a:latin typeface="Garamond" panose="02020404030301010803" pitchFamily="18" charset="0"/>
                        </a:rPr>
                        <a:t>Les sociétés civiles </a:t>
                      </a:r>
                    </a:p>
                  </a:txBody>
                  <a:tcPr/>
                </a:tc>
                <a:tc>
                  <a:txBody>
                    <a:bodyPr/>
                    <a:lstStyle/>
                    <a:p>
                      <a:r>
                        <a:rPr lang="fr-FR" sz="2400" dirty="0">
                          <a:latin typeface="Garamond" panose="02020404030301010803" pitchFamily="18" charset="0"/>
                        </a:rPr>
                        <a:t>Società </a:t>
                      </a:r>
                      <a:r>
                        <a:rPr lang="fr-FR" sz="2400" dirty="0" err="1">
                          <a:latin typeface="Garamond" panose="02020404030301010803" pitchFamily="18" charset="0"/>
                        </a:rPr>
                        <a:t>civili</a:t>
                      </a:r>
                      <a:endParaRPr lang="fr-FR" sz="2400" dirty="0">
                        <a:latin typeface="Garamond" panose="02020404030301010803" pitchFamily="18" charset="0"/>
                      </a:endParaRPr>
                    </a:p>
                  </a:txBody>
                  <a:tcPr/>
                </a:tc>
                <a:extLst>
                  <a:ext uri="{0D108BD9-81ED-4DB2-BD59-A6C34878D82A}">
                    <a16:rowId xmlns:a16="http://schemas.microsoft.com/office/drawing/2014/main" val="1800864470"/>
                  </a:ext>
                </a:extLst>
              </a:tr>
              <a:tr h="700822">
                <a:tc>
                  <a:txBody>
                    <a:bodyPr/>
                    <a:lstStyle/>
                    <a:p>
                      <a:r>
                        <a:rPr lang="fr-FR" sz="2400" dirty="0">
                          <a:latin typeface="Garamond" panose="02020404030301010803" pitchFamily="18" charset="0"/>
                        </a:rPr>
                        <a:t>Le groupement d’intérêt économique (GIE)</a:t>
                      </a:r>
                    </a:p>
                  </a:txBody>
                  <a:tcPr/>
                </a:tc>
                <a:tc>
                  <a:txBody>
                    <a:bodyPr/>
                    <a:lstStyle/>
                    <a:p>
                      <a:r>
                        <a:rPr lang="fr-FR" sz="2400" dirty="0" err="1">
                          <a:latin typeface="Garamond" panose="02020404030301010803" pitchFamily="18" charset="0"/>
                        </a:rPr>
                        <a:t>Gruppo</a:t>
                      </a:r>
                      <a:r>
                        <a:rPr lang="fr-FR" sz="2400" dirty="0">
                          <a:latin typeface="Garamond" panose="02020404030301010803" pitchFamily="18" charset="0"/>
                        </a:rPr>
                        <a:t> di </a:t>
                      </a:r>
                      <a:r>
                        <a:rPr lang="fr-FR" sz="2400" dirty="0" err="1">
                          <a:latin typeface="Garamond" panose="02020404030301010803" pitchFamily="18" charset="0"/>
                        </a:rPr>
                        <a:t>interesse</a:t>
                      </a:r>
                      <a:r>
                        <a:rPr lang="fr-FR" sz="2400" dirty="0">
                          <a:latin typeface="Garamond" panose="02020404030301010803" pitchFamily="18" charset="0"/>
                        </a:rPr>
                        <a:t> </a:t>
                      </a:r>
                      <a:r>
                        <a:rPr lang="fr-FR" sz="2400" dirty="0" err="1">
                          <a:latin typeface="Garamond" panose="02020404030301010803" pitchFamily="18" charset="0"/>
                        </a:rPr>
                        <a:t>economico</a:t>
                      </a:r>
                      <a:endParaRPr lang="fr-FR" sz="2400" dirty="0">
                        <a:latin typeface="Garamond" panose="02020404030301010803" pitchFamily="18" charset="0"/>
                      </a:endParaRPr>
                    </a:p>
                  </a:txBody>
                  <a:tcPr/>
                </a:tc>
                <a:extLst>
                  <a:ext uri="{0D108BD9-81ED-4DB2-BD59-A6C34878D82A}">
                    <a16:rowId xmlns:a16="http://schemas.microsoft.com/office/drawing/2014/main" val="1125809202"/>
                  </a:ext>
                </a:extLst>
              </a:tr>
              <a:tr h="950167">
                <a:tc>
                  <a:txBody>
                    <a:bodyPr/>
                    <a:lstStyle/>
                    <a:p>
                      <a:r>
                        <a:rPr lang="fr-FR" sz="2400" dirty="0">
                          <a:latin typeface="Garamond" panose="02020404030301010803" pitchFamily="18" charset="0"/>
                        </a:rPr>
                        <a:t>Les coopératives de consommateurs / de production / agricoles</a:t>
                      </a:r>
                    </a:p>
                  </a:txBody>
                  <a:tcPr/>
                </a:tc>
                <a:tc>
                  <a:txBody>
                    <a:bodyPr/>
                    <a:lstStyle/>
                    <a:p>
                      <a:r>
                        <a:rPr lang="fr-FR" sz="2400" dirty="0">
                          <a:latin typeface="Garamond" panose="02020404030301010803" pitchFamily="18" charset="0"/>
                        </a:rPr>
                        <a:t>Le</a:t>
                      </a:r>
                      <a:r>
                        <a:rPr lang="fr-FR" sz="2400" baseline="0" dirty="0">
                          <a:latin typeface="Garamond" panose="02020404030301010803" pitchFamily="18" charset="0"/>
                        </a:rPr>
                        <a:t> </a:t>
                      </a:r>
                      <a:r>
                        <a:rPr lang="fr-FR" sz="2400" baseline="0" dirty="0" err="1">
                          <a:latin typeface="Garamond" panose="02020404030301010803" pitchFamily="18" charset="0"/>
                        </a:rPr>
                        <a:t>cooperative</a:t>
                      </a:r>
                      <a:r>
                        <a:rPr lang="fr-FR" sz="2400" baseline="0" dirty="0">
                          <a:latin typeface="Garamond" panose="02020404030301010803" pitchFamily="18" charset="0"/>
                        </a:rPr>
                        <a:t> di </a:t>
                      </a:r>
                      <a:r>
                        <a:rPr lang="fr-FR" sz="2400" baseline="0" dirty="0" err="1">
                          <a:latin typeface="Garamond" panose="02020404030301010803" pitchFamily="18" charset="0"/>
                        </a:rPr>
                        <a:t>consumo</a:t>
                      </a:r>
                      <a:r>
                        <a:rPr lang="fr-FR" sz="2400" baseline="0" dirty="0">
                          <a:latin typeface="Garamond" panose="02020404030301010803" pitchFamily="18" charset="0"/>
                        </a:rPr>
                        <a:t> / di </a:t>
                      </a:r>
                      <a:r>
                        <a:rPr lang="fr-FR" sz="2400" baseline="0" dirty="0" err="1">
                          <a:latin typeface="Garamond" panose="02020404030301010803" pitchFamily="18" charset="0"/>
                        </a:rPr>
                        <a:t>produzione</a:t>
                      </a:r>
                      <a:r>
                        <a:rPr lang="fr-FR" sz="2400" baseline="0" dirty="0">
                          <a:latin typeface="Garamond" panose="02020404030301010803" pitchFamily="18" charset="0"/>
                        </a:rPr>
                        <a:t> e </a:t>
                      </a:r>
                      <a:r>
                        <a:rPr lang="fr-FR" sz="2400" baseline="0" dirty="0" err="1">
                          <a:latin typeface="Garamond" panose="02020404030301010803" pitchFamily="18" charset="0"/>
                        </a:rPr>
                        <a:t>lavoro</a:t>
                      </a:r>
                      <a:r>
                        <a:rPr lang="fr-FR" sz="2400" baseline="0" dirty="0">
                          <a:latin typeface="Garamond" panose="02020404030301010803" pitchFamily="18" charset="0"/>
                        </a:rPr>
                        <a:t> / agricole</a:t>
                      </a:r>
                      <a:endParaRPr lang="fr-FR" sz="2400" dirty="0">
                        <a:latin typeface="Garamond" panose="02020404030301010803" pitchFamily="18" charset="0"/>
                      </a:endParaRPr>
                    </a:p>
                  </a:txBody>
                  <a:tcPr/>
                </a:tc>
                <a:extLst>
                  <a:ext uri="{0D108BD9-81ED-4DB2-BD59-A6C34878D82A}">
                    <a16:rowId xmlns:a16="http://schemas.microsoft.com/office/drawing/2014/main" val="2062494348"/>
                  </a:ext>
                </a:extLst>
              </a:tr>
              <a:tr h="700822">
                <a:tc>
                  <a:txBody>
                    <a:bodyPr/>
                    <a:lstStyle/>
                    <a:p>
                      <a:r>
                        <a:rPr lang="fr-FR" sz="2400" dirty="0">
                          <a:latin typeface="Garamond" panose="02020404030301010803" pitchFamily="18" charset="0"/>
                        </a:rPr>
                        <a:t>Les associations</a:t>
                      </a:r>
                    </a:p>
                  </a:txBody>
                  <a:tcPr/>
                </a:tc>
                <a:tc>
                  <a:txBody>
                    <a:bodyPr/>
                    <a:lstStyle/>
                    <a:p>
                      <a:r>
                        <a:rPr lang="fr-FR" sz="2400" dirty="0">
                          <a:latin typeface="Garamond" panose="02020404030301010803" pitchFamily="18" charset="0"/>
                        </a:rPr>
                        <a:t>Le</a:t>
                      </a:r>
                      <a:r>
                        <a:rPr lang="fr-FR" sz="2400" baseline="0" dirty="0">
                          <a:latin typeface="Garamond" panose="02020404030301010803" pitchFamily="18" charset="0"/>
                        </a:rPr>
                        <a:t> </a:t>
                      </a:r>
                      <a:r>
                        <a:rPr lang="fr-FR" sz="2400" baseline="0" dirty="0" err="1">
                          <a:latin typeface="Garamond" panose="02020404030301010803" pitchFamily="18" charset="0"/>
                        </a:rPr>
                        <a:t>associazioni</a:t>
                      </a:r>
                      <a:endParaRPr lang="fr-FR" sz="2400" dirty="0">
                        <a:latin typeface="Garamond" panose="02020404030301010803" pitchFamily="18" charset="0"/>
                      </a:endParaRPr>
                    </a:p>
                  </a:txBody>
                  <a:tcPr/>
                </a:tc>
                <a:extLst>
                  <a:ext uri="{0D108BD9-81ED-4DB2-BD59-A6C34878D82A}">
                    <a16:rowId xmlns:a16="http://schemas.microsoft.com/office/drawing/2014/main" val="4073487334"/>
                  </a:ext>
                </a:extLst>
              </a:tr>
              <a:tr h="700822">
                <a:tc>
                  <a:txBody>
                    <a:bodyPr/>
                    <a:lstStyle/>
                    <a:p>
                      <a:r>
                        <a:rPr lang="fr-FR" sz="2400" dirty="0">
                          <a:latin typeface="Garamond" panose="02020404030301010803" pitchFamily="18" charset="0"/>
                        </a:rPr>
                        <a:t>Les mutuelles </a:t>
                      </a:r>
                    </a:p>
                  </a:txBody>
                  <a:tcPr/>
                </a:tc>
                <a:tc>
                  <a:txBody>
                    <a:bodyPr/>
                    <a:lstStyle/>
                    <a:p>
                      <a:r>
                        <a:rPr lang="fr-FR" sz="2400" dirty="0">
                          <a:latin typeface="Garamond" panose="02020404030301010803" pitchFamily="18" charset="0"/>
                        </a:rPr>
                        <a:t>Le </a:t>
                      </a:r>
                      <a:r>
                        <a:rPr lang="fr-FR" sz="2400" dirty="0" err="1">
                          <a:latin typeface="Garamond" panose="02020404030301010803" pitchFamily="18" charset="0"/>
                        </a:rPr>
                        <a:t>società</a:t>
                      </a:r>
                      <a:r>
                        <a:rPr lang="fr-FR" sz="2400" dirty="0">
                          <a:latin typeface="Garamond" panose="02020404030301010803" pitchFamily="18" charset="0"/>
                        </a:rPr>
                        <a:t> di </a:t>
                      </a:r>
                      <a:r>
                        <a:rPr lang="fr-FR" sz="2400" dirty="0" err="1">
                          <a:latin typeface="Garamond" panose="02020404030301010803" pitchFamily="18" charset="0"/>
                        </a:rPr>
                        <a:t>mutua</a:t>
                      </a:r>
                      <a:r>
                        <a:rPr lang="fr-FR" sz="2400" baseline="0" dirty="0">
                          <a:latin typeface="Garamond" panose="02020404030301010803" pitchFamily="18" charset="0"/>
                        </a:rPr>
                        <a:t> </a:t>
                      </a:r>
                      <a:r>
                        <a:rPr lang="fr-FR" sz="2400" baseline="0" dirty="0" err="1">
                          <a:latin typeface="Garamond" panose="02020404030301010803" pitchFamily="18" charset="0"/>
                        </a:rPr>
                        <a:t>assicurazione</a:t>
                      </a:r>
                      <a:endParaRPr lang="fr-FR" sz="2400" dirty="0">
                        <a:latin typeface="Garamond" panose="02020404030301010803" pitchFamily="18" charset="0"/>
                      </a:endParaRPr>
                    </a:p>
                  </a:txBody>
                  <a:tcPr/>
                </a:tc>
                <a:extLst>
                  <a:ext uri="{0D108BD9-81ED-4DB2-BD59-A6C34878D82A}">
                    <a16:rowId xmlns:a16="http://schemas.microsoft.com/office/drawing/2014/main" val="83438423"/>
                  </a:ext>
                </a:extLst>
              </a:tr>
            </a:tbl>
          </a:graphicData>
        </a:graphic>
      </p:graphicFrame>
    </p:spTree>
    <p:extLst>
      <p:ext uri="{BB962C8B-B14F-4D97-AF65-F5344CB8AC3E}">
        <p14:creationId xmlns:p14="http://schemas.microsoft.com/office/powerpoint/2010/main" val="1944534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91548" y="98533"/>
            <a:ext cx="11608904" cy="490330"/>
          </a:xfrm>
        </p:spPr>
        <p:txBody>
          <a:bodyPr>
            <a:normAutofit/>
          </a:bodyPr>
          <a:lstStyle/>
          <a:p>
            <a:pPr marL="0" indent="0">
              <a:buNone/>
            </a:pPr>
            <a:r>
              <a:rPr lang="fr-FR" dirty="0">
                <a:latin typeface="Garamond" panose="02020404030301010803" pitchFamily="18" charset="0"/>
              </a:rPr>
              <a:t>Les entreprises sont classifiées selon:</a:t>
            </a:r>
          </a:p>
          <a:p>
            <a:pPr marL="0" indent="0">
              <a:buNone/>
            </a:pPr>
            <a:endParaRPr lang="fr-FR" sz="2400" dirty="0">
              <a:latin typeface="Garamond" panose="02020404030301010803" pitchFamily="18" charset="0"/>
            </a:endParaRPr>
          </a:p>
          <a:p>
            <a:pPr marL="0" indent="0">
              <a:buNone/>
            </a:pPr>
            <a:endParaRPr lang="fr-FR" sz="2400" dirty="0">
              <a:latin typeface="Garamond" panose="02020404030301010803" pitchFamily="18" charset="0"/>
            </a:endParaRPr>
          </a:p>
        </p:txBody>
      </p:sp>
      <p:sp>
        <p:nvSpPr>
          <p:cNvPr id="5" name="CasellaDiTesto 4"/>
          <p:cNvSpPr txBox="1"/>
          <p:nvPr/>
        </p:nvSpPr>
        <p:spPr>
          <a:xfrm>
            <a:off x="1219200" y="1106548"/>
            <a:ext cx="9183756" cy="2544286"/>
          </a:xfrm>
          <a:prstGeom prst="rect">
            <a:avLst/>
          </a:prstGeom>
          <a:noFill/>
        </p:spPr>
        <p:txBody>
          <a:bodyPr wrap="square" rtlCol="0">
            <a:spAutoFit/>
          </a:bodyPr>
          <a:lstStyle/>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Très petite entreprise </a:t>
            </a:r>
            <a:r>
              <a:rPr lang="fr-FR" sz="2800" dirty="0">
                <a:solidFill>
                  <a:prstClr val="black"/>
                </a:solidFill>
                <a:latin typeface="Garamond" panose="02020404030301010803" pitchFamily="18" charset="0"/>
                <a:sym typeface="Wingdings" panose="05000000000000000000" pitchFamily="2" charset="2"/>
              </a:rPr>
              <a:t> de 1 à 9 salariés (TPE) </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sym typeface="Wingdings" panose="05000000000000000000" pitchFamily="2" charset="2"/>
              </a:rPr>
              <a:t>Petite entreprise  de 10 à 49 salariés (PE)</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sym typeface="Wingdings" panose="05000000000000000000" pitchFamily="2" charset="2"/>
              </a:rPr>
              <a:t>Moyenne entreprise  de 50 à 499 salariés (ME)</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sym typeface="Wingdings" panose="05000000000000000000" pitchFamily="2" charset="2"/>
              </a:rPr>
              <a:t>Grande entreprise  plus de 500 salariés (GE)</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sym typeface="Wingdings" panose="05000000000000000000" pitchFamily="2" charset="2"/>
              </a:rPr>
              <a:t>Très grandes entreprises  plus de 1000 salariés (TGE) </a:t>
            </a:r>
            <a:endParaRPr lang="fr-FR" sz="2800" dirty="0">
              <a:solidFill>
                <a:prstClr val="black"/>
              </a:solidFill>
              <a:latin typeface="Garamond" panose="02020404030301010803" pitchFamily="18" charset="0"/>
            </a:endParaRPr>
          </a:p>
        </p:txBody>
      </p:sp>
      <p:sp>
        <p:nvSpPr>
          <p:cNvPr id="7" name="CasellaDiTesto 6"/>
          <p:cNvSpPr txBox="1"/>
          <p:nvPr/>
        </p:nvSpPr>
        <p:spPr>
          <a:xfrm>
            <a:off x="291548" y="3593172"/>
            <a:ext cx="9395791" cy="523220"/>
          </a:xfrm>
          <a:prstGeom prst="rect">
            <a:avLst/>
          </a:prstGeom>
          <a:noFill/>
        </p:spPr>
        <p:txBody>
          <a:bodyPr wrap="square" rtlCol="0">
            <a:spAutoFit/>
          </a:bodyPr>
          <a:lstStyle/>
          <a:p>
            <a:pPr marL="342900" indent="-342900">
              <a:buFont typeface="Wingdings" panose="05000000000000000000" pitchFamily="2" charset="2"/>
              <a:buChar char="§"/>
            </a:pPr>
            <a:r>
              <a:rPr lang="fr-FR" sz="2800" b="1" dirty="0">
                <a:latin typeface="Garamond" panose="02020404030301010803" pitchFamily="18" charset="0"/>
              </a:rPr>
              <a:t>Leur activité</a:t>
            </a:r>
            <a:endParaRPr lang="fr-FR" sz="2800" dirty="0">
              <a:latin typeface="Garamond" panose="02020404030301010803" pitchFamily="18" charset="0"/>
            </a:endParaRPr>
          </a:p>
        </p:txBody>
      </p:sp>
      <p:sp>
        <p:nvSpPr>
          <p:cNvPr id="8" name="CasellaDiTesto 7"/>
          <p:cNvSpPr txBox="1"/>
          <p:nvPr/>
        </p:nvSpPr>
        <p:spPr>
          <a:xfrm>
            <a:off x="1219200" y="4112527"/>
            <a:ext cx="6692348" cy="2548133"/>
          </a:xfrm>
          <a:prstGeom prst="rect">
            <a:avLst/>
          </a:prstGeom>
          <a:noFill/>
        </p:spPr>
        <p:txBody>
          <a:bodyPr wrap="square" rtlCol="0">
            <a:spAutoFit/>
          </a:bodyPr>
          <a:lstStyle/>
          <a:p>
            <a:pPr marL="342900" lvl="0" indent="-3429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Agricoles </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Artisanales </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Industrielles</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Commerciales</a:t>
            </a:r>
          </a:p>
          <a:p>
            <a:pPr marL="228600" lvl="0" indent="-228600">
              <a:lnSpc>
                <a:spcPct val="90000"/>
              </a:lnSpc>
              <a:spcBef>
                <a:spcPts val="1000"/>
              </a:spcBef>
              <a:buFont typeface="Arial" panose="020B0604020202020204" pitchFamily="34" charset="0"/>
              <a:buChar char="•"/>
            </a:pPr>
            <a:r>
              <a:rPr lang="fr-FR" sz="2800" dirty="0">
                <a:solidFill>
                  <a:prstClr val="black"/>
                </a:solidFill>
                <a:latin typeface="Garamond" panose="02020404030301010803" pitchFamily="18" charset="0"/>
              </a:rPr>
              <a:t>De services</a:t>
            </a:r>
          </a:p>
        </p:txBody>
      </p:sp>
      <p:sp>
        <p:nvSpPr>
          <p:cNvPr id="9" name="CasellaDiTesto 8"/>
          <p:cNvSpPr txBox="1"/>
          <p:nvPr/>
        </p:nvSpPr>
        <p:spPr>
          <a:xfrm>
            <a:off x="291548" y="542930"/>
            <a:ext cx="6228522" cy="523220"/>
          </a:xfrm>
          <a:prstGeom prst="rect">
            <a:avLst/>
          </a:prstGeom>
          <a:noFill/>
        </p:spPr>
        <p:txBody>
          <a:bodyPr wrap="square" rtlCol="0">
            <a:spAutoFit/>
          </a:bodyPr>
          <a:lstStyle/>
          <a:p>
            <a:pPr marL="342900" indent="-342900">
              <a:buFont typeface="Wingdings" panose="05000000000000000000" pitchFamily="2" charset="2"/>
              <a:buChar char="§"/>
            </a:pPr>
            <a:r>
              <a:rPr lang="fr-FR" sz="2800" b="1" dirty="0">
                <a:latin typeface="Garamond" panose="02020404030301010803" pitchFamily="18" charset="0"/>
              </a:rPr>
              <a:t>Leur dimension</a:t>
            </a:r>
          </a:p>
        </p:txBody>
      </p:sp>
      <p:sp>
        <p:nvSpPr>
          <p:cNvPr id="2" name="Parentesi graffa chiusa 1"/>
          <p:cNvSpPr/>
          <p:nvPr/>
        </p:nvSpPr>
        <p:spPr>
          <a:xfrm>
            <a:off x="8628185" y="1207477"/>
            <a:ext cx="187569" cy="1289538"/>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it-IT"/>
          </a:p>
        </p:txBody>
      </p:sp>
      <p:sp>
        <p:nvSpPr>
          <p:cNvPr id="6" name="CasellaDiTesto 5"/>
          <p:cNvSpPr txBox="1"/>
          <p:nvPr/>
        </p:nvSpPr>
        <p:spPr>
          <a:xfrm>
            <a:off x="8979877" y="1436747"/>
            <a:ext cx="3094892" cy="830997"/>
          </a:xfrm>
          <a:prstGeom prst="rect">
            <a:avLst/>
          </a:prstGeom>
          <a:noFill/>
        </p:spPr>
        <p:txBody>
          <a:bodyPr wrap="square" rtlCol="0">
            <a:spAutoFit/>
          </a:bodyPr>
          <a:lstStyle/>
          <a:p>
            <a:r>
              <a:rPr lang="it-IT" sz="2400" dirty="0">
                <a:latin typeface="Garamond" panose="02020404030301010803" pitchFamily="18" charset="0"/>
              </a:rPr>
              <a:t>PME</a:t>
            </a:r>
            <a:r>
              <a:rPr lang="it-IT" sz="2400" dirty="0">
                <a:latin typeface="Garamond" panose="02020404030301010803" pitchFamily="18" charset="0"/>
                <a:sym typeface="Wingdings" panose="05000000000000000000" pitchFamily="2" charset="2"/>
              </a:rPr>
              <a:t> </a:t>
            </a:r>
            <a:r>
              <a:rPr lang="it-IT" sz="2400" dirty="0" err="1">
                <a:latin typeface="Garamond" panose="02020404030301010803" pitchFamily="18" charset="0"/>
                <a:sym typeface="Wingdings" panose="05000000000000000000" pitchFamily="2" charset="2"/>
              </a:rPr>
              <a:t>petites</a:t>
            </a:r>
            <a:r>
              <a:rPr lang="it-IT" sz="2400" dirty="0">
                <a:latin typeface="Garamond" panose="02020404030301010803" pitchFamily="18" charset="0"/>
                <a:sym typeface="Wingdings" panose="05000000000000000000" pitchFamily="2" charset="2"/>
              </a:rPr>
              <a:t> et </a:t>
            </a:r>
            <a:r>
              <a:rPr lang="it-IT" sz="2400" dirty="0" err="1">
                <a:latin typeface="Garamond" panose="02020404030301010803" pitchFamily="18" charset="0"/>
                <a:sym typeface="Wingdings" panose="05000000000000000000" pitchFamily="2" charset="2"/>
              </a:rPr>
              <a:t>moyennes</a:t>
            </a:r>
            <a:r>
              <a:rPr lang="it-IT" sz="2400" dirty="0">
                <a:latin typeface="Garamond" panose="02020404030301010803" pitchFamily="18" charset="0"/>
                <a:sym typeface="Wingdings" panose="05000000000000000000" pitchFamily="2" charset="2"/>
              </a:rPr>
              <a:t> </a:t>
            </a:r>
            <a:r>
              <a:rPr lang="it-IT" sz="2400" dirty="0" err="1">
                <a:latin typeface="Garamond" panose="02020404030301010803" pitchFamily="18" charset="0"/>
                <a:sym typeface="Wingdings" panose="05000000000000000000" pitchFamily="2" charset="2"/>
              </a:rPr>
              <a:t>entreprises</a:t>
            </a:r>
            <a:endParaRPr lang="it-IT" sz="2400" dirty="0">
              <a:latin typeface="Garamond" panose="02020404030301010803" pitchFamily="18" charset="0"/>
            </a:endParaRPr>
          </a:p>
        </p:txBody>
      </p:sp>
    </p:spTree>
    <p:extLst>
      <p:ext uri="{BB962C8B-B14F-4D97-AF65-F5344CB8AC3E}">
        <p14:creationId xmlns:p14="http://schemas.microsoft.com/office/powerpoint/2010/main" val="4227056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38540" y="261400"/>
            <a:ext cx="4439477" cy="583096"/>
          </a:xfrm>
        </p:spPr>
        <p:txBody>
          <a:bodyPr>
            <a:normAutofit/>
          </a:bodyPr>
          <a:lstStyle/>
          <a:p>
            <a:pPr>
              <a:buFont typeface="Wingdings" panose="05000000000000000000" pitchFamily="2" charset="2"/>
              <a:buChar char="§"/>
            </a:pPr>
            <a:r>
              <a:rPr lang="fr-FR" b="1" dirty="0">
                <a:latin typeface="Garamond" panose="02020404030301010803" pitchFamily="18" charset="0"/>
              </a:rPr>
              <a:t>Leur secteur d’activité</a:t>
            </a:r>
          </a:p>
          <a:p>
            <a:pPr marL="0" indent="0">
              <a:buNone/>
            </a:pPr>
            <a:endParaRPr lang="fr-FR" sz="2400" dirty="0">
              <a:latin typeface="Garamond" panose="02020404030301010803" pitchFamily="18" charset="0"/>
            </a:endParaRPr>
          </a:p>
        </p:txBody>
      </p:sp>
      <p:sp>
        <p:nvSpPr>
          <p:cNvPr id="4" name="CasellaDiTesto 3"/>
          <p:cNvSpPr txBox="1"/>
          <p:nvPr/>
        </p:nvSpPr>
        <p:spPr>
          <a:xfrm>
            <a:off x="1258957" y="722225"/>
            <a:ext cx="8415131" cy="3539430"/>
          </a:xfrm>
          <a:prstGeom prst="rect">
            <a:avLst/>
          </a:prstGeom>
          <a:noFill/>
        </p:spPr>
        <p:txBody>
          <a:bodyPr wrap="square" rtlCol="0">
            <a:spAutoFit/>
          </a:bodyPr>
          <a:lstStyle/>
          <a:p>
            <a:pPr marL="342900" lvl="0" indent="-342900">
              <a:buFont typeface="Arial" panose="020B0604020202020204" pitchFamily="34" charset="0"/>
              <a:buChar char="•"/>
            </a:pPr>
            <a:r>
              <a:rPr lang="fr-FR" sz="2800" u="sng" dirty="0">
                <a:solidFill>
                  <a:prstClr val="black"/>
                </a:solidFill>
                <a:latin typeface="Garamond" panose="02020404030301010803" pitchFamily="18" charset="0"/>
              </a:rPr>
              <a:t>Le secteur primaire </a:t>
            </a:r>
            <a:r>
              <a:rPr lang="fr-FR" sz="2800" dirty="0">
                <a:solidFill>
                  <a:prstClr val="black"/>
                </a:solidFill>
                <a:latin typeface="Garamond" panose="02020404030301010803" pitchFamily="18" charset="0"/>
              </a:rPr>
              <a:t>(les activités agricoles, la pêche, l’exploitation forestière, l’extraction minière) </a:t>
            </a:r>
          </a:p>
          <a:p>
            <a:pPr marL="285750" lvl="0" indent="-285750">
              <a:buFont typeface="Arial" panose="020B0604020202020204" pitchFamily="34" charset="0"/>
              <a:buChar char="•"/>
            </a:pPr>
            <a:r>
              <a:rPr lang="fr-FR" sz="2800" u="sng" dirty="0">
                <a:solidFill>
                  <a:prstClr val="black"/>
                </a:solidFill>
                <a:latin typeface="Garamond" panose="02020404030301010803" pitchFamily="18" charset="0"/>
              </a:rPr>
              <a:t>Le secteur secondaire </a:t>
            </a:r>
            <a:r>
              <a:rPr lang="fr-FR" sz="2800" dirty="0">
                <a:solidFill>
                  <a:prstClr val="black"/>
                </a:solidFill>
                <a:latin typeface="Garamond" panose="02020404030301010803" pitchFamily="18" charset="0"/>
              </a:rPr>
              <a:t>(les industries des matières premières)</a:t>
            </a:r>
          </a:p>
          <a:p>
            <a:pPr marL="285750" lvl="0" indent="-285750">
              <a:buFont typeface="Arial" panose="020B0604020202020204" pitchFamily="34" charset="0"/>
              <a:buChar char="•"/>
            </a:pPr>
            <a:r>
              <a:rPr lang="fr-FR" sz="2800" u="sng" dirty="0">
                <a:solidFill>
                  <a:prstClr val="black"/>
                </a:solidFill>
                <a:latin typeface="Garamond" panose="02020404030301010803" pitchFamily="18" charset="0"/>
              </a:rPr>
              <a:t>Le secteur tertiaire </a:t>
            </a:r>
            <a:r>
              <a:rPr lang="fr-FR" sz="2800" dirty="0">
                <a:solidFill>
                  <a:prstClr val="black"/>
                </a:solidFill>
                <a:latin typeface="Garamond" panose="02020404030301010803" pitchFamily="18" charset="0"/>
              </a:rPr>
              <a:t>(les activités de service)</a:t>
            </a:r>
          </a:p>
          <a:p>
            <a:pPr lvl="0"/>
            <a:r>
              <a:rPr lang="fr-FR" sz="2800" dirty="0">
                <a:solidFill>
                  <a:prstClr val="black"/>
                </a:solidFill>
                <a:latin typeface="Garamond" panose="02020404030301010803" pitchFamily="18" charset="0"/>
              </a:rPr>
              <a:t>Toutefois, aujourd’hui, on a tendance à placer les activités liées à l’information dans un quatrième secteur : </a:t>
            </a:r>
            <a:r>
              <a:rPr lang="fr-FR" sz="2800" u="sng" dirty="0">
                <a:solidFill>
                  <a:prstClr val="black"/>
                </a:solidFill>
                <a:latin typeface="Garamond" panose="02020404030301010803" pitchFamily="18" charset="0"/>
              </a:rPr>
              <a:t>le secteur quaternaire</a:t>
            </a:r>
            <a:r>
              <a:rPr lang="fr-FR" sz="2800" dirty="0">
                <a:solidFill>
                  <a:prstClr val="black"/>
                </a:solidFill>
                <a:latin typeface="Garamond" panose="02020404030301010803" pitchFamily="18" charset="0"/>
              </a:rPr>
              <a:t>.  </a:t>
            </a:r>
          </a:p>
        </p:txBody>
      </p:sp>
      <p:sp>
        <p:nvSpPr>
          <p:cNvPr id="5" name="CasellaDiTesto 4"/>
          <p:cNvSpPr txBox="1"/>
          <p:nvPr/>
        </p:nvSpPr>
        <p:spPr>
          <a:xfrm>
            <a:off x="331305" y="4346293"/>
            <a:ext cx="9660834" cy="523220"/>
          </a:xfrm>
          <a:prstGeom prst="rect">
            <a:avLst/>
          </a:prstGeom>
          <a:noFill/>
        </p:spPr>
        <p:txBody>
          <a:bodyPr wrap="square" rtlCol="0">
            <a:spAutoFit/>
          </a:bodyPr>
          <a:lstStyle/>
          <a:p>
            <a:pPr marL="342900" indent="-342900">
              <a:buFont typeface="Wingdings" panose="05000000000000000000" pitchFamily="2" charset="2"/>
              <a:buChar char="§"/>
            </a:pPr>
            <a:r>
              <a:rPr lang="fr-FR" sz="2800" b="1" dirty="0">
                <a:latin typeface="Garamond" panose="02020404030301010803" pitchFamily="18" charset="0"/>
              </a:rPr>
              <a:t>Leur statut juridique </a:t>
            </a:r>
          </a:p>
        </p:txBody>
      </p:sp>
      <p:sp>
        <p:nvSpPr>
          <p:cNvPr id="6" name="CasellaDiTesto 5"/>
          <p:cNvSpPr txBox="1"/>
          <p:nvPr/>
        </p:nvSpPr>
        <p:spPr>
          <a:xfrm>
            <a:off x="1258957" y="4867351"/>
            <a:ext cx="7447721" cy="1815882"/>
          </a:xfrm>
          <a:prstGeom prst="rect">
            <a:avLst/>
          </a:prstGeom>
          <a:noFill/>
        </p:spPr>
        <p:txBody>
          <a:bodyPr wrap="square" rtlCol="0">
            <a:spAutoFit/>
          </a:bodyPr>
          <a:lstStyle/>
          <a:p>
            <a:pPr lvl="0"/>
            <a:r>
              <a:rPr lang="fr-FR" sz="2800" dirty="0">
                <a:solidFill>
                  <a:prstClr val="black"/>
                </a:solidFill>
                <a:latin typeface="Garamond" panose="02020404030301010803" pitchFamily="18" charset="0"/>
              </a:rPr>
              <a:t>On distingue entre trois secteurs :</a:t>
            </a:r>
          </a:p>
          <a:p>
            <a:pPr marL="571500" lvl="0" indent="-571500">
              <a:buFont typeface="Arial" panose="020B0604020202020204" pitchFamily="34" charset="0"/>
              <a:buChar char="•"/>
            </a:pPr>
            <a:r>
              <a:rPr lang="fr-FR" sz="2800" dirty="0">
                <a:solidFill>
                  <a:prstClr val="black"/>
                </a:solidFill>
                <a:latin typeface="Garamond" panose="02020404030301010803" pitchFamily="18" charset="0"/>
              </a:rPr>
              <a:t>Le secteur privé</a:t>
            </a:r>
          </a:p>
          <a:p>
            <a:pPr marL="571500" lvl="0" indent="-571500">
              <a:buFont typeface="Arial" panose="020B0604020202020204" pitchFamily="34" charset="0"/>
              <a:buChar char="•"/>
            </a:pPr>
            <a:r>
              <a:rPr lang="fr-FR" sz="2800" dirty="0">
                <a:solidFill>
                  <a:prstClr val="black"/>
                </a:solidFill>
                <a:latin typeface="Garamond" panose="02020404030301010803" pitchFamily="18" charset="0"/>
              </a:rPr>
              <a:t>Le secteur public </a:t>
            </a:r>
          </a:p>
          <a:p>
            <a:pPr marL="571500" lvl="0" indent="-571500">
              <a:buFont typeface="Arial" panose="020B0604020202020204" pitchFamily="34" charset="0"/>
              <a:buChar char="•"/>
            </a:pPr>
            <a:r>
              <a:rPr lang="fr-FR" sz="2800" dirty="0">
                <a:solidFill>
                  <a:prstClr val="black"/>
                </a:solidFill>
                <a:latin typeface="Garamond" panose="02020404030301010803" pitchFamily="18" charset="0"/>
              </a:rPr>
              <a:t>Le secteur coopératif</a:t>
            </a:r>
          </a:p>
        </p:txBody>
      </p:sp>
    </p:spTree>
    <p:extLst>
      <p:ext uri="{BB962C8B-B14F-4D97-AF65-F5344CB8AC3E}">
        <p14:creationId xmlns:p14="http://schemas.microsoft.com/office/powerpoint/2010/main" val="2547503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12035667" cy="923330"/>
          </a:xfrm>
          <a:prstGeom prst="rect">
            <a:avLst/>
          </a:prstGeom>
          <a:noFill/>
        </p:spPr>
        <p:txBody>
          <a:bodyPr wrap="none" lIns="91440" tIns="45720" rIns="91440" bIns="45720">
            <a:spAutoFit/>
          </a:bodyPr>
          <a:lstStyle/>
          <a:p>
            <a:pPr algn="ct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Les</a:t>
            </a:r>
            <a:r>
              <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rPr>
              <a:t> </a:t>
            </a: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entreprises</a:t>
            </a:r>
            <a:r>
              <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rPr>
              <a:t> </a:t>
            </a: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appartenant</a:t>
            </a:r>
            <a:r>
              <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rPr>
              <a:t> </a:t>
            </a: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au</a:t>
            </a:r>
            <a:r>
              <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rPr>
              <a:t> </a:t>
            </a: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secteur</a:t>
            </a:r>
            <a:r>
              <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rPr>
              <a:t> </a:t>
            </a:r>
            <a:r>
              <a:rPr lang="it-IT" sz="5400" b="0" cap="none" spc="0" dirty="0" err="1">
                <a:ln w="0"/>
                <a:solidFill>
                  <a:schemeClr val="tx1"/>
                </a:solidFill>
                <a:effectLst>
                  <a:outerShdw blurRad="38100" dist="19050" dir="2700000" algn="tl" rotWithShape="0">
                    <a:schemeClr val="dk1">
                      <a:alpha val="40000"/>
                    </a:schemeClr>
                  </a:outerShdw>
                </a:effectLst>
                <a:latin typeface="AR BERKLEY" panose="02000000000000000000" pitchFamily="2" charset="0"/>
              </a:rPr>
              <a:t>priv</a:t>
            </a:r>
            <a:r>
              <a:rPr lang="it-IT" sz="5400" dirty="0" err="1">
                <a:ln w="0"/>
                <a:effectLst>
                  <a:outerShdw blurRad="38100" dist="19050" dir="2700000" algn="tl" rotWithShape="0">
                    <a:schemeClr val="dk1">
                      <a:alpha val="40000"/>
                    </a:schemeClr>
                  </a:outerShdw>
                </a:effectLst>
                <a:latin typeface="AR BERKLEY" panose="02000000000000000000" pitchFamily="2" charset="0"/>
              </a:rPr>
              <a:t>é</a:t>
            </a:r>
            <a:endParaRPr lang="it-IT" sz="5400" b="0" cap="none" spc="0" dirty="0">
              <a:ln w="0"/>
              <a:solidFill>
                <a:schemeClr val="tx1"/>
              </a:solidFill>
              <a:effectLst>
                <a:outerShdw blurRad="38100" dist="19050" dir="2700000" algn="tl" rotWithShape="0">
                  <a:schemeClr val="dk1">
                    <a:alpha val="40000"/>
                  </a:schemeClr>
                </a:outerShdw>
              </a:effectLst>
              <a:latin typeface="AR BERKLEY" panose="02000000000000000000" pitchFamily="2" charset="0"/>
            </a:endParaRPr>
          </a:p>
        </p:txBody>
      </p:sp>
      <p:sp>
        <p:nvSpPr>
          <p:cNvPr id="3" name="CasellaDiTesto 2"/>
          <p:cNvSpPr txBox="1"/>
          <p:nvPr/>
        </p:nvSpPr>
        <p:spPr>
          <a:xfrm>
            <a:off x="0" y="764305"/>
            <a:ext cx="12035667" cy="6555641"/>
          </a:xfrm>
          <a:prstGeom prst="rect">
            <a:avLst/>
          </a:prstGeom>
          <a:noFill/>
        </p:spPr>
        <p:txBody>
          <a:bodyPr wrap="square" rtlCol="0">
            <a:spAutoFit/>
          </a:bodyPr>
          <a:lstStyle/>
          <a:p>
            <a:pPr marL="514350" indent="-514350">
              <a:buAutoNum type="arabicParenR"/>
            </a:pPr>
            <a:r>
              <a:rPr lang="fr-FR" sz="2800" b="1" dirty="0">
                <a:latin typeface="Garamond" panose="02020404030301010803" pitchFamily="18" charset="0"/>
              </a:rPr>
              <a:t>Les entreprises individuelles </a:t>
            </a:r>
            <a:r>
              <a:rPr lang="fr-FR" sz="2800" dirty="0">
                <a:latin typeface="Garamond" panose="02020404030301010803" pitchFamily="18" charset="0"/>
              </a:rPr>
              <a:t>: l’entrepreneur est le seul maître de son entreprise qu’il gère pour son propre compte, car le capital lui appartient. Son patrimoine et celui de son entreprise sont confondus. Il est totalement responsable sur ses biens personnels des dettes contractées. L’entrepreneur individuel ne peut pas être salarié. Pas de statut à élaborer, ni capital social à déposer à la banque. Il suffit de s’inscrire au </a:t>
            </a:r>
            <a:r>
              <a:rPr lang="fr-FR" sz="2800" i="1" dirty="0">
                <a:latin typeface="Garamond" panose="02020404030301010803" pitchFamily="18" charset="0"/>
              </a:rPr>
              <a:t>Registre du Commerce et des Sociétés </a:t>
            </a:r>
            <a:r>
              <a:rPr lang="fr-FR" sz="2800" dirty="0">
                <a:latin typeface="Garamond" panose="02020404030301010803" pitchFamily="18" charset="0"/>
              </a:rPr>
              <a:t>ou au </a:t>
            </a:r>
            <a:r>
              <a:rPr lang="fr-FR" sz="2800" i="1" dirty="0">
                <a:latin typeface="Garamond" panose="02020404030301010803" pitchFamily="18" charset="0"/>
              </a:rPr>
              <a:t>Registre des Métiers</a:t>
            </a:r>
            <a:r>
              <a:rPr lang="fr-FR" sz="2800" dirty="0">
                <a:latin typeface="Garamond" panose="02020404030301010803" pitchFamily="18" charset="0"/>
              </a:rPr>
              <a:t>. C’est le type le plus fréquent parmi les petites entreprises agricoles, commerciales et artisanales. </a:t>
            </a:r>
          </a:p>
          <a:p>
            <a:pPr marL="514350" indent="-514350">
              <a:buAutoNum type="arabicParenR"/>
            </a:pPr>
            <a:r>
              <a:rPr lang="fr-FR" sz="2800" b="1" dirty="0">
                <a:solidFill>
                  <a:prstClr val="black"/>
                </a:solidFill>
                <a:latin typeface="Garamond" panose="02020404030301010803" pitchFamily="18" charset="0"/>
              </a:rPr>
              <a:t>Les entreprises unipersonnelles à responsabilité limitée </a:t>
            </a:r>
            <a:r>
              <a:rPr lang="fr-FR" sz="2800" dirty="0">
                <a:solidFill>
                  <a:prstClr val="black"/>
                </a:solidFill>
                <a:latin typeface="Garamond" panose="02020404030301010803" pitchFamily="18" charset="0"/>
              </a:rPr>
              <a:t>(</a:t>
            </a:r>
            <a:r>
              <a:rPr lang="fr-FR" sz="2800" b="1" dirty="0">
                <a:solidFill>
                  <a:prstClr val="black"/>
                </a:solidFill>
                <a:latin typeface="Garamond" panose="02020404030301010803" pitchFamily="18" charset="0"/>
              </a:rPr>
              <a:t>EURL</a:t>
            </a:r>
            <a:r>
              <a:rPr lang="fr-FR" sz="2800" dirty="0">
                <a:solidFill>
                  <a:prstClr val="black"/>
                </a:solidFill>
                <a:latin typeface="Garamond" panose="02020404030301010803" pitchFamily="18" charset="0"/>
              </a:rPr>
              <a:t>) : dans le but de limiter la responsabilité de l’entrepreneur, la loi du 11 juillet 1985 sépare les biens de l’entrepreneur de ses biens professionnels. En effet, sa responsabilité est limitée à son apport ainsi que le remboursement des dettes de l’entreprise en cas de faillite. L’associé unique de l’EURL peut être une personne physique ou morale. Une EURL ne peut avoir une autre EURL comme associé, mais une personne physique ou morale peut être l’associé unique de plusieurs EURL.</a:t>
            </a:r>
            <a:endParaRPr lang="fr-FR" sz="2800" dirty="0">
              <a:latin typeface="Garamond" panose="02020404030301010803" pitchFamily="18" charset="0"/>
            </a:endParaRPr>
          </a:p>
          <a:p>
            <a:endParaRPr lang="fr-FR" sz="2800" dirty="0">
              <a:latin typeface="Garamond" panose="02020404030301010803" pitchFamily="18" charset="0"/>
            </a:endParaRPr>
          </a:p>
        </p:txBody>
      </p:sp>
    </p:spTree>
    <p:extLst>
      <p:ext uri="{BB962C8B-B14F-4D97-AF65-F5344CB8AC3E}">
        <p14:creationId xmlns:p14="http://schemas.microsoft.com/office/powerpoint/2010/main" val="917648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p:cNvSpPr txBox="1"/>
          <p:nvPr/>
        </p:nvSpPr>
        <p:spPr>
          <a:xfrm>
            <a:off x="333829" y="140725"/>
            <a:ext cx="11328084" cy="7219412"/>
          </a:xfrm>
          <a:prstGeom prst="rect">
            <a:avLst/>
          </a:prstGeom>
          <a:noFill/>
        </p:spPr>
        <p:txBody>
          <a:bodyPr wrap="square" rtlCol="0">
            <a:spAutoFit/>
          </a:bodyPr>
          <a:lstStyle/>
          <a:p>
            <a:r>
              <a:rPr lang="fr-FR" sz="2800" b="1" dirty="0">
                <a:latin typeface="Garamond" panose="02020404030301010803" pitchFamily="18" charset="0"/>
              </a:rPr>
              <a:t>3) Les entreprises sociétaires </a:t>
            </a:r>
            <a:r>
              <a:rPr lang="fr-FR" sz="2800" dirty="0">
                <a:latin typeface="Garamond" panose="02020404030301010803" pitchFamily="18" charset="0"/>
              </a:rPr>
              <a:t>sont considérées comme des personnes morales. Leur but est lucratif, donc il s’agit de réaliser un profit. Les associés doivent former le capital social en effectuant un apport en numéraire (argent) ou en nature (biens corporels ou incorporels). Pour créer une telle société, il faut demander une immatriculation au </a:t>
            </a:r>
            <a:r>
              <a:rPr lang="fr-FR" sz="2800" i="1" dirty="0">
                <a:latin typeface="Garamond" panose="02020404030301010803" pitchFamily="18" charset="0"/>
              </a:rPr>
              <a:t>Registre du Commerce et des Sociétés</a:t>
            </a:r>
            <a:r>
              <a:rPr lang="fr-FR" sz="2800" dirty="0">
                <a:latin typeface="Garamond" panose="02020404030301010803" pitchFamily="18" charset="0"/>
              </a:rPr>
              <a:t> qui sera publiée au </a:t>
            </a:r>
            <a:r>
              <a:rPr lang="fr-FR" sz="2800" i="1" dirty="0">
                <a:latin typeface="Garamond" panose="02020404030301010803" pitchFamily="18" charset="0"/>
              </a:rPr>
              <a:t>Bulletin Officiel des Annonces Civiles et Commerciales </a:t>
            </a:r>
            <a:r>
              <a:rPr lang="fr-FR" sz="2800" dirty="0">
                <a:latin typeface="Garamond" panose="02020404030301010803" pitchFamily="18" charset="0"/>
              </a:rPr>
              <a:t>et faire publier un avis de constitution dans un </a:t>
            </a:r>
            <a:r>
              <a:rPr lang="fr-FR" sz="2800" i="1" dirty="0">
                <a:latin typeface="Garamond" panose="02020404030301010803" pitchFamily="18" charset="0"/>
              </a:rPr>
              <a:t>Journal d’annonces légales</a:t>
            </a:r>
            <a:r>
              <a:rPr lang="fr-FR" sz="2800" dirty="0">
                <a:latin typeface="Garamond" panose="02020404030301010803" pitchFamily="18" charset="0"/>
              </a:rPr>
              <a:t>. Elles </a:t>
            </a:r>
            <a:r>
              <a:rPr lang="fr-FR" sz="2800" dirty="0">
                <a:solidFill>
                  <a:prstClr val="black"/>
                </a:solidFill>
                <a:latin typeface="Garamond" panose="02020404030301010803" pitchFamily="18" charset="0"/>
              </a:rPr>
              <a:t>se divisent en :</a:t>
            </a:r>
          </a:p>
          <a:p>
            <a:pPr marL="457200" lvl="0" indent="-457200">
              <a:lnSpc>
                <a:spcPct val="90000"/>
              </a:lnSpc>
              <a:spcBef>
                <a:spcPts val="1000"/>
              </a:spcBef>
              <a:buFont typeface="Wingdings" panose="05000000000000000000" pitchFamily="2" charset="2"/>
              <a:buChar char="§"/>
            </a:pPr>
            <a:r>
              <a:rPr lang="fr-FR" sz="2800" b="1" dirty="0">
                <a:solidFill>
                  <a:prstClr val="black"/>
                </a:solidFill>
                <a:latin typeface="Garamond" panose="02020404030301010803" pitchFamily="18" charset="0"/>
              </a:rPr>
              <a:t>Sociétés de personnes </a:t>
            </a:r>
            <a:r>
              <a:rPr lang="fr-FR" sz="2800" dirty="0">
                <a:solidFill>
                  <a:prstClr val="black"/>
                </a:solidFill>
                <a:latin typeface="Garamond" panose="02020404030301010803" pitchFamily="18" charset="0"/>
              </a:rPr>
              <a:t>: les associés se connaissent entre eux et leurs relations sont fondées sur la confiance réciproque. Dans cette société, les associés doivent être commerçant, leur patrimoine se confond avec celui de l’entreprise, ils sont responsables des dettes de la société solidairement et sans limites, même sur leurs fonds personnels, il n’y a pas de capital social obligatoire, les associés ne peuvent pas céder librement leurs parts sociales, ils ne peuvent pas se salarier, car ils perçoivent déjà des bénéfices de la société, et ils peuvent tous être gérants de la société ou choisir un gérant en dehors de la société.    </a:t>
            </a:r>
          </a:p>
          <a:p>
            <a:endParaRPr lang="fr-FR" sz="3200" dirty="0">
              <a:latin typeface="Garamond" panose="02020404030301010803" pitchFamily="18" charset="0"/>
            </a:endParaRPr>
          </a:p>
        </p:txBody>
      </p:sp>
    </p:spTree>
    <p:extLst>
      <p:ext uri="{BB962C8B-B14F-4D97-AF65-F5344CB8AC3E}">
        <p14:creationId xmlns:p14="http://schemas.microsoft.com/office/powerpoint/2010/main" val="334321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15107" y="668216"/>
            <a:ext cx="11094109" cy="5240215"/>
          </a:xfrm>
        </p:spPr>
        <p:txBody>
          <a:bodyPr>
            <a:normAutofit/>
          </a:bodyPr>
          <a:lstStyle/>
          <a:p>
            <a:pPr marL="0" indent="0">
              <a:buNone/>
            </a:pPr>
            <a:r>
              <a:rPr lang="fr-FR" sz="3000" dirty="0">
                <a:latin typeface="Garamond" panose="02020404030301010803" pitchFamily="18" charset="0"/>
              </a:rPr>
              <a:t>Les sociétés de personnes sont :</a:t>
            </a:r>
          </a:p>
          <a:p>
            <a:r>
              <a:rPr lang="fr-FR" sz="3000" b="1" dirty="0">
                <a:latin typeface="Garamond" panose="02020404030301010803" pitchFamily="18" charset="0"/>
              </a:rPr>
              <a:t>La société en nom collectif</a:t>
            </a:r>
            <a:r>
              <a:rPr lang="fr-FR" sz="3000" dirty="0">
                <a:latin typeface="Garamond" panose="02020404030301010803" pitchFamily="18" charset="0"/>
              </a:rPr>
              <a:t> (</a:t>
            </a:r>
            <a:r>
              <a:rPr lang="fr-FR" sz="3000" b="1" dirty="0">
                <a:latin typeface="Garamond" panose="02020404030301010803" pitchFamily="18" charset="0"/>
              </a:rPr>
              <a:t>SNC</a:t>
            </a:r>
            <a:r>
              <a:rPr lang="fr-FR" sz="3000" dirty="0">
                <a:latin typeface="Garamond" panose="02020404030301010803" pitchFamily="18" charset="0"/>
              </a:rPr>
              <a:t>) : deux associés suffisent pour la former et ils ne sont pas tenus à verser un capital social minimum. Elle est peu coûteuse à la création et a des statuts assez élastiques. </a:t>
            </a:r>
          </a:p>
          <a:p>
            <a:r>
              <a:rPr lang="fr-FR" sz="3000" b="1" dirty="0">
                <a:latin typeface="Garamond" panose="02020404030301010803" pitchFamily="18" charset="0"/>
              </a:rPr>
              <a:t>La société en commandite simple </a:t>
            </a:r>
            <a:r>
              <a:rPr lang="fr-FR" sz="3000" dirty="0">
                <a:latin typeface="Garamond" panose="02020404030301010803" pitchFamily="18" charset="0"/>
              </a:rPr>
              <a:t>(</a:t>
            </a:r>
            <a:r>
              <a:rPr lang="fr-FR" sz="3000" b="1" dirty="0">
                <a:latin typeface="Garamond" panose="02020404030301010803" pitchFamily="18" charset="0"/>
              </a:rPr>
              <a:t>SCS</a:t>
            </a:r>
            <a:r>
              <a:rPr lang="fr-FR" sz="3000" dirty="0">
                <a:latin typeface="Garamond" panose="02020404030301010803" pitchFamily="18" charset="0"/>
              </a:rPr>
              <a:t>), qui fait une distinction entre les associés commanditaires (non commerçants et ne prennent aucune part à la gestion de la société. Ils apportent les fonds nécessaires à son bon fonctionnement en échange d’une part des profits et leur responsabilité est limitée à leur apport) et les associés commandités (commerçants, sont les véritables entrepreneurs et leur responsabilité est illimitée).</a:t>
            </a:r>
          </a:p>
          <a:p>
            <a:pPr marL="0" indent="0">
              <a:buNone/>
            </a:pPr>
            <a:endParaRPr lang="fr-FR" sz="3600" dirty="0">
              <a:latin typeface="Garamond" panose="02020404030301010803" pitchFamily="18" charset="0"/>
            </a:endParaRPr>
          </a:p>
        </p:txBody>
      </p:sp>
    </p:spTree>
    <p:extLst>
      <p:ext uri="{BB962C8B-B14F-4D97-AF65-F5344CB8AC3E}">
        <p14:creationId xmlns:p14="http://schemas.microsoft.com/office/powerpoint/2010/main" val="3482947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00673" y="105386"/>
            <a:ext cx="11524343" cy="2293257"/>
          </a:xfrm>
        </p:spPr>
        <p:txBody>
          <a:bodyPr>
            <a:normAutofit/>
          </a:bodyPr>
          <a:lstStyle/>
          <a:p>
            <a:pPr>
              <a:buFont typeface="Wingdings" panose="05000000000000000000" pitchFamily="2" charset="2"/>
              <a:buChar char="§"/>
            </a:pPr>
            <a:r>
              <a:rPr lang="fr-FR" b="1" dirty="0">
                <a:latin typeface="Garamond" panose="02020404030301010803" pitchFamily="18" charset="0"/>
              </a:rPr>
              <a:t>Sociétés de capitaux </a:t>
            </a:r>
            <a:r>
              <a:rPr lang="fr-FR" dirty="0">
                <a:latin typeface="Garamond" panose="02020404030301010803" pitchFamily="18" charset="0"/>
              </a:rPr>
              <a:t>: le capital social apporté par les associés est divisé en actions, dont la valeur nominale est fixée par les statuts. Les associés sont responsables des dettes de la société selon leur apport. </a:t>
            </a:r>
            <a:endParaRPr lang="fr-FR" b="1" dirty="0">
              <a:latin typeface="Garamond" panose="02020404030301010803" pitchFamily="18" charset="0"/>
            </a:endParaRPr>
          </a:p>
        </p:txBody>
      </p:sp>
      <p:sp>
        <p:nvSpPr>
          <p:cNvPr id="4" name="CasellaDiTesto 3"/>
          <p:cNvSpPr txBox="1"/>
          <p:nvPr/>
        </p:nvSpPr>
        <p:spPr>
          <a:xfrm>
            <a:off x="425960" y="1252014"/>
            <a:ext cx="10580915" cy="5693866"/>
          </a:xfrm>
          <a:prstGeom prst="rect">
            <a:avLst/>
          </a:prstGeom>
          <a:noFill/>
        </p:spPr>
        <p:txBody>
          <a:bodyPr wrap="square" rtlCol="0">
            <a:spAutoFit/>
          </a:bodyPr>
          <a:lstStyle/>
          <a:p>
            <a:pPr marL="457200" indent="-457200">
              <a:buFont typeface="Arial" panose="020B0604020202020204" pitchFamily="34" charset="0"/>
              <a:buChar char="•"/>
            </a:pPr>
            <a:r>
              <a:rPr lang="fr-FR" sz="2800" b="1" dirty="0">
                <a:latin typeface="Garamond" panose="02020404030301010803" pitchFamily="18" charset="0"/>
              </a:rPr>
              <a:t>La société anonyme </a:t>
            </a:r>
            <a:r>
              <a:rPr lang="fr-FR" sz="2800" dirty="0">
                <a:latin typeface="Garamond" panose="02020404030301010803" pitchFamily="18" charset="0"/>
              </a:rPr>
              <a:t>(</a:t>
            </a:r>
            <a:r>
              <a:rPr lang="fr-FR" sz="2800" b="1" dirty="0">
                <a:latin typeface="Garamond" panose="02020404030301010803" pitchFamily="18" charset="0"/>
              </a:rPr>
              <a:t>SA</a:t>
            </a:r>
            <a:r>
              <a:rPr lang="fr-FR" sz="2800" dirty="0">
                <a:latin typeface="Garamond" panose="02020404030301010803" pitchFamily="18" charset="0"/>
              </a:rPr>
              <a:t>) : elle permet de réunir d’énormes capitaux. Ses associés ou actionnaires ne sont pas commerçants et ne se connaissent pas. Ils ne sont pas personnellement responsables des dettes de la société et ils sont propriétaires d’une parte de la société selon le nombre d’actions qu’ils ont souscrites. Ils reçoivent une partie des bénéfices sous forme de dividendes. Pour la créer, il faut au moins 7 associés et un capital minimum de 37 000 euros. Les décisions sont prises en Assemblée générale des actionnaires. </a:t>
            </a:r>
          </a:p>
          <a:p>
            <a:pPr marL="457200" indent="-457200">
              <a:buFont typeface="Arial" panose="020B0604020202020204" pitchFamily="34" charset="0"/>
              <a:buChar char="•"/>
            </a:pPr>
            <a:r>
              <a:rPr lang="fr-FR" sz="2800" b="1" dirty="0">
                <a:latin typeface="Garamond" panose="02020404030301010803" pitchFamily="18" charset="0"/>
              </a:rPr>
              <a:t>La société en commandite par action (SCA) </a:t>
            </a:r>
            <a:r>
              <a:rPr lang="fr-FR" sz="2800" dirty="0">
                <a:latin typeface="Garamond" panose="02020404030301010803" pitchFamily="18" charset="0"/>
              </a:rPr>
              <a:t>: en ce qui concerne la société en commandite simple, si les apports des commanditaires sont des titres négociables, elle devient une société de capitaux, appelée Société en commandite par action (SCA) et les commanditaires deviennent actionnaires.  </a:t>
            </a:r>
          </a:p>
        </p:txBody>
      </p:sp>
    </p:spTree>
    <p:extLst>
      <p:ext uri="{BB962C8B-B14F-4D97-AF65-F5344CB8AC3E}">
        <p14:creationId xmlns:p14="http://schemas.microsoft.com/office/powerpoint/2010/main" val="319906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8922" y="428172"/>
            <a:ext cx="11161486" cy="6328228"/>
          </a:xfrm>
        </p:spPr>
        <p:txBody>
          <a:bodyPr>
            <a:normAutofit/>
          </a:bodyPr>
          <a:lstStyle/>
          <a:p>
            <a:r>
              <a:rPr lang="fr-FR" b="1" dirty="0">
                <a:latin typeface="Garamond" panose="02020404030301010803" pitchFamily="18" charset="0"/>
              </a:rPr>
              <a:t>La société par actions simplifiées (SAS) </a:t>
            </a:r>
            <a:r>
              <a:rPr lang="fr-FR" dirty="0">
                <a:latin typeface="Garamond" panose="02020404030301010803" pitchFamily="18" charset="0"/>
              </a:rPr>
              <a:t>: elle naît de l’association de deux ou plusieurs sociétés. Elle présente l’avantage d’une structure plus flexible que la SA, car ses associés peuvent déterminer à leur convenance la structure de l’organe de gestion, ainsi que les obligations et la responsabilité des dirigeants. </a:t>
            </a:r>
          </a:p>
          <a:p>
            <a:r>
              <a:rPr lang="fr-FR" b="1" dirty="0">
                <a:latin typeface="Garamond" panose="02020404030301010803" pitchFamily="18" charset="0"/>
              </a:rPr>
              <a:t>La société par actions simplifiées unipersonnelle </a:t>
            </a:r>
            <a:r>
              <a:rPr lang="fr-FR" dirty="0">
                <a:latin typeface="Garamond" panose="02020404030301010803" pitchFamily="18" charset="0"/>
              </a:rPr>
              <a:t>ou </a:t>
            </a:r>
            <a:r>
              <a:rPr lang="fr-FR" b="1" dirty="0">
                <a:latin typeface="Garamond" panose="02020404030301010803" pitchFamily="18" charset="0"/>
              </a:rPr>
              <a:t>SASU</a:t>
            </a:r>
            <a:r>
              <a:rPr lang="fr-FR" dirty="0">
                <a:latin typeface="Garamond" panose="02020404030301010803" pitchFamily="18" charset="0"/>
              </a:rPr>
              <a:t> : elle est une société par actions simplifiée à associé unique. Les règles sont identiques à celles de la SA, sauf que les décisions sont prises par l’associé unique. Le patrimoine de l’entrepreneur est séparé de celui de la société. </a:t>
            </a:r>
          </a:p>
          <a:p>
            <a:r>
              <a:rPr lang="fr-FR" b="1" dirty="0">
                <a:latin typeface="Garamond" panose="02020404030301010803" pitchFamily="18" charset="0"/>
              </a:rPr>
              <a:t>La société à responsabilité limitée (SARL)</a:t>
            </a:r>
            <a:r>
              <a:rPr lang="fr-FR" dirty="0">
                <a:latin typeface="Garamond" panose="02020404030301010803" pitchFamily="18" charset="0"/>
              </a:rPr>
              <a:t> : elle a une structure mixte. Si les relations entre les associés (min. 2), non obligatoirement commerçants, sont basées sur la confiance, ils reçoivent des parts sociales dont la valeur est fixée par le statut et qui ne sont cessibles à des tiers qu’avec le consentement des associés. Un ou plusieurs gérants assurent la direction de l’entreprise. Les associés se connaissent entre eux et leur responsabilité est engagée selon leurs apports.    </a:t>
            </a:r>
            <a:endParaRPr lang="fr-FR" b="1" dirty="0">
              <a:latin typeface="Garamond" panose="02020404030301010803" pitchFamily="18" charset="0"/>
            </a:endParaRPr>
          </a:p>
        </p:txBody>
      </p:sp>
    </p:spTree>
    <p:extLst>
      <p:ext uri="{BB962C8B-B14F-4D97-AF65-F5344CB8AC3E}">
        <p14:creationId xmlns:p14="http://schemas.microsoft.com/office/powerpoint/2010/main" val="3545902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38878" y="399143"/>
            <a:ext cx="11508566" cy="6458857"/>
          </a:xfrm>
        </p:spPr>
        <p:txBody>
          <a:bodyPr>
            <a:normAutofit/>
          </a:bodyPr>
          <a:lstStyle/>
          <a:p>
            <a:pPr marL="0" indent="0">
              <a:buNone/>
            </a:pPr>
            <a:r>
              <a:rPr lang="fr-FR" b="1" dirty="0">
                <a:latin typeface="Garamond" panose="02020404030301010803" pitchFamily="18" charset="0"/>
              </a:rPr>
              <a:t>4) Les sociétés civiles </a:t>
            </a:r>
            <a:r>
              <a:rPr lang="fr-FR" dirty="0">
                <a:latin typeface="Garamond" panose="02020404030301010803" pitchFamily="18" charset="0"/>
              </a:rPr>
              <a:t>: elles sont composées par des personnes morales et non commerçants. Leurs principaux domaines d’activité sont l’agriculture, l’immobilier, les professions libérales et intellectuelles. Leur but est de permettre à des membres d’une même profession d’exercer en commun leur activité. </a:t>
            </a:r>
          </a:p>
          <a:p>
            <a:pPr marL="0" indent="0">
              <a:buNone/>
            </a:pPr>
            <a:r>
              <a:rPr lang="fr-FR" b="1" dirty="0">
                <a:latin typeface="Garamond" panose="02020404030301010803" pitchFamily="18" charset="0"/>
              </a:rPr>
              <a:t>5) Le Groupement d’intérêt économique (GIE) </a:t>
            </a:r>
            <a:r>
              <a:rPr lang="fr-FR" dirty="0">
                <a:latin typeface="Garamond" panose="02020404030301010803" pitchFamily="18" charset="0"/>
              </a:rPr>
              <a:t>: il est doté de la personnalité morale d’une société, mais il est une association entre des personnes physiques ou morales qui mettent en commun des capitaux. L’objectif est de développer leurs activités économiques en vue de prospecter de nouveaux marchés et de supporter ensemble les coûts de recherche et de gestion ainsi que les risques liés à l’exportation. Les sociétés membres sont solidaires entre elles et leur responsabilité est directement engagée. Le GIE devient une personne morale civile ou commerciale grâce à son inscription au </a:t>
            </a:r>
            <a:r>
              <a:rPr lang="fr-FR" i="1" dirty="0">
                <a:latin typeface="Garamond" panose="02020404030301010803" pitchFamily="18" charset="0"/>
              </a:rPr>
              <a:t>Registre du Commerce et des Sociétés</a:t>
            </a:r>
            <a:r>
              <a:rPr lang="fr-FR" dirty="0">
                <a:latin typeface="Garamond" panose="02020404030301010803" pitchFamily="18" charset="0"/>
              </a:rPr>
              <a:t>. Il peut présenter une centrale d’achats, un organisme d’études et de recherches pour un nouveau projet ou un groupement pour la promotion commerciale de certains produits. Le GIE le plus connu est la société </a:t>
            </a:r>
            <a:r>
              <a:rPr lang="fr-FR" i="1" dirty="0">
                <a:latin typeface="Garamond" panose="02020404030301010803" pitchFamily="18" charset="0"/>
              </a:rPr>
              <a:t>Airbus Industrie</a:t>
            </a:r>
            <a:r>
              <a:rPr lang="fr-FR" dirty="0">
                <a:latin typeface="Garamond" panose="02020404030301010803" pitchFamily="18" charset="0"/>
              </a:rPr>
              <a:t>. </a:t>
            </a:r>
          </a:p>
        </p:txBody>
      </p:sp>
    </p:spTree>
    <p:extLst>
      <p:ext uri="{BB962C8B-B14F-4D97-AF65-F5344CB8AC3E}">
        <p14:creationId xmlns:p14="http://schemas.microsoft.com/office/powerpoint/2010/main" val="412705276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1545</TotalTime>
  <Words>2222</Words>
  <Application>Microsoft Office PowerPoint</Application>
  <PresentationFormat>Widescreen</PresentationFormat>
  <Paragraphs>121</Paragraphs>
  <Slides>18</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18</vt:i4>
      </vt:variant>
    </vt:vector>
  </HeadingPairs>
  <TitlesOfParts>
    <vt:vector size="26" baseType="lpstr">
      <vt:lpstr>AR BERKLEY</vt:lpstr>
      <vt:lpstr>AR BLANCA</vt:lpstr>
      <vt:lpstr>Arial</vt:lpstr>
      <vt:lpstr>Calibri</vt:lpstr>
      <vt:lpstr>Calibri Light</vt:lpstr>
      <vt:lpstr>Garamond</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Monica Filosi</dc:creator>
  <cp:lastModifiedBy>Monica Filosi</cp:lastModifiedBy>
  <cp:revision>63</cp:revision>
  <dcterms:created xsi:type="dcterms:W3CDTF">2017-03-16T19:36:49Z</dcterms:created>
  <dcterms:modified xsi:type="dcterms:W3CDTF">2017-03-22T21:00:21Z</dcterms:modified>
</cp:coreProperties>
</file>