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74" r:id="rId4"/>
    <p:sldId id="275" r:id="rId5"/>
    <p:sldId id="276" r:id="rId6"/>
    <p:sldId id="277" r:id="rId7"/>
    <p:sldId id="260" r:id="rId8"/>
    <p:sldId id="258" r:id="rId9"/>
    <p:sldId id="259" r:id="rId10"/>
    <p:sldId id="257" r:id="rId11"/>
    <p:sldId id="272" r:id="rId12"/>
    <p:sldId id="271" r:id="rId13"/>
    <p:sldId id="262" r:id="rId14"/>
    <p:sldId id="263" r:id="rId15"/>
    <p:sldId id="273" r:id="rId16"/>
    <p:sldId id="261" r:id="rId17"/>
    <p:sldId id="278" r:id="rId18"/>
    <p:sldId id="279" r:id="rId19"/>
    <p:sldId id="280" r:id="rId20"/>
    <p:sldId id="266" r:id="rId21"/>
    <p:sldId id="269" r:id="rId22"/>
    <p:sldId id="267" r:id="rId23"/>
    <p:sldId id="268" r:id="rId24"/>
    <p:sldId id="270" r:id="rId25"/>
    <p:sldId id="281" r:id="rId26"/>
    <p:sldId id="282" r:id="rId27"/>
    <p:sldId id="283" r:id="rId28"/>
    <p:sldId id="284" r:id="rId29"/>
    <p:sldId id="285" r:id="rId30"/>
    <p:sldId id="264" r:id="rId3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19/12/2016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hyperlink" Target="http://www.ladocumentationfrancaise.fr/dossiers/d000120-la-reforme-de-la-decentralisation-2003-2007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hyperlink" Target="http://www.ladocumentationfrancaise.fr/dossiers/d000511-la-reforme-des-collectivites-territoriales" TargetMode="External"/><Relationship Id="rId3" Type="http://schemas.openxmlformats.org/officeDocument/2006/relationships/hyperlink" Target="http://www.vie-publique.fr/decouverte-institutions/institutions/approfondissements/repartition-competences-entre-collectivites-territoriales-etat.htm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hyperlink" Target="https://www.youtube.com/watch?v=yESKzTPnHAg" TargetMode="External"/><Relationship Id="rId3" Type="http://schemas.openxmlformats.org/officeDocument/2006/relationships/hyperlink" Target="https://www.youtube.com/watch?v=6DKI0EP-RM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Word1.docx"/><Relationship Id="rId4" Type="http://schemas.openxmlformats.org/officeDocument/2006/relationships/image" Target="../media/image1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hyperlink" Target="https://www.youtube.com/watch?v=J3UU_ItNVh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s://www.youtube.com/watch?v=IZ5yV34QmF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L’organisation politique de la France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Paris et la Province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réseauferré-routi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072" r="-11072"/>
          <a:stretch>
            <a:fillRect/>
          </a:stretch>
        </p:blipFill>
        <p:spPr>
          <a:xfrm>
            <a:off x="-844356" y="1244600"/>
            <a:ext cx="9988356" cy="547904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rance_industry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5" y="0"/>
            <a:ext cx="4782873" cy="67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00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rte_jpg_DP_8068_Paris_capital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242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52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départements</a:t>
            </a:r>
            <a:endParaRPr lang="fr-FR" dirty="0"/>
          </a:p>
        </p:txBody>
      </p:sp>
      <p:pic>
        <p:nvPicPr>
          <p:cNvPr id="4" name="Espace réservé du contenu 3" descr="Carte_France_region.gif"/>
          <p:cNvPicPr>
            <a:picLocks noGrp="1" noChangeAspect="1"/>
          </p:cNvPicPr>
          <p:nvPr>
            <p:ph idx="1"/>
          </p:nvPr>
        </p:nvPicPr>
        <p:blipFill>
          <a:blip r:embed="rId2"/>
          <a:srcRect l="-42614" r="-42614"/>
          <a:stretch>
            <a:fillRect/>
          </a:stretch>
        </p:blipFill>
        <p:spPr>
          <a:xfrm>
            <a:off x="-1469466" y="901700"/>
            <a:ext cx="9524253" cy="52244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régions</a:t>
            </a:r>
            <a:endParaRPr lang="fr-FR" dirty="0"/>
          </a:p>
        </p:txBody>
      </p:sp>
      <p:pic>
        <p:nvPicPr>
          <p:cNvPr id="4" name="Espace réservé du contenu 3" descr="carte-region-france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7534" r="-47534"/>
          <a:stretch>
            <a:fillRect/>
          </a:stretch>
        </p:blipFill>
        <p:spPr>
          <a:xfrm>
            <a:off x="-1052726" y="1130300"/>
            <a:ext cx="9107513" cy="49958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13 régio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5" y="0"/>
            <a:ext cx="7725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51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 la centralisation</a:t>
            </a:r>
            <a:br>
              <a:rPr lang="fr-FR" dirty="0" smtClean="0"/>
            </a:br>
            <a:r>
              <a:rPr lang="fr-FR" dirty="0" smtClean="0"/>
              <a:t>à la décentralisation</a:t>
            </a:r>
            <a:endParaRPr lang="fr-FR" dirty="0"/>
          </a:p>
        </p:txBody>
      </p:sp>
      <p:pic>
        <p:nvPicPr>
          <p:cNvPr id="4" name="Espace réservé du contenu 3" descr="collectivités-territorial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177" r="-23177"/>
          <a:stretch>
            <a:fillRect/>
          </a:stretch>
        </p:blipFill>
        <p:spPr>
          <a:xfrm>
            <a:off x="498474" y="1981200"/>
            <a:ext cx="7933501" cy="435186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réforme de la décentralisation</a:t>
            </a:r>
            <a:br>
              <a:rPr lang="fr-FR" dirty="0" smtClean="0"/>
            </a:br>
            <a:r>
              <a:rPr lang="fr-FR" dirty="0" smtClean="0"/>
              <a:t>2003-2007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896533" y="2844800"/>
            <a:ext cx="4446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Voir dossier La Documentation française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5971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réforme des collectivités territoriales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948267" y="2455333"/>
            <a:ext cx="445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2"/>
              </a:rPr>
              <a:t>Voir dossier La Documentation française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066800" y="3505200"/>
            <a:ext cx="5118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3"/>
              </a:rPr>
              <a:t>Les compétences des collectivités territoriales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534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accents 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439333" y="2404533"/>
            <a:ext cx="4301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2"/>
              </a:rPr>
              <a:t>L’accent parisien et l’accent québécois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931819" y="3251200"/>
            <a:ext cx="4809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hlinkClick r:id="rId3"/>
              </a:rPr>
              <a:t>Accent titi parisien : Arletty, 1938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2434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84188"/>
            <a:ext cx="7556500" cy="1116012"/>
          </a:xfrm>
        </p:spPr>
        <p:txBody>
          <a:bodyPr/>
          <a:lstStyle/>
          <a:p>
            <a:r>
              <a:rPr lang="fr-FR" dirty="0" smtClean="0"/>
              <a:t>La France d’Outre-mer</a:t>
            </a:r>
            <a:endParaRPr lang="fr-FR" dirty="0"/>
          </a:p>
        </p:txBody>
      </p:sp>
      <p:pic>
        <p:nvPicPr>
          <p:cNvPr id="8" name="Espace réservé du contenu 7" descr="600px-France_doutre-mer_fr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r="3816"/>
          <a:stretch>
            <a:fillRect/>
          </a:stretch>
        </p:blipFill>
        <p:spPr>
          <a:xfrm>
            <a:off x="438150" y="1350963"/>
            <a:ext cx="8705850" cy="4775200"/>
          </a:xfrm>
        </p:spPr>
      </p:pic>
    </p:spTree>
    <p:extLst>
      <p:ext uri="{BB962C8B-B14F-4D97-AF65-F5344CB8AC3E}">
        <p14:creationId xmlns:p14="http://schemas.microsoft.com/office/powerpoint/2010/main" val="2479129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474" y="367654"/>
            <a:ext cx="7556313" cy="5758509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/>
              <a:t>PROVINCE, subst. fém.</a:t>
            </a:r>
            <a:endParaRPr lang="fr-FR" dirty="0"/>
          </a:p>
          <a:p>
            <a:r>
              <a:rPr lang="fr-FR" b="1" dirty="0"/>
              <a:t>PROVINCE</a:t>
            </a:r>
            <a:r>
              <a:rPr lang="fr-FR" dirty="0"/>
              <a:t>, subst. fém.</a:t>
            </a:r>
            <a:br>
              <a:rPr lang="fr-FR" dirty="0"/>
            </a:br>
            <a:r>
              <a:rPr lang="fr-FR" b="1" dirty="0"/>
              <a:t>A.  1.   </a:t>
            </a:r>
            <a:r>
              <a:rPr lang="fr-FR" i="1" dirty="0"/>
              <a:t>HIST. ROMAINE. </a:t>
            </a:r>
            <a:r>
              <a:rPr lang="fr-FR" b="1" dirty="0"/>
              <a:t>Territoire conquis et administré par les Romains en dehors de l'Italie. </a:t>
            </a:r>
            <a:r>
              <a:rPr lang="fr-FR" i="1" dirty="0"/>
              <a:t>Il lui avait confié la province la plus importante de l'empire, la Gaule cisalpine </a:t>
            </a:r>
            <a:r>
              <a:rPr lang="fr-FR" dirty="0"/>
              <a:t>(</a:t>
            </a:r>
            <a:r>
              <a:rPr lang="fr-FR" dirty="0" err="1"/>
              <a:t>MICHELET,</a:t>
            </a:r>
            <a:r>
              <a:rPr lang="fr-FR" i="1" dirty="0" err="1"/>
              <a:t>Hist</a:t>
            </a:r>
            <a:r>
              <a:rPr lang="fr-FR" i="1" dirty="0"/>
              <a:t>. romaine, </a:t>
            </a:r>
            <a:r>
              <a:rPr lang="fr-FR" dirty="0" err="1"/>
              <a:t>t</a:t>
            </a:r>
            <a:r>
              <a:rPr lang="fr-FR" dirty="0"/>
              <a:t>. 2, 1831, p. 280).</a:t>
            </a:r>
            <a:br>
              <a:rPr lang="fr-FR" dirty="0"/>
            </a:br>
            <a:r>
              <a:rPr lang="fr-FR" b="1" dirty="0"/>
              <a:t>2. </a:t>
            </a:r>
            <a:r>
              <a:rPr lang="fr-FR" i="1" dirty="0"/>
              <a:t>P. anal. </a:t>
            </a:r>
            <a:r>
              <a:rPr lang="fr-FR" dirty="0"/>
              <a:t>Territoire extérieur à un État, à une métropole et qui en est dépendant; colonie. </a:t>
            </a:r>
            <a:r>
              <a:rPr lang="fr-FR" i="1" dirty="0"/>
              <a:t>Il demeure à peu près prouvé que l'Égypte fût restée à jamais une province française, s'il y eût eu, pour la défendre, tout autre que </a:t>
            </a:r>
            <a:r>
              <a:rPr lang="fr-FR" i="1" dirty="0" err="1"/>
              <a:t>Menou</a:t>
            </a:r>
            <a:r>
              <a:rPr lang="fr-FR" dirty="0"/>
              <a:t> (LAS CASES, </a:t>
            </a:r>
            <a:r>
              <a:rPr lang="fr-FR" i="1" dirty="0" err="1"/>
              <a:t>Mémor</a:t>
            </a:r>
            <a:r>
              <a:rPr lang="fr-FR" i="1" dirty="0"/>
              <a:t>. Ste-Hélène, </a:t>
            </a:r>
            <a:r>
              <a:rPr lang="fr-FR" dirty="0" err="1"/>
              <a:t>t</a:t>
            </a:r>
            <a:r>
              <a:rPr lang="fr-FR" dirty="0"/>
              <a:t>. 1, 1823, p. 131). </a:t>
            </a:r>
          </a:p>
          <a:p>
            <a:r>
              <a:rPr lang="fr-FR" b="1" dirty="0"/>
              <a:t> B.  Division territoriale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1. </a:t>
            </a:r>
            <a:r>
              <a:rPr lang="fr-FR" dirty="0"/>
              <a:t>Division d'un État ayant une organisation administrative déterminée.</a:t>
            </a:r>
            <a:br>
              <a:rPr lang="fr-FR" dirty="0"/>
            </a:br>
            <a:r>
              <a:rPr lang="fr-FR" b="1" dirty="0"/>
              <a:t>a) </a:t>
            </a:r>
            <a:r>
              <a:rPr lang="fr-FR" i="1" dirty="0"/>
              <a:t>HIST</a:t>
            </a:r>
            <a:r>
              <a:rPr lang="fr-FR" b="1" i="1" dirty="0"/>
              <a:t>. </a:t>
            </a:r>
            <a:r>
              <a:rPr lang="fr-FR" b="1" dirty="0"/>
              <a:t>En France, sous l'Ancien Régime, division territoriale issue de la féodalité, ayant des privilèges locaux, au sein de laquelle le roi était représenté par différents personnages</a:t>
            </a:r>
            <a:r>
              <a:rPr lang="fr-FR" dirty="0"/>
              <a:t> (baillis, sénéchaux, gouverneur, intendant) dans le cadre de circonscriptions de nature et de limites géographiques diverses.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9555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1778" y="551482"/>
            <a:ext cx="7353009" cy="5574682"/>
          </a:xfrm>
        </p:spPr>
        <p:txBody>
          <a:bodyPr/>
          <a:lstStyle/>
          <a:p>
            <a:r>
              <a:rPr lang="fr-FR" dirty="0"/>
              <a:t> 2.</a:t>
            </a:r>
            <a:br>
              <a:rPr lang="fr-FR" dirty="0"/>
            </a:br>
            <a:r>
              <a:rPr lang="fr-FR" b="1" dirty="0"/>
              <a:t>b) </a:t>
            </a:r>
            <a:r>
              <a:rPr lang="fr-FR" dirty="0"/>
              <a:t>De nos jours</a:t>
            </a:r>
            <a:br>
              <a:rPr lang="fr-FR" dirty="0"/>
            </a:br>
            <a:r>
              <a:rPr lang="fr-FR" b="1" dirty="0"/>
              <a:t> </a:t>
            </a:r>
            <a:r>
              <a:rPr lang="fr-FR" dirty="0"/>
              <a:t>[En Belgique] </a:t>
            </a:r>
            <a:r>
              <a:rPr lang="fr-FR" b="1" dirty="0"/>
              <a:t>Division politique et administrative</a:t>
            </a:r>
            <a:r>
              <a:rPr lang="fr-FR" dirty="0"/>
              <a:t>. </a:t>
            </a:r>
            <a:r>
              <a:rPr lang="fr-FR" i="1" dirty="0"/>
              <a:t>Transfert de la région des Fourons de la province de Liège à la province flamande de Limbourg</a:t>
            </a:r>
            <a:r>
              <a:rPr lang="fr-FR" dirty="0"/>
              <a:t> (</a:t>
            </a:r>
            <a:r>
              <a:rPr lang="fr-FR" i="1" dirty="0"/>
              <a:t>GDEL </a:t>
            </a:r>
            <a:r>
              <a:rPr lang="fr-FR" i="1" dirty="0" err="1"/>
              <a:t>s.v</a:t>
            </a:r>
            <a:r>
              <a:rPr lang="fr-FR" i="1" dirty="0"/>
              <a:t>. Belgique</a:t>
            </a:r>
            <a:r>
              <a:rPr lang="fr-FR" dirty="0"/>
              <a:t>).</a:t>
            </a:r>
            <a:br>
              <a:rPr lang="fr-FR" dirty="0"/>
            </a:br>
            <a:r>
              <a:rPr lang="fr-FR" dirty="0"/>
              <a:t> </a:t>
            </a:r>
            <a:r>
              <a:rPr lang="fr-FR" i="1" dirty="0"/>
              <a:t>La Belle Province. </a:t>
            </a:r>
            <a:r>
              <a:rPr lang="fr-FR" dirty="0"/>
              <a:t>Le Québec. </a:t>
            </a:r>
            <a:r>
              <a:rPr lang="fr-FR" i="1" dirty="0"/>
              <a:t>Au Québec (...), on tente de se doter de structures politiques et économiques capables de protéger la langue et la culture de la Belle Province</a:t>
            </a:r>
            <a:r>
              <a:rPr lang="fr-FR" dirty="0"/>
              <a:t> (</a:t>
            </a:r>
            <a:r>
              <a:rPr lang="fr-FR" i="1" dirty="0"/>
              <a:t>Le Point, </a:t>
            </a:r>
            <a:r>
              <a:rPr lang="fr-FR" dirty="0"/>
              <a:t>29 janv. 1979, p. 46, col. 3).</a:t>
            </a:r>
            <a:br>
              <a:rPr lang="fr-FR" dirty="0"/>
            </a:br>
            <a:r>
              <a:rPr lang="fr-FR" b="1" dirty="0"/>
              <a:t>2. a) </a:t>
            </a:r>
            <a:r>
              <a:rPr lang="fr-FR" dirty="0"/>
              <a:t>Région d'un pays caractérisée par son histoire, ses traditions, ses coutumes et s'opposant à la capitale :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399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054" y="183828"/>
            <a:ext cx="7770734" cy="5942336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(…)</a:t>
            </a:r>
          </a:p>
          <a:p>
            <a:r>
              <a:rPr lang="fr-FR" b="1" dirty="0"/>
              <a:t>4. </a:t>
            </a:r>
            <a:r>
              <a:rPr lang="fr-FR" i="1" dirty="0"/>
              <a:t>Au </a:t>
            </a:r>
            <a:r>
              <a:rPr lang="fr-FR" i="1" dirty="0" err="1"/>
              <a:t>sing</a:t>
            </a:r>
            <a:r>
              <a:rPr lang="fr-FR" i="1" dirty="0"/>
              <a:t>., à valeur coll</a:t>
            </a:r>
            <a:r>
              <a:rPr lang="fr-FR" b="1" i="1" dirty="0"/>
              <a:t>. La province. </a:t>
            </a:r>
            <a:r>
              <a:rPr lang="fr-FR" b="1" dirty="0"/>
              <a:t>Le pays en dehors de la capitale (particulièrement en France). </a:t>
            </a:r>
            <a:r>
              <a:rPr lang="fr-FR" i="1" dirty="0"/>
              <a:t>C'est l'hôtel des gens aisés qui, de la province, viennent à Londres</a:t>
            </a:r>
            <a:r>
              <a:rPr lang="fr-FR" dirty="0"/>
              <a:t> (STENDHAL, </a:t>
            </a:r>
            <a:r>
              <a:rPr lang="fr-FR" i="1" dirty="0" err="1"/>
              <a:t>Souv</a:t>
            </a:r>
            <a:r>
              <a:rPr lang="fr-FR" i="1" dirty="0"/>
              <a:t>. égotisme, </a:t>
            </a:r>
            <a:r>
              <a:rPr lang="fr-FR" dirty="0"/>
              <a:t>1832, p. 71). </a:t>
            </a:r>
            <a:r>
              <a:rPr lang="fr-FR" i="1" dirty="0"/>
              <a:t>Quand on va dans leur pays</a:t>
            </a:r>
            <a:r>
              <a:rPr lang="fr-FR" dirty="0"/>
              <a:t> [</a:t>
            </a:r>
            <a:r>
              <a:rPr lang="fr-FR" i="1" dirty="0"/>
              <a:t>les Pays-Bas</a:t>
            </a:r>
            <a:r>
              <a:rPr lang="fr-FR" dirty="0"/>
              <a:t>] </a:t>
            </a:r>
            <a:r>
              <a:rPr lang="fr-FR" i="1" dirty="0"/>
              <a:t>et qu'on lit leurs journaux (...), il semble qu'on tombe en province et même plus bas</a:t>
            </a:r>
            <a:r>
              <a:rPr lang="fr-FR" dirty="0"/>
              <a:t> (TAINE, </a:t>
            </a:r>
            <a:r>
              <a:rPr lang="fr-FR" i="1" dirty="0"/>
              <a:t>Philos. art, </a:t>
            </a:r>
            <a:r>
              <a:rPr lang="fr-FR" dirty="0" err="1"/>
              <a:t>t</a:t>
            </a:r>
            <a:r>
              <a:rPr lang="fr-FR" dirty="0"/>
              <a:t>. 1, 1865, p. 253). </a:t>
            </a:r>
            <a:br>
              <a:rPr lang="fr-FR" dirty="0"/>
            </a:br>
            <a:r>
              <a:rPr lang="fr-FR" b="1" dirty="0"/>
              <a:t>SYNT. </a:t>
            </a:r>
            <a:r>
              <a:rPr lang="fr-FR" b="1" i="1" dirty="0"/>
              <a:t>À Paris et en province; en banlieue et en province; habiter, quitter la province; aller, se retirer, vivre en province.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 </a:t>
            </a:r>
            <a:r>
              <a:rPr lang="fr-FR" b="1" dirty="0"/>
              <a:t>La vie, les mœurs propres à la province;</a:t>
            </a:r>
            <a:r>
              <a:rPr lang="fr-FR" dirty="0"/>
              <a:t> la province dans ce qu'elle a de </a:t>
            </a:r>
            <a:r>
              <a:rPr lang="fr-FR" b="1" dirty="0"/>
              <a:t>caractéristique</a:t>
            </a:r>
            <a:r>
              <a:rPr lang="fr-FR" dirty="0"/>
              <a:t>, de positif (calme, etc.) ou, </a:t>
            </a:r>
            <a:r>
              <a:rPr lang="fr-FR" b="1" dirty="0"/>
              <a:t>le plus souvent, de négatif (manque de finesse, d'ouverture, peu de distractions, de vie mondaine, etc.). </a:t>
            </a:r>
            <a:r>
              <a:rPr lang="fr-FR" i="1" dirty="0"/>
              <a:t>Gérard consentit, quoiqu'il eût le plus violent désir d'accourir à Paris. La province lui pesait</a:t>
            </a:r>
            <a:r>
              <a:rPr lang="fr-FR" dirty="0"/>
              <a:t> (CHAMPFL., </a:t>
            </a:r>
            <a:r>
              <a:rPr lang="fr-FR" i="1" dirty="0"/>
              <a:t>Avent. Mlle Mariette, </a:t>
            </a:r>
            <a:r>
              <a:rPr lang="fr-FR" dirty="0"/>
              <a:t>1853, p. 109). </a:t>
            </a:r>
            <a:r>
              <a:rPr lang="fr-FR" i="1" dirty="0"/>
              <a:t>Le vide, la province du Paris d'été</a:t>
            </a:r>
            <a:r>
              <a:rPr lang="fr-FR" dirty="0"/>
              <a:t> (A. DAUDET, </a:t>
            </a:r>
            <a:r>
              <a:rPr lang="fr-FR" i="1" dirty="0"/>
              <a:t>Trente ans Paris, </a:t>
            </a:r>
            <a:r>
              <a:rPr lang="fr-FR" dirty="0"/>
              <a:t>1888, p. 316).</a:t>
            </a:r>
            <a:br>
              <a:rPr lang="fr-FR" dirty="0"/>
            </a:br>
            <a:r>
              <a:rPr lang="fr-FR" b="1" dirty="0"/>
              <a:t> </a:t>
            </a:r>
            <a:r>
              <a:rPr lang="fr-FR" i="1" dirty="0" err="1"/>
              <a:t>Empl</a:t>
            </a:r>
            <a:r>
              <a:rPr lang="fr-FR" i="1" dirty="0"/>
              <a:t>. adj. </a:t>
            </a:r>
            <a:r>
              <a:rPr lang="fr-FR" dirty="0"/>
              <a:t>[En parlant d'une pers. ou d'une chose] Qui a certaines caractéristiques appartenant ou supposées appartenir à la province, à ses habitants.  </a:t>
            </a:r>
            <a:r>
              <a:rPr lang="fr-FR" i="1" dirty="0"/>
              <a:t>Et combien la mise des femmes</a:t>
            </a:r>
            <a:r>
              <a:rPr lang="fr-FR" dirty="0"/>
              <a:t> [</a:t>
            </a:r>
            <a:r>
              <a:rPr lang="fr-FR" i="1" dirty="0"/>
              <a:t>à Londres</a:t>
            </a:r>
            <a:r>
              <a:rPr lang="fr-FR" dirty="0"/>
              <a:t>] </a:t>
            </a:r>
            <a:r>
              <a:rPr lang="fr-FR" b="1" i="1" dirty="0"/>
              <a:t>est discrète, très </a:t>
            </a:r>
            <a:r>
              <a:rPr lang="fr-FR" b="1" dirty="0"/>
              <a:t>province </a:t>
            </a:r>
            <a:r>
              <a:rPr lang="fr-FR" b="1" i="1" dirty="0"/>
              <a:t>même</a:t>
            </a:r>
            <a:r>
              <a:rPr lang="fr-FR" i="1" dirty="0"/>
              <a:t>, dirait-on chez nous</a:t>
            </a:r>
            <a:r>
              <a:rPr lang="fr-FR" dirty="0"/>
              <a:t> (LOTI, </a:t>
            </a:r>
            <a:r>
              <a:rPr lang="fr-FR" i="1" dirty="0" err="1"/>
              <a:t>Chât</a:t>
            </a:r>
            <a:r>
              <a:rPr lang="fr-FR" i="1" dirty="0"/>
              <a:t>. Belle-au-bois-</a:t>
            </a:r>
            <a:r>
              <a:rPr lang="fr-FR" i="1" dirty="0" err="1"/>
              <a:t>dorm</a:t>
            </a:r>
            <a:r>
              <a:rPr lang="fr-FR" i="1" dirty="0"/>
              <a:t>., </a:t>
            </a:r>
            <a:r>
              <a:rPr lang="fr-FR" dirty="0"/>
              <a:t>1910, p. 112). </a:t>
            </a:r>
            <a:r>
              <a:rPr lang="fr-FR" i="1" dirty="0"/>
              <a:t>Tout ce quartier tranquille, </a:t>
            </a:r>
            <a:r>
              <a:rPr lang="fr-FR" b="1" i="1" dirty="0"/>
              <a:t>un peu province</a:t>
            </a:r>
            <a:r>
              <a:rPr lang="fr-FR" i="1" dirty="0"/>
              <a:t> (...) est là tout entier</a:t>
            </a:r>
            <a:r>
              <a:rPr lang="fr-FR" dirty="0"/>
              <a:t> (LÉAUTAUD, </a:t>
            </a:r>
            <a:r>
              <a:rPr lang="fr-FR" i="1" dirty="0"/>
              <a:t>Théâtre M. </a:t>
            </a:r>
            <a:r>
              <a:rPr lang="fr-FR" i="1" dirty="0" err="1"/>
              <a:t>Boissard</a:t>
            </a:r>
            <a:r>
              <a:rPr lang="fr-FR" i="1" dirty="0"/>
              <a:t>, </a:t>
            </a:r>
            <a:r>
              <a:rPr lang="fr-FR" dirty="0"/>
              <a:t>1926, p. 202).</a:t>
            </a:r>
            <a:br>
              <a:rPr lang="fr-FR" dirty="0"/>
            </a:br>
            <a:r>
              <a:rPr lang="fr-FR" dirty="0"/>
              <a:t> </a:t>
            </a:r>
            <a:r>
              <a:rPr lang="fr-FR" b="1" i="1" dirty="0"/>
              <a:t>Loc. </a:t>
            </a:r>
            <a:r>
              <a:rPr lang="fr-FR" b="1" i="1" dirty="0" err="1"/>
              <a:t>verb</a:t>
            </a:r>
            <a:r>
              <a:rPr lang="fr-FR" b="1" i="1" dirty="0"/>
              <a:t>., </a:t>
            </a:r>
            <a:r>
              <a:rPr lang="fr-FR" b="1" i="1" dirty="0" err="1"/>
              <a:t>péj</a:t>
            </a:r>
            <a:r>
              <a:rPr lang="fr-FR" b="1" i="1" dirty="0"/>
              <a:t>. Faire province</a:t>
            </a:r>
            <a:r>
              <a:rPr lang="fr-FR" i="1" dirty="0"/>
              <a:t>. </a:t>
            </a:r>
            <a:r>
              <a:rPr lang="fr-FR" dirty="0"/>
              <a:t>Être (ou avoir) une caractéristique de la province, de ses habitants. </a:t>
            </a:r>
            <a:r>
              <a:rPr lang="fr-FR" i="1" dirty="0"/>
              <a:t>D'ailleurs, parler de soi fait « province » ou littéraire</a:t>
            </a:r>
            <a:r>
              <a:rPr lang="fr-FR" dirty="0"/>
              <a:t> (LA VARENDE, </a:t>
            </a:r>
            <a:r>
              <a:rPr lang="fr-FR" i="1" dirty="0"/>
              <a:t>Contes </a:t>
            </a:r>
            <a:r>
              <a:rPr lang="fr-FR" i="1" dirty="0" err="1"/>
              <a:t>fervents,</a:t>
            </a:r>
            <a:r>
              <a:rPr lang="fr-FR" dirty="0" err="1"/>
              <a:t>Pinsonnière</a:t>
            </a:r>
            <a:r>
              <a:rPr lang="fr-FR" dirty="0"/>
              <a:t>, 1948, p. 25).</a:t>
            </a:r>
            <a:br>
              <a:rPr lang="fr-FR" dirty="0"/>
            </a:br>
            <a:r>
              <a:rPr lang="fr-FR" dirty="0"/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4170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180" y="350942"/>
            <a:ext cx="7720607" cy="5775221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5. De province. </a:t>
            </a:r>
            <a:r>
              <a:rPr lang="fr-FR" dirty="0" err="1"/>
              <a:t>Synon</a:t>
            </a:r>
            <a:r>
              <a:rPr lang="fr-FR" dirty="0"/>
              <a:t>. de </a:t>
            </a:r>
            <a:r>
              <a:rPr lang="fr-FR" i="1" dirty="0"/>
              <a:t>provincial</a:t>
            </a:r>
            <a:r>
              <a:rPr lang="fr-FR" dirty="0"/>
              <a:t> dans ses aspects déterminatifs et </a:t>
            </a:r>
            <a:r>
              <a:rPr lang="fr-FR" dirty="0" err="1"/>
              <a:t>caractérisants</a:t>
            </a:r>
            <a:r>
              <a:rPr lang="fr-FR" dirty="0"/>
              <a:t> (v. </a:t>
            </a:r>
            <a:r>
              <a:rPr lang="fr-FR" i="1" dirty="0"/>
              <a:t>provincial</a:t>
            </a:r>
            <a:r>
              <a:rPr lang="fr-FR" dirty="0"/>
              <a:t> I B).</a:t>
            </a:r>
            <a:br>
              <a:rPr lang="fr-FR" dirty="0"/>
            </a:br>
            <a:r>
              <a:rPr lang="fr-FR" b="1" dirty="0"/>
              <a:t>(…)</a:t>
            </a:r>
            <a:r>
              <a:rPr lang="fr-FR" dirty="0"/>
              <a:t> p. 145).</a:t>
            </a:r>
            <a:br>
              <a:rPr lang="fr-FR" dirty="0"/>
            </a:br>
            <a:r>
              <a:rPr lang="fr-FR" b="1" dirty="0"/>
              <a:t>SYNT. </a:t>
            </a:r>
            <a:r>
              <a:rPr lang="fr-FR" i="1" dirty="0"/>
              <a:t>Acteur, avocat, notaire, femme de province; bourgeois, cousins, gens de province; famille, noblesse de province.</a:t>
            </a:r>
            <a:br>
              <a:rPr lang="fr-FR" i="1" dirty="0"/>
            </a:br>
            <a:r>
              <a:rPr lang="fr-FR" i="1" dirty="0"/>
              <a:t>la vie de province.</a:t>
            </a:r>
            <a:br>
              <a:rPr lang="fr-FR" i="1" dirty="0"/>
            </a:br>
            <a:r>
              <a:rPr lang="fr-FR" b="1" dirty="0"/>
              <a:t>6. </a:t>
            </a:r>
            <a:r>
              <a:rPr lang="fr-FR" i="1" dirty="0"/>
              <a:t>Expressions</a:t>
            </a:r>
            <a:br>
              <a:rPr lang="fr-FR" i="1" dirty="0"/>
            </a:br>
            <a:r>
              <a:rPr lang="fr-FR" b="1" dirty="0"/>
              <a:t>(…)</a:t>
            </a:r>
            <a:endParaRPr lang="fr-FR" dirty="0"/>
          </a:p>
          <a:p>
            <a:r>
              <a:rPr lang="fr-FR" b="1" dirty="0"/>
              <a:t> </a:t>
            </a:r>
            <a:r>
              <a:rPr lang="fr-FR" b="1" i="1" dirty="0"/>
              <a:t>Arriver de sa province</a:t>
            </a:r>
            <a:r>
              <a:rPr lang="fr-FR" i="1" dirty="0"/>
              <a:t>.</a:t>
            </a:r>
            <a:r>
              <a:rPr lang="fr-FR" b="1" i="1" dirty="0"/>
              <a:t> </a:t>
            </a:r>
            <a:r>
              <a:rPr lang="fr-FR" b="1" dirty="0"/>
              <a:t>Avoir le comportement maladroit, le manque d'ouverture d'esprit que l'on attribue aux habitants de la province.</a:t>
            </a:r>
            <a:r>
              <a:rPr lang="fr-FR" dirty="0"/>
              <a:t> </a:t>
            </a:r>
            <a:r>
              <a:rPr lang="fr-FR" i="1" dirty="0"/>
              <a:t>Est-ce qu'il y a besoin de cela, pour réussir?... On voit que tu arrives de ta province!</a:t>
            </a:r>
            <a:r>
              <a:rPr lang="fr-FR" dirty="0"/>
              <a:t> (ESTAUNIÉ, </a:t>
            </a:r>
            <a:r>
              <a:rPr lang="fr-FR" i="1" dirty="0"/>
              <a:t>Empreinte, </a:t>
            </a:r>
            <a:r>
              <a:rPr lang="fr-FR" dirty="0"/>
              <a:t>1896, p. 120). </a:t>
            </a:r>
            <a:r>
              <a:rPr lang="fr-FR" i="1" dirty="0"/>
              <a:t>On voit bien que tu arrives de ta province pour être si bavard</a:t>
            </a:r>
            <a:r>
              <a:rPr lang="fr-FR" dirty="0"/>
              <a:t> (G. LEROUX, </a:t>
            </a:r>
            <a:r>
              <a:rPr lang="fr-FR" i="1" dirty="0" err="1"/>
              <a:t>Roul</a:t>
            </a:r>
            <a:r>
              <a:rPr lang="fr-FR" i="1" dirty="0"/>
              <a:t>. tsar, </a:t>
            </a:r>
            <a:r>
              <a:rPr lang="fr-FR" dirty="0"/>
              <a:t>1912, p. 90).</a:t>
            </a:r>
            <a:br>
              <a:rPr lang="fr-FR" dirty="0"/>
            </a:br>
            <a:r>
              <a:rPr lang="fr-FR" b="1" dirty="0"/>
              <a:t>b) </a:t>
            </a:r>
            <a:r>
              <a:rPr lang="fr-FR" dirty="0"/>
              <a:t>[Le </a:t>
            </a:r>
            <a:r>
              <a:rPr lang="fr-FR" dirty="0" err="1"/>
              <a:t>suj</a:t>
            </a:r>
            <a:r>
              <a:rPr lang="fr-FR" dirty="0"/>
              <a:t>. désigne une chose </a:t>
            </a:r>
            <a:r>
              <a:rPr lang="fr-FR" dirty="0" err="1"/>
              <a:t>concr</a:t>
            </a:r>
            <a:r>
              <a:rPr lang="fr-FR" dirty="0"/>
              <a:t>. ou </a:t>
            </a:r>
            <a:r>
              <a:rPr lang="fr-FR" dirty="0" err="1"/>
              <a:t>abstr</a:t>
            </a:r>
            <a:r>
              <a:rPr lang="fr-FR" dirty="0"/>
              <a:t>.] </a:t>
            </a:r>
            <a:r>
              <a:rPr lang="fr-FR" i="1" dirty="0"/>
              <a:t>Sentir la province, sa province</a:t>
            </a:r>
            <a:r>
              <a:rPr lang="fr-FR" dirty="0"/>
              <a:t> (souvent </a:t>
            </a:r>
            <a:r>
              <a:rPr lang="fr-FR" i="1" dirty="0" err="1"/>
              <a:t>péj</a:t>
            </a:r>
            <a:r>
              <a:rPr lang="fr-FR" i="1" dirty="0"/>
              <a:t>.</a:t>
            </a:r>
            <a:r>
              <a:rPr lang="fr-FR" dirty="0"/>
              <a:t>). Avoir certaines caractéristiques appartenant ou supposées appartenir à la province, à ses habitants.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886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518132"/>
              </p:ext>
            </p:extLst>
          </p:nvPr>
        </p:nvGraphicFramePr>
        <p:xfrm>
          <a:off x="2057568" y="210480"/>
          <a:ext cx="4978240" cy="6340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3" imgW="5575300" imgH="7099300" progId="Word.Document.12">
                  <p:embed/>
                </p:oleObj>
              </mc:Choice>
              <mc:Fallback>
                <p:oleObj name="Document" r:id="rId3" imgW="5575300" imgH="7099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7568" y="210480"/>
                        <a:ext cx="4978240" cy="6340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6701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1320800"/>
            <a:ext cx="62865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69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63600"/>
            <a:ext cx="7924800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08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68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31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8204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37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Corbusier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370667" y="2252133"/>
            <a:ext cx="1307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2"/>
              </a:rPr>
              <a:t>Exposition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031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08" y="800099"/>
            <a:ext cx="8268692" cy="537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21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Profil paysan</a:t>
            </a:r>
            <a:br>
              <a:rPr lang="fr-FR" dirty="0" smtClean="0"/>
            </a:br>
            <a:r>
              <a:rPr lang="fr-FR" dirty="0" smtClean="0"/>
              <a:t>Raymond Depardon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http://www.dailymotion.com/video/xpy6ay_la-vie-moderne-profil-paysan-bande-annonce-vf_shortfilms</a:t>
            </a:r>
          </a:p>
          <a:p>
            <a:r>
              <a:rPr lang="fr-FR" dirty="0" smtClean="0"/>
              <a:t>http://www.dailymotion.com/video/x7d20p_les-paysans-de-raymond-depardon-3-3_shortfilms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49037" y="1709412"/>
            <a:ext cx="3451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Interview </a:t>
            </a:r>
            <a:r>
              <a:rPr lang="fr-FR" dirty="0" smtClean="0">
                <a:hlinkClick r:id="rId2"/>
              </a:rPr>
              <a:t>: Accent Cajun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963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479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7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France métropolitaine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territoire contrasté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2219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carte_France_pollution_lumineus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435" r="-33435"/>
          <a:stretch>
            <a:fillRect/>
          </a:stretch>
        </p:blipFill>
        <p:spPr>
          <a:xfrm>
            <a:off x="-1122182" y="1092200"/>
            <a:ext cx="9656582" cy="529705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Les principales villes</a:t>
            </a:r>
            <a:endParaRPr lang="fr-FR" dirty="0"/>
          </a:p>
        </p:txBody>
      </p:sp>
      <p:pic>
        <p:nvPicPr>
          <p:cNvPr id="4" name="Espace réservé du contenu 3" descr="Villes-france.jpg"/>
          <p:cNvPicPr>
            <a:picLocks noGrp="1" noChangeAspect="1"/>
          </p:cNvPicPr>
          <p:nvPr>
            <p:ph idx="1"/>
          </p:nvPr>
        </p:nvPicPr>
        <p:blipFill>
          <a:blip r:embed="rId2"/>
          <a:srcRect t="-9205" b="-9205"/>
          <a:stretch>
            <a:fillRect/>
          </a:stretch>
        </p:blipFill>
        <p:spPr>
          <a:xfrm>
            <a:off x="0" y="1707766"/>
            <a:ext cx="9144000" cy="501587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84188"/>
            <a:ext cx="7556500" cy="1116012"/>
          </a:xfrm>
        </p:spPr>
        <p:txBody>
          <a:bodyPr/>
          <a:lstStyle/>
          <a:p>
            <a:r>
              <a:rPr lang="fr-FR" dirty="0" smtClean="0"/>
              <a:t>Densité de population dans les départements</a:t>
            </a:r>
            <a:endParaRPr lang="fr-FR" dirty="0"/>
          </a:p>
        </p:txBody>
      </p:sp>
      <p:pic>
        <p:nvPicPr>
          <p:cNvPr id="4" name="Espace réservé du contenu 3" descr="330px-DepartementsFranceDensitePopulation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49439" r="-49439"/>
          <a:stretch>
            <a:fillRect/>
          </a:stretch>
        </p:blipFill>
        <p:spPr>
          <a:xfrm>
            <a:off x="0" y="1981200"/>
            <a:ext cx="7556500" cy="4144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vantage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740</TotalTime>
  <Words>151</Words>
  <Application>Microsoft Macintosh PowerPoint</Application>
  <PresentationFormat>Présentation à l'écran (4:3)</PresentationFormat>
  <Paragraphs>33</Paragraphs>
  <Slides>30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2" baseType="lpstr">
      <vt:lpstr>Avantage</vt:lpstr>
      <vt:lpstr>Document</vt:lpstr>
      <vt:lpstr>L’organisation politique de la France</vt:lpstr>
      <vt:lpstr>La France d’Outre-mer</vt:lpstr>
      <vt:lpstr>Présentation PowerPoint</vt:lpstr>
      <vt:lpstr>Présentation PowerPoint</vt:lpstr>
      <vt:lpstr>Présentation PowerPoint</vt:lpstr>
      <vt:lpstr>La France métropolitaine</vt:lpstr>
      <vt:lpstr>Présentation PowerPoint</vt:lpstr>
      <vt:lpstr> Les principales villes</vt:lpstr>
      <vt:lpstr>Densité de population dans les départements</vt:lpstr>
      <vt:lpstr>Présentation PowerPoint</vt:lpstr>
      <vt:lpstr>Présentation PowerPoint</vt:lpstr>
      <vt:lpstr>Présentation PowerPoint</vt:lpstr>
      <vt:lpstr>Les départements</vt:lpstr>
      <vt:lpstr>Les régions</vt:lpstr>
      <vt:lpstr>Présentation PowerPoint</vt:lpstr>
      <vt:lpstr>De la centralisation à la décentralisation</vt:lpstr>
      <vt:lpstr>La réforme de la décentralisation 2003-2007</vt:lpstr>
      <vt:lpstr>La réforme des collectivités territoriales</vt:lpstr>
      <vt:lpstr>Les accents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Corbusier</vt:lpstr>
      <vt:lpstr>Profil paysan Raymond Depardon</vt:lpstr>
    </vt:vector>
  </TitlesOfParts>
  <Company>Université de Caen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L’organisation politique de la France</dc:title>
  <dc:creator>Olivia Galisson</dc:creator>
  <cp:lastModifiedBy>Olivia Galisson</cp:lastModifiedBy>
  <cp:revision>21</cp:revision>
  <dcterms:created xsi:type="dcterms:W3CDTF">2012-11-27T14:49:25Z</dcterms:created>
  <dcterms:modified xsi:type="dcterms:W3CDTF">2016-12-19T14:38:35Z</dcterms:modified>
</cp:coreProperties>
</file>