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9" r:id="rId4"/>
    <p:sldId id="267" r:id="rId5"/>
    <p:sldId id="268" r:id="rId6"/>
    <p:sldId id="270" r:id="rId7"/>
    <p:sldId id="260" r:id="rId8"/>
    <p:sldId id="259" r:id="rId9"/>
    <p:sldId id="257" r:id="rId10"/>
    <p:sldId id="272" r:id="rId11"/>
    <p:sldId id="271" r:id="rId12"/>
    <p:sldId id="258" r:id="rId13"/>
    <p:sldId id="261" r:id="rId14"/>
    <p:sldId id="262" r:id="rId15"/>
    <p:sldId id="263" r:id="rId16"/>
    <p:sldId id="273" r:id="rId17"/>
    <p:sldId id="265" r:id="rId18"/>
    <p:sldId id="26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E8A382-92DF-9C4F-AB90-76A7F9ECE05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5991FA0-EFD7-4140-B826-BED060C3CBF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L’organisation politique de la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Paris et la Province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ance_industry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5" y="0"/>
            <a:ext cx="4782873" cy="6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_jpg_DP_8068_Paris_capit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Les principales villes</a:t>
            </a:r>
            <a:endParaRPr lang="fr-FR" dirty="0"/>
          </a:p>
        </p:txBody>
      </p:sp>
      <p:pic>
        <p:nvPicPr>
          <p:cNvPr id="4" name="Espace réservé du contenu 3" descr="Villes-franc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205" b="-9205"/>
          <a:stretch>
            <a:fillRect/>
          </a:stretch>
        </p:blipFill>
        <p:spPr>
          <a:xfrm>
            <a:off x="0" y="1707766"/>
            <a:ext cx="9144000" cy="501587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la centralisation</a:t>
            </a:r>
            <a:br>
              <a:rPr lang="fr-FR" dirty="0" smtClean="0"/>
            </a:br>
            <a:r>
              <a:rPr lang="fr-FR" dirty="0" smtClean="0"/>
              <a:t>à la décentralisation</a:t>
            </a:r>
            <a:endParaRPr lang="fr-FR" dirty="0"/>
          </a:p>
        </p:txBody>
      </p:sp>
      <p:pic>
        <p:nvPicPr>
          <p:cNvPr id="4" name="Espace réservé du contenu 3" descr="collectivités-territorial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177" r="-2317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départements</a:t>
            </a:r>
            <a:endParaRPr lang="fr-FR" dirty="0"/>
          </a:p>
        </p:txBody>
      </p:sp>
      <p:pic>
        <p:nvPicPr>
          <p:cNvPr id="4" name="Espace réservé du contenu 3" descr="Carte_France_region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2614" r="-42614"/>
          <a:stretch>
            <a:fillRect/>
          </a:stretch>
        </p:blipFill>
        <p:spPr>
          <a:xfrm>
            <a:off x="-1469466" y="901700"/>
            <a:ext cx="9524253" cy="52244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régions</a:t>
            </a:r>
            <a:endParaRPr lang="fr-FR" dirty="0"/>
          </a:p>
        </p:txBody>
      </p:sp>
      <p:pic>
        <p:nvPicPr>
          <p:cNvPr id="4" name="Espace réservé du contenu 3" descr="carte-region-franc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534" r="-47534"/>
          <a:stretch>
            <a:fillRect/>
          </a:stretch>
        </p:blipFill>
        <p:spPr>
          <a:xfrm>
            <a:off x="-1052726" y="1130300"/>
            <a:ext cx="9107513" cy="49958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3 rég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5" y="0"/>
            <a:ext cx="7725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 d’Outre-mer</a:t>
            </a:r>
            <a:endParaRPr lang="fr-FR" dirty="0"/>
          </a:p>
        </p:txBody>
      </p:sp>
      <p:pic>
        <p:nvPicPr>
          <p:cNvPr id="8" name="Espace réservé du contenu 7" descr="600px-France_doutre-mer_f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>
            <a:fillRect/>
          </a:stretch>
        </p:blipFill>
        <p:spPr>
          <a:xfrm>
            <a:off x="498474" y="1350212"/>
            <a:ext cx="8706613" cy="4775952"/>
          </a:xfrm>
        </p:spPr>
      </p:pic>
    </p:spTree>
    <p:extLst>
      <p:ext uri="{BB962C8B-B14F-4D97-AF65-F5344CB8AC3E}">
        <p14:creationId xmlns:p14="http://schemas.microsoft.com/office/powerpoint/2010/main" val="247912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paysan</a:t>
            </a:r>
            <a:br>
              <a:rPr lang="fr-FR" dirty="0" smtClean="0"/>
            </a:br>
            <a:r>
              <a:rPr lang="fr-FR" dirty="0" smtClean="0"/>
              <a:t>Raymond Depardon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http://www.dailymotion.com/video/xpy6ay_la-vie-moderne-profil-paysan-bande-annonce-vf_shortfilms</a:t>
            </a:r>
          </a:p>
          <a:p>
            <a:r>
              <a:rPr lang="fr-FR" dirty="0" smtClean="0"/>
              <a:t>http://www.dailymotion.com/video/x7d20p_les-paysans-de-raymond-depardon-3-3_shortfilms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367654"/>
            <a:ext cx="7556313" cy="5758509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PROVINCE, subst. fém.</a:t>
            </a:r>
            <a:endParaRPr lang="fr-FR" dirty="0"/>
          </a:p>
          <a:p>
            <a:r>
              <a:rPr lang="fr-FR" b="1" dirty="0"/>
              <a:t>PROVINCE</a:t>
            </a:r>
            <a:r>
              <a:rPr lang="fr-FR" dirty="0"/>
              <a:t>, subst. fém.</a:t>
            </a:r>
            <a:br>
              <a:rPr lang="fr-FR" dirty="0"/>
            </a:br>
            <a:r>
              <a:rPr lang="fr-FR" b="1" dirty="0"/>
              <a:t>A.  1.   </a:t>
            </a:r>
            <a:r>
              <a:rPr lang="fr-FR" i="1" dirty="0"/>
              <a:t>HIST. ROMAINE. </a:t>
            </a:r>
            <a:r>
              <a:rPr lang="fr-FR" b="1" dirty="0"/>
              <a:t>Territoire conquis et administré par les Romains en dehors de l'Italie. </a:t>
            </a:r>
            <a:r>
              <a:rPr lang="fr-FR" i="1" dirty="0"/>
              <a:t>Il lui avait confié la province la plus importante de l'empire, la Gaule cisalpine </a:t>
            </a:r>
            <a:r>
              <a:rPr lang="fr-FR" dirty="0"/>
              <a:t>(</a:t>
            </a:r>
            <a:r>
              <a:rPr lang="fr-FR" dirty="0" err="1"/>
              <a:t>MICHELET,</a:t>
            </a:r>
            <a:r>
              <a:rPr lang="fr-FR" i="1" dirty="0" err="1"/>
              <a:t>Hist</a:t>
            </a:r>
            <a:r>
              <a:rPr lang="fr-FR" i="1" dirty="0"/>
              <a:t>. romaine, </a:t>
            </a:r>
            <a:r>
              <a:rPr lang="fr-FR" dirty="0" err="1"/>
              <a:t>t</a:t>
            </a:r>
            <a:r>
              <a:rPr lang="fr-FR" dirty="0"/>
              <a:t>. 2, 1831, p. 280).</a:t>
            </a:r>
            <a:br>
              <a:rPr lang="fr-FR" dirty="0"/>
            </a:br>
            <a:r>
              <a:rPr lang="fr-FR" b="1" dirty="0"/>
              <a:t>2. </a:t>
            </a:r>
            <a:r>
              <a:rPr lang="fr-FR" i="1" dirty="0"/>
              <a:t>P. anal. </a:t>
            </a:r>
            <a:r>
              <a:rPr lang="fr-FR" dirty="0"/>
              <a:t>Territoire extérieur à un État, à une métropole et qui en est dépendant; colonie. </a:t>
            </a:r>
            <a:r>
              <a:rPr lang="fr-FR" i="1" dirty="0"/>
              <a:t>Il demeure à peu près prouvé que l'Égypte fût restée à jamais une province française, s'il y eût eu, pour la défendre, tout autre que </a:t>
            </a:r>
            <a:r>
              <a:rPr lang="fr-FR" i="1" dirty="0" err="1"/>
              <a:t>Menou</a:t>
            </a:r>
            <a:r>
              <a:rPr lang="fr-FR" dirty="0"/>
              <a:t> (LAS CASES, </a:t>
            </a:r>
            <a:r>
              <a:rPr lang="fr-FR" i="1" dirty="0" err="1"/>
              <a:t>Mémor</a:t>
            </a:r>
            <a:r>
              <a:rPr lang="fr-FR" i="1" dirty="0"/>
              <a:t>. Ste-Hélène, </a:t>
            </a:r>
            <a:r>
              <a:rPr lang="fr-FR" dirty="0" err="1"/>
              <a:t>t</a:t>
            </a:r>
            <a:r>
              <a:rPr lang="fr-FR" dirty="0"/>
              <a:t>. 1, 1823, p. 131). </a:t>
            </a:r>
          </a:p>
          <a:p>
            <a:r>
              <a:rPr lang="fr-FR" b="1" dirty="0"/>
              <a:t> B.  Division territoriale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1. </a:t>
            </a:r>
            <a:r>
              <a:rPr lang="fr-FR" dirty="0"/>
              <a:t>Division d'un État ayant une organisation administrative déterminée.</a:t>
            </a:r>
            <a:br>
              <a:rPr lang="fr-FR" dirty="0"/>
            </a:br>
            <a:r>
              <a:rPr lang="fr-FR" b="1" dirty="0"/>
              <a:t>a) </a:t>
            </a:r>
            <a:r>
              <a:rPr lang="fr-FR" i="1" dirty="0"/>
              <a:t>HIST</a:t>
            </a:r>
            <a:r>
              <a:rPr lang="fr-FR" b="1" i="1" dirty="0"/>
              <a:t>. </a:t>
            </a:r>
            <a:r>
              <a:rPr lang="fr-FR" b="1" dirty="0"/>
              <a:t>En France, sous l'Ancien Régime, division territoriale issue de la féodalité, ayant des privilèges locaux, au sein de laquelle le roi était représenté par différents personnages</a:t>
            </a:r>
            <a:r>
              <a:rPr lang="fr-FR" dirty="0"/>
              <a:t> (baillis, sénéchaux, gouverneur, intendant) dans le cadre de circonscriptions de nature et de limites géographiques diverses.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5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778" y="551482"/>
            <a:ext cx="7353009" cy="5574682"/>
          </a:xfrm>
        </p:spPr>
        <p:txBody>
          <a:bodyPr/>
          <a:lstStyle/>
          <a:p>
            <a:r>
              <a:rPr lang="fr-FR" dirty="0"/>
              <a:t> 2.</a:t>
            </a:r>
            <a:br>
              <a:rPr lang="fr-FR" dirty="0"/>
            </a:br>
            <a:r>
              <a:rPr lang="fr-FR" b="1" dirty="0"/>
              <a:t>b) </a:t>
            </a:r>
            <a:r>
              <a:rPr lang="fr-FR" dirty="0"/>
              <a:t>De nos jours</a:t>
            </a:r>
            <a:br>
              <a:rPr lang="fr-FR" dirty="0"/>
            </a:br>
            <a:r>
              <a:rPr lang="fr-FR" b="1" dirty="0"/>
              <a:t> </a:t>
            </a:r>
            <a:r>
              <a:rPr lang="fr-FR" dirty="0"/>
              <a:t>[En Belgique] </a:t>
            </a:r>
            <a:r>
              <a:rPr lang="fr-FR" b="1" dirty="0"/>
              <a:t>Division politique et administrative</a:t>
            </a:r>
            <a:r>
              <a:rPr lang="fr-FR" dirty="0"/>
              <a:t>. </a:t>
            </a:r>
            <a:r>
              <a:rPr lang="fr-FR" i="1" dirty="0"/>
              <a:t>Transfert de la région des Fourons de la province de Liège à la province flamande de Limbourg</a:t>
            </a:r>
            <a:r>
              <a:rPr lang="fr-FR" dirty="0"/>
              <a:t> (</a:t>
            </a:r>
            <a:r>
              <a:rPr lang="fr-FR" i="1" dirty="0"/>
              <a:t>GDEL </a:t>
            </a:r>
            <a:r>
              <a:rPr lang="fr-FR" i="1" dirty="0" err="1"/>
              <a:t>s.v</a:t>
            </a:r>
            <a:r>
              <a:rPr lang="fr-FR" i="1" dirty="0"/>
              <a:t>. Belgique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 </a:t>
            </a:r>
            <a:r>
              <a:rPr lang="fr-FR" i="1" dirty="0"/>
              <a:t>La Belle Province. </a:t>
            </a:r>
            <a:r>
              <a:rPr lang="fr-FR" dirty="0"/>
              <a:t>Le Québec. </a:t>
            </a:r>
            <a:r>
              <a:rPr lang="fr-FR" i="1" dirty="0"/>
              <a:t>Au Québec (...), on tente de se doter de structures politiques et économiques capables de protéger la langue et la culture de la Belle Province</a:t>
            </a:r>
            <a:r>
              <a:rPr lang="fr-FR" dirty="0"/>
              <a:t> (</a:t>
            </a:r>
            <a:r>
              <a:rPr lang="fr-FR" i="1" dirty="0"/>
              <a:t>Le Point, </a:t>
            </a:r>
            <a:r>
              <a:rPr lang="fr-FR" dirty="0"/>
              <a:t>29 janv. 1979, p. 46, col. 3).</a:t>
            </a:r>
            <a:br>
              <a:rPr lang="fr-FR" dirty="0"/>
            </a:br>
            <a:r>
              <a:rPr lang="fr-FR" b="1" dirty="0"/>
              <a:t>2. a) </a:t>
            </a:r>
            <a:r>
              <a:rPr lang="fr-FR" dirty="0"/>
              <a:t>Région d'un pays caractérisée par son histoire, ses traditions, ses coutumes et s'opposant à la capitale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3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54" y="183828"/>
            <a:ext cx="7770734" cy="594233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(…)</a:t>
            </a:r>
          </a:p>
          <a:p>
            <a:r>
              <a:rPr lang="fr-FR" b="1" dirty="0"/>
              <a:t>4. </a:t>
            </a:r>
            <a:r>
              <a:rPr lang="fr-FR" i="1" dirty="0"/>
              <a:t>Au </a:t>
            </a:r>
            <a:r>
              <a:rPr lang="fr-FR" i="1" dirty="0" err="1"/>
              <a:t>sing</a:t>
            </a:r>
            <a:r>
              <a:rPr lang="fr-FR" i="1" dirty="0"/>
              <a:t>., à valeur coll</a:t>
            </a:r>
            <a:r>
              <a:rPr lang="fr-FR" b="1" i="1" dirty="0"/>
              <a:t>. La province. </a:t>
            </a:r>
            <a:r>
              <a:rPr lang="fr-FR" b="1" dirty="0"/>
              <a:t>Le pays en dehors de la capitale (particulièrement en France). </a:t>
            </a:r>
            <a:r>
              <a:rPr lang="fr-FR" i="1" dirty="0"/>
              <a:t>C'est l'hôtel des gens aisés qui, de la province, viennent à Londres</a:t>
            </a:r>
            <a:r>
              <a:rPr lang="fr-FR" dirty="0"/>
              <a:t> (STENDHAL, </a:t>
            </a:r>
            <a:r>
              <a:rPr lang="fr-FR" i="1" dirty="0" err="1"/>
              <a:t>Souv</a:t>
            </a:r>
            <a:r>
              <a:rPr lang="fr-FR" i="1" dirty="0"/>
              <a:t>. égotisme, </a:t>
            </a:r>
            <a:r>
              <a:rPr lang="fr-FR" dirty="0"/>
              <a:t>1832, p. 71). </a:t>
            </a:r>
            <a:r>
              <a:rPr lang="fr-FR" i="1" dirty="0"/>
              <a:t>Quand on va dans leur pays</a:t>
            </a:r>
            <a:r>
              <a:rPr lang="fr-FR" dirty="0"/>
              <a:t> [</a:t>
            </a:r>
            <a:r>
              <a:rPr lang="fr-FR" i="1" dirty="0"/>
              <a:t>les Pays-Bas</a:t>
            </a:r>
            <a:r>
              <a:rPr lang="fr-FR" dirty="0"/>
              <a:t>] </a:t>
            </a:r>
            <a:r>
              <a:rPr lang="fr-FR" i="1" dirty="0"/>
              <a:t>et qu'on lit leurs journaux (...), il semble qu'on tombe en province et même plus bas</a:t>
            </a:r>
            <a:r>
              <a:rPr lang="fr-FR" dirty="0"/>
              <a:t> (TAINE, </a:t>
            </a:r>
            <a:r>
              <a:rPr lang="fr-FR" i="1" dirty="0"/>
              <a:t>Philos. art, </a:t>
            </a:r>
            <a:r>
              <a:rPr lang="fr-FR" dirty="0" err="1"/>
              <a:t>t</a:t>
            </a:r>
            <a:r>
              <a:rPr lang="fr-FR" dirty="0"/>
              <a:t>. 1, 1865, p. 253). </a:t>
            </a:r>
            <a:br>
              <a:rPr lang="fr-FR" dirty="0"/>
            </a:br>
            <a:r>
              <a:rPr lang="fr-FR" b="1" dirty="0"/>
              <a:t>SYNT. </a:t>
            </a:r>
            <a:r>
              <a:rPr lang="fr-FR" b="1" i="1" dirty="0"/>
              <a:t>À Paris et en province; en banlieue et en province; habiter, quitter la province; aller, se retirer, vivre en province.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r>
              <a:rPr lang="fr-FR" b="1" dirty="0"/>
              <a:t>La vie, les mœurs propres à la province;</a:t>
            </a:r>
            <a:r>
              <a:rPr lang="fr-FR" dirty="0"/>
              <a:t> la province dans ce qu'elle a de </a:t>
            </a:r>
            <a:r>
              <a:rPr lang="fr-FR" b="1" dirty="0"/>
              <a:t>caractéristique</a:t>
            </a:r>
            <a:r>
              <a:rPr lang="fr-FR" dirty="0"/>
              <a:t>, de positif (calme, etc.) ou, </a:t>
            </a:r>
            <a:r>
              <a:rPr lang="fr-FR" b="1" dirty="0"/>
              <a:t>le plus souvent, de négatif (manque de finesse, d'ouverture, peu de distractions, de vie mondaine, etc.). </a:t>
            </a:r>
            <a:r>
              <a:rPr lang="fr-FR" i="1" dirty="0"/>
              <a:t>Gérard consentit, quoiqu'il eût le plus violent désir d'accourir à Paris. La province lui pesait</a:t>
            </a:r>
            <a:r>
              <a:rPr lang="fr-FR" dirty="0"/>
              <a:t> (CHAMPFL., </a:t>
            </a:r>
            <a:r>
              <a:rPr lang="fr-FR" i="1" dirty="0"/>
              <a:t>Avent. Mlle Mariette, </a:t>
            </a:r>
            <a:r>
              <a:rPr lang="fr-FR" dirty="0"/>
              <a:t>1853, p. 109). </a:t>
            </a:r>
            <a:r>
              <a:rPr lang="fr-FR" i="1" dirty="0"/>
              <a:t>Le vide, la province du Paris d'été</a:t>
            </a:r>
            <a:r>
              <a:rPr lang="fr-FR" dirty="0"/>
              <a:t> (A. DAUDET, </a:t>
            </a:r>
            <a:r>
              <a:rPr lang="fr-FR" i="1" dirty="0"/>
              <a:t>Trente ans Paris, </a:t>
            </a:r>
            <a:r>
              <a:rPr lang="fr-FR" dirty="0"/>
              <a:t>1888, p. 316).</a:t>
            </a:r>
            <a:br>
              <a:rPr lang="fr-FR" dirty="0"/>
            </a:br>
            <a:r>
              <a:rPr lang="fr-FR" b="1" dirty="0"/>
              <a:t> </a:t>
            </a:r>
            <a:r>
              <a:rPr lang="fr-FR" i="1" dirty="0" err="1"/>
              <a:t>Empl</a:t>
            </a:r>
            <a:r>
              <a:rPr lang="fr-FR" i="1" dirty="0"/>
              <a:t>. adj. </a:t>
            </a:r>
            <a:r>
              <a:rPr lang="fr-FR" dirty="0"/>
              <a:t>[En parlant d'une pers. ou d'une chose] Qui a certaines caractéristiques appartenant ou supposées appartenir à la province, à ses habitants.  </a:t>
            </a:r>
            <a:r>
              <a:rPr lang="fr-FR" i="1" dirty="0"/>
              <a:t>Et combien la mise des femmes</a:t>
            </a:r>
            <a:r>
              <a:rPr lang="fr-FR" dirty="0"/>
              <a:t> [</a:t>
            </a:r>
            <a:r>
              <a:rPr lang="fr-FR" i="1" dirty="0"/>
              <a:t>à Londres</a:t>
            </a:r>
            <a:r>
              <a:rPr lang="fr-FR" dirty="0"/>
              <a:t>] </a:t>
            </a:r>
            <a:r>
              <a:rPr lang="fr-FR" b="1" i="1" dirty="0"/>
              <a:t>est discrète, très </a:t>
            </a:r>
            <a:r>
              <a:rPr lang="fr-FR" b="1" dirty="0"/>
              <a:t>province </a:t>
            </a:r>
            <a:r>
              <a:rPr lang="fr-FR" b="1" i="1" dirty="0"/>
              <a:t>même</a:t>
            </a:r>
            <a:r>
              <a:rPr lang="fr-FR" i="1" dirty="0"/>
              <a:t>, dirait-on chez nous</a:t>
            </a:r>
            <a:r>
              <a:rPr lang="fr-FR" dirty="0"/>
              <a:t> (LOTI, </a:t>
            </a:r>
            <a:r>
              <a:rPr lang="fr-FR" i="1" dirty="0" err="1"/>
              <a:t>Chât</a:t>
            </a:r>
            <a:r>
              <a:rPr lang="fr-FR" i="1" dirty="0"/>
              <a:t>. Belle-au-bois-</a:t>
            </a:r>
            <a:r>
              <a:rPr lang="fr-FR" i="1" dirty="0" err="1"/>
              <a:t>dorm</a:t>
            </a:r>
            <a:r>
              <a:rPr lang="fr-FR" i="1" dirty="0"/>
              <a:t>., </a:t>
            </a:r>
            <a:r>
              <a:rPr lang="fr-FR" dirty="0"/>
              <a:t>1910, p. 112). </a:t>
            </a:r>
            <a:r>
              <a:rPr lang="fr-FR" i="1" dirty="0"/>
              <a:t>Tout ce quartier tranquille, </a:t>
            </a:r>
            <a:r>
              <a:rPr lang="fr-FR" b="1" i="1" dirty="0"/>
              <a:t>un peu province</a:t>
            </a:r>
            <a:r>
              <a:rPr lang="fr-FR" i="1" dirty="0"/>
              <a:t> (...) est là tout entier</a:t>
            </a:r>
            <a:r>
              <a:rPr lang="fr-FR" dirty="0"/>
              <a:t> (LÉAUTAUD, </a:t>
            </a:r>
            <a:r>
              <a:rPr lang="fr-FR" i="1" dirty="0"/>
              <a:t>Théâtre M. </a:t>
            </a:r>
            <a:r>
              <a:rPr lang="fr-FR" i="1" dirty="0" err="1"/>
              <a:t>Boissard</a:t>
            </a:r>
            <a:r>
              <a:rPr lang="fr-FR" i="1" dirty="0"/>
              <a:t>, </a:t>
            </a:r>
            <a:r>
              <a:rPr lang="fr-FR" dirty="0"/>
              <a:t>1926, p. 202).</a:t>
            </a:r>
            <a:br>
              <a:rPr lang="fr-FR" dirty="0"/>
            </a:br>
            <a:r>
              <a:rPr lang="fr-FR" dirty="0"/>
              <a:t> </a:t>
            </a:r>
            <a:r>
              <a:rPr lang="fr-FR" b="1" i="1" dirty="0"/>
              <a:t>Loc. </a:t>
            </a:r>
            <a:r>
              <a:rPr lang="fr-FR" b="1" i="1" dirty="0" err="1"/>
              <a:t>verb</a:t>
            </a:r>
            <a:r>
              <a:rPr lang="fr-FR" b="1" i="1" dirty="0"/>
              <a:t>., </a:t>
            </a:r>
            <a:r>
              <a:rPr lang="fr-FR" b="1" i="1" dirty="0" err="1"/>
              <a:t>péj</a:t>
            </a:r>
            <a:r>
              <a:rPr lang="fr-FR" b="1" i="1" dirty="0"/>
              <a:t>. Faire province</a:t>
            </a:r>
            <a:r>
              <a:rPr lang="fr-FR" i="1" dirty="0"/>
              <a:t>. </a:t>
            </a:r>
            <a:r>
              <a:rPr lang="fr-FR" dirty="0"/>
              <a:t>Être (ou avoir) une caractéristique de la province, de ses habitants. </a:t>
            </a:r>
            <a:r>
              <a:rPr lang="fr-FR" i="1" dirty="0"/>
              <a:t>D'ailleurs, parler de soi fait « province » ou littéraire</a:t>
            </a:r>
            <a:r>
              <a:rPr lang="fr-FR" dirty="0"/>
              <a:t> (LA VARENDE, </a:t>
            </a:r>
            <a:r>
              <a:rPr lang="fr-FR" i="1" dirty="0"/>
              <a:t>Contes </a:t>
            </a:r>
            <a:r>
              <a:rPr lang="fr-FR" i="1" dirty="0" err="1"/>
              <a:t>fervents,</a:t>
            </a:r>
            <a:r>
              <a:rPr lang="fr-FR" dirty="0" err="1"/>
              <a:t>Pinsonnière</a:t>
            </a:r>
            <a:r>
              <a:rPr lang="fr-FR" dirty="0"/>
              <a:t>, 1948, p. 25).</a:t>
            </a:r>
            <a:br>
              <a:rPr lang="fr-FR" dirty="0"/>
            </a:b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7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180" y="350942"/>
            <a:ext cx="7720607" cy="5775221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5. De province. </a:t>
            </a:r>
            <a:r>
              <a:rPr lang="fr-FR" dirty="0" err="1"/>
              <a:t>Synon</a:t>
            </a:r>
            <a:r>
              <a:rPr lang="fr-FR" dirty="0"/>
              <a:t>. de </a:t>
            </a:r>
            <a:r>
              <a:rPr lang="fr-FR" i="1" dirty="0"/>
              <a:t>provincial</a:t>
            </a:r>
            <a:r>
              <a:rPr lang="fr-FR" dirty="0"/>
              <a:t> dans ses aspects déterminatifs et </a:t>
            </a:r>
            <a:r>
              <a:rPr lang="fr-FR" dirty="0" err="1"/>
              <a:t>caractérisants</a:t>
            </a:r>
            <a:r>
              <a:rPr lang="fr-FR" dirty="0"/>
              <a:t> (v. </a:t>
            </a:r>
            <a:r>
              <a:rPr lang="fr-FR" i="1" dirty="0"/>
              <a:t>provincial</a:t>
            </a:r>
            <a:r>
              <a:rPr lang="fr-FR" dirty="0"/>
              <a:t> I B).</a:t>
            </a:r>
            <a:br>
              <a:rPr lang="fr-FR" dirty="0"/>
            </a:br>
            <a:r>
              <a:rPr lang="fr-FR" b="1" dirty="0"/>
              <a:t>(…)</a:t>
            </a:r>
            <a:r>
              <a:rPr lang="fr-FR" dirty="0"/>
              <a:t> p. 145).</a:t>
            </a:r>
            <a:br>
              <a:rPr lang="fr-FR" dirty="0"/>
            </a:br>
            <a:r>
              <a:rPr lang="fr-FR" b="1" dirty="0"/>
              <a:t>SYNT. </a:t>
            </a:r>
            <a:r>
              <a:rPr lang="fr-FR" i="1" dirty="0"/>
              <a:t>Acteur, avocat, notaire, femme de province; bourgeois, cousins, gens de province; famille, noblesse de province.</a:t>
            </a:r>
            <a:br>
              <a:rPr lang="fr-FR" i="1" dirty="0"/>
            </a:br>
            <a:r>
              <a:rPr lang="fr-FR" i="1" dirty="0"/>
              <a:t>la vie de province.</a:t>
            </a:r>
            <a:br>
              <a:rPr lang="fr-FR" i="1" dirty="0"/>
            </a:br>
            <a:r>
              <a:rPr lang="fr-FR" b="1" dirty="0"/>
              <a:t>6. </a:t>
            </a:r>
            <a:r>
              <a:rPr lang="fr-FR" i="1" dirty="0"/>
              <a:t>Expressions</a:t>
            </a:r>
            <a:br>
              <a:rPr lang="fr-FR" i="1" dirty="0"/>
            </a:br>
            <a:r>
              <a:rPr lang="fr-FR" b="1" dirty="0"/>
              <a:t>(…)</a:t>
            </a:r>
            <a:endParaRPr lang="fr-FR" dirty="0"/>
          </a:p>
          <a:p>
            <a:r>
              <a:rPr lang="fr-FR" b="1" dirty="0"/>
              <a:t> </a:t>
            </a:r>
            <a:r>
              <a:rPr lang="fr-FR" b="1" i="1" dirty="0"/>
              <a:t>Arriver de sa province</a:t>
            </a:r>
            <a:r>
              <a:rPr lang="fr-FR" i="1" dirty="0"/>
              <a:t>.</a:t>
            </a:r>
            <a:r>
              <a:rPr lang="fr-FR" b="1" i="1" dirty="0"/>
              <a:t> </a:t>
            </a:r>
            <a:r>
              <a:rPr lang="fr-FR" b="1" dirty="0"/>
              <a:t>Avoir le comportement maladroit, le manque d'ouverture d'esprit que l'on attribue aux habitants de la province.</a:t>
            </a:r>
            <a:r>
              <a:rPr lang="fr-FR" dirty="0"/>
              <a:t> </a:t>
            </a:r>
            <a:r>
              <a:rPr lang="fr-FR" i="1" dirty="0"/>
              <a:t>Est-ce qu'il y a besoin de cela, pour réussir?... On voit que tu arrives de ta province!</a:t>
            </a:r>
            <a:r>
              <a:rPr lang="fr-FR" dirty="0"/>
              <a:t> (ESTAUNIÉ, </a:t>
            </a:r>
            <a:r>
              <a:rPr lang="fr-FR" i="1" dirty="0"/>
              <a:t>Empreinte, </a:t>
            </a:r>
            <a:r>
              <a:rPr lang="fr-FR" dirty="0"/>
              <a:t>1896, p. 120). </a:t>
            </a:r>
            <a:r>
              <a:rPr lang="fr-FR" i="1" dirty="0"/>
              <a:t>On voit bien que tu arrives de ta province pour être si bavard</a:t>
            </a:r>
            <a:r>
              <a:rPr lang="fr-FR" dirty="0"/>
              <a:t> (G. LEROUX, </a:t>
            </a:r>
            <a:r>
              <a:rPr lang="fr-FR" i="1" dirty="0" err="1"/>
              <a:t>Roul</a:t>
            </a:r>
            <a:r>
              <a:rPr lang="fr-FR" i="1" dirty="0"/>
              <a:t>. tsar, </a:t>
            </a:r>
            <a:r>
              <a:rPr lang="fr-FR" dirty="0"/>
              <a:t>1912, p. 90).</a:t>
            </a:r>
            <a:br>
              <a:rPr lang="fr-FR" dirty="0"/>
            </a:br>
            <a:r>
              <a:rPr lang="fr-FR" b="1" dirty="0"/>
              <a:t>b) </a:t>
            </a:r>
            <a:r>
              <a:rPr lang="fr-FR" dirty="0"/>
              <a:t>[Le </a:t>
            </a:r>
            <a:r>
              <a:rPr lang="fr-FR" dirty="0" err="1"/>
              <a:t>suj</a:t>
            </a:r>
            <a:r>
              <a:rPr lang="fr-FR" dirty="0"/>
              <a:t>. désigne une chose </a:t>
            </a:r>
            <a:r>
              <a:rPr lang="fr-FR" dirty="0" err="1"/>
              <a:t>concr</a:t>
            </a:r>
            <a:r>
              <a:rPr lang="fr-FR" dirty="0"/>
              <a:t>. ou </a:t>
            </a:r>
            <a:r>
              <a:rPr lang="fr-FR" dirty="0" err="1"/>
              <a:t>abstr</a:t>
            </a:r>
            <a:r>
              <a:rPr lang="fr-FR" dirty="0"/>
              <a:t>.] </a:t>
            </a:r>
            <a:r>
              <a:rPr lang="fr-FR" i="1" dirty="0"/>
              <a:t>Sentir la province, sa province</a:t>
            </a:r>
            <a:r>
              <a:rPr lang="fr-FR" dirty="0"/>
              <a:t> (souvent </a:t>
            </a:r>
            <a:r>
              <a:rPr lang="fr-FR" i="1" dirty="0" err="1"/>
              <a:t>péj</a:t>
            </a:r>
            <a:r>
              <a:rPr lang="fr-FR" i="1" dirty="0"/>
              <a:t>.</a:t>
            </a:r>
            <a:r>
              <a:rPr lang="fr-FR" dirty="0"/>
              <a:t>). Avoir certaines caractéristiques appartenant ou supposées appartenir à la province, à ses habitants.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8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18132"/>
              </p:ext>
            </p:extLst>
          </p:nvPr>
        </p:nvGraphicFramePr>
        <p:xfrm>
          <a:off x="2057568" y="210480"/>
          <a:ext cx="4978240" cy="634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575300" imgH="7099300" progId="Word.Document.12">
                  <p:embed/>
                </p:oleObj>
              </mc:Choice>
              <mc:Fallback>
                <p:oleObj name="Document" r:id="rId3" imgW="55753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568" y="210480"/>
                        <a:ext cx="4978240" cy="634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70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rte_France_pollution_lumineu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435" r="-33435"/>
          <a:stretch>
            <a:fillRect/>
          </a:stretch>
        </p:blipFill>
        <p:spPr>
          <a:xfrm>
            <a:off x="-1122182" y="1092200"/>
            <a:ext cx="9656582" cy="52970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7556500" cy="1116012"/>
          </a:xfrm>
        </p:spPr>
        <p:txBody>
          <a:bodyPr/>
          <a:lstStyle/>
          <a:p>
            <a:r>
              <a:rPr lang="fr-FR" dirty="0" smtClean="0"/>
              <a:t>Densité de population dans les départements</a:t>
            </a:r>
            <a:endParaRPr lang="fr-FR" dirty="0"/>
          </a:p>
        </p:txBody>
      </p:sp>
      <p:pic>
        <p:nvPicPr>
          <p:cNvPr id="4" name="Espace réservé du contenu 3" descr="330px-DepartementsFranceDensitePopulation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9439" r="-49439"/>
          <a:stretch>
            <a:fillRect/>
          </a:stretch>
        </p:blipFill>
        <p:spPr>
          <a:xfrm>
            <a:off x="0" y="1981200"/>
            <a:ext cx="7556500" cy="4144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réseauferré-routi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072" r="-11072"/>
          <a:stretch>
            <a:fillRect/>
          </a:stretch>
        </p:blipFill>
        <p:spPr>
          <a:xfrm>
            <a:off x="-844356" y="1244600"/>
            <a:ext cx="9988356" cy="547904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505</TotalTime>
  <Words>99</Words>
  <Application>Microsoft Macintosh PowerPoint</Application>
  <PresentationFormat>Présentation à l'écran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Avantage</vt:lpstr>
      <vt:lpstr>Document Microsoft Word</vt:lpstr>
      <vt:lpstr>L’organisation politique de la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Densité de population dans les départements</vt:lpstr>
      <vt:lpstr>Présentation PowerPoint</vt:lpstr>
      <vt:lpstr>Présentation PowerPoint</vt:lpstr>
      <vt:lpstr>Présentation PowerPoint</vt:lpstr>
      <vt:lpstr> Les principales villes</vt:lpstr>
      <vt:lpstr>De la centralisation à la décentralisation</vt:lpstr>
      <vt:lpstr>Les départements</vt:lpstr>
      <vt:lpstr>Les régions</vt:lpstr>
      <vt:lpstr>Présentation PowerPoint</vt:lpstr>
      <vt:lpstr>La France d’Outre-mer</vt:lpstr>
      <vt:lpstr>Profil paysan Raymond Depardon</vt:lpstr>
    </vt:vector>
  </TitlesOfParts>
  <Company>Université de Caen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politique de la France</dc:title>
  <dc:creator>Olivia Galisson</dc:creator>
  <cp:lastModifiedBy>Olivia Galisson</cp:lastModifiedBy>
  <cp:revision>10</cp:revision>
  <dcterms:created xsi:type="dcterms:W3CDTF">2012-11-27T14:49:25Z</dcterms:created>
  <dcterms:modified xsi:type="dcterms:W3CDTF">2016-04-05T19:47:11Z</dcterms:modified>
</cp:coreProperties>
</file>