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4" r:id="rId1"/>
  </p:sldMasterIdLst>
  <p:notesMasterIdLst>
    <p:notesMasterId r:id="rId33"/>
  </p:notesMasterIdLst>
  <p:handoutMasterIdLst>
    <p:handoutMasterId r:id="rId34"/>
  </p:handoutMasterIdLst>
  <p:sldIdLst>
    <p:sldId id="257" r:id="rId2"/>
    <p:sldId id="262" r:id="rId3"/>
    <p:sldId id="267" r:id="rId4"/>
    <p:sldId id="264" r:id="rId5"/>
    <p:sldId id="263" r:id="rId6"/>
    <p:sldId id="265" r:id="rId7"/>
    <p:sldId id="266" r:id="rId8"/>
    <p:sldId id="268" r:id="rId9"/>
    <p:sldId id="269" r:id="rId10"/>
    <p:sldId id="270" r:id="rId11"/>
    <p:sldId id="271" r:id="rId12"/>
    <p:sldId id="272" r:id="rId13"/>
    <p:sldId id="273" r:id="rId14"/>
    <p:sldId id="274" r:id="rId15"/>
    <p:sldId id="275" r:id="rId16"/>
    <p:sldId id="276" r:id="rId17"/>
    <p:sldId id="290" r:id="rId18"/>
    <p:sldId id="277" r:id="rId19"/>
    <p:sldId id="278" r:id="rId20"/>
    <p:sldId id="279" r:id="rId21"/>
    <p:sldId id="280" r:id="rId22"/>
    <p:sldId id="281" r:id="rId23"/>
    <p:sldId id="282" r:id="rId24"/>
    <p:sldId id="283" r:id="rId25"/>
    <p:sldId id="291" r:id="rId26"/>
    <p:sldId id="284" r:id="rId27"/>
    <p:sldId id="285" r:id="rId28"/>
    <p:sldId id="286" r:id="rId29"/>
    <p:sldId id="287" r:id="rId30"/>
    <p:sldId id="288" r:id="rId31"/>
    <p:sldId id="289" r:id="rId3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5E5E5E"/>
        </a:solidFill>
        <a:effectLst/>
        <a:uFillTx/>
        <a:latin typeface="Montserrat Bold"/>
        <a:ea typeface="Montserrat Bold"/>
        <a:cs typeface="Montserrat Bold"/>
        <a:sym typeface="Montserrat Bold"/>
      </a:defRPr>
    </a:lvl1pPr>
    <a:lvl2pPr marL="0" marR="0" indent="457200" algn="l" defTabSz="2438338"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5E5E5E"/>
        </a:solidFill>
        <a:effectLst/>
        <a:uFillTx/>
        <a:latin typeface="Montserrat Bold"/>
        <a:ea typeface="Montserrat Bold"/>
        <a:cs typeface="Montserrat Bold"/>
        <a:sym typeface="Montserrat Bold"/>
      </a:defRPr>
    </a:lvl2pPr>
    <a:lvl3pPr marL="0" marR="0" indent="914400" algn="l" defTabSz="2438338"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5E5E5E"/>
        </a:solidFill>
        <a:effectLst/>
        <a:uFillTx/>
        <a:latin typeface="Montserrat Bold"/>
        <a:ea typeface="Montserrat Bold"/>
        <a:cs typeface="Montserrat Bold"/>
        <a:sym typeface="Montserrat Bold"/>
      </a:defRPr>
    </a:lvl3pPr>
    <a:lvl4pPr marL="0" marR="0" indent="1371600" algn="l" defTabSz="2438338"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5E5E5E"/>
        </a:solidFill>
        <a:effectLst/>
        <a:uFillTx/>
        <a:latin typeface="Montserrat Bold"/>
        <a:ea typeface="Montserrat Bold"/>
        <a:cs typeface="Montserrat Bold"/>
        <a:sym typeface="Montserrat Bold"/>
      </a:defRPr>
    </a:lvl4pPr>
    <a:lvl5pPr marL="0" marR="0" indent="1828800" algn="l" defTabSz="2438338"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5E5E5E"/>
        </a:solidFill>
        <a:effectLst/>
        <a:uFillTx/>
        <a:latin typeface="Montserrat Bold"/>
        <a:ea typeface="Montserrat Bold"/>
        <a:cs typeface="Montserrat Bold"/>
        <a:sym typeface="Montserrat Bold"/>
      </a:defRPr>
    </a:lvl5pPr>
    <a:lvl6pPr marL="0" marR="0" indent="2286000" algn="l" defTabSz="2438338"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5E5E5E"/>
        </a:solidFill>
        <a:effectLst/>
        <a:uFillTx/>
        <a:latin typeface="Montserrat Bold"/>
        <a:ea typeface="Montserrat Bold"/>
        <a:cs typeface="Montserrat Bold"/>
        <a:sym typeface="Montserrat Bold"/>
      </a:defRPr>
    </a:lvl6pPr>
    <a:lvl7pPr marL="0" marR="0" indent="2743200" algn="l" defTabSz="2438338"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5E5E5E"/>
        </a:solidFill>
        <a:effectLst/>
        <a:uFillTx/>
        <a:latin typeface="Montserrat Bold"/>
        <a:ea typeface="Montserrat Bold"/>
        <a:cs typeface="Montserrat Bold"/>
        <a:sym typeface="Montserrat Bold"/>
      </a:defRPr>
    </a:lvl7pPr>
    <a:lvl8pPr marL="0" marR="0" indent="3200400" algn="l" defTabSz="2438338"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5E5E5E"/>
        </a:solidFill>
        <a:effectLst/>
        <a:uFillTx/>
        <a:latin typeface="Montserrat Bold"/>
        <a:ea typeface="Montserrat Bold"/>
        <a:cs typeface="Montserrat Bold"/>
        <a:sym typeface="Montserrat Bold"/>
      </a:defRPr>
    </a:lvl8pPr>
    <a:lvl9pPr marL="0" marR="0" indent="3657600" algn="l" defTabSz="2438338"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5E5E5E"/>
        </a:solidFill>
        <a:effectLst/>
        <a:uFillTx/>
        <a:latin typeface="Montserrat Bold"/>
        <a:ea typeface="Montserrat Bold"/>
        <a:cs typeface="Montserrat Bold"/>
        <a:sym typeface="Montserrat Bold"/>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100"/>
    <a:srgbClr val="54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714" y="96"/>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1DCE804C-59DE-4544-84DE-1A3F6442D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F98BD234-D28E-4860-8F69-255668916D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46D5EA-321A-409F-9572-A666BA99856C}" type="datetimeFigureOut">
              <a:rPr lang="it-IT" smtClean="0"/>
              <a:t>11/09/2023</a:t>
            </a:fld>
            <a:endParaRPr lang="it-IT"/>
          </a:p>
        </p:txBody>
      </p:sp>
      <p:sp>
        <p:nvSpPr>
          <p:cNvPr id="4" name="Segnaposto piè di pagina 3">
            <a:extLst>
              <a:ext uri="{FF2B5EF4-FFF2-40B4-BE49-F238E27FC236}">
                <a16:creationId xmlns:a16="http://schemas.microsoft.com/office/drawing/2014/main" id="{96442ECB-E16F-4C95-80A2-C05E380CF6D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48B86374-4B1B-4DFF-84CD-7EB0AC32B1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3FD86D-105D-4BC5-89F8-A0A48D72ED4A}" type="slidenum">
              <a:rPr lang="it-IT" smtClean="0"/>
              <a:t>‹N›</a:t>
            </a:fld>
            <a:endParaRPr lang="it-IT"/>
          </a:p>
        </p:txBody>
      </p:sp>
    </p:spTree>
    <p:extLst>
      <p:ext uri="{BB962C8B-B14F-4D97-AF65-F5344CB8AC3E}">
        <p14:creationId xmlns:p14="http://schemas.microsoft.com/office/powerpoint/2010/main" val="373219904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hf sldNum="0" hdr="0" ftr="0" dt="0"/>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p:spTree>
      <p:nvGrpSpPr>
        <p:cNvPr id="1" name=""/>
        <p:cNvGrpSpPr/>
        <p:nvPr/>
      </p:nvGrpSpPr>
      <p:grpSpPr>
        <a:xfrm>
          <a:off x="0" y="0"/>
          <a:ext cx="0" cy="0"/>
          <a:chOff x="0" y="0"/>
          <a:chExt cx="0" cy="0"/>
        </a:xfrm>
      </p:grpSpPr>
      <p:sp>
        <p:nvSpPr>
          <p:cNvPr id="11" name="Autore e data"/>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Autore e data</a:t>
            </a:r>
          </a:p>
        </p:txBody>
      </p:sp>
      <p:sp>
        <p:nvSpPr>
          <p:cNvPr id="12" name="Titolo presentazion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Titolo presentazione</a:t>
            </a:r>
          </a:p>
        </p:txBody>
      </p:sp>
      <p:sp>
        <p:nvSpPr>
          <p:cNvPr id="13" name="Corpo livello uno…"/>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Sottotitolo presentazione</a:t>
            </a:r>
          </a:p>
          <a:p>
            <a:pPr lvl="1"/>
            <a:endParaRPr/>
          </a:p>
          <a:p>
            <a:pPr lvl="2"/>
            <a:endParaRPr/>
          </a:p>
          <a:p>
            <a:pPr lvl="3"/>
            <a:endParaRPr/>
          </a:p>
          <a:p>
            <a:pPr lvl="4"/>
            <a:endParaRPr/>
          </a:p>
        </p:txBody>
      </p:sp>
      <p:sp>
        <p:nvSpPr>
          <p:cNvPr id="14"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Informazione importante">
    <p:spTree>
      <p:nvGrpSpPr>
        <p:cNvPr id="1" name=""/>
        <p:cNvGrpSpPr/>
        <p:nvPr/>
      </p:nvGrpSpPr>
      <p:grpSpPr>
        <a:xfrm>
          <a:off x="0" y="0"/>
          <a:ext cx="0" cy="0"/>
          <a:chOff x="0" y="0"/>
          <a:chExt cx="0" cy="0"/>
        </a:xfrm>
      </p:grpSpPr>
      <p:sp>
        <p:nvSpPr>
          <p:cNvPr id="106" name="Corpo livello uno…"/>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Dettagli informazione"/>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Dettagli informazione</a:t>
            </a:r>
          </a:p>
        </p:txBody>
      </p:sp>
      <p:sp>
        <p:nvSpPr>
          <p:cNvPr id="108"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115" name="Attribuzione"/>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Attribuzione</a:t>
            </a:r>
          </a:p>
        </p:txBody>
      </p:sp>
      <p:sp>
        <p:nvSpPr>
          <p:cNvPr id="116" name="Corpo livello uno…"/>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“Citazione degna di nota”</a:t>
            </a:r>
          </a:p>
          <a:p>
            <a:pPr lvl="1"/>
            <a:endParaRPr/>
          </a:p>
          <a:p>
            <a:pPr lvl="2"/>
            <a:endParaRPr/>
          </a:p>
          <a:p>
            <a:pPr lvl="3"/>
            <a:endParaRPr/>
          </a:p>
          <a:p>
            <a:pPr lvl="4"/>
            <a:endParaRPr/>
          </a:p>
        </p:txBody>
      </p:sp>
      <p:sp>
        <p:nvSpPr>
          <p:cNvPr id="117"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124" name="Immagin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magin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magin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Immagin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Numero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pPr/>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foto 2">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Titolo"/>
          <p:cNvSpPr txBox="1">
            <a:spLocks noGrp="1"/>
          </p:cNvSpPr>
          <p:nvPr>
            <p:ph type="title" hasCustomPrompt="1"/>
          </p:nvPr>
        </p:nvSpPr>
        <p:spPr>
          <a:xfrm>
            <a:off x="1206500" y="1270000"/>
            <a:ext cx="9779000" cy="5882273"/>
          </a:xfrm>
          <a:prstGeom prst="rect">
            <a:avLst/>
          </a:prstGeom>
        </p:spPr>
        <p:txBody>
          <a:bodyPr anchor="b"/>
          <a:lstStyle/>
          <a:p>
            <a:r>
              <a:t>Titolo</a:t>
            </a:r>
          </a:p>
        </p:txBody>
      </p:sp>
      <p:sp>
        <p:nvSpPr>
          <p:cNvPr id="34" name="Corpo livello uno…"/>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Sottotitolo diapositiva</a:t>
            </a:r>
          </a:p>
          <a:p>
            <a:pPr lvl="1"/>
            <a:endParaRPr/>
          </a:p>
          <a:p>
            <a:pPr lvl="2"/>
            <a:endParaRPr/>
          </a:p>
          <a:p>
            <a:pPr lvl="3"/>
            <a:endParaRPr/>
          </a:p>
          <a:p>
            <a:pPr lvl="4"/>
            <a:endParaRPr/>
          </a:p>
        </p:txBody>
      </p:sp>
      <p:sp>
        <p:nvSpPr>
          <p:cNvPr id="35" name="Numero diapositiva"/>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42" name="Titolo"/>
          <p:cNvSpPr txBox="1">
            <a:spLocks noGrp="1"/>
          </p:cNvSpPr>
          <p:nvPr>
            <p:ph type="title" hasCustomPrompt="1"/>
          </p:nvPr>
        </p:nvSpPr>
        <p:spPr>
          <a:prstGeom prst="rect">
            <a:avLst/>
          </a:prstGeom>
        </p:spPr>
        <p:txBody>
          <a:bodyPr/>
          <a:lstStyle/>
          <a:p>
            <a:r>
              <a:t>Titolo</a:t>
            </a:r>
          </a:p>
        </p:txBody>
      </p:sp>
      <p:sp>
        <p:nvSpPr>
          <p:cNvPr id="43" name="Sottotitolo diapositiv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Sottotitolo diapositiva</a:t>
            </a:r>
          </a:p>
        </p:txBody>
      </p:sp>
      <p:sp>
        <p:nvSpPr>
          <p:cNvPr id="44" name="Corpo livello uno…"/>
          <p:cNvSpPr txBox="1">
            <a:spLocks noGrp="1"/>
          </p:cNvSpPr>
          <p:nvPr>
            <p:ph type="body" idx="1" hasCustomPrompt="1"/>
          </p:nvPr>
        </p:nvSpPr>
        <p:spPr>
          <a:prstGeom prst="rect">
            <a:avLst/>
          </a:prstGeom>
        </p:spPr>
        <p:txBody>
          <a:bodyPr/>
          <a:lstStyle/>
          <a:p>
            <a:r>
              <a:t>Testo elenco puntato diapositiva</a:t>
            </a:r>
          </a:p>
          <a:p>
            <a:pPr lvl="1"/>
            <a:endParaRPr/>
          </a:p>
          <a:p>
            <a:pPr lvl="2"/>
            <a:endParaRPr/>
          </a:p>
          <a:p>
            <a:pPr lvl="3"/>
            <a:endParaRPr/>
          </a:p>
          <a:p>
            <a:pPr lvl="4"/>
            <a:endParaRPr/>
          </a:p>
        </p:txBody>
      </p:sp>
      <p:sp>
        <p:nvSpPr>
          <p:cNvPr id="45"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52" name="Corpo livello uno…"/>
          <p:cNvSpPr txBox="1">
            <a:spLocks noGrp="1"/>
          </p:cNvSpPr>
          <p:nvPr>
            <p:ph type="body" idx="1" hasCustomPrompt="1"/>
          </p:nvPr>
        </p:nvSpPr>
        <p:spPr>
          <a:prstGeom prst="rect">
            <a:avLst/>
          </a:prstGeom>
        </p:spPr>
        <p:txBody>
          <a:bodyPr numCol="2" spcCol="1098550"/>
          <a:lstStyle/>
          <a:p>
            <a:r>
              <a:t>Testo elenco puntato diapositiva</a:t>
            </a:r>
          </a:p>
          <a:p>
            <a:pPr lvl="1"/>
            <a:endParaRPr/>
          </a:p>
          <a:p>
            <a:pPr lvl="2"/>
            <a:endParaRPr/>
          </a:p>
          <a:p>
            <a:pPr lvl="3"/>
            <a:endParaRPr/>
          </a:p>
          <a:p>
            <a:pPr lvl="4"/>
            <a:endParaRPr/>
          </a:p>
        </p:txBody>
      </p:sp>
      <p:sp>
        <p:nvSpPr>
          <p:cNvPr id="53"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60" name="Sottotitolo diapositiva"/>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Sottotitolo diapositiva</a:t>
            </a:r>
          </a:p>
        </p:txBody>
      </p:sp>
      <p:sp>
        <p:nvSpPr>
          <p:cNvPr id="61" name="Corpo livello uno…"/>
          <p:cNvSpPr txBox="1">
            <a:spLocks noGrp="1"/>
          </p:cNvSpPr>
          <p:nvPr>
            <p:ph type="body" sz="half" idx="1" hasCustomPrompt="1"/>
          </p:nvPr>
        </p:nvSpPr>
        <p:spPr>
          <a:xfrm>
            <a:off x="1206500" y="4248504"/>
            <a:ext cx="9779000" cy="8256630"/>
          </a:xfrm>
          <a:prstGeom prst="rect">
            <a:avLst/>
          </a:prstGeom>
        </p:spPr>
        <p:txBody>
          <a:bodyPr/>
          <a:lstStyle/>
          <a:p>
            <a:r>
              <a:t>Testo elenco puntato diapositiva</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Titolo"/>
          <p:cNvSpPr txBox="1">
            <a:spLocks noGrp="1"/>
          </p:cNvSpPr>
          <p:nvPr>
            <p:ph type="title" hasCustomPrompt="1"/>
          </p:nvPr>
        </p:nvSpPr>
        <p:spPr>
          <a:xfrm>
            <a:off x="1206500" y="1079500"/>
            <a:ext cx="9779000" cy="1435100"/>
          </a:xfrm>
          <a:prstGeom prst="rect">
            <a:avLst/>
          </a:prstGeom>
        </p:spPr>
        <p:txBody>
          <a:bodyPr/>
          <a:lstStyle/>
          <a:p>
            <a:r>
              <a:t>Titolo</a:t>
            </a:r>
          </a:p>
        </p:txBody>
      </p:sp>
      <p:sp>
        <p:nvSpPr>
          <p:cNvPr id="64"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ezione">
    <p:spTree>
      <p:nvGrpSpPr>
        <p:cNvPr id="1" name=""/>
        <p:cNvGrpSpPr/>
        <p:nvPr/>
      </p:nvGrpSpPr>
      <p:grpSpPr>
        <a:xfrm>
          <a:off x="0" y="0"/>
          <a:ext cx="0" cy="0"/>
          <a:chOff x="0" y="0"/>
          <a:chExt cx="0" cy="0"/>
        </a:xfrm>
      </p:grpSpPr>
      <p:sp>
        <p:nvSpPr>
          <p:cNvPr id="71" name="Titolo sezion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Titolo sezione</a:t>
            </a:r>
          </a:p>
        </p:txBody>
      </p:sp>
      <p:sp>
        <p:nvSpPr>
          <p:cNvPr id="72" name="Numero diapositiva"/>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79" name="Titolo"/>
          <p:cNvSpPr txBox="1">
            <a:spLocks noGrp="1"/>
          </p:cNvSpPr>
          <p:nvPr>
            <p:ph type="title" hasCustomPrompt="1"/>
          </p:nvPr>
        </p:nvSpPr>
        <p:spPr>
          <a:xfrm>
            <a:off x="1206500" y="1079500"/>
            <a:ext cx="21971000" cy="1434949"/>
          </a:xfrm>
          <a:prstGeom prst="rect">
            <a:avLst/>
          </a:prstGeom>
        </p:spPr>
        <p:txBody>
          <a:bodyPr/>
          <a:lstStyle/>
          <a:p>
            <a:r>
              <a:t>Titolo</a:t>
            </a:r>
          </a:p>
        </p:txBody>
      </p:sp>
      <p:sp>
        <p:nvSpPr>
          <p:cNvPr id="80" name="Sottotitolo diapositiv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Sottotitolo diapositiva</a:t>
            </a:r>
          </a:p>
        </p:txBody>
      </p:sp>
      <p:sp>
        <p:nvSpPr>
          <p:cNvPr id="81"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rogramma">
    <p:spTree>
      <p:nvGrpSpPr>
        <p:cNvPr id="1" name=""/>
        <p:cNvGrpSpPr/>
        <p:nvPr/>
      </p:nvGrpSpPr>
      <p:grpSpPr>
        <a:xfrm>
          <a:off x="0" y="0"/>
          <a:ext cx="0" cy="0"/>
          <a:chOff x="0" y="0"/>
          <a:chExt cx="0" cy="0"/>
        </a:xfrm>
      </p:grpSpPr>
      <p:sp>
        <p:nvSpPr>
          <p:cNvPr id="88" name="Titolo programma"/>
          <p:cNvSpPr txBox="1">
            <a:spLocks noGrp="1"/>
          </p:cNvSpPr>
          <p:nvPr>
            <p:ph type="title" hasCustomPrompt="1"/>
          </p:nvPr>
        </p:nvSpPr>
        <p:spPr>
          <a:xfrm>
            <a:off x="1206500" y="1079500"/>
            <a:ext cx="21971000" cy="1435100"/>
          </a:xfrm>
          <a:prstGeom prst="rect">
            <a:avLst/>
          </a:prstGeom>
        </p:spPr>
        <p:txBody>
          <a:bodyPr/>
          <a:lstStyle/>
          <a:p>
            <a:r>
              <a:t>Titolo programma</a:t>
            </a:r>
          </a:p>
        </p:txBody>
      </p:sp>
      <p:sp>
        <p:nvSpPr>
          <p:cNvPr id="89" name="Sottotitolo programm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Sottotitolo programma</a:t>
            </a:r>
          </a:p>
        </p:txBody>
      </p:sp>
      <p:sp>
        <p:nvSpPr>
          <p:cNvPr id="90" name="Corpo livello uno…"/>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Argomenti del programma</a:t>
            </a:r>
          </a:p>
          <a:p>
            <a:pPr lvl="1"/>
            <a:endParaRPr/>
          </a:p>
          <a:p>
            <a:pPr lvl="2"/>
            <a:endParaRPr/>
          </a:p>
          <a:p>
            <a:pPr lvl="3"/>
            <a:endParaRPr/>
          </a:p>
          <a:p>
            <a:pPr lvl="4"/>
            <a:endParaRPr/>
          </a:p>
        </p:txBody>
      </p:sp>
      <p:sp>
        <p:nvSpPr>
          <p:cNvPr id="91"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ichiarazione">
    <p:spTree>
      <p:nvGrpSpPr>
        <p:cNvPr id="1" name=""/>
        <p:cNvGrpSpPr/>
        <p:nvPr/>
      </p:nvGrpSpPr>
      <p:grpSpPr>
        <a:xfrm>
          <a:off x="0" y="0"/>
          <a:ext cx="0" cy="0"/>
          <a:chOff x="0" y="0"/>
          <a:chExt cx="0" cy="0"/>
        </a:xfrm>
      </p:grpSpPr>
      <p:sp>
        <p:nvSpPr>
          <p:cNvPr id="98" name="Corpo livello uno…"/>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Dichiarazione</a:t>
            </a:r>
          </a:p>
          <a:p>
            <a:pPr lvl="1"/>
            <a:endParaRPr/>
          </a:p>
          <a:p>
            <a:pPr lvl="2"/>
            <a:endParaRPr/>
          </a:p>
          <a:p>
            <a:pPr lvl="3"/>
            <a:endParaRPr/>
          </a:p>
          <a:p>
            <a:pPr lvl="4"/>
            <a:endParaRPr/>
          </a:p>
        </p:txBody>
      </p:sp>
      <p:sp>
        <p:nvSpPr>
          <p:cNvPr id="99" name="Numero diapositiva"/>
          <p:cNvSpPr txBox="1">
            <a:spLocks noGrp="1"/>
          </p:cNvSpPr>
          <p:nvPr>
            <p:ph type="sldNum" sz="quarter" idx="2"/>
          </p:nvPr>
        </p:nvSpPr>
        <p:spPr>
          <a:prstGeom prst="rect">
            <a:avLst/>
          </a:prstGeom>
        </p:spPr>
        <p:txBody>
          <a:bodyPr/>
          <a:lstStyle/>
          <a:p>
            <a:fld id="{86CB4B4D-7CA3-9044-876B-883B54F8677D}" type="slidenum">
              <a:rPr/>
              <a:pPr/>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olo"/>
          <p:cNvSpPr txBox="1">
            <a:spLocks noGrp="1"/>
          </p:cNvSpPr>
          <p:nvPr>
            <p:ph type="title"/>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Titolo</a:t>
            </a:r>
          </a:p>
        </p:txBody>
      </p:sp>
      <p:sp>
        <p:nvSpPr>
          <p:cNvPr id="3" name="Corpo livello uno…"/>
          <p:cNvSpPr txBox="1">
            <a:spLocks noGrp="1"/>
          </p:cNvSpPr>
          <p:nvPr>
            <p:ph type="body" idx="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Testo elenco puntato diapositiva</a:t>
            </a:r>
          </a:p>
          <a:p>
            <a:pPr lvl="1"/>
            <a:endParaRPr/>
          </a:p>
          <a:p>
            <a:pPr lvl="2"/>
            <a:endParaRPr/>
          </a:p>
          <a:p>
            <a:pPr lvl="3"/>
            <a:endParaRPr/>
          </a:p>
          <a:p>
            <a:pPr lvl="4"/>
            <a:endParaRPr/>
          </a:p>
        </p:txBody>
      </p:sp>
      <p:sp>
        <p:nvSpPr>
          <p:cNvPr id="4" name="Numero diapositiva"/>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defRPr sz="1800">
                <a:solidFill>
                  <a:srgbClr val="000000"/>
                </a:solidFill>
                <a:latin typeface="+mn-lt"/>
                <a:ea typeface="+mn-ea"/>
                <a:cs typeface="+mn-cs"/>
                <a:sym typeface="Helvetica Neue"/>
              </a:defRPr>
            </a:lvl1pPr>
          </a:lstStyle>
          <a:p>
            <a:fld id="{86CB4B4D-7CA3-9044-876B-883B54F8677D}" type="slidenum">
              <a:rPr/>
              <a:pPr/>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65" r:id="rId8"/>
    <p:sldLayoutId id="2147483658" r:id="rId9"/>
    <p:sldLayoutId id="2147483659" r:id="rId10"/>
    <p:sldLayoutId id="2147483660" r:id="rId11"/>
    <p:sldLayoutId id="2147483661" r:id="rId12"/>
    <p:sldLayoutId id="2147483662" r:id="rId13"/>
  </p:sldLayoutIdLst>
  <p:transition spd="med"/>
  <p:hf hdr="0" dt="0"/>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alice.gargano807@edu.unito.it" TargetMode="External"/><Relationship Id="rId1" Type="http://schemas.openxmlformats.org/officeDocument/2006/relationships/slideLayout" Target="../slideLayouts/slideLayout1.xml"/><Relationship Id="rId6" Type="http://schemas.openxmlformats.org/officeDocument/2006/relationships/hyperlink" Target="https://it.wikipedia.org/wiki/File:Unito-logo.svg" TargetMode="External"/><Relationship Id="rId5" Type="http://schemas.openxmlformats.org/officeDocument/2006/relationships/image" Target="../media/image3.png"/><Relationship Id="rId4" Type="http://schemas.openxmlformats.org/officeDocument/2006/relationships/hyperlink" Target="https://vehicle.closeupengineering.it/motore-fire-litaliana-leggenda/9949/"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context.reverso.net/traduzione/tedesco-italiano/Kl%C3%A4ranlage"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vehicle.closeupengineering.it/motore-fire-litaliana-leggenda/9949/"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autoteileprofi.de/ratgeber/leistungsverlust-auto-4440"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7.jfi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de.wikipedia.org/wiki/Totpunkt" TargetMode="External"/><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context.reverso.net/traduzione/tedesco-italiano/schlie%C3%9Fen" TargetMode="External"/><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733A6684-0FDB-4126-B048-364709058818}"/>
              </a:ext>
            </a:extLst>
          </p:cNvPr>
          <p:cNvSpPr>
            <a:spLocks noGrp="1"/>
          </p:cNvSpPr>
          <p:nvPr>
            <p:ph type="sldNum" sz="quarter" idx="2"/>
          </p:nvPr>
        </p:nvSpPr>
        <p:spPr>
          <a:xfrm>
            <a:off x="222266" y="13071434"/>
            <a:ext cx="258084" cy="471924"/>
          </a:xfrm>
          <a:ln w="12700">
            <a:miter lim="400000"/>
          </a:ln>
        </p:spPr>
        <p:txBody>
          <a:bodyPr wrap="square" lIns="50800" tIns="50800" rIns="50800" bIns="50800" anchor="ctr">
            <a:spAutoFit/>
          </a:bodyPr>
          <a:lstStyle/>
          <a:p>
            <a:pPr defTabSz="2438338"/>
            <a:fld id="{86CB4B4D-7CA3-9044-876B-883B54F8677D}" type="slidenum">
              <a:rPr lang="it-IT" sz="3000">
                <a:solidFill>
                  <a:srgbClr val="F29100"/>
                </a:solidFill>
                <a:latin typeface="Bahnschrift Condensed" panose="020B0502040204020203" pitchFamily="34" charset="0"/>
                <a:sym typeface="Montserrat Bold"/>
              </a:rPr>
              <a:pPr defTabSz="2438338"/>
              <a:t>1</a:t>
            </a:fld>
            <a:endParaRPr lang="it-IT" sz="3000" dirty="0">
              <a:solidFill>
                <a:srgbClr val="F29100"/>
              </a:solidFill>
              <a:latin typeface="Bahnschrift Condensed" panose="020B0502040204020203" pitchFamily="34" charset="0"/>
              <a:sym typeface="Montserrat Bold"/>
            </a:endParaRPr>
          </a:p>
        </p:txBody>
      </p:sp>
      <p:sp>
        <p:nvSpPr>
          <p:cNvPr id="2" name="Titolo 15">
            <a:extLst>
              <a:ext uri="{FF2B5EF4-FFF2-40B4-BE49-F238E27FC236}">
                <a16:creationId xmlns:a16="http://schemas.microsoft.com/office/drawing/2014/main" id="{C85E9F72-E981-454B-B085-A7B12FF95EE4}"/>
              </a:ext>
            </a:extLst>
          </p:cNvPr>
          <p:cNvSpPr>
            <a:spLocks noGrp="1"/>
          </p:cNvSpPr>
          <p:nvPr>
            <p:ph type="title"/>
          </p:nvPr>
        </p:nvSpPr>
        <p:spPr>
          <a:xfrm>
            <a:off x="212521" y="469784"/>
            <a:ext cx="21888619" cy="3171038"/>
          </a:xfrm>
        </p:spPr>
        <p:txBody>
          <a:bodyPr vert="horz" lIns="182880" tIns="91440" rIns="182880" bIns="91440" rtlCol="0" anchor="t">
            <a:normAutofit fontScale="90000"/>
          </a:bodyPr>
          <a:lstStyle>
            <a:defPPr>
              <a:defRPr lang="it-IT"/>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pPr algn="ctr"/>
            <a:r>
              <a:rPr lang="en-US" b="1" kern="1200" dirty="0" err="1">
                <a:solidFill>
                  <a:schemeClr val="tx1">
                    <a:lumMod val="50000"/>
                  </a:schemeClr>
                </a:solidFill>
                <a:latin typeface="Times New Roman" panose="02020603050405020304" pitchFamily="18" charset="0"/>
                <a:cs typeface="Times New Roman" panose="02020603050405020304" pitchFamily="18" charset="0"/>
              </a:rPr>
              <a:t>Università</a:t>
            </a:r>
            <a:r>
              <a:rPr lang="en-US" b="1" kern="1200" dirty="0">
                <a:solidFill>
                  <a:schemeClr val="tx1">
                    <a:lumMod val="50000"/>
                  </a:schemeClr>
                </a:solidFill>
                <a:latin typeface="Times New Roman" panose="02020603050405020304" pitchFamily="18" charset="0"/>
                <a:cs typeface="Times New Roman" panose="02020603050405020304" pitchFamily="18" charset="0"/>
              </a:rPr>
              <a:t> </a:t>
            </a:r>
            <a:r>
              <a:rPr lang="en-US" b="1" kern="1200" dirty="0" err="1">
                <a:solidFill>
                  <a:schemeClr val="tx1">
                    <a:lumMod val="50000"/>
                  </a:schemeClr>
                </a:solidFill>
                <a:latin typeface="Times New Roman" panose="02020603050405020304" pitchFamily="18" charset="0"/>
                <a:cs typeface="Times New Roman" panose="02020603050405020304" pitchFamily="18" charset="0"/>
              </a:rPr>
              <a:t>degli</a:t>
            </a:r>
            <a:r>
              <a:rPr lang="en-US" b="1" kern="1200" dirty="0">
                <a:solidFill>
                  <a:schemeClr val="tx1">
                    <a:lumMod val="50000"/>
                  </a:schemeClr>
                </a:solidFill>
                <a:latin typeface="Times New Roman" panose="02020603050405020304" pitchFamily="18" charset="0"/>
                <a:cs typeface="Times New Roman" panose="02020603050405020304" pitchFamily="18" charset="0"/>
              </a:rPr>
              <a:t> </a:t>
            </a:r>
            <a:r>
              <a:rPr lang="en-US" b="1" dirty="0" err="1">
                <a:solidFill>
                  <a:schemeClr val="tx1">
                    <a:lumMod val="50000"/>
                  </a:schemeClr>
                </a:solidFill>
                <a:latin typeface="Times New Roman" panose="02020603050405020304" pitchFamily="18" charset="0"/>
                <a:cs typeface="Times New Roman" panose="02020603050405020304" pitchFamily="18" charset="0"/>
              </a:rPr>
              <a:t>Studi</a:t>
            </a:r>
            <a:r>
              <a:rPr lang="en-US" b="1" dirty="0">
                <a:solidFill>
                  <a:schemeClr val="tx1">
                    <a:lumMod val="50000"/>
                  </a:schemeClr>
                </a:solidFill>
                <a:latin typeface="Times New Roman" panose="02020603050405020304" pitchFamily="18" charset="0"/>
                <a:cs typeface="Times New Roman" panose="02020603050405020304" pitchFamily="18" charset="0"/>
              </a:rPr>
              <a:t> di Torino</a:t>
            </a:r>
            <a:br>
              <a:rPr lang="en-US" sz="2800" b="1" dirty="0">
                <a:solidFill>
                  <a:schemeClr val="tx1">
                    <a:lumMod val="50000"/>
                  </a:schemeClr>
                </a:solidFill>
                <a:latin typeface="Times New Roman" panose="02020603050405020304" pitchFamily="18" charset="0"/>
                <a:cs typeface="Times New Roman" panose="02020603050405020304" pitchFamily="18" charset="0"/>
              </a:rPr>
            </a:br>
            <a:br>
              <a:rPr lang="en-US" sz="2800" b="1" dirty="0">
                <a:solidFill>
                  <a:schemeClr val="tx1">
                    <a:lumMod val="50000"/>
                  </a:schemeClr>
                </a:solidFill>
                <a:latin typeface="Times New Roman" panose="02020603050405020304" pitchFamily="18" charset="0"/>
                <a:cs typeface="Times New Roman" panose="02020603050405020304" pitchFamily="18" charset="0"/>
              </a:rPr>
            </a:br>
            <a:br>
              <a:rPr lang="en-US" sz="2800" b="1" dirty="0">
                <a:solidFill>
                  <a:schemeClr val="tx1">
                    <a:lumMod val="50000"/>
                  </a:schemeClr>
                </a:solidFill>
                <a:latin typeface="Times New Roman" panose="02020603050405020304" pitchFamily="18" charset="0"/>
                <a:cs typeface="Times New Roman" panose="02020603050405020304" pitchFamily="18" charset="0"/>
              </a:rPr>
            </a:br>
            <a:br>
              <a:rPr lang="en-US" sz="2800" b="1" dirty="0">
                <a:solidFill>
                  <a:schemeClr val="tx1">
                    <a:lumMod val="50000"/>
                  </a:schemeClr>
                </a:solidFill>
                <a:latin typeface="Times New Roman" panose="02020603050405020304" pitchFamily="18" charset="0"/>
                <a:cs typeface="Times New Roman" panose="02020603050405020304" pitchFamily="18" charset="0"/>
              </a:rPr>
            </a:br>
            <a:br>
              <a:rPr lang="en-US" sz="2800" b="1" dirty="0">
                <a:solidFill>
                  <a:schemeClr val="tx1">
                    <a:lumMod val="50000"/>
                  </a:schemeClr>
                </a:solidFill>
                <a:latin typeface="Times New Roman" panose="02020603050405020304" pitchFamily="18" charset="0"/>
                <a:cs typeface="Times New Roman" panose="02020603050405020304" pitchFamily="18" charset="0"/>
              </a:rPr>
            </a:br>
            <a:br>
              <a:rPr lang="en-US" sz="2800" b="1" dirty="0">
                <a:solidFill>
                  <a:schemeClr val="tx1">
                    <a:lumMod val="50000"/>
                  </a:schemeClr>
                </a:solidFill>
                <a:latin typeface="Times New Roman" panose="02020603050405020304" pitchFamily="18" charset="0"/>
                <a:cs typeface="Times New Roman" panose="02020603050405020304" pitchFamily="18" charset="0"/>
              </a:rPr>
            </a:br>
            <a:r>
              <a:rPr lang="en-US" sz="8800" b="1" dirty="0">
                <a:solidFill>
                  <a:schemeClr val="tx1">
                    <a:lumMod val="50000"/>
                  </a:schemeClr>
                </a:solidFill>
                <a:latin typeface="Times New Roman" panose="02020603050405020304" pitchFamily="18" charset="0"/>
                <a:cs typeface="Times New Roman" panose="02020603050405020304" pitchFamily="18" charset="0"/>
              </a:rPr>
              <a:t>GLOSSAR: Der Motor </a:t>
            </a:r>
            <a:endParaRPr lang="en-US" sz="8800" b="1" kern="12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4" name="CasellaDiTesto 3">
            <a:extLst>
              <a:ext uri="{FF2B5EF4-FFF2-40B4-BE49-F238E27FC236}">
                <a16:creationId xmlns:a16="http://schemas.microsoft.com/office/drawing/2014/main" id="{BBEB0060-C350-484F-B87E-951F5CF8BDF6}"/>
              </a:ext>
            </a:extLst>
          </p:cNvPr>
          <p:cNvSpPr txBox="1"/>
          <p:nvPr/>
        </p:nvSpPr>
        <p:spPr>
          <a:xfrm>
            <a:off x="12690588" y="5321997"/>
            <a:ext cx="6238258" cy="5016758"/>
          </a:xfrm>
          <a:prstGeom prst="rect">
            <a:avLst/>
          </a:prstGeom>
          <a:noFill/>
        </p:spPr>
        <p:txBody>
          <a:bodyPr wrap="square" rtlCol="0">
            <a:spAutoFit/>
          </a:bodyPr>
          <a:lstStyle>
            <a:defPPr>
              <a:defRPr lang="it-IT"/>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a:lstStyle>
          <a:p>
            <a:r>
              <a:rPr lang="it-IT" sz="3200" i="1" dirty="0">
                <a:solidFill>
                  <a:schemeClr val="tx1">
                    <a:lumMod val="50000"/>
                  </a:schemeClr>
                </a:solidFill>
                <a:latin typeface="Times New Roman" panose="02020603050405020304" pitchFamily="18" charset="0"/>
                <a:cs typeface="Times New Roman" panose="02020603050405020304" pitchFamily="18" charset="0"/>
              </a:rPr>
              <a:t>Lingue Straniere per la Comunicazione Internazionale</a:t>
            </a:r>
          </a:p>
          <a:p>
            <a:endParaRPr lang="it-IT" sz="3200" i="1" dirty="0">
              <a:solidFill>
                <a:schemeClr val="tx1">
                  <a:lumMod val="50000"/>
                </a:schemeClr>
              </a:solidFill>
              <a:latin typeface="Times New Roman" panose="02020603050405020304" pitchFamily="18" charset="0"/>
              <a:cs typeface="Times New Roman" panose="02020603050405020304" pitchFamily="18" charset="0"/>
            </a:endParaRPr>
          </a:p>
          <a:p>
            <a:endParaRPr lang="it-IT" sz="3200" i="1" dirty="0">
              <a:solidFill>
                <a:schemeClr val="tx1">
                  <a:lumMod val="50000"/>
                </a:schemeClr>
              </a:solidFill>
              <a:latin typeface="Times New Roman" panose="02020603050405020304" pitchFamily="18" charset="0"/>
              <a:cs typeface="Times New Roman" panose="02020603050405020304" pitchFamily="18" charset="0"/>
            </a:endParaRPr>
          </a:p>
          <a:p>
            <a:r>
              <a:rPr lang="it-IT" sz="3200" b="1" dirty="0">
                <a:solidFill>
                  <a:schemeClr val="tx1">
                    <a:lumMod val="50000"/>
                  </a:schemeClr>
                </a:solidFill>
                <a:latin typeface="Times New Roman" panose="02020603050405020304" pitchFamily="18" charset="0"/>
                <a:cs typeface="Times New Roman" panose="02020603050405020304" pitchFamily="18" charset="0"/>
              </a:rPr>
              <a:t>Gargano Alice </a:t>
            </a:r>
            <a:r>
              <a:rPr lang="it-IT" sz="3200" i="1" dirty="0">
                <a:solidFill>
                  <a:schemeClr val="tx1">
                    <a:lumMod val="50000"/>
                  </a:schemeClr>
                </a:solidFill>
                <a:latin typeface="Times New Roman" panose="02020603050405020304" pitchFamily="18" charset="0"/>
                <a:cs typeface="Times New Roman" panose="02020603050405020304" pitchFamily="18" charset="0"/>
              </a:rPr>
              <a:t> </a:t>
            </a:r>
          </a:p>
          <a:p>
            <a:r>
              <a:rPr lang="it-IT" sz="3200" dirty="0">
                <a:solidFill>
                  <a:schemeClr val="tx1">
                    <a:lumMod val="50000"/>
                  </a:schemeClr>
                </a:solidFill>
                <a:latin typeface="Times New Roman" panose="02020603050405020304" pitchFamily="18" charset="0"/>
                <a:cs typeface="Times New Roman" panose="02020603050405020304" pitchFamily="18" charset="0"/>
              </a:rPr>
              <a:t>Matricola: 834251</a:t>
            </a:r>
          </a:p>
          <a:p>
            <a:r>
              <a:rPr lang="it-IT" sz="3200" dirty="0">
                <a:solidFill>
                  <a:schemeClr val="tx1">
                    <a:lumMod val="50000"/>
                  </a:schemeClr>
                </a:solidFill>
                <a:latin typeface="Times New Roman" panose="02020603050405020304" pitchFamily="18" charset="0"/>
                <a:cs typeface="Times New Roman" panose="02020603050405020304" pitchFamily="18" charset="0"/>
              </a:rPr>
              <a:t>Lingua Tedesca I</a:t>
            </a:r>
          </a:p>
          <a:p>
            <a:r>
              <a:rPr lang="it-IT" sz="3200" dirty="0">
                <a:solidFill>
                  <a:schemeClr val="tx1">
                    <a:lumMod val="50000"/>
                  </a:schemeClr>
                </a:solidFill>
                <a:latin typeface="Times New Roman" panose="02020603050405020304" pitchFamily="18" charset="0"/>
                <a:cs typeface="Times New Roman" panose="02020603050405020304" pitchFamily="18" charset="0"/>
              </a:rPr>
              <a:t>Prof. Dr. Lucia </a:t>
            </a:r>
            <a:r>
              <a:rPr lang="it-IT" sz="3200" dirty="0" err="1">
                <a:solidFill>
                  <a:schemeClr val="tx1">
                    <a:lumMod val="50000"/>
                  </a:schemeClr>
                </a:solidFill>
                <a:latin typeface="Times New Roman" panose="02020603050405020304" pitchFamily="18" charset="0"/>
                <a:cs typeface="Times New Roman" panose="02020603050405020304" pitchFamily="18" charset="0"/>
              </a:rPr>
              <a:t>Cinato</a:t>
            </a:r>
            <a:r>
              <a:rPr lang="it-IT" sz="3200" dirty="0">
                <a:solidFill>
                  <a:schemeClr val="tx1">
                    <a:lumMod val="50000"/>
                  </a:schemeClr>
                </a:solidFill>
                <a:latin typeface="Times New Roman" panose="02020603050405020304" pitchFamily="18" charset="0"/>
                <a:cs typeface="Times New Roman" panose="02020603050405020304" pitchFamily="18" charset="0"/>
              </a:rPr>
              <a:t> </a:t>
            </a:r>
          </a:p>
          <a:p>
            <a:r>
              <a:rPr lang="it-IT" sz="3200" dirty="0">
                <a:solidFill>
                  <a:schemeClr val="tx1">
                    <a:lumMod val="50000"/>
                  </a:schemeClr>
                </a:solidFill>
                <a:latin typeface="Times New Roman" panose="02020603050405020304" pitchFamily="18" charset="0"/>
                <a:cs typeface="Times New Roman" panose="02020603050405020304" pitchFamily="18" charset="0"/>
              </a:rPr>
              <a:t>LM-38 2022/2023</a:t>
            </a:r>
          </a:p>
          <a:p>
            <a:r>
              <a:rPr lang="it-IT" sz="3200" dirty="0">
                <a:solidFill>
                  <a:schemeClr val="tx1">
                    <a:lumMod val="50000"/>
                  </a:schemeClr>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alice.gargano807@edu.unito.it</a:t>
            </a:r>
            <a:r>
              <a:rPr lang="it-IT" sz="3200" dirty="0">
                <a:solidFill>
                  <a:schemeClr val="tx1">
                    <a:lumMod val="50000"/>
                  </a:schemeClr>
                </a:solidFill>
                <a:latin typeface="Times New Roman" panose="02020603050405020304" pitchFamily="18" charset="0"/>
                <a:cs typeface="Times New Roman" panose="02020603050405020304" pitchFamily="18" charset="0"/>
              </a:rPr>
              <a:t> </a:t>
            </a:r>
          </a:p>
        </p:txBody>
      </p:sp>
      <p:pic>
        <p:nvPicPr>
          <p:cNvPr id="8" name="Immagine 7" descr="Immagine che contiene interni, apparecchio, motore&#10;&#10;Descrizione generata automaticamente">
            <a:extLst>
              <a:ext uri="{FF2B5EF4-FFF2-40B4-BE49-F238E27FC236}">
                <a16:creationId xmlns:a16="http://schemas.microsoft.com/office/drawing/2014/main" id="{216C3088-CC74-4B38-BFC2-51E3D279CD0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90174" y="4641722"/>
            <a:ext cx="7011652" cy="7734648"/>
          </a:xfrm>
          <a:prstGeom prst="rect">
            <a:avLst/>
          </a:prstGeom>
        </p:spPr>
      </p:pic>
      <p:pic>
        <p:nvPicPr>
          <p:cNvPr id="10" name="Immagine 9">
            <a:extLst>
              <a:ext uri="{FF2B5EF4-FFF2-40B4-BE49-F238E27FC236}">
                <a16:creationId xmlns:a16="http://schemas.microsoft.com/office/drawing/2014/main" id="{B7A9C23A-E2D6-4A06-813C-06DE70EE732D}"/>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2048377" y="11527673"/>
            <a:ext cx="2025812" cy="2029776"/>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A89BBB07-A32D-493F-84F8-B7D42BC3BA42}"/>
              </a:ext>
            </a:extLst>
          </p:cNvPr>
          <p:cNvSpPr>
            <a:spLocks noGrp="1"/>
          </p:cNvSpPr>
          <p:nvPr>
            <p:ph type="sldNum" sz="quarter" idx="2"/>
          </p:nvPr>
        </p:nvSpPr>
        <p:spPr/>
        <p:txBody>
          <a:bodyPr/>
          <a:lstStyle/>
          <a:p>
            <a:fld id="{86CB4B4D-7CA3-9044-876B-883B54F8677D}" type="slidenum">
              <a:rPr lang="it-IT" smtClean="0"/>
              <a:pPr/>
              <a:t>10</a:t>
            </a:fld>
            <a:endParaRPr lang="it-IT"/>
          </a:p>
        </p:txBody>
      </p:sp>
      <p:graphicFrame>
        <p:nvGraphicFramePr>
          <p:cNvPr id="4" name="Tabella 7">
            <a:extLst>
              <a:ext uri="{FF2B5EF4-FFF2-40B4-BE49-F238E27FC236}">
                <a16:creationId xmlns:a16="http://schemas.microsoft.com/office/drawing/2014/main" id="{73E844FB-29BA-4FF1-81CB-DEA2B0ECA98F}"/>
              </a:ext>
            </a:extLst>
          </p:cNvPr>
          <p:cNvGraphicFramePr>
            <a:graphicFrameLocks noGrp="1"/>
          </p:cNvGraphicFramePr>
          <p:nvPr>
            <p:extLst>
              <p:ext uri="{D42A27DB-BD31-4B8C-83A1-F6EECF244321}">
                <p14:modId xmlns:p14="http://schemas.microsoft.com/office/powerpoint/2010/main" val="418293722"/>
              </p:ext>
            </p:extLst>
          </p:nvPr>
        </p:nvGraphicFramePr>
        <p:xfrm>
          <a:off x="606281" y="260401"/>
          <a:ext cx="22913987" cy="12784303"/>
        </p:xfrm>
        <a:graphic>
          <a:graphicData uri="http://schemas.openxmlformats.org/drawingml/2006/table">
            <a:tbl>
              <a:tblPr firstRow="1" bandRow="1">
                <a:tableStyleId>{5940675A-B579-460E-94D1-54222C63F5DA}</a:tableStyleId>
              </a:tblPr>
              <a:tblGrid>
                <a:gridCol w="3194368">
                  <a:extLst>
                    <a:ext uri="{9D8B030D-6E8A-4147-A177-3AD203B41FA5}">
                      <a16:colId xmlns:a16="http://schemas.microsoft.com/office/drawing/2014/main" val="3115371598"/>
                    </a:ext>
                  </a:extLst>
                </a:gridCol>
                <a:gridCol w="10082630">
                  <a:extLst>
                    <a:ext uri="{9D8B030D-6E8A-4147-A177-3AD203B41FA5}">
                      <a16:colId xmlns:a16="http://schemas.microsoft.com/office/drawing/2014/main" val="174746509"/>
                    </a:ext>
                  </a:extLst>
                </a:gridCol>
                <a:gridCol w="9636989">
                  <a:extLst>
                    <a:ext uri="{9D8B030D-6E8A-4147-A177-3AD203B41FA5}">
                      <a16:colId xmlns:a16="http://schemas.microsoft.com/office/drawing/2014/main" val="3522766599"/>
                    </a:ext>
                  </a:extLst>
                </a:gridCol>
              </a:tblGrid>
              <a:tr h="438994">
                <a:tc>
                  <a:txBody>
                    <a:bodyPr/>
                    <a:lstStyle/>
                    <a:p>
                      <a:endParaRPr lang="it-IT" dirty="0"/>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DEUTSCH (AS)</a:t>
                      </a:r>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ITALIANO (ZS)</a:t>
                      </a:r>
                    </a:p>
                  </a:txBody>
                  <a:tcPr/>
                </a:tc>
                <a:extLst>
                  <a:ext uri="{0D108BD9-81ED-4DB2-BD59-A6C34878D82A}">
                    <a16:rowId xmlns:a16="http://schemas.microsoft.com/office/drawing/2014/main" val="3059610486"/>
                  </a:ext>
                </a:extLst>
              </a:tr>
              <a:tr h="10602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Begriff</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ctr"/>
                      <a:r>
                        <a:rPr lang="it-IT" sz="3200" b="1" dirty="0">
                          <a:solidFill>
                            <a:srgbClr val="FF0000"/>
                          </a:solidFill>
                          <a:latin typeface="Times New Roman" panose="02020603050405020304" pitchFamily="18" charset="0"/>
                          <a:cs typeface="Times New Roman" panose="02020603050405020304" pitchFamily="18" charset="0"/>
                        </a:rPr>
                        <a:t>Filter, </a:t>
                      </a:r>
                      <a:r>
                        <a:rPr lang="it-IT" sz="3200" b="1" dirty="0" err="1">
                          <a:solidFill>
                            <a:srgbClr val="FF0000"/>
                          </a:solidFill>
                          <a:latin typeface="Times New Roman" panose="02020603050405020304" pitchFamily="18" charset="0"/>
                          <a:cs typeface="Times New Roman" panose="02020603050405020304" pitchFamily="18" charset="0"/>
                        </a:rPr>
                        <a:t>der</a:t>
                      </a:r>
                      <a:endParaRPr lang="it-IT"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it-IT" sz="3200" b="1" dirty="0">
                          <a:solidFill>
                            <a:schemeClr val="bg2">
                              <a:lumMod val="10000"/>
                            </a:schemeClr>
                          </a:solidFill>
                          <a:latin typeface="Times New Roman" panose="02020603050405020304" pitchFamily="18" charset="0"/>
                          <a:cs typeface="Times New Roman" panose="02020603050405020304" pitchFamily="18" charset="0"/>
                        </a:rPr>
                        <a:t>Filtro</a:t>
                      </a:r>
                    </a:p>
                  </a:txBody>
                  <a:tcPr/>
                </a:tc>
                <a:extLst>
                  <a:ext uri="{0D108BD9-81ED-4DB2-BD59-A6C34878D82A}">
                    <a16:rowId xmlns:a16="http://schemas.microsoft.com/office/drawing/2014/main" val="789596408"/>
                  </a:ext>
                </a:extLst>
              </a:tr>
              <a:tr h="3445362">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Definition (und Bild) </a:t>
                      </a:r>
                    </a:p>
                  </a:txBody>
                  <a:tcPr/>
                </a:tc>
                <a:tc>
                  <a:txBody>
                    <a:bodyPr/>
                    <a:lstStyle/>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Filter erfüllen im Auto zahlreiche wichtige Funktionen. Sie halten ähnlich wie ein Sieb Feststoffe zurück, die nicht in einen Flüssigkeits- oder Luftstrom gelangen dürfen. Im Auto kommen insbesondere Luftfilter, Ölfilter, Kraftstofffilter und Innenraumfilter zum Einsatz.</a:t>
                      </a:r>
                    </a:p>
                    <a:p>
                      <a:pPr algn="l"/>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Quelle: Mein Autolexikon.de </a:t>
                      </a: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Dispositivo che ha la funzione di trattenere le impurità.</a:t>
                      </a:r>
                    </a:p>
                    <a:p>
                      <a:pPr algn="l"/>
                      <a:endPar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Fonte: Vocabolario Treccani </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20322829"/>
                  </a:ext>
                </a:extLst>
              </a:tr>
              <a:tr h="54403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Oberbegriff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Vorrichtung</a:t>
                      </a:r>
                      <a:r>
                        <a:rPr lang="it-IT" sz="2200" u="none" dirty="0">
                          <a:solidFill>
                            <a:schemeClr val="bg2">
                              <a:lumMod val="10000"/>
                            </a:schemeClr>
                          </a:solidFill>
                          <a:latin typeface="Times New Roman" panose="02020603050405020304" pitchFamily="18" charset="0"/>
                          <a:cs typeface="Times New Roman" panose="02020603050405020304" pitchFamily="18" charset="0"/>
                        </a:rPr>
                        <a:t>, s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Gerät</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dirty="0">
                          <a:solidFill>
                            <a:schemeClr val="bg2">
                              <a:lumMod val="10000"/>
                            </a:schemeClr>
                          </a:solidFill>
                          <a:latin typeface="Times New Roman" panose="02020603050405020304" pitchFamily="18" charset="0"/>
                          <a:cs typeface="Times New Roman" panose="02020603050405020304" pitchFamily="18" charset="0"/>
                        </a:rPr>
                        <a:t>Dispositivo </a:t>
                      </a:r>
                    </a:p>
                  </a:txBody>
                  <a:tcPr/>
                </a:tc>
                <a:extLst>
                  <a:ext uri="{0D108BD9-81ED-4DB2-BD59-A6C34878D82A}">
                    <a16:rowId xmlns:a16="http://schemas.microsoft.com/office/drawing/2014/main" val="1162053315"/>
                  </a:ext>
                </a:extLst>
              </a:tr>
              <a:tr h="106704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Unterbegriff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s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Filterpapier</a:t>
                      </a:r>
                      <a:r>
                        <a:rPr lang="it-IT" sz="2200" u="none" dirty="0">
                          <a:solidFill>
                            <a:schemeClr val="bg2">
                              <a:lumMod val="10000"/>
                            </a:schemeClr>
                          </a:solidFill>
                          <a:latin typeface="Times New Roman" panose="02020603050405020304" pitchFamily="18" charset="0"/>
                          <a:cs typeface="Times New Roman" panose="02020603050405020304" pitchFamily="18" charset="0"/>
                        </a:rPr>
                        <a:t>, 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Filterhalter</a:t>
                      </a:r>
                      <a:r>
                        <a:rPr lang="it-IT" sz="2200" u="none" dirty="0">
                          <a:solidFill>
                            <a:schemeClr val="bg2">
                              <a:lumMod val="10000"/>
                            </a:schemeClr>
                          </a:solidFill>
                          <a:latin typeface="Times New Roman" panose="02020603050405020304" pitchFamily="18" charset="0"/>
                          <a:cs typeface="Times New Roman" panose="02020603050405020304" pitchFamily="18" charset="0"/>
                        </a:rPr>
                        <a:t>, 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Filtertiegel</a:t>
                      </a:r>
                      <a:r>
                        <a:rPr lang="it-IT" sz="2200" u="none" dirty="0">
                          <a:solidFill>
                            <a:schemeClr val="bg2">
                              <a:lumMod val="10000"/>
                            </a:schemeClr>
                          </a:solidFill>
                          <a:latin typeface="Times New Roman" panose="02020603050405020304" pitchFamily="18" charset="0"/>
                          <a:cs typeface="Times New Roman" panose="02020603050405020304" pitchFamily="18" charset="0"/>
                        </a:rPr>
                        <a:t>, r UV-Filter, 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Partikelfilter</a:t>
                      </a:r>
                      <a:r>
                        <a:rPr lang="it-IT" sz="2200" u="none" dirty="0">
                          <a:solidFill>
                            <a:schemeClr val="bg2">
                              <a:lumMod val="10000"/>
                            </a:schemeClr>
                          </a:solidFill>
                          <a:latin typeface="Times New Roman" panose="02020603050405020304" pitchFamily="18" charset="0"/>
                          <a:cs typeface="Times New Roman" panose="02020603050405020304" pitchFamily="18" charset="0"/>
                        </a:rPr>
                        <a:t>, s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Filtersystem</a:t>
                      </a:r>
                      <a:r>
                        <a:rPr lang="it-IT" sz="2200" u="none" dirty="0">
                          <a:solidFill>
                            <a:schemeClr val="bg2">
                              <a:lumMod val="10000"/>
                            </a:schemeClr>
                          </a:solidFill>
                          <a:latin typeface="Times New Roman" panose="02020603050405020304" pitchFamily="18" charset="0"/>
                          <a:cs typeface="Times New Roman" panose="02020603050405020304" pitchFamily="18" charset="0"/>
                        </a:rPr>
                        <a:t>, 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Biofilter</a:t>
                      </a:r>
                      <a:r>
                        <a:rPr lang="it-IT" sz="2200" u="none" dirty="0">
                          <a:solidFill>
                            <a:schemeClr val="bg2">
                              <a:lumMod val="10000"/>
                            </a:schemeClr>
                          </a:solidFill>
                          <a:latin typeface="Times New Roman" panose="02020603050405020304" pitchFamily="18" charset="0"/>
                          <a:cs typeface="Times New Roman" panose="02020603050405020304" pitchFamily="18" charset="0"/>
                        </a:rPr>
                        <a:t>, 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Fotofilter</a:t>
                      </a:r>
                      <a:r>
                        <a:rPr lang="it-IT" sz="2200" u="none" dirty="0">
                          <a:solidFill>
                            <a:schemeClr val="bg2">
                              <a:lumMod val="10000"/>
                            </a:schemeClr>
                          </a:solidFill>
                          <a:latin typeface="Times New Roman" panose="02020603050405020304" pitchFamily="18" charset="0"/>
                          <a:cs typeface="Times New Roman" panose="02020603050405020304" pitchFamily="18" charset="0"/>
                        </a:rPr>
                        <a:t> r </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Luftfilter, r Ölfilter,  r Kraftstofffilter , r Innenraumfilter</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 per liquidi,  f. per gas, f. per sigarette, f. del carburante, f. di depurazione, f. per la benzina, f. dell’olio, f. ultravioletto,  f. ottico,  f. prismatico</a:t>
                      </a:r>
                      <a:endParaRPr lang="it-IT" sz="2200" i="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15726681"/>
                  </a:ext>
                </a:extLst>
              </a:tr>
              <a:tr h="584460">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Ortografische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Varianten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p>
                  </a:txBody>
                  <a:tcPr/>
                </a:tc>
                <a:tc>
                  <a:txBody>
                    <a:bodyPr/>
                    <a:lstStyle/>
                    <a:p>
                      <a:endParaRPr lang="it-IT" sz="2200" dirty="0"/>
                    </a:p>
                  </a:txBody>
                  <a:tcPr/>
                </a:tc>
                <a:extLst>
                  <a:ext uri="{0D108BD9-81ED-4DB2-BD59-A6C34878D82A}">
                    <a16:rowId xmlns:a16="http://schemas.microsoft.com/office/drawing/2014/main" val="3065853268"/>
                  </a:ext>
                </a:extLst>
              </a:tr>
              <a:tr h="617992">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Abgekürzte</a:t>
                      </a:r>
                      <a:r>
                        <a:rPr lang="it-IT" sz="2200" b="1" dirty="0">
                          <a:solidFill>
                            <a:schemeClr val="bg2">
                              <a:lumMod val="10000"/>
                            </a:schemeClr>
                          </a:solidFill>
                          <a:latin typeface="Times New Roman" panose="02020603050405020304" pitchFamily="18" charset="0"/>
                          <a:cs typeface="Times New Roman" panose="02020603050405020304" pitchFamily="18" charset="0"/>
                        </a:rPr>
                        <a:t> Forme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extLst>
                  <a:ext uri="{0D108BD9-81ED-4DB2-BD59-A6C34878D82A}">
                    <a16:rowId xmlns:a16="http://schemas.microsoft.com/office/drawing/2014/main" val="1384392757"/>
                  </a:ext>
                </a:extLst>
              </a:tr>
              <a:tr h="91175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Synonime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r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hlinkClick r:id="rId2">
                            <a:extLst>
                              <a:ext uri="{A12FA001-AC4F-418D-AE19-62706E023703}">
                                <ahyp:hlinkClr xmlns:ahyp="http://schemas.microsoft.com/office/drawing/2018/hyperlinkcolor" val="tx"/>
                              </a:ext>
                            </a:extLst>
                          </a:hlinkClick>
                        </a:rPr>
                        <a:t>Kläranlage</a:t>
                      </a:r>
                      <a:endParaRPr lang="it-IT" sz="2200" b="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Depuratore </a:t>
                      </a:r>
                    </a:p>
                  </a:txBody>
                  <a:tcPr/>
                </a:tc>
                <a:extLst>
                  <a:ext uri="{0D108BD9-81ED-4DB2-BD59-A6C34878D82A}">
                    <a16:rowId xmlns:a16="http://schemas.microsoft.com/office/drawing/2014/main" val="1692559978"/>
                  </a:ext>
                </a:extLst>
              </a:tr>
              <a:tr h="474055">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Antonyme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8268365"/>
                  </a:ext>
                </a:extLst>
              </a:tr>
              <a:tr h="56497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Kollokation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err="1">
                          <a:solidFill>
                            <a:schemeClr val="bg2">
                              <a:lumMod val="10000"/>
                            </a:schemeClr>
                          </a:solidFill>
                          <a:latin typeface="Times New Roman" panose="02020603050405020304" pitchFamily="18" charset="0"/>
                          <a:cs typeface="Times New Roman" panose="02020603050405020304" pitchFamily="18" charset="0"/>
                        </a:rPr>
                        <a:t>Den</a:t>
                      </a:r>
                      <a:r>
                        <a:rPr lang="it-IT" sz="2200" dirty="0">
                          <a:solidFill>
                            <a:schemeClr val="bg2">
                              <a:lumMod val="10000"/>
                            </a:schemeClr>
                          </a:solidFill>
                          <a:latin typeface="Times New Roman" panose="02020603050405020304" pitchFamily="18" charset="0"/>
                          <a:cs typeface="Times New Roman" panose="02020603050405020304" pitchFamily="18" charset="0"/>
                        </a:rPr>
                        <a:t> F. </a:t>
                      </a:r>
                      <a:r>
                        <a:rPr lang="it-IT" sz="2200" dirty="0" err="1">
                          <a:solidFill>
                            <a:schemeClr val="bg2">
                              <a:lumMod val="10000"/>
                            </a:schemeClr>
                          </a:solidFill>
                          <a:latin typeface="Times New Roman" panose="02020603050405020304" pitchFamily="18" charset="0"/>
                          <a:cs typeface="Times New Roman" panose="02020603050405020304" pitchFamily="18" charset="0"/>
                        </a:rPr>
                        <a:t>reinigen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eine</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schmutzige</a:t>
                      </a:r>
                      <a:r>
                        <a:rPr lang="it-IT" sz="2200" dirty="0">
                          <a:solidFill>
                            <a:schemeClr val="bg2">
                              <a:lumMod val="10000"/>
                            </a:schemeClr>
                          </a:solidFill>
                          <a:latin typeface="Times New Roman" panose="02020603050405020304" pitchFamily="18" charset="0"/>
                          <a:cs typeface="Times New Roman" panose="02020603050405020304" pitchFamily="18" charset="0"/>
                        </a:rPr>
                        <a:t> F., </a:t>
                      </a:r>
                      <a:r>
                        <a:rPr lang="it-IT" sz="2200" dirty="0" err="1">
                          <a:solidFill>
                            <a:schemeClr val="bg2">
                              <a:lumMod val="10000"/>
                            </a:schemeClr>
                          </a:solidFill>
                          <a:latin typeface="Times New Roman" panose="02020603050405020304" pitchFamily="18" charset="0"/>
                          <a:cs typeface="Times New Roman" panose="02020603050405020304" pitchFamily="18" charset="0"/>
                        </a:rPr>
                        <a:t>den</a:t>
                      </a:r>
                      <a:r>
                        <a:rPr lang="it-IT" sz="2200" dirty="0">
                          <a:solidFill>
                            <a:schemeClr val="bg2">
                              <a:lumMod val="10000"/>
                            </a:schemeClr>
                          </a:solidFill>
                          <a:latin typeface="Times New Roman" panose="02020603050405020304" pitchFamily="18" charset="0"/>
                          <a:cs typeface="Times New Roman" panose="02020603050405020304" pitchFamily="18" charset="0"/>
                        </a:rPr>
                        <a:t> F. </a:t>
                      </a:r>
                      <a:r>
                        <a:rPr lang="it-IT" sz="2200" dirty="0" err="1">
                          <a:solidFill>
                            <a:schemeClr val="bg2">
                              <a:lumMod val="10000"/>
                            </a:schemeClr>
                          </a:solidFill>
                          <a:latin typeface="Times New Roman" panose="02020603050405020304" pitchFamily="18" charset="0"/>
                          <a:cs typeface="Times New Roman" panose="02020603050405020304" pitchFamily="18" charset="0"/>
                        </a:rPr>
                        <a:t>ändern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defekte</a:t>
                      </a:r>
                      <a:r>
                        <a:rPr lang="it-IT" sz="2200" dirty="0">
                          <a:solidFill>
                            <a:schemeClr val="bg2">
                              <a:lumMod val="10000"/>
                            </a:schemeClr>
                          </a:solidFill>
                          <a:latin typeface="Times New Roman" panose="02020603050405020304" pitchFamily="18" charset="0"/>
                          <a:cs typeface="Times New Roman" panose="02020603050405020304" pitchFamily="18" charset="0"/>
                        </a:rPr>
                        <a:t> F., </a:t>
                      </a:r>
                      <a:r>
                        <a:rPr lang="it-IT" sz="2200" dirty="0" err="1">
                          <a:solidFill>
                            <a:schemeClr val="bg2">
                              <a:lumMod val="10000"/>
                            </a:schemeClr>
                          </a:solidFill>
                          <a:latin typeface="Times New Roman" panose="02020603050405020304" pitchFamily="18" charset="0"/>
                          <a:cs typeface="Times New Roman" panose="02020603050405020304" pitchFamily="18" charset="0"/>
                        </a:rPr>
                        <a:t>verstopfter</a:t>
                      </a:r>
                      <a:r>
                        <a:rPr lang="it-IT" sz="2200" dirty="0">
                          <a:solidFill>
                            <a:schemeClr val="bg2">
                              <a:lumMod val="10000"/>
                            </a:schemeClr>
                          </a:solidFill>
                          <a:latin typeface="Times New Roman" panose="02020603050405020304" pitchFamily="18" charset="0"/>
                          <a:cs typeface="Times New Roman" panose="02020603050405020304" pitchFamily="18" charset="0"/>
                        </a:rPr>
                        <a:t> F.</a:t>
                      </a: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Pulire un f., f. sporco, sostituire un f., f. difettoso</a:t>
                      </a:r>
                    </a:p>
                  </a:txBody>
                  <a:tcPr/>
                </a:tc>
                <a:extLst>
                  <a:ext uri="{0D108BD9-81ED-4DB2-BD59-A6C34878D82A}">
                    <a16:rowId xmlns:a16="http://schemas.microsoft.com/office/drawing/2014/main" val="1616872398"/>
                  </a:ext>
                </a:extLst>
              </a:tr>
              <a:tr h="158713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Kontext</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„Bevor Sie Ihren </a:t>
                      </a:r>
                      <a:r>
                        <a:rPr lang="de-DE"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Filter</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reinigen, sollten Sie herausfinden, um welchen Typ es sich handelt.“ (https://www.pkw.de/ratgeber/wartung-pflege/luftfilter-reinigen)</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«La procedura per una pulizia corretta del </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filtro</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è la seguente: a motore spento aprite il cofano, individuate il filtro dell’aria (nelle auto nuove si trova nella parte superiore del motore, mentre in quelle vecchie è sopra il carburatore) e rimuovetelo dal suo alloggiamento.» (https://www.motorionline.com/2017/10/02/filtro-aria-motore-come-pulirlo/)</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03863"/>
                  </a:ext>
                </a:extLst>
              </a:tr>
              <a:tr h="0">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Datum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Eintrags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09/04/2023</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2200" dirty="0">
                          <a:solidFill>
                            <a:schemeClr val="bg2">
                              <a:lumMod val="10000"/>
                            </a:schemeClr>
                          </a:solidFill>
                          <a:latin typeface="Times New Roman" panose="02020603050405020304" pitchFamily="18" charset="0"/>
                          <a:cs typeface="Times New Roman" panose="02020603050405020304" pitchFamily="18" charset="0"/>
                        </a:rPr>
                        <a:t>09/04/2023</a:t>
                      </a:r>
                    </a:p>
                    <a:p>
                      <a:endParaRPr lang="it-IT" sz="2200" dirty="0"/>
                    </a:p>
                  </a:txBody>
                  <a:tcPr/>
                </a:tc>
                <a:extLst>
                  <a:ext uri="{0D108BD9-81ED-4DB2-BD59-A6C34878D82A}">
                    <a16:rowId xmlns:a16="http://schemas.microsoft.com/office/drawing/2014/main" val="2853990522"/>
                  </a:ext>
                </a:extLst>
              </a:tr>
              <a:tr h="5454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Querverweise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60962380"/>
                  </a:ext>
                </a:extLst>
              </a:tr>
            </a:tbl>
          </a:graphicData>
        </a:graphic>
      </p:graphicFrame>
      <p:pic>
        <p:nvPicPr>
          <p:cNvPr id="10" name="Immagine 9" descr="Immagine che contiene testo&#10;&#10;Descrizione generata automaticamente">
            <a:extLst>
              <a:ext uri="{FF2B5EF4-FFF2-40B4-BE49-F238E27FC236}">
                <a16:creationId xmlns:a16="http://schemas.microsoft.com/office/drawing/2014/main" id="{98A6B28F-5E64-4820-A93A-235472A6A5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8361" y="3255264"/>
            <a:ext cx="1806276" cy="1714690"/>
          </a:xfrm>
          <a:prstGeom prst="rect">
            <a:avLst/>
          </a:prstGeom>
        </p:spPr>
      </p:pic>
    </p:spTree>
    <p:extLst>
      <p:ext uri="{BB962C8B-B14F-4D97-AF65-F5344CB8AC3E}">
        <p14:creationId xmlns:p14="http://schemas.microsoft.com/office/powerpoint/2010/main" val="312123052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descr="Immagine che contiene motore, ingranaggio&#10;&#10;Descrizione generata automaticamente">
            <a:extLst>
              <a:ext uri="{FF2B5EF4-FFF2-40B4-BE49-F238E27FC236}">
                <a16:creationId xmlns:a16="http://schemas.microsoft.com/office/drawing/2014/main" id="{237666B7-B804-4DDF-84E0-24DD6C67EBC0}"/>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l="12604" r="12604"/>
          <a:stretch>
            <a:fillRect/>
          </a:stretch>
        </p:blipFill>
        <p:spPr>
          <a:xfrm>
            <a:off x="10096500" y="2851404"/>
            <a:ext cx="2836545" cy="2269236"/>
          </a:xfrm>
        </p:spPr>
      </p:pic>
      <p:sp>
        <p:nvSpPr>
          <p:cNvPr id="3" name="Segnaposto numero diapositiva 2">
            <a:extLst>
              <a:ext uri="{FF2B5EF4-FFF2-40B4-BE49-F238E27FC236}">
                <a16:creationId xmlns:a16="http://schemas.microsoft.com/office/drawing/2014/main" id="{4013BF17-EF76-4BBA-94DD-EEB643912DC3}"/>
              </a:ext>
            </a:extLst>
          </p:cNvPr>
          <p:cNvSpPr>
            <a:spLocks noGrp="1"/>
          </p:cNvSpPr>
          <p:nvPr>
            <p:ph type="sldNum" sz="quarter" idx="2"/>
          </p:nvPr>
        </p:nvSpPr>
        <p:spPr/>
        <p:txBody>
          <a:bodyPr/>
          <a:lstStyle/>
          <a:p>
            <a:fld id="{86CB4B4D-7CA3-9044-876B-883B54F8677D}" type="slidenum">
              <a:rPr lang="it-IT" smtClean="0"/>
              <a:pPr/>
              <a:t>11</a:t>
            </a:fld>
            <a:endParaRPr lang="it-IT"/>
          </a:p>
        </p:txBody>
      </p:sp>
      <p:graphicFrame>
        <p:nvGraphicFramePr>
          <p:cNvPr id="4" name="Tabella 7">
            <a:extLst>
              <a:ext uri="{FF2B5EF4-FFF2-40B4-BE49-F238E27FC236}">
                <a16:creationId xmlns:a16="http://schemas.microsoft.com/office/drawing/2014/main" id="{702157B8-BF46-4D38-9BAD-9EB9D31ADDA6}"/>
              </a:ext>
            </a:extLst>
          </p:cNvPr>
          <p:cNvGraphicFramePr>
            <a:graphicFrameLocks noGrp="1"/>
          </p:cNvGraphicFramePr>
          <p:nvPr>
            <p:extLst>
              <p:ext uri="{D42A27DB-BD31-4B8C-83A1-F6EECF244321}">
                <p14:modId xmlns:p14="http://schemas.microsoft.com/office/powerpoint/2010/main" val="211540546"/>
              </p:ext>
            </p:extLst>
          </p:nvPr>
        </p:nvGraphicFramePr>
        <p:xfrm>
          <a:off x="606281" y="260401"/>
          <a:ext cx="22913987" cy="12603596"/>
        </p:xfrm>
        <a:graphic>
          <a:graphicData uri="http://schemas.openxmlformats.org/drawingml/2006/table">
            <a:tbl>
              <a:tblPr firstRow="1" bandRow="1">
                <a:tableStyleId>{5940675A-B579-460E-94D1-54222C63F5DA}</a:tableStyleId>
              </a:tblPr>
              <a:tblGrid>
                <a:gridCol w="3194368">
                  <a:extLst>
                    <a:ext uri="{9D8B030D-6E8A-4147-A177-3AD203B41FA5}">
                      <a16:colId xmlns:a16="http://schemas.microsoft.com/office/drawing/2014/main" val="3115371598"/>
                    </a:ext>
                  </a:extLst>
                </a:gridCol>
                <a:gridCol w="10082630">
                  <a:extLst>
                    <a:ext uri="{9D8B030D-6E8A-4147-A177-3AD203B41FA5}">
                      <a16:colId xmlns:a16="http://schemas.microsoft.com/office/drawing/2014/main" val="174746509"/>
                    </a:ext>
                  </a:extLst>
                </a:gridCol>
                <a:gridCol w="9636989">
                  <a:extLst>
                    <a:ext uri="{9D8B030D-6E8A-4147-A177-3AD203B41FA5}">
                      <a16:colId xmlns:a16="http://schemas.microsoft.com/office/drawing/2014/main" val="3522766599"/>
                    </a:ext>
                  </a:extLst>
                </a:gridCol>
              </a:tblGrid>
              <a:tr h="438994">
                <a:tc>
                  <a:txBody>
                    <a:bodyPr/>
                    <a:lstStyle/>
                    <a:p>
                      <a:endParaRPr lang="it-IT" dirty="0"/>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DEUTSCH (AS)</a:t>
                      </a:r>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ITALIANO (ZS)</a:t>
                      </a:r>
                    </a:p>
                  </a:txBody>
                  <a:tcPr/>
                </a:tc>
                <a:extLst>
                  <a:ext uri="{0D108BD9-81ED-4DB2-BD59-A6C34878D82A}">
                    <a16:rowId xmlns:a16="http://schemas.microsoft.com/office/drawing/2014/main" val="3059610486"/>
                  </a:ext>
                </a:extLst>
              </a:tr>
              <a:tr h="10602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Begriff</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ctr"/>
                      <a:r>
                        <a:rPr lang="it-IT" sz="3200" b="1" dirty="0" err="1">
                          <a:solidFill>
                            <a:srgbClr val="FF0000"/>
                          </a:solidFill>
                          <a:latin typeface="Times New Roman" panose="02020603050405020304" pitchFamily="18" charset="0"/>
                          <a:cs typeface="Times New Roman" panose="02020603050405020304" pitchFamily="18" charset="0"/>
                        </a:rPr>
                        <a:t>Getriebe</a:t>
                      </a:r>
                      <a:r>
                        <a:rPr lang="it-IT" sz="3200" b="1" dirty="0">
                          <a:solidFill>
                            <a:srgbClr val="FF0000"/>
                          </a:solidFill>
                          <a:latin typeface="Times New Roman" panose="02020603050405020304" pitchFamily="18" charset="0"/>
                          <a:cs typeface="Times New Roman" panose="02020603050405020304" pitchFamily="18" charset="0"/>
                        </a:rPr>
                        <a:t>, </a:t>
                      </a:r>
                      <a:r>
                        <a:rPr lang="it-IT" sz="3200" b="1" dirty="0" err="1">
                          <a:solidFill>
                            <a:srgbClr val="FF0000"/>
                          </a:solidFill>
                          <a:latin typeface="Times New Roman" panose="02020603050405020304" pitchFamily="18" charset="0"/>
                          <a:cs typeface="Times New Roman" panose="02020603050405020304" pitchFamily="18" charset="0"/>
                        </a:rPr>
                        <a:t>das</a:t>
                      </a:r>
                      <a:endParaRPr lang="it-IT"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it-IT" sz="3200" b="1" dirty="0">
                          <a:solidFill>
                            <a:schemeClr val="bg2">
                              <a:lumMod val="10000"/>
                            </a:schemeClr>
                          </a:solidFill>
                          <a:latin typeface="Times New Roman" panose="02020603050405020304" pitchFamily="18" charset="0"/>
                          <a:cs typeface="Times New Roman" panose="02020603050405020304" pitchFamily="18" charset="0"/>
                        </a:rPr>
                        <a:t>Cambio</a:t>
                      </a:r>
                    </a:p>
                  </a:txBody>
                  <a:tcPr/>
                </a:tc>
                <a:extLst>
                  <a:ext uri="{0D108BD9-81ED-4DB2-BD59-A6C34878D82A}">
                    <a16:rowId xmlns:a16="http://schemas.microsoft.com/office/drawing/2014/main" val="789596408"/>
                  </a:ext>
                </a:extLst>
              </a:tr>
              <a:tr h="3445362">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Definition (und Bild) </a:t>
                      </a:r>
                    </a:p>
                  </a:txBody>
                  <a:tcPr/>
                </a:tc>
                <a:tc>
                  <a:txBody>
                    <a:bodyPr/>
                    <a:lstStyle/>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Getriebe sind Maschinenelemente, mit denen die Bewegungsgrößen Drehzahl und Drehmoment sowie die Drehrichtung einer Antriebseinheit an den Bedarf des Gesamtsystems angepasst, umgewandelt und übertragen werden.</a:t>
                      </a:r>
                    </a:p>
                    <a:p>
                      <a:pPr algn="l"/>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Quelle: Glossar Item 24</a:t>
                      </a: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Il cambio (o cambio di velocità) è un complessivo meccanico che ha la funzione di modificare la caratteristica della coppia motrice di un motore, similmente ad un riduttore di velocità. Inoltre permette di selezionare di volta in volta un rapporto di trasmissione appropriato.</a:t>
                      </a:r>
                    </a:p>
                    <a:p>
                      <a:pPr algn="l"/>
                      <a:endPar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Fonte: Wikipedia</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20322829"/>
                  </a:ext>
                </a:extLst>
              </a:tr>
              <a:tr h="54403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Oberbegriff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s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Maschinenelement</a:t>
                      </a:r>
                      <a:r>
                        <a:rPr lang="it-IT" sz="2200" u="none" dirty="0">
                          <a:solidFill>
                            <a:schemeClr val="bg2">
                              <a:lumMod val="10000"/>
                            </a:schemeClr>
                          </a:solidFill>
                          <a:latin typeface="Times New Roman" panose="02020603050405020304" pitchFamily="18" charset="0"/>
                          <a:cs typeface="Times New Roman" panose="02020603050405020304" pitchFamily="18" charset="0"/>
                        </a:rPr>
                        <a:t>, s System, 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Mechanismus</a:t>
                      </a:r>
                      <a:r>
                        <a:rPr lang="it-IT" sz="2200" u="none"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r>
                        <a:rPr lang="it-IT" sz="2200" b="0" dirty="0">
                          <a:solidFill>
                            <a:schemeClr val="bg2">
                              <a:lumMod val="10000"/>
                            </a:schemeClr>
                          </a:solidFill>
                          <a:latin typeface="Times New Roman" panose="02020603050405020304" pitchFamily="18" charset="0"/>
                          <a:cs typeface="Times New Roman" panose="02020603050405020304" pitchFamily="18" charset="0"/>
                        </a:rPr>
                        <a:t>Dispositivo, sistema, meccanismo </a:t>
                      </a:r>
                    </a:p>
                  </a:txBody>
                  <a:tcPr/>
                </a:tc>
                <a:extLst>
                  <a:ext uri="{0D108BD9-81ED-4DB2-BD59-A6C34878D82A}">
                    <a16:rowId xmlns:a16="http://schemas.microsoft.com/office/drawing/2014/main" val="1162053315"/>
                  </a:ext>
                </a:extLst>
              </a:tr>
              <a:tr h="106704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Unterbegriff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s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Automatikgetriebe</a:t>
                      </a:r>
                      <a:r>
                        <a:rPr lang="it-IT" sz="2200" u="none" dirty="0">
                          <a:solidFill>
                            <a:schemeClr val="bg2">
                              <a:lumMod val="10000"/>
                            </a:schemeClr>
                          </a:solidFill>
                          <a:latin typeface="Times New Roman" panose="02020603050405020304" pitchFamily="18" charset="0"/>
                          <a:cs typeface="Times New Roman" panose="02020603050405020304" pitchFamily="18" charset="0"/>
                        </a:rPr>
                        <a:t>, s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Doppelkluppungsgetriebe</a:t>
                      </a:r>
                      <a:r>
                        <a:rPr lang="it-IT" sz="2200" u="none" dirty="0">
                          <a:solidFill>
                            <a:schemeClr val="bg2">
                              <a:lumMod val="10000"/>
                            </a:schemeClr>
                          </a:solidFill>
                          <a:latin typeface="Times New Roman" panose="02020603050405020304" pitchFamily="18" charset="0"/>
                          <a:cs typeface="Times New Roman" panose="02020603050405020304" pitchFamily="18" charset="0"/>
                        </a:rPr>
                        <a:t>, s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Dreiganggetriebe</a:t>
                      </a:r>
                      <a:r>
                        <a:rPr lang="it-IT" sz="2200" u="none" dirty="0">
                          <a:solidFill>
                            <a:schemeClr val="bg2">
                              <a:lumMod val="10000"/>
                            </a:schemeClr>
                          </a:solidFill>
                          <a:latin typeface="Times New Roman" panose="02020603050405020304" pitchFamily="18" charset="0"/>
                          <a:cs typeface="Times New Roman" panose="02020603050405020304" pitchFamily="18" charset="0"/>
                        </a:rPr>
                        <a:t>,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getrieblos</a:t>
                      </a:r>
                      <a:r>
                        <a:rPr lang="it-IT" sz="2200" u="none" dirty="0">
                          <a:solidFill>
                            <a:schemeClr val="bg2">
                              <a:lumMod val="10000"/>
                            </a:schemeClr>
                          </a:solidFill>
                          <a:latin typeface="Times New Roman" panose="02020603050405020304" pitchFamily="18" charset="0"/>
                          <a:cs typeface="Times New Roman" panose="02020603050405020304" pitchFamily="18" charset="0"/>
                        </a:rPr>
                        <a:t>, s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Planetengetriebe</a:t>
                      </a:r>
                      <a:r>
                        <a:rPr lang="it-IT" sz="2200" u="none" dirty="0">
                          <a:solidFill>
                            <a:schemeClr val="bg2">
                              <a:lumMod val="10000"/>
                            </a:schemeClr>
                          </a:solidFill>
                          <a:latin typeface="Times New Roman" panose="02020603050405020304" pitchFamily="18" charset="0"/>
                          <a:cs typeface="Times New Roman" panose="02020603050405020304" pitchFamily="18" charset="0"/>
                        </a:rPr>
                        <a:t>, s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Wchselgetribe</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Cambio automatico, cambio a doppia frizione, cambio marcia </a:t>
                      </a:r>
                      <a:endParaRPr lang="it-IT" sz="2200" i="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15726681"/>
                  </a:ext>
                </a:extLst>
              </a:tr>
              <a:tr h="584460">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Ortografische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Varianten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p>
                  </a:txBody>
                  <a:tcPr/>
                </a:tc>
                <a:tc>
                  <a:txBody>
                    <a:bodyPr/>
                    <a:lstStyle/>
                    <a:p>
                      <a:endParaRPr lang="it-IT" sz="2200" dirty="0"/>
                    </a:p>
                  </a:txBody>
                  <a:tcPr/>
                </a:tc>
                <a:extLst>
                  <a:ext uri="{0D108BD9-81ED-4DB2-BD59-A6C34878D82A}">
                    <a16:rowId xmlns:a16="http://schemas.microsoft.com/office/drawing/2014/main" val="3065853268"/>
                  </a:ext>
                </a:extLst>
              </a:tr>
              <a:tr h="617992">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Abgekürzte</a:t>
                      </a:r>
                      <a:r>
                        <a:rPr lang="it-IT" sz="2200" b="1" dirty="0">
                          <a:solidFill>
                            <a:schemeClr val="bg2">
                              <a:lumMod val="10000"/>
                            </a:schemeClr>
                          </a:solidFill>
                          <a:latin typeface="Times New Roman" panose="02020603050405020304" pitchFamily="18" charset="0"/>
                          <a:cs typeface="Times New Roman" panose="02020603050405020304" pitchFamily="18" charset="0"/>
                        </a:rPr>
                        <a:t> Forme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extLst>
                  <a:ext uri="{0D108BD9-81ED-4DB2-BD59-A6C34878D82A}">
                    <a16:rowId xmlns:a16="http://schemas.microsoft.com/office/drawing/2014/main" val="1384392757"/>
                  </a:ext>
                </a:extLst>
              </a:tr>
              <a:tr h="91175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Synonime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r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Wählhebel</a:t>
                      </a:r>
                      <a:endParaRPr lang="it-IT" sz="2200" b="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Selettore, trasmissione</a:t>
                      </a:r>
                    </a:p>
                  </a:txBody>
                  <a:tcPr/>
                </a:tc>
                <a:extLst>
                  <a:ext uri="{0D108BD9-81ED-4DB2-BD59-A6C34878D82A}">
                    <a16:rowId xmlns:a16="http://schemas.microsoft.com/office/drawing/2014/main" val="1692559978"/>
                  </a:ext>
                </a:extLst>
              </a:tr>
              <a:tr h="474055">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Antonyme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8268365"/>
                  </a:ext>
                </a:extLst>
              </a:tr>
              <a:tr h="56497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Kollokation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err="1">
                          <a:solidFill>
                            <a:schemeClr val="bg2">
                              <a:lumMod val="10000"/>
                            </a:schemeClr>
                          </a:solidFill>
                          <a:latin typeface="Times New Roman" panose="02020603050405020304" pitchFamily="18" charset="0"/>
                          <a:cs typeface="Times New Roman" panose="02020603050405020304" pitchFamily="18" charset="0"/>
                        </a:rPr>
                        <a:t>Das</a:t>
                      </a:r>
                      <a:r>
                        <a:rPr lang="it-IT" sz="2200" dirty="0">
                          <a:solidFill>
                            <a:schemeClr val="bg2">
                              <a:lumMod val="10000"/>
                            </a:schemeClr>
                          </a:solidFill>
                          <a:latin typeface="Times New Roman" panose="02020603050405020304" pitchFamily="18" charset="0"/>
                          <a:cs typeface="Times New Roman" panose="02020603050405020304" pitchFamily="18" charset="0"/>
                        </a:rPr>
                        <a:t> G. </a:t>
                      </a:r>
                      <a:r>
                        <a:rPr lang="it-IT" sz="2200" dirty="0" err="1">
                          <a:solidFill>
                            <a:schemeClr val="bg2">
                              <a:lumMod val="10000"/>
                            </a:schemeClr>
                          </a:solidFill>
                          <a:latin typeface="Times New Roman" panose="02020603050405020304" pitchFamily="18" charset="0"/>
                          <a:cs typeface="Times New Roman" panose="02020603050405020304" pitchFamily="18" charset="0"/>
                        </a:rPr>
                        <a:t>spülen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verbessern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Lubrificare il c., migliorare, usurare il c., raffreddare il c.  </a:t>
                      </a:r>
                    </a:p>
                  </a:txBody>
                  <a:tcPr/>
                </a:tc>
                <a:extLst>
                  <a:ext uri="{0D108BD9-81ED-4DB2-BD59-A6C34878D82A}">
                    <a16:rowId xmlns:a16="http://schemas.microsoft.com/office/drawing/2014/main" val="1616872398"/>
                  </a:ext>
                </a:extLst>
              </a:tr>
              <a:tr h="158713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Kontext</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„In der Praxis jedoch ist das </a:t>
                      </a:r>
                      <a:r>
                        <a:rPr lang="de-DE"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Getriebe</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spülen ein sehr aufwendiger Vorgang, der viel mechanische Vor- und Nacharbeit verlangt, von einer entsprechenden Werkstattausrüstung einmal abgesehen.“ (https://wematik.de/magazin/automatikgetriebe-spuelen/)</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«E’ consigliabile sostituire il lubrificante del </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cambio</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ad intervalli regolari ogni 50-80 mila km, evitando che un eccesso di depositi possa costringere alla revisione del cambio automatico, ben più costosa.» (https://wd40.de/automobilistica/ubrificare-la-leva-del-cambio-manuale)</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03863"/>
                  </a:ext>
                </a:extLst>
              </a:tr>
              <a:tr h="0">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Datum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Eintrags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12/04/2023</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2200" dirty="0">
                          <a:solidFill>
                            <a:schemeClr val="bg2">
                              <a:lumMod val="10000"/>
                            </a:schemeClr>
                          </a:solidFill>
                          <a:latin typeface="Times New Roman" panose="02020603050405020304" pitchFamily="18" charset="0"/>
                          <a:cs typeface="Times New Roman" panose="02020603050405020304" pitchFamily="18" charset="0"/>
                        </a:rPr>
                        <a:t>12/04/2023</a:t>
                      </a:r>
                    </a:p>
                    <a:p>
                      <a:endParaRPr lang="it-IT" sz="2200" dirty="0"/>
                    </a:p>
                  </a:txBody>
                  <a:tcPr/>
                </a:tc>
                <a:extLst>
                  <a:ext uri="{0D108BD9-81ED-4DB2-BD59-A6C34878D82A}">
                    <a16:rowId xmlns:a16="http://schemas.microsoft.com/office/drawing/2014/main" val="2853990522"/>
                  </a:ext>
                </a:extLst>
              </a:tr>
              <a:tr h="5454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Querverweise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60962380"/>
                  </a:ext>
                </a:extLst>
              </a:tr>
            </a:tbl>
          </a:graphicData>
        </a:graphic>
      </p:graphicFrame>
    </p:spTree>
    <p:extLst>
      <p:ext uri="{BB962C8B-B14F-4D97-AF65-F5344CB8AC3E}">
        <p14:creationId xmlns:p14="http://schemas.microsoft.com/office/powerpoint/2010/main" val="190898356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29F39290-B1AE-4272-8EB1-29D855C9BC0E}"/>
              </a:ext>
            </a:extLst>
          </p:cNvPr>
          <p:cNvSpPr>
            <a:spLocks noGrp="1"/>
          </p:cNvSpPr>
          <p:nvPr>
            <p:ph type="sldNum" sz="quarter" idx="2"/>
          </p:nvPr>
        </p:nvSpPr>
        <p:spPr/>
        <p:txBody>
          <a:bodyPr/>
          <a:lstStyle/>
          <a:p>
            <a:fld id="{86CB4B4D-7CA3-9044-876B-883B54F8677D}" type="slidenum">
              <a:rPr lang="it-IT" smtClean="0"/>
              <a:pPr/>
              <a:t>12</a:t>
            </a:fld>
            <a:endParaRPr lang="it-IT"/>
          </a:p>
        </p:txBody>
      </p:sp>
      <p:graphicFrame>
        <p:nvGraphicFramePr>
          <p:cNvPr id="4" name="Tabella 7">
            <a:extLst>
              <a:ext uri="{FF2B5EF4-FFF2-40B4-BE49-F238E27FC236}">
                <a16:creationId xmlns:a16="http://schemas.microsoft.com/office/drawing/2014/main" id="{44B61C05-FF27-4F7A-A4FF-26ECF69958D3}"/>
              </a:ext>
            </a:extLst>
          </p:cNvPr>
          <p:cNvGraphicFramePr>
            <a:graphicFrameLocks noGrp="1"/>
          </p:cNvGraphicFramePr>
          <p:nvPr>
            <p:extLst>
              <p:ext uri="{D42A27DB-BD31-4B8C-83A1-F6EECF244321}">
                <p14:modId xmlns:p14="http://schemas.microsoft.com/office/powerpoint/2010/main" val="2813645992"/>
              </p:ext>
            </p:extLst>
          </p:nvPr>
        </p:nvGraphicFramePr>
        <p:xfrm>
          <a:off x="606281" y="260401"/>
          <a:ext cx="22913987" cy="12814534"/>
        </p:xfrm>
        <a:graphic>
          <a:graphicData uri="http://schemas.openxmlformats.org/drawingml/2006/table">
            <a:tbl>
              <a:tblPr firstRow="1" bandRow="1">
                <a:tableStyleId>{5940675A-B579-460E-94D1-54222C63F5DA}</a:tableStyleId>
              </a:tblPr>
              <a:tblGrid>
                <a:gridCol w="3194368">
                  <a:extLst>
                    <a:ext uri="{9D8B030D-6E8A-4147-A177-3AD203B41FA5}">
                      <a16:colId xmlns:a16="http://schemas.microsoft.com/office/drawing/2014/main" val="3115371598"/>
                    </a:ext>
                  </a:extLst>
                </a:gridCol>
                <a:gridCol w="10082630">
                  <a:extLst>
                    <a:ext uri="{9D8B030D-6E8A-4147-A177-3AD203B41FA5}">
                      <a16:colId xmlns:a16="http://schemas.microsoft.com/office/drawing/2014/main" val="174746509"/>
                    </a:ext>
                  </a:extLst>
                </a:gridCol>
                <a:gridCol w="9636989">
                  <a:extLst>
                    <a:ext uri="{9D8B030D-6E8A-4147-A177-3AD203B41FA5}">
                      <a16:colId xmlns:a16="http://schemas.microsoft.com/office/drawing/2014/main" val="3522766599"/>
                    </a:ext>
                  </a:extLst>
                </a:gridCol>
              </a:tblGrid>
              <a:tr h="438994">
                <a:tc>
                  <a:txBody>
                    <a:bodyPr/>
                    <a:lstStyle/>
                    <a:p>
                      <a:endParaRPr lang="it-IT" dirty="0"/>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DEUTSCH (AS)</a:t>
                      </a:r>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ITALIANO (ZS)</a:t>
                      </a:r>
                    </a:p>
                  </a:txBody>
                  <a:tcPr/>
                </a:tc>
                <a:extLst>
                  <a:ext uri="{0D108BD9-81ED-4DB2-BD59-A6C34878D82A}">
                    <a16:rowId xmlns:a16="http://schemas.microsoft.com/office/drawing/2014/main" val="3059610486"/>
                  </a:ext>
                </a:extLst>
              </a:tr>
              <a:tr h="10602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Begriff</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ctr"/>
                      <a:r>
                        <a:rPr lang="it-IT" sz="3200" b="1" dirty="0" err="1">
                          <a:solidFill>
                            <a:srgbClr val="FF0000"/>
                          </a:solidFill>
                          <a:latin typeface="Times New Roman" panose="02020603050405020304" pitchFamily="18" charset="0"/>
                          <a:cs typeface="Times New Roman" panose="02020603050405020304" pitchFamily="18" charset="0"/>
                        </a:rPr>
                        <a:t>Kettentrieb</a:t>
                      </a:r>
                      <a:r>
                        <a:rPr lang="it-IT" sz="3200" b="1" dirty="0">
                          <a:solidFill>
                            <a:srgbClr val="FF0000"/>
                          </a:solidFill>
                          <a:latin typeface="Times New Roman" panose="02020603050405020304" pitchFamily="18" charset="0"/>
                          <a:cs typeface="Times New Roman" panose="02020603050405020304" pitchFamily="18" charset="0"/>
                        </a:rPr>
                        <a:t>, </a:t>
                      </a:r>
                      <a:r>
                        <a:rPr lang="it-IT" sz="3200" b="1" dirty="0" err="1">
                          <a:solidFill>
                            <a:srgbClr val="FF0000"/>
                          </a:solidFill>
                          <a:latin typeface="Times New Roman" panose="02020603050405020304" pitchFamily="18" charset="0"/>
                          <a:cs typeface="Times New Roman" panose="02020603050405020304" pitchFamily="18" charset="0"/>
                        </a:rPr>
                        <a:t>der</a:t>
                      </a:r>
                      <a:endParaRPr lang="it-IT"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it-IT" sz="3200" b="1" dirty="0">
                          <a:solidFill>
                            <a:schemeClr val="bg2">
                              <a:lumMod val="10000"/>
                            </a:schemeClr>
                          </a:solidFill>
                          <a:latin typeface="Times New Roman" panose="02020603050405020304" pitchFamily="18" charset="0"/>
                          <a:cs typeface="Times New Roman" panose="02020603050405020304" pitchFamily="18" charset="0"/>
                        </a:rPr>
                        <a:t>Catena</a:t>
                      </a:r>
                    </a:p>
                  </a:txBody>
                  <a:tcPr/>
                </a:tc>
                <a:extLst>
                  <a:ext uri="{0D108BD9-81ED-4DB2-BD59-A6C34878D82A}">
                    <a16:rowId xmlns:a16="http://schemas.microsoft.com/office/drawing/2014/main" val="789596408"/>
                  </a:ext>
                </a:extLst>
              </a:tr>
              <a:tr h="3445362">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Definition (und Bild) </a:t>
                      </a:r>
                    </a:p>
                  </a:txBody>
                  <a:tcPr/>
                </a:tc>
                <a:tc>
                  <a:txBody>
                    <a:bodyPr/>
                    <a:lstStyle/>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Der Kettentrieb von Verbrennungsmotoren hat die Aufgabe, die Drehbewegung der Kurbelwelle auf die Nockenwellen zu übertragen.</a:t>
                      </a:r>
                    </a:p>
                    <a:p>
                      <a:pPr algn="l"/>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Quelle: Mein Autolexicon.de </a:t>
                      </a: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La catena  ha il compito di sincronizzare il movimento delle valvole con il moto dell’albero motore. </a:t>
                      </a:r>
                    </a:p>
                    <a:p>
                      <a:pPr algn="l"/>
                      <a:endPar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Fonte:Brumbrum.it</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20322829"/>
                  </a:ext>
                </a:extLst>
              </a:tr>
              <a:tr h="54403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Oberbegriff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s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Zugmittelgetrieb</a:t>
                      </a:r>
                      <a:r>
                        <a:rPr lang="it-IT" sz="2200" u="none" dirty="0">
                          <a:solidFill>
                            <a:schemeClr val="bg2">
                              <a:lumMod val="10000"/>
                            </a:schemeClr>
                          </a:solidFill>
                          <a:latin typeface="Times New Roman" panose="02020603050405020304" pitchFamily="18" charset="0"/>
                          <a:cs typeface="Times New Roman" panose="02020603050405020304" pitchFamily="18" charset="0"/>
                        </a:rPr>
                        <a:t>, 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Mechanisums</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dirty="0">
                          <a:solidFill>
                            <a:schemeClr val="bg2">
                              <a:lumMod val="10000"/>
                            </a:schemeClr>
                          </a:solidFill>
                          <a:latin typeface="Times New Roman" panose="02020603050405020304" pitchFamily="18" charset="0"/>
                          <a:cs typeface="Times New Roman" panose="02020603050405020304" pitchFamily="18" charset="0"/>
                        </a:rPr>
                        <a:t>Elemento meccanico, ingranaggio</a:t>
                      </a:r>
                    </a:p>
                  </a:txBody>
                  <a:tcPr/>
                </a:tc>
                <a:extLst>
                  <a:ext uri="{0D108BD9-81ED-4DB2-BD59-A6C34878D82A}">
                    <a16:rowId xmlns:a16="http://schemas.microsoft.com/office/drawing/2014/main" val="1162053315"/>
                  </a:ext>
                </a:extLst>
              </a:tr>
              <a:tr h="106704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Unterbegriff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Rollenkette</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Zahnkette</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Kettenreaktion</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Kettensäge</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Lieferkette</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Nahrungskette</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Produktionskette</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Befehlskette</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Vertriebskette</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Wertschöpfungskette</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Verkehrskette</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i="0" dirty="0">
                          <a:solidFill>
                            <a:schemeClr val="bg2">
                              <a:lumMod val="10000"/>
                            </a:schemeClr>
                          </a:solidFill>
                          <a:latin typeface="Times New Roman" panose="02020603050405020304" pitchFamily="18" charset="0"/>
                          <a:cs typeface="Times New Roman" panose="02020603050405020304" pitchFamily="18" charset="0"/>
                        </a:rPr>
                        <a:t>Catena a rulli, reazione a catena, catena di approvvigionamento, catena alimentare, catena di produzione, catena di comando, catena di distribuzione, catena di valore, catena di trasporto </a:t>
                      </a:r>
                    </a:p>
                  </a:txBody>
                  <a:tcPr/>
                </a:tc>
                <a:extLst>
                  <a:ext uri="{0D108BD9-81ED-4DB2-BD59-A6C34878D82A}">
                    <a16:rowId xmlns:a16="http://schemas.microsoft.com/office/drawing/2014/main" val="3315726681"/>
                  </a:ext>
                </a:extLst>
              </a:tr>
              <a:tr h="584460">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Ortografische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Varianten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p>
                  </a:txBody>
                  <a:tcPr/>
                </a:tc>
                <a:tc>
                  <a:txBody>
                    <a:bodyPr/>
                    <a:lstStyle/>
                    <a:p>
                      <a:endParaRPr lang="it-IT" sz="2200" dirty="0"/>
                    </a:p>
                  </a:txBody>
                  <a:tcPr/>
                </a:tc>
                <a:extLst>
                  <a:ext uri="{0D108BD9-81ED-4DB2-BD59-A6C34878D82A}">
                    <a16:rowId xmlns:a16="http://schemas.microsoft.com/office/drawing/2014/main" val="3065853268"/>
                  </a:ext>
                </a:extLst>
              </a:tr>
              <a:tr h="617992">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Abgekürzte</a:t>
                      </a:r>
                      <a:r>
                        <a:rPr lang="it-IT" sz="2200" b="1" dirty="0">
                          <a:solidFill>
                            <a:schemeClr val="bg2">
                              <a:lumMod val="10000"/>
                            </a:schemeClr>
                          </a:solidFill>
                          <a:latin typeface="Times New Roman" panose="02020603050405020304" pitchFamily="18" charset="0"/>
                          <a:cs typeface="Times New Roman" panose="02020603050405020304" pitchFamily="18" charset="0"/>
                        </a:rPr>
                        <a:t> Forme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extLst>
                  <a:ext uri="{0D108BD9-81ED-4DB2-BD59-A6C34878D82A}">
                    <a16:rowId xmlns:a16="http://schemas.microsoft.com/office/drawing/2014/main" val="1384392757"/>
                  </a:ext>
                </a:extLst>
              </a:tr>
              <a:tr h="91175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Synonime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endParaRPr lang="it-IT" sz="2200" b="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2559978"/>
                  </a:ext>
                </a:extLst>
              </a:tr>
              <a:tr h="474055">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Antonyme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8268365"/>
                  </a:ext>
                </a:extLst>
              </a:tr>
              <a:tr h="56497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Kollokation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die K.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schmieren</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spannen</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berechnen</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die K.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ist</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gerissen</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Lubrificare, tirare, applicare la c., la c. si è spezzata.</a:t>
                      </a:r>
                    </a:p>
                  </a:txBody>
                  <a:tcPr/>
                </a:tc>
                <a:extLst>
                  <a:ext uri="{0D108BD9-81ED-4DB2-BD59-A6C34878D82A}">
                    <a16:rowId xmlns:a16="http://schemas.microsoft.com/office/drawing/2014/main" val="1616872398"/>
                  </a:ext>
                </a:extLst>
              </a:tr>
              <a:tr h="158713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Kontext</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„Ich hatte vor einiger Zeit versucht, </a:t>
                      </a:r>
                      <a:r>
                        <a:rPr lang="de-DE"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den Kettentrieb</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an dem der Motor des Garagentorantriebs läuft, mit Fett zu schmieren.“ (https://www.jeep-forum.de/threads/garagentorantrieb-schmieren.126179)</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«La catena è un elemento importante della trasmissione, non trascuriamo questo elemento importante per evitare sorprese o rotture improvvise.</a:t>
                      </a:r>
                      <a:br>
                        <a:rPr lang="it-IT" sz="2200" dirty="0">
                          <a:solidFill>
                            <a:schemeClr val="bg2">
                              <a:lumMod val="10000"/>
                            </a:schemeClr>
                          </a:solidFill>
                          <a:latin typeface="Times New Roman" panose="02020603050405020304" pitchFamily="18" charset="0"/>
                          <a:cs typeface="Times New Roman" panose="02020603050405020304" pitchFamily="18" charset="0"/>
                        </a:rPr>
                      </a:b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Vediamo come occorre comportarsi per lubrificare</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la catena</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in modo da aumentare la sua durata e non rischiare di danneggiarla.» (https://www.fms2.com/blog/come-pulire-lubrificare-catena.aspx)</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03863"/>
                  </a:ext>
                </a:extLst>
              </a:tr>
              <a:tr h="0">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Datum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Eintrags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12/04/2023</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2200" dirty="0">
                          <a:solidFill>
                            <a:schemeClr val="bg2">
                              <a:lumMod val="10000"/>
                            </a:schemeClr>
                          </a:solidFill>
                          <a:latin typeface="Times New Roman" panose="02020603050405020304" pitchFamily="18" charset="0"/>
                          <a:cs typeface="Times New Roman" panose="02020603050405020304" pitchFamily="18" charset="0"/>
                        </a:rPr>
                        <a:t>12/04/2023</a:t>
                      </a:r>
                    </a:p>
                    <a:p>
                      <a:endParaRPr lang="it-IT" sz="2200" dirty="0"/>
                    </a:p>
                  </a:txBody>
                  <a:tcPr/>
                </a:tc>
                <a:extLst>
                  <a:ext uri="{0D108BD9-81ED-4DB2-BD59-A6C34878D82A}">
                    <a16:rowId xmlns:a16="http://schemas.microsoft.com/office/drawing/2014/main" val="2853990522"/>
                  </a:ext>
                </a:extLst>
              </a:tr>
              <a:tr h="5454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Querverweise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60962380"/>
                  </a:ext>
                </a:extLst>
              </a:tr>
            </a:tbl>
          </a:graphicData>
        </a:graphic>
      </p:graphicFrame>
      <p:pic>
        <p:nvPicPr>
          <p:cNvPr id="6" name="Immagine 5" descr="Immagine che contiene volante, trasporto, ingranaggio&#10;&#10;Descrizione generata automaticamente">
            <a:extLst>
              <a:ext uri="{FF2B5EF4-FFF2-40B4-BE49-F238E27FC236}">
                <a16:creationId xmlns:a16="http://schemas.microsoft.com/office/drawing/2014/main" id="{C0C9E218-1C44-41E4-A29C-BD954DF499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7330" y="2436592"/>
            <a:ext cx="3809524" cy="2336508"/>
          </a:xfrm>
          <a:prstGeom prst="rect">
            <a:avLst/>
          </a:prstGeom>
        </p:spPr>
      </p:pic>
    </p:spTree>
    <p:extLst>
      <p:ext uri="{BB962C8B-B14F-4D97-AF65-F5344CB8AC3E}">
        <p14:creationId xmlns:p14="http://schemas.microsoft.com/office/powerpoint/2010/main" val="34799533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367238BB-FB61-452D-A22C-B5712FFEE4CB}"/>
              </a:ext>
            </a:extLst>
          </p:cNvPr>
          <p:cNvSpPr>
            <a:spLocks noGrp="1"/>
          </p:cNvSpPr>
          <p:nvPr>
            <p:ph type="sldNum" sz="quarter" idx="2"/>
          </p:nvPr>
        </p:nvSpPr>
        <p:spPr/>
        <p:txBody>
          <a:bodyPr/>
          <a:lstStyle/>
          <a:p>
            <a:fld id="{86CB4B4D-7CA3-9044-876B-883B54F8677D}" type="slidenum">
              <a:rPr lang="it-IT" smtClean="0"/>
              <a:pPr/>
              <a:t>13</a:t>
            </a:fld>
            <a:endParaRPr lang="it-IT"/>
          </a:p>
        </p:txBody>
      </p:sp>
      <p:graphicFrame>
        <p:nvGraphicFramePr>
          <p:cNvPr id="4" name="Tabella 7">
            <a:extLst>
              <a:ext uri="{FF2B5EF4-FFF2-40B4-BE49-F238E27FC236}">
                <a16:creationId xmlns:a16="http://schemas.microsoft.com/office/drawing/2014/main" id="{1BEC8487-B4D7-4CE8-B662-962368F9AAF2}"/>
              </a:ext>
            </a:extLst>
          </p:cNvPr>
          <p:cNvGraphicFramePr>
            <a:graphicFrameLocks noGrp="1"/>
          </p:cNvGraphicFramePr>
          <p:nvPr>
            <p:ph type="pic" idx="21"/>
            <p:extLst>
              <p:ext uri="{D42A27DB-BD31-4B8C-83A1-F6EECF244321}">
                <p14:modId xmlns:p14="http://schemas.microsoft.com/office/powerpoint/2010/main" val="1108189917"/>
              </p:ext>
            </p:extLst>
          </p:nvPr>
        </p:nvGraphicFramePr>
        <p:xfrm>
          <a:off x="728757" y="450733"/>
          <a:ext cx="22913987" cy="12603596"/>
        </p:xfrm>
        <a:graphic>
          <a:graphicData uri="http://schemas.openxmlformats.org/drawingml/2006/table">
            <a:tbl>
              <a:tblPr firstRow="1" bandRow="1">
                <a:tableStyleId>{5940675A-B579-460E-94D1-54222C63F5DA}</a:tableStyleId>
              </a:tblPr>
              <a:tblGrid>
                <a:gridCol w="3194368">
                  <a:extLst>
                    <a:ext uri="{9D8B030D-6E8A-4147-A177-3AD203B41FA5}">
                      <a16:colId xmlns:a16="http://schemas.microsoft.com/office/drawing/2014/main" val="3115371598"/>
                    </a:ext>
                  </a:extLst>
                </a:gridCol>
                <a:gridCol w="10082630">
                  <a:extLst>
                    <a:ext uri="{9D8B030D-6E8A-4147-A177-3AD203B41FA5}">
                      <a16:colId xmlns:a16="http://schemas.microsoft.com/office/drawing/2014/main" val="174746509"/>
                    </a:ext>
                  </a:extLst>
                </a:gridCol>
                <a:gridCol w="9636989">
                  <a:extLst>
                    <a:ext uri="{9D8B030D-6E8A-4147-A177-3AD203B41FA5}">
                      <a16:colId xmlns:a16="http://schemas.microsoft.com/office/drawing/2014/main" val="3522766599"/>
                    </a:ext>
                  </a:extLst>
                </a:gridCol>
              </a:tblGrid>
              <a:tr h="438994">
                <a:tc>
                  <a:txBody>
                    <a:bodyPr/>
                    <a:lstStyle/>
                    <a:p>
                      <a:endParaRPr lang="it-IT" dirty="0"/>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DEUTSCH (AS)</a:t>
                      </a:r>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ITALIANO (ZS)</a:t>
                      </a:r>
                    </a:p>
                  </a:txBody>
                  <a:tcPr/>
                </a:tc>
                <a:extLst>
                  <a:ext uri="{0D108BD9-81ED-4DB2-BD59-A6C34878D82A}">
                    <a16:rowId xmlns:a16="http://schemas.microsoft.com/office/drawing/2014/main" val="3059610486"/>
                  </a:ext>
                </a:extLst>
              </a:tr>
              <a:tr h="10602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Begriff</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ctr"/>
                      <a:r>
                        <a:rPr lang="it-IT" sz="3200" b="1" dirty="0" err="1">
                          <a:solidFill>
                            <a:srgbClr val="FF0000"/>
                          </a:solidFill>
                          <a:latin typeface="Times New Roman" panose="02020603050405020304" pitchFamily="18" charset="0"/>
                          <a:cs typeface="Times New Roman" panose="02020603050405020304" pitchFamily="18" charset="0"/>
                        </a:rPr>
                        <a:t>Kolben</a:t>
                      </a:r>
                      <a:r>
                        <a:rPr lang="it-IT" sz="3200" b="1" dirty="0">
                          <a:solidFill>
                            <a:srgbClr val="FF0000"/>
                          </a:solidFill>
                          <a:latin typeface="Times New Roman" panose="02020603050405020304" pitchFamily="18" charset="0"/>
                          <a:cs typeface="Times New Roman" panose="02020603050405020304" pitchFamily="18" charset="0"/>
                        </a:rPr>
                        <a:t>, </a:t>
                      </a:r>
                      <a:r>
                        <a:rPr lang="it-IT" sz="3200" b="1" dirty="0" err="1">
                          <a:solidFill>
                            <a:srgbClr val="FF0000"/>
                          </a:solidFill>
                          <a:latin typeface="Times New Roman" panose="02020603050405020304" pitchFamily="18" charset="0"/>
                          <a:cs typeface="Times New Roman" panose="02020603050405020304" pitchFamily="18" charset="0"/>
                        </a:rPr>
                        <a:t>der</a:t>
                      </a:r>
                      <a:endParaRPr lang="it-IT"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it-IT" sz="3200" b="1" dirty="0">
                          <a:solidFill>
                            <a:schemeClr val="bg2">
                              <a:lumMod val="10000"/>
                            </a:schemeClr>
                          </a:solidFill>
                          <a:latin typeface="Times New Roman" panose="02020603050405020304" pitchFamily="18" charset="0"/>
                          <a:cs typeface="Times New Roman" panose="02020603050405020304" pitchFamily="18" charset="0"/>
                        </a:rPr>
                        <a:t>Pistone</a:t>
                      </a:r>
                    </a:p>
                  </a:txBody>
                  <a:tcPr/>
                </a:tc>
                <a:extLst>
                  <a:ext uri="{0D108BD9-81ED-4DB2-BD59-A6C34878D82A}">
                    <a16:rowId xmlns:a16="http://schemas.microsoft.com/office/drawing/2014/main" val="789596408"/>
                  </a:ext>
                </a:extLst>
              </a:tr>
              <a:tr h="3445362">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Definition (und Bild) </a:t>
                      </a:r>
                    </a:p>
                  </a:txBody>
                  <a:tcPr/>
                </a:tc>
                <a:tc>
                  <a:txBody>
                    <a:bodyPr/>
                    <a:lstStyle/>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Beim Kolben handelt es sich um einen beweglichen Teil des Brennraums. Er ist dafür zuständig, die beim Verbrennungsvorgang frei werdende Energie in mechanische Arbeit umzuwandeln.</a:t>
                      </a:r>
                    </a:p>
                    <a:p>
                      <a:pPr algn="l"/>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Quelle: Mein Autolexicon.de </a:t>
                      </a: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Il pistone ha il compito di trasformare il moto alternativo, attraverso il sistema biella manovella, in moto rotatorio. </a:t>
                      </a:r>
                    </a:p>
                    <a:p>
                      <a:pPr algn="l"/>
                      <a:endPar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Fonte: Vocabolario Treccani </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20322829"/>
                  </a:ext>
                </a:extLst>
              </a:tr>
              <a:tr h="54403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Oberbegriff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bewegliche</a:t>
                      </a:r>
                      <a:r>
                        <a:rPr lang="it-IT" sz="2200" u="none" dirty="0">
                          <a:solidFill>
                            <a:schemeClr val="bg2">
                              <a:lumMod val="10000"/>
                            </a:schemeClr>
                          </a:solidFill>
                          <a:latin typeface="Times New Roman" panose="02020603050405020304" pitchFamily="18" charset="0"/>
                          <a:cs typeface="Times New Roman" panose="02020603050405020304" pitchFamily="18" charset="0"/>
                        </a:rPr>
                        <a:t>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Teil</a:t>
                      </a:r>
                      <a:r>
                        <a:rPr lang="it-IT" sz="2200" u="none"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r>
                        <a:rPr lang="it-IT" sz="2200" b="0" dirty="0">
                          <a:solidFill>
                            <a:schemeClr val="bg2">
                              <a:lumMod val="10000"/>
                            </a:schemeClr>
                          </a:solidFill>
                          <a:latin typeface="Times New Roman" panose="02020603050405020304" pitchFamily="18" charset="0"/>
                          <a:cs typeface="Times New Roman" panose="02020603050405020304" pitchFamily="18" charset="0"/>
                        </a:rPr>
                        <a:t>Organo in movimento </a:t>
                      </a:r>
                    </a:p>
                  </a:txBody>
                  <a:tcPr/>
                </a:tc>
                <a:extLst>
                  <a:ext uri="{0D108BD9-81ED-4DB2-BD59-A6C34878D82A}">
                    <a16:rowId xmlns:a16="http://schemas.microsoft.com/office/drawing/2014/main" val="1162053315"/>
                  </a:ext>
                </a:extLst>
              </a:tr>
              <a:tr h="106704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Unterbegriff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Kolbenkompressor</a:t>
                      </a:r>
                      <a:r>
                        <a:rPr lang="it-IT" sz="2200" u="none" dirty="0">
                          <a:solidFill>
                            <a:schemeClr val="bg2">
                              <a:lumMod val="10000"/>
                            </a:schemeClr>
                          </a:solidFill>
                          <a:latin typeface="Times New Roman" panose="02020603050405020304" pitchFamily="18" charset="0"/>
                          <a:cs typeface="Times New Roman" panose="02020603050405020304" pitchFamily="18" charset="0"/>
                        </a:rPr>
                        <a:t>, 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Kobenfüller</a:t>
                      </a:r>
                      <a:r>
                        <a:rPr lang="it-IT" sz="2200" u="none" dirty="0">
                          <a:solidFill>
                            <a:schemeClr val="bg2">
                              <a:lumMod val="10000"/>
                            </a:schemeClr>
                          </a:solidFill>
                          <a:latin typeface="Times New Roman" panose="02020603050405020304" pitchFamily="18" charset="0"/>
                          <a:cs typeface="Times New Roman" panose="02020603050405020304" pitchFamily="18" charset="0"/>
                        </a:rPr>
                        <a:t>, 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Kolbenkipper</a:t>
                      </a:r>
                      <a:r>
                        <a:rPr lang="it-IT" sz="2200" u="none" dirty="0">
                          <a:solidFill>
                            <a:schemeClr val="bg2">
                              <a:lumMod val="10000"/>
                            </a:schemeClr>
                          </a:solidFill>
                          <a:latin typeface="Times New Roman" panose="02020603050405020304" pitchFamily="18" charset="0"/>
                          <a:cs typeface="Times New Roman" panose="02020603050405020304" pitchFamily="18" charset="0"/>
                        </a:rPr>
                        <a:t>, 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Kolbenkopf</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i="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15726681"/>
                  </a:ext>
                </a:extLst>
              </a:tr>
              <a:tr h="584460">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Ortografische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Varianten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p>
                  </a:txBody>
                  <a:tcPr/>
                </a:tc>
                <a:tc>
                  <a:txBody>
                    <a:bodyPr/>
                    <a:lstStyle/>
                    <a:p>
                      <a:endParaRPr lang="it-IT" sz="2200" dirty="0"/>
                    </a:p>
                  </a:txBody>
                  <a:tcPr/>
                </a:tc>
                <a:extLst>
                  <a:ext uri="{0D108BD9-81ED-4DB2-BD59-A6C34878D82A}">
                    <a16:rowId xmlns:a16="http://schemas.microsoft.com/office/drawing/2014/main" val="3065853268"/>
                  </a:ext>
                </a:extLst>
              </a:tr>
              <a:tr h="617992">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Abgekürzte</a:t>
                      </a:r>
                      <a:r>
                        <a:rPr lang="it-IT" sz="2200" b="1" dirty="0">
                          <a:solidFill>
                            <a:schemeClr val="bg2">
                              <a:lumMod val="10000"/>
                            </a:schemeClr>
                          </a:solidFill>
                          <a:latin typeface="Times New Roman" panose="02020603050405020304" pitchFamily="18" charset="0"/>
                          <a:cs typeface="Times New Roman" panose="02020603050405020304" pitchFamily="18" charset="0"/>
                        </a:rPr>
                        <a:t> Forme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extLst>
                  <a:ext uri="{0D108BD9-81ED-4DB2-BD59-A6C34878D82A}">
                    <a16:rowId xmlns:a16="http://schemas.microsoft.com/office/drawing/2014/main" val="1384392757"/>
                  </a:ext>
                </a:extLst>
              </a:tr>
              <a:tr h="91175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Synonime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endParaRPr lang="it-IT" sz="2200" b="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2559978"/>
                  </a:ext>
                </a:extLst>
              </a:tr>
              <a:tr h="474055">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Antonyme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8268365"/>
                  </a:ext>
                </a:extLst>
              </a:tr>
              <a:tr h="56497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Kollokation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err="1">
                          <a:solidFill>
                            <a:schemeClr val="bg2">
                              <a:lumMod val="10000"/>
                            </a:schemeClr>
                          </a:solidFill>
                          <a:latin typeface="Times New Roman" panose="02020603050405020304" pitchFamily="18" charset="0"/>
                          <a:cs typeface="Times New Roman" panose="02020603050405020304" pitchFamily="18" charset="0"/>
                        </a:rPr>
                        <a:t>Der</a:t>
                      </a:r>
                      <a:r>
                        <a:rPr lang="it-IT" sz="2200" dirty="0">
                          <a:solidFill>
                            <a:schemeClr val="bg2">
                              <a:lumMod val="10000"/>
                            </a:schemeClr>
                          </a:solidFill>
                          <a:latin typeface="Times New Roman" panose="02020603050405020304" pitchFamily="18" charset="0"/>
                          <a:cs typeface="Times New Roman" panose="02020603050405020304" pitchFamily="18" charset="0"/>
                        </a:rPr>
                        <a:t> K. </a:t>
                      </a:r>
                      <a:r>
                        <a:rPr lang="it-IT" sz="2200" dirty="0" err="1">
                          <a:solidFill>
                            <a:schemeClr val="bg2">
                              <a:lumMod val="10000"/>
                            </a:schemeClr>
                          </a:solidFill>
                          <a:latin typeface="Times New Roman" panose="02020603050405020304" pitchFamily="18" charset="0"/>
                          <a:cs typeface="Times New Roman" panose="02020603050405020304" pitchFamily="18" charset="0"/>
                        </a:rPr>
                        <a:t>sich</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bewegt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den</a:t>
                      </a:r>
                      <a:r>
                        <a:rPr lang="it-IT" sz="2200" dirty="0">
                          <a:solidFill>
                            <a:schemeClr val="bg2">
                              <a:lumMod val="10000"/>
                            </a:schemeClr>
                          </a:solidFill>
                          <a:latin typeface="Times New Roman" panose="02020603050405020304" pitchFamily="18" charset="0"/>
                          <a:cs typeface="Times New Roman" panose="02020603050405020304" pitchFamily="18" charset="0"/>
                        </a:rPr>
                        <a:t> K. </a:t>
                      </a:r>
                      <a:r>
                        <a:rPr lang="it-IT" sz="2200" dirty="0" err="1">
                          <a:solidFill>
                            <a:schemeClr val="bg2">
                              <a:lumMod val="10000"/>
                            </a:schemeClr>
                          </a:solidFill>
                          <a:latin typeface="Times New Roman" panose="02020603050405020304" pitchFamily="18" charset="0"/>
                          <a:cs typeface="Times New Roman" panose="02020603050405020304" pitchFamily="18" charset="0"/>
                        </a:rPr>
                        <a:t>kühlen</a:t>
                      </a:r>
                      <a:r>
                        <a:rPr lang="it-IT" sz="2200" dirty="0">
                          <a:solidFill>
                            <a:schemeClr val="bg2">
                              <a:lumMod val="10000"/>
                            </a:schemeClr>
                          </a:solidFill>
                          <a:latin typeface="Times New Roman" panose="02020603050405020304" pitchFamily="18" charset="0"/>
                          <a:cs typeface="Times New Roman" panose="02020603050405020304" pitchFamily="18" charset="0"/>
                        </a:rPr>
                        <a:t>, e Gestalt </a:t>
                      </a:r>
                      <a:r>
                        <a:rPr lang="it-IT" sz="2200"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Kolbens</a:t>
                      </a:r>
                      <a:r>
                        <a:rPr lang="it-IT" sz="2200" dirty="0">
                          <a:solidFill>
                            <a:schemeClr val="bg2">
                              <a:lumMod val="10000"/>
                            </a:schemeClr>
                          </a:solidFill>
                          <a:latin typeface="Times New Roman" panose="02020603050405020304" pitchFamily="18" charset="0"/>
                          <a:cs typeface="Times New Roman" panose="02020603050405020304" pitchFamily="18" charset="0"/>
                        </a:rPr>
                        <a:t>.</a:t>
                      </a: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Il p. si muove, raffreddare il p., la forma del p.</a:t>
                      </a:r>
                    </a:p>
                  </a:txBody>
                  <a:tcPr/>
                </a:tc>
                <a:extLst>
                  <a:ext uri="{0D108BD9-81ED-4DB2-BD59-A6C34878D82A}">
                    <a16:rowId xmlns:a16="http://schemas.microsoft.com/office/drawing/2014/main" val="1616872398"/>
                  </a:ext>
                </a:extLst>
              </a:tr>
              <a:tr h="158713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Kontext</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a:t>
                      </a:r>
                      <a:r>
                        <a:rPr lang="de-DE"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Der Kolben </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bewegt sich nach rechts und der sinkende Druck wird gemessen und angezeigt.“ </a:t>
                      </a: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(https://www.jeep-forum.de/threads/garagentorantrieb-schmieren.126179)</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«Il pezzo meccanico che si muove verso l'alto è detto </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pistone</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(https://scuolaelettrica.it/primaria/classe4/tecnologia/tecnologia4.shtml)</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03863"/>
                  </a:ext>
                </a:extLst>
              </a:tr>
              <a:tr h="0">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Datum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Eintrags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13/04/2023</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2200" dirty="0">
                          <a:solidFill>
                            <a:schemeClr val="bg2">
                              <a:lumMod val="10000"/>
                            </a:schemeClr>
                          </a:solidFill>
                          <a:latin typeface="Times New Roman" panose="02020603050405020304" pitchFamily="18" charset="0"/>
                          <a:cs typeface="Times New Roman" panose="02020603050405020304" pitchFamily="18" charset="0"/>
                        </a:rPr>
                        <a:t>13/04/2023</a:t>
                      </a:r>
                    </a:p>
                    <a:p>
                      <a:endParaRPr lang="it-IT" sz="2200" dirty="0"/>
                    </a:p>
                  </a:txBody>
                  <a:tcPr/>
                </a:tc>
                <a:extLst>
                  <a:ext uri="{0D108BD9-81ED-4DB2-BD59-A6C34878D82A}">
                    <a16:rowId xmlns:a16="http://schemas.microsoft.com/office/drawing/2014/main" val="2853990522"/>
                  </a:ext>
                </a:extLst>
              </a:tr>
              <a:tr h="5454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Querverweise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err="1">
                          <a:solidFill>
                            <a:schemeClr val="bg2">
                              <a:lumMod val="10000"/>
                            </a:schemeClr>
                          </a:solidFill>
                          <a:latin typeface="Times New Roman" panose="02020603050405020304" pitchFamily="18" charset="0"/>
                          <a:cs typeface="Times New Roman" panose="02020603050405020304" pitchFamily="18" charset="0"/>
                        </a:rPr>
                        <a:t>Kolbenbolzen</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Spinotto </a:t>
                      </a:r>
                    </a:p>
                  </a:txBody>
                  <a:tcPr/>
                </a:tc>
                <a:extLst>
                  <a:ext uri="{0D108BD9-81ED-4DB2-BD59-A6C34878D82A}">
                    <a16:rowId xmlns:a16="http://schemas.microsoft.com/office/drawing/2014/main" val="1860962380"/>
                  </a:ext>
                </a:extLst>
              </a:tr>
            </a:tbl>
          </a:graphicData>
        </a:graphic>
      </p:graphicFrame>
      <p:pic>
        <p:nvPicPr>
          <p:cNvPr id="6" name="Immagine 5" descr="Immagine che contiene ingranaggio&#10;&#10;Descrizione generata automaticamente">
            <a:extLst>
              <a:ext uri="{FF2B5EF4-FFF2-40B4-BE49-F238E27FC236}">
                <a16:creationId xmlns:a16="http://schemas.microsoft.com/office/drawing/2014/main" id="{CC2153D7-A7A7-4656-AA84-7AF8ED6138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0293" y="2778368"/>
            <a:ext cx="3212124" cy="2409093"/>
          </a:xfrm>
          <a:prstGeom prst="rect">
            <a:avLst/>
          </a:prstGeom>
        </p:spPr>
      </p:pic>
    </p:spTree>
    <p:extLst>
      <p:ext uri="{BB962C8B-B14F-4D97-AF65-F5344CB8AC3E}">
        <p14:creationId xmlns:p14="http://schemas.microsoft.com/office/powerpoint/2010/main" val="57254215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immagine 7">
            <a:extLst>
              <a:ext uri="{FF2B5EF4-FFF2-40B4-BE49-F238E27FC236}">
                <a16:creationId xmlns:a16="http://schemas.microsoft.com/office/drawing/2014/main" id="{43316FB4-7CB7-45D7-83BA-D9B3E0D82BFE}"/>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t="10000" b="10000"/>
          <a:stretch>
            <a:fillRect/>
          </a:stretch>
        </p:blipFill>
        <p:spPr>
          <a:xfrm>
            <a:off x="9305192" y="3093946"/>
            <a:ext cx="2696307" cy="2157046"/>
          </a:xfrm>
        </p:spPr>
      </p:pic>
      <p:sp>
        <p:nvSpPr>
          <p:cNvPr id="3" name="Segnaposto numero diapositiva 2">
            <a:extLst>
              <a:ext uri="{FF2B5EF4-FFF2-40B4-BE49-F238E27FC236}">
                <a16:creationId xmlns:a16="http://schemas.microsoft.com/office/drawing/2014/main" id="{E9D8A5DC-B00E-4C86-B612-3EA0085EA1BE}"/>
              </a:ext>
            </a:extLst>
          </p:cNvPr>
          <p:cNvSpPr>
            <a:spLocks noGrp="1"/>
          </p:cNvSpPr>
          <p:nvPr>
            <p:ph type="sldNum" sz="quarter" idx="2"/>
          </p:nvPr>
        </p:nvSpPr>
        <p:spPr/>
        <p:txBody>
          <a:bodyPr/>
          <a:lstStyle/>
          <a:p>
            <a:fld id="{86CB4B4D-7CA3-9044-876B-883B54F8677D}" type="slidenum">
              <a:rPr lang="it-IT" smtClean="0"/>
              <a:pPr/>
              <a:t>14</a:t>
            </a:fld>
            <a:endParaRPr lang="it-IT"/>
          </a:p>
        </p:txBody>
      </p:sp>
      <p:graphicFrame>
        <p:nvGraphicFramePr>
          <p:cNvPr id="4" name="Tabella 7">
            <a:extLst>
              <a:ext uri="{FF2B5EF4-FFF2-40B4-BE49-F238E27FC236}">
                <a16:creationId xmlns:a16="http://schemas.microsoft.com/office/drawing/2014/main" id="{C9A47486-CB9C-482A-A157-A831302CC7C8}"/>
              </a:ext>
            </a:extLst>
          </p:cNvPr>
          <p:cNvGraphicFramePr>
            <a:graphicFrameLocks/>
          </p:cNvGraphicFramePr>
          <p:nvPr>
            <p:extLst>
              <p:ext uri="{D42A27DB-BD31-4B8C-83A1-F6EECF244321}">
                <p14:modId xmlns:p14="http://schemas.microsoft.com/office/powerpoint/2010/main" val="2265060684"/>
              </p:ext>
            </p:extLst>
          </p:nvPr>
        </p:nvGraphicFramePr>
        <p:xfrm>
          <a:off x="728757" y="450733"/>
          <a:ext cx="22913987" cy="12603596"/>
        </p:xfrm>
        <a:graphic>
          <a:graphicData uri="http://schemas.openxmlformats.org/drawingml/2006/table">
            <a:tbl>
              <a:tblPr firstRow="1" bandRow="1">
                <a:tableStyleId>{5940675A-B579-460E-94D1-54222C63F5DA}</a:tableStyleId>
              </a:tblPr>
              <a:tblGrid>
                <a:gridCol w="3194368">
                  <a:extLst>
                    <a:ext uri="{9D8B030D-6E8A-4147-A177-3AD203B41FA5}">
                      <a16:colId xmlns:a16="http://schemas.microsoft.com/office/drawing/2014/main" val="3115371598"/>
                    </a:ext>
                  </a:extLst>
                </a:gridCol>
                <a:gridCol w="10082630">
                  <a:extLst>
                    <a:ext uri="{9D8B030D-6E8A-4147-A177-3AD203B41FA5}">
                      <a16:colId xmlns:a16="http://schemas.microsoft.com/office/drawing/2014/main" val="174746509"/>
                    </a:ext>
                  </a:extLst>
                </a:gridCol>
                <a:gridCol w="9636989">
                  <a:extLst>
                    <a:ext uri="{9D8B030D-6E8A-4147-A177-3AD203B41FA5}">
                      <a16:colId xmlns:a16="http://schemas.microsoft.com/office/drawing/2014/main" val="3522766599"/>
                    </a:ext>
                  </a:extLst>
                </a:gridCol>
              </a:tblGrid>
              <a:tr h="438994">
                <a:tc>
                  <a:txBody>
                    <a:bodyPr/>
                    <a:lstStyle/>
                    <a:p>
                      <a:endParaRPr lang="it-IT" dirty="0"/>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DEUTSCH (AS)</a:t>
                      </a:r>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ITALIANO (ZS)</a:t>
                      </a:r>
                    </a:p>
                  </a:txBody>
                  <a:tcPr/>
                </a:tc>
                <a:extLst>
                  <a:ext uri="{0D108BD9-81ED-4DB2-BD59-A6C34878D82A}">
                    <a16:rowId xmlns:a16="http://schemas.microsoft.com/office/drawing/2014/main" val="3059610486"/>
                  </a:ext>
                </a:extLst>
              </a:tr>
              <a:tr h="10602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Begriff</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ctr"/>
                      <a:r>
                        <a:rPr lang="it-IT" sz="3200" b="1" dirty="0" err="1">
                          <a:solidFill>
                            <a:srgbClr val="FF0000"/>
                          </a:solidFill>
                          <a:latin typeface="Times New Roman" panose="02020603050405020304" pitchFamily="18" charset="0"/>
                          <a:cs typeface="Times New Roman" panose="02020603050405020304" pitchFamily="18" charset="0"/>
                        </a:rPr>
                        <a:t>Kolbenbolzen</a:t>
                      </a:r>
                      <a:r>
                        <a:rPr lang="it-IT" sz="3200" b="1" dirty="0">
                          <a:solidFill>
                            <a:srgbClr val="FF0000"/>
                          </a:solidFill>
                          <a:latin typeface="Times New Roman" panose="02020603050405020304" pitchFamily="18" charset="0"/>
                          <a:cs typeface="Times New Roman" panose="02020603050405020304" pitchFamily="18" charset="0"/>
                        </a:rPr>
                        <a:t>, </a:t>
                      </a:r>
                      <a:r>
                        <a:rPr lang="it-IT" sz="3200" b="1" dirty="0" err="1">
                          <a:solidFill>
                            <a:srgbClr val="FF0000"/>
                          </a:solidFill>
                          <a:latin typeface="Times New Roman" panose="02020603050405020304" pitchFamily="18" charset="0"/>
                          <a:cs typeface="Times New Roman" panose="02020603050405020304" pitchFamily="18" charset="0"/>
                        </a:rPr>
                        <a:t>der</a:t>
                      </a:r>
                      <a:endParaRPr lang="it-IT"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it-IT" sz="3200" b="1" dirty="0">
                          <a:solidFill>
                            <a:schemeClr val="bg2">
                              <a:lumMod val="10000"/>
                            </a:schemeClr>
                          </a:solidFill>
                          <a:latin typeface="Times New Roman" panose="02020603050405020304" pitchFamily="18" charset="0"/>
                          <a:cs typeface="Times New Roman" panose="02020603050405020304" pitchFamily="18" charset="0"/>
                        </a:rPr>
                        <a:t>Spinotto</a:t>
                      </a:r>
                    </a:p>
                  </a:txBody>
                  <a:tcPr/>
                </a:tc>
                <a:extLst>
                  <a:ext uri="{0D108BD9-81ED-4DB2-BD59-A6C34878D82A}">
                    <a16:rowId xmlns:a16="http://schemas.microsoft.com/office/drawing/2014/main" val="789596408"/>
                  </a:ext>
                </a:extLst>
              </a:tr>
              <a:tr h="3445362">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Definition (und Bild) </a:t>
                      </a:r>
                    </a:p>
                  </a:txBody>
                  <a:tcPr/>
                </a:tc>
                <a:tc>
                  <a:txBody>
                    <a:bodyPr/>
                    <a:lstStyle/>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Der Kolbenbolzen ist das Verbindungsglied zwischen Kolben und Pleuelstange. Durch die oszillierende Bewegung des Kolbens und die Überlagerung von Gas- und Massenträgheitskräften ist er hohen Belastungen wechselnder Richtung ausgesetzt.</a:t>
                      </a:r>
                    </a:p>
                    <a:p>
                      <a:pPr algn="l"/>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Quelle: Springer Link </a:t>
                      </a: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Perno, per lo più cilindrico, d’acciaio rettificato, cavo, che negli stantuffi a campana (o </a:t>
                      </a:r>
                      <a:r>
                        <a:rPr lang="it-IT" sz="2200" b="0" i="1"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pistoni</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serve a collegare con accoppiamento rotoidale lo stantuffo alla biella: può essere fissato al piede di biella e libero di ruotare nei mozzi, o, più spesso, solidale ai mozzi e libero di ruotare nel piede di biella, montato in ogni caso in modo da evitare qualsiasi scorrimento trasversale.</a:t>
                      </a:r>
                    </a:p>
                    <a:p>
                      <a:pPr algn="l"/>
                      <a:endPar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Fonte: Vocabolario Treccani</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20322829"/>
                  </a:ext>
                </a:extLst>
              </a:tr>
              <a:tr h="54403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Oberbegriff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s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Verbindungsglied</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dirty="0">
                          <a:solidFill>
                            <a:schemeClr val="bg2">
                              <a:lumMod val="10000"/>
                            </a:schemeClr>
                          </a:solidFill>
                          <a:latin typeface="Times New Roman" panose="02020603050405020304" pitchFamily="18" charset="0"/>
                          <a:cs typeface="Times New Roman" panose="02020603050405020304" pitchFamily="18" charset="0"/>
                        </a:rPr>
                        <a:t>Collegamento, perno  </a:t>
                      </a:r>
                    </a:p>
                  </a:txBody>
                  <a:tcPr/>
                </a:tc>
                <a:extLst>
                  <a:ext uri="{0D108BD9-81ED-4DB2-BD59-A6C34878D82A}">
                    <a16:rowId xmlns:a16="http://schemas.microsoft.com/office/drawing/2014/main" val="1162053315"/>
                  </a:ext>
                </a:extLst>
              </a:tr>
              <a:tr h="106704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Unterbegriff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i="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15726681"/>
                  </a:ext>
                </a:extLst>
              </a:tr>
              <a:tr h="584460">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Ortografische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Varianten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p>
                  </a:txBody>
                  <a:tcPr/>
                </a:tc>
                <a:tc>
                  <a:txBody>
                    <a:bodyPr/>
                    <a:lstStyle/>
                    <a:p>
                      <a:endParaRPr lang="it-IT" sz="2200" dirty="0"/>
                    </a:p>
                  </a:txBody>
                  <a:tcPr/>
                </a:tc>
                <a:extLst>
                  <a:ext uri="{0D108BD9-81ED-4DB2-BD59-A6C34878D82A}">
                    <a16:rowId xmlns:a16="http://schemas.microsoft.com/office/drawing/2014/main" val="3065853268"/>
                  </a:ext>
                </a:extLst>
              </a:tr>
              <a:tr h="617992">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Abgekürzte</a:t>
                      </a:r>
                      <a:r>
                        <a:rPr lang="it-IT" sz="2200" b="1" dirty="0">
                          <a:solidFill>
                            <a:schemeClr val="bg2">
                              <a:lumMod val="10000"/>
                            </a:schemeClr>
                          </a:solidFill>
                          <a:latin typeface="Times New Roman" panose="02020603050405020304" pitchFamily="18" charset="0"/>
                          <a:cs typeface="Times New Roman" panose="02020603050405020304" pitchFamily="18" charset="0"/>
                        </a:rPr>
                        <a:t> Forme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extLst>
                  <a:ext uri="{0D108BD9-81ED-4DB2-BD59-A6C34878D82A}">
                    <a16:rowId xmlns:a16="http://schemas.microsoft.com/office/drawing/2014/main" val="1384392757"/>
                  </a:ext>
                </a:extLst>
              </a:tr>
              <a:tr h="91175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Synonime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endParaRPr lang="it-IT" sz="2200" b="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2559978"/>
                  </a:ext>
                </a:extLst>
              </a:tr>
              <a:tr h="474055">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Antonyme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8268365"/>
                  </a:ext>
                </a:extLst>
              </a:tr>
              <a:tr h="56497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Kollokation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err="1">
                          <a:solidFill>
                            <a:schemeClr val="bg2">
                              <a:lumMod val="10000"/>
                            </a:schemeClr>
                          </a:solidFill>
                          <a:latin typeface="Times New Roman" panose="02020603050405020304" pitchFamily="18" charset="0"/>
                          <a:cs typeface="Times New Roman" panose="02020603050405020304" pitchFamily="18" charset="0"/>
                        </a:rPr>
                        <a:t>Der</a:t>
                      </a:r>
                      <a:r>
                        <a:rPr lang="it-IT" sz="2200" dirty="0">
                          <a:solidFill>
                            <a:schemeClr val="bg2">
                              <a:lumMod val="10000"/>
                            </a:schemeClr>
                          </a:solidFill>
                          <a:latin typeface="Times New Roman" panose="02020603050405020304" pitchFamily="18" charset="0"/>
                          <a:cs typeface="Times New Roman" panose="02020603050405020304" pitchFamily="18" charset="0"/>
                        </a:rPr>
                        <a:t> K. </a:t>
                      </a:r>
                      <a:r>
                        <a:rPr lang="it-IT" sz="2200" dirty="0" err="1">
                          <a:solidFill>
                            <a:schemeClr val="bg2">
                              <a:lumMod val="10000"/>
                            </a:schemeClr>
                          </a:solidFill>
                          <a:latin typeface="Times New Roman" panose="02020603050405020304" pitchFamily="18" charset="0"/>
                          <a:cs typeface="Times New Roman" panose="02020603050405020304" pitchFamily="18" charset="0"/>
                        </a:rPr>
                        <a:t>verbindet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blockiert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den</a:t>
                      </a:r>
                      <a:r>
                        <a:rPr lang="it-IT" sz="2200" dirty="0">
                          <a:solidFill>
                            <a:schemeClr val="bg2">
                              <a:lumMod val="10000"/>
                            </a:schemeClr>
                          </a:solidFill>
                          <a:latin typeface="Times New Roman" panose="02020603050405020304" pitchFamily="18" charset="0"/>
                          <a:cs typeface="Times New Roman" panose="02020603050405020304" pitchFamily="18" charset="0"/>
                        </a:rPr>
                        <a:t> K. </a:t>
                      </a:r>
                      <a:r>
                        <a:rPr lang="it-IT" sz="2200" dirty="0" err="1">
                          <a:solidFill>
                            <a:schemeClr val="bg2">
                              <a:lumMod val="10000"/>
                            </a:schemeClr>
                          </a:solidFill>
                          <a:latin typeface="Times New Roman" panose="02020603050405020304" pitchFamily="18" charset="0"/>
                          <a:cs typeface="Times New Roman" panose="02020603050405020304" pitchFamily="18" charset="0"/>
                        </a:rPr>
                        <a:t>referenzieren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positionieren</a:t>
                      </a:r>
                      <a:r>
                        <a:rPr lang="it-IT" sz="2200" dirty="0">
                          <a:solidFill>
                            <a:schemeClr val="bg2">
                              <a:lumMod val="10000"/>
                            </a:schemeClr>
                          </a:solidFill>
                          <a:latin typeface="Times New Roman" panose="02020603050405020304" pitchFamily="18" charset="0"/>
                          <a:cs typeface="Times New Roman" panose="02020603050405020304" pitchFamily="18" charset="0"/>
                        </a:rPr>
                        <a:t>.</a:t>
                      </a: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S. collega, blocca, referenzia, posizionare lo s.</a:t>
                      </a:r>
                    </a:p>
                  </a:txBody>
                  <a:tcPr/>
                </a:tc>
                <a:extLst>
                  <a:ext uri="{0D108BD9-81ED-4DB2-BD59-A6C34878D82A}">
                    <a16:rowId xmlns:a16="http://schemas.microsoft.com/office/drawing/2014/main" val="1616872398"/>
                  </a:ext>
                </a:extLst>
              </a:tr>
              <a:tr h="158713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Kontext</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a:t>
                      </a:r>
                      <a:r>
                        <a:rPr lang="de-DE"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Der Kolbenbolzen </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verbindet den Kolben mit dem Pleuel.“ </a:t>
                      </a: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(http://www.ukm-gruppe.com/fertigung/produkte/motorenkomponenten/kolbenbolzen.html)</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Lo spinotto </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blocca la biella e il pistone, consentendo al pistone di muoversi intorno all’asse dello spinotto» </a:t>
                      </a: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Pontuario</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dell’Autoveicolo, Bosch)</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03863"/>
                  </a:ext>
                </a:extLst>
              </a:tr>
              <a:tr h="0">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Datum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Eintrags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13/04/2023</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2200" dirty="0">
                          <a:solidFill>
                            <a:schemeClr val="bg2">
                              <a:lumMod val="10000"/>
                            </a:schemeClr>
                          </a:solidFill>
                          <a:latin typeface="Times New Roman" panose="02020603050405020304" pitchFamily="18" charset="0"/>
                          <a:cs typeface="Times New Roman" panose="02020603050405020304" pitchFamily="18" charset="0"/>
                        </a:rPr>
                        <a:t>13/04/2023</a:t>
                      </a:r>
                    </a:p>
                    <a:p>
                      <a:endParaRPr lang="it-IT" sz="2200" dirty="0"/>
                    </a:p>
                  </a:txBody>
                  <a:tcPr/>
                </a:tc>
                <a:extLst>
                  <a:ext uri="{0D108BD9-81ED-4DB2-BD59-A6C34878D82A}">
                    <a16:rowId xmlns:a16="http://schemas.microsoft.com/office/drawing/2014/main" val="2853990522"/>
                  </a:ext>
                </a:extLst>
              </a:tr>
              <a:tr h="5454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Querverweise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err="1">
                          <a:solidFill>
                            <a:schemeClr val="bg2">
                              <a:lumMod val="10000"/>
                            </a:schemeClr>
                          </a:solidFill>
                          <a:latin typeface="Times New Roman" panose="02020603050405020304" pitchFamily="18" charset="0"/>
                          <a:cs typeface="Times New Roman" panose="02020603050405020304" pitchFamily="18" charset="0"/>
                        </a:rPr>
                        <a:t>Kolben</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Pistone</a:t>
                      </a:r>
                    </a:p>
                  </a:txBody>
                  <a:tcPr/>
                </a:tc>
                <a:extLst>
                  <a:ext uri="{0D108BD9-81ED-4DB2-BD59-A6C34878D82A}">
                    <a16:rowId xmlns:a16="http://schemas.microsoft.com/office/drawing/2014/main" val="1860962380"/>
                  </a:ext>
                </a:extLst>
              </a:tr>
            </a:tbl>
          </a:graphicData>
        </a:graphic>
      </p:graphicFrame>
    </p:spTree>
    <p:extLst>
      <p:ext uri="{BB962C8B-B14F-4D97-AF65-F5344CB8AC3E}">
        <p14:creationId xmlns:p14="http://schemas.microsoft.com/office/powerpoint/2010/main" val="142602653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descr="Immagine che contiene motore&#10;&#10;Descrizione generata automaticamente">
            <a:extLst>
              <a:ext uri="{FF2B5EF4-FFF2-40B4-BE49-F238E27FC236}">
                <a16:creationId xmlns:a16="http://schemas.microsoft.com/office/drawing/2014/main" id="{AA420D41-9276-4282-8764-C5D8D0F2D34F}"/>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t="6394" b="6394"/>
          <a:stretch>
            <a:fillRect/>
          </a:stretch>
        </p:blipFill>
        <p:spPr>
          <a:xfrm>
            <a:off x="10234245" y="3074376"/>
            <a:ext cx="2530269" cy="2024215"/>
          </a:xfrm>
        </p:spPr>
      </p:pic>
      <p:sp>
        <p:nvSpPr>
          <p:cNvPr id="3" name="Segnaposto numero diapositiva 2">
            <a:extLst>
              <a:ext uri="{FF2B5EF4-FFF2-40B4-BE49-F238E27FC236}">
                <a16:creationId xmlns:a16="http://schemas.microsoft.com/office/drawing/2014/main" id="{0CB8EB3C-13AE-4E78-A6BE-525C60EDBC9A}"/>
              </a:ext>
            </a:extLst>
          </p:cNvPr>
          <p:cNvSpPr>
            <a:spLocks noGrp="1"/>
          </p:cNvSpPr>
          <p:nvPr>
            <p:ph type="sldNum" sz="quarter" idx="2"/>
          </p:nvPr>
        </p:nvSpPr>
        <p:spPr/>
        <p:txBody>
          <a:bodyPr/>
          <a:lstStyle/>
          <a:p>
            <a:fld id="{86CB4B4D-7CA3-9044-876B-883B54F8677D}" type="slidenum">
              <a:rPr lang="it-IT" smtClean="0"/>
              <a:pPr/>
              <a:t>15</a:t>
            </a:fld>
            <a:endParaRPr lang="it-IT"/>
          </a:p>
        </p:txBody>
      </p:sp>
      <p:graphicFrame>
        <p:nvGraphicFramePr>
          <p:cNvPr id="4" name="Tabella 7">
            <a:extLst>
              <a:ext uri="{FF2B5EF4-FFF2-40B4-BE49-F238E27FC236}">
                <a16:creationId xmlns:a16="http://schemas.microsoft.com/office/drawing/2014/main" id="{F671767A-85F1-40C4-91D3-4C867C82C3A9}"/>
              </a:ext>
            </a:extLst>
          </p:cNvPr>
          <p:cNvGraphicFramePr>
            <a:graphicFrameLocks/>
          </p:cNvGraphicFramePr>
          <p:nvPr>
            <p:extLst>
              <p:ext uri="{D42A27DB-BD31-4B8C-83A1-F6EECF244321}">
                <p14:modId xmlns:p14="http://schemas.microsoft.com/office/powerpoint/2010/main" val="396078009"/>
              </p:ext>
            </p:extLst>
          </p:nvPr>
        </p:nvGraphicFramePr>
        <p:xfrm>
          <a:off x="728757" y="450733"/>
          <a:ext cx="22913987" cy="12800618"/>
        </p:xfrm>
        <a:graphic>
          <a:graphicData uri="http://schemas.openxmlformats.org/drawingml/2006/table">
            <a:tbl>
              <a:tblPr firstRow="1" bandRow="1">
                <a:tableStyleId>{5940675A-B579-460E-94D1-54222C63F5DA}</a:tableStyleId>
              </a:tblPr>
              <a:tblGrid>
                <a:gridCol w="3194368">
                  <a:extLst>
                    <a:ext uri="{9D8B030D-6E8A-4147-A177-3AD203B41FA5}">
                      <a16:colId xmlns:a16="http://schemas.microsoft.com/office/drawing/2014/main" val="3115371598"/>
                    </a:ext>
                  </a:extLst>
                </a:gridCol>
                <a:gridCol w="10082630">
                  <a:extLst>
                    <a:ext uri="{9D8B030D-6E8A-4147-A177-3AD203B41FA5}">
                      <a16:colId xmlns:a16="http://schemas.microsoft.com/office/drawing/2014/main" val="174746509"/>
                    </a:ext>
                  </a:extLst>
                </a:gridCol>
                <a:gridCol w="9636989">
                  <a:extLst>
                    <a:ext uri="{9D8B030D-6E8A-4147-A177-3AD203B41FA5}">
                      <a16:colId xmlns:a16="http://schemas.microsoft.com/office/drawing/2014/main" val="3522766599"/>
                    </a:ext>
                  </a:extLst>
                </a:gridCol>
              </a:tblGrid>
              <a:tr h="438994">
                <a:tc>
                  <a:txBody>
                    <a:bodyPr/>
                    <a:lstStyle/>
                    <a:p>
                      <a:endParaRPr lang="it-IT" dirty="0"/>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DEUTSCH (AS)</a:t>
                      </a:r>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ITALIANO (ZS)</a:t>
                      </a:r>
                    </a:p>
                  </a:txBody>
                  <a:tcPr/>
                </a:tc>
                <a:extLst>
                  <a:ext uri="{0D108BD9-81ED-4DB2-BD59-A6C34878D82A}">
                    <a16:rowId xmlns:a16="http://schemas.microsoft.com/office/drawing/2014/main" val="3059610486"/>
                  </a:ext>
                </a:extLst>
              </a:tr>
              <a:tr h="10602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Begriff</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ctr"/>
                      <a:r>
                        <a:rPr lang="it-IT" sz="3200" b="1" dirty="0" err="1">
                          <a:solidFill>
                            <a:srgbClr val="FF0000"/>
                          </a:solidFill>
                          <a:latin typeface="Times New Roman" panose="02020603050405020304" pitchFamily="18" charset="0"/>
                          <a:cs typeface="Times New Roman" panose="02020603050405020304" pitchFamily="18" charset="0"/>
                        </a:rPr>
                        <a:t>Kompressor</a:t>
                      </a:r>
                      <a:r>
                        <a:rPr lang="it-IT" sz="3200" b="1" dirty="0">
                          <a:solidFill>
                            <a:srgbClr val="FF0000"/>
                          </a:solidFill>
                          <a:latin typeface="Times New Roman" panose="02020603050405020304" pitchFamily="18" charset="0"/>
                          <a:cs typeface="Times New Roman" panose="02020603050405020304" pitchFamily="18" charset="0"/>
                        </a:rPr>
                        <a:t>, </a:t>
                      </a:r>
                      <a:r>
                        <a:rPr lang="it-IT" sz="3200" b="1" dirty="0" err="1">
                          <a:solidFill>
                            <a:srgbClr val="FF0000"/>
                          </a:solidFill>
                          <a:latin typeface="Times New Roman" panose="02020603050405020304" pitchFamily="18" charset="0"/>
                          <a:cs typeface="Times New Roman" panose="02020603050405020304" pitchFamily="18" charset="0"/>
                        </a:rPr>
                        <a:t>der</a:t>
                      </a:r>
                      <a:endParaRPr lang="it-IT"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it-IT" sz="3200" b="1" dirty="0">
                          <a:solidFill>
                            <a:schemeClr val="bg2">
                              <a:lumMod val="10000"/>
                            </a:schemeClr>
                          </a:solidFill>
                          <a:latin typeface="Times New Roman" panose="02020603050405020304" pitchFamily="18" charset="0"/>
                          <a:cs typeface="Times New Roman" panose="02020603050405020304" pitchFamily="18" charset="0"/>
                        </a:rPr>
                        <a:t>Compressore</a:t>
                      </a:r>
                    </a:p>
                  </a:txBody>
                  <a:tcPr/>
                </a:tc>
                <a:extLst>
                  <a:ext uri="{0D108BD9-81ED-4DB2-BD59-A6C34878D82A}">
                    <a16:rowId xmlns:a16="http://schemas.microsoft.com/office/drawing/2014/main" val="789596408"/>
                  </a:ext>
                </a:extLst>
              </a:tr>
              <a:tr h="3445362">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Definition (und Bild) </a:t>
                      </a:r>
                    </a:p>
                  </a:txBody>
                  <a:tcPr/>
                </a:tc>
                <a:tc>
                  <a:txBody>
                    <a:bodyPr/>
                    <a:lstStyle/>
                    <a:p>
                      <a:pPr marL="0" indent="0" algn="l">
                        <a:buFont typeface="Arial" panose="020B0604020202020204" pitchFamily="34" charset="0"/>
                        <a:buNone/>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Er ist eine Maschine (Fluidenergiemaschine), die einem eingeschlossenen Gas mechanische Arbeit zuführt; Verdichter werden zum Komprimieren von Gasen verwendet. Sie erhöhen den Druck und die Dichte des Gases.</a:t>
                      </a:r>
                    </a:p>
                    <a:p>
                      <a:pPr marL="0" indent="0" algn="l">
                        <a:buFont typeface="Arial" panose="020B0604020202020204" pitchFamily="34" charset="0"/>
                        <a:buNone/>
                      </a:pP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Quelle: Wikipedia</a:t>
                      </a: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Il compressore è una macchina operatrice pneumofora, ovvero una macchina o termica che innalza la pressione di un aeriforme (gas o vapore) mediante l'impiego di energia meccanica che viene trasformata dal compressore in energia potenziale o energia di pressione.</a:t>
                      </a:r>
                    </a:p>
                    <a:p>
                      <a:pPr algn="l"/>
                      <a:endPar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Fonte: Wikipedia</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20322829"/>
                  </a:ext>
                </a:extLst>
              </a:tr>
              <a:tr h="54403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Oberbegriff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e Fluidenergiemaschine</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dirty="0">
                          <a:solidFill>
                            <a:schemeClr val="bg2">
                              <a:lumMod val="10000"/>
                            </a:schemeClr>
                          </a:solidFill>
                          <a:latin typeface="Times New Roman" panose="02020603050405020304" pitchFamily="18" charset="0"/>
                          <a:cs typeface="Times New Roman" panose="02020603050405020304" pitchFamily="18" charset="0"/>
                        </a:rPr>
                        <a:t>Macchina operatrice pneumofora </a:t>
                      </a:r>
                    </a:p>
                  </a:txBody>
                  <a:tcPr/>
                </a:tc>
                <a:extLst>
                  <a:ext uri="{0D108BD9-81ED-4DB2-BD59-A6C34878D82A}">
                    <a16:rowId xmlns:a16="http://schemas.microsoft.com/office/drawing/2014/main" val="1162053315"/>
                  </a:ext>
                </a:extLst>
              </a:tr>
              <a:tr h="106704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Unterbegriff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Luftkompressor</a:t>
                      </a:r>
                      <a:r>
                        <a:rPr lang="it-IT" sz="2200" u="none"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r>
                        <a:rPr lang="it-IT" sz="2200" i="0" dirty="0">
                          <a:solidFill>
                            <a:schemeClr val="bg2">
                              <a:lumMod val="10000"/>
                            </a:schemeClr>
                          </a:solidFill>
                          <a:latin typeface="Times New Roman" panose="02020603050405020304" pitchFamily="18" charset="0"/>
                          <a:cs typeface="Times New Roman" panose="02020603050405020304" pitchFamily="18" charset="0"/>
                        </a:rPr>
                        <a:t>Rullo compressore, compressore ad aria. </a:t>
                      </a:r>
                    </a:p>
                  </a:txBody>
                  <a:tcPr/>
                </a:tc>
                <a:extLst>
                  <a:ext uri="{0D108BD9-81ED-4DB2-BD59-A6C34878D82A}">
                    <a16:rowId xmlns:a16="http://schemas.microsoft.com/office/drawing/2014/main" val="3315726681"/>
                  </a:ext>
                </a:extLst>
              </a:tr>
              <a:tr h="584460">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Ortografische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Varianten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p>
                  </a:txBody>
                  <a:tcPr/>
                </a:tc>
                <a:tc>
                  <a:txBody>
                    <a:bodyPr/>
                    <a:lstStyle/>
                    <a:p>
                      <a:endParaRPr lang="it-IT" sz="2200" dirty="0"/>
                    </a:p>
                  </a:txBody>
                  <a:tcPr/>
                </a:tc>
                <a:extLst>
                  <a:ext uri="{0D108BD9-81ED-4DB2-BD59-A6C34878D82A}">
                    <a16:rowId xmlns:a16="http://schemas.microsoft.com/office/drawing/2014/main" val="3065853268"/>
                  </a:ext>
                </a:extLst>
              </a:tr>
              <a:tr h="617992">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Abgekürzte</a:t>
                      </a:r>
                      <a:r>
                        <a:rPr lang="it-IT" sz="2200" b="1" dirty="0">
                          <a:solidFill>
                            <a:schemeClr val="bg2">
                              <a:lumMod val="10000"/>
                            </a:schemeClr>
                          </a:solidFill>
                          <a:latin typeface="Times New Roman" panose="02020603050405020304" pitchFamily="18" charset="0"/>
                          <a:cs typeface="Times New Roman" panose="02020603050405020304" pitchFamily="18" charset="0"/>
                        </a:rPr>
                        <a:t> Forme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extLst>
                  <a:ext uri="{0D108BD9-81ED-4DB2-BD59-A6C34878D82A}">
                    <a16:rowId xmlns:a16="http://schemas.microsoft.com/office/drawing/2014/main" val="1384392757"/>
                  </a:ext>
                </a:extLst>
              </a:tr>
              <a:tr h="91175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Synonime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endParaRPr lang="it-IT" sz="2200" b="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2559978"/>
                  </a:ext>
                </a:extLst>
              </a:tr>
              <a:tr h="474055">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Antonyme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e </a:t>
                      </a:r>
                      <a:r>
                        <a:rPr lang="it-IT" sz="2200" dirty="0" err="1">
                          <a:solidFill>
                            <a:schemeClr val="bg2">
                              <a:lumMod val="10000"/>
                            </a:schemeClr>
                          </a:solidFill>
                          <a:latin typeface="Times New Roman" panose="02020603050405020304" pitchFamily="18" charset="0"/>
                          <a:cs typeface="Times New Roman" panose="02020603050405020304" pitchFamily="18" charset="0"/>
                        </a:rPr>
                        <a:t>Pumpe</a:t>
                      </a:r>
                      <a:r>
                        <a:rPr lang="it-IT" sz="2200"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Pompa </a:t>
                      </a:r>
                    </a:p>
                  </a:txBody>
                  <a:tcPr/>
                </a:tc>
                <a:extLst>
                  <a:ext uri="{0D108BD9-81ED-4DB2-BD59-A6C34878D82A}">
                    <a16:rowId xmlns:a16="http://schemas.microsoft.com/office/drawing/2014/main" val="798268365"/>
                  </a:ext>
                </a:extLst>
              </a:tr>
              <a:tr h="56497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Kollokation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err="1">
                          <a:solidFill>
                            <a:schemeClr val="bg2">
                              <a:lumMod val="10000"/>
                            </a:schemeClr>
                          </a:solidFill>
                          <a:latin typeface="Times New Roman" panose="02020603050405020304" pitchFamily="18" charset="0"/>
                          <a:cs typeface="Times New Roman" panose="02020603050405020304" pitchFamily="18" charset="0"/>
                        </a:rPr>
                        <a:t>Der</a:t>
                      </a:r>
                      <a:r>
                        <a:rPr lang="it-IT" sz="2200" dirty="0">
                          <a:solidFill>
                            <a:schemeClr val="bg2">
                              <a:lumMod val="10000"/>
                            </a:schemeClr>
                          </a:solidFill>
                          <a:latin typeface="Times New Roman" panose="02020603050405020304" pitchFamily="18" charset="0"/>
                          <a:cs typeface="Times New Roman" panose="02020603050405020304" pitchFamily="18" charset="0"/>
                        </a:rPr>
                        <a:t> K. </a:t>
                      </a:r>
                      <a:r>
                        <a:rPr lang="it-IT" sz="2200" dirty="0" err="1">
                          <a:solidFill>
                            <a:schemeClr val="bg2">
                              <a:lumMod val="10000"/>
                            </a:schemeClr>
                          </a:solidFill>
                          <a:latin typeface="Times New Roman" panose="02020603050405020304" pitchFamily="18" charset="0"/>
                          <a:cs typeface="Times New Roman" panose="02020603050405020304" pitchFamily="18" charset="0"/>
                        </a:rPr>
                        <a:t>liefert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produziert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Luft</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C. manda, produce aria </a:t>
                      </a:r>
                    </a:p>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16872398"/>
                  </a:ext>
                </a:extLst>
              </a:tr>
              <a:tr h="158713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Kontext</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a:t>
                      </a:r>
                      <a:r>
                        <a:rPr lang="de-DE"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Der Kompressor </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liefert hier die Luft für den Regenerationskreislauf des Katalysators und ist somit ein Herzstück der gesamten Anlage.“</a:t>
                      </a: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(https://www.man-es.com/)</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Il compressore </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è acceso ma non produce aria compressa» </a:t>
                      </a: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(https://www.atlascopco.com/it-it/compressors/chiedi-ad-atlas-copco/compressore-non-produce-aria)</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03863"/>
                  </a:ext>
                </a:extLst>
              </a:tr>
              <a:tr h="0">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Datum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Eintrags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13/04/2023</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2200" dirty="0">
                          <a:solidFill>
                            <a:schemeClr val="bg2">
                              <a:lumMod val="10000"/>
                            </a:schemeClr>
                          </a:solidFill>
                          <a:latin typeface="Times New Roman" panose="02020603050405020304" pitchFamily="18" charset="0"/>
                          <a:cs typeface="Times New Roman" panose="02020603050405020304" pitchFamily="18" charset="0"/>
                        </a:rPr>
                        <a:t>13/04/2023</a:t>
                      </a:r>
                    </a:p>
                    <a:p>
                      <a:endParaRPr lang="it-IT" sz="2200" dirty="0"/>
                    </a:p>
                  </a:txBody>
                  <a:tcPr/>
                </a:tc>
                <a:extLst>
                  <a:ext uri="{0D108BD9-81ED-4DB2-BD59-A6C34878D82A}">
                    <a16:rowId xmlns:a16="http://schemas.microsoft.com/office/drawing/2014/main" val="2853990522"/>
                  </a:ext>
                </a:extLst>
              </a:tr>
              <a:tr h="5454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Querverweise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60962380"/>
                  </a:ext>
                </a:extLst>
              </a:tr>
            </a:tbl>
          </a:graphicData>
        </a:graphic>
      </p:graphicFrame>
      <p:pic>
        <p:nvPicPr>
          <p:cNvPr id="5" name="Immagine 4" descr="Immagine che contiene giocattolo&#10;&#10;Descrizione generata automaticamente">
            <a:extLst>
              <a:ext uri="{FF2B5EF4-FFF2-40B4-BE49-F238E27FC236}">
                <a16:creationId xmlns:a16="http://schemas.microsoft.com/office/drawing/2014/main" id="{0E9FC6DE-491F-492E-B655-3624DD14B8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2183" y="3074377"/>
            <a:ext cx="3034839" cy="2024214"/>
          </a:xfrm>
          <a:prstGeom prst="rect">
            <a:avLst/>
          </a:prstGeom>
        </p:spPr>
      </p:pic>
    </p:spTree>
    <p:extLst>
      <p:ext uri="{BB962C8B-B14F-4D97-AF65-F5344CB8AC3E}">
        <p14:creationId xmlns:p14="http://schemas.microsoft.com/office/powerpoint/2010/main" val="186715252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descr="Immagine che contiene arma, pistola&#10;&#10;Descrizione generata automaticamente">
            <a:extLst>
              <a:ext uri="{FF2B5EF4-FFF2-40B4-BE49-F238E27FC236}">
                <a16:creationId xmlns:a16="http://schemas.microsoft.com/office/drawing/2014/main" id="{BE9B665F-B67D-4968-A074-F3BAA074CE77}"/>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t="10000" b="10000"/>
          <a:stretch>
            <a:fillRect/>
          </a:stretch>
        </p:blipFill>
        <p:spPr>
          <a:xfrm>
            <a:off x="10724782" y="3290715"/>
            <a:ext cx="2553434" cy="2042747"/>
          </a:xfrm>
        </p:spPr>
      </p:pic>
      <p:sp>
        <p:nvSpPr>
          <p:cNvPr id="3" name="Segnaposto numero diapositiva 2">
            <a:extLst>
              <a:ext uri="{FF2B5EF4-FFF2-40B4-BE49-F238E27FC236}">
                <a16:creationId xmlns:a16="http://schemas.microsoft.com/office/drawing/2014/main" id="{C7153429-90FA-4818-BBF2-2BC4BA4799CC}"/>
              </a:ext>
            </a:extLst>
          </p:cNvPr>
          <p:cNvSpPr>
            <a:spLocks noGrp="1"/>
          </p:cNvSpPr>
          <p:nvPr>
            <p:ph type="sldNum" sz="quarter" idx="2"/>
          </p:nvPr>
        </p:nvSpPr>
        <p:spPr/>
        <p:txBody>
          <a:bodyPr/>
          <a:lstStyle/>
          <a:p>
            <a:fld id="{86CB4B4D-7CA3-9044-876B-883B54F8677D}" type="slidenum">
              <a:rPr lang="it-IT" smtClean="0"/>
              <a:pPr/>
              <a:t>16</a:t>
            </a:fld>
            <a:endParaRPr lang="it-IT"/>
          </a:p>
        </p:txBody>
      </p:sp>
      <p:graphicFrame>
        <p:nvGraphicFramePr>
          <p:cNvPr id="4" name="Tabella 7">
            <a:extLst>
              <a:ext uri="{FF2B5EF4-FFF2-40B4-BE49-F238E27FC236}">
                <a16:creationId xmlns:a16="http://schemas.microsoft.com/office/drawing/2014/main" id="{86CA79DD-D605-4B0D-BEA9-DFA5C1DEB6B2}"/>
              </a:ext>
            </a:extLst>
          </p:cNvPr>
          <p:cNvGraphicFramePr>
            <a:graphicFrameLocks/>
          </p:cNvGraphicFramePr>
          <p:nvPr>
            <p:extLst>
              <p:ext uri="{D42A27DB-BD31-4B8C-83A1-F6EECF244321}">
                <p14:modId xmlns:p14="http://schemas.microsoft.com/office/powerpoint/2010/main" val="2309914840"/>
              </p:ext>
            </p:extLst>
          </p:nvPr>
        </p:nvGraphicFramePr>
        <p:xfrm>
          <a:off x="728757" y="450733"/>
          <a:ext cx="22913987" cy="12633827"/>
        </p:xfrm>
        <a:graphic>
          <a:graphicData uri="http://schemas.openxmlformats.org/drawingml/2006/table">
            <a:tbl>
              <a:tblPr firstRow="1" bandRow="1">
                <a:tableStyleId>{5940675A-B579-460E-94D1-54222C63F5DA}</a:tableStyleId>
              </a:tblPr>
              <a:tblGrid>
                <a:gridCol w="3194368">
                  <a:extLst>
                    <a:ext uri="{9D8B030D-6E8A-4147-A177-3AD203B41FA5}">
                      <a16:colId xmlns:a16="http://schemas.microsoft.com/office/drawing/2014/main" val="3115371598"/>
                    </a:ext>
                  </a:extLst>
                </a:gridCol>
                <a:gridCol w="10082630">
                  <a:extLst>
                    <a:ext uri="{9D8B030D-6E8A-4147-A177-3AD203B41FA5}">
                      <a16:colId xmlns:a16="http://schemas.microsoft.com/office/drawing/2014/main" val="174746509"/>
                    </a:ext>
                  </a:extLst>
                </a:gridCol>
                <a:gridCol w="9636989">
                  <a:extLst>
                    <a:ext uri="{9D8B030D-6E8A-4147-A177-3AD203B41FA5}">
                      <a16:colId xmlns:a16="http://schemas.microsoft.com/office/drawing/2014/main" val="3522766599"/>
                    </a:ext>
                  </a:extLst>
                </a:gridCol>
              </a:tblGrid>
              <a:tr h="438994">
                <a:tc>
                  <a:txBody>
                    <a:bodyPr/>
                    <a:lstStyle/>
                    <a:p>
                      <a:endParaRPr lang="it-IT" dirty="0"/>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DEUTSCH (AS)</a:t>
                      </a:r>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ITALIANO (ZS)</a:t>
                      </a:r>
                    </a:p>
                  </a:txBody>
                  <a:tcPr/>
                </a:tc>
                <a:extLst>
                  <a:ext uri="{0D108BD9-81ED-4DB2-BD59-A6C34878D82A}">
                    <a16:rowId xmlns:a16="http://schemas.microsoft.com/office/drawing/2014/main" val="3059610486"/>
                  </a:ext>
                </a:extLst>
              </a:tr>
              <a:tr h="10602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Begriff</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ctr"/>
                      <a:r>
                        <a:rPr lang="it-IT" sz="3200" b="1" dirty="0" err="1">
                          <a:solidFill>
                            <a:srgbClr val="FF0000"/>
                          </a:solidFill>
                          <a:latin typeface="Times New Roman" panose="02020603050405020304" pitchFamily="18" charset="0"/>
                          <a:cs typeface="Times New Roman" panose="02020603050405020304" pitchFamily="18" charset="0"/>
                        </a:rPr>
                        <a:t>Kraftstoffverteiler</a:t>
                      </a:r>
                      <a:r>
                        <a:rPr lang="it-IT" sz="3200" b="1" dirty="0">
                          <a:solidFill>
                            <a:srgbClr val="FF0000"/>
                          </a:solidFill>
                          <a:latin typeface="Times New Roman" panose="02020603050405020304" pitchFamily="18" charset="0"/>
                          <a:cs typeface="Times New Roman" panose="02020603050405020304" pitchFamily="18" charset="0"/>
                        </a:rPr>
                        <a:t>, </a:t>
                      </a:r>
                      <a:r>
                        <a:rPr lang="it-IT" sz="3200" b="1" dirty="0" err="1">
                          <a:solidFill>
                            <a:srgbClr val="FF0000"/>
                          </a:solidFill>
                          <a:latin typeface="Times New Roman" panose="02020603050405020304" pitchFamily="18" charset="0"/>
                          <a:cs typeface="Times New Roman" panose="02020603050405020304" pitchFamily="18" charset="0"/>
                        </a:rPr>
                        <a:t>der</a:t>
                      </a:r>
                      <a:endParaRPr lang="it-IT"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it-IT" sz="3200" b="1" dirty="0" err="1">
                          <a:solidFill>
                            <a:schemeClr val="bg2">
                              <a:lumMod val="10000"/>
                            </a:schemeClr>
                          </a:solidFill>
                          <a:latin typeface="Times New Roman" panose="02020603050405020304" pitchFamily="18" charset="0"/>
                          <a:cs typeface="Times New Roman" panose="02020603050405020304" pitchFamily="18" charset="0"/>
                        </a:rPr>
                        <a:t>Rail</a:t>
                      </a:r>
                      <a:r>
                        <a:rPr lang="it-IT" sz="3200" b="1" dirty="0">
                          <a:solidFill>
                            <a:schemeClr val="bg2">
                              <a:lumMod val="10000"/>
                            </a:schemeClr>
                          </a:solidFill>
                          <a:latin typeface="Times New Roman" panose="02020603050405020304" pitchFamily="18" charset="0"/>
                          <a:cs typeface="Times New Roman" panose="02020603050405020304" pitchFamily="18" charset="0"/>
                        </a:rPr>
                        <a:t> benzina</a:t>
                      </a:r>
                    </a:p>
                  </a:txBody>
                  <a:tcPr/>
                </a:tc>
                <a:extLst>
                  <a:ext uri="{0D108BD9-81ED-4DB2-BD59-A6C34878D82A}">
                    <a16:rowId xmlns:a16="http://schemas.microsoft.com/office/drawing/2014/main" val="789596408"/>
                  </a:ext>
                </a:extLst>
              </a:tr>
              <a:tr h="3445362">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Definition (und Bild) </a:t>
                      </a:r>
                    </a:p>
                  </a:txBody>
                  <a:tcPr/>
                </a:tc>
                <a:tc>
                  <a:txBody>
                    <a:bodyPr/>
                    <a:lstStyle/>
                    <a:p>
                      <a:pPr marL="0" indent="0" algn="l">
                        <a:buFont typeface="Arial" panose="020B0604020202020204" pitchFamily="34" charset="0"/>
                        <a:buNone/>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Bei dem Kraftstoffverteiler handelt es sich um Einspritzsysteme für Verbrennungsmotoren, bei denen eine Hochdruckpumpe den Kraftstoff auf ein hohes Druckniveau bringt. Der unter Druck stehende Kraftstoff füllt ein Rohrleitungssystem, das bei Motorbetrieb ständig unter Druck steht.</a:t>
                      </a:r>
                    </a:p>
                    <a:p>
                      <a:pPr marL="0" indent="0" algn="l">
                        <a:buFont typeface="Arial" panose="020B0604020202020204" pitchFamily="34" charset="0"/>
                        <a:buNone/>
                      </a:pP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Quelle: Wikipedia</a:t>
                      </a: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Nel settore automobilistico, il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Rail</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Benzina è un dispositivo che distribuisce carburante agli iniettori.</a:t>
                      </a:r>
                    </a:p>
                    <a:p>
                      <a:pPr algn="l"/>
                      <a:endPar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Fonte: Vocabolario Treccani </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20322829"/>
                  </a:ext>
                </a:extLst>
              </a:tr>
              <a:tr h="54403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Oberbegriff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s Einspritzsystem </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dirty="0">
                          <a:solidFill>
                            <a:schemeClr val="bg2">
                              <a:lumMod val="10000"/>
                            </a:schemeClr>
                          </a:solidFill>
                          <a:latin typeface="Times New Roman" panose="02020603050405020304" pitchFamily="18" charset="0"/>
                          <a:cs typeface="Times New Roman" panose="02020603050405020304" pitchFamily="18" charset="0"/>
                        </a:rPr>
                        <a:t>Sistema di alimentazione </a:t>
                      </a:r>
                    </a:p>
                  </a:txBody>
                  <a:tcPr/>
                </a:tc>
                <a:extLst>
                  <a:ext uri="{0D108BD9-81ED-4DB2-BD59-A6C34878D82A}">
                    <a16:rowId xmlns:a16="http://schemas.microsoft.com/office/drawing/2014/main" val="1162053315"/>
                  </a:ext>
                </a:extLst>
              </a:tr>
              <a:tr h="106704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Unterbegriff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Krafstoffverbrauch</a:t>
                      </a:r>
                      <a:r>
                        <a:rPr lang="it-IT" sz="2200" u="none" dirty="0">
                          <a:solidFill>
                            <a:schemeClr val="bg2">
                              <a:lumMod val="10000"/>
                            </a:schemeClr>
                          </a:solidFill>
                          <a:latin typeface="Times New Roman" panose="02020603050405020304" pitchFamily="18" charset="0"/>
                          <a:cs typeface="Times New Roman" panose="02020603050405020304" pitchFamily="18" charset="0"/>
                        </a:rPr>
                        <a:t>, 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Kraftstoffpreis</a:t>
                      </a:r>
                      <a:r>
                        <a:rPr lang="it-IT" sz="2200" u="none" dirty="0">
                          <a:solidFill>
                            <a:schemeClr val="bg2">
                              <a:lumMod val="10000"/>
                            </a:schemeClr>
                          </a:solidFill>
                          <a:latin typeface="Times New Roman" panose="02020603050405020304" pitchFamily="18" charset="0"/>
                          <a:cs typeface="Times New Roman" panose="02020603050405020304" pitchFamily="18" charset="0"/>
                        </a:rPr>
                        <a:t>, 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Kraftstoffbehälter</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Kraftstoffqualität</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Verteilerunternehmen</a:t>
                      </a:r>
                      <a:r>
                        <a:rPr lang="it-IT" sz="2200" u="none" dirty="0">
                          <a:solidFill>
                            <a:schemeClr val="bg2">
                              <a:lumMod val="10000"/>
                            </a:schemeClr>
                          </a:solidFill>
                          <a:latin typeface="Times New Roman" panose="02020603050405020304" pitchFamily="18" charset="0"/>
                          <a:cs typeface="Times New Roman" panose="02020603050405020304" pitchFamily="18" charset="0"/>
                        </a:rPr>
                        <a:t>, s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Verteilernetz</a:t>
                      </a:r>
                      <a:r>
                        <a:rPr lang="it-IT" sz="2200" u="none" dirty="0">
                          <a:solidFill>
                            <a:schemeClr val="bg2">
                              <a:lumMod val="10000"/>
                            </a:schemeClr>
                          </a:solidFill>
                          <a:latin typeface="Times New Roman" panose="02020603050405020304" pitchFamily="18" charset="0"/>
                          <a:cs typeface="Times New Roman" panose="02020603050405020304" pitchFamily="18" charset="0"/>
                        </a:rPr>
                        <a:t>, 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Verteilernetzbetreiber</a:t>
                      </a:r>
                      <a:r>
                        <a:rPr lang="it-IT" sz="2200" u="none" dirty="0">
                          <a:solidFill>
                            <a:schemeClr val="bg2">
                              <a:lumMod val="10000"/>
                            </a:schemeClr>
                          </a:solidFill>
                          <a:latin typeface="Times New Roman" panose="02020603050405020304" pitchFamily="18" charset="0"/>
                          <a:cs typeface="Times New Roman" panose="02020603050405020304" pitchFamily="18" charset="0"/>
                        </a:rPr>
                        <a:t>, 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Verteilerschlüssel</a:t>
                      </a:r>
                      <a:r>
                        <a:rPr lang="it-IT" sz="2200" u="none" dirty="0">
                          <a:solidFill>
                            <a:schemeClr val="bg2">
                              <a:lumMod val="10000"/>
                            </a:schemeClr>
                          </a:solidFill>
                          <a:latin typeface="Times New Roman" panose="02020603050405020304" pitchFamily="18" charset="0"/>
                          <a:cs typeface="Times New Roman" panose="02020603050405020304" pitchFamily="18" charset="0"/>
                        </a:rPr>
                        <a:t>, s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Verteileschiff</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i="0" dirty="0">
                          <a:solidFill>
                            <a:schemeClr val="bg2">
                              <a:lumMod val="10000"/>
                            </a:schemeClr>
                          </a:solidFill>
                          <a:latin typeface="Times New Roman" panose="02020603050405020304" pitchFamily="18" charset="0"/>
                          <a:cs typeface="Times New Roman" panose="02020603050405020304" pitchFamily="18" charset="0"/>
                        </a:rPr>
                        <a:t>Common </a:t>
                      </a:r>
                      <a:r>
                        <a:rPr lang="it-IT" sz="2200" i="0" dirty="0" err="1">
                          <a:solidFill>
                            <a:schemeClr val="bg2">
                              <a:lumMod val="10000"/>
                            </a:schemeClr>
                          </a:solidFill>
                          <a:latin typeface="Times New Roman" panose="02020603050405020304" pitchFamily="18" charset="0"/>
                          <a:cs typeface="Times New Roman" panose="02020603050405020304" pitchFamily="18" charset="0"/>
                        </a:rPr>
                        <a:t>rail</a:t>
                      </a:r>
                      <a:r>
                        <a:rPr lang="it-IT" sz="2200" i="0" dirty="0">
                          <a:solidFill>
                            <a:schemeClr val="bg2">
                              <a:lumMod val="10000"/>
                            </a:schemeClr>
                          </a:solidFill>
                          <a:latin typeface="Times New Roman" panose="02020603050405020304" pitchFamily="18" charset="0"/>
                          <a:cs typeface="Times New Roman" panose="02020603050405020304" pitchFamily="18" charset="0"/>
                        </a:rPr>
                        <a:t>, </a:t>
                      </a:r>
                      <a:r>
                        <a:rPr lang="it-IT" sz="2200" i="0" dirty="0" err="1">
                          <a:solidFill>
                            <a:schemeClr val="bg2">
                              <a:lumMod val="10000"/>
                            </a:schemeClr>
                          </a:solidFill>
                          <a:latin typeface="Times New Roman" panose="02020603050405020304" pitchFamily="18" charset="0"/>
                          <a:cs typeface="Times New Roman" panose="02020603050405020304" pitchFamily="18" charset="0"/>
                        </a:rPr>
                        <a:t>rail</a:t>
                      </a:r>
                      <a:r>
                        <a:rPr lang="it-IT" sz="2200" i="0" dirty="0">
                          <a:solidFill>
                            <a:schemeClr val="bg2">
                              <a:lumMod val="10000"/>
                            </a:schemeClr>
                          </a:solidFill>
                          <a:latin typeface="Times New Roman" panose="02020603050405020304" pitchFamily="18" charset="0"/>
                          <a:cs typeface="Times New Roman" panose="02020603050405020304" pitchFamily="18" charset="0"/>
                        </a:rPr>
                        <a:t> gun (cannone a rotaia)</a:t>
                      </a:r>
                    </a:p>
                  </a:txBody>
                  <a:tcPr/>
                </a:tc>
                <a:extLst>
                  <a:ext uri="{0D108BD9-81ED-4DB2-BD59-A6C34878D82A}">
                    <a16:rowId xmlns:a16="http://schemas.microsoft.com/office/drawing/2014/main" val="3315726681"/>
                  </a:ext>
                </a:extLst>
              </a:tr>
              <a:tr h="584460">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Ortografische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Varianten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p>
                  </a:txBody>
                  <a:tcPr/>
                </a:tc>
                <a:tc>
                  <a:txBody>
                    <a:bodyPr/>
                    <a:lstStyle/>
                    <a:p>
                      <a:endParaRPr lang="it-IT" sz="2200" dirty="0"/>
                    </a:p>
                  </a:txBody>
                  <a:tcPr/>
                </a:tc>
                <a:extLst>
                  <a:ext uri="{0D108BD9-81ED-4DB2-BD59-A6C34878D82A}">
                    <a16:rowId xmlns:a16="http://schemas.microsoft.com/office/drawing/2014/main" val="3065853268"/>
                  </a:ext>
                </a:extLst>
              </a:tr>
              <a:tr h="617992">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Abgekürzte</a:t>
                      </a:r>
                      <a:r>
                        <a:rPr lang="it-IT" sz="2200" b="1" dirty="0">
                          <a:solidFill>
                            <a:schemeClr val="bg2">
                              <a:lumMod val="10000"/>
                            </a:schemeClr>
                          </a:solidFill>
                          <a:latin typeface="Times New Roman" panose="02020603050405020304" pitchFamily="18" charset="0"/>
                          <a:cs typeface="Times New Roman" panose="02020603050405020304" pitchFamily="18" charset="0"/>
                        </a:rPr>
                        <a:t> Forme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extLst>
                  <a:ext uri="{0D108BD9-81ED-4DB2-BD59-A6C34878D82A}">
                    <a16:rowId xmlns:a16="http://schemas.microsoft.com/office/drawing/2014/main" val="1384392757"/>
                  </a:ext>
                </a:extLst>
              </a:tr>
              <a:tr h="91175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Synonime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endParaRPr lang="it-IT" sz="2200" b="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2559978"/>
                  </a:ext>
                </a:extLst>
              </a:tr>
              <a:tr h="474055">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Antonyme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8268365"/>
                  </a:ext>
                </a:extLst>
              </a:tr>
              <a:tr h="56497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Kollokation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err="1">
                          <a:solidFill>
                            <a:schemeClr val="bg2">
                              <a:lumMod val="10000"/>
                            </a:schemeClr>
                          </a:solidFill>
                          <a:latin typeface="Times New Roman" panose="02020603050405020304" pitchFamily="18" charset="0"/>
                          <a:cs typeface="Times New Roman" panose="02020603050405020304" pitchFamily="18" charset="0"/>
                        </a:rPr>
                        <a:t>Der</a:t>
                      </a:r>
                      <a:r>
                        <a:rPr lang="it-IT" sz="2200" dirty="0">
                          <a:solidFill>
                            <a:schemeClr val="bg2">
                              <a:lumMod val="10000"/>
                            </a:schemeClr>
                          </a:solidFill>
                          <a:latin typeface="Times New Roman" panose="02020603050405020304" pitchFamily="18" charset="0"/>
                          <a:cs typeface="Times New Roman" panose="02020603050405020304" pitchFamily="18" charset="0"/>
                        </a:rPr>
                        <a:t> K. </a:t>
                      </a:r>
                      <a:r>
                        <a:rPr lang="it-IT" sz="2200" dirty="0" err="1">
                          <a:solidFill>
                            <a:schemeClr val="bg2">
                              <a:lumMod val="10000"/>
                            </a:schemeClr>
                          </a:solidFill>
                          <a:latin typeface="Times New Roman" panose="02020603050405020304" pitchFamily="18" charset="0"/>
                          <a:cs typeface="Times New Roman" panose="02020603050405020304" pitchFamily="18" charset="0"/>
                        </a:rPr>
                        <a:t>verteilt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sammelt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Il </a:t>
                      </a:r>
                      <a:r>
                        <a:rPr lang="it-IT" sz="2200" dirty="0" err="1">
                          <a:solidFill>
                            <a:schemeClr val="bg2">
                              <a:lumMod val="10000"/>
                            </a:schemeClr>
                          </a:solidFill>
                          <a:latin typeface="Times New Roman" panose="02020603050405020304" pitchFamily="18" charset="0"/>
                          <a:cs typeface="Times New Roman" panose="02020603050405020304" pitchFamily="18" charset="0"/>
                        </a:rPr>
                        <a:t>rail</a:t>
                      </a:r>
                      <a:r>
                        <a:rPr lang="it-IT" sz="2200" dirty="0">
                          <a:solidFill>
                            <a:schemeClr val="bg2">
                              <a:lumMod val="10000"/>
                            </a:schemeClr>
                          </a:solidFill>
                          <a:latin typeface="Times New Roman" panose="02020603050405020304" pitchFamily="18" charset="0"/>
                          <a:cs typeface="Times New Roman" panose="02020603050405020304" pitchFamily="18" charset="0"/>
                        </a:rPr>
                        <a:t> benzina distribuisce e accumula</a:t>
                      </a:r>
                    </a:p>
                  </a:txBody>
                  <a:tcPr/>
                </a:tc>
                <a:extLst>
                  <a:ext uri="{0D108BD9-81ED-4DB2-BD59-A6C34878D82A}">
                    <a16:rowId xmlns:a16="http://schemas.microsoft.com/office/drawing/2014/main" val="1616872398"/>
                  </a:ext>
                </a:extLst>
              </a:tr>
              <a:tr h="158713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Kontext</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expandierten Kraftstoff aus dem </a:t>
                      </a:r>
                      <a:r>
                        <a:rPr lang="de-DE"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Kraftstoffverteiler </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der Brennkraftmaschine sammelt und einen zu hohen Druck des erhitzten expandierten Kraftstoffes abbaut.“</a:t>
                      </a: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(https://www.freepatentsonline.com/DE4447083B4.html)</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Il </a:t>
                      </a:r>
                      <a:r>
                        <a:rPr lang="it-IT" sz="2200" b="1"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rail</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accumula e distribuisce il carburante, precedentemente pressurizzato, agli iniettori montati su ogni cilindro.» </a:t>
                      </a: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(https://www.denso-am.it/prodotti/automotive-aftermarket/componenti-diesel/componenti-per-sistemi-common-rail/)</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03863"/>
                  </a:ext>
                </a:extLst>
              </a:tr>
              <a:tr h="0">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Datum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Eintrags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13/04/2023</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2200" dirty="0">
                          <a:solidFill>
                            <a:schemeClr val="bg2">
                              <a:lumMod val="10000"/>
                            </a:schemeClr>
                          </a:solidFill>
                          <a:latin typeface="Times New Roman" panose="02020603050405020304" pitchFamily="18" charset="0"/>
                          <a:cs typeface="Times New Roman" panose="02020603050405020304" pitchFamily="18" charset="0"/>
                        </a:rPr>
                        <a:t>13/04/2023</a:t>
                      </a:r>
                    </a:p>
                    <a:p>
                      <a:endParaRPr lang="it-IT" sz="2200" dirty="0"/>
                    </a:p>
                  </a:txBody>
                  <a:tcPr/>
                </a:tc>
                <a:extLst>
                  <a:ext uri="{0D108BD9-81ED-4DB2-BD59-A6C34878D82A}">
                    <a16:rowId xmlns:a16="http://schemas.microsoft.com/office/drawing/2014/main" val="2853990522"/>
                  </a:ext>
                </a:extLst>
              </a:tr>
              <a:tr h="5454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Querverweise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e </a:t>
                      </a:r>
                      <a:r>
                        <a:rPr lang="it-IT" sz="2200" dirty="0" err="1">
                          <a:solidFill>
                            <a:schemeClr val="bg2">
                              <a:lumMod val="10000"/>
                            </a:schemeClr>
                          </a:solidFill>
                          <a:latin typeface="Times New Roman" panose="02020603050405020304" pitchFamily="18" charset="0"/>
                          <a:cs typeface="Times New Roman" panose="02020603050405020304" pitchFamily="18" charset="0"/>
                        </a:rPr>
                        <a:t>Einspritzventil</a:t>
                      </a:r>
                      <a:r>
                        <a:rPr lang="it-IT" sz="2200"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Iniettore </a:t>
                      </a:r>
                    </a:p>
                  </a:txBody>
                  <a:tcPr/>
                </a:tc>
                <a:extLst>
                  <a:ext uri="{0D108BD9-81ED-4DB2-BD59-A6C34878D82A}">
                    <a16:rowId xmlns:a16="http://schemas.microsoft.com/office/drawing/2014/main" val="1860962380"/>
                  </a:ext>
                </a:extLst>
              </a:tr>
            </a:tbl>
          </a:graphicData>
        </a:graphic>
      </p:graphicFrame>
    </p:spTree>
    <p:extLst>
      <p:ext uri="{BB962C8B-B14F-4D97-AF65-F5344CB8AC3E}">
        <p14:creationId xmlns:p14="http://schemas.microsoft.com/office/powerpoint/2010/main" val="57681274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descr="Immagine che contiene interni, apparecchio, motore&#10;&#10;Descrizione generata automaticamente">
            <a:extLst>
              <a:ext uri="{FF2B5EF4-FFF2-40B4-BE49-F238E27FC236}">
                <a16:creationId xmlns:a16="http://schemas.microsoft.com/office/drawing/2014/main" id="{065C2D53-D41D-4AD6-9645-DA6481A610C1}"/>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031" r="2031"/>
          <a:stretch>
            <a:fillRect/>
          </a:stretch>
        </p:blipFill>
        <p:spPr>
          <a:xfrm>
            <a:off x="10027586" y="3461239"/>
            <a:ext cx="2465510" cy="1972408"/>
          </a:xfrm>
        </p:spPr>
      </p:pic>
      <p:sp>
        <p:nvSpPr>
          <p:cNvPr id="3" name="Segnaposto numero diapositiva 2">
            <a:extLst>
              <a:ext uri="{FF2B5EF4-FFF2-40B4-BE49-F238E27FC236}">
                <a16:creationId xmlns:a16="http://schemas.microsoft.com/office/drawing/2014/main" id="{6C6E5C11-129C-450D-A006-6669B1D6B057}"/>
              </a:ext>
            </a:extLst>
          </p:cNvPr>
          <p:cNvSpPr>
            <a:spLocks noGrp="1"/>
          </p:cNvSpPr>
          <p:nvPr>
            <p:ph type="sldNum" sz="quarter" idx="2"/>
          </p:nvPr>
        </p:nvSpPr>
        <p:spPr/>
        <p:txBody>
          <a:bodyPr/>
          <a:lstStyle/>
          <a:p>
            <a:fld id="{86CB4B4D-7CA3-9044-876B-883B54F8677D}" type="slidenum">
              <a:rPr lang="it-IT" smtClean="0"/>
              <a:pPr/>
              <a:t>17</a:t>
            </a:fld>
            <a:endParaRPr lang="it-IT"/>
          </a:p>
        </p:txBody>
      </p:sp>
      <p:graphicFrame>
        <p:nvGraphicFramePr>
          <p:cNvPr id="4" name="Tabella 7">
            <a:extLst>
              <a:ext uri="{FF2B5EF4-FFF2-40B4-BE49-F238E27FC236}">
                <a16:creationId xmlns:a16="http://schemas.microsoft.com/office/drawing/2014/main" id="{0F2A50ED-670D-4FF1-96BD-D2577B079940}"/>
              </a:ext>
            </a:extLst>
          </p:cNvPr>
          <p:cNvGraphicFramePr>
            <a:graphicFrameLocks/>
          </p:cNvGraphicFramePr>
          <p:nvPr>
            <p:extLst>
              <p:ext uri="{D42A27DB-BD31-4B8C-83A1-F6EECF244321}">
                <p14:modId xmlns:p14="http://schemas.microsoft.com/office/powerpoint/2010/main" val="637278587"/>
              </p:ext>
            </p:extLst>
          </p:nvPr>
        </p:nvGraphicFramePr>
        <p:xfrm>
          <a:off x="728757" y="450733"/>
          <a:ext cx="22913987" cy="12489617"/>
        </p:xfrm>
        <a:graphic>
          <a:graphicData uri="http://schemas.openxmlformats.org/drawingml/2006/table">
            <a:tbl>
              <a:tblPr firstRow="1" bandRow="1">
                <a:tableStyleId>{5940675A-B579-460E-94D1-54222C63F5DA}</a:tableStyleId>
              </a:tblPr>
              <a:tblGrid>
                <a:gridCol w="3194368">
                  <a:extLst>
                    <a:ext uri="{9D8B030D-6E8A-4147-A177-3AD203B41FA5}">
                      <a16:colId xmlns:a16="http://schemas.microsoft.com/office/drawing/2014/main" val="3115371598"/>
                    </a:ext>
                  </a:extLst>
                </a:gridCol>
                <a:gridCol w="10091813">
                  <a:extLst>
                    <a:ext uri="{9D8B030D-6E8A-4147-A177-3AD203B41FA5}">
                      <a16:colId xmlns:a16="http://schemas.microsoft.com/office/drawing/2014/main" val="174746509"/>
                    </a:ext>
                  </a:extLst>
                </a:gridCol>
                <a:gridCol w="9627806">
                  <a:extLst>
                    <a:ext uri="{9D8B030D-6E8A-4147-A177-3AD203B41FA5}">
                      <a16:colId xmlns:a16="http://schemas.microsoft.com/office/drawing/2014/main" val="3522766599"/>
                    </a:ext>
                  </a:extLst>
                </a:gridCol>
              </a:tblGrid>
              <a:tr h="438994">
                <a:tc>
                  <a:txBody>
                    <a:bodyPr/>
                    <a:lstStyle/>
                    <a:p>
                      <a:endParaRPr lang="it-IT" dirty="0"/>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DEUTSCH (AS)</a:t>
                      </a:r>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ITALIANO (ZS)</a:t>
                      </a:r>
                    </a:p>
                  </a:txBody>
                  <a:tcPr/>
                </a:tc>
                <a:extLst>
                  <a:ext uri="{0D108BD9-81ED-4DB2-BD59-A6C34878D82A}">
                    <a16:rowId xmlns:a16="http://schemas.microsoft.com/office/drawing/2014/main" val="3059610486"/>
                  </a:ext>
                </a:extLst>
              </a:tr>
              <a:tr h="10602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Begriff</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ctr"/>
                      <a:r>
                        <a:rPr lang="it-IT" sz="3200" b="1" dirty="0" err="1">
                          <a:solidFill>
                            <a:srgbClr val="FF0000"/>
                          </a:solidFill>
                          <a:latin typeface="Times New Roman" panose="02020603050405020304" pitchFamily="18" charset="0"/>
                          <a:cs typeface="Times New Roman" panose="02020603050405020304" pitchFamily="18" charset="0"/>
                        </a:rPr>
                        <a:t>Kurbelgehäuse</a:t>
                      </a:r>
                      <a:r>
                        <a:rPr lang="it-IT" sz="3200" b="1" dirty="0">
                          <a:solidFill>
                            <a:srgbClr val="FF0000"/>
                          </a:solidFill>
                          <a:latin typeface="Times New Roman" panose="02020603050405020304" pitchFamily="18" charset="0"/>
                          <a:cs typeface="Times New Roman" panose="02020603050405020304" pitchFamily="18" charset="0"/>
                        </a:rPr>
                        <a:t>, </a:t>
                      </a:r>
                      <a:r>
                        <a:rPr lang="it-IT" sz="3200" b="1" dirty="0" err="1">
                          <a:solidFill>
                            <a:srgbClr val="FF0000"/>
                          </a:solidFill>
                          <a:latin typeface="Times New Roman" panose="02020603050405020304" pitchFamily="18" charset="0"/>
                          <a:cs typeface="Times New Roman" panose="02020603050405020304" pitchFamily="18" charset="0"/>
                        </a:rPr>
                        <a:t>das</a:t>
                      </a:r>
                      <a:endParaRPr lang="it-IT"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it-IT" sz="3200" b="1" dirty="0">
                          <a:solidFill>
                            <a:schemeClr val="bg2">
                              <a:lumMod val="10000"/>
                            </a:schemeClr>
                          </a:solidFill>
                          <a:latin typeface="Times New Roman" panose="02020603050405020304" pitchFamily="18" charset="0"/>
                          <a:cs typeface="Times New Roman" panose="02020603050405020304" pitchFamily="18" charset="0"/>
                        </a:rPr>
                        <a:t>Basamento</a:t>
                      </a:r>
                    </a:p>
                  </a:txBody>
                  <a:tcPr/>
                </a:tc>
                <a:extLst>
                  <a:ext uri="{0D108BD9-81ED-4DB2-BD59-A6C34878D82A}">
                    <a16:rowId xmlns:a16="http://schemas.microsoft.com/office/drawing/2014/main" val="789596408"/>
                  </a:ext>
                </a:extLst>
              </a:tr>
              <a:tr h="3553969">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Definition (und Bild) </a:t>
                      </a:r>
                    </a:p>
                  </a:txBody>
                  <a:tcPr/>
                </a:tc>
                <a:tc>
                  <a:txBody>
                    <a:bodyPr/>
                    <a:lstStyle/>
                    <a:p>
                      <a:pPr marL="0" indent="0" algn="l">
                        <a:buFont typeface="Arial" panose="020B0604020202020204" pitchFamily="34" charset="0"/>
                        <a:buNone/>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Das Kurbelgehäuse stellt als Lagerung der Kurbelwelle ein wichtiges Teil von Verbrennungsmotoren dar. Je nach Hersteller unterscheidet sich die Definition des Kurbelgehäuses und wird dort auch mit dem Motorblock gleichgesetzt. Nach dem Maschinenbauer Franz Pischinger ist das Kurbelgehäuse der Verbund aus Zylinder, Kühlmantel und Triebwerksgehäuse.</a:t>
                      </a:r>
                    </a:p>
                    <a:p>
                      <a:pPr marL="0" indent="0" algn="l">
                        <a:buFont typeface="Arial" panose="020B0604020202020204" pitchFamily="34" charset="0"/>
                        <a:buNone/>
                      </a:pP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Quelle: Wikipedia</a:t>
                      </a: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Il basamento oltre a essere un componente nel quale sono ricavati i supporti di banco sui quali ruota l'albero a gomiti, deve essere stagno per evitare che entrino impurità e si garantisca il giusto lavoro al motore, inoltre si trovano gli ancoraggi per fissare il motore al telaio, alla scatola del cambio e nel caso di loro presenza anche agli organi sussidiari come l'alternatore, la pompa del servosterzo o compressore del climatizzatore e la pompa dell'acqua.</a:t>
                      </a:r>
                    </a:p>
                    <a:p>
                      <a:pPr algn="l"/>
                      <a:endParaRPr lang="it-IT" sz="1800" b="0" i="0" u="none" strike="noStrike" cap="none" spc="0" baseline="0" dirty="0">
                        <a:solidFill>
                          <a:schemeClr val="tx1"/>
                        </a:solidFill>
                        <a:effectLst/>
                        <a:uFillTx/>
                        <a:latin typeface="+mn-lt"/>
                        <a:ea typeface="+mn-ea"/>
                        <a:cs typeface="+mn-cs"/>
                        <a:sym typeface="Helvetica Neue"/>
                      </a:endParaRPr>
                    </a:p>
                    <a:p>
                      <a:pPr algn="l"/>
                      <a:r>
                        <a:rPr lang="de-DE"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Fonte</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Wikipedia</a:t>
                      </a:r>
                    </a:p>
                  </a:txBody>
                  <a:tcPr/>
                </a:tc>
                <a:extLst>
                  <a:ext uri="{0D108BD9-81ED-4DB2-BD59-A6C34878D82A}">
                    <a16:rowId xmlns:a16="http://schemas.microsoft.com/office/drawing/2014/main" val="520322829"/>
                  </a:ext>
                </a:extLst>
              </a:tr>
              <a:tr h="54403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Oberbegriff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s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Bauteil</a:t>
                      </a:r>
                      <a:r>
                        <a:rPr lang="it-IT" sz="2200" u="none"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r>
                        <a:rPr lang="it-IT" sz="2200" b="0" dirty="0">
                          <a:solidFill>
                            <a:schemeClr val="bg2">
                              <a:lumMod val="10000"/>
                            </a:schemeClr>
                          </a:solidFill>
                          <a:latin typeface="Times New Roman" panose="02020603050405020304" pitchFamily="18" charset="0"/>
                          <a:cs typeface="Times New Roman" panose="02020603050405020304" pitchFamily="18" charset="0"/>
                        </a:rPr>
                        <a:t>Componente </a:t>
                      </a:r>
                    </a:p>
                  </a:txBody>
                  <a:tcPr/>
                </a:tc>
                <a:extLst>
                  <a:ext uri="{0D108BD9-81ED-4DB2-BD59-A6C34878D82A}">
                    <a16:rowId xmlns:a16="http://schemas.microsoft.com/office/drawing/2014/main" val="1162053315"/>
                  </a:ext>
                </a:extLst>
              </a:tr>
              <a:tr h="106704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Unterbegriff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fontAlgn="base"/>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e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Kurbelwelle</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p>
                  </a:txBody>
                  <a:tcPr/>
                </a:tc>
                <a:tc>
                  <a:txBody>
                    <a:bodyPr/>
                    <a:lstStyle/>
                    <a:p>
                      <a:pPr algn="l"/>
                      <a:endParaRPr lang="it-IT" sz="2200" i="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15726681"/>
                  </a:ext>
                </a:extLst>
              </a:tr>
              <a:tr h="584460">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Ortografische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Varianten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p>
                  </a:txBody>
                  <a:tcPr/>
                </a:tc>
                <a:tc>
                  <a:txBody>
                    <a:bodyPr/>
                    <a:lstStyle/>
                    <a:p>
                      <a:endParaRPr lang="it-IT" sz="2200" dirty="0"/>
                    </a:p>
                  </a:txBody>
                  <a:tcPr/>
                </a:tc>
                <a:extLst>
                  <a:ext uri="{0D108BD9-81ED-4DB2-BD59-A6C34878D82A}">
                    <a16:rowId xmlns:a16="http://schemas.microsoft.com/office/drawing/2014/main" val="3065853268"/>
                  </a:ext>
                </a:extLst>
              </a:tr>
              <a:tr h="617992">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Abgekürzte</a:t>
                      </a:r>
                      <a:r>
                        <a:rPr lang="it-IT" sz="2200" b="1" dirty="0">
                          <a:solidFill>
                            <a:schemeClr val="bg2">
                              <a:lumMod val="10000"/>
                            </a:schemeClr>
                          </a:solidFill>
                          <a:latin typeface="Times New Roman" panose="02020603050405020304" pitchFamily="18" charset="0"/>
                          <a:cs typeface="Times New Roman" panose="02020603050405020304" pitchFamily="18" charset="0"/>
                        </a:rPr>
                        <a:t> Forme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extLst>
                  <a:ext uri="{0D108BD9-81ED-4DB2-BD59-A6C34878D82A}">
                    <a16:rowId xmlns:a16="http://schemas.microsoft.com/office/drawing/2014/main" val="1384392757"/>
                  </a:ext>
                </a:extLst>
              </a:tr>
              <a:tr h="633045">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Synonime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endParaRPr lang="it-IT" sz="2200" b="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2559978"/>
                  </a:ext>
                </a:extLst>
              </a:tr>
              <a:tr h="530181">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Antonyme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8268365"/>
                  </a:ext>
                </a:extLst>
              </a:tr>
              <a:tr h="56497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Kollokation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s K. </a:t>
                      </a:r>
                      <a:r>
                        <a:rPr lang="it-IT" sz="2200" dirty="0" err="1">
                          <a:solidFill>
                            <a:schemeClr val="bg2">
                              <a:lumMod val="10000"/>
                            </a:schemeClr>
                          </a:solidFill>
                          <a:latin typeface="Times New Roman" panose="02020603050405020304" pitchFamily="18" charset="0"/>
                          <a:cs typeface="Times New Roman" panose="02020603050405020304" pitchFamily="18" charset="0"/>
                        </a:rPr>
                        <a:t>garantiert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schützt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enthält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verhindert</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Il b. garantisce, protegge, contiene, evita l’ingresso </a:t>
                      </a:r>
                    </a:p>
                  </a:txBody>
                  <a:tcPr/>
                </a:tc>
                <a:extLst>
                  <a:ext uri="{0D108BD9-81ED-4DB2-BD59-A6C34878D82A}">
                    <a16:rowId xmlns:a16="http://schemas.microsoft.com/office/drawing/2014/main" val="1616872398"/>
                  </a:ext>
                </a:extLst>
              </a:tr>
              <a:tr h="158713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Kontext</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a:t>
                      </a:r>
                      <a:r>
                        <a:rPr lang="de-DE"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Das Kurbelgehäuse </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verhindert den Austritt des Arbeitsmediums, des Kühl- und Schmiermittels sowie den Zutritt von Feuchtigkeit und Schmutz.“</a:t>
                      </a: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(https://link.springer.com/chapter/10.1007%2F978-3-658-09546-8_5)</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Il basamento </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evita l’ingresso di polvere e acqua all’interno e al tempo stesso la fuoriuscita di olio e liquido di raffreddamento.» </a:t>
                      </a: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(https://www.automoto.it/news/il-basamento-dei-motori-sollecitazioni-spaventose-e-tanta-tecnologia.html)</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03863"/>
                  </a:ext>
                </a:extLst>
              </a:tr>
              <a:tr h="0">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Datum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Eintrags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23/04/2023</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2200" dirty="0">
                          <a:solidFill>
                            <a:schemeClr val="bg2">
                              <a:lumMod val="10000"/>
                            </a:schemeClr>
                          </a:solidFill>
                          <a:latin typeface="Times New Roman" panose="02020603050405020304" pitchFamily="18" charset="0"/>
                          <a:cs typeface="Times New Roman" panose="02020603050405020304" pitchFamily="18" charset="0"/>
                        </a:rPr>
                        <a:t>23/04/2023</a:t>
                      </a:r>
                    </a:p>
                    <a:p>
                      <a:endParaRPr lang="it-IT" sz="2200" dirty="0"/>
                    </a:p>
                  </a:txBody>
                  <a:tcPr/>
                </a:tc>
                <a:extLst>
                  <a:ext uri="{0D108BD9-81ED-4DB2-BD59-A6C34878D82A}">
                    <a16:rowId xmlns:a16="http://schemas.microsoft.com/office/drawing/2014/main" val="2853990522"/>
                  </a:ext>
                </a:extLst>
              </a:tr>
              <a:tr h="5454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Querverweise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60962380"/>
                  </a:ext>
                </a:extLst>
              </a:tr>
            </a:tbl>
          </a:graphicData>
        </a:graphic>
      </p:graphicFrame>
    </p:spTree>
    <p:extLst>
      <p:ext uri="{BB962C8B-B14F-4D97-AF65-F5344CB8AC3E}">
        <p14:creationId xmlns:p14="http://schemas.microsoft.com/office/powerpoint/2010/main" val="409547196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a:extLst>
              <a:ext uri="{FF2B5EF4-FFF2-40B4-BE49-F238E27FC236}">
                <a16:creationId xmlns:a16="http://schemas.microsoft.com/office/drawing/2014/main" id="{FE3E4129-661D-450B-A823-B51F391F65AF}"/>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t="333" b="333"/>
          <a:stretch>
            <a:fillRect/>
          </a:stretch>
        </p:blipFill>
        <p:spPr>
          <a:xfrm>
            <a:off x="10224270" y="2743200"/>
            <a:ext cx="3366721" cy="2514600"/>
          </a:xfrm>
        </p:spPr>
      </p:pic>
      <p:sp>
        <p:nvSpPr>
          <p:cNvPr id="3" name="Segnaposto numero diapositiva 2">
            <a:extLst>
              <a:ext uri="{FF2B5EF4-FFF2-40B4-BE49-F238E27FC236}">
                <a16:creationId xmlns:a16="http://schemas.microsoft.com/office/drawing/2014/main" id="{83BD425F-C582-4CDE-BC66-4AFC0AD50F68}"/>
              </a:ext>
            </a:extLst>
          </p:cNvPr>
          <p:cNvSpPr>
            <a:spLocks noGrp="1"/>
          </p:cNvSpPr>
          <p:nvPr>
            <p:ph type="sldNum" sz="quarter" idx="2"/>
          </p:nvPr>
        </p:nvSpPr>
        <p:spPr/>
        <p:txBody>
          <a:bodyPr/>
          <a:lstStyle/>
          <a:p>
            <a:fld id="{86CB4B4D-7CA3-9044-876B-883B54F8677D}" type="slidenum">
              <a:rPr lang="it-IT" smtClean="0"/>
              <a:pPr/>
              <a:t>18</a:t>
            </a:fld>
            <a:endParaRPr lang="it-IT"/>
          </a:p>
        </p:txBody>
      </p:sp>
      <p:graphicFrame>
        <p:nvGraphicFramePr>
          <p:cNvPr id="4" name="Tabella 7">
            <a:extLst>
              <a:ext uri="{FF2B5EF4-FFF2-40B4-BE49-F238E27FC236}">
                <a16:creationId xmlns:a16="http://schemas.microsoft.com/office/drawing/2014/main" id="{EACE4DDE-F191-4CB9-BA50-811985DCEAAF}"/>
              </a:ext>
            </a:extLst>
          </p:cNvPr>
          <p:cNvGraphicFramePr>
            <a:graphicFrameLocks/>
          </p:cNvGraphicFramePr>
          <p:nvPr>
            <p:extLst>
              <p:ext uri="{D42A27DB-BD31-4B8C-83A1-F6EECF244321}">
                <p14:modId xmlns:p14="http://schemas.microsoft.com/office/powerpoint/2010/main" val="1392102311"/>
              </p:ext>
            </p:extLst>
          </p:nvPr>
        </p:nvGraphicFramePr>
        <p:xfrm>
          <a:off x="728757" y="450733"/>
          <a:ext cx="22913987" cy="12603596"/>
        </p:xfrm>
        <a:graphic>
          <a:graphicData uri="http://schemas.openxmlformats.org/drawingml/2006/table">
            <a:tbl>
              <a:tblPr firstRow="1" bandRow="1">
                <a:tableStyleId>{5940675A-B579-460E-94D1-54222C63F5DA}</a:tableStyleId>
              </a:tblPr>
              <a:tblGrid>
                <a:gridCol w="3194368">
                  <a:extLst>
                    <a:ext uri="{9D8B030D-6E8A-4147-A177-3AD203B41FA5}">
                      <a16:colId xmlns:a16="http://schemas.microsoft.com/office/drawing/2014/main" val="3115371598"/>
                    </a:ext>
                  </a:extLst>
                </a:gridCol>
                <a:gridCol w="10082630">
                  <a:extLst>
                    <a:ext uri="{9D8B030D-6E8A-4147-A177-3AD203B41FA5}">
                      <a16:colId xmlns:a16="http://schemas.microsoft.com/office/drawing/2014/main" val="174746509"/>
                    </a:ext>
                  </a:extLst>
                </a:gridCol>
                <a:gridCol w="9636989">
                  <a:extLst>
                    <a:ext uri="{9D8B030D-6E8A-4147-A177-3AD203B41FA5}">
                      <a16:colId xmlns:a16="http://schemas.microsoft.com/office/drawing/2014/main" val="3522766599"/>
                    </a:ext>
                  </a:extLst>
                </a:gridCol>
              </a:tblGrid>
              <a:tr h="438994">
                <a:tc>
                  <a:txBody>
                    <a:bodyPr/>
                    <a:lstStyle/>
                    <a:p>
                      <a:endParaRPr lang="it-IT" dirty="0"/>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DEUTSCH (AS)</a:t>
                      </a:r>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ITALIANO (ZS)</a:t>
                      </a:r>
                    </a:p>
                  </a:txBody>
                  <a:tcPr/>
                </a:tc>
                <a:extLst>
                  <a:ext uri="{0D108BD9-81ED-4DB2-BD59-A6C34878D82A}">
                    <a16:rowId xmlns:a16="http://schemas.microsoft.com/office/drawing/2014/main" val="3059610486"/>
                  </a:ext>
                </a:extLst>
              </a:tr>
              <a:tr h="10602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Begriff</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ctr"/>
                      <a:r>
                        <a:rPr lang="it-IT" sz="3200" b="1" dirty="0" err="1">
                          <a:solidFill>
                            <a:srgbClr val="FF0000"/>
                          </a:solidFill>
                          <a:latin typeface="Times New Roman" panose="02020603050405020304" pitchFamily="18" charset="0"/>
                          <a:cs typeface="Times New Roman" panose="02020603050405020304" pitchFamily="18" charset="0"/>
                        </a:rPr>
                        <a:t>Kurbelwelle</a:t>
                      </a:r>
                      <a:r>
                        <a:rPr lang="it-IT" sz="3200" b="1" dirty="0">
                          <a:solidFill>
                            <a:srgbClr val="FF0000"/>
                          </a:solidFill>
                          <a:latin typeface="Times New Roman" panose="02020603050405020304" pitchFamily="18" charset="0"/>
                          <a:cs typeface="Times New Roman" panose="02020603050405020304" pitchFamily="18" charset="0"/>
                        </a:rPr>
                        <a:t>, die</a:t>
                      </a:r>
                    </a:p>
                  </a:txBody>
                  <a:tcPr/>
                </a:tc>
                <a:tc>
                  <a:txBody>
                    <a:bodyPr/>
                    <a:lstStyle/>
                    <a:p>
                      <a:r>
                        <a:rPr lang="it-IT" sz="3200" b="1" dirty="0">
                          <a:solidFill>
                            <a:schemeClr val="bg2">
                              <a:lumMod val="10000"/>
                            </a:schemeClr>
                          </a:solidFill>
                          <a:latin typeface="Times New Roman" panose="02020603050405020304" pitchFamily="18" charset="0"/>
                          <a:cs typeface="Times New Roman" panose="02020603050405020304" pitchFamily="18" charset="0"/>
                        </a:rPr>
                        <a:t>Albero a gomiti</a:t>
                      </a:r>
                    </a:p>
                  </a:txBody>
                  <a:tcPr/>
                </a:tc>
                <a:extLst>
                  <a:ext uri="{0D108BD9-81ED-4DB2-BD59-A6C34878D82A}">
                    <a16:rowId xmlns:a16="http://schemas.microsoft.com/office/drawing/2014/main" val="789596408"/>
                  </a:ext>
                </a:extLst>
              </a:tr>
              <a:tr h="3445362">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Definition (und Bild) </a:t>
                      </a:r>
                    </a:p>
                  </a:txBody>
                  <a:tcPr/>
                </a:tc>
                <a:tc>
                  <a:txBody>
                    <a:bodyPr/>
                    <a:lstStyle/>
                    <a:p>
                      <a:pPr marL="0" indent="0" algn="l">
                        <a:buFont typeface="Arial" panose="020B0604020202020204" pitchFamily="34" charset="0"/>
                        <a:buNone/>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Bei der im Motor erzeugten Verbrennung des Kraftstoff-Luftgemischs entsteht Kraft. Die Kurbelwelle wandelt diese Kraft in eine Drehbewegung um.</a:t>
                      </a:r>
                    </a:p>
                    <a:p>
                      <a:pPr marL="0" indent="0" algn="l">
                        <a:buFont typeface="Arial" panose="020B0604020202020204" pitchFamily="34" charset="0"/>
                        <a:buNone/>
                      </a:pP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Quelle: Mein Autolexikon.de</a:t>
                      </a: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L’albero a gomiti o albero motore è l’organo meccanico che trasforma il moto armonico dei pistoni in moto circolare, grazie a un meccanismo biella-manovella, e lo trasferisce alla presa di forza (volano). Prende il nome dalla caratteristica forma data dalle manovelle sui cui perni si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infulcrano</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le bielle.</a:t>
                      </a:r>
                    </a:p>
                    <a:p>
                      <a:pPr algn="l"/>
                      <a:endPar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Fonte: Motori.it</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20322829"/>
                  </a:ext>
                </a:extLst>
              </a:tr>
              <a:tr h="54403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Oberbegriff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s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Antriebselement</a:t>
                      </a:r>
                      <a:r>
                        <a:rPr lang="it-IT" sz="2200" u="none" dirty="0">
                          <a:solidFill>
                            <a:schemeClr val="bg2">
                              <a:lumMod val="10000"/>
                            </a:schemeClr>
                          </a:solidFill>
                          <a:latin typeface="Times New Roman" panose="02020603050405020304" pitchFamily="18" charset="0"/>
                          <a:cs typeface="Times New Roman" panose="02020603050405020304" pitchFamily="18" charset="0"/>
                        </a:rPr>
                        <a:t>, s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Mascinenteil</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dirty="0">
                          <a:solidFill>
                            <a:schemeClr val="bg2">
                              <a:lumMod val="10000"/>
                            </a:schemeClr>
                          </a:solidFill>
                          <a:latin typeface="Times New Roman" panose="02020603050405020304" pitchFamily="18" charset="0"/>
                          <a:cs typeface="Times New Roman" panose="02020603050405020304" pitchFamily="18" charset="0"/>
                        </a:rPr>
                        <a:t>Organo meccanico, ingranaggio </a:t>
                      </a:r>
                    </a:p>
                  </a:txBody>
                  <a:tcPr/>
                </a:tc>
                <a:extLst>
                  <a:ext uri="{0D108BD9-81ED-4DB2-BD59-A6C34878D82A}">
                    <a16:rowId xmlns:a16="http://schemas.microsoft.com/office/drawing/2014/main" val="1162053315"/>
                  </a:ext>
                </a:extLst>
              </a:tr>
              <a:tr h="106704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Unterbegriff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Nockenwelle</a:t>
                      </a:r>
                      <a:r>
                        <a:rPr lang="it-IT" sz="2200" u="none" dirty="0">
                          <a:solidFill>
                            <a:schemeClr val="bg2">
                              <a:lumMod val="10000"/>
                            </a:schemeClr>
                          </a:solidFill>
                          <a:latin typeface="Times New Roman" panose="02020603050405020304" pitchFamily="18" charset="0"/>
                          <a:cs typeface="Times New Roman" panose="02020603050405020304" pitchFamily="18" charset="0"/>
                        </a:rPr>
                        <a:t>, s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Kurbelgehäuse</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Wellenlänge</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Wellenhöhe</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Wellenenergie</a:t>
                      </a:r>
                      <a:r>
                        <a:rPr lang="it-IT" sz="2200" u="none" dirty="0">
                          <a:solidFill>
                            <a:schemeClr val="bg2">
                              <a:lumMod val="10000"/>
                            </a:schemeClr>
                          </a:solidFill>
                          <a:latin typeface="Times New Roman" panose="02020603050405020304" pitchFamily="18" charset="0"/>
                          <a:cs typeface="Times New Roman" panose="02020603050405020304" pitchFamily="18" charset="0"/>
                        </a:rPr>
                        <a:t>,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Wellenpapier</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Mikrowelle</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Klangwelle</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Druckwelle</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Flutwelle</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Dauerwelle</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i="0" dirty="0">
                          <a:solidFill>
                            <a:schemeClr val="bg2">
                              <a:lumMod val="10000"/>
                            </a:schemeClr>
                          </a:solidFill>
                          <a:latin typeface="Times New Roman" panose="02020603050405020304" pitchFamily="18" charset="0"/>
                          <a:cs typeface="Times New Roman" panose="02020603050405020304" pitchFamily="18" charset="0"/>
                        </a:rPr>
                        <a:t>Albero a camme, albero genealogico, inalbero</a:t>
                      </a:r>
                    </a:p>
                  </a:txBody>
                  <a:tcPr/>
                </a:tc>
                <a:extLst>
                  <a:ext uri="{0D108BD9-81ED-4DB2-BD59-A6C34878D82A}">
                    <a16:rowId xmlns:a16="http://schemas.microsoft.com/office/drawing/2014/main" val="3315726681"/>
                  </a:ext>
                </a:extLst>
              </a:tr>
              <a:tr h="584460">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Ortografische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Varianten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p>
                  </a:txBody>
                  <a:tcPr/>
                </a:tc>
                <a:tc>
                  <a:txBody>
                    <a:bodyPr/>
                    <a:lstStyle/>
                    <a:p>
                      <a:endParaRPr lang="it-IT" sz="2200" dirty="0"/>
                    </a:p>
                  </a:txBody>
                  <a:tcPr/>
                </a:tc>
                <a:extLst>
                  <a:ext uri="{0D108BD9-81ED-4DB2-BD59-A6C34878D82A}">
                    <a16:rowId xmlns:a16="http://schemas.microsoft.com/office/drawing/2014/main" val="3065853268"/>
                  </a:ext>
                </a:extLst>
              </a:tr>
              <a:tr h="617992">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Abgekürzte</a:t>
                      </a:r>
                      <a:r>
                        <a:rPr lang="it-IT" sz="2200" b="1" dirty="0">
                          <a:solidFill>
                            <a:schemeClr val="bg2">
                              <a:lumMod val="10000"/>
                            </a:schemeClr>
                          </a:solidFill>
                          <a:latin typeface="Times New Roman" panose="02020603050405020304" pitchFamily="18" charset="0"/>
                          <a:cs typeface="Times New Roman" panose="02020603050405020304" pitchFamily="18" charset="0"/>
                        </a:rPr>
                        <a:t> Forme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extLst>
                  <a:ext uri="{0D108BD9-81ED-4DB2-BD59-A6C34878D82A}">
                    <a16:rowId xmlns:a16="http://schemas.microsoft.com/office/drawing/2014/main" val="1384392757"/>
                  </a:ext>
                </a:extLst>
              </a:tr>
              <a:tr h="91175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Synonime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endParaRPr lang="it-IT" sz="2200" b="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2559978"/>
                  </a:ext>
                </a:extLst>
              </a:tr>
              <a:tr h="474055">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Antonyme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8268365"/>
                  </a:ext>
                </a:extLst>
              </a:tr>
              <a:tr h="56497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Kollokation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Die K. </a:t>
                      </a:r>
                      <a:r>
                        <a:rPr lang="it-IT" sz="2200" dirty="0" err="1">
                          <a:solidFill>
                            <a:schemeClr val="bg2">
                              <a:lumMod val="10000"/>
                            </a:schemeClr>
                          </a:solidFill>
                          <a:latin typeface="Times New Roman" panose="02020603050405020304" pitchFamily="18" charset="0"/>
                          <a:cs typeface="Times New Roman" panose="02020603050405020304" pitchFamily="18" charset="0"/>
                        </a:rPr>
                        <a:t>verwandelt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ist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aufteilbar</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monolitisch</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ausgewogen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Albero a gomiti trasforma, è scomponibile, monolitico, equilibrato </a:t>
                      </a:r>
                    </a:p>
                  </a:txBody>
                  <a:tcPr/>
                </a:tc>
                <a:extLst>
                  <a:ext uri="{0D108BD9-81ED-4DB2-BD59-A6C34878D82A}">
                    <a16:rowId xmlns:a16="http://schemas.microsoft.com/office/drawing/2014/main" val="1616872398"/>
                  </a:ext>
                </a:extLst>
              </a:tr>
              <a:tr h="158713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Kontext</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„Diese Ford Racing 302 geschmiedete </a:t>
                      </a:r>
                      <a:r>
                        <a:rPr lang="de-DE"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Kurbelwelle</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ist ausgewogen</a:t>
                      </a:r>
                      <a:r>
                        <a:rPr lang="de-DE"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a:t>
                      </a: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(https://www.hurricanerods.com/de/products/Hurricane-FORD-5.0L-302-Crankshafts-4340-Forged-steel-3.250-Inch-Stroke.html)</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«L’</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albero a gomiti </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deve essere accuratamente equilibrato, per impedire la presenza di forze centrifughe» </a:t>
                      </a: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(https://www.motori.it/glossario/albero-a-gomiti)</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03863"/>
                  </a:ext>
                </a:extLst>
              </a:tr>
              <a:tr h="0">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Datum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Eintrags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14/04/2023</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2200" dirty="0">
                          <a:solidFill>
                            <a:schemeClr val="bg2">
                              <a:lumMod val="10000"/>
                            </a:schemeClr>
                          </a:solidFill>
                          <a:latin typeface="Times New Roman" panose="02020603050405020304" pitchFamily="18" charset="0"/>
                          <a:cs typeface="Times New Roman" panose="02020603050405020304" pitchFamily="18" charset="0"/>
                        </a:rPr>
                        <a:t>14/04/2023</a:t>
                      </a:r>
                    </a:p>
                    <a:p>
                      <a:endParaRPr lang="it-IT" sz="2200" dirty="0"/>
                    </a:p>
                  </a:txBody>
                  <a:tcPr/>
                </a:tc>
                <a:extLst>
                  <a:ext uri="{0D108BD9-81ED-4DB2-BD59-A6C34878D82A}">
                    <a16:rowId xmlns:a16="http://schemas.microsoft.com/office/drawing/2014/main" val="2853990522"/>
                  </a:ext>
                </a:extLst>
              </a:tr>
              <a:tr h="5454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Querverweise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e </a:t>
                      </a:r>
                      <a:r>
                        <a:rPr lang="it-IT" sz="2200" dirty="0" err="1">
                          <a:solidFill>
                            <a:schemeClr val="bg2">
                              <a:lumMod val="10000"/>
                            </a:schemeClr>
                          </a:solidFill>
                          <a:latin typeface="Times New Roman" panose="02020603050405020304" pitchFamily="18" charset="0"/>
                          <a:cs typeface="Times New Roman" panose="02020603050405020304" pitchFamily="18" charset="0"/>
                        </a:rPr>
                        <a:t>Nockenwelle</a:t>
                      </a:r>
                      <a:r>
                        <a:rPr lang="it-IT" sz="2200"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Albero a camme </a:t>
                      </a:r>
                    </a:p>
                  </a:txBody>
                  <a:tcPr/>
                </a:tc>
                <a:extLst>
                  <a:ext uri="{0D108BD9-81ED-4DB2-BD59-A6C34878D82A}">
                    <a16:rowId xmlns:a16="http://schemas.microsoft.com/office/drawing/2014/main" val="1860962380"/>
                  </a:ext>
                </a:extLst>
              </a:tr>
            </a:tbl>
          </a:graphicData>
        </a:graphic>
      </p:graphicFrame>
    </p:spTree>
    <p:extLst>
      <p:ext uri="{BB962C8B-B14F-4D97-AF65-F5344CB8AC3E}">
        <p14:creationId xmlns:p14="http://schemas.microsoft.com/office/powerpoint/2010/main" val="25975668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099F2F36-7097-416A-AE32-D400BCE60E7D}"/>
              </a:ext>
            </a:extLst>
          </p:cNvPr>
          <p:cNvSpPr>
            <a:spLocks noGrp="1"/>
          </p:cNvSpPr>
          <p:nvPr>
            <p:ph type="sldNum" sz="quarter" idx="2"/>
          </p:nvPr>
        </p:nvSpPr>
        <p:spPr/>
        <p:txBody>
          <a:bodyPr/>
          <a:lstStyle/>
          <a:p>
            <a:fld id="{86CB4B4D-7CA3-9044-876B-883B54F8677D}" type="slidenum">
              <a:rPr lang="it-IT" smtClean="0"/>
              <a:pPr/>
              <a:t>19</a:t>
            </a:fld>
            <a:endParaRPr lang="it-IT"/>
          </a:p>
        </p:txBody>
      </p:sp>
      <p:graphicFrame>
        <p:nvGraphicFramePr>
          <p:cNvPr id="4" name="Tabella 7">
            <a:extLst>
              <a:ext uri="{FF2B5EF4-FFF2-40B4-BE49-F238E27FC236}">
                <a16:creationId xmlns:a16="http://schemas.microsoft.com/office/drawing/2014/main" id="{3F671E8C-C22A-4B57-A507-1F30B77E84DF}"/>
              </a:ext>
            </a:extLst>
          </p:cNvPr>
          <p:cNvGraphicFramePr>
            <a:graphicFrameLocks/>
          </p:cNvGraphicFramePr>
          <p:nvPr>
            <p:extLst>
              <p:ext uri="{D42A27DB-BD31-4B8C-83A1-F6EECF244321}">
                <p14:modId xmlns:p14="http://schemas.microsoft.com/office/powerpoint/2010/main" val="2909328174"/>
              </p:ext>
            </p:extLst>
          </p:nvPr>
        </p:nvGraphicFramePr>
        <p:xfrm>
          <a:off x="728757" y="107295"/>
          <a:ext cx="22913987" cy="13501409"/>
        </p:xfrm>
        <a:graphic>
          <a:graphicData uri="http://schemas.openxmlformats.org/drawingml/2006/table">
            <a:tbl>
              <a:tblPr firstRow="1" bandRow="1">
                <a:tableStyleId>{5940675A-B579-460E-94D1-54222C63F5DA}</a:tableStyleId>
              </a:tblPr>
              <a:tblGrid>
                <a:gridCol w="3194368">
                  <a:extLst>
                    <a:ext uri="{9D8B030D-6E8A-4147-A177-3AD203B41FA5}">
                      <a16:colId xmlns:a16="http://schemas.microsoft.com/office/drawing/2014/main" val="3115371598"/>
                    </a:ext>
                  </a:extLst>
                </a:gridCol>
                <a:gridCol w="10082630">
                  <a:extLst>
                    <a:ext uri="{9D8B030D-6E8A-4147-A177-3AD203B41FA5}">
                      <a16:colId xmlns:a16="http://schemas.microsoft.com/office/drawing/2014/main" val="174746509"/>
                    </a:ext>
                  </a:extLst>
                </a:gridCol>
                <a:gridCol w="9636989">
                  <a:extLst>
                    <a:ext uri="{9D8B030D-6E8A-4147-A177-3AD203B41FA5}">
                      <a16:colId xmlns:a16="http://schemas.microsoft.com/office/drawing/2014/main" val="3522766599"/>
                    </a:ext>
                  </a:extLst>
                </a:gridCol>
              </a:tblGrid>
              <a:tr h="438994">
                <a:tc>
                  <a:txBody>
                    <a:bodyPr/>
                    <a:lstStyle/>
                    <a:p>
                      <a:endParaRPr lang="it-IT" dirty="0"/>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DEUTSCH (AS)</a:t>
                      </a:r>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ITALIANO (ZS)</a:t>
                      </a:r>
                    </a:p>
                  </a:txBody>
                  <a:tcPr/>
                </a:tc>
                <a:extLst>
                  <a:ext uri="{0D108BD9-81ED-4DB2-BD59-A6C34878D82A}">
                    <a16:rowId xmlns:a16="http://schemas.microsoft.com/office/drawing/2014/main" val="3059610486"/>
                  </a:ext>
                </a:extLst>
              </a:tr>
              <a:tr h="10602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Begriff</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ctr"/>
                      <a:r>
                        <a:rPr lang="it-IT" sz="3200" b="1" dirty="0">
                          <a:solidFill>
                            <a:srgbClr val="FF0000"/>
                          </a:solidFill>
                          <a:latin typeface="Times New Roman" panose="02020603050405020304" pitchFamily="18" charset="0"/>
                          <a:cs typeface="Times New Roman" panose="02020603050405020304" pitchFamily="18" charset="0"/>
                        </a:rPr>
                        <a:t>Motor, die</a:t>
                      </a:r>
                    </a:p>
                  </a:txBody>
                  <a:tcPr/>
                </a:tc>
                <a:tc>
                  <a:txBody>
                    <a:bodyPr/>
                    <a:lstStyle/>
                    <a:p>
                      <a:r>
                        <a:rPr lang="it-IT" sz="3200" b="1" dirty="0">
                          <a:solidFill>
                            <a:schemeClr val="bg2">
                              <a:lumMod val="10000"/>
                            </a:schemeClr>
                          </a:solidFill>
                          <a:latin typeface="Times New Roman" panose="02020603050405020304" pitchFamily="18" charset="0"/>
                          <a:cs typeface="Times New Roman" panose="02020603050405020304" pitchFamily="18" charset="0"/>
                        </a:rPr>
                        <a:t>Motore</a:t>
                      </a:r>
                    </a:p>
                  </a:txBody>
                  <a:tcPr/>
                </a:tc>
                <a:extLst>
                  <a:ext uri="{0D108BD9-81ED-4DB2-BD59-A6C34878D82A}">
                    <a16:rowId xmlns:a16="http://schemas.microsoft.com/office/drawing/2014/main" val="789596408"/>
                  </a:ext>
                </a:extLst>
              </a:tr>
              <a:tr h="3445362">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Definition (und Bild) </a:t>
                      </a:r>
                    </a:p>
                  </a:txBody>
                  <a:tcPr/>
                </a:tc>
                <a:tc>
                  <a:txBody>
                    <a:bodyPr/>
                    <a:lstStyle/>
                    <a:p>
                      <a:pPr marL="0" indent="0" algn="l">
                        <a:buFont typeface="Arial" panose="020B0604020202020204" pitchFamily="34" charset="0"/>
                        <a:buNone/>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Ein Motor ist eine Maschine, die aus thermischer, chemischer oder anderer Energie Bewegungsenergie erzeugt. Nach wie vor ist der Verbrennungsmotor wichtigste Antriebsquelle für Automobile. Durch die Verbrennung eines Kraftstoffs wandelt der Verbrennungsmotor chemische Energie in Bewegungsenergie, Reibung und Wärme um.</a:t>
                      </a:r>
                    </a:p>
                    <a:p>
                      <a:pPr marL="0" indent="0" algn="l">
                        <a:buFont typeface="Arial" panose="020B0604020202020204" pitchFamily="34" charset="0"/>
                        <a:buNone/>
                      </a:pP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Quelle: Mein Autolexikon.de </a:t>
                      </a: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Macchina che trasforma energia chimica in energia meccanica. </a:t>
                      </a:r>
                    </a:p>
                    <a:p>
                      <a:pPr algn="l"/>
                      <a:endPar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Fonte: Grazianti Linguistica </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20322829"/>
                  </a:ext>
                </a:extLst>
              </a:tr>
              <a:tr h="54403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Oberbegriff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Maschine</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dirty="0">
                          <a:solidFill>
                            <a:schemeClr val="bg2">
                              <a:lumMod val="10000"/>
                            </a:schemeClr>
                          </a:solidFill>
                          <a:latin typeface="Times New Roman" panose="02020603050405020304" pitchFamily="18" charset="0"/>
                          <a:cs typeface="Times New Roman" panose="02020603050405020304" pitchFamily="18" charset="0"/>
                        </a:rPr>
                        <a:t>Macchina </a:t>
                      </a:r>
                    </a:p>
                  </a:txBody>
                  <a:tcPr/>
                </a:tc>
                <a:extLst>
                  <a:ext uri="{0D108BD9-81ED-4DB2-BD59-A6C34878D82A}">
                    <a16:rowId xmlns:a16="http://schemas.microsoft.com/office/drawing/2014/main" val="1162053315"/>
                  </a:ext>
                </a:extLst>
              </a:tr>
              <a:tr h="106704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Unterbegriff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Motorblock</a:t>
                      </a:r>
                      <a:r>
                        <a:rPr lang="it-IT" sz="2200" u="none" dirty="0">
                          <a:solidFill>
                            <a:schemeClr val="bg2">
                              <a:lumMod val="10000"/>
                            </a:schemeClr>
                          </a:solidFill>
                          <a:latin typeface="Times New Roman" panose="02020603050405020304" pitchFamily="18" charset="0"/>
                          <a:cs typeface="Times New Roman" panose="02020603050405020304" pitchFamily="18" charset="0"/>
                        </a:rPr>
                        <a:t>, 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Motorlager</a:t>
                      </a:r>
                      <a:r>
                        <a:rPr lang="it-IT" sz="2200" u="none" dirty="0">
                          <a:solidFill>
                            <a:schemeClr val="bg2">
                              <a:lumMod val="10000"/>
                            </a:schemeClr>
                          </a:solidFill>
                          <a:latin typeface="Times New Roman" panose="02020603050405020304" pitchFamily="18" charset="0"/>
                          <a:cs typeface="Times New Roman" panose="02020603050405020304" pitchFamily="18" charset="0"/>
                        </a:rPr>
                        <a:t>, 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Motorsteurgerät</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Motorsteuerung</a:t>
                      </a:r>
                      <a:r>
                        <a:rPr lang="it-IT" sz="2200" u="none" dirty="0">
                          <a:solidFill>
                            <a:schemeClr val="bg2">
                              <a:lumMod val="10000"/>
                            </a:schemeClr>
                          </a:solidFill>
                          <a:latin typeface="Times New Roman" panose="02020603050405020304" pitchFamily="18" charset="0"/>
                          <a:cs typeface="Times New Roman" panose="02020603050405020304" pitchFamily="18" charset="0"/>
                        </a:rPr>
                        <a:t>, s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Motorrad</a:t>
                      </a:r>
                      <a:r>
                        <a:rPr lang="it-IT" sz="2200" u="none" dirty="0">
                          <a:solidFill>
                            <a:schemeClr val="bg2">
                              <a:lumMod val="10000"/>
                            </a:schemeClr>
                          </a:solidFill>
                          <a:latin typeface="Times New Roman" panose="02020603050405020304" pitchFamily="18" charset="0"/>
                          <a:cs typeface="Times New Roman" panose="02020603050405020304" pitchFamily="18" charset="0"/>
                        </a:rPr>
                        <a:t>,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Motorfamilie</a:t>
                      </a:r>
                      <a:r>
                        <a:rPr lang="it-IT" sz="2200" u="none" dirty="0">
                          <a:solidFill>
                            <a:schemeClr val="bg2">
                              <a:lumMod val="10000"/>
                            </a:schemeClr>
                          </a:solidFill>
                          <a:latin typeface="Times New Roman" panose="02020603050405020304" pitchFamily="18" charset="0"/>
                          <a:cs typeface="Times New Roman" panose="02020603050405020304" pitchFamily="18" charset="0"/>
                        </a:rPr>
                        <a:t>, r Diesel-</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Benzinmotor</a:t>
                      </a:r>
                      <a:r>
                        <a:rPr lang="it-IT" sz="2200" u="none" dirty="0">
                          <a:solidFill>
                            <a:schemeClr val="bg2">
                              <a:lumMod val="10000"/>
                            </a:schemeClr>
                          </a:solidFill>
                          <a:latin typeface="Times New Roman" panose="02020603050405020304" pitchFamily="18" charset="0"/>
                          <a:cs typeface="Times New Roman" panose="02020603050405020304" pitchFamily="18" charset="0"/>
                        </a:rPr>
                        <a:t>, 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Sternmotor</a:t>
                      </a:r>
                      <a:r>
                        <a:rPr lang="it-IT" sz="2200" u="none" dirty="0">
                          <a:solidFill>
                            <a:schemeClr val="bg2">
                              <a:lumMod val="10000"/>
                            </a:schemeClr>
                          </a:solidFill>
                          <a:latin typeface="Times New Roman" panose="02020603050405020304" pitchFamily="18" charset="0"/>
                          <a:cs typeface="Times New Roman" panose="02020603050405020304" pitchFamily="18" charset="0"/>
                        </a:rPr>
                        <a:t>, 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Gasmotor</a:t>
                      </a:r>
                      <a:r>
                        <a:rPr lang="it-IT" sz="2200" u="none" dirty="0">
                          <a:solidFill>
                            <a:schemeClr val="bg2">
                              <a:lumMod val="10000"/>
                            </a:schemeClr>
                          </a:solidFill>
                          <a:latin typeface="Times New Roman" panose="02020603050405020304" pitchFamily="18" charset="0"/>
                          <a:cs typeface="Times New Roman" panose="02020603050405020304" pitchFamily="18" charset="0"/>
                        </a:rPr>
                        <a:t>, 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Verbrennungsmotor</a:t>
                      </a:r>
                      <a:r>
                        <a:rPr lang="it-IT" sz="2200" u="none" dirty="0">
                          <a:solidFill>
                            <a:schemeClr val="bg2">
                              <a:lumMod val="10000"/>
                            </a:schemeClr>
                          </a:solidFill>
                          <a:latin typeface="Times New Roman" panose="02020603050405020304" pitchFamily="18" charset="0"/>
                          <a:cs typeface="Times New Roman" panose="02020603050405020304" pitchFamily="18" charset="0"/>
                        </a:rPr>
                        <a:t>, 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Hydraulikmotor</a:t>
                      </a:r>
                      <a:r>
                        <a:rPr lang="it-IT" sz="2200" u="none" dirty="0">
                          <a:solidFill>
                            <a:schemeClr val="bg2">
                              <a:lumMod val="10000"/>
                            </a:schemeClr>
                          </a:solidFill>
                          <a:latin typeface="Times New Roman" panose="02020603050405020304" pitchFamily="18" charset="0"/>
                          <a:cs typeface="Times New Roman" panose="02020603050405020304" pitchFamily="18" charset="0"/>
                        </a:rPr>
                        <a:t>, 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Elektromotor</a:t>
                      </a:r>
                      <a:r>
                        <a:rPr lang="it-IT" sz="2200" u="none" dirty="0">
                          <a:solidFill>
                            <a:schemeClr val="bg2">
                              <a:lumMod val="10000"/>
                            </a:schemeClr>
                          </a:solidFill>
                          <a:latin typeface="Times New Roman" panose="02020603050405020304" pitchFamily="18" charset="0"/>
                          <a:cs typeface="Times New Roman" panose="02020603050405020304" pitchFamily="18" charset="0"/>
                        </a:rPr>
                        <a:t>,  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Dampfmotor</a:t>
                      </a:r>
                      <a:r>
                        <a:rPr lang="it-IT" sz="2200" u="none" dirty="0">
                          <a:solidFill>
                            <a:schemeClr val="bg2">
                              <a:lumMod val="10000"/>
                            </a:schemeClr>
                          </a:solidFill>
                          <a:latin typeface="Times New Roman" panose="02020603050405020304" pitchFamily="18" charset="0"/>
                          <a:cs typeface="Times New Roman" panose="02020603050405020304" pitchFamily="18" charset="0"/>
                        </a:rPr>
                        <a:t>, 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Vier</a:t>
                      </a:r>
                      <a:r>
                        <a:rPr lang="it-IT" sz="2200" u="none" dirty="0">
                          <a:solidFill>
                            <a:schemeClr val="bg2">
                              <a:lumMod val="10000"/>
                            </a:schemeClr>
                          </a:solidFill>
                          <a:latin typeface="Times New Roman" panose="02020603050405020304" pitchFamily="18" charset="0"/>
                          <a:cs typeface="Times New Roman" panose="02020603050405020304" pitchFamily="18" charset="0"/>
                        </a:rPr>
                        <a:t>(Zwei)</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taktmotor</a:t>
                      </a:r>
                      <a:r>
                        <a:rPr lang="it-IT" sz="2200" u="none" dirty="0">
                          <a:solidFill>
                            <a:schemeClr val="bg2">
                              <a:lumMod val="10000"/>
                            </a:schemeClr>
                          </a:solidFill>
                          <a:latin typeface="Times New Roman" panose="02020603050405020304" pitchFamily="18" charset="0"/>
                          <a:cs typeface="Times New Roman" panose="02020603050405020304" pitchFamily="18" charset="0"/>
                        </a:rPr>
                        <a:t>, 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Vier</a:t>
                      </a:r>
                      <a:r>
                        <a:rPr lang="it-IT" sz="2200" u="none" dirty="0">
                          <a:solidFill>
                            <a:schemeClr val="bg2">
                              <a:lumMod val="10000"/>
                            </a:schemeClr>
                          </a:solidFill>
                          <a:latin typeface="Times New Roman" panose="02020603050405020304" pitchFamily="18" charset="0"/>
                          <a:cs typeface="Times New Roman" panose="02020603050405020304" pitchFamily="18" charset="0"/>
                        </a:rPr>
                        <a:t>(</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Zwei,Drei,Sechs</a:t>
                      </a:r>
                      <a:r>
                        <a:rPr lang="it-IT" sz="2200" u="none" dirty="0">
                          <a:solidFill>
                            <a:schemeClr val="bg2">
                              <a:lumMod val="10000"/>
                            </a:schemeClr>
                          </a:solidFill>
                          <a:latin typeface="Times New Roman" panose="02020603050405020304" pitchFamily="18" charset="0"/>
                          <a:cs typeface="Times New Roman" panose="02020603050405020304" pitchFamily="18" charset="0"/>
                        </a:rPr>
                        <a:t>)</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zylindermotor</a:t>
                      </a:r>
                      <a:r>
                        <a:rPr lang="it-IT" sz="2200" u="none" dirty="0">
                          <a:solidFill>
                            <a:schemeClr val="bg2">
                              <a:lumMod val="10000"/>
                            </a:schemeClr>
                          </a:solidFill>
                          <a:latin typeface="Times New Roman" panose="02020603050405020304" pitchFamily="18" charset="0"/>
                          <a:cs typeface="Times New Roman" panose="02020603050405020304" pitchFamily="18" charset="0"/>
                        </a:rPr>
                        <a:t>.</a:t>
                      </a: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Motore termico, elettrico, idraulico, eolico; motore a combustione interna, esterna; motore a benzina, a gas, a gasolio; motore a vapore; motore alternativo, rotativo; motore a quattro tempi, a due tempi; motore a due, tre, quattro, sei cilindri; motore ad accensione comandata, quello a ciclo Otto, a benzina o a gas, a scoppio; motore ad accensione per compressione. Sport del motore. </a:t>
                      </a:r>
                      <a:endParaRPr lang="it-IT" sz="2200" i="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15726681"/>
                  </a:ext>
                </a:extLst>
              </a:tr>
              <a:tr h="584460">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Ortografische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Varianten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p>
                  </a:txBody>
                  <a:tcPr/>
                </a:tc>
                <a:tc>
                  <a:txBody>
                    <a:bodyPr/>
                    <a:lstStyle/>
                    <a:p>
                      <a:endParaRPr lang="it-IT" sz="2200" dirty="0"/>
                    </a:p>
                  </a:txBody>
                  <a:tcPr/>
                </a:tc>
                <a:extLst>
                  <a:ext uri="{0D108BD9-81ED-4DB2-BD59-A6C34878D82A}">
                    <a16:rowId xmlns:a16="http://schemas.microsoft.com/office/drawing/2014/main" val="3065853268"/>
                  </a:ext>
                </a:extLst>
              </a:tr>
              <a:tr h="617992">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Abgekürzte</a:t>
                      </a:r>
                      <a:r>
                        <a:rPr lang="it-IT" sz="2200" b="1" dirty="0">
                          <a:solidFill>
                            <a:schemeClr val="bg2">
                              <a:lumMod val="10000"/>
                            </a:schemeClr>
                          </a:solidFill>
                          <a:latin typeface="Times New Roman" panose="02020603050405020304" pitchFamily="18" charset="0"/>
                          <a:cs typeface="Times New Roman" panose="02020603050405020304" pitchFamily="18" charset="0"/>
                        </a:rPr>
                        <a:t> Forme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extLst>
                  <a:ext uri="{0D108BD9-81ED-4DB2-BD59-A6C34878D82A}">
                    <a16:rowId xmlns:a16="http://schemas.microsoft.com/office/drawing/2014/main" val="1384392757"/>
                  </a:ext>
                </a:extLst>
              </a:tr>
              <a:tr h="91175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Synonime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endParaRPr lang="it-IT" sz="2200" b="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2559978"/>
                  </a:ext>
                </a:extLst>
              </a:tr>
              <a:tr h="474055">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Antonyme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8268365"/>
                  </a:ext>
                </a:extLst>
              </a:tr>
              <a:tr h="56497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Kollokation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err="1">
                          <a:solidFill>
                            <a:schemeClr val="bg2">
                              <a:lumMod val="10000"/>
                            </a:schemeClr>
                          </a:solidFill>
                          <a:latin typeface="Times New Roman" panose="02020603050405020304" pitchFamily="18" charset="0"/>
                          <a:cs typeface="Times New Roman" panose="02020603050405020304" pitchFamily="18" charset="0"/>
                        </a:rPr>
                        <a:t>Den</a:t>
                      </a:r>
                      <a:r>
                        <a:rPr lang="it-IT" sz="2200" dirty="0">
                          <a:solidFill>
                            <a:schemeClr val="bg2">
                              <a:lumMod val="10000"/>
                            </a:schemeClr>
                          </a:solidFill>
                          <a:latin typeface="Times New Roman" panose="02020603050405020304" pitchFamily="18" charset="0"/>
                          <a:cs typeface="Times New Roman" panose="02020603050405020304" pitchFamily="18" charset="0"/>
                        </a:rPr>
                        <a:t> M. </a:t>
                      </a:r>
                      <a:r>
                        <a:rPr lang="it-IT" sz="2200" dirty="0" err="1">
                          <a:solidFill>
                            <a:schemeClr val="bg2">
                              <a:lumMod val="10000"/>
                            </a:schemeClr>
                          </a:solidFill>
                          <a:latin typeface="Times New Roman" panose="02020603050405020304" pitchFamily="18" charset="0"/>
                          <a:cs typeface="Times New Roman" panose="02020603050405020304" pitchFamily="18" charset="0"/>
                        </a:rPr>
                        <a:t>anspringen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abschalten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überhitzen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abkühlen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der</a:t>
                      </a:r>
                      <a:r>
                        <a:rPr lang="it-IT" sz="2200" dirty="0">
                          <a:solidFill>
                            <a:schemeClr val="bg2">
                              <a:lumMod val="10000"/>
                            </a:schemeClr>
                          </a:solidFill>
                          <a:latin typeface="Times New Roman" panose="02020603050405020304" pitchFamily="18" charset="0"/>
                          <a:cs typeface="Times New Roman" panose="02020603050405020304" pitchFamily="18" charset="0"/>
                        </a:rPr>
                        <a:t> M. </a:t>
                      </a:r>
                      <a:r>
                        <a:rPr lang="it-IT" sz="2200" dirty="0" err="1">
                          <a:solidFill>
                            <a:schemeClr val="bg2">
                              <a:lumMod val="10000"/>
                            </a:schemeClr>
                          </a:solidFill>
                          <a:latin typeface="Times New Roman" panose="02020603050405020304" pitchFamily="18" charset="0"/>
                          <a:cs typeface="Times New Roman" panose="02020603050405020304" pitchFamily="18" charset="0"/>
                        </a:rPr>
                        <a:t>arbeitet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gibt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eine</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Leistung</a:t>
                      </a:r>
                      <a:r>
                        <a:rPr lang="it-IT" sz="2200" dirty="0">
                          <a:solidFill>
                            <a:schemeClr val="bg2">
                              <a:lumMod val="10000"/>
                            </a:schemeClr>
                          </a:solidFill>
                          <a:latin typeface="Times New Roman" panose="02020603050405020304" pitchFamily="18" charset="0"/>
                          <a:cs typeface="Times New Roman" panose="02020603050405020304" pitchFamily="18" charset="0"/>
                        </a:rPr>
                        <a:t> ab. </a:t>
                      </a: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Scaldare, surriscaldare, raffreddare, spegnere, accendere il m.; il m. lavora, eroga una potenza.</a:t>
                      </a:r>
                    </a:p>
                  </a:txBody>
                  <a:tcPr/>
                </a:tc>
                <a:extLst>
                  <a:ext uri="{0D108BD9-81ED-4DB2-BD59-A6C34878D82A}">
                    <a16:rowId xmlns:a16="http://schemas.microsoft.com/office/drawing/2014/main" val="1616872398"/>
                  </a:ext>
                </a:extLst>
              </a:tr>
              <a:tr h="158713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Kontext</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„Die häufigste Ursache wenn </a:t>
                      </a:r>
                      <a:r>
                        <a:rPr lang="de-DE"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der Motor </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springt nicht an ist ein Fehler in der Stromversorgung</a:t>
                      </a:r>
                      <a:r>
                        <a:rPr lang="de-DE"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a:t>
                      </a: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(https://www.autoteileprofi.de/ratgeber/auto-springt-nicht-an-moegliche-ursachen-und-wie-man-sie-behebt-1836#)</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«Surriscaldare</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il motore </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può provocare rotture gravi e costose da riparare: il problema è capire quando la situazione si sta facendo “incandescente” e quali possono essere la cause.» </a:t>
                      </a: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(https://www.insella.it/news/se-il-motore-scalda-troppo)</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03863"/>
                  </a:ext>
                </a:extLst>
              </a:tr>
              <a:tr h="0">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Datum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Eintrags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14/04/2023</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2200" dirty="0">
                          <a:solidFill>
                            <a:schemeClr val="bg2">
                              <a:lumMod val="10000"/>
                            </a:schemeClr>
                          </a:solidFill>
                          <a:latin typeface="Times New Roman" panose="02020603050405020304" pitchFamily="18" charset="0"/>
                          <a:cs typeface="Times New Roman" panose="02020603050405020304" pitchFamily="18" charset="0"/>
                        </a:rPr>
                        <a:t>14/04/2023</a:t>
                      </a:r>
                    </a:p>
                    <a:p>
                      <a:endParaRPr lang="it-IT" sz="2200" dirty="0"/>
                    </a:p>
                  </a:txBody>
                  <a:tcPr/>
                </a:tc>
                <a:extLst>
                  <a:ext uri="{0D108BD9-81ED-4DB2-BD59-A6C34878D82A}">
                    <a16:rowId xmlns:a16="http://schemas.microsoft.com/office/drawing/2014/main" val="2853990522"/>
                  </a:ext>
                </a:extLst>
              </a:tr>
              <a:tr h="5454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Querverweise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60962380"/>
                  </a:ext>
                </a:extLst>
              </a:tr>
            </a:tbl>
          </a:graphicData>
        </a:graphic>
      </p:graphicFrame>
      <p:pic>
        <p:nvPicPr>
          <p:cNvPr id="5" name="Immagine 4" descr="Immagine che contiene interni, apparecchio, motore&#10;&#10;Descrizione generata automaticamente">
            <a:extLst>
              <a:ext uri="{FF2B5EF4-FFF2-40B4-BE49-F238E27FC236}">
                <a16:creationId xmlns:a16="http://schemas.microsoft.com/office/drawing/2014/main" id="{FEBC8758-0516-4FAE-AB12-02AE84FC0C6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31398" y="3006982"/>
            <a:ext cx="1740202" cy="1919641"/>
          </a:xfrm>
          <a:prstGeom prst="rect">
            <a:avLst/>
          </a:prstGeom>
        </p:spPr>
      </p:pic>
    </p:spTree>
    <p:extLst>
      <p:ext uri="{BB962C8B-B14F-4D97-AF65-F5344CB8AC3E}">
        <p14:creationId xmlns:p14="http://schemas.microsoft.com/office/powerpoint/2010/main" val="114204065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517F2682-DAD7-49AD-81E5-5EC24BC84F27}"/>
              </a:ext>
            </a:extLst>
          </p:cNvPr>
          <p:cNvSpPr>
            <a:spLocks noGrp="1"/>
          </p:cNvSpPr>
          <p:nvPr>
            <p:ph type="sldNum" sz="quarter" idx="2"/>
          </p:nvPr>
        </p:nvSpPr>
        <p:spPr/>
        <p:txBody>
          <a:bodyPr/>
          <a:lstStyle/>
          <a:p>
            <a:fld id="{86CB4B4D-7CA3-9044-876B-883B54F8677D}" type="slidenum">
              <a:rPr lang="it-IT" smtClean="0"/>
              <a:pPr/>
              <a:t>2</a:t>
            </a:fld>
            <a:endParaRPr lang="it-IT"/>
          </a:p>
        </p:txBody>
      </p:sp>
      <p:graphicFrame>
        <p:nvGraphicFramePr>
          <p:cNvPr id="7" name="Tabella 7">
            <a:extLst>
              <a:ext uri="{FF2B5EF4-FFF2-40B4-BE49-F238E27FC236}">
                <a16:creationId xmlns:a16="http://schemas.microsoft.com/office/drawing/2014/main" id="{0C912F81-5C92-42B5-8796-FD443ADAE38D}"/>
              </a:ext>
            </a:extLst>
          </p:cNvPr>
          <p:cNvGraphicFramePr>
            <a:graphicFrameLocks noGrp="1"/>
          </p:cNvGraphicFramePr>
          <p:nvPr>
            <p:extLst>
              <p:ext uri="{D42A27DB-BD31-4B8C-83A1-F6EECF244321}">
                <p14:modId xmlns:p14="http://schemas.microsoft.com/office/powerpoint/2010/main" val="1031791264"/>
              </p:ext>
            </p:extLst>
          </p:nvPr>
        </p:nvGraphicFramePr>
        <p:xfrm>
          <a:off x="606281" y="260401"/>
          <a:ext cx="23158939" cy="12869098"/>
        </p:xfrm>
        <a:graphic>
          <a:graphicData uri="http://schemas.openxmlformats.org/drawingml/2006/table">
            <a:tbl>
              <a:tblPr firstRow="1" bandRow="1">
                <a:tableStyleId>{5940675A-B579-460E-94D1-54222C63F5DA}</a:tableStyleId>
              </a:tblPr>
              <a:tblGrid>
                <a:gridCol w="4115681">
                  <a:extLst>
                    <a:ext uri="{9D8B030D-6E8A-4147-A177-3AD203B41FA5}">
                      <a16:colId xmlns:a16="http://schemas.microsoft.com/office/drawing/2014/main" val="3115371598"/>
                    </a:ext>
                  </a:extLst>
                </a:gridCol>
                <a:gridCol w="9736807">
                  <a:extLst>
                    <a:ext uri="{9D8B030D-6E8A-4147-A177-3AD203B41FA5}">
                      <a16:colId xmlns:a16="http://schemas.microsoft.com/office/drawing/2014/main" val="174746509"/>
                    </a:ext>
                  </a:extLst>
                </a:gridCol>
                <a:gridCol w="9306451">
                  <a:extLst>
                    <a:ext uri="{9D8B030D-6E8A-4147-A177-3AD203B41FA5}">
                      <a16:colId xmlns:a16="http://schemas.microsoft.com/office/drawing/2014/main" val="3522766599"/>
                    </a:ext>
                  </a:extLst>
                </a:gridCol>
              </a:tblGrid>
              <a:tr h="441690">
                <a:tc>
                  <a:txBody>
                    <a:bodyPr/>
                    <a:lstStyle/>
                    <a:p>
                      <a:endParaRPr lang="it-IT" dirty="0"/>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DEUTSCH (AS)</a:t>
                      </a:r>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ITALIANO (ZS)</a:t>
                      </a:r>
                    </a:p>
                  </a:txBody>
                  <a:tcPr/>
                </a:tc>
                <a:extLst>
                  <a:ext uri="{0D108BD9-81ED-4DB2-BD59-A6C34878D82A}">
                    <a16:rowId xmlns:a16="http://schemas.microsoft.com/office/drawing/2014/main" val="3059610486"/>
                  </a:ext>
                </a:extLst>
              </a:tr>
              <a:tr h="64554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Begriff</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ctr"/>
                      <a:r>
                        <a:rPr lang="it-IT" sz="3200" b="1" dirty="0" err="1">
                          <a:solidFill>
                            <a:srgbClr val="FF0000"/>
                          </a:solidFill>
                          <a:latin typeface="Times New Roman" panose="02020603050405020304" pitchFamily="18" charset="0"/>
                          <a:cs typeface="Times New Roman" panose="02020603050405020304" pitchFamily="18" charset="0"/>
                        </a:rPr>
                        <a:t>Ansaugbrücke</a:t>
                      </a:r>
                      <a:r>
                        <a:rPr lang="it-IT" sz="3200" b="1" dirty="0">
                          <a:solidFill>
                            <a:srgbClr val="FF0000"/>
                          </a:solidFill>
                          <a:latin typeface="Times New Roman" panose="02020603050405020304" pitchFamily="18" charset="0"/>
                          <a:cs typeface="Times New Roman" panose="02020603050405020304" pitchFamily="18" charset="0"/>
                        </a:rPr>
                        <a:t>, die</a:t>
                      </a:r>
                    </a:p>
                  </a:txBody>
                  <a:tcPr/>
                </a:tc>
                <a:tc>
                  <a:txBody>
                    <a:bodyPr/>
                    <a:lstStyle/>
                    <a:p>
                      <a:r>
                        <a:rPr lang="it-IT" sz="3200" b="1" dirty="0">
                          <a:solidFill>
                            <a:schemeClr val="bg2">
                              <a:lumMod val="10000"/>
                            </a:schemeClr>
                          </a:solidFill>
                          <a:latin typeface="Times New Roman" panose="02020603050405020304" pitchFamily="18" charset="0"/>
                          <a:cs typeface="Times New Roman" panose="02020603050405020304" pitchFamily="18" charset="0"/>
                        </a:rPr>
                        <a:t>Collettore di Aspirazione </a:t>
                      </a:r>
                    </a:p>
                  </a:txBody>
                  <a:tcPr/>
                </a:tc>
                <a:extLst>
                  <a:ext uri="{0D108BD9-81ED-4DB2-BD59-A6C34878D82A}">
                    <a16:rowId xmlns:a16="http://schemas.microsoft.com/office/drawing/2014/main" val="789596408"/>
                  </a:ext>
                </a:extLst>
              </a:tr>
              <a:tr h="4450876">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Definition (und Bild) </a:t>
                      </a:r>
                    </a:p>
                  </a:txBody>
                  <a:tcPr/>
                </a:tc>
                <a:tc>
                  <a:txBody>
                    <a:bodyPr/>
                    <a:lstStyle/>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Es ist bei einem Verbrennungsmotor das Verbindungsstück zwischen dem Motorblock und dem Vergaser, einer zentralen Einspritzanlage oder der Drosselklappe. Es handelt sich dabei um ein gusseisernes, heute oft auch aus Aluminium oder Kunststoff hergestelltes Teil, das auf der einen Seite mit dem Motor, auf der anderen mit dem Vergaser verschraubt wird. Ausgehend vom Vergaser gelangt das Frischgas durch den Ansaugstutzen und über die Einlassventile in den Verbrennungsraum. </a:t>
                      </a:r>
                    </a:p>
                    <a:p>
                      <a:pPr algn="l"/>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Quelle:Wikipedia</a:t>
                      </a: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Nella tecnica, ogni tubazione che distribuisce o raccoglie fluidi di diversa specie e di diversa provenienza. Nelle macchine a combustione interna è il condotto che adduce aria fresca, o aria, ai cilindri.</a:t>
                      </a:r>
                    </a:p>
                    <a:p>
                      <a:pPr algn="l"/>
                      <a:endPar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Fonte: Vocabolario Treccani </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20322829"/>
                  </a:ext>
                </a:extLst>
              </a:tr>
              <a:tr h="54737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Oberbegriff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r </a:t>
                      </a:r>
                      <a:r>
                        <a:rPr lang="it-IT" sz="2200" dirty="0" err="1">
                          <a:solidFill>
                            <a:schemeClr val="bg2">
                              <a:lumMod val="10000"/>
                            </a:schemeClr>
                          </a:solidFill>
                          <a:latin typeface="Times New Roman" panose="02020603050405020304" pitchFamily="18" charset="0"/>
                          <a:cs typeface="Times New Roman" panose="02020603050405020304" pitchFamily="18" charset="0"/>
                        </a:rPr>
                        <a:t>Rohrbruch</a:t>
                      </a:r>
                      <a:r>
                        <a:rPr lang="it-IT" sz="2200" dirty="0">
                          <a:solidFill>
                            <a:schemeClr val="bg2">
                              <a:lumMod val="10000"/>
                            </a:schemeClr>
                          </a:solidFill>
                          <a:latin typeface="Times New Roman" panose="02020603050405020304" pitchFamily="18" charset="0"/>
                          <a:cs typeface="Times New Roman" panose="02020603050405020304" pitchFamily="18" charset="0"/>
                        </a:rPr>
                        <a:t>, e </a:t>
                      </a:r>
                      <a:r>
                        <a:rPr lang="it-IT" sz="2200" dirty="0" err="1">
                          <a:solidFill>
                            <a:schemeClr val="bg2">
                              <a:lumMod val="10000"/>
                            </a:schemeClr>
                          </a:solidFill>
                          <a:latin typeface="Times New Roman" panose="02020603050405020304" pitchFamily="18" charset="0"/>
                          <a:cs typeface="Times New Roman" panose="02020603050405020304" pitchFamily="18" charset="0"/>
                        </a:rPr>
                        <a:t>Sammelstelle</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dirty="0">
                          <a:solidFill>
                            <a:schemeClr val="bg2">
                              <a:lumMod val="10000"/>
                            </a:schemeClr>
                          </a:solidFill>
                          <a:latin typeface="Times New Roman" panose="02020603050405020304" pitchFamily="18" charset="0"/>
                          <a:cs typeface="Times New Roman" panose="02020603050405020304" pitchFamily="18" charset="0"/>
                        </a:rPr>
                        <a:t>Tubo, Convogliatore, Condotto </a:t>
                      </a:r>
                    </a:p>
                  </a:txBody>
                  <a:tcPr/>
                </a:tc>
                <a:extLst>
                  <a:ext uri="{0D108BD9-81ED-4DB2-BD59-A6C34878D82A}">
                    <a16:rowId xmlns:a16="http://schemas.microsoft.com/office/drawing/2014/main" val="1162053315"/>
                  </a:ext>
                </a:extLst>
              </a:tr>
              <a:tr h="849404">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Unterbegriff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Zugbrücke</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Kommandobrücke</a:t>
                      </a:r>
                      <a:r>
                        <a:rPr lang="it-IT" sz="2200" u="none" dirty="0">
                          <a:solidFill>
                            <a:schemeClr val="bg2">
                              <a:lumMod val="10000"/>
                            </a:schemeClr>
                          </a:solidFill>
                          <a:latin typeface="Times New Roman" panose="02020603050405020304" pitchFamily="18" charset="0"/>
                          <a:cs typeface="Times New Roman" panose="02020603050405020304" pitchFamily="18" charset="0"/>
                        </a:rPr>
                        <a:t>, 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Brückenschlag</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Steinbrucke</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Collettore di scarico, Collettore di gas, Collettore solare, Collettore di corrente, Collettore apostolico, Collettore ufficiale</a:t>
                      </a:r>
                    </a:p>
                  </a:txBody>
                  <a:tcPr/>
                </a:tc>
                <a:extLst>
                  <a:ext uri="{0D108BD9-81ED-4DB2-BD59-A6C34878D82A}">
                    <a16:rowId xmlns:a16="http://schemas.microsoft.com/office/drawing/2014/main" val="3315726681"/>
                  </a:ext>
                </a:extLst>
              </a:tr>
              <a:tr h="58804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Ortografische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Varianten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tc>
                  <a:txBody>
                    <a:bodyPr/>
                    <a:lstStyle/>
                    <a:p>
                      <a:endParaRPr lang="it-IT" sz="2200" dirty="0"/>
                    </a:p>
                  </a:txBody>
                  <a:tcPr/>
                </a:tc>
                <a:extLst>
                  <a:ext uri="{0D108BD9-81ED-4DB2-BD59-A6C34878D82A}">
                    <a16:rowId xmlns:a16="http://schemas.microsoft.com/office/drawing/2014/main" val="3065853268"/>
                  </a:ext>
                </a:extLst>
              </a:tr>
              <a:tr h="475666">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Abgekürzte</a:t>
                      </a:r>
                      <a:r>
                        <a:rPr lang="it-IT" sz="2200" b="1" dirty="0">
                          <a:solidFill>
                            <a:schemeClr val="bg2">
                              <a:lumMod val="10000"/>
                            </a:schemeClr>
                          </a:solidFill>
                          <a:latin typeface="Times New Roman" panose="02020603050405020304" pitchFamily="18" charset="0"/>
                          <a:cs typeface="Times New Roman" panose="02020603050405020304" pitchFamily="18" charset="0"/>
                        </a:rPr>
                        <a:t> Forme </a:t>
                      </a:r>
                    </a:p>
                  </a:txBody>
                  <a:tcPr/>
                </a:tc>
                <a:tc>
                  <a:txBody>
                    <a:bodyPr/>
                    <a:lstStyle/>
                    <a:p>
                      <a:endParaRPr lang="it-IT" sz="2200" dirty="0"/>
                    </a:p>
                  </a:txBody>
                  <a:tcPr/>
                </a:tc>
                <a:tc>
                  <a:txBody>
                    <a:bodyPr/>
                    <a:lstStyle/>
                    <a:p>
                      <a:endParaRPr lang="it-IT" sz="2200" dirty="0"/>
                    </a:p>
                  </a:txBody>
                  <a:tcPr/>
                </a:tc>
                <a:extLst>
                  <a:ext uri="{0D108BD9-81ED-4DB2-BD59-A6C34878D82A}">
                    <a16:rowId xmlns:a16="http://schemas.microsoft.com/office/drawing/2014/main" val="1384392757"/>
                  </a:ext>
                </a:extLst>
              </a:tr>
              <a:tr h="917356">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Synonime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dirty="0">
                          <a:solidFill>
                            <a:srgbClr val="202122"/>
                          </a:solidFill>
                          <a:effectLst/>
                          <a:latin typeface="Times New Roman" panose="02020603050405020304" pitchFamily="18" charset="0"/>
                          <a:cs typeface="Times New Roman" panose="02020603050405020304" pitchFamily="18" charset="0"/>
                        </a:rPr>
                        <a:t>r </a:t>
                      </a:r>
                      <a:r>
                        <a:rPr lang="it-IT" sz="2200" b="0" i="0" dirty="0" err="1">
                          <a:solidFill>
                            <a:srgbClr val="202122"/>
                          </a:solidFill>
                          <a:effectLst/>
                          <a:latin typeface="Times New Roman" panose="02020603050405020304" pitchFamily="18" charset="0"/>
                          <a:cs typeface="Times New Roman" panose="02020603050405020304" pitchFamily="18" charset="0"/>
                        </a:rPr>
                        <a:t>Ansaugkrümmer</a:t>
                      </a:r>
                      <a:r>
                        <a:rPr lang="it-IT" sz="2200" b="0" i="0" dirty="0">
                          <a:solidFill>
                            <a:srgbClr val="202122"/>
                          </a:solidFill>
                          <a:effectLst/>
                          <a:latin typeface="Times New Roman" panose="02020603050405020304" pitchFamily="18" charset="0"/>
                          <a:cs typeface="Times New Roman" panose="02020603050405020304" pitchFamily="18" charset="0"/>
                        </a:rPr>
                        <a:t>, s </a:t>
                      </a:r>
                      <a:r>
                        <a:rPr lang="it-IT" sz="2200" b="0" i="0" dirty="0" err="1">
                          <a:solidFill>
                            <a:srgbClr val="202122"/>
                          </a:solidFill>
                          <a:effectLst/>
                          <a:latin typeface="Times New Roman" panose="02020603050405020304" pitchFamily="18" charset="0"/>
                          <a:cs typeface="Times New Roman" panose="02020603050405020304" pitchFamily="18" charset="0"/>
                        </a:rPr>
                        <a:t>Ansaugstutzen</a:t>
                      </a:r>
                      <a:r>
                        <a:rPr lang="it-IT" sz="2200" b="0" i="0" dirty="0">
                          <a:solidFill>
                            <a:srgbClr val="202122"/>
                          </a:solidFill>
                          <a:effectLst/>
                          <a:latin typeface="Times New Roman" panose="02020603050405020304" pitchFamily="18" charset="0"/>
                          <a:cs typeface="Times New Roman" panose="02020603050405020304" pitchFamily="18" charset="0"/>
                        </a:rPr>
                        <a:t>,</a:t>
                      </a:r>
                      <a:r>
                        <a:rPr lang="it-IT" sz="2200" b="0" i="0" dirty="0">
                          <a:solidFill>
                            <a:schemeClr val="bg2">
                              <a:lumMod val="10000"/>
                            </a:schemeClr>
                          </a:solidFill>
                          <a:effectLst/>
                          <a:latin typeface="Times New Roman" panose="02020603050405020304" pitchFamily="18" charset="0"/>
                          <a:cs typeface="Times New Roman" panose="02020603050405020304" pitchFamily="18" charset="0"/>
                        </a:rPr>
                        <a:t> e </a:t>
                      </a:r>
                      <a:r>
                        <a:rPr lang="it-IT" sz="2200" b="0" i="0" dirty="0" err="1">
                          <a:solidFill>
                            <a:srgbClr val="202122"/>
                          </a:solidFill>
                          <a:effectLst/>
                          <a:latin typeface="Times New Roman" panose="02020603050405020304" pitchFamily="18" charset="0"/>
                          <a:cs typeface="Times New Roman" panose="02020603050405020304" pitchFamily="18" charset="0"/>
                        </a:rPr>
                        <a:t>Ansaugbrücke</a:t>
                      </a:r>
                      <a:r>
                        <a:rPr lang="it-IT" sz="2200" b="0" i="0" dirty="0">
                          <a:solidFill>
                            <a:srgbClr val="202122"/>
                          </a:solidFill>
                          <a:effectLst/>
                          <a:latin typeface="Times New Roman" panose="02020603050405020304" pitchFamily="18" charset="0"/>
                          <a:cs typeface="Times New Roman" panose="02020603050405020304" pitchFamily="18" charset="0"/>
                        </a:rPr>
                        <a:t>,</a:t>
                      </a:r>
                      <a:r>
                        <a:rPr lang="it-IT" sz="2200" b="0" i="0" dirty="0">
                          <a:solidFill>
                            <a:schemeClr val="bg2">
                              <a:lumMod val="10000"/>
                            </a:schemeClr>
                          </a:solidFill>
                          <a:effectLst/>
                          <a:latin typeface="Times New Roman" panose="02020603050405020304" pitchFamily="18" charset="0"/>
                          <a:cs typeface="Times New Roman" panose="02020603050405020304" pitchFamily="18" charset="0"/>
                        </a:rPr>
                        <a:t> e </a:t>
                      </a:r>
                      <a:r>
                        <a:rPr lang="it-IT" sz="2200" b="0" i="0" dirty="0" err="1">
                          <a:solidFill>
                            <a:srgbClr val="202122"/>
                          </a:solidFill>
                          <a:effectLst/>
                          <a:latin typeface="Times New Roman" panose="02020603050405020304" pitchFamily="18" charset="0"/>
                          <a:cs typeface="Times New Roman" panose="02020603050405020304" pitchFamily="18" charset="0"/>
                        </a:rPr>
                        <a:t>Ansaugspinne</a:t>
                      </a:r>
                      <a:r>
                        <a:rPr lang="it-IT" sz="2200" b="0" i="0" dirty="0">
                          <a:solidFill>
                            <a:srgbClr val="202122"/>
                          </a:solidFill>
                          <a:effectLst/>
                          <a:latin typeface="Times New Roman" panose="02020603050405020304" pitchFamily="18" charset="0"/>
                          <a:cs typeface="Times New Roman" panose="02020603050405020304" pitchFamily="18" charset="0"/>
                        </a:rPr>
                        <a:t>, s </a:t>
                      </a:r>
                      <a:r>
                        <a:rPr lang="it-IT" sz="2200" b="0" i="0" dirty="0" err="1">
                          <a:solidFill>
                            <a:srgbClr val="202122"/>
                          </a:solidFill>
                          <a:effectLst/>
                          <a:latin typeface="Times New Roman" panose="02020603050405020304" pitchFamily="18" charset="0"/>
                          <a:cs typeface="Times New Roman" panose="02020603050405020304" pitchFamily="18" charset="0"/>
                        </a:rPr>
                        <a:t>Ansaugrohr</a:t>
                      </a:r>
                      <a:r>
                        <a:rPr lang="it-IT" sz="2200" b="0" i="0" dirty="0">
                          <a:solidFill>
                            <a:srgbClr val="202122"/>
                          </a:solidFill>
                          <a:effectLst/>
                          <a:latin typeface="Times New Roman" panose="02020603050405020304" pitchFamily="18" charset="0"/>
                          <a:cs typeface="Times New Roman" panose="02020603050405020304" pitchFamily="18" charset="0"/>
                        </a:rPr>
                        <a:t>, s </a:t>
                      </a:r>
                      <a:r>
                        <a:rPr lang="it-IT" sz="2200" b="0" i="0" dirty="0" err="1">
                          <a:solidFill>
                            <a:srgbClr val="202122"/>
                          </a:solidFill>
                          <a:effectLst/>
                          <a:latin typeface="Times New Roman" panose="02020603050405020304" pitchFamily="18" charset="0"/>
                          <a:cs typeface="Times New Roman" panose="02020603050405020304" pitchFamily="18" charset="0"/>
                        </a:rPr>
                        <a:t>Saugrohr</a:t>
                      </a:r>
                      <a:endParaRPr lang="it-IT" sz="2200" b="0" dirty="0">
                        <a:latin typeface="Times New Roman" panose="02020603050405020304" pitchFamily="18" charset="0"/>
                        <a:cs typeface="Times New Roman" panose="02020603050405020304" pitchFamily="18" charset="0"/>
                      </a:endParaRPr>
                    </a:p>
                  </a:txBody>
                  <a:tcPr/>
                </a:tc>
                <a:tc>
                  <a:txBody>
                    <a:bodyPr/>
                    <a:lstStyle/>
                    <a:p>
                      <a:endParaRPr lang="it-IT" sz="2200"/>
                    </a:p>
                  </a:txBody>
                  <a:tcPr/>
                </a:tc>
                <a:extLst>
                  <a:ext uri="{0D108BD9-81ED-4DB2-BD59-A6C34878D82A}">
                    <a16:rowId xmlns:a16="http://schemas.microsoft.com/office/drawing/2014/main" val="1692559978"/>
                  </a:ext>
                </a:extLst>
              </a:tr>
              <a:tr h="476966">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Antonyme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endParaRPr lang="it-IT" sz="2200" dirty="0"/>
                    </a:p>
                  </a:txBody>
                  <a:tcPr/>
                </a:tc>
                <a:tc>
                  <a:txBody>
                    <a:bodyPr/>
                    <a:lstStyle/>
                    <a:p>
                      <a:endParaRPr lang="it-IT" sz="2200"/>
                    </a:p>
                  </a:txBody>
                  <a:tcPr/>
                </a:tc>
                <a:extLst>
                  <a:ext uri="{0D108BD9-81ED-4DB2-BD59-A6C34878D82A}">
                    <a16:rowId xmlns:a16="http://schemas.microsoft.com/office/drawing/2014/main" val="798268365"/>
                  </a:ext>
                </a:extLst>
              </a:tr>
              <a:tr h="56844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Kollokation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Die A. </a:t>
                      </a:r>
                      <a:r>
                        <a:rPr lang="it-IT" sz="2200" dirty="0" err="1">
                          <a:solidFill>
                            <a:schemeClr val="bg2">
                              <a:lumMod val="10000"/>
                            </a:schemeClr>
                          </a:solidFill>
                          <a:latin typeface="Times New Roman" panose="02020603050405020304" pitchFamily="18" charset="0"/>
                          <a:cs typeface="Times New Roman" panose="02020603050405020304" pitchFamily="18" charset="0"/>
                        </a:rPr>
                        <a:t>reinigen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polieren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bearbeiten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reparieren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Pulire, lucidare, modificare, riparare un Collettore di Aspirazione</a:t>
                      </a:r>
                    </a:p>
                  </a:txBody>
                  <a:tcPr/>
                </a:tc>
                <a:extLst>
                  <a:ext uri="{0D108BD9-81ED-4DB2-BD59-A6C34878D82A}">
                    <a16:rowId xmlns:a16="http://schemas.microsoft.com/office/drawing/2014/main" val="1616872398"/>
                  </a:ext>
                </a:extLst>
              </a:tr>
              <a:tr h="159687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Kontext</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de-DE" sz="2200" b="0" i="0" u="none" dirty="0">
                          <a:solidFill>
                            <a:schemeClr val="bg2">
                              <a:lumMod val="10000"/>
                            </a:schemeClr>
                          </a:solidFill>
                          <a:effectLst/>
                          <a:latin typeface="Times New Roman" panose="02020603050405020304" pitchFamily="18" charset="0"/>
                          <a:cs typeface="Times New Roman" panose="02020603050405020304" pitchFamily="18" charset="0"/>
                        </a:rPr>
                        <a:t>„Bei einer defekten </a:t>
                      </a:r>
                      <a:r>
                        <a:rPr lang="de-DE" sz="2200" b="1" i="0" u="none" dirty="0">
                          <a:solidFill>
                            <a:schemeClr val="bg2">
                              <a:lumMod val="10000"/>
                            </a:schemeClr>
                          </a:solidFill>
                          <a:effectLst/>
                          <a:latin typeface="Times New Roman" panose="02020603050405020304" pitchFamily="18" charset="0"/>
                          <a:cs typeface="Times New Roman" panose="02020603050405020304" pitchFamily="18" charset="0"/>
                        </a:rPr>
                        <a:t>Ansaugbrücke</a:t>
                      </a:r>
                      <a:r>
                        <a:rPr lang="de-DE" sz="2200" b="0" i="0" u="none" dirty="0">
                          <a:solidFill>
                            <a:schemeClr val="bg2">
                              <a:lumMod val="10000"/>
                            </a:schemeClr>
                          </a:solidFill>
                          <a:effectLst/>
                          <a:latin typeface="Times New Roman" panose="02020603050405020304" pitchFamily="18" charset="0"/>
                          <a:cs typeface="Times New Roman" panose="02020603050405020304" pitchFamily="18" charset="0"/>
                        </a:rPr>
                        <a:t> kann sich dies vor allem durch </a:t>
                      </a:r>
                      <a:r>
                        <a:rPr lang="de-DE" sz="2200" b="0" i="0" u="sng" strike="noStrike" dirty="0">
                          <a:solidFill>
                            <a:schemeClr val="bg2">
                              <a:lumMod val="10000"/>
                            </a:schemeClr>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Leistungsverlust</a:t>
                      </a:r>
                      <a:r>
                        <a:rPr lang="de-DE" sz="2200" b="0" i="0" u="none" dirty="0">
                          <a:solidFill>
                            <a:schemeClr val="bg2">
                              <a:lumMod val="10000"/>
                            </a:schemeClr>
                          </a:solidFill>
                          <a:effectLst/>
                          <a:latin typeface="Times New Roman" panose="02020603050405020304" pitchFamily="18" charset="0"/>
                          <a:cs typeface="Times New Roman" panose="02020603050405020304" pitchFamily="18" charset="0"/>
                        </a:rPr>
                        <a:t>, starke Verschmutzung und Ölaustritt bemerkbar machen.“</a:t>
                      </a:r>
                    </a:p>
                    <a:p>
                      <a:pPr algn="l"/>
                      <a:r>
                        <a:rPr lang="de-DE" sz="2200" b="0" i="0" u="none" dirty="0">
                          <a:solidFill>
                            <a:schemeClr val="bg2">
                              <a:lumMod val="10000"/>
                            </a:schemeClr>
                          </a:solidFill>
                          <a:effectLst/>
                          <a:latin typeface="Times New Roman" panose="02020603050405020304" pitchFamily="18" charset="0"/>
                          <a:cs typeface="Times New Roman" panose="02020603050405020304" pitchFamily="18" charset="0"/>
                        </a:rPr>
                        <a:t>(https://www.autoteileprofi.de/ratgeber/ansaugbruecke-4855)</a:t>
                      </a:r>
                    </a:p>
                    <a:p>
                      <a:endParaRPr lang="it-IT" sz="2200" dirty="0"/>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«Se la miscela di aria e carburante non è corretta e il </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collettore di aspirazione </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non distribuisce una quantità omogenea di aria per ogni cilindro il motore potrebbe non funzionare bene.» (https://www.automarket-pro.com/blog/collettore-di-aspirazione/)</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03863"/>
                  </a:ext>
                </a:extLst>
              </a:tr>
              <a:tr h="713499">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Datum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Eintrags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08/04/2023</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2200" dirty="0">
                          <a:solidFill>
                            <a:schemeClr val="bg2">
                              <a:lumMod val="10000"/>
                            </a:schemeClr>
                          </a:solidFill>
                          <a:latin typeface="Times New Roman" panose="02020603050405020304" pitchFamily="18" charset="0"/>
                          <a:cs typeface="Times New Roman" panose="02020603050405020304" pitchFamily="18" charset="0"/>
                        </a:rPr>
                        <a:t>08/04/2023</a:t>
                      </a:r>
                    </a:p>
                    <a:p>
                      <a:endParaRPr lang="it-IT" sz="2200" dirty="0"/>
                    </a:p>
                  </a:txBody>
                  <a:tcPr/>
                </a:tc>
                <a:extLst>
                  <a:ext uri="{0D108BD9-81ED-4DB2-BD59-A6C34878D82A}">
                    <a16:rowId xmlns:a16="http://schemas.microsoft.com/office/drawing/2014/main" val="2853990522"/>
                  </a:ext>
                </a:extLst>
              </a:tr>
              <a:tr h="54883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Querverweise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a:p>
                  </a:txBody>
                  <a:tcPr/>
                </a:tc>
                <a:tc>
                  <a:txBody>
                    <a:bodyPr/>
                    <a:lstStyle/>
                    <a:p>
                      <a:endParaRPr lang="it-IT" dirty="0"/>
                    </a:p>
                  </a:txBody>
                  <a:tcPr/>
                </a:tc>
                <a:extLst>
                  <a:ext uri="{0D108BD9-81ED-4DB2-BD59-A6C34878D82A}">
                    <a16:rowId xmlns:a16="http://schemas.microsoft.com/office/drawing/2014/main" val="1860962380"/>
                  </a:ext>
                </a:extLst>
              </a:tr>
            </a:tbl>
          </a:graphicData>
        </a:graphic>
      </p:graphicFrame>
      <p:pic>
        <p:nvPicPr>
          <p:cNvPr id="13" name="Segnaposto immagine 12">
            <a:extLst>
              <a:ext uri="{FF2B5EF4-FFF2-40B4-BE49-F238E27FC236}">
                <a16:creationId xmlns:a16="http://schemas.microsoft.com/office/drawing/2014/main" id="{CB95B6B9-4FFB-44E4-9C8E-031E360EB526}"/>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11515" r="11515"/>
          <a:stretch>
            <a:fillRect/>
          </a:stretch>
        </p:blipFill>
        <p:spPr>
          <a:xfrm>
            <a:off x="11741589" y="3695773"/>
            <a:ext cx="2070200" cy="1656160"/>
          </a:xfrm>
        </p:spPr>
      </p:pic>
    </p:spTree>
    <p:extLst>
      <p:ext uri="{BB962C8B-B14F-4D97-AF65-F5344CB8AC3E}">
        <p14:creationId xmlns:p14="http://schemas.microsoft.com/office/powerpoint/2010/main" val="422512181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6EE573CE-B9ED-4A61-8293-9A6D2C8F438B}"/>
              </a:ext>
            </a:extLst>
          </p:cNvPr>
          <p:cNvSpPr>
            <a:spLocks noGrp="1"/>
          </p:cNvSpPr>
          <p:nvPr>
            <p:ph type="sldNum" sz="quarter" idx="2"/>
          </p:nvPr>
        </p:nvSpPr>
        <p:spPr/>
        <p:txBody>
          <a:bodyPr/>
          <a:lstStyle/>
          <a:p>
            <a:fld id="{86CB4B4D-7CA3-9044-876B-883B54F8677D}" type="slidenum">
              <a:rPr lang="it-IT" smtClean="0"/>
              <a:pPr/>
              <a:t>20</a:t>
            </a:fld>
            <a:endParaRPr lang="it-IT"/>
          </a:p>
        </p:txBody>
      </p:sp>
      <p:graphicFrame>
        <p:nvGraphicFramePr>
          <p:cNvPr id="4" name="Tabella 7">
            <a:extLst>
              <a:ext uri="{FF2B5EF4-FFF2-40B4-BE49-F238E27FC236}">
                <a16:creationId xmlns:a16="http://schemas.microsoft.com/office/drawing/2014/main" id="{D1AC5336-02CA-4565-944E-BFA631CC4D99}"/>
              </a:ext>
            </a:extLst>
          </p:cNvPr>
          <p:cNvGraphicFramePr>
            <a:graphicFrameLocks/>
          </p:cNvGraphicFramePr>
          <p:nvPr>
            <p:extLst>
              <p:ext uri="{D42A27DB-BD31-4B8C-83A1-F6EECF244321}">
                <p14:modId xmlns:p14="http://schemas.microsoft.com/office/powerpoint/2010/main" val="2891908867"/>
              </p:ext>
            </p:extLst>
          </p:nvPr>
        </p:nvGraphicFramePr>
        <p:xfrm>
          <a:off x="728757" y="450733"/>
          <a:ext cx="22913987" cy="12603596"/>
        </p:xfrm>
        <a:graphic>
          <a:graphicData uri="http://schemas.openxmlformats.org/drawingml/2006/table">
            <a:tbl>
              <a:tblPr firstRow="1" bandRow="1">
                <a:tableStyleId>{5940675A-B579-460E-94D1-54222C63F5DA}</a:tableStyleId>
              </a:tblPr>
              <a:tblGrid>
                <a:gridCol w="3194368">
                  <a:extLst>
                    <a:ext uri="{9D8B030D-6E8A-4147-A177-3AD203B41FA5}">
                      <a16:colId xmlns:a16="http://schemas.microsoft.com/office/drawing/2014/main" val="3115371598"/>
                    </a:ext>
                  </a:extLst>
                </a:gridCol>
                <a:gridCol w="10082630">
                  <a:extLst>
                    <a:ext uri="{9D8B030D-6E8A-4147-A177-3AD203B41FA5}">
                      <a16:colId xmlns:a16="http://schemas.microsoft.com/office/drawing/2014/main" val="174746509"/>
                    </a:ext>
                  </a:extLst>
                </a:gridCol>
                <a:gridCol w="9636989">
                  <a:extLst>
                    <a:ext uri="{9D8B030D-6E8A-4147-A177-3AD203B41FA5}">
                      <a16:colId xmlns:a16="http://schemas.microsoft.com/office/drawing/2014/main" val="3522766599"/>
                    </a:ext>
                  </a:extLst>
                </a:gridCol>
              </a:tblGrid>
              <a:tr h="438994">
                <a:tc>
                  <a:txBody>
                    <a:bodyPr/>
                    <a:lstStyle/>
                    <a:p>
                      <a:endParaRPr lang="it-IT" dirty="0"/>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DEUTSCH (AS)</a:t>
                      </a:r>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ITALIANO (ZS)</a:t>
                      </a:r>
                    </a:p>
                  </a:txBody>
                  <a:tcPr/>
                </a:tc>
                <a:extLst>
                  <a:ext uri="{0D108BD9-81ED-4DB2-BD59-A6C34878D82A}">
                    <a16:rowId xmlns:a16="http://schemas.microsoft.com/office/drawing/2014/main" val="3059610486"/>
                  </a:ext>
                </a:extLst>
              </a:tr>
              <a:tr h="10602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Begriff</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ctr"/>
                      <a:r>
                        <a:rPr lang="it-IT" sz="3200" b="1" dirty="0" err="1">
                          <a:solidFill>
                            <a:srgbClr val="FF0000"/>
                          </a:solidFill>
                          <a:latin typeface="Times New Roman" panose="02020603050405020304" pitchFamily="18" charset="0"/>
                          <a:cs typeface="Times New Roman" panose="02020603050405020304" pitchFamily="18" charset="0"/>
                        </a:rPr>
                        <a:t>Motorhaube</a:t>
                      </a:r>
                      <a:r>
                        <a:rPr lang="it-IT" sz="3200" b="1" dirty="0">
                          <a:solidFill>
                            <a:srgbClr val="FF0000"/>
                          </a:solidFill>
                          <a:latin typeface="Times New Roman" panose="02020603050405020304" pitchFamily="18" charset="0"/>
                          <a:cs typeface="Times New Roman" panose="02020603050405020304" pitchFamily="18" charset="0"/>
                        </a:rPr>
                        <a:t>, die</a:t>
                      </a:r>
                    </a:p>
                  </a:txBody>
                  <a:tcPr/>
                </a:tc>
                <a:tc>
                  <a:txBody>
                    <a:bodyPr/>
                    <a:lstStyle/>
                    <a:p>
                      <a:r>
                        <a:rPr lang="it-IT" sz="3200" b="1" dirty="0">
                          <a:solidFill>
                            <a:schemeClr val="bg2">
                              <a:lumMod val="10000"/>
                            </a:schemeClr>
                          </a:solidFill>
                          <a:latin typeface="Times New Roman" panose="02020603050405020304" pitchFamily="18" charset="0"/>
                          <a:cs typeface="Times New Roman" panose="02020603050405020304" pitchFamily="18" charset="0"/>
                        </a:rPr>
                        <a:t>Coperchio motore</a:t>
                      </a:r>
                    </a:p>
                  </a:txBody>
                  <a:tcPr/>
                </a:tc>
                <a:extLst>
                  <a:ext uri="{0D108BD9-81ED-4DB2-BD59-A6C34878D82A}">
                    <a16:rowId xmlns:a16="http://schemas.microsoft.com/office/drawing/2014/main" val="789596408"/>
                  </a:ext>
                </a:extLst>
              </a:tr>
              <a:tr h="3445362">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Definition (und Bild) </a:t>
                      </a:r>
                    </a:p>
                  </a:txBody>
                  <a:tcPr/>
                </a:tc>
                <a:tc>
                  <a:txBody>
                    <a:bodyPr/>
                    <a:lstStyle/>
                    <a:p>
                      <a:pPr marL="0" indent="0" algn="l">
                        <a:buFont typeface="Arial" panose="020B0604020202020204" pitchFamily="34" charset="0"/>
                        <a:buNone/>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Die Motorhaube (auch Kühlerhaube) ist die äußere Abdeckung eines Motors.</a:t>
                      </a:r>
                    </a:p>
                    <a:p>
                      <a:pPr marL="0" indent="0" algn="l">
                        <a:buFont typeface="Arial" panose="020B0604020202020204" pitchFamily="34" charset="0"/>
                        <a:buNone/>
                      </a:pP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Quelle: Wikipedia</a:t>
                      </a: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Il coperchio motore è una protezione in alluminio o plastica. Ha la funzione di trattenere il lubrificante. </a:t>
                      </a:r>
                    </a:p>
                    <a:p>
                      <a:pPr algn="l"/>
                      <a:endPar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Fonte: Vocabolario Treccani </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20322829"/>
                  </a:ext>
                </a:extLst>
              </a:tr>
              <a:tr h="54403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Oberbegriff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Abdeckung</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dirty="0">
                          <a:solidFill>
                            <a:schemeClr val="bg2">
                              <a:lumMod val="10000"/>
                            </a:schemeClr>
                          </a:solidFill>
                          <a:latin typeface="Times New Roman" panose="02020603050405020304" pitchFamily="18" charset="0"/>
                          <a:cs typeface="Times New Roman" panose="02020603050405020304" pitchFamily="18" charset="0"/>
                        </a:rPr>
                        <a:t>Protezione </a:t>
                      </a:r>
                    </a:p>
                  </a:txBody>
                  <a:tcPr/>
                </a:tc>
                <a:extLst>
                  <a:ext uri="{0D108BD9-81ED-4DB2-BD59-A6C34878D82A}">
                    <a16:rowId xmlns:a16="http://schemas.microsoft.com/office/drawing/2014/main" val="1162053315"/>
                  </a:ext>
                </a:extLst>
              </a:tr>
              <a:tr h="106704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Unterbegriff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Fluchthaube</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Schutzhaube</a:t>
                      </a:r>
                      <a:r>
                        <a:rPr lang="it-IT" sz="2200" u="none"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endParaRPr lang="it-IT" sz="2200" i="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15726681"/>
                  </a:ext>
                </a:extLst>
              </a:tr>
              <a:tr h="584460">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Ortografische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Varianten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p>
                  </a:txBody>
                  <a:tcPr/>
                </a:tc>
                <a:tc>
                  <a:txBody>
                    <a:bodyPr/>
                    <a:lstStyle/>
                    <a:p>
                      <a:endParaRPr lang="it-IT" sz="2200" dirty="0"/>
                    </a:p>
                  </a:txBody>
                  <a:tcPr/>
                </a:tc>
                <a:extLst>
                  <a:ext uri="{0D108BD9-81ED-4DB2-BD59-A6C34878D82A}">
                    <a16:rowId xmlns:a16="http://schemas.microsoft.com/office/drawing/2014/main" val="3065853268"/>
                  </a:ext>
                </a:extLst>
              </a:tr>
              <a:tr h="617992">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Abgekürzte</a:t>
                      </a:r>
                      <a:r>
                        <a:rPr lang="it-IT" sz="2200" b="1" dirty="0">
                          <a:solidFill>
                            <a:schemeClr val="bg2">
                              <a:lumMod val="10000"/>
                            </a:schemeClr>
                          </a:solidFill>
                          <a:latin typeface="Times New Roman" panose="02020603050405020304" pitchFamily="18" charset="0"/>
                          <a:cs typeface="Times New Roman" panose="02020603050405020304" pitchFamily="18" charset="0"/>
                        </a:rPr>
                        <a:t> Forme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extLst>
                  <a:ext uri="{0D108BD9-81ED-4DB2-BD59-A6C34878D82A}">
                    <a16:rowId xmlns:a16="http://schemas.microsoft.com/office/drawing/2014/main" val="1384392757"/>
                  </a:ext>
                </a:extLst>
              </a:tr>
              <a:tr h="91175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Synonime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endParaRPr lang="it-IT" sz="2200" b="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2559978"/>
                  </a:ext>
                </a:extLst>
              </a:tr>
              <a:tr h="474055">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Antonyme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8268365"/>
                  </a:ext>
                </a:extLst>
              </a:tr>
              <a:tr h="56497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Kollokation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Die M. </a:t>
                      </a:r>
                      <a:r>
                        <a:rPr lang="it-IT" sz="2200" dirty="0" err="1">
                          <a:solidFill>
                            <a:schemeClr val="bg2">
                              <a:lumMod val="10000"/>
                            </a:schemeClr>
                          </a:solidFill>
                          <a:latin typeface="Times New Roman" panose="02020603050405020304" pitchFamily="18" charset="0"/>
                          <a:cs typeface="Times New Roman" panose="02020603050405020304" pitchFamily="18" charset="0"/>
                        </a:rPr>
                        <a:t>entfernen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abnehmen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demontieren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montieren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platzieren</a:t>
                      </a:r>
                      <a:r>
                        <a:rPr lang="it-IT" sz="2200" dirty="0">
                          <a:solidFill>
                            <a:schemeClr val="bg2">
                              <a:lumMod val="10000"/>
                            </a:schemeClr>
                          </a:solidFill>
                          <a:latin typeface="Times New Roman" panose="02020603050405020304" pitchFamily="18" charset="0"/>
                          <a:cs typeface="Times New Roman" panose="02020603050405020304" pitchFamily="18" charset="0"/>
                        </a:rPr>
                        <a:t>.</a:t>
                      </a: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Posizionare, rimuovere, togliere, smontare/montare il coperchio motore</a:t>
                      </a:r>
                    </a:p>
                  </a:txBody>
                  <a:tcPr/>
                </a:tc>
                <a:extLst>
                  <a:ext uri="{0D108BD9-81ED-4DB2-BD59-A6C34878D82A}">
                    <a16:rowId xmlns:a16="http://schemas.microsoft.com/office/drawing/2014/main" val="1616872398"/>
                  </a:ext>
                </a:extLst>
              </a:tr>
              <a:tr h="158713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Kontext</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„Wie nimmt man die </a:t>
                      </a:r>
                      <a:r>
                        <a:rPr lang="de-DE"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Motorhaube</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am besten ab und montiert sie wieder? “</a:t>
                      </a: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(https://a2-freun.de/forum/forums/topic/20915-motorhaube-korrekt-abnehmen-und-aufsetzen/)</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«Come posso rimuovere il </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coperchio del motore</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(http://forum.audirsclub.it/showthread.php?15544-Rimuovere-coperchio-nel-vano-motore)</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03863"/>
                  </a:ext>
                </a:extLst>
              </a:tr>
              <a:tr h="0">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Datum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Eintrags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14/04/2023</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2200" dirty="0">
                          <a:solidFill>
                            <a:schemeClr val="bg2">
                              <a:lumMod val="10000"/>
                            </a:schemeClr>
                          </a:solidFill>
                          <a:latin typeface="Times New Roman" panose="02020603050405020304" pitchFamily="18" charset="0"/>
                          <a:cs typeface="Times New Roman" panose="02020603050405020304" pitchFamily="18" charset="0"/>
                        </a:rPr>
                        <a:t>14/04/2023</a:t>
                      </a:r>
                    </a:p>
                    <a:p>
                      <a:endParaRPr lang="it-IT" sz="2200" dirty="0"/>
                    </a:p>
                  </a:txBody>
                  <a:tcPr/>
                </a:tc>
                <a:extLst>
                  <a:ext uri="{0D108BD9-81ED-4DB2-BD59-A6C34878D82A}">
                    <a16:rowId xmlns:a16="http://schemas.microsoft.com/office/drawing/2014/main" val="2853990522"/>
                  </a:ext>
                </a:extLst>
              </a:tr>
              <a:tr h="5454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Querverweise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60962380"/>
                  </a:ext>
                </a:extLst>
              </a:tr>
            </a:tbl>
          </a:graphicData>
        </a:graphic>
      </p:graphicFrame>
      <p:pic>
        <p:nvPicPr>
          <p:cNvPr id="6" name="Immagine 5">
            <a:extLst>
              <a:ext uri="{FF2B5EF4-FFF2-40B4-BE49-F238E27FC236}">
                <a16:creationId xmlns:a16="http://schemas.microsoft.com/office/drawing/2014/main" id="{896202D8-24B5-4714-A770-C7F05395B3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1896" y="2388577"/>
            <a:ext cx="2197063" cy="2781300"/>
          </a:xfrm>
          <a:prstGeom prst="rect">
            <a:avLst/>
          </a:prstGeom>
        </p:spPr>
      </p:pic>
    </p:spTree>
    <p:extLst>
      <p:ext uri="{BB962C8B-B14F-4D97-AF65-F5344CB8AC3E}">
        <p14:creationId xmlns:p14="http://schemas.microsoft.com/office/powerpoint/2010/main" val="296247133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descr="Immagine che contiene interni, nero, scuro&#10;&#10;Descrizione generata automaticamente">
            <a:extLst>
              <a:ext uri="{FF2B5EF4-FFF2-40B4-BE49-F238E27FC236}">
                <a16:creationId xmlns:a16="http://schemas.microsoft.com/office/drawing/2014/main" id="{ABC23CA1-D26B-4AF5-A713-DA6450138148}"/>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t="6545" b="6545"/>
          <a:stretch>
            <a:fillRect/>
          </a:stretch>
        </p:blipFill>
        <p:spPr>
          <a:xfrm>
            <a:off x="8822369" y="2669931"/>
            <a:ext cx="3179130" cy="2543304"/>
          </a:xfrm>
        </p:spPr>
      </p:pic>
      <p:sp>
        <p:nvSpPr>
          <p:cNvPr id="3" name="Segnaposto numero diapositiva 2">
            <a:extLst>
              <a:ext uri="{FF2B5EF4-FFF2-40B4-BE49-F238E27FC236}">
                <a16:creationId xmlns:a16="http://schemas.microsoft.com/office/drawing/2014/main" id="{3D000591-197B-43AD-A371-14D3DDECDC32}"/>
              </a:ext>
            </a:extLst>
          </p:cNvPr>
          <p:cNvSpPr>
            <a:spLocks noGrp="1"/>
          </p:cNvSpPr>
          <p:nvPr>
            <p:ph type="sldNum" sz="quarter" idx="2"/>
          </p:nvPr>
        </p:nvSpPr>
        <p:spPr/>
        <p:txBody>
          <a:bodyPr/>
          <a:lstStyle/>
          <a:p>
            <a:fld id="{86CB4B4D-7CA3-9044-876B-883B54F8677D}" type="slidenum">
              <a:rPr lang="it-IT" smtClean="0"/>
              <a:pPr/>
              <a:t>21</a:t>
            </a:fld>
            <a:endParaRPr lang="it-IT"/>
          </a:p>
        </p:txBody>
      </p:sp>
      <p:graphicFrame>
        <p:nvGraphicFramePr>
          <p:cNvPr id="4" name="Tabella 7">
            <a:extLst>
              <a:ext uri="{FF2B5EF4-FFF2-40B4-BE49-F238E27FC236}">
                <a16:creationId xmlns:a16="http://schemas.microsoft.com/office/drawing/2014/main" id="{723AAFB5-CE3F-4988-B257-8204B605E269}"/>
              </a:ext>
            </a:extLst>
          </p:cNvPr>
          <p:cNvGraphicFramePr>
            <a:graphicFrameLocks/>
          </p:cNvGraphicFramePr>
          <p:nvPr>
            <p:extLst>
              <p:ext uri="{D42A27DB-BD31-4B8C-83A1-F6EECF244321}">
                <p14:modId xmlns:p14="http://schemas.microsoft.com/office/powerpoint/2010/main" val="2071696742"/>
              </p:ext>
            </p:extLst>
          </p:nvPr>
        </p:nvGraphicFramePr>
        <p:xfrm>
          <a:off x="728757" y="450733"/>
          <a:ext cx="22913987" cy="12838667"/>
        </p:xfrm>
        <a:graphic>
          <a:graphicData uri="http://schemas.openxmlformats.org/drawingml/2006/table">
            <a:tbl>
              <a:tblPr firstRow="1" bandRow="1">
                <a:tableStyleId>{5940675A-B579-460E-94D1-54222C63F5DA}</a:tableStyleId>
              </a:tblPr>
              <a:tblGrid>
                <a:gridCol w="3194368">
                  <a:extLst>
                    <a:ext uri="{9D8B030D-6E8A-4147-A177-3AD203B41FA5}">
                      <a16:colId xmlns:a16="http://schemas.microsoft.com/office/drawing/2014/main" val="3115371598"/>
                    </a:ext>
                  </a:extLst>
                </a:gridCol>
                <a:gridCol w="10082630">
                  <a:extLst>
                    <a:ext uri="{9D8B030D-6E8A-4147-A177-3AD203B41FA5}">
                      <a16:colId xmlns:a16="http://schemas.microsoft.com/office/drawing/2014/main" val="174746509"/>
                    </a:ext>
                  </a:extLst>
                </a:gridCol>
                <a:gridCol w="9636989">
                  <a:extLst>
                    <a:ext uri="{9D8B030D-6E8A-4147-A177-3AD203B41FA5}">
                      <a16:colId xmlns:a16="http://schemas.microsoft.com/office/drawing/2014/main" val="3522766599"/>
                    </a:ext>
                  </a:extLst>
                </a:gridCol>
              </a:tblGrid>
              <a:tr h="438994">
                <a:tc>
                  <a:txBody>
                    <a:bodyPr/>
                    <a:lstStyle/>
                    <a:p>
                      <a:endParaRPr lang="it-IT" dirty="0"/>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DEUTSCH (AS)</a:t>
                      </a:r>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ITALIANO (ZS)</a:t>
                      </a:r>
                    </a:p>
                  </a:txBody>
                  <a:tcPr/>
                </a:tc>
                <a:extLst>
                  <a:ext uri="{0D108BD9-81ED-4DB2-BD59-A6C34878D82A}">
                    <a16:rowId xmlns:a16="http://schemas.microsoft.com/office/drawing/2014/main" val="3059610486"/>
                  </a:ext>
                </a:extLst>
              </a:tr>
              <a:tr h="10602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Begriff</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ctr"/>
                      <a:r>
                        <a:rPr lang="it-IT" sz="3200" b="1" dirty="0" err="1">
                          <a:solidFill>
                            <a:srgbClr val="FF0000"/>
                          </a:solidFill>
                          <a:latin typeface="Times New Roman" panose="02020603050405020304" pitchFamily="18" charset="0"/>
                          <a:cs typeface="Times New Roman" panose="02020603050405020304" pitchFamily="18" charset="0"/>
                        </a:rPr>
                        <a:t>Nockenwelle</a:t>
                      </a:r>
                      <a:r>
                        <a:rPr lang="it-IT" sz="3200" b="1" dirty="0">
                          <a:solidFill>
                            <a:srgbClr val="FF0000"/>
                          </a:solidFill>
                          <a:latin typeface="Times New Roman" panose="02020603050405020304" pitchFamily="18" charset="0"/>
                          <a:cs typeface="Times New Roman" panose="02020603050405020304" pitchFamily="18" charset="0"/>
                        </a:rPr>
                        <a:t>, die</a:t>
                      </a:r>
                    </a:p>
                  </a:txBody>
                  <a:tcPr/>
                </a:tc>
                <a:tc>
                  <a:txBody>
                    <a:bodyPr/>
                    <a:lstStyle/>
                    <a:p>
                      <a:r>
                        <a:rPr lang="it-IT" sz="3200" b="1" dirty="0">
                          <a:solidFill>
                            <a:schemeClr val="bg2">
                              <a:lumMod val="10000"/>
                            </a:schemeClr>
                          </a:solidFill>
                          <a:latin typeface="Times New Roman" panose="02020603050405020304" pitchFamily="18" charset="0"/>
                          <a:cs typeface="Times New Roman" panose="02020603050405020304" pitchFamily="18" charset="0"/>
                        </a:rPr>
                        <a:t>Albero a camme </a:t>
                      </a:r>
                    </a:p>
                  </a:txBody>
                  <a:tcPr/>
                </a:tc>
                <a:extLst>
                  <a:ext uri="{0D108BD9-81ED-4DB2-BD59-A6C34878D82A}">
                    <a16:rowId xmlns:a16="http://schemas.microsoft.com/office/drawing/2014/main" val="789596408"/>
                  </a:ext>
                </a:extLst>
              </a:tr>
              <a:tr h="3445362">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Definition (und Bild) </a:t>
                      </a:r>
                    </a:p>
                  </a:txBody>
                  <a:tcPr/>
                </a:tc>
                <a:tc>
                  <a:txBody>
                    <a:bodyPr/>
                    <a:lstStyle/>
                    <a:p>
                      <a:pPr marL="0" indent="0" algn="l">
                        <a:buFont typeface="Arial" panose="020B0604020202020204" pitchFamily="34" charset="0"/>
                        <a:buNone/>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Die Nockenwelle ist ein Maschinenteil des Verbrennungsmotors. Sie öffnet und schließt die Ein- und Auslassventile des Motors zur richtigen Zeit, mit dem exakten Hub und in einer genau festgelegten Reihenfolge.</a:t>
                      </a:r>
                    </a:p>
                    <a:p>
                      <a:pPr marL="0" indent="0" algn="l">
                        <a:buFont typeface="Arial" panose="020B0604020202020204" pitchFamily="34" charset="0"/>
                        <a:buNone/>
                      </a:pP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Quelle: </a:t>
                      </a:r>
                    </a:p>
                  </a:txBody>
                  <a:tcPr/>
                </a:tc>
                <a:tc>
                  <a:txBody>
                    <a:bodyPr/>
                    <a:lstStyle/>
                    <a:p>
                      <a:pPr marL="0" indent="0" algn="l">
                        <a:buFont typeface="Arial" panose="020B0604020202020204" pitchFamily="34" charset="0"/>
                        <a:buNone/>
                      </a:pP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L’apertura e la chiusura delle valvole si effettua mediante l’albero a camme: è dotato di tanti eccentrici quante sono le valvole che comanda e ruota in sincronia con l’albero motore e a velocità dimezzata grazie a una trasmissione a catena o a cinghia dentata (o, assai di rado, a ingranaggi).</a:t>
                      </a:r>
                    </a:p>
                    <a:p>
                      <a:pPr marL="0" indent="0" algn="l">
                        <a:buFont typeface="Arial" panose="020B0604020202020204" pitchFamily="34" charset="0"/>
                        <a:buNone/>
                      </a:pP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Fonte</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r>
                        <a:rPr lang="de-DE"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Quattroruote</a:t>
                      </a: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txBody>
                  <a:tcPr/>
                </a:tc>
                <a:extLst>
                  <a:ext uri="{0D108BD9-81ED-4DB2-BD59-A6C34878D82A}">
                    <a16:rowId xmlns:a16="http://schemas.microsoft.com/office/drawing/2014/main" val="520322829"/>
                  </a:ext>
                </a:extLst>
              </a:tr>
              <a:tr h="54403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Oberbegriff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it-IT" sz="2200" u="none" dirty="0">
                          <a:solidFill>
                            <a:schemeClr val="bg2">
                              <a:lumMod val="10000"/>
                            </a:schemeClr>
                          </a:solidFill>
                          <a:latin typeface="Times New Roman" panose="02020603050405020304" pitchFamily="18" charset="0"/>
                          <a:cs typeface="Times New Roman" panose="02020603050405020304" pitchFamily="18" charset="0"/>
                        </a:rPr>
                        <a:t>s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Mascinenteil</a:t>
                      </a:r>
                      <a:r>
                        <a:rPr lang="it-IT" sz="2200" u="none" dirty="0">
                          <a:solidFill>
                            <a:schemeClr val="bg2">
                              <a:lumMod val="10000"/>
                            </a:schemeClr>
                          </a:solidFill>
                          <a:latin typeface="Times New Roman" panose="02020603050405020304" pitchFamily="18" charset="0"/>
                          <a:cs typeface="Times New Roman" panose="02020603050405020304" pitchFamily="18" charset="0"/>
                        </a:rPr>
                        <a:t>, s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Antriebselement</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p>
                      <a:pPr algn="l"/>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dirty="0">
                          <a:solidFill>
                            <a:schemeClr val="bg2">
                              <a:lumMod val="10000"/>
                            </a:schemeClr>
                          </a:solidFill>
                          <a:latin typeface="Times New Roman" panose="02020603050405020304" pitchFamily="18" charset="0"/>
                          <a:cs typeface="Times New Roman" panose="02020603050405020304" pitchFamily="18" charset="0"/>
                        </a:rPr>
                        <a:t>Ingranaggio, organo meccanico </a:t>
                      </a:r>
                    </a:p>
                  </a:txBody>
                  <a:tcPr/>
                </a:tc>
                <a:extLst>
                  <a:ext uri="{0D108BD9-81ED-4DB2-BD59-A6C34878D82A}">
                    <a16:rowId xmlns:a16="http://schemas.microsoft.com/office/drawing/2014/main" val="1162053315"/>
                  </a:ext>
                </a:extLst>
              </a:tr>
              <a:tr h="106704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Unterbegriff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err="1">
                          <a:solidFill>
                            <a:schemeClr val="bg2">
                              <a:lumMod val="10000"/>
                            </a:schemeClr>
                          </a:solidFill>
                          <a:latin typeface="Times New Roman" panose="02020603050405020304" pitchFamily="18" charset="0"/>
                          <a:cs typeface="Times New Roman" panose="02020603050405020304" pitchFamily="18" charset="0"/>
                        </a:rPr>
                        <a:t>Sehe</a:t>
                      </a:r>
                      <a:r>
                        <a:rPr lang="it-IT" sz="2200" u="none" dirty="0">
                          <a:solidFill>
                            <a:schemeClr val="bg2">
                              <a:lumMod val="10000"/>
                            </a:schemeClr>
                          </a:solidFill>
                          <a:latin typeface="Times New Roman" panose="02020603050405020304" pitchFamily="18" charset="0"/>
                          <a:cs typeface="Times New Roman" panose="02020603050405020304" pitchFamily="18" charset="0"/>
                        </a:rPr>
                        <a:t>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Kurbelwelle</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i="0" dirty="0">
                          <a:solidFill>
                            <a:schemeClr val="bg2">
                              <a:lumMod val="10000"/>
                            </a:schemeClr>
                          </a:solidFill>
                          <a:latin typeface="Times New Roman" panose="02020603050405020304" pitchFamily="18" charset="0"/>
                          <a:cs typeface="Times New Roman" panose="02020603050405020304" pitchFamily="18" charset="0"/>
                        </a:rPr>
                        <a:t>Vedi albero a gomiti </a:t>
                      </a:r>
                    </a:p>
                  </a:txBody>
                  <a:tcPr/>
                </a:tc>
                <a:extLst>
                  <a:ext uri="{0D108BD9-81ED-4DB2-BD59-A6C34878D82A}">
                    <a16:rowId xmlns:a16="http://schemas.microsoft.com/office/drawing/2014/main" val="3315726681"/>
                  </a:ext>
                </a:extLst>
              </a:tr>
              <a:tr h="584460">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Ortografische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Varianten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p>
                  </a:txBody>
                  <a:tcPr/>
                </a:tc>
                <a:tc>
                  <a:txBody>
                    <a:bodyPr/>
                    <a:lstStyle/>
                    <a:p>
                      <a:endParaRPr lang="it-IT" sz="2200" dirty="0"/>
                    </a:p>
                  </a:txBody>
                  <a:tcPr/>
                </a:tc>
                <a:extLst>
                  <a:ext uri="{0D108BD9-81ED-4DB2-BD59-A6C34878D82A}">
                    <a16:rowId xmlns:a16="http://schemas.microsoft.com/office/drawing/2014/main" val="3065853268"/>
                  </a:ext>
                </a:extLst>
              </a:tr>
              <a:tr h="617992">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Abgekürzte</a:t>
                      </a:r>
                      <a:r>
                        <a:rPr lang="it-IT" sz="2200" b="1" dirty="0">
                          <a:solidFill>
                            <a:schemeClr val="bg2">
                              <a:lumMod val="10000"/>
                            </a:schemeClr>
                          </a:solidFill>
                          <a:latin typeface="Times New Roman" panose="02020603050405020304" pitchFamily="18" charset="0"/>
                          <a:cs typeface="Times New Roman" panose="02020603050405020304" pitchFamily="18" charset="0"/>
                        </a:rPr>
                        <a:t> Forme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extLst>
                  <a:ext uri="{0D108BD9-81ED-4DB2-BD59-A6C34878D82A}">
                    <a16:rowId xmlns:a16="http://schemas.microsoft.com/office/drawing/2014/main" val="1384392757"/>
                  </a:ext>
                </a:extLst>
              </a:tr>
              <a:tr h="91175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Synonime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endParaRPr lang="it-IT" sz="2200" b="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2559978"/>
                  </a:ext>
                </a:extLst>
              </a:tr>
              <a:tr h="491164">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Antonyme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8268365"/>
                  </a:ext>
                </a:extLst>
              </a:tr>
              <a:tr h="56497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Kollokation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Die N. </a:t>
                      </a:r>
                      <a:r>
                        <a:rPr lang="it-IT" sz="2200" dirty="0" err="1">
                          <a:solidFill>
                            <a:schemeClr val="bg2">
                              <a:lumMod val="10000"/>
                            </a:schemeClr>
                          </a:solidFill>
                          <a:latin typeface="Times New Roman" panose="02020603050405020304" pitchFamily="18" charset="0"/>
                          <a:cs typeface="Times New Roman" panose="02020603050405020304" pitchFamily="18" charset="0"/>
                        </a:rPr>
                        <a:t>öffnet</a:t>
                      </a:r>
                      <a:r>
                        <a:rPr lang="it-IT" sz="2200" dirty="0">
                          <a:solidFill>
                            <a:schemeClr val="bg2">
                              <a:lumMod val="10000"/>
                            </a:schemeClr>
                          </a:solidFill>
                          <a:latin typeface="Times New Roman" panose="02020603050405020304" pitchFamily="18" charset="0"/>
                          <a:cs typeface="Times New Roman" panose="02020603050405020304" pitchFamily="18" charset="0"/>
                        </a:rPr>
                        <a:t>/schließt, </a:t>
                      </a:r>
                      <a:r>
                        <a:rPr lang="it-IT" sz="2200" dirty="0" err="1">
                          <a:solidFill>
                            <a:schemeClr val="bg2">
                              <a:lumMod val="10000"/>
                            </a:schemeClr>
                          </a:solidFill>
                          <a:latin typeface="Times New Roman" panose="02020603050405020304" pitchFamily="18" charset="0"/>
                          <a:cs typeface="Times New Roman" panose="02020603050405020304" pitchFamily="18" charset="0"/>
                        </a:rPr>
                        <a:t>betätigt</a:t>
                      </a:r>
                      <a:r>
                        <a:rPr lang="it-IT" sz="2200" dirty="0">
                          <a:solidFill>
                            <a:schemeClr val="bg2">
                              <a:lumMod val="10000"/>
                            </a:schemeClr>
                          </a:solidFill>
                          <a:latin typeface="Times New Roman" panose="02020603050405020304" pitchFamily="18" charset="0"/>
                          <a:cs typeface="Times New Roman" panose="02020603050405020304" pitchFamily="18" charset="0"/>
                        </a:rPr>
                        <a:t>/</a:t>
                      </a:r>
                      <a:r>
                        <a:rPr lang="it-IT" sz="2200" dirty="0" err="1">
                          <a:solidFill>
                            <a:schemeClr val="bg2">
                              <a:lumMod val="10000"/>
                            </a:schemeClr>
                          </a:solidFill>
                          <a:latin typeface="Times New Roman" panose="02020603050405020304" pitchFamily="18" charset="0"/>
                          <a:cs typeface="Times New Roman" panose="02020603050405020304" pitchFamily="18" charset="0"/>
                        </a:rPr>
                        <a:t>deaktiviert</a:t>
                      </a:r>
                      <a:r>
                        <a:rPr lang="it-IT" sz="2200" dirty="0">
                          <a:solidFill>
                            <a:schemeClr val="bg2">
                              <a:lumMod val="10000"/>
                            </a:schemeClr>
                          </a:solidFill>
                          <a:latin typeface="Times New Roman" panose="02020603050405020304" pitchFamily="18" charset="0"/>
                          <a:cs typeface="Times New Roman" panose="02020603050405020304" pitchFamily="18" charset="0"/>
                        </a:rPr>
                        <a:t> die </a:t>
                      </a:r>
                      <a:r>
                        <a:rPr lang="it-IT" sz="2200" dirty="0" err="1">
                          <a:solidFill>
                            <a:schemeClr val="bg2">
                              <a:lumMod val="10000"/>
                            </a:schemeClr>
                          </a:solidFill>
                          <a:latin typeface="Times New Roman" panose="02020603050405020304" pitchFamily="18" charset="0"/>
                          <a:cs typeface="Times New Roman" panose="02020603050405020304" pitchFamily="18" charset="0"/>
                        </a:rPr>
                        <a:t>Ventile</a:t>
                      </a:r>
                      <a:r>
                        <a:rPr lang="it-IT" sz="2200" dirty="0">
                          <a:solidFill>
                            <a:schemeClr val="bg2">
                              <a:lumMod val="10000"/>
                            </a:schemeClr>
                          </a:solidFill>
                          <a:latin typeface="Times New Roman" panose="02020603050405020304" pitchFamily="18" charset="0"/>
                          <a:cs typeface="Times New Roman" panose="02020603050405020304" pitchFamily="18" charset="0"/>
                        </a:rPr>
                        <a:t>; die N. </a:t>
                      </a:r>
                      <a:r>
                        <a:rPr lang="it-IT" sz="2200" dirty="0" err="1">
                          <a:solidFill>
                            <a:schemeClr val="bg2">
                              <a:lumMod val="10000"/>
                            </a:schemeClr>
                          </a:solidFill>
                          <a:latin typeface="Times New Roman" panose="02020603050405020304" pitchFamily="18" charset="0"/>
                          <a:cs typeface="Times New Roman" panose="02020603050405020304" pitchFamily="18" charset="0"/>
                        </a:rPr>
                        <a:t>dreht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sich</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mit</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Apre/chiude le valvole, aziona/disattiva le valvole, l’a. ruota </a:t>
                      </a:r>
                    </a:p>
                  </a:txBody>
                  <a:tcPr/>
                </a:tc>
                <a:extLst>
                  <a:ext uri="{0D108BD9-81ED-4DB2-BD59-A6C34878D82A}">
                    <a16:rowId xmlns:a16="http://schemas.microsoft.com/office/drawing/2014/main" val="1616872398"/>
                  </a:ext>
                </a:extLst>
              </a:tr>
              <a:tr h="158713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Kontext</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Nachdem ich die Zylinderkopfdichtung und einige Dichtringe gewechselt habe will sich die </a:t>
                      </a:r>
                      <a:r>
                        <a:rPr lang="de-DE"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Nockenwelle</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nicht drehen. “</a:t>
                      </a: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(https://www.bulliforum.com/viewtopic.php?t=104480)</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«Nei motori con due </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alberi a camme </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(DOHC) uno degli alberi aziona le valvole di aspirazione e l’altro albero aziona le valvole di scarico.» </a:t>
                      </a: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(https://www.ms-motorservice.com/it/prodotti-e-applicazioni/prodotti-nel-motore/product/alberi-a-camme/)</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03863"/>
                  </a:ext>
                </a:extLst>
              </a:tr>
              <a:tr h="0">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Datum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Eintrags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14/04/2023</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2200" dirty="0">
                          <a:solidFill>
                            <a:schemeClr val="bg2">
                              <a:lumMod val="10000"/>
                            </a:schemeClr>
                          </a:solidFill>
                          <a:latin typeface="Times New Roman" panose="02020603050405020304" pitchFamily="18" charset="0"/>
                          <a:cs typeface="Times New Roman" panose="02020603050405020304" pitchFamily="18" charset="0"/>
                        </a:rPr>
                        <a:t>14/04/2023</a:t>
                      </a:r>
                    </a:p>
                    <a:p>
                      <a:endParaRPr lang="it-IT" sz="2200" dirty="0"/>
                    </a:p>
                  </a:txBody>
                  <a:tcPr/>
                </a:tc>
                <a:extLst>
                  <a:ext uri="{0D108BD9-81ED-4DB2-BD59-A6C34878D82A}">
                    <a16:rowId xmlns:a16="http://schemas.microsoft.com/office/drawing/2014/main" val="2853990522"/>
                  </a:ext>
                </a:extLst>
              </a:tr>
              <a:tr h="5454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Querverweise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e </a:t>
                      </a:r>
                      <a:r>
                        <a:rPr lang="it-IT" sz="2200" dirty="0" err="1">
                          <a:solidFill>
                            <a:schemeClr val="bg2">
                              <a:lumMod val="10000"/>
                            </a:schemeClr>
                          </a:solidFill>
                          <a:latin typeface="Times New Roman" panose="02020603050405020304" pitchFamily="18" charset="0"/>
                          <a:cs typeface="Times New Roman" panose="02020603050405020304" pitchFamily="18" charset="0"/>
                        </a:rPr>
                        <a:t>Kurbelwelle</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Ein-Auslassventile</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Albero a gomiti, valvola di aspirazione e di scarico </a:t>
                      </a:r>
                    </a:p>
                  </a:txBody>
                  <a:tcPr/>
                </a:tc>
                <a:extLst>
                  <a:ext uri="{0D108BD9-81ED-4DB2-BD59-A6C34878D82A}">
                    <a16:rowId xmlns:a16="http://schemas.microsoft.com/office/drawing/2014/main" val="1860962380"/>
                  </a:ext>
                </a:extLst>
              </a:tr>
            </a:tbl>
          </a:graphicData>
        </a:graphic>
      </p:graphicFrame>
    </p:spTree>
    <p:extLst>
      <p:ext uri="{BB962C8B-B14F-4D97-AF65-F5344CB8AC3E}">
        <p14:creationId xmlns:p14="http://schemas.microsoft.com/office/powerpoint/2010/main" val="414884271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immagine 7" descr="Immagine che contiene interni, cuoio&#10;&#10;Descrizione generata automaticamente">
            <a:extLst>
              <a:ext uri="{FF2B5EF4-FFF2-40B4-BE49-F238E27FC236}">
                <a16:creationId xmlns:a16="http://schemas.microsoft.com/office/drawing/2014/main" id="{44B8BFC7-A043-43A3-A3E4-A9921DBA0D2F}"/>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l="15234" r="15234"/>
          <a:stretch>
            <a:fillRect/>
          </a:stretch>
        </p:blipFill>
        <p:spPr>
          <a:xfrm>
            <a:off x="9586546" y="2617176"/>
            <a:ext cx="3150000" cy="2520000"/>
          </a:xfrm>
        </p:spPr>
      </p:pic>
      <p:sp>
        <p:nvSpPr>
          <p:cNvPr id="3" name="Segnaposto numero diapositiva 2">
            <a:extLst>
              <a:ext uri="{FF2B5EF4-FFF2-40B4-BE49-F238E27FC236}">
                <a16:creationId xmlns:a16="http://schemas.microsoft.com/office/drawing/2014/main" id="{E9BC5FA5-19F2-4564-A79E-C29322E67A11}"/>
              </a:ext>
            </a:extLst>
          </p:cNvPr>
          <p:cNvSpPr>
            <a:spLocks noGrp="1"/>
          </p:cNvSpPr>
          <p:nvPr>
            <p:ph type="sldNum" sz="quarter" idx="2"/>
          </p:nvPr>
        </p:nvSpPr>
        <p:spPr/>
        <p:txBody>
          <a:bodyPr/>
          <a:lstStyle/>
          <a:p>
            <a:fld id="{86CB4B4D-7CA3-9044-876B-883B54F8677D}" type="slidenum">
              <a:rPr lang="it-IT" smtClean="0"/>
              <a:pPr/>
              <a:t>22</a:t>
            </a:fld>
            <a:endParaRPr lang="it-IT"/>
          </a:p>
        </p:txBody>
      </p:sp>
      <p:graphicFrame>
        <p:nvGraphicFramePr>
          <p:cNvPr id="4" name="Tabella 7">
            <a:extLst>
              <a:ext uri="{FF2B5EF4-FFF2-40B4-BE49-F238E27FC236}">
                <a16:creationId xmlns:a16="http://schemas.microsoft.com/office/drawing/2014/main" id="{A16422C9-915C-4398-A4A2-2BF1C2DCBECA}"/>
              </a:ext>
            </a:extLst>
          </p:cNvPr>
          <p:cNvGraphicFramePr>
            <a:graphicFrameLocks/>
          </p:cNvGraphicFramePr>
          <p:nvPr>
            <p:extLst>
              <p:ext uri="{D42A27DB-BD31-4B8C-83A1-F6EECF244321}">
                <p14:modId xmlns:p14="http://schemas.microsoft.com/office/powerpoint/2010/main" val="54158849"/>
              </p:ext>
            </p:extLst>
          </p:nvPr>
        </p:nvGraphicFramePr>
        <p:xfrm>
          <a:off x="728757" y="450733"/>
          <a:ext cx="22913987" cy="12831643"/>
        </p:xfrm>
        <a:graphic>
          <a:graphicData uri="http://schemas.openxmlformats.org/drawingml/2006/table">
            <a:tbl>
              <a:tblPr firstRow="1" bandRow="1">
                <a:tableStyleId>{5940675A-B579-460E-94D1-54222C63F5DA}</a:tableStyleId>
              </a:tblPr>
              <a:tblGrid>
                <a:gridCol w="3194368">
                  <a:extLst>
                    <a:ext uri="{9D8B030D-6E8A-4147-A177-3AD203B41FA5}">
                      <a16:colId xmlns:a16="http://schemas.microsoft.com/office/drawing/2014/main" val="3115371598"/>
                    </a:ext>
                  </a:extLst>
                </a:gridCol>
                <a:gridCol w="10082630">
                  <a:extLst>
                    <a:ext uri="{9D8B030D-6E8A-4147-A177-3AD203B41FA5}">
                      <a16:colId xmlns:a16="http://schemas.microsoft.com/office/drawing/2014/main" val="174746509"/>
                    </a:ext>
                  </a:extLst>
                </a:gridCol>
                <a:gridCol w="9636989">
                  <a:extLst>
                    <a:ext uri="{9D8B030D-6E8A-4147-A177-3AD203B41FA5}">
                      <a16:colId xmlns:a16="http://schemas.microsoft.com/office/drawing/2014/main" val="3522766599"/>
                    </a:ext>
                  </a:extLst>
                </a:gridCol>
              </a:tblGrid>
              <a:tr h="438994">
                <a:tc>
                  <a:txBody>
                    <a:bodyPr/>
                    <a:lstStyle/>
                    <a:p>
                      <a:endParaRPr lang="it-IT" dirty="0"/>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DEUTSCH (AS)</a:t>
                      </a:r>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ITALIANO (ZS)</a:t>
                      </a:r>
                    </a:p>
                  </a:txBody>
                  <a:tcPr/>
                </a:tc>
                <a:extLst>
                  <a:ext uri="{0D108BD9-81ED-4DB2-BD59-A6C34878D82A}">
                    <a16:rowId xmlns:a16="http://schemas.microsoft.com/office/drawing/2014/main" val="3059610486"/>
                  </a:ext>
                </a:extLst>
              </a:tr>
              <a:tr h="10602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Begriff</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ctr"/>
                      <a:r>
                        <a:rPr lang="it-IT" sz="3200" b="1" dirty="0" err="1">
                          <a:solidFill>
                            <a:srgbClr val="FF0000"/>
                          </a:solidFill>
                          <a:latin typeface="Times New Roman" panose="02020603050405020304" pitchFamily="18" charset="0"/>
                          <a:cs typeface="Times New Roman" panose="02020603050405020304" pitchFamily="18" charset="0"/>
                        </a:rPr>
                        <a:t>Öl</a:t>
                      </a:r>
                      <a:r>
                        <a:rPr lang="it-IT" sz="3200" b="1" dirty="0">
                          <a:solidFill>
                            <a:srgbClr val="FF0000"/>
                          </a:solidFill>
                          <a:latin typeface="Times New Roman" panose="02020603050405020304" pitchFamily="18" charset="0"/>
                          <a:cs typeface="Times New Roman" panose="02020603050405020304" pitchFamily="18" charset="0"/>
                        </a:rPr>
                        <a:t>, </a:t>
                      </a:r>
                      <a:r>
                        <a:rPr lang="it-IT" sz="3200" b="1" dirty="0" err="1">
                          <a:solidFill>
                            <a:srgbClr val="FF0000"/>
                          </a:solidFill>
                          <a:latin typeface="Times New Roman" panose="02020603050405020304" pitchFamily="18" charset="0"/>
                          <a:cs typeface="Times New Roman" panose="02020603050405020304" pitchFamily="18" charset="0"/>
                        </a:rPr>
                        <a:t>das</a:t>
                      </a:r>
                      <a:endParaRPr lang="it-IT"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it-IT" sz="3200" b="1" dirty="0">
                          <a:solidFill>
                            <a:schemeClr val="bg2">
                              <a:lumMod val="10000"/>
                            </a:schemeClr>
                          </a:solidFill>
                          <a:latin typeface="Times New Roman" panose="02020603050405020304" pitchFamily="18" charset="0"/>
                          <a:cs typeface="Times New Roman" panose="02020603050405020304" pitchFamily="18" charset="0"/>
                        </a:rPr>
                        <a:t>Olio</a:t>
                      </a:r>
                    </a:p>
                  </a:txBody>
                  <a:tcPr/>
                </a:tc>
                <a:extLst>
                  <a:ext uri="{0D108BD9-81ED-4DB2-BD59-A6C34878D82A}">
                    <a16:rowId xmlns:a16="http://schemas.microsoft.com/office/drawing/2014/main" val="789596408"/>
                  </a:ext>
                </a:extLst>
              </a:tr>
              <a:tr h="3445362">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Definition (und Bild) </a:t>
                      </a:r>
                    </a:p>
                  </a:txBody>
                  <a:tcPr/>
                </a:tc>
                <a:tc>
                  <a:txBody>
                    <a:bodyPr/>
                    <a:lstStyle/>
                    <a:p>
                      <a:pPr marL="0" indent="0" algn="l">
                        <a:buFont typeface="Arial" panose="020B0604020202020204" pitchFamily="34" charset="0"/>
                        <a:buNone/>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Unter Öl versteht man alltagssprachlich jede Sorte von Schmieröl, die dazu geeignet ist, einen Verbrennungsmotor zu schmieren.</a:t>
                      </a:r>
                    </a:p>
                    <a:p>
                      <a:pPr marL="0" indent="0" algn="l">
                        <a:buFont typeface="Arial" panose="020B0604020202020204" pitchFamily="34" charset="0"/>
                        <a:buNone/>
                      </a:pP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Quelle: Wikipedia</a:t>
                      </a:r>
                    </a:p>
                  </a:txBody>
                  <a:tcPr/>
                </a:tc>
                <a:tc>
                  <a:txBody>
                    <a:bodyPr/>
                    <a:lstStyle/>
                    <a:p>
                      <a:pPr marL="0" indent="0" algn="l">
                        <a:buFont typeface="Arial" panose="020B0604020202020204" pitchFamily="34" charset="0"/>
                        <a:buNone/>
                      </a:pP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L’olio motore è una miscela utilizzata per lubrificare le varie componenti meccaniche del motore dei veicoli: è costituito da una base idrocarburica e da una serie di additivi.</a:t>
                      </a:r>
                    </a:p>
                    <a:p>
                      <a:pPr marL="0" indent="0" algn="l">
                        <a:buFont typeface="Arial" panose="020B0604020202020204" pitchFamily="34" charset="0"/>
                        <a:buNone/>
                      </a:pP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Fonte</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r>
                        <a:rPr lang="de-DE"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Puntopro</a:t>
                      </a: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txBody>
                  <a:tcPr/>
                </a:tc>
                <a:extLst>
                  <a:ext uri="{0D108BD9-81ED-4DB2-BD59-A6C34878D82A}">
                    <a16:rowId xmlns:a16="http://schemas.microsoft.com/office/drawing/2014/main" val="520322829"/>
                  </a:ext>
                </a:extLst>
              </a:tr>
              <a:tr h="54403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Oberbegriff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s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Gleitmittel</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dirty="0">
                          <a:solidFill>
                            <a:schemeClr val="bg2">
                              <a:lumMod val="10000"/>
                            </a:schemeClr>
                          </a:solidFill>
                          <a:latin typeface="Times New Roman" panose="02020603050405020304" pitchFamily="18" charset="0"/>
                          <a:cs typeface="Times New Roman" panose="02020603050405020304" pitchFamily="18" charset="0"/>
                        </a:rPr>
                        <a:t>Lubrificante</a:t>
                      </a:r>
                    </a:p>
                  </a:txBody>
                  <a:tcPr/>
                </a:tc>
                <a:extLst>
                  <a:ext uri="{0D108BD9-81ED-4DB2-BD59-A6C34878D82A}">
                    <a16:rowId xmlns:a16="http://schemas.microsoft.com/office/drawing/2014/main" val="1162053315"/>
                  </a:ext>
                </a:extLst>
              </a:tr>
              <a:tr h="106704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Unterbegriff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it-IT" sz="2200" i="0" dirty="0">
                          <a:solidFill>
                            <a:schemeClr val="bg2">
                              <a:lumMod val="10000"/>
                            </a:schemeClr>
                          </a:solidFill>
                          <a:latin typeface="Times New Roman" panose="02020603050405020304" pitchFamily="18" charset="0"/>
                          <a:cs typeface="Times New Roman" panose="02020603050405020304" pitchFamily="18" charset="0"/>
                        </a:rPr>
                        <a:t>e </a:t>
                      </a:r>
                      <a:r>
                        <a:rPr lang="it-IT" sz="2200" dirty="0" err="1">
                          <a:solidFill>
                            <a:schemeClr val="bg2">
                              <a:lumMod val="10000"/>
                            </a:schemeClr>
                          </a:solidFill>
                          <a:latin typeface="Times New Roman" panose="02020603050405020304" pitchFamily="18" charset="0"/>
                          <a:cs typeface="Times New Roman" panose="02020603050405020304" pitchFamily="18" charset="0"/>
                        </a:rPr>
                        <a:t>Ölwanne</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Ölpumpe</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i="0" dirty="0">
                          <a:solidFill>
                            <a:schemeClr val="bg2">
                              <a:lumMod val="10000"/>
                            </a:schemeClr>
                          </a:solidFill>
                          <a:latin typeface="Times New Roman" panose="02020603050405020304" pitchFamily="18" charset="0"/>
                          <a:cs typeface="Times New Roman" panose="02020603050405020304" pitchFamily="18" charset="0"/>
                        </a:rPr>
                        <a:t>s </a:t>
                      </a:r>
                      <a:r>
                        <a:rPr lang="it-IT" sz="2200" i="0" dirty="0" err="1">
                          <a:solidFill>
                            <a:schemeClr val="bg2">
                              <a:lumMod val="10000"/>
                            </a:schemeClr>
                          </a:solidFill>
                          <a:latin typeface="Times New Roman" panose="02020603050405020304" pitchFamily="18" charset="0"/>
                          <a:cs typeface="Times New Roman" panose="02020603050405020304" pitchFamily="18" charset="0"/>
                        </a:rPr>
                        <a:t>Olivenöl</a:t>
                      </a:r>
                      <a:r>
                        <a:rPr lang="it-IT" sz="2200" i="0" dirty="0">
                          <a:solidFill>
                            <a:schemeClr val="bg2">
                              <a:lumMod val="10000"/>
                            </a:schemeClr>
                          </a:solidFill>
                          <a:latin typeface="Times New Roman" panose="02020603050405020304" pitchFamily="18" charset="0"/>
                          <a:cs typeface="Times New Roman" panose="02020603050405020304" pitchFamily="18" charset="0"/>
                        </a:rPr>
                        <a:t>, </a:t>
                      </a:r>
                      <a:r>
                        <a:rPr lang="it-IT" sz="2200" i="0" dirty="0" err="1">
                          <a:solidFill>
                            <a:schemeClr val="bg2">
                              <a:lumMod val="10000"/>
                            </a:schemeClr>
                          </a:solidFill>
                          <a:latin typeface="Times New Roman" panose="02020603050405020304" pitchFamily="18" charset="0"/>
                          <a:cs typeface="Times New Roman" panose="02020603050405020304" pitchFamily="18" charset="0"/>
                        </a:rPr>
                        <a:t>Fischöl</a:t>
                      </a:r>
                      <a:r>
                        <a:rPr lang="it-IT" sz="2200" i="0" dirty="0">
                          <a:solidFill>
                            <a:schemeClr val="bg2">
                              <a:lumMod val="10000"/>
                            </a:schemeClr>
                          </a:solidFill>
                          <a:latin typeface="Times New Roman" panose="02020603050405020304" pitchFamily="18" charset="0"/>
                          <a:cs typeface="Times New Roman" panose="02020603050405020304" pitchFamily="18" charset="0"/>
                        </a:rPr>
                        <a:t>, </a:t>
                      </a:r>
                      <a:r>
                        <a:rPr lang="it-IT" sz="2200" i="0" dirty="0" err="1">
                          <a:solidFill>
                            <a:schemeClr val="bg2">
                              <a:lumMod val="10000"/>
                            </a:schemeClr>
                          </a:solidFill>
                          <a:latin typeface="Times New Roman" panose="02020603050405020304" pitchFamily="18" charset="0"/>
                          <a:cs typeface="Times New Roman" panose="02020603050405020304" pitchFamily="18" charset="0"/>
                        </a:rPr>
                        <a:t>Bunkeröl</a:t>
                      </a:r>
                      <a:r>
                        <a:rPr lang="it-IT" sz="2200" i="0" dirty="0">
                          <a:solidFill>
                            <a:schemeClr val="bg2">
                              <a:lumMod val="10000"/>
                            </a:schemeClr>
                          </a:solidFill>
                          <a:latin typeface="Times New Roman" panose="02020603050405020304" pitchFamily="18" charset="0"/>
                          <a:cs typeface="Times New Roman" panose="02020603050405020304" pitchFamily="18" charset="0"/>
                        </a:rPr>
                        <a:t>, </a:t>
                      </a:r>
                      <a:r>
                        <a:rPr lang="it-IT" sz="2200" i="0" dirty="0" err="1">
                          <a:solidFill>
                            <a:schemeClr val="bg2">
                              <a:lumMod val="10000"/>
                            </a:schemeClr>
                          </a:solidFill>
                          <a:latin typeface="Times New Roman" panose="02020603050405020304" pitchFamily="18" charset="0"/>
                          <a:cs typeface="Times New Roman" panose="02020603050405020304" pitchFamily="18" charset="0"/>
                        </a:rPr>
                        <a:t>Palmöl</a:t>
                      </a:r>
                      <a:r>
                        <a:rPr lang="it-IT" sz="2200" i="0" dirty="0">
                          <a:solidFill>
                            <a:schemeClr val="bg2">
                              <a:lumMod val="10000"/>
                            </a:schemeClr>
                          </a:solidFill>
                          <a:latin typeface="Times New Roman" panose="02020603050405020304" pitchFamily="18" charset="0"/>
                          <a:cs typeface="Times New Roman" panose="02020603050405020304" pitchFamily="18" charset="0"/>
                        </a:rPr>
                        <a:t>, </a:t>
                      </a:r>
                      <a:r>
                        <a:rPr lang="it-IT" sz="2200" i="0" dirty="0" err="1">
                          <a:solidFill>
                            <a:schemeClr val="bg2">
                              <a:lumMod val="10000"/>
                            </a:schemeClr>
                          </a:solidFill>
                          <a:latin typeface="Times New Roman" panose="02020603050405020304" pitchFamily="18" charset="0"/>
                          <a:cs typeface="Times New Roman" panose="02020603050405020304" pitchFamily="18" charset="0"/>
                        </a:rPr>
                        <a:t>ätherisches</a:t>
                      </a:r>
                      <a:r>
                        <a:rPr lang="it-IT" sz="2200" i="0" dirty="0">
                          <a:solidFill>
                            <a:schemeClr val="bg2">
                              <a:lumMod val="10000"/>
                            </a:schemeClr>
                          </a:solidFill>
                          <a:latin typeface="Times New Roman" panose="02020603050405020304" pitchFamily="18" charset="0"/>
                          <a:cs typeface="Times New Roman" panose="02020603050405020304" pitchFamily="18" charset="0"/>
                        </a:rPr>
                        <a:t> </a:t>
                      </a:r>
                      <a:r>
                        <a:rPr lang="it-IT" sz="2200" i="0" dirty="0" err="1">
                          <a:solidFill>
                            <a:schemeClr val="bg2">
                              <a:lumMod val="10000"/>
                            </a:schemeClr>
                          </a:solidFill>
                          <a:latin typeface="Times New Roman" panose="02020603050405020304" pitchFamily="18" charset="0"/>
                          <a:cs typeface="Times New Roman" panose="02020603050405020304" pitchFamily="18" charset="0"/>
                        </a:rPr>
                        <a:t>Öl</a:t>
                      </a:r>
                      <a:r>
                        <a:rPr lang="it-IT" sz="2200" i="0" dirty="0">
                          <a:solidFill>
                            <a:schemeClr val="bg2">
                              <a:lumMod val="10000"/>
                            </a:schemeClr>
                          </a:solidFill>
                          <a:latin typeface="Times New Roman" panose="02020603050405020304" pitchFamily="18" charset="0"/>
                          <a:cs typeface="Times New Roman" panose="02020603050405020304" pitchFamily="18" charset="0"/>
                        </a:rPr>
                        <a:t>, </a:t>
                      </a:r>
                      <a:r>
                        <a:rPr lang="it-IT" sz="2200" i="0" dirty="0" err="1">
                          <a:solidFill>
                            <a:schemeClr val="bg2">
                              <a:lumMod val="10000"/>
                            </a:schemeClr>
                          </a:solidFill>
                          <a:latin typeface="Times New Roman" panose="02020603050405020304" pitchFamily="18" charset="0"/>
                          <a:cs typeface="Times New Roman" panose="02020603050405020304" pitchFamily="18" charset="0"/>
                        </a:rPr>
                        <a:t>Rapsöl</a:t>
                      </a:r>
                      <a:r>
                        <a:rPr lang="it-IT" sz="2200" i="0" dirty="0">
                          <a:solidFill>
                            <a:schemeClr val="bg2">
                              <a:lumMod val="10000"/>
                            </a:schemeClr>
                          </a:solidFill>
                          <a:latin typeface="Times New Roman" panose="02020603050405020304" pitchFamily="18" charset="0"/>
                          <a:cs typeface="Times New Roman" panose="02020603050405020304" pitchFamily="18" charset="0"/>
                        </a:rPr>
                        <a:t>, </a:t>
                      </a:r>
                      <a:r>
                        <a:rPr lang="it-IT" sz="2200" i="0" dirty="0" err="1">
                          <a:solidFill>
                            <a:schemeClr val="bg2">
                              <a:lumMod val="10000"/>
                            </a:schemeClr>
                          </a:solidFill>
                          <a:latin typeface="Times New Roman" panose="02020603050405020304" pitchFamily="18" charset="0"/>
                          <a:cs typeface="Times New Roman" panose="02020603050405020304" pitchFamily="18" charset="0"/>
                        </a:rPr>
                        <a:t>Sonnenöl</a:t>
                      </a:r>
                      <a:r>
                        <a:rPr lang="it-IT" sz="2200" i="0" dirty="0">
                          <a:solidFill>
                            <a:schemeClr val="bg2">
                              <a:lumMod val="10000"/>
                            </a:schemeClr>
                          </a:solidFill>
                          <a:latin typeface="Times New Roman" panose="02020603050405020304" pitchFamily="18" charset="0"/>
                          <a:cs typeface="Times New Roman" panose="02020603050405020304" pitchFamily="18" charset="0"/>
                        </a:rPr>
                        <a:t>.</a:t>
                      </a:r>
                    </a:p>
                    <a:p>
                      <a:pPr algn="l"/>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i="0" dirty="0">
                          <a:solidFill>
                            <a:schemeClr val="bg2">
                              <a:lumMod val="10000"/>
                            </a:schemeClr>
                          </a:solidFill>
                          <a:latin typeface="Times New Roman" panose="02020603050405020304" pitchFamily="18" charset="0"/>
                          <a:cs typeface="Times New Roman" panose="02020603050405020304" pitchFamily="18" charset="0"/>
                        </a:rPr>
                        <a:t>Olio di oliva, olio di pesce, olio combustibile, olio di palma, olio essenziale, olio di semi, olio solare.</a:t>
                      </a:r>
                    </a:p>
                  </a:txBody>
                  <a:tcPr/>
                </a:tc>
                <a:extLst>
                  <a:ext uri="{0D108BD9-81ED-4DB2-BD59-A6C34878D82A}">
                    <a16:rowId xmlns:a16="http://schemas.microsoft.com/office/drawing/2014/main" val="3315726681"/>
                  </a:ext>
                </a:extLst>
              </a:tr>
              <a:tr h="584460">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Ortografische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Varianten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p>
                  </a:txBody>
                  <a:tcPr/>
                </a:tc>
                <a:tc>
                  <a:txBody>
                    <a:bodyPr/>
                    <a:lstStyle/>
                    <a:p>
                      <a:endParaRPr lang="it-IT" sz="2200" dirty="0"/>
                    </a:p>
                  </a:txBody>
                  <a:tcPr/>
                </a:tc>
                <a:extLst>
                  <a:ext uri="{0D108BD9-81ED-4DB2-BD59-A6C34878D82A}">
                    <a16:rowId xmlns:a16="http://schemas.microsoft.com/office/drawing/2014/main" val="3065853268"/>
                  </a:ext>
                </a:extLst>
              </a:tr>
              <a:tr h="617992">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Abgekürzte</a:t>
                      </a:r>
                      <a:r>
                        <a:rPr lang="it-IT" sz="2200" b="1" dirty="0">
                          <a:solidFill>
                            <a:schemeClr val="bg2">
                              <a:lumMod val="10000"/>
                            </a:schemeClr>
                          </a:solidFill>
                          <a:latin typeface="Times New Roman" panose="02020603050405020304" pitchFamily="18" charset="0"/>
                          <a:cs typeface="Times New Roman" panose="02020603050405020304" pitchFamily="18" charset="0"/>
                        </a:rPr>
                        <a:t> Forme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extLst>
                  <a:ext uri="{0D108BD9-81ED-4DB2-BD59-A6C34878D82A}">
                    <a16:rowId xmlns:a16="http://schemas.microsoft.com/office/drawing/2014/main" val="1384392757"/>
                  </a:ext>
                </a:extLst>
              </a:tr>
              <a:tr h="91175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Synonime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endParaRPr lang="it-IT" sz="2200" b="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2559978"/>
                  </a:ext>
                </a:extLst>
              </a:tr>
              <a:tr h="491164">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Antonyme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8268365"/>
                  </a:ext>
                </a:extLst>
              </a:tr>
              <a:tr h="56497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Kollokation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err="1">
                          <a:solidFill>
                            <a:schemeClr val="bg2">
                              <a:lumMod val="10000"/>
                            </a:schemeClr>
                          </a:solidFill>
                          <a:latin typeface="Times New Roman" panose="02020603050405020304" pitchFamily="18" charset="0"/>
                          <a:cs typeface="Times New Roman" panose="02020603050405020304" pitchFamily="18" charset="0"/>
                        </a:rPr>
                        <a:t>Das</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i="0" dirty="0" err="1">
                          <a:solidFill>
                            <a:schemeClr val="bg2">
                              <a:lumMod val="10000"/>
                            </a:schemeClr>
                          </a:solidFill>
                          <a:latin typeface="Times New Roman" panose="02020603050405020304" pitchFamily="18" charset="0"/>
                          <a:cs typeface="Times New Roman" panose="02020603050405020304" pitchFamily="18" charset="0"/>
                        </a:rPr>
                        <a:t>Öl</a:t>
                      </a:r>
                      <a:r>
                        <a:rPr lang="it-IT" sz="2200" i="0" dirty="0">
                          <a:solidFill>
                            <a:schemeClr val="bg2">
                              <a:lumMod val="10000"/>
                            </a:schemeClr>
                          </a:solidFill>
                          <a:latin typeface="Times New Roman" panose="02020603050405020304" pitchFamily="18" charset="0"/>
                          <a:cs typeface="Times New Roman" panose="02020603050405020304" pitchFamily="18" charset="0"/>
                        </a:rPr>
                        <a:t> </a:t>
                      </a:r>
                      <a:r>
                        <a:rPr lang="it-IT" sz="2200" i="0" dirty="0" err="1">
                          <a:solidFill>
                            <a:schemeClr val="bg2">
                              <a:lumMod val="10000"/>
                            </a:schemeClr>
                          </a:solidFill>
                          <a:latin typeface="Times New Roman" panose="02020603050405020304" pitchFamily="18" charset="0"/>
                          <a:cs typeface="Times New Roman" panose="02020603050405020304" pitchFamily="18" charset="0"/>
                        </a:rPr>
                        <a:t>verlieren</a:t>
                      </a:r>
                      <a:r>
                        <a:rPr lang="it-IT" sz="2200" i="0" dirty="0">
                          <a:solidFill>
                            <a:schemeClr val="bg2">
                              <a:lumMod val="10000"/>
                            </a:schemeClr>
                          </a:solidFill>
                          <a:latin typeface="Times New Roman" panose="02020603050405020304" pitchFamily="18" charset="0"/>
                          <a:cs typeface="Times New Roman" panose="02020603050405020304" pitchFamily="18" charset="0"/>
                        </a:rPr>
                        <a:t>, </a:t>
                      </a:r>
                      <a:r>
                        <a:rPr lang="it-IT" sz="2200" i="0" dirty="0" err="1">
                          <a:solidFill>
                            <a:schemeClr val="bg2">
                              <a:lumMod val="10000"/>
                            </a:schemeClr>
                          </a:solidFill>
                          <a:latin typeface="Times New Roman" panose="02020603050405020304" pitchFamily="18" charset="0"/>
                          <a:cs typeface="Times New Roman" panose="02020603050405020304" pitchFamily="18" charset="0"/>
                        </a:rPr>
                        <a:t>stellen</a:t>
                      </a:r>
                      <a:r>
                        <a:rPr lang="it-IT" sz="2200" i="0" dirty="0">
                          <a:solidFill>
                            <a:schemeClr val="bg2">
                              <a:lumMod val="10000"/>
                            </a:schemeClr>
                          </a:solidFill>
                          <a:latin typeface="Times New Roman" panose="02020603050405020304" pitchFamily="18" charset="0"/>
                          <a:cs typeface="Times New Roman" panose="02020603050405020304" pitchFamily="18" charset="0"/>
                        </a:rPr>
                        <a:t>, </a:t>
                      </a:r>
                      <a:r>
                        <a:rPr lang="it-IT" sz="2200" i="0" dirty="0" err="1">
                          <a:solidFill>
                            <a:schemeClr val="bg2">
                              <a:lumMod val="10000"/>
                            </a:schemeClr>
                          </a:solidFill>
                          <a:latin typeface="Times New Roman" panose="02020603050405020304" pitchFamily="18" charset="0"/>
                          <a:cs typeface="Times New Roman" panose="02020603050405020304" pitchFamily="18" charset="0"/>
                        </a:rPr>
                        <a:t>kontorllieren</a:t>
                      </a:r>
                      <a:r>
                        <a:rPr lang="it-IT" sz="2200" i="0" dirty="0">
                          <a:solidFill>
                            <a:schemeClr val="bg2">
                              <a:lumMod val="10000"/>
                            </a:schemeClr>
                          </a:solidFill>
                          <a:latin typeface="Times New Roman" panose="02020603050405020304" pitchFamily="18" charset="0"/>
                          <a:cs typeface="Times New Roman" panose="02020603050405020304" pitchFamily="18" charset="0"/>
                        </a:rPr>
                        <a:t>.</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Mettere, perdere, rabboccare l’olio, controllare il livello dell’olio.</a:t>
                      </a:r>
                    </a:p>
                  </a:txBody>
                  <a:tcPr/>
                </a:tc>
                <a:extLst>
                  <a:ext uri="{0D108BD9-81ED-4DB2-BD59-A6C34878D82A}">
                    <a16:rowId xmlns:a16="http://schemas.microsoft.com/office/drawing/2014/main" val="1616872398"/>
                  </a:ext>
                </a:extLst>
              </a:tr>
              <a:tr h="158713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Kontext</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Dein Auto verliert </a:t>
                      </a:r>
                      <a:r>
                        <a:rPr lang="de-DE"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Öl</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Mögliche Ursachen und erforderliche Maßnahmen “</a:t>
                      </a: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(https://www.mobile.de/magazin/artikel/dein-auto-verliert-oel-moegliche-ursachen-und-erforderliche-massnahmen-2356)</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«Ora vediamo come controllare e rabboccare l’</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olio</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motore, una delle tante operazioni di routine previste per la cura ed il corretto funzionamento di un motore.» </a:t>
                      </a: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(https://www.allaguida.it/articolo/controllare-e-rabboccare-l-olio-motore-come-fare/171746/)</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03863"/>
                  </a:ext>
                </a:extLst>
              </a:tr>
              <a:tr h="0">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Datum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Eintrags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14/04/2023</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2200" dirty="0">
                          <a:solidFill>
                            <a:schemeClr val="bg2">
                              <a:lumMod val="10000"/>
                            </a:schemeClr>
                          </a:solidFill>
                          <a:latin typeface="Times New Roman" panose="02020603050405020304" pitchFamily="18" charset="0"/>
                          <a:cs typeface="Times New Roman" panose="02020603050405020304" pitchFamily="18" charset="0"/>
                        </a:rPr>
                        <a:t>14/04/2023</a:t>
                      </a:r>
                    </a:p>
                    <a:p>
                      <a:endParaRPr lang="it-IT" sz="2200" dirty="0"/>
                    </a:p>
                  </a:txBody>
                  <a:tcPr/>
                </a:tc>
                <a:extLst>
                  <a:ext uri="{0D108BD9-81ED-4DB2-BD59-A6C34878D82A}">
                    <a16:rowId xmlns:a16="http://schemas.microsoft.com/office/drawing/2014/main" val="2853990522"/>
                  </a:ext>
                </a:extLst>
              </a:tr>
              <a:tr h="5454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Querverweise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err="1">
                          <a:solidFill>
                            <a:schemeClr val="bg2">
                              <a:lumMod val="10000"/>
                            </a:schemeClr>
                          </a:solidFill>
                          <a:latin typeface="Times New Roman" panose="02020603050405020304" pitchFamily="18" charset="0"/>
                          <a:cs typeface="Times New Roman" panose="02020603050405020304" pitchFamily="18" charset="0"/>
                        </a:rPr>
                        <a:t>Ölwanne</a:t>
                      </a:r>
                      <a:r>
                        <a:rPr lang="it-IT" sz="2200"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Coppa olio </a:t>
                      </a:r>
                    </a:p>
                  </a:txBody>
                  <a:tcPr/>
                </a:tc>
                <a:extLst>
                  <a:ext uri="{0D108BD9-81ED-4DB2-BD59-A6C34878D82A}">
                    <a16:rowId xmlns:a16="http://schemas.microsoft.com/office/drawing/2014/main" val="1860962380"/>
                  </a:ext>
                </a:extLst>
              </a:tr>
            </a:tbl>
          </a:graphicData>
        </a:graphic>
      </p:graphicFrame>
    </p:spTree>
    <p:extLst>
      <p:ext uri="{BB962C8B-B14F-4D97-AF65-F5344CB8AC3E}">
        <p14:creationId xmlns:p14="http://schemas.microsoft.com/office/powerpoint/2010/main" val="403661445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descr="Immagine che contiene nero, valigia&#10;&#10;Descrizione generata automaticamente">
            <a:extLst>
              <a:ext uri="{FF2B5EF4-FFF2-40B4-BE49-F238E27FC236}">
                <a16:creationId xmlns:a16="http://schemas.microsoft.com/office/drawing/2014/main" id="{01367772-D9D5-4A36-966B-C66327BF20C3}"/>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l="2978" r="2978"/>
          <a:stretch>
            <a:fillRect/>
          </a:stretch>
        </p:blipFill>
        <p:spPr>
          <a:xfrm>
            <a:off x="9220004" y="2687516"/>
            <a:ext cx="3150000" cy="2520000"/>
          </a:xfrm>
        </p:spPr>
      </p:pic>
      <p:sp>
        <p:nvSpPr>
          <p:cNvPr id="3" name="Segnaposto numero diapositiva 2">
            <a:extLst>
              <a:ext uri="{FF2B5EF4-FFF2-40B4-BE49-F238E27FC236}">
                <a16:creationId xmlns:a16="http://schemas.microsoft.com/office/drawing/2014/main" id="{D0B9FCD0-30A9-4261-A67C-3D5D89702BA9}"/>
              </a:ext>
            </a:extLst>
          </p:cNvPr>
          <p:cNvSpPr>
            <a:spLocks noGrp="1"/>
          </p:cNvSpPr>
          <p:nvPr>
            <p:ph type="sldNum" sz="quarter" idx="2"/>
          </p:nvPr>
        </p:nvSpPr>
        <p:spPr/>
        <p:txBody>
          <a:bodyPr/>
          <a:lstStyle/>
          <a:p>
            <a:fld id="{86CB4B4D-7CA3-9044-876B-883B54F8677D}" type="slidenum">
              <a:rPr lang="it-IT" smtClean="0"/>
              <a:pPr/>
              <a:t>23</a:t>
            </a:fld>
            <a:endParaRPr lang="it-IT"/>
          </a:p>
        </p:txBody>
      </p:sp>
      <p:graphicFrame>
        <p:nvGraphicFramePr>
          <p:cNvPr id="4" name="Tabella 7">
            <a:extLst>
              <a:ext uri="{FF2B5EF4-FFF2-40B4-BE49-F238E27FC236}">
                <a16:creationId xmlns:a16="http://schemas.microsoft.com/office/drawing/2014/main" id="{DDB50560-5DF0-4C3C-87CA-52ABB0F34470}"/>
              </a:ext>
            </a:extLst>
          </p:cNvPr>
          <p:cNvGraphicFramePr>
            <a:graphicFrameLocks/>
          </p:cNvGraphicFramePr>
          <p:nvPr>
            <p:extLst>
              <p:ext uri="{D42A27DB-BD31-4B8C-83A1-F6EECF244321}">
                <p14:modId xmlns:p14="http://schemas.microsoft.com/office/powerpoint/2010/main" val="2510977408"/>
              </p:ext>
            </p:extLst>
          </p:nvPr>
        </p:nvGraphicFramePr>
        <p:xfrm>
          <a:off x="728757" y="450733"/>
          <a:ext cx="22913987" cy="12729312"/>
        </p:xfrm>
        <a:graphic>
          <a:graphicData uri="http://schemas.openxmlformats.org/drawingml/2006/table">
            <a:tbl>
              <a:tblPr firstRow="1" bandRow="1">
                <a:tableStyleId>{5940675A-B579-460E-94D1-54222C63F5DA}</a:tableStyleId>
              </a:tblPr>
              <a:tblGrid>
                <a:gridCol w="3194368">
                  <a:extLst>
                    <a:ext uri="{9D8B030D-6E8A-4147-A177-3AD203B41FA5}">
                      <a16:colId xmlns:a16="http://schemas.microsoft.com/office/drawing/2014/main" val="3115371598"/>
                    </a:ext>
                  </a:extLst>
                </a:gridCol>
                <a:gridCol w="10082630">
                  <a:extLst>
                    <a:ext uri="{9D8B030D-6E8A-4147-A177-3AD203B41FA5}">
                      <a16:colId xmlns:a16="http://schemas.microsoft.com/office/drawing/2014/main" val="174746509"/>
                    </a:ext>
                  </a:extLst>
                </a:gridCol>
                <a:gridCol w="9636989">
                  <a:extLst>
                    <a:ext uri="{9D8B030D-6E8A-4147-A177-3AD203B41FA5}">
                      <a16:colId xmlns:a16="http://schemas.microsoft.com/office/drawing/2014/main" val="3522766599"/>
                    </a:ext>
                  </a:extLst>
                </a:gridCol>
              </a:tblGrid>
              <a:tr h="438994">
                <a:tc>
                  <a:txBody>
                    <a:bodyPr/>
                    <a:lstStyle/>
                    <a:p>
                      <a:endParaRPr lang="it-IT" dirty="0"/>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DEUTSCH (AS)</a:t>
                      </a:r>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ITALIANO (ZS)</a:t>
                      </a:r>
                    </a:p>
                  </a:txBody>
                  <a:tcPr/>
                </a:tc>
                <a:extLst>
                  <a:ext uri="{0D108BD9-81ED-4DB2-BD59-A6C34878D82A}">
                    <a16:rowId xmlns:a16="http://schemas.microsoft.com/office/drawing/2014/main" val="3059610486"/>
                  </a:ext>
                </a:extLst>
              </a:tr>
              <a:tr h="10602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Begriff</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ctr"/>
                      <a:r>
                        <a:rPr lang="it-IT" sz="3200" b="1" dirty="0" err="1">
                          <a:solidFill>
                            <a:srgbClr val="FF0000"/>
                          </a:solidFill>
                          <a:latin typeface="Times New Roman" panose="02020603050405020304" pitchFamily="18" charset="0"/>
                          <a:cs typeface="Times New Roman" panose="02020603050405020304" pitchFamily="18" charset="0"/>
                        </a:rPr>
                        <a:t>Ölwanne</a:t>
                      </a:r>
                      <a:r>
                        <a:rPr lang="it-IT" sz="3200" b="1" dirty="0">
                          <a:solidFill>
                            <a:srgbClr val="FF0000"/>
                          </a:solidFill>
                          <a:latin typeface="Times New Roman" panose="02020603050405020304" pitchFamily="18" charset="0"/>
                          <a:cs typeface="Times New Roman" panose="02020603050405020304" pitchFamily="18" charset="0"/>
                        </a:rPr>
                        <a:t>, die</a:t>
                      </a:r>
                    </a:p>
                  </a:txBody>
                  <a:tcPr/>
                </a:tc>
                <a:tc>
                  <a:txBody>
                    <a:bodyPr/>
                    <a:lstStyle/>
                    <a:p>
                      <a:r>
                        <a:rPr lang="it-IT" sz="3200" b="1" dirty="0">
                          <a:solidFill>
                            <a:schemeClr val="bg2">
                              <a:lumMod val="10000"/>
                            </a:schemeClr>
                          </a:solidFill>
                          <a:latin typeface="Times New Roman" panose="02020603050405020304" pitchFamily="18" charset="0"/>
                          <a:cs typeface="Times New Roman" panose="02020603050405020304" pitchFamily="18" charset="0"/>
                        </a:rPr>
                        <a:t>Coppa olio</a:t>
                      </a:r>
                    </a:p>
                  </a:txBody>
                  <a:tcPr/>
                </a:tc>
                <a:extLst>
                  <a:ext uri="{0D108BD9-81ED-4DB2-BD59-A6C34878D82A}">
                    <a16:rowId xmlns:a16="http://schemas.microsoft.com/office/drawing/2014/main" val="789596408"/>
                  </a:ext>
                </a:extLst>
              </a:tr>
              <a:tr h="3553969">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Definition (und Bild) </a:t>
                      </a:r>
                    </a:p>
                  </a:txBody>
                  <a:tcPr/>
                </a:tc>
                <a:tc>
                  <a:txBody>
                    <a:bodyPr/>
                    <a:lstStyle/>
                    <a:p>
                      <a:pPr marL="0" indent="0" algn="l">
                        <a:buFont typeface="Arial" panose="020B0604020202020204" pitchFamily="34" charset="0"/>
                        <a:buNone/>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Die Ölwanne ist ein Bestandteil der Motorschmierung bei Kraftfahrzeugen. Sie wird auch als </a:t>
                      </a:r>
                      <a:r>
                        <a:rPr lang="de-DE"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Ölsumpf</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bezeichnet.</a:t>
                      </a:r>
                    </a:p>
                    <a:p>
                      <a:pPr marL="0" indent="0" algn="l">
                        <a:buFont typeface="Arial" panose="020B0604020202020204" pitchFamily="34" charset="0"/>
                        <a:buNone/>
                      </a:pP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Quelle: Mein Autolexikon.de </a:t>
                      </a: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La coppa dell’olio è uno dei componenti dell’auto, in particolare è parte integrante dell’apparato di lubrificazione del motore. Questo, infatti, ha bisogno di garantire la fluidità dei meccanismi impegnati in continui attriti, come l’albero motore, gli assi, lo sterzo, e così via: senza olio, si sa, il motore può fondere.</a:t>
                      </a: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La forma della coppa dell’olio è simile ad una piccola bacinella ed è di solito acciaio.</a:t>
                      </a:r>
                    </a:p>
                    <a:p>
                      <a:pPr marL="0" indent="0" algn="l">
                        <a:buFont typeface="Arial" panose="020B0604020202020204" pitchFamily="34" charset="0"/>
                        <a:buNone/>
                      </a:pP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Fonte</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r>
                        <a:rPr lang="de-DE"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Quotidiano</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r>
                        <a:rPr lang="de-DE"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Nazionale</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p>
                  </a:txBody>
                  <a:tcPr/>
                </a:tc>
                <a:extLst>
                  <a:ext uri="{0D108BD9-81ED-4DB2-BD59-A6C34878D82A}">
                    <a16:rowId xmlns:a16="http://schemas.microsoft.com/office/drawing/2014/main" val="520322829"/>
                  </a:ext>
                </a:extLst>
              </a:tr>
              <a:tr h="54403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Oberbegriff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s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Bestandteil</a:t>
                      </a:r>
                      <a:r>
                        <a:rPr lang="it-IT" sz="2200" u="none"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r>
                        <a:rPr lang="it-IT" sz="2200" b="0" dirty="0">
                          <a:solidFill>
                            <a:schemeClr val="bg2">
                              <a:lumMod val="10000"/>
                            </a:schemeClr>
                          </a:solidFill>
                          <a:latin typeface="Times New Roman" panose="02020603050405020304" pitchFamily="18" charset="0"/>
                          <a:cs typeface="Times New Roman" panose="02020603050405020304" pitchFamily="18" charset="0"/>
                        </a:rPr>
                        <a:t>Componente</a:t>
                      </a:r>
                    </a:p>
                  </a:txBody>
                  <a:tcPr/>
                </a:tc>
                <a:extLst>
                  <a:ext uri="{0D108BD9-81ED-4DB2-BD59-A6C34878D82A}">
                    <a16:rowId xmlns:a16="http://schemas.microsoft.com/office/drawing/2014/main" val="1162053315"/>
                  </a:ext>
                </a:extLst>
              </a:tr>
              <a:tr h="106704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Unterbegriff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Badewanne</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Duschwanne</a:t>
                      </a:r>
                      <a:r>
                        <a:rPr lang="it-IT" sz="2200" u="none"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r>
                        <a:rPr lang="it-IT" sz="2200" i="0" dirty="0">
                          <a:solidFill>
                            <a:schemeClr val="bg2">
                              <a:lumMod val="10000"/>
                            </a:schemeClr>
                          </a:solidFill>
                          <a:latin typeface="Times New Roman" panose="02020603050405020304" pitchFamily="18" charset="0"/>
                          <a:cs typeface="Times New Roman" panose="02020603050405020304" pitchFamily="18" charset="0"/>
                        </a:rPr>
                        <a:t>Coppetta, coppa (premio), coppa di champagne</a:t>
                      </a:r>
                    </a:p>
                  </a:txBody>
                  <a:tcPr/>
                </a:tc>
                <a:extLst>
                  <a:ext uri="{0D108BD9-81ED-4DB2-BD59-A6C34878D82A}">
                    <a16:rowId xmlns:a16="http://schemas.microsoft.com/office/drawing/2014/main" val="3315726681"/>
                  </a:ext>
                </a:extLst>
              </a:tr>
              <a:tr h="584460">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Ortografische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Varianten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p>
                  </a:txBody>
                  <a:tcPr/>
                </a:tc>
                <a:tc>
                  <a:txBody>
                    <a:bodyPr/>
                    <a:lstStyle/>
                    <a:p>
                      <a:endParaRPr lang="it-IT" sz="2200" dirty="0"/>
                    </a:p>
                  </a:txBody>
                  <a:tcPr/>
                </a:tc>
                <a:extLst>
                  <a:ext uri="{0D108BD9-81ED-4DB2-BD59-A6C34878D82A}">
                    <a16:rowId xmlns:a16="http://schemas.microsoft.com/office/drawing/2014/main" val="3065853268"/>
                  </a:ext>
                </a:extLst>
              </a:tr>
              <a:tr h="617992">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Abgekürzte</a:t>
                      </a:r>
                      <a:r>
                        <a:rPr lang="it-IT" sz="2200" b="1" dirty="0">
                          <a:solidFill>
                            <a:schemeClr val="bg2">
                              <a:lumMod val="10000"/>
                            </a:schemeClr>
                          </a:solidFill>
                          <a:latin typeface="Times New Roman" panose="02020603050405020304" pitchFamily="18" charset="0"/>
                          <a:cs typeface="Times New Roman" panose="02020603050405020304" pitchFamily="18" charset="0"/>
                        </a:rPr>
                        <a:t> Forme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extLst>
                  <a:ext uri="{0D108BD9-81ED-4DB2-BD59-A6C34878D82A}">
                    <a16:rowId xmlns:a16="http://schemas.microsoft.com/office/drawing/2014/main" val="1384392757"/>
                  </a:ext>
                </a:extLst>
              </a:tr>
              <a:tr h="91175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Synonime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endParaRPr lang="it-IT" sz="2200" b="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2559978"/>
                  </a:ext>
                </a:extLst>
              </a:tr>
              <a:tr h="491164">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Antonyme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8268365"/>
                  </a:ext>
                </a:extLst>
              </a:tr>
              <a:tr h="56497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Kollokation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Die Ö </a:t>
                      </a:r>
                      <a:r>
                        <a:rPr lang="it-IT" sz="2200" dirty="0" err="1">
                          <a:solidFill>
                            <a:schemeClr val="bg2">
                              <a:lumMod val="10000"/>
                            </a:schemeClr>
                          </a:solidFill>
                          <a:latin typeface="Times New Roman" panose="02020603050405020304" pitchFamily="18" charset="0"/>
                          <a:cs typeface="Times New Roman" panose="02020603050405020304" pitchFamily="18" charset="0"/>
                        </a:rPr>
                        <a:t>aufmachen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zumachen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ersetzen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wechseln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verliert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bricht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Aprire/chiudere, sostituire la coppa dell’olio, la coppa dell’olio perde, si rompe.</a:t>
                      </a:r>
                    </a:p>
                  </a:txBody>
                  <a:tcPr/>
                </a:tc>
                <a:extLst>
                  <a:ext uri="{0D108BD9-81ED-4DB2-BD59-A6C34878D82A}">
                    <a16:rowId xmlns:a16="http://schemas.microsoft.com/office/drawing/2014/main" val="1616872398"/>
                  </a:ext>
                </a:extLst>
              </a:tr>
              <a:tr h="158713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Kontext</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Die </a:t>
                      </a:r>
                      <a:r>
                        <a:rPr lang="de-DE"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Ölwanne</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an Deinem Auto kannst Du auch selber wechseln. Das ist zwar eine schmierige Angelegenheit, aber kein sehr komplizierter Eingriff.“</a:t>
                      </a: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(https://www.mobile.de/magazin/artikel/oelwanne-wechseln-was-sind-die-kosten-geht-es-auch-selber--2426)</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«Se dopo un urto alla base del veicolo notate delle perdite di liquido, forse potrebbe dipendere dalla rottura della </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coppa olio</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motore.» </a:t>
                      </a: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(http://motori.quotidiano.net/</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comefare</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/coppa-dellolio-si-rompe-sostituisce.htm)</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03863"/>
                  </a:ext>
                </a:extLst>
              </a:tr>
              <a:tr h="0">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Datum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Eintrags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15/04/2023</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2200" dirty="0">
                          <a:solidFill>
                            <a:schemeClr val="bg2">
                              <a:lumMod val="10000"/>
                            </a:schemeClr>
                          </a:solidFill>
                          <a:latin typeface="Times New Roman" panose="02020603050405020304" pitchFamily="18" charset="0"/>
                          <a:cs typeface="Times New Roman" panose="02020603050405020304" pitchFamily="18" charset="0"/>
                        </a:rPr>
                        <a:t>15/04/2023</a:t>
                      </a:r>
                    </a:p>
                    <a:p>
                      <a:endParaRPr lang="it-IT" sz="2200" dirty="0"/>
                    </a:p>
                  </a:txBody>
                  <a:tcPr/>
                </a:tc>
                <a:extLst>
                  <a:ext uri="{0D108BD9-81ED-4DB2-BD59-A6C34878D82A}">
                    <a16:rowId xmlns:a16="http://schemas.microsoft.com/office/drawing/2014/main" val="2853990522"/>
                  </a:ext>
                </a:extLst>
              </a:tr>
              <a:tr h="5454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Querverweise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err="1">
                          <a:solidFill>
                            <a:schemeClr val="bg2">
                              <a:lumMod val="10000"/>
                            </a:schemeClr>
                          </a:solidFill>
                          <a:latin typeface="Times New Roman" panose="02020603050405020304" pitchFamily="18" charset="0"/>
                          <a:cs typeface="Times New Roman" panose="02020603050405020304" pitchFamily="18" charset="0"/>
                        </a:rPr>
                        <a:t>Öl</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Olio </a:t>
                      </a:r>
                    </a:p>
                  </a:txBody>
                  <a:tcPr/>
                </a:tc>
                <a:extLst>
                  <a:ext uri="{0D108BD9-81ED-4DB2-BD59-A6C34878D82A}">
                    <a16:rowId xmlns:a16="http://schemas.microsoft.com/office/drawing/2014/main" val="1860962380"/>
                  </a:ext>
                </a:extLst>
              </a:tr>
            </a:tbl>
          </a:graphicData>
        </a:graphic>
      </p:graphicFrame>
    </p:spTree>
    <p:extLst>
      <p:ext uri="{BB962C8B-B14F-4D97-AF65-F5344CB8AC3E}">
        <p14:creationId xmlns:p14="http://schemas.microsoft.com/office/powerpoint/2010/main" val="317247182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descr="Immagine che contiene strumento&#10;&#10;Descrizione generata automaticamente">
            <a:extLst>
              <a:ext uri="{FF2B5EF4-FFF2-40B4-BE49-F238E27FC236}">
                <a16:creationId xmlns:a16="http://schemas.microsoft.com/office/drawing/2014/main" id="{08527D69-833D-48F8-A9F0-028DBCC1A98E}"/>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t="333" b="333"/>
          <a:stretch>
            <a:fillRect/>
          </a:stretch>
        </p:blipFill>
        <p:spPr>
          <a:xfrm>
            <a:off x="10658840" y="3079700"/>
            <a:ext cx="2685318" cy="2148254"/>
          </a:xfrm>
        </p:spPr>
      </p:pic>
      <p:sp>
        <p:nvSpPr>
          <p:cNvPr id="3" name="Segnaposto numero diapositiva 2">
            <a:extLst>
              <a:ext uri="{FF2B5EF4-FFF2-40B4-BE49-F238E27FC236}">
                <a16:creationId xmlns:a16="http://schemas.microsoft.com/office/drawing/2014/main" id="{D43A7B9C-B7FE-423F-980D-DCBC914ACC3B}"/>
              </a:ext>
            </a:extLst>
          </p:cNvPr>
          <p:cNvSpPr>
            <a:spLocks noGrp="1"/>
          </p:cNvSpPr>
          <p:nvPr>
            <p:ph type="sldNum" sz="quarter" idx="2"/>
          </p:nvPr>
        </p:nvSpPr>
        <p:spPr/>
        <p:txBody>
          <a:bodyPr/>
          <a:lstStyle/>
          <a:p>
            <a:fld id="{86CB4B4D-7CA3-9044-876B-883B54F8677D}" type="slidenum">
              <a:rPr lang="it-IT" smtClean="0"/>
              <a:pPr/>
              <a:t>24</a:t>
            </a:fld>
            <a:endParaRPr lang="it-IT"/>
          </a:p>
        </p:txBody>
      </p:sp>
      <p:graphicFrame>
        <p:nvGraphicFramePr>
          <p:cNvPr id="4" name="Tabella 7">
            <a:extLst>
              <a:ext uri="{FF2B5EF4-FFF2-40B4-BE49-F238E27FC236}">
                <a16:creationId xmlns:a16="http://schemas.microsoft.com/office/drawing/2014/main" id="{A55A621C-A8C2-4E7B-8394-3F078C6B225E}"/>
              </a:ext>
            </a:extLst>
          </p:cNvPr>
          <p:cNvGraphicFramePr>
            <a:graphicFrameLocks/>
          </p:cNvGraphicFramePr>
          <p:nvPr>
            <p:extLst>
              <p:ext uri="{D42A27DB-BD31-4B8C-83A1-F6EECF244321}">
                <p14:modId xmlns:p14="http://schemas.microsoft.com/office/powerpoint/2010/main" val="4006854858"/>
              </p:ext>
            </p:extLst>
          </p:nvPr>
        </p:nvGraphicFramePr>
        <p:xfrm>
          <a:off x="728757" y="450733"/>
          <a:ext cx="22913987" cy="12926334"/>
        </p:xfrm>
        <a:graphic>
          <a:graphicData uri="http://schemas.openxmlformats.org/drawingml/2006/table">
            <a:tbl>
              <a:tblPr firstRow="1" bandRow="1">
                <a:tableStyleId>{5940675A-B579-460E-94D1-54222C63F5DA}</a:tableStyleId>
              </a:tblPr>
              <a:tblGrid>
                <a:gridCol w="3194368">
                  <a:extLst>
                    <a:ext uri="{9D8B030D-6E8A-4147-A177-3AD203B41FA5}">
                      <a16:colId xmlns:a16="http://schemas.microsoft.com/office/drawing/2014/main" val="3115371598"/>
                    </a:ext>
                  </a:extLst>
                </a:gridCol>
                <a:gridCol w="10082630">
                  <a:extLst>
                    <a:ext uri="{9D8B030D-6E8A-4147-A177-3AD203B41FA5}">
                      <a16:colId xmlns:a16="http://schemas.microsoft.com/office/drawing/2014/main" val="174746509"/>
                    </a:ext>
                  </a:extLst>
                </a:gridCol>
                <a:gridCol w="9636989">
                  <a:extLst>
                    <a:ext uri="{9D8B030D-6E8A-4147-A177-3AD203B41FA5}">
                      <a16:colId xmlns:a16="http://schemas.microsoft.com/office/drawing/2014/main" val="3522766599"/>
                    </a:ext>
                  </a:extLst>
                </a:gridCol>
              </a:tblGrid>
              <a:tr h="438994">
                <a:tc>
                  <a:txBody>
                    <a:bodyPr/>
                    <a:lstStyle/>
                    <a:p>
                      <a:endParaRPr lang="it-IT" dirty="0"/>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DEUTSCH (AS)</a:t>
                      </a:r>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ITALIANO (ZS)</a:t>
                      </a:r>
                    </a:p>
                  </a:txBody>
                  <a:tcPr/>
                </a:tc>
                <a:extLst>
                  <a:ext uri="{0D108BD9-81ED-4DB2-BD59-A6C34878D82A}">
                    <a16:rowId xmlns:a16="http://schemas.microsoft.com/office/drawing/2014/main" val="3059610486"/>
                  </a:ext>
                </a:extLst>
              </a:tr>
              <a:tr h="10602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Begriff</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ctr"/>
                      <a:r>
                        <a:rPr lang="it-IT" sz="3200" b="1" dirty="0" err="1">
                          <a:solidFill>
                            <a:srgbClr val="FF0000"/>
                          </a:solidFill>
                          <a:latin typeface="Times New Roman" panose="02020603050405020304" pitchFamily="18" charset="0"/>
                          <a:cs typeface="Times New Roman" panose="02020603050405020304" pitchFamily="18" charset="0"/>
                        </a:rPr>
                        <a:t>Pleuelstange</a:t>
                      </a:r>
                      <a:r>
                        <a:rPr lang="it-IT" sz="3200" b="1" dirty="0">
                          <a:solidFill>
                            <a:srgbClr val="FF0000"/>
                          </a:solidFill>
                          <a:latin typeface="Times New Roman" panose="02020603050405020304" pitchFamily="18" charset="0"/>
                          <a:cs typeface="Times New Roman" panose="02020603050405020304" pitchFamily="18" charset="0"/>
                        </a:rPr>
                        <a:t>, die</a:t>
                      </a:r>
                    </a:p>
                  </a:txBody>
                  <a:tcPr/>
                </a:tc>
                <a:tc>
                  <a:txBody>
                    <a:bodyPr/>
                    <a:lstStyle/>
                    <a:p>
                      <a:r>
                        <a:rPr lang="it-IT" sz="3200" b="1" dirty="0">
                          <a:solidFill>
                            <a:schemeClr val="bg2">
                              <a:lumMod val="10000"/>
                            </a:schemeClr>
                          </a:solidFill>
                          <a:latin typeface="Times New Roman" panose="02020603050405020304" pitchFamily="18" charset="0"/>
                          <a:cs typeface="Times New Roman" panose="02020603050405020304" pitchFamily="18" charset="0"/>
                        </a:rPr>
                        <a:t>Biella</a:t>
                      </a:r>
                    </a:p>
                  </a:txBody>
                  <a:tcPr/>
                </a:tc>
                <a:extLst>
                  <a:ext uri="{0D108BD9-81ED-4DB2-BD59-A6C34878D82A}">
                    <a16:rowId xmlns:a16="http://schemas.microsoft.com/office/drawing/2014/main" val="789596408"/>
                  </a:ext>
                </a:extLst>
              </a:tr>
              <a:tr h="3553969">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Definition (und Bild) </a:t>
                      </a:r>
                    </a:p>
                  </a:txBody>
                  <a:tcPr/>
                </a:tc>
                <a:tc>
                  <a:txBody>
                    <a:bodyPr/>
                    <a:lstStyle/>
                    <a:p>
                      <a:pPr marL="0" indent="0" algn="l">
                        <a:buFont typeface="Arial" panose="020B0604020202020204" pitchFamily="34" charset="0"/>
                        <a:buNone/>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Das Pleuel oder die Pleuelstange stellt die Verbindung - und somit den Kraftschluss - zwischen Kolben und Kurbelwelle her. Es setzt die lineare Auf- und Ab-Bewegung des Kolbens in die kreisförmige Bewegung der Kurbelwelle um und wird dementsprechend auf Zug, Druck, Biegung und Knickung beansprucht.</a:t>
                      </a:r>
                    </a:p>
                    <a:p>
                      <a:pPr marL="0" indent="0" algn="l">
                        <a:buFont typeface="Arial" panose="020B0604020202020204" pitchFamily="34" charset="0"/>
                        <a:buNone/>
                      </a:pP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Quelle: Mein Autolexikon.de </a:t>
                      </a: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Elemento di collegamento tra pistone e albero a gomiti, alle quali è incernierata; ha la funzione di trasformare il moto rotatorio continuo in rettilineo alternativo.</a:t>
                      </a: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Fonte</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r>
                        <a:rPr lang="de-DE"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Grazianti</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r>
                        <a:rPr lang="de-DE"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Linguistica</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p>
                  </a:txBody>
                  <a:tcPr/>
                </a:tc>
                <a:extLst>
                  <a:ext uri="{0D108BD9-81ED-4DB2-BD59-A6C34878D82A}">
                    <a16:rowId xmlns:a16="http://schemas.microsoft.com/office/drawing/2014/main" val="520322829"/>
                  </a:ext>
                </a:extLst>
              </a:tr>
              <a:tr h="54403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Oberbegriff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s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Verbindungselement</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dirty="0">
                          <a:solidFill>
                            <a:schemeClr val="bg2">
                              <a:lumMod val="10000"/>
                            </a:schemeClr>
                          </a:solidFill>
                          <a:latin typeface="Times New Roman" panose="02020603050405020304" pitchFamily="18" charset="0"/>
                          <a:cs typeface="Times New Roman" panose="02020603050405020304" pitchFamily="18" charset="0"/>
                        </a:rPr>
                        <a:t>Elemento meccanico di collegamento </a:t>
                      </a:r>
                    </a:p>
                  </a:txBody>
                  <a:tcPr/>
                </a:tc>
                <a:extLst>
                  <a:ext uri="{0D108BD9-81ED-4DB2-BD59-A6C34878D82A}">
                    <a16:rowId xmlns:a16="http://schemas.microsoft.com/office/drawing/2014/main" val="1162053315"/>
                  </a:ext>
                </a:extLst>
              </a:tr>
              <a:tr h="106704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Unterbegriff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Bohnenstange</a:t>
                      </a:r>
                      <a:r>
                        <a:rPr lang="it-IT" sz="2200" u="none" dirty="0">
                          <a:solidFill>
                            <a:schemeClr val="bg2">
                              <a:lumMod val="10000"/>
                            </a:schemeClr>
                          </a:solidFill>
                          <a:latin typeface="Times New Roman" panose="02020603050405020304" pitchFamily="18" charset="0"/>
                          <a:cs typeface="Times New Roman" panose="02020603050405020304" pitchFamily="18" charset="0"/>
                        </a:rPr>
                        <a:t>,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Aluminiumstange</a:t>
                      </a:r>
                      <a:r>
                        <a:rPr lang="it-IT" sz="2200" u="none" dirty="0">
                          <a:solidFill>
                            <a:schemeClr val="bg2">
                              <a:lumMod val="10000"/>
                            </a:schemeClr>
                          </a:solidFill>
                          <a:latin typeface="Times New Roman" panose="02020603050405020304" pitchFamily="18" charset="0"/>
                          <a:cs typeface="Times New Roman" panose="02020603050405020304" pitchFamily="18" charset="0"/>
                        </a:rPr>
                        <a:t>,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Bambusstange</a:t>
                      </a:r>
                      <a:r>
                        <a:rPr lang="it-IT" sz="2200" u="none" dirty="0">
                          <a:solidFill>
                            <a:schemeClr val="bg2">
                              <a:lumMod val="10000"/>
                            </a:schemeClr>
                          </a:solidFill>
                          <a:latin typeface="Times New Roman" panose="02020603050405020304" pitchFamily="18" charset="0"/>
                          <a:cs typeface="Times New Roman" panose="02020603050405020304" pitchFamily="18" charset="0"/>
                        </a:rPr>
                        <a:t>,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Gewindestange</a:t>
                      </a:r>
                      <a:r>
                        <a:rPr lang="it-IT" sz="2200" u="none" dirty="0">
                          <a:solidFill>
                            <a:schemeClr val="bg2">
                              <a:lumMod val="10000"/>
                            </a:schemeClr>
                          </a:solidFill>
                          <a:latin typeface="Times New Roman" panose="02020603050405020304" pitchFamily="18" charset="0"/>
                          <a:cs typeface="Times New Roman" panose="02020603050405020304" pitchFamily="18" charset="0"/>
                        </a:rPr>
                        <a:t>,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Holzstange</a:t>
                      </a:r>
                      <a:r>
                        <a:rPr lang="it-IT" sz="2200" u="none" dirty="0">
                          <a:solidFill>
                            <a:schemeClr val="bg2">
                              <a:lumMod val="10000"/>
                            </a:schemeClr>
                          </a:solidFill>
                          <a:latin typeface="Times New Roman" panose="02020603050405020304" pitchFamily="18" charset="0"/>
                          <a:cs typeface="Times New Roman" panose="02020603050405020304" pitchFamily="18" charset="0"/>
                        </a:rPr>
                        <a:t>,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Messingstange</a:t>
                      </a:r>
                      <a:r>
                        <a:rPr lang="it-IT" sz="2200" u="none" dirty="0">
                          <a:solidFill>
                            <a:schemeClr val="bg2">
                              <a:lumMod val="10000"/>
                            </a:schemeClr>
                          </a:solidFill>
                          <a:latin typeface="Times New Roman" panose="02020603050405020304" pitchFamily="18" charset="0"/>
                          <a:cs typeface="Times New Roman" panose="02020603050405020304" pitchFamily="18" charset="0"/>
                        </a:rPr>
                        <a:t>.</a:t>
                      </a:r>
                    </a:p>
                  </a:txBody>
                  <a:tcPr/>
                </a:tc>
                <a:tc>
                  <a:txBody>
                    <a:bodyPr/>
                    <a:lstStyle/>
                    <a:p>
                      <a:pPr algn="l"/>
                      <a:r>
                        <a:rPr lang="it-IT" sz="2200" i="0" dirty="0">
                          <a:solidFill>
                            <a:schemeClr val="bg2">
                              <a:lumMod val="10000"/>
                            </a:schemeClr>
                          </a:solidFill>
                          <a:latin typeface="Times New Roman" panose="02020603050405020304" pitchFamily="18" charset="0"/>
                          <a:cs typeface="Times New Roman" panose="02020603050405020304" pitchFamily="18" charset="0"/>
                        </a:rPr>
                        <a:t>Biella madre, bielletta</a:t>
                      </a:r>
                    </a:p>
                  </a:txBody>
                  <a:tcPr/>
                </a:tc>
                <a:extLst>
                  <a:ext uri="{0D108BD9-81ED-4DB2-BD59-A6C34878D82A}">
                    <a16:rowId xmlns:a16="http://schemas.microsoft.com/office/drawing/2014/main" val="3315726681"/>
                  </a:ext>
                </a:extLst>
              </a:tr>
              <a:tr h="584460">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Ortografische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Varianten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p>
                  </a:txBody>
                  <a:tcPr/>
                </a:tc>
                <a:tc>
                  <a:txBody>
                    <a:bodyPr/>
                    <a:lstStyle/>
                    <a:p>
                      <a:endParaRPr lang="it-IT" sz="2200" dirty="0"/>
                    </a:p>
                  </a:txBody>
                  <a:tcPr/>
                </a:tc>
                <a:extLst>
                  <a:ext uri="{0D108BD9-81ED-4DB2-BD59-A6C34878D82A}">
                    <a16:rowId xmlns:a16="http://schemas.microsoft.com/office/drawing/2014/main" val="3065853268"/>
                  </a:ext>
                </a:extLst>
              </a:tr>
              <a:tr h="617992">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Abgekürzte</a:t>
                      </a:r>
                      <a:r>
                        <a:rPr lang="it-IT" sz="2200" b="1" dirty="0">
                          <a:solidFill>
                            <a:schemeClr val="bg2">
                              <a:lumMod val="10000"/>
                            </a:schemeClr>
                          </a:solidFill>
                          <a:latin typeface="Times New Roman" panose="02020603050405020304" pitchFamily="18" charset="0"/>
                          <a:cs typeface="Times New Roman" panose="02020603050405020304" pitchFamily="18" charset="0"/>
                        </a:rPr>
                        <a:t> Forme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extLst>
                  <a:ext uri="{0D108BD9-81ED-4DB2-BD59-A6C34878D82A}">
                    <a16:rowId xmlns:a16="http://schemas.microsoft.com/office/drawing/2014/main" val="1384392757"/>
                  </a:ext>
                </a:extLst>
              </a:tr>
              <a:tr h="91175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Synonime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endParaRPr lang="it-IT" sz="2200" b="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2559978"/>
                  </a:ext>
                </a:extLst>
              </a:tr>
              <a:tr h="491164">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Antonyme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8268365"/>
                  </a:ext>
                </a:extLst>
              </a:tr>
              <a:tr h="56497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Kollokation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Die P. </a:t>
                      </a:r>
                      <a:r>
                        <a:rPr lang="it-IT" sz="2200" dirty="0" err="1">
                          <a:solidFill>
                            <a:schemeClr val="bg2">
                              <a:lumMod val="10000"/>
                            </a:schemeClr>
                          </a:solidFill>
                          <a:latin typeface="Times New Roman" panose="02020603050405020304" pitchFamily="18" charset="0"/>
                          <a:cs typeface="Times New Roman" panose="02020603050405020304" pitchFamily="18" charset="0"/>
                        </a:rPr>
                        <a:t>verbindet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schiebt</a:t>
                      </a:r>
                      <a:r>
                        <a:rPr lang="it-IT" sz="2200" dirty="0">
                          <a:solidFill>
                            <a:schemeClr val="bg2">
                              <a:lumMod val="10000"/>
                            </a:schemeClr>
                          </a:solidFill>
                          <a:latin typeface="Times New Roman" panose="02020603050405020304" pitchFamily="18" charset="0"/>
                          <a:cs typeface="Times New Roman" panose="02020603050405020304" pitchFamily="18" charset="0"/>
                        </a:rPr>
                        <a:t>/</a:t>
                      </a:r>
                      <a:r>
                        <a:rPr lang="it-IT" sz="2200" dirty="0" err="1">
                          <a:solidFill>
                            <a:schemeClr val="bg2">
                              <a:lumMod val="10000"/>
                            </a:schemeClr>
                          </a:solidFill>
                          <a:latin typeface="Times New Roman" panose="02020603050405020304" pitchFamily="18" charset="0"/>
                          <a:cs typeface="Times New Roman" panose="02020603050405020304" pitchFamily="18" charset="0"/>
                        </a:rPr>
                        <a:t>werfet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wird</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gepresst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geworfen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übermittelt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übetragt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verwandelt</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La b. collega, tira/spinge o viene tirata e spinta, trasmette, trasferisce, trasforma</a:t>
                      </a:r>
                    </a:p>
                  </a:txBody>
                  <a:tcPr/>
                </a:tc>
                <a:extLst>
                  <a:ext uri="{0D108BD9-81ED-4DB2-BD59-A6C34878D82A}">
                    <a16:rowId xmlns:a16="http://schemas.microsoft.com/office/drawing/2014/main" val="1616872398"/>
                  </a:ext>
                </a:extLst>
              </a:tr>
              <a:tr h="158713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Kontext</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„Das </a:t>
                      </a:r>
                      <a:r>
                        <a:rPr lang="de-DE"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Pleuelstange</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überträgt die auf den translatorisch bewegten Kolben wirkenden Gaskräfte und die oszillierenden Massenkräfte des Triebwerks auf den rotierenden Hubzapfen der Kurbelwelle.“</a:t>
                      </a: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(https://link.springer.com/)</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La biella </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trasforma il moto alternativo rettilineo di uno stantuffo in quello rotatorio di un albero, e viceversa.» </a:t>
                      </a: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(https://www.treccani.it/enciclopedia/biella)</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03863"/>
                  </a:ext>
                </a:extLst>
              </a:tr>
              <a:tr h="0">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Datum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Eintrags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22/04/2023</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2200" dirty="0">
                          <a:solidFill>
                            <a:schemeClr val="bg2">
                              <a:lumMod val="10000"/>
                            </a:schemeClr>
                          </a:solidFill>
                          <a:latin typeface="Times New Roman" panose="02020603050405020304" pitchFamily="18" charset="0"/>
                          <a:cs typeface="Times New Roman" panose="02020603050405020304" pitchFamily="18" charset="0"/>
                        </a:rPr>
                        <a:t>22/04/2023</a:t>
                      </a:r>
                    </a:p>
                    <a:p>
                      <a:endParaRPr lang="it-IT" sz="2200" dirty="0"/>
                    </a:p>
                  </a:txBody>
                  <a:tcPr/>
                </a:tc>
                <a:extLst>
                  <a:ext uri="{0D108BD9-81ED-4DB2-BD59-A6C34878D82A}">
                    <a16:rowId xmlns:a16="http://schemas.microsoft.com/office/drawing/2014/main" val="2853990522"/>
                  </a:ext>
                </a:extLst>
              </a:tr>
              <a:tr h="5454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Querverweise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err="1">
                          <a:solidFill>
                            <a:schemeClr val="bg2">
                              <a:lumMod val="10000"/>
                            </a:schemeClr>
                          </a:solidFill>
                          <a:latin typeface="Times New Roman" panose="02020603050405020304" pitchFamily="18" charset="0"/>
                          <a:cs typeface="Times New Roman" panose="02020603050405020304" pitchFamily="18" charset="0"/>
                        </a:rPr>
                        <a:t>Kolben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Kurbelwelle</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Pistone, Albero a gomiti</a:t>
                      </a:r>
                    </a:p>
                  </a:txBody>
                  <a:tcPr/>
                </a:tc>
                <a:extLst>
                  <a:ext uri="{0D108BD9-81ED-4DB2-BD59-A6C34878D82A}">
                    <a16:rowId xmlns:a16="http://schemas.microsoft.com/office/drawing/2014/main" val="1860962380"/>
                  </a:ext>
                </a:extLst>
              </a:tr>
            </a:tbl>
          </a:graphicData>
        </a:graphic>
      </p:graphicFrame>
    </p:spTree>
    <p:extLst>
      <p:ext uri="{BB962C8B-B14F-4D97-AF65-F5344CB8AC3E}">
        <p14:creationId xmlns:p14="http://schemas.microsoft.com/office/powerpoint/2010/main" val="153706946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descr="Immagine che contiene utensileperaprire, utensiledimetallo, cavo, connettore&#10;&#10;Descrizione generata automaticamente">
            <a:extLst>
              <a:ext uri="{FF2B5EF4-FFF2-40B4-BE49-F238E27FC236}">
                <a16:creationId xmlns:a16="http://schemas.microsoft.com/office/drawing/2014/main" id="{4512E68C-CF30-43B0-A50D-D3E5C96C88AE}"/>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l="14896" r="14896"/>
          <a:stretch>
            <a:fillRect/>
          </a:stretch>
        </p:blipFill>
        <p:spPr>
          <a:xfrm>
            <a:off x="9455071" y="3006969"/>
            <a:ext cx="2914933" cy="2331946"/>
          </a:xfrm>
        </p:spPr>
      </p:pic>
      <p:sp>
        <p:nvSpPr>
          <p:cNvPr id="3" name="Segnaposto numero diapositiva 2">
            <a:extLst>
              <a:ext uri="{FF2B5EF4-FFF2-40B4-BE49-F238E27FC236}">
                <a16:creationId xmlns:a16="http://schemas.microsoft.com/office/drawing/2014/main" id="{3BA20164-28D8-4006-BC34-DEB16F76B44B}"/>
              </a:ext>
            </a:extLst>
          </p:cNvPr>
          <p:cNvSpPr>
            <a:spLocks noGrp="1"/>
          </p:cNvSpPr>
          <p:nvPr>
            <p:ph type="sldNum" sz="quarter" idx="2"/>
          </p:nvPr>
        </p:nvSpPr>
        <p:spPr/>
        <p:txBody>
          <a:bodyPr/>
          <a:lstStyle/>
          <a:p>
            <a:fld id="{86CB4B4D-7CA3-9044-876B-883B54F8677D}" type="slidenum">
              <a:rPr lang="en-US" smtClean="0"/>
              <a:pPr/>
              <a:t>25</a:t>
            </a:fld>
            <a:endParaRPr lang="en-US"/>
          </a:p>
        </p:txBody>
      </p:sp>
      <p:graphicFrame>
        <p:nvGraphicFramePr>
          <p:cNvPr id="4" name="Tabella 7">
            <a:extLst>
              <a:ext uri="{FF2B5EF4-FFF2-40B4-BE49-F238E27FC236}">
                <a16:creationId xmlns:a16="http://schemas.microsoft.com/office/drawing/2014/main" id="{031E561F-36FB-49EC-B082-FF36AF4D030B}"/>
              </a:ext>
            </a:extLst>
          </p:cNvPr>
          <p:cNvGraphicFramePr>
            <a:graphicFrameLocks/>
          </p:cNvGraphicFramePr>
          <p:nvPr>
            <p:extLst>
              <p:ext uri="{D42A27DB-BD31-4B8C-83A1-F6EECF244321}">
                <p14:modId xmlns:p14="http://schemas.microsoft.com/office/powerpoint/2010/main" val="1465110956"/>
              </p:ext>
            </p:extLst>
          </p:nvPr>
        </p:nvGraphicFramePr>
        <p:xfrm>
          <a:off x="728757" y="450733"/>
          <a:ext cx="22913987" cy="12873836"/>
        </p:xfrm>
        <a:graphic>
          <a:graphicData uri="http://schemas.openxmlformats.org/drawingml/2006/table">
            <a:tbl>
              <a:tblPr firstRow="1" bandRow="1">
                <a:tableStyleId>{5940675A-B579-460E-94D1-54222C63F5DA}</a:tableStyleId>
              </a:tblPr>
              <a:tblGrid>
                <a:gridCol w="3194368">
                  <a:extLst>
                    <a:ext uri="{9D8B030D-6E8A-4147-A177-3AD203B41FA5}">
                      <a16:colId xmlns:a16="http://schemas.microsoft.com/office/drawing/2014/main" val="3115371598"/>
                    </a:ext>
                  </a:extLst>
                </a:gridCol>
                <a:gridCol w="10082630">
                  <a:extLst>
                    <a:ext uri="{9D8B030D-6E8A-4147-A177-3AD203B41FA5}">
                      <a16:colId xmlns:a16="http://schemas.microsoft.com/office/drawing/2014/main" val="174746509"/>
                    </a:ext>
                  </a:extLst>
                </a:gridCol>
                <a:gridCol w="9636989">
                  <a:extLst>
                    <a:ext uri="{9D8B030D-6E8A-4147-A177-3AD203B41FA5}">
                      <a16:colId xmlns:a16="http://schemas.microsoft.com/office/drawing/2014/main" val="3522766599"/>
                    </a:ext>
                  </a:extLst>
                </a:gridCol>
              </a:tblGrid>
              <a:tr h="438994">
                <a:tc>
                  <a:txBody>
                    <a:bodyPr/>
                    <a:lstStyle/>
                    <a:p>
                      <a:endParaRPr lang="it-IT" dirty="0"/>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DEUTSCH (AS)</a:t>
                      </a:r>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ITALIANO (ZS)</a:t>
                      </a:r>
                    </a:p>
                  </a:txBody>
                  <a:tcPr/>
                </a:tc>
                <a:extLst>
                  <a:ext uri="{0D108BD9-81ED-4DB2-BD59-A6C34878D82A}">
                    <a16:rowId xmlns:a16="http://schemas.microsoft.com/office/drawing/2014/main" val="3059610486"/>
                  </a:ext>
                </a:extLst>
              </a:tr>
              <a:tr h="10602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Begriff</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ctr"/>
                      <a:r>
                        <a:rPr lang="it-IT" sz="3200" b="1" dirty="0" err="1">
                          <a:solidFill>
                            <a:srgbClr val="FF0000"/>
                          </a:solidFill>
                          <a:latin typeface="Times New Roman" panose="02020603050405020304" pitchFamily="18" charset="0"/>
                          <a:cs typeface="Times New Roman" panose="02020603050405020304" pitchFamily="18" charset="0"/>
                        </a:rPr>
                        <a:t>Sprungfeder</a:t>
                      </a:r>
                      <a:r>
                        <a:rPr lang="it-IT" sz="3200" b="1" dirty="0">
                          <a:solidFill>
                            <a:srgbClr val="FF0000"/>
                          </a:solidFill>
                          <a:latin typeface="Times New Roman" panose="02020603050405020304" pitchFamily="18" charset="0"/>
                          <a:cs typeface="Times New Roman" panose="02020603050405020304" pitchFamily="18" charset="0"/>
                        </a:rPr>
                        <a:t>, die</a:t>
                      </a:r>
                    </a:p>
                  </a:txBody>
                  <a:tcPr/>
                </a:tc>
                <a:tc>
                  <a:txBody>
                    <a:bodyPr/>
                    <a:lstStyle/>
                    <a:p>
                      <a:r>
                        <a:rPr lang="it-IT" sz="3200" b="1" dirty="0">
                          <a:solidFill>
                            <a:schemeClr val="bg2">
                              <a:lumMod val="10000"/>
                            </a:schemeClr>
                          </a:solidFill>
                          <a:latin typeface="Times New Roman" panose="02020603050405020304" pitchFamily="18" charset="0"/>
                          <a:cs typeface="Times New Roman" panose="02020603050405020304" pitchFamily="18" charset="0"/>
                        </a:rPr>
                        <a:t>Molla</a:t>
                      </a:r>
                    </a:p>
                  </a:txBody>
                  <a:tcPr/>
                </a:tc>
                <a:extLst>
                  <a:ext uri="{0D108BD9-81ED-4DB2-BD59-A6C34878D82A}">
                    <a16:rowId xmlns:a16="http://schemas.microsoft.com/office/drawing/2014/main" val="789596408"/>
                  </a:ext>
                </a:extLst>
              </a:tr>
              <a:tr h="3553969">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Definition (und Bild) </a:t>
                      </a:r>
                    </a:p>
                  </a:txBody>
                  <a:tcPr/>
                </a:tc>
                <a:tc>
                  <a:txBody>
                    <a:bodyPr/>
                    <a:lstStyle/>
                    <a:p>
                      <a:pPr marL="0" indent="0" algn="l">
                        <a:buFont typeface="Arial" panose="020B0604020202020204" pitchFamily="34" charset="0"/>
                        <a:buNone/>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Eine Sprungfeder ist ein in der Regel metallisches technisches Bauteil, das sich im praktischen Gebrauch ausreichend elastisch verformen lässt. Die am meisten verwendete Feder ist die Schraubenfeder, ein in Schraubenform gewickelter Draht.</a:t>
                      </a:r>
                    </a:p>
                    <a:p>
                      <a:pPr marL="0" indent="0" algn="l">
                        <a:buFont typeface="Arial" panose="020B0604020202020204" pitchFamily="34" charset="0"/>
                        <a:buNone/>
                      </a:pP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Quelle: Wikipedia</a:t>
                      </a: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Elemento elastico che può avere la funzione di richiamo delle valvole.</a:t>
                      </a:r>
                    </a:p>
                    <a:p>
                      <a:pPr algn="l"/>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Fonte</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r>
                        <a:rPr lang="de-DE"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Grazianti</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r>
                        <a:rPr lang="de-DE"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Linguistica</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p>
                    <a:p>
                      <a:pPr algn="l"/>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txBody>
                  <a:tcPr/>
                </a:tc>
                <a:extLst>
                  <a:ext uri="{0D108BD9-81ED-4DB2-BD59-A6C34878D82A}">
                    <a16:rowId xmlns:a16="http://schemas.microsoft.com/office/drawing/2014/main" val="520322829"/>
                  </a:ext>
                </a:extLst>
              </a:tr>
              <a:tr h="54403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Oberbegriff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err="1">
                          <a:solidFill>
                            <a:schemeClr val="bg2">
                              <a:lumMod val="10000"/>
                            </a:schemeClr>
                          </a:solidFill>
                          <a:latin typeface="Times New Roman" panose="02020603050405020304" pitchFamily="18" charset="0"/>
                          <a:cs typeface="Times New Roman" panose="02020603050405020304" pitchFamily="18" charset="0"/>
                        </a:rPr>
                        <a:t>elastisches</a:t>
                      </a:r>
                      <a:r>
                        <a:rPr lang="it-IT" sz="2200" u="none" dirty="0">
                          <a:solidFill>
                            <a:schemeClr val="bg2">
                              <a:lumMod val="10000"/>
                            </a:schemeClr>
                          </a:solidFill>
                          <a:latin typeface="Times New Roman" panose="02020603050405020304" pitchFamily="18" charset="0"/>
                          <a:cs typeface="Times New Roman" panose="02020603050405020304" pitchFamily="18" charset="0"/>
                        </a:rPr>
                        <a:t>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Element</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dirty="0">
                          <a:solidFill>
                            <a:schemeClr val="bg2">
                              <a:lumMod val="10000"/>
                            </a:schemeClr>
                          </a:solidFill>
                          <a:latin typeface="Times New Roman" panose="02020603050405020304" pitchFamily="18" charset="0"/>
                          <a:cs typeface="Times New Roman" panose="02020603050405020304" pitchFamily="18" charset="0"/>
                        </a:rPr>
                        <a:t>Elemento meccanico di collegamento </a:t>
                      </a:r>
                    </a:p>
                  </a:txBody>
                  <a:tcPr/>
                </a:tc>
                <a:extLst>
                  <a:ext uri="{0D108BD9-81ED-4DB2-BD59-A6C34878D82A}">
                    <a16:rowId xmlns:a16="http://schemas.microsoft.com/office/drawing/2014/main" val="1162053315"/>
                  </a:ext>
                </a:extLst>
              </a:tr>
              <a:tr h="106704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Unterbegriff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err="1">
                          <a:solidFill>
                            <a:schemeClr val="bg2">
                              <a:lumMod val="10000"/>
                            </a:schemeClr>
                          </a:solidFill>
                          <a:latin typeface="Times New Roman" panose="02020603050405020304" pitchFamily="18" charset="0"/>
                          <a:cs typeface="Times New Roman" panose="02020603050405020304" pitchFamily="18" charset="0"/>
                        </a:rPr>
                        <a:t>sprunghaft</a:t>
                      </a:r>
                      <a:r>
                        <a:rPr lang="it-IT" sz="2200" u="none" dirty="0">
                          <a:solidFill>
                            <a:schemeClr val="bg2">
                              <a:lumMod val="10000"/>
                            </a:schemeClr>
                          </a:solidFill>
                          <a:latin typeface="Times New Roman" panose="02020603050405020304" pitchFamily="18" charset="0"/>
                          <a:cs typeface="Times New Roman" panose="02020603050405020304" pitchFamily="18" charset="0"/>
                        </a:rPr>
                        <a:t>, s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Sprungbrett</a:t>
                      </a:r>
                      <a:r>
                        <a:rPr lang="it-IT" sz="2200" u="none" dirty="0">
                          <a:solidFill>
                            <a:schemeClr val="bg2">
                              <a:lumMod val="10000"/>
                            </a:schemeClr>
                          </a:solidFill>
                          <a:latin typeface="Times New Roman" panose="02020603050405020304" pitchFamily="18" charset="0"/>
                          <a:cs typeface="Times New Roman" panose="02020603050405020304" pitchFamily="18" charset="0"/>
                        </a:rPr>
                        <a:t>,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federführend</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i="0" dirty="0">
                          <a:solidFill>
                            <a:schemeClr val="bg2">
                              <a:lumMod val="10000"/>
                            </a:schemeClr>
                          </a:solidFill>
                          <a:latin typeface="Times New Roman" panose="02020603050405020304" pitchFamily="18" charset="0"/>
                          <a:cs typeface="Times New Roman" panose="02020603050405020304" pitchFamily="18" charset="0"/>
                        </a:rPr>
                        <a:t>Molla a valvola</a:t>
                      </a:r>
                    </a:p>
                  </a:txBody>
                  <a:tcPr/>
                </a:tc>
                <a:extLst>
                  <a:ext uri="{0D108BD9-81ED-4DB2-BD59-A6C34878D82A}">
                    <a16:rowId xmlns:a16="http://schemas.microsoft.com/office/drawing/2014/main" val="3315726681"/>
                  </a:ext>
                </a:extLst>
              </a:tr>
              <a:tr h="584460">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Ortografische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Varianten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p>
                  </a:txBody>
                  <a:tcPr/>
                </a:tc>
                <a:tc>
                  <a:txBody>
                    <a:bodyPr/>
                    <a:lstStyle/>
                    <a:p>
                      <a:endParaRPr lang="it-IT" sz="2200" dirty="0"/>
                    </a:p>
                  </a:txBody>
                  <a:tcPr/>
                </a:tc>
                <a:extLst>
                  <a:ext uri="{0D108BD9-81ED-4DB2-BD59-A6C34878D82A}">
                    <a16:rowId xmlns:a16="http://schemas.microsoft.com/office/drawing/2014/main" val="3065853268"/>
                  </a:ext>
                </a:extLst>
              </a:tr>
              <a:tr h="617992">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Abgekürzte</a:t>
                      </a:r>
                      <a:r>
                        <a:rPr lang="it-IT" sz="2200" b="1" dirty="0">
                          <a:solidFill>
                            <a:schemeClr val="bg2">
                              <a:lumMod val="10000"/>
                            </a:schemeClr>
                          </a:solidFill>
                          <a:latin typeface="Times New Roman" panose="02020603050405020304" pitchFamily="18" charset="0"/>
                          <a:cs typeface="Times New Roman" panose="02020603050405020304" pitchFamily="18" charset="0"/>
                        </a:rPr>
                        <a:t> Forme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extLst>
                  <a:ext uri="{0D108BD9-81ED-4DB2-BD59-A6C34878D82A}">
                    <a16:rowId xmlns:a16="http://schemas.microsoft.com/office/drawing/2014/main" val="1384392757"/>
                  </a:ext>
                </a:extLst>
              </a:tr>
              <a:tr h="91175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Synonime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endParaRPr lang="it-IT" sz="2200" b="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2559978"/>
                  </a:ext>
                </a:extLst>
              </a:tr>
              <a:tr h="63568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Antonyme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8268365"/>
                  </a:ext>
                </a:extLst>
              </a:tr>
              <a:tr h="56497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Kollokation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Die S. </a:t>
                      </a:r>
                      <a:r>
                        <a:rPr lang="it-IT" sz="2200" dirty="0" err="1">
                          <a:solidFill>
                            <a:schemeClr val="bg2">
                              <a:lumMod val="10000"/>
                            </a:schemeClr>
                          </a:solidFill>
                          <a:latin typeface="Times New Roman" panose="02020603050405020304" pitchFamily="18" charset="0"/>
                          <a:cs typeface="Times New Roman" panose="02020603050405020304" pitchFamily="18" charset="0"/>
                        </a:rPr>
                        <a:t>weist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dämpft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verbindet</a:t>
                      </a:r>
                      <a:r>
                        <a:rPr lang="it-IT" sz="2200" dirty="0">
                          <a:solidFill>
                            <a:schemeClr val="bg2">
                              <a:lumMod val="10000"/>
                            </a:schemeClr>
                          </a:solidFill>
                          <a:latin typeface="Times New Roman" panose="02020603050405020304" pitchFamily="18" charset="0"/>
                          <a:cs typeface="Times New Roman" panose="02020603050405020304" pitchFamily="18" charset="0"/>
                        </a:rPr>
                        <a:t>,</a:t>
                      </a:r>
                      <a:r>
                        <a:rPr lang="it-IT" sz="2200" u="none" dirty="0">
                          <a:solidFill>
                            <a:schemeClr val="bg2">
                              <a:lumMod val="10000"/>
                            </a:schemeClr>
                          </a:solidFill>
                          <a:latin typeface="Times New Roman" panose="02020603050405020304" pitchFamily="18" charset="0"/>
                          <a:cs typeface="Times New Roman" panose="02020603050405020304" pitchFamily="18" charset="0"/>
                        </a:rPr>
                        <a:t> </a:t>
                      </a:r>
                      <a:r>
                        <a:rPr lang="it-IT" sz="2200" b="0" i="0" u="none" strike="noStrike" dirty="0">
                          <a:solidFill>
                            <a:schemeClr val="bg2">
                              <a:lumMod val="10000"/>
                            </a:schemeClr>
                          </a:solidFill>
                          <a:effectLst/>
                          <a:latin typeface="Times New Roman" panose="02020603050405020304" pitchFamily="18" charset="0"/>
                          <a:cs typeface="Times New Roman" panose="02020603050405020304" pitchFamily="18" charset="0"/>
                        </a:rPr>
                        <a:t>schließt, </a:t>
                      </a:r>
                      <a:r>
                        <a:rPr lang="it-IT" sz="2200" b="0" i="0" u="none" strike="noStrike" dirty="0" err="1">
                          <a:solidFill>
                            <a:schemeClr val="bg2">
                              <a:lumMod val="10000"/>
                            </a:schemeClr>
                          </a:solidFill>
                          <a:effectLst/>
                          <a:latin typeface="Times New Roman" panose="02020603050405020304" pitchFamily="18" charset="0"/>
                          <a:cs typeface="Times New Roman" panose="02020603050405020304" pitchFamily="18" charset="0"/>
                        </a:rPr>
                        <a:t>speichert</a:t>
                      </a:r>
                      <a:r>
                        <a:rPr lang="it-IT" sz="2200" b="0" i="0" u="none" strike="noStrike" dirty="0">
                          <a:solidFill>
                            <a:schemeClr val="bg2">
                              <a:lumMod val="10000"/>
                            </a:schemeClr>
                          </a:solidFill>
                          <a:effectLst/>
                          <a:latin typeface="Times New Roman" panose="02020603050405020304" pitchFamily="18" charset="0"/>
                          <a:cs typeface="Times New Roman" panose="02020603050405020304" pitchFamily="18" charset="0"/>
                        </a:rPr>
                        <a:t> </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La m. richiama, smorza, collega, chiude, </a:t>
                      </a:r>
                      <a:r>
                        <a:rPr lang="it-IT" sz="2200" dirty="0" err="1">
                          <a:solidFill>
                            <a:schemeClr val="bg2">
                              <a:lumMod val="10000"/>
                            </a:schemeClr>
                          </a:solidFill>
                          <a:latin typeface="Times New Roman" panose="02020603050405020304" pitchFamily="18" charset="0"/>
                          <a:cs typeface="Times New Roman" panose="02020603050405020304" pitchFamily="18" charset="0"/>
                        </a:rPr>
                        <a:t>immagazina</a:t>
                      </a:r>
                      <a:r>
                        <a:rPr lang="it-IT" sz="2200" dirty="0">
                          <a:solidFill>
                            <a:schemeClr val="bg2">
                              <a:lumMod val="10000"/>
                            </a:schemeClr>
                          </a:solidFill>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1616872398"/>
                  </a:ext>
                </a:extLst>
              </a:tr>
              <a:tr h="158713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Kontext</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Die </a:t>
                      </a:r>
                      <a:r>
                        <a:rPr lang="it-IT" sz="2200" b="1"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Sprungfedern</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speichern</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potentielle Energie</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a:t>
                      </a: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(https://de.wikipedia.org/wiki/Feder_(Technik)#Anwendungen)</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a:t>
                      </a:r>
                      <a:r>
                        <a:rPr lang="it-IT" sz="2200" b="0" i="1"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Elastica</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è la tecnica più antica e consiste nell'utilizzo di una o più </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molle</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elastiche per valvola, che possono essere costruite in vari materiali, generalmente acciaio armonico o titanio, per far chiudere la valvola.» </a:t>
                      </a: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(https://it.wikipedia.org/wiki/Valvola_a_fungo)</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03863"/>
                  </a:ext>
                </a:extLst>
              </a:tr>
              <a:tr h="0">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Datum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Eintrags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23/04/2023</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2200" dirty="0">
                          <a:solidFill>
                            <a:schemeClr val="bg2">
                              <a:lumMod val="10000"/>
                            </a:schemeClr>
                          </a:solidFill>
                          <a:latin typeface="Times New Roman" panose="02020603050405020304" pitchFamily="18" charset="0"/>
                          <a:cs typeface="Times New Roman" panose="02020603050405020304" pitchFamily="18" charset="0"/>
                        </a:rPr>
                        <a:t>23/04/2023</a:t>
                      </a:r>
                    </a:p>
                    <a:p>
                      <a:endParaRPr lang="it-IT" sz="2200" dirty="0"/>
                    </a:p>
                  </a:txBody>
                  <a:tcPr/>
                </a:tc>
                <a:extLst>
                  <a:ext uri="{0D108BD9-81ED-4DB2-BD59-A6C34878D82A}">
                    <a16:rowId xmlns:a16="http://schemas.microsoft.com/office/drawing/2014/main" val="2853990522"/>
                  </a:ext>
                </a:extLst>
              </a:tr>
              <a:tr h="5454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Querverweise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60962380"/>
                  </a:ext>
                </a:extLst>
              </a:tr>
            </a:tbl>
          </a:graphicData>
        </a:graphic>
      </p:graphicFrame>
    </p:spTree>
    <p:extLst>
      <p:ext uri="{BB962C8B-B14F-4D97-AF65-F5344CB8AC3E}">
        <p14:creationId xmlns:p14="http://schemas.microsoft.com/office/powerpoint/2010/main" val="327098734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descr="Immagine che contiene luce&#10;&#10;Descrizione generata automaticamente">
            <a:extLst>
              <a:ext uri="{FF2B5EF4-FFF2-40B4-BE49-F238E27FC236}">
                <a16:creationId xmlns:a16="http://schemas.microsoft.com/office/drawing/2014/main" id="{79FCF6C7-D30F-4F32-82E4-C6C9B1BD1406}"/>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t="9742" b="9742"/>
          <a:stretch>
            <a:fillRect/>
          </a:stretch>
        </p:blipFill>
        <p:spPr>
          <a:xfrm>
            <a:off x="10216662" y="2865552"/>
            <a:ext cx="3075392" cy="2460314"/>
          </a:xfrm>
        </p:spPr>
      </p:pic>
      <p:sp>
        <p:nvSpPr>
          <p:cNvPr id="3" name="Segnaposto numero diapositiva 2">
            <a:extLst>
              <a:ext uri="{FF2B5EF4-FFF2-40B4-BE49-F238E27FC236}">
                <a16:creationId xmlns:a16="http://schemas.microsoft.com/office/drawing/2014/main" id="{EF001150-0A92-452D-8D2C-64644060784F}"/>
              </a:ext>
            </a:extLst>
          </p:cNvPr>
          <p:cNvSpPr>
            <a:spLocks noGrp="1"/>
          </p:cNvSpPr>
          <p:nvPr>
            <p:ph type="sldNum" sz="quarter" idx="2"/>
          </p:nvPr>
        </p:nvSpPr>
        <p:spPr/>
        <p:txBody>
          <a:bodyPr/>
          <a:lstStyle/>
          <a:p>
            <a:fld id="{86CB4B4D-7CA3-9044-876B-883B54F8677D}" type="slidenum">
              <a:rPr lang="it-IT" smtClean="0"/>
              <a:pPr/>
              <a:t>26</a:t>
            </a:fld>
            <a:endParaRPr lang="it-IT"/>
          </a:p>
        </p:txBody>
      </p:sp>
      <p:graphicFrame>
        <p:nvGraphicFramePr>
          <p:cNvPr id="4" name="Tabella 7">
            <a:extLst>
              <a:ext uri="{FF2B5EF4-FFF2-40B4-BE49-F238E27FC236}">
                <a16:creationId xmlns:a16="http://schemas.microsoft.com/office/drawing/2014/main" id="{82BDB345-A1F8-4B9A-BE01-8A90AA8E293F}"/>
              </a:ext>
            </a:extLst>
          </p:cNvPr>
          <p:cNvGraphicFramePr>
            <a:graphicFrameLocks/>
          </p:cNvGraphicFramePr>
          <p:nvPr>
            <p:extLst>
              <p:ext uri="{D42A27DB-BD31-4B8C-83A1-F6EECF244321}">
                <p14:modId xmlns:p14="http://schemas.microsoft.com/office/powerpoint/2010/main" val="3386037548"/>
              </p:ext>
            </p:extLst>
          </p:nvPr>
        </p:nvGraphicFramePr>
        <p:xfrm>
          <a:off x="728757" y="450733"/>
          <a:ext cx="22913987" cy="12729312"/>
        </p:xfrm>
        <a:graphic>
          <a:graphicData uri="http://schemas.openxmlformats.org/drawingml/2006/table">
            <a:tbl>
              <a:tblPr firstRow="1" bandRow="1">
                <a:tableStyleId>{5940675A-B579-460E-94D1-54222C63F5DA}</a:tableStyleId>
              </a:tblPr>
              <a:tblGrid>
                <a:gridCol w="3194368">
                  <a:extLst>
                    <a:ext uri="{9D8B030D-6E8A-4147-A177-3AD203B41FA5}">
                      <a16:colId xmlns:a16="http://schemas.microsoft.com/office/drawing/2014/main" val="3115371598"/>
                    </a:ext>
                  </a:extLst>
                </a:gridCol>
                <a:gridCol w="10082630">
                  <a:extLst>
                    <a:ext uri="{9D8B030D-6E8A-4147-A177-3AD203B41FA5}">
                      <a16:colId xmlns:a16="http://schemas.microsoft.com/office/drawing/2014/main" val="174746509"/>
                    </a:ext>
                  </a:extLst>
                </a:gridCol>
                <a:gridCol w="9636989">
                  <a:extLst>
                    <a:ext uri="{9D8B030D-6E8A-4147-A177-3AD203B41FA5}">
                      <a16:colId xmlns:a16="http://schemas.microsoft.com/office/drawing/2014/main" val="3522766599"/>
                    </a:ext>
                  </a:extLst>
                </a:gridCol>
              </a:tblGrid>
              <a:tr h="438994">
                <a:tc>
                  <a:txBody>
                    <a:bodyPr/>
                    <a:lstStyle/>
                    <a:p>
                      <a:endParaRPr lang="it-IT" dirty="0"/>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DEUTSCH (AS)</a:t>
                      </a:r>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ITALIANO (ZS)</a:t>
                      </a:r>
                    </a:p>
                  </a:txBody>
                  <a:tcPr/>
                </a:tc>
                <a:extLst>
                  <a:ext uri="{0D108BD9-81ED-4DB2-BD59-A6C34878D82A}">
                    <a16:rowId xmlns:a16="http://schemas.microsoft.com/office/drawing/2014/main" val="3059610486"/>
                  </a:ext>
                </a:extLst>
              </a:tr>
              <a:tr h="10602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Begriff</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ctr"/>
                      <a:r>
                        <a:rPr lang="it-IT" sz="3200" b="1" dirty="0" err="1">
                          <a:solidFill>
                            <a:srgbClr val="FF0000"/>
                          </a:solidFill>
                          <a:latin typeface="Times New Roman" panose="02020603050405020304" pitchFamily="18" charset="0"/>
                          <a:cs typeface="Times New Roman" panose="02020603050405020304" pitchFamily="18" charset="0"/>
                        </a:rPr>
                        <a:t>Temperatursensor</a:t>
                      </a:r>
                      <a:r>
                        <a:rPr lang="it-IT" sz="3200" b="1" dirty="0">
                          <a:solidFill>
                            <a:srgbClr val="FF0000"/>
                          </a:solidFill>
                          <a:latin typeface="Times New Roman" panose="02020603050405020304" pitchFamily="18" charset="0"/>
                          <a:cs typeface="Times New Roman" panose="02020603050405020304" pitchFamily="18" charset="0"/>
                        </a:rPr>
                        <a:t>, </a:t>
                      </a:r>
                      <a:r>
                        <a:rPr lang="it-IT" sz="3200" b="1" dirty="0" err="1">
                          <a:solidFill>
                            <a:srgbClr val="FF0000"/>
                          </a:solidFill>
                          <a:latin typeface="Times New Roman" panose="02020603050405020304" pitchFamily="18" charset="0"/>
                          <a:cs typeface="Times New Roman" panose="02020603050405020304" pitchFamily="18" charset="0"/>
                        </a:rPr>
                        <a:t>der</a:t>
                      </a:r>
                      <a:endParaRPr lang="it-IT"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it-IT" sz="3200" b="1" dirty="0">
                          <a:solidFill>
                            <a:schemeClr val="bg2">
                              <a:lumMod val="10000"/>
                            </a:schemeClr>
                          </a:solidFill>
                          <a:latin typeface="Times New Roman" panose="02020603050405020304" pitchFamily="18" charset="0"/>
                          <a:cs typeface="Times New Roman" panose="02020603050405020304" pitchFamily="18" charset="0"/>
                        </a:rPr>
                        <a:t>Sensore di Temperatura</a:t>
                      </a:r>
                    </a:p>
                  </a:txBody>
                  <a:tcPr/>
                </a:tc>
                <a:extLst>
                  <a:ext uri="{0D108BD9-81ED-4DB2-BD59-A6C34878D82A}">
                    <a16:rowId xmlns:a16="http://schemas.microsoft.com/office/drawing/2014/main" val="789596408"/>
                  </a:ext>
                </a:extLst>
              </a:tr>
              <a:tr h="3553969">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Definition (und Bild) </a:t>
                      </a:r>
                    </a:p>
                  </a:txBody>
                  <a:tcPr/>
                </a:tc>
                <a:tc>
                  <a:txBody>
                    <a:bodyPr/>
                    <a:lstStyle/>
                    <a:p>
                      <a:pPr marL="0" indent="0" algn="l">
                        <a:buFont typeface="Arial" panose="020B0604020202020204" pitchFamily="34" charset="0"/>
                        <a:buNone/>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Temperatursensoren sind meist elektrische oder elektronische Bauelemente, die ein elektrisches Signal als Maß für die Temperatur liefern.</a:t>
                      </a:r>
                    </a:p>
                    <a:p>
                      <a:pPr marL="0" indent="0" algn="l">
                        <a:buFont typeface="Arial" panose="020B0604020202020204" pitchFamily="34" charset="0"/>
                        <a:buNone/>
                      </a:pP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Quelle: Wikipedia</a:t>
                      </a: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Un sensore di temperatura è un dispositivo che trasforma la grandezza fisica temperatura in un segnale elettrico misurabile e trasferibile.</a:t>
                      </a:r>
                    </a:p>
                    <a:p>
                      <a:pPr algn="l"/>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Fonte</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Luchsinger </a:t>
                      </a:r>
                      <a:r>
                        <a:rPr lang="de-DE"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srl</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p>
                  </a:txBody>
                  <a:tcPr/>
                </a:tc>
                <a:extLst>
                  <a:ext uri="{0D108BD9-81ED-4DB2-BD59-A6C34878D82A}">
                    <a16:rowId xmlns:a16="http://schemas.microsoft.com/office/drawing/2014/main" val="520322829"/>
                  </a:ext>
                </a:extLst>
              </a:tr>
              <a:tr h="54403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Oberbegriff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s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Gerät</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dirty="0">
                          <a:solidFill>
                            <a:schemeClr val="bg2">
                              <a:lumMod val="10000"/>
                            </a:schemeClr>
                          </a:solidFill>
                          <a:latin typeface="Times New Roman" panose="02020603050405020304" pitchFamily="18" charset="0"/>
                          <a:cs typeface="Times New Roman" panose="02020603050405020304" pitchFamily="18" charset="0"/>
                        </a:rPr>
                        <a:t>Dispositivo </a:t>
                      </a:r>
                    </a:p>
                  </a:txBody>
                  <a:tcPr/>
                </a:tc>
                <a:extLst>
                  <a:ext uri="{0D108BD9-81ED-4DB2-BD59-A6C34878D82A}">
                    <a16:rowId xmlns:a16="http://schemas.microsoft.com/office/drawing/2014/main" val="1162053315"/>
                  </a:ext>
                </a:extLst>
              </a:tr>
              <a:tr h="106704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Unterbegriff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Bewegungsensor</a:t>
                      </a:r>
                      <a:r>
                        <a:rPr lang="it-IT" sz="2200" u="none" dirty="0">
                          <a:solidFill>
                            <a:schemeClr val="bg2">
                              <a:lumMod val="10000"/>
                            </a:schemeClr>
                          </a:solidFill>
                          <a:latin typeface="Times New Roman" panose="02020603050405020304" pitchFamily="18" charset="0"/>
                          <a:cs typeface="Times New Roman" panose="02020603050405020304" pitchFamily="18" charset="0"/>
                        </a:rPr>
                        <a:t>,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Drucksensor</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Körepertemperatur</a:t>
                      </a:r>
                      <a:r>
                        <a:rPr lang="it-IT" sz="2200" u="none" dirty="0">
                          <a:solidFill>
                            <a:schemeClr val="bg2">
                              <a:lumMod val="10000"/>
                            </a:schemeClr>
                          </a:solidFill>
                          <a:latin typeface="Times New Roman" panose="02020603050405020304" pitchFamily="18" charset="0"/>
                          <a:cs typeface="Times New Roman" panose="02020603050405020304" pitchFamily="18" charset="0"/>
                        </a:rPr>
                        <a:t>,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Raumtemperatur</a:t>
                      </a:r>
                      <a:r>
                        <a:rPr lang="it-IT" sz="2200" u="none" dirty="0">
                          <a:solidFill>
                            <a:schemeClr val="bg2">
                              <a:lumMod val="10000"/>
                            </a:schemeClr>
                          </a:solidFill>
                          <a:latin typeface="Times New Roman" panose="02020603050405020304" pitchFamily="18" charset="0"/>
                          <a:cs typeface="Times New Roman" panose="02020603050405020304" pitchFamily="18" charset="0"/>
                        </a:rPr>
                        <a:t>,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Lufttemperatur</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Temperaturanstieg</a:t>
                      </a:r>
                      <a:r>
                        <a:rPr lang="it-IT" sz="2200" u="none" dirty="0">
                          <a:solidFill>
                            <a:schemeClr val="bg2">
                              <a:lumMod val="10000"/>
                            </a:schemeClr>
                          </a:solidFill>
                          <a:latin typeface="Times New Roman" panose="02020603050405020304" pitchFamily="18" charset="0"/>
                          <a:cs typeface="Times New Roman" panose="02020603050405020304" pitchFamily="18" charset="0"/>
                        </a:rPr>
                        <a:t>,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sensorisch</a:t>
                      </a:r>
                      <a:r>
                        <a:rPr lang="it-IT" sz="2200" u="none" dirty="0">
                          <a:solidFill>
                            <a:schemeClr val="bg2">
                              <a:lumMod val="10000"/>
                            </a:schemeClr>
                          </a:solidFill>
                          <a:latin typeface="Times New Roman" panose="02020603050405020304" pitchFamily="18" charset="0"/>
                          <a:cs typeface="Times New Roman" panose="02020603050405020304" pitchFamily="18" charset="0"/>
                        </a:rPr>
                        <a:t>.</a:t>
                      </a:r>
                    </a:p>
                  </a:txBody>
                  <a:tcPr/>
                </a:tc>
                <a:tc>
                  <a:txBody>
                    <a:bodyPr/>
                    <a:lstStyle/>
                    <a:p>
                      <a:pPr algn="l"/>
                      <a:r>
                        <a:rPr lang="it-IT" sz="2200" i="0" dirty="0">
                          <a:solidFill>
                            <a:schemeClr val="bg2">
                              <a:lumMod val="10000"/>
                            </a:schemeClr>
                          </a:solidFill>
                          <a:latin typeface="Times New Roman" panose="02020603050405020304" pitchFamily="18" charset="0"/>
                          <a:cs typeface="Times New Roman" panose="02020603050405020304" pitchFamily="18" charset="0"/>
                        </a:rPr>
                        <a:t>Sensore di movimento, di pressione, temperatura dell’aria, dell’ambiente, del corpo, aumento di temperatura, sensoriale, senso, temperato. </a:t>
                      </a:r>
                    </a:p>
                  </a:txBody>
                  <a:tcPr/>
                </a:tc>
                <a:extLst>
                  <a:ext uri="{0D108BD9-81ED-4DB2-BD59-A6C34878D82A}">
                    <a16:rowId xmlns:a16="http://schemas.microsoft.com/office/drawing/2014/main" val="3315726681"/>
                  </a:ext>
                </a:extLst>
              </a:tr>
              <a:tr h="584460">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Ortografische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Varianten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p>
                  </a:txBody>
                  <a:tcPr/>
                </a:tc>
                <a:tc>
                  <a:txBody>
                    <a:bodyPr/>
                    <a:lstStyle/>
                    <a:p>
                      <a:endParaRPr lang="it-IT" sz="2200" dirty="0"/>
                    </a:p>
                  </a:txBody>
                  <a:tcPr/>
                </a:tc>
                <a:extLst>
                  <a:ext uri="{0D108BD9-81ED-4DB2-BD59-A6C34878D82A}">
                    <a16:rowId xmlns:a16="http://schemas.microsoft.com/office/drawing/2014/main" val="3065853268"/>
                  </a:ext>
                </a:extLst>
              </a:tr>
              <a:tr h="617992">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Abgekürzte</a:t>
                      </a:r>
                      <a:r>
                        <a:rPr lang="it-IT" sz="2200" b="1" dirty="0">
                          <a:solidFill>
                            <a:schemeClr val="bg2">
                              <a:lumMod val="10000"/>
                            </a:schemeClr>
                          </a:solidFill>
                          <a:latin typeface="Times New Roman" panose="02020603050405020304" pitchFamily="18" charset="0"/>
                          <a:cs typeface="Times New Roman" panose="02020603050405020304" pitchFamily="18" charset="0"/>
                        </a:rPr>
                        <a:t> Forme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extLst>
                  <a:ext uri="{0D108BD9-81ED-4DB2-BD59-A6C34878D82A}">
                    <a16:rowId xmlns:a16="http://schemas.microsoft.com/office/drawing/2014/main" val="1384392757"/>
                  </a:ext>
                </a:extLst>
              </a:tr>
              <a:tr h="91175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Synonime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endParaRPr lang="it-IT" sz="2200" b="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2559978"/>
                  </a:ext>
                </a:extLst>
              </a:tr>
              <a:tr h="491164">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Antonyme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8268365"/>
                  </a:ext>
                </a:extLst>
              </a:tr>
              <a:tr h="56497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Kollokation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err="1">
                          <a:solidFill>
                            <a:schemeClr val="bg2">
                              <a:lumMod val="10000"/>
                            </a:schemeClr>
                          </a:solidFill>
                          <a:latin typeface="Times New Roman" panose="02020603050405020304" pitchFamily="18" charset="0"/>
                          <a:cs typeface="Times New Roman" panose="02020603050405020304" pitchFamily="18" charset="0"/>
                        </a:rPr>
                        <a:t>Der</a:t>
                      </a:r>
                      <a:r>
                        <a:rPr lang="it-IT" sz="2200" dirty="0">
                          <a:solidFill>
                            <a:schemeClr val="bg2">
                              <a:lumMod val="10000"/>
                            </a:schemeClr>
                          </a:solidFill>
                          <a:latin typeface="Times New Roman" panose="02020603050405020304" pitchFamily="18" charset="0"/>
                          <a:cs typeface="Times New Roman" panose="02020603050405020304" pitchFamily="18" charset="0"/>
                        </a:rPr>
                        <a:t> T. </a:t>
                      </a:r>
                      <a:r>
                        <a:rPr lang="it-IT" sz="2200" dirty="0" err="1">
                          <a:solidFill>
                            <a:schemeClr val="bg2">
                              <a:lumMod val="10000"/>
                            </a:schemeClr>
                          </a:solidFill>
                          <a:latin typeface="Times New Roman" panose="02020603050405020304" pitchFamily="18" charset="0"/>
                          <a:cs typeface="Times New Roman" panose="02020603050405020304" pitchFamily="18" charset="0"/>
                        </a:rPr>
                        <a:t>messt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erfasst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liefert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den</a:t>
                      </a:r>
                      <a:r>
                        <a:rPr lang="it-IT" sz="2200" dirty="0">
                          <a:solidFill>
                            <a:schemeClr val="bg2">
                              <a:lumMod val="10000"/>
                            </a:schemeClr>
                          </a:solidFill>
                          <a:latin typeface="Times New Roman" panose="02020603050405020304" pitchFamily="18" charset="0"/>
                          <a:cs typeface="Times New Roman" panose="02020603050405020304" pitchFamily="18" charset="0"/>
                        </a:rPr>
                        <a:t> T. </a:t>
                      </a:r>
                      <a:r>
                        <a:rPr lang="it-IT" sz="2200" dirty="0" err="1">
                          <a:solidFill>
                            <a:schemeClr val="bg2">
                              <a:lumMod val="10000"/>
                            </a:schemeClr>
                          </a:solidFill>
                          <a:latin typeface="Times New Roman" panose="02020603050405020304" pitchFamily="18" charset="0"/>
                          <a:cs typeface="Times New Roman" panose="02020603050405020304" pitchFamily="18" charset="0"/>
                        </a:rPr>
                        <a:t>auffordern</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Il s. rileva, misura, trasmette sollecitare un s. </a:t>
                      </a:r>
                    </a:p>
                  </a:txBody>
                  <a:tcPr/>
                </a:tc>
                <a:extLst>
                  <a:ext uri="{0D108BD9-81ED-4DB2-BD59-A6C34878D82A}">
                    <a16:rowId xmlns:a16="http://schemas.microsoft.com/office/drawing/2014/main" val="1616872398"/>
                  </a:ext>
                </a:extLst>
              </a:tr>
              <a:tr h="158713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Kontext</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„Der </a:t>
                      </a:r>
                      <a:r>
                        <a:rPr lang="de-DE"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Temperatursensor</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erfasst die Temperatur des Kühlmittels im Motor und überträgt diese Daten an das Motorsteuergerät.“</a:t>
                      </a: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(https://www.delphiautoparts.com/deu/de/toolbox/was-ist-ein-temperatursensor)</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«Il </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sensore di temperatura </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viene sollecitato da una variazione di temperatura e trasformato in un segnale elettrico.» </a:t>
                      </a: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(https://www.itsensor.it/blog/cosa-sono-i-sensori-di-temperatura/)</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03863"/>
                  </a:ext>
                </a:extLst>
              </a:tr>
              <a:tr h="0">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Datum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Eintrags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22/04/2023</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2200" dirty="0">
                          <a:solidFill>
                            <a:schemeClr val="bg2">
                              <a:lumMod val="10000"/>
                            </a:schemeClr>
                          </a:solidFill>
                          <a:latin typeface="Times New Roman" panose="02020603050405020304" pitchFamily="18" charset="0"/>
                          <a:cs typeface="Times New Roman" panose="02020603050405020304" pitchFamily="18" charset="0"/>
                        </a:rPr>
                        <a:t>22/04/2023</a:t>
                      </a:r>
                    </a:p>
                    <a:p>
                      <a:endParaRPr lang="it-IT" sz="2200" dirty="0"/>
                    </a:p>
                  </a:txBody>
                  <a:tcPr/>
                </a:tc>
                <a:extLst>
                  <a:ext uri="{0D108BD9-81ED-4DB2-BD59-A6C34878D82A}">
                    <a16:rowId xmlns:a16="http://schemas.microsoft.com/office/drawing/2014/main" val="2853990522"/>
                  </a:ext>
                </a:extLst>
              </a:tr>
              <a:tr h="5454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Querverweise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60962380"/>
                  </a:ext>
                </a:extLst>
              </a:tr>
            </a:tbl>
          </a:graphicData>
        </a:graphic>
      </p:graphicFrame>
    </p:spTree>
    <p:extLst>
      <p:ext uri="{BB962C8B-B14F-4D97-AF65-F5344CB8AC3E}">
        <p14:creationId xmlns:p14="http://schemas.microsoft.com/office/powerpoint/2010/main" val="123309441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descr="Immagine che contiene trasporto, freno a disco, argento&#10;&#10;Descrizione generata automaticamente">
            <a:extLst>
              <a:ext uri="{FF2B5EF4-FFF2-40B4-BE49-F238E27FC236}">
                <a16:creationId xmlns:a16="http://schemas.microsoft.com/office/drawing/2014/main" id="{8AA24EBC-7DCA-4239-8D72-D05419213E24}"/>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l="15417" r="15417"/>
          <a:stretch>
            <a:fillRect/>
          </a:stretch>
        </p:blipFill>
        <p:spPr>
          <a:xfrm>
            <a:off x="9340362" y="2445866"/>
            <a:ext cx="3600000" cy="2880000"/>
          </a:xfrm>
        </p:spPr>
      </p:pic>
      <p:sp>
        <p:nvSpPr>
          <p:cNvPr id="3" name="Segnaposto numero diapositiva 2">
            <a:extLst>
              <a:ext uri="{FF2B5EF4-FFF2-40B4-BE49-F238E27FC236}">
                <a16:creationId xmlns:a16="http://schemas.microsoft.com/office/drawing/2014/main" id="{0486C364-7B58-4085-B94D-A6C18ED8ED3F}"/>
              </a:ext>
            </a:extLst>
          </p:cNvPr>
          <p:cNvSpPr>
            <a:spLocks noGrp="1"/>
          </p:cNvSpPr>
          <p:nvPr>
            <p:ph type="sldNum" sz="quarter" idx="2"/>
          </p:nvPr>
        </p:nvSpPr>
        <p:spPr/>
        <p:txBody>
          <a:bodyPr/>
          <a:lstStyle/>
          <a:p>
            <a:fld id="{86CB4B4D-7CA3-9044-876B-883B54F8677D}" type="slidenum">
              <a:rPr lang="it-IT" smtClean="0"/>
              <a:pPr/>
              <a:t>27</a:t>
            </a:fld>
            <a:endParaRPr lang="it-IT"/>
          </a:p>
        </p:txBody>
      </p:sp>
      <p:graphicFrame>
        <p:nvGraphicFramePr>
          <p:cNvPr id="4" name="Tabella 7">
            <a:extLst>
              <a:ext uri="{FF2B5EF4-FFF2-40B4-BE49-F238E27FC236}">
                <a16:creationId xmlns:a16="http://schemas.microsoft.com/office/drawing/2014/main" id="{3D8A9B33-A1FE-41E9-BBAC-574DA417521B}"/>
              </a:ext>
            </a:extLst>
          </p:cNvPr>
          <p:cNvGraphicFramePr>
            <a:graphicFrameLocks/>
          </p:cNvGraphicFramePr>
          <p:nvPr>
            <p:extLst>
              <p:ext uri="{D42A27DB-BD31-4B8C-83A1-F6EECF244321}">
                <p14:modId xmlns:p14="http://schemas.microsoft.com/office/powerpoint/2010/main" val="1391992615"/>
              </p:ext>
            </p:extLst>
          </p:nvPr>
        </p:nvGraphicFramePr>
        <p:xfrm>
          <a:off x="728757" y="450733"/>
          <a:ext cx="22913987" cy="12729312"/>
        </p:xfrm>
        <a:graphic>
          <a:graphicData uri="http://schemas.openxmlformats.org/drawingml/2006/table">
            <a:tbl>
              <a:tblPr firstRow="1" bandRow="1">
                <a:tableStyleId>{5940675A-B579-460E-94D1-54222C63F5DA}</a:tableStyleId>
              </a:tblPr>
              <a:tblGrid>
                <a:gridCol w="3194368">
                  <a:extLst>
                    <a:ext uri="{9D8B030D-6E8A-4147-A177-3AD203B41FA5}">
                      <a16:colId xmlns:a16="http://schemas.microsoft.com/office/drawing/2014/main" val="3115371598"/>
                    </a:ext>
                  </a:extLst>
                </a:gridCol>
                <a:gridCol w="10091813">
                  <a:extLst>
                    <a:ext uri="{9D8B030D-6E8A-4147-A177-3AD203B41FA5}">
                      <a16:colId xmlns:a16="http://schemas.microsoft.com/office/drawing/2014/main" val="174746509"/>
                    </a:ext>
                  </a:extLst>
                </a:gridCol>
                <a:gridCol w="9627806">
                  <a:extLst>
                    <a:ext uri="{9D8B030D-6E8A-4147-A177-3AD203B41FA5}">
                      <a16:colId xmlns:a16="http://schemas.microsoft.com/office/drawing/2014/main" val="3522766599"/>
                    </a:ext>
                  </a:extLst>
                </a:gridCol>
              </a:tblGrid>
              <a:tr h="438994">
                <a:tc>
                  <a:txBody>
                    <a:bodyPr/>
                    <a:lstStyle/>
                    <a:p>
                      <a:endParaRPr lang="it-IT" dirty="0"/>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DEUTSCH (AS)</a:t>
                      </a:r>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ITALIANO (ZS)</a:t>
                      </a:r>
                    </a:p>
                  </a:txBody>
                  <a:tcPr/>
                </a:tc>
                <a:extLst>
                  <a:ext uri="{0D108BD9-81ED-4DB2-BD59-A6C34878D82A}">
                    <a16:rowId xmlns:a16="http://schemas.microsoft.com/office/drawing/2014/main" val="3059610486"/>
                  </a:ext>
                </a:extLst>
              </a:tr>
              <a:tr h="10602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Begriff</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ctr"/>
                      <a:r>
                        <a:rPr lang="it-IT" sz="3200" b="1" dirty="0" err="1">
                          <a:solidFill>
                            <a:srgbClr val="FF0000"/>
                          </a:solidFill>
                          <a:latin typeface="Times New Roman" panose="02020603050405020304" pitchFamily="18" charset="0"/>
                          <a:cs typeface="Times New Roman" panose="02020603050405020304" pitchFamily="18" charset="0"/>
                        </a:rPr>
                        <a:t>Torsionsdämpfer</a:t>
                      </a:r>
                      <a:r>
                        <a:rPr lang="it-IT" sz="3200" b="1" dirty="0">
                          <a:solidFill>
                            <a:srgbClr val="FF0000"/>
                          </a:solidFill>
                          <a:latin typeface="Times New Roman" panose="02020603050405020304" pitchFamily="18" charset="0"/>
                          <a:cs typeface="Times New Roman" panose="02020603050405020304" pitchFamily="18" charset="0"/>
                        </a:rPr>
                        <a:t>, </a:t>
                      </a:r>
                      <a:r>
                        <a:rPr lang="it-IT" sz="3200" b="1" dirty="0" err="1">
                          <a:solidFill>
                            <a:srgbClr val="FF0000"/>
                          </a:solidFill>
                          <a:latin typeface="Times New Roman" panose="02020603050405020304" pitchFamily="18" charset="0"/>
                          <a:cs typeface="Times New Roman" panose="02020603050405020304" pitchFamily="18" charset="0"/>
                        </a:rPr>
                        <a:t>der</a:t>
                      </a:r>
                      <a:endParaRPr lang="it-IT"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it-IT" sz="3200" b="1" dirty="0">
                          <a:solidFill>
                            <a:schemeClr val="bg2">
                              <a:lumMod val="10000"/>
                            </a:schemeClr>
                          </a:solidFill>
                          <a:latin typeface="Times New Roman" panose="02020603050405020304" pitchFamily="18" charset="0"/>
                          <a:cs typeface="Times New Roman" panose="02020603050405020304" pitchFamily="18" charset="0"/>
                        </a:rPr>
                        <a:t>Smorzatore torsionale</a:t>
                      </a:r>
                    </a:p>
                  </a:txBody>
                  <a:tcPr/>
                </a:tc>
                <a:extLst>
                  <a:ext uri="{0D108BD9-81ED-4DB2-BD59-A6C34878D82A}">
                    <a16:rowId xmlns:a16="http://schemas.microsoft.com/office/drawing/2014/main" val="789596408"/>
                  </a:ext>
                </a:extLst>
              </a:tr>
              <a:tr h="3553969">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Definition (und Bild) </a:t>
                      </a:r>
                    </a:p>
                  </a:txBody>
                  <a:tcPr/>
                </a:tc>
                <a:tc>
                  <a:txBody>
                    <a:bodyPr/>
                    <a:lstStyle/>
                    <a:p>
                      <a:pPr marL="0" indent="0" algn="l">
                        <a:buFont typeface="Arial" panose="020B0604020202020204" pitchFamily="34" charset="0"/>
                        <a:buNone/>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Der Torsionsdämpfer hat die Aufgabe, Drehungleichförmigkeiten und Schwingungen der Kurbelwelle zu dämpfen.</a:t>
                      </a:r>
                    </a:p>
                    <a:p>
                      <a:pPr marL="0" indent="0" algn="l">
                        <a:buFont typeface="Arial" panose="020B0604020202020204" pitchFamily="34" charset="0"/>
                        <a:buNone/>
                      </a:pP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Quelle: Mein Autolexikon.de </a:t>
                      </a: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Lo smorzatore torsionale ha la funzione di abbattere le ampiezze di vibrazione e, di conseguenza, le sollecitazioni che si innescano sull'albero in corrispondenza dei nodi.</a:t>
                      </a:r>
                    </a:p>
                    <a:p>
                      <a:pPr algn="l"/>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Fonte</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Revenge Engineering</a:t>
                      </a:r>
                    </a:p>
                  </a:txBody>
                  <a:tcPr/>
                </a:tc>
                <a:extLst>
                  <a:ext uri="{0D108BD9-81ED-4DB2-BD59-A6C34878D82A}">
                    <a16:rowId xmlns:a16="http://schemas.microsoft.com/office/drawing/2014/main" val="520322829"/>
                  </a:ext>
                </a:extLst>
              </a:tr>
              <a:tr h="54403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Oberbegriff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62053315"/>
                  </a:ext>
                </a:extLst>
              </a:tr>
              <a:tr h="106704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Unterbegriff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fontAlgn="base"/>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r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Schwingungsdämpfer</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r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Drehschwingungsdämpfer</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r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Dampferzeuger</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p>
                  </a:txBody>
                  <a:tcPr/>
                </a:tc>
                <a:tc>
                  <a:txBody>
                    <a:bodyPr/>
                    <a:lstStyle/>
                    <a:p>
                      <a:pPr algn="l"/>
                      <a:r>
                        <a:rPr lang="it-IT" sz="2200" i="0" dirty="0">
                          <a:solidFill>
                            <a:schemeClr val="bg2">
                              <a:lumMod val="10000"/>
                            </a:schemeClr>
                          </a:solidFill>
                          <a:latin typeface="Times New Roman" panose="02020603050405020304" pitchFamily="18" charset="0"/>
                          <a:cs typeface="Times New Roman" panose="02020603050405020304" pitchFamily="18" charset="0"/>
                        </a:rPr>
                        <a:t>Smorzare, torsione, smorzamento, smorzato.</a:t>
                      </a:r>
                    </a:p>
                  </a:txBody>
                  <a:tcPr/>
                </a:tc>
                <a:extLst>
                  <a:ext uri="{0D108BD9-81ED-4DB2-BD59-A6C34878D82A}">
                    <a16:rowId xmlns:a16="http://schemas.microsoft.com/office/drawing/2014/main" val="3315726681"/>
                  </a:ext>
                </a:extLst>
              </a:tr>
              <a:tr h="584460">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Ortografische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Varianten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p>
                  </a:txBody>
                  <a:tcPr/>
                </a:tc>
                <a:tc>
                  <a:txBody>
                    <a:bodyPr/>
                    <a:lstStyle/>
                    <a:p>
                      <a:endParaRPr lang="it-IT" sz="2200" dirty="0"/>
                    </a:p>
                  </a:txBody>
                  <a:tcPr/>
                </a:tc>
                <a:extLst>
                  <a:ext uri="{0D108BD9-81ED-4DB2-BD59-A6C34878D82A}">
                    <a16:rowId xmlns:a16="http://schemas.microsoft.com/office/drawing/2014/main" val="3065853268"/>
                  </a:ext>
                </a:extLst>
              </a:tr>
              <a:tr h="617992">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Abgekürzte</a:t>
                      </a:r>
                      <a:r>
                        <a:rPr lang="it-IT" sz="2200" b="1" dirty="0">
                          <a:solidFill>
                            <a:schemeClr val="bg2">
                              <a:lumMod val="10000"/>
                            </a:schemeClr>
                          </a:solidFill>
                          <a:latin typeface="Times New Roman" panose="02020603050405020304" pitchFamily="18" charset="0"/>
                          <a:cs typeface="Times New Roman" panose="02020603050405020304" pitchFamily="18" charset="0"/>
                        </a:rPr>
                        <a:t> Forme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extLst>
                  <a:ext uri="{0D108BD9-81ED-4DB2-BD59-A6C34878D82A}">
                    <a16:rowId xmlns:a16="http://schemas.microsoft.com/office/drawing/2014/main" val="1384392757"/>
                  </a:ext>
                </a:extLst>
              </a:tr>
              <a:tr h="91175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Synonime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endParaRPr lang="it-IT" sz="2200" b="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2559978"/>
                  </a:ext>
                </a:extLst>
              </a:tr>
              <a:tr h="491164">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Antonyme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8268365"/>
                  </a:ext>
                </a:extLst>
              </a:tr>
              <a:tr h="56497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Kollokation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err="1">
                          <a:solidFill>
                            <a:schemeClr val="bg2">
                              <a:lumMod val="10000"/>
                            </a:schemeClr>
                          </a:solidFill>
                          <a:latin typeface="Times New Roman" panose="02020603050405020304" pitchFamily="18" charset="0"/>
                          <a:cs typeface="Times New Roman" panose="02020603050405020304" pitchFamily="18" charset="0"/>
                        </a:rPr>
                        <a:t>Den</a:t>
                      </a:r>
                      <a:r>
                        <a:rPr lang="it-IT" sz="2200" dirty="0">
                          <a:solidFill>
                            <a:schemeClr val="bg2">
                              <a:lumMod val="10000"/>
                            </a:schemeClr>
                          </a:solidFill>
                          <a:latin typeface="Times New Roman" panose="02020603050405020304" pitchFamily="18" charset="0"/>
                          <a:cs typeface="Times New Roman" panose="02020603050405020304" pitchFamily="18" charset="0"/>
                        </a:rPr>
                        <a:t> T. </a:t>
                      </a:r>
                      <a:r>
                        <a:rPr lang="it-IT" sz="2200" dirty="0" err="1">
                          <a:solidFill>
                            <a:schemeClr val="bg2">
                              <a:lumMod val="10000"/>
                            </a:schemeClr>
                          </a:solidFill>
                          <a:latin typeface="Times New Roman" panose="02020603050405020304" pitchFamily="18" charset="0"/>
                          <a:cs typeface="Times New Roman" panose="02020603050405020304" pitchFamily="18" charset="0"/>
                        </a:rPr>
                        <a:t>stimmen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gewählten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der</a:t>
                      </a:r>
                      <a:r>
                        <a:rPr lang="it-IT" sz="2200" dirty="0">
                          <a:solidFill>
                            <a:schemeClr val="bg2">
                              <a:lumMod val="10000"/>
                            </a:schemeClr>
                          </a:solidFill>
                          <a:latin typeface="Times New Roman" panose="02020603050405020304" pitchFamily="18" charset="0"/>
                          <a:cs typeface="Times New Roman" panose="02020603050405020304" pitchFamily="18" charset="0"/>
                        </a:rPr>
                        <a:t> T </a:t>
                      </a:r>
                      <a:r>
                        <a:rPr lang="it-IT" sz="2200" dirty="0" err="1">
                          <a:solidFill>
                            <a:schemeClr val="bg2">
                              <a:lumMod val="10000"/>
                            </a:schemeClr>
                          </a:solidFill>
                          <a:latin typeface="Times New Roman" panose="02020603050405020304" pitchFamily="18" charset="0"/>
                          <a:cs typeface="Times New Roman" panose="02020603050405020304" pitchFamily="18" charset="0"/>
                        </a:rPr>
                        <a:t>vermeidet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Accordare, dimensionare uno s., lo s. previene. </a:t>
                      </a:r>
                    </a:p>
                  </a:txBody>
                  <a:tcPr/>
                </a:tc>
                <a:extLst>
                  <a:ext uri="{0D108BD9-81ED-4DB2-BD59-A6C34878D82A}">
                    <a16:rowId xmlns:a16="http://schemas.microsoft.com/office/drawing/2014/main" val="1616872398"/>
                  </a:ext>
                </a:extLst>
              </a:tr>
              <a:tr h="158713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Kontext</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a:t>
                      </a:r>
                      <a:r>
                        <a:rPr lang="de-DE"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Der Torsionsdämpfer </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findet in Lastkraftwagen Einsatz, um Schäden und Ausfälle durch Vibrationen zu vermeiden.“</a:t>
                      </a: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(https://www.daycoaftermarket.com/de/produkt/torsionsdampfer-ma/)</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«Per lo smorzamento delle vibrazioni precedentemente rilevate si è scelto di utilizzare uno </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smorzatore torsionale</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accordato.» </a:t>
                      </a: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(https://www.google.com/search?q=accordare+smorzatore+torsionale)</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03863"/>
                  </a:ext>
                </a:extLst>
              </a:tr>
              <a:tr h="0">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Datum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Eintrags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22/04/2023</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2200" dirty="0">
                          <a:solidFill>
                            <a:schemeClr val="bg2">
                              <a:lumMod val="10000"/>
                            </a:schemeClr>
                          </a:solidFill>
                          <a:latin typeface="Times New Roman" panose="02020603050405020304" pitchFamily="18" charset="0"/>
                          <a:cs typeface="Times New Roman" panose="02020603050405020304" pitchFamily="18" charset="0"/>
                        </a:rPr>
                        <a:t>22/04/2023</a:t>
                      </a:r>
                    </a:p>
                    <a:p>
                      <a:endParaRPr lang="it-IT" sz="2200" dirty="0"/>
                    </a:p>
                  </a:txBody>
                  <a:tcPr/>
                </a:tc>
                <a:extLst>
                  <a:ext uri="{0D108BD9-81ED-4DB2-BD59-A6C34878D82A}">
                    <a16:rowId xmlns:a16="http://schemas.microsoft.com/office/drawing/2014/main" val="2853990522"/>
                  </a:ext>
                </a:extLst>
              </a:tr>
              <a:tr h="5454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Querverweise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60962380"/>
                  </a:ext>
                </a:extLst>
              </a:tr>
            </a:tbl>
          </a:graphicData>
        </a:graphic>
      </p:graphicFrame>
    </p:spTree>
    <p:extLst>
      <p:ext uri="{BB962C8B-B14F-4D97-AF65-F5344CB8AC3E}">
        <p14:creationId xmlns:p14="http://schemas.microsoft.com/office/powerpoint/2010/main" val="53906440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descr="Immagine che contiene interni, ingranaggio&#10;&#10;Descrizione generata automaticamente">
            <a:extLst>
              <a:ext uri="{FF2B5EF4-FFF2-40B4-BE49-F238E27FC236}">
                <a16:creationId xmlns:a16="http://schemas.microsoft.com/office/drawing/2014/main" id="{C83295C9-9A68-4901-B309-FDC63046EFD9}"/>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l="8301" r="8301"/>
          <a:stretch>
            <a:fillRect/>
          </a:stretch>
        </p:blipFill>
        <p:spPr>
          <a:xfrm>
            <a:off x="10201499" y="2445866"/>
            <a:ext cx="3600000" cy="2880000"/>
          </a:xfrm>
        </p:spPr>
      </p:pic>
      <p:sp>
        <p:nvSpPr>
          <p:cNvPr id="3" name="Segnaposto numero diapositiva 2">
            <a:extLst>
              <a:ext uri="{FF2B5EF4-FFF2-40B4-BE49-F238E27FC236}">
                <a16:creationId xmlns:a16="http://schemas.microsoft.com/office/drawing/2014/main" id="{4CDC49D0-C0D0-4C02-90DD-CFBC969404BD}"/>
              </a:ext>
            </a:extLst>
          </p:cNvPr>
          <p:cNvSpPr>
            <a:spLocks noGrp="1"/>
          </p:cNvSpPr>
          <p:nvPr>
            <p:ph type="sldNum" sz="quarter" idx="2"/>
          </p:nvPr>
        </p:nvSpPr>
        <p:spPr/>
        <p:txBody>
          <a:bodyPr/>
          <a:lstStyle/>
          <a:p>
            <a:fld id="{86CB4B4D-7CA3-9044-876B-883B54F8677D}" type="slidenum">
              <a:rPr lang="it-IT" smtClean="0"/>
              <a:pPr/>
              <a:t>28</a:t>
            </a:fld>
            <a:endParaRPr lang="it-IT"/>
          </a:p>
        </p:txBody>
      </p:sp>
      <p:graphicFrame>
        <p:nvGraphicFramePr>
          <p:cNvPr id="4" name="Tabella 7">
            <a:extLst>
              <a:ext uri="{FF2B5EF4-FFF2-40B4-BE49-F238E27FC236}">
                <a16:creationId xmlns:a16="http://schemas.microsoft.com/office/drawing/2014/main" id="{6357FF58-24B1-405B-B198-256405C9D395}"/>
              </a:ext>
            </a:extLst>
          </p:cNvPr>
          <p:cNvGraphicFramePr>
            <a:graphicFrameLocks/>
          </p:cNvGraphicFramePr>
          <p:nvPr>
            <p:extLst>
              <p:ext uri="{D42A27DB-BD31-4B8C-83A1-F6EECF244321}">
                <p14:modId xmlns:p14="http://schemas.microsoft.com/office/powerpoint/2010/main" val="1933190519"/>
              </p:ext>
            </p:extLst>
          </p:nvPr>
        </p:nvGraphicFramePr>
        <p:xfrm>
          <a:off x="728757" y="450733"/>
          <a:ext cx="22913987" cy="12729312"/>
        </p:xfrm>
        <a:graphic>
          <a:graphicData uri="http://schemas.openxmlformats.org/drawingml/2006/table">
            <a:tbl>
              <a:tblPr firstRow="1" bandRow="1">
                <a:tableStyleId>{5940675A-B579-460E-94D1-54222C63F5DA}</a:tableStyleId>
              </a:tblPr>
              <a:tblGrid>
                <a:gridCol w="3194368">
                  <a:extLst>
                    <a:ext uri="{9D8B030D-6E8A-4147-A177-3AD203B41FA5}">
                      <a16:colId xmlns:a16="http://schemas.microsoft.com/office/drawing/2014/main" val="3115371598"/>
                    </a:ext>
                  </a:extLst>
                </a:gridCol>
                <a:gridCol w="10091813">
                  <a:extLst>
                    <a:ext uri="{9D8B030D-6E8A-4147-A177-3AD203B41FA5}">
                      <a16:colId xmlns:a16="http://schemas.microsoft.com/office/drawing/2014/main" val="174746509"/>
                    </a:ext>
                  </a:extLst>
                </a:gridCol>
                <a:gridCol w="9627806">
                  <a:extLst>
                    <a:ext uri="{9D8B030D-6E8A-4147-A177-3AD203B41FA5}">
                      <a16:colId xmlns:a16="http://schemas.microsoft.com/office/drawing/2014/main" val="3522766599"/>
                    </a:ext>
                  </a:extLst>
                </a:gridCol>
              </a:tblGrid>
              <a:tr h="438994">
                <a:tc>
                  <a:txBody>
                    <a:bodyPr/>
                    <a:lstStyle/>
                    <a:p>
                      <a:endParaRPr lang="it-IT" dirty="0"/>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DEUTSCH (AS)</a:t>
                      </a:r>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ITALIANO (ZS)</a:t>
                      </a:r>
                    </a:p>
                  </a:txBody>
                  <a:tcPr/>
                </a:tc>
                <a:extLst>
                  <a:ext uri="{0D108BD9-81ED-4DB2-BD59-A6C34878D82A}">
                    <a16:rowId xmlns:a16="http://schemas.microsoft.com/office/drawing/2014/main" val="3059610486"/>
                  </a:ext>
                </a:extLst>
              </a:tr>
              <a:tr h="10602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Begriff</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ctr"/>
                      <a:r>
                        <a:rPr lang="it-IT" sz="3200" b="1" dirty="0">
                          <a:solidFill>
                            <a:srgbClr val="FF0000"/>
                          </a:solidFill>
                          <a:latin typeface="Times New Roman" panose="02020603050405020304" pitchFamily="18" charset="0"/>
                          <a:cs typeface="Times New Roman" panose="02020603050405020304" pitchFamily="18" charset="0"/>
                        </a:rPr>
                        <a:t>Turbo, </a:t>
                      </a:r>
                      <a:r>
                        <a:rPr lang="it-IT" sz="3200" b="1" dirty="0" err="1">
                          <a:solidFill>
                            <a:srgbClr val="FF0000"/>
                          </a:solidFill>
                          <a:latin typeface="Times New Roman" panose="02020603050405020304" pitchFamily="18" charset="0"/>
                          <a:cs typeface="Times New Roman" panose="02020603050405020304" pitchFamily="18" charset="0"/>
                        </a:rPr>
                        <a:t>der</a:t>
                      </a:r>
                      <a:endParaRPr lang="it-IT"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it-IT" sz="3200" b="1" dirty="0">
                          <a:solidFill>
                            <a:schemeClr val="bg2">
                              <a:lumMod val="10000"/>
                            </a:schemeClr>
                          </a:solidFill>
                          <a:latin typeface="Times New Roman" panose="02020603050405020304" pitchFamily="18" charset="0"/>
                          <a:cs typeface="Times New Roman" panose="02020603050405020304" pitchFamily="18" charset="0"/>
                        </a:rPr>
                        <a:t>Turbo</a:t>
                      </a:r>
                    </a:p>
                  </a:txBody>
                  <a:tcPr/>
                </a:tc>
                <a:extLst>
                  <a:ext uri="{0D108BD9-81ED-4DB2-BD59-A6C34878D82A}">
                    <a16:rowId xmlns:a16="http://schemas.microsoft.com/office/drawing/2014/main" val="789596408"/>
                  </a:ext>
                </a:extLst>
              </a:tr>
              <a:tr h="3553969">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Definition (und Bild) </a:t>
                      </a:r>
                    </a:p>
                  </a:txBody>
                  <a:tcPr/>
                </a:tc>
                <a:tc>
                  <a:txBody>
                    <a:bodyPr/>
                    <a:lstStyle/>
                    <a:p>
                      <a:pPr marL="0" indent="0" algn="l">
                        <a:buFont typeface="Arial" panose="020B0604020202020204" pitchFamily="34" charset="0"/>
                        <a:buNone/>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Die Aufgabe des Turbo, auch Abgasturbolader (ATL) genannt, besteht darin, die vom Motor zugeführte Verbrennungsluft zu verdichten..</a:t>
                      </a:r>
                    </a:p>
                    <a:p>
                      <a:pPr marL="0" indent="0" algn="l">
                        <a:buFont typeface="Arial" panose="020B0604020202020204" pitchFamily="34" charset="0"/>
                        <a:buNone/>
                      </a:pP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Quelle: Mein Autolexicon.de</a:t>
                      </a: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Il Turbo è un sistema meccanico con scopo di sovralimentare un motore a combustione interna.</a:t>
                      </a:r>
                    </a:p>
                    <a:p>
                      <a:pPr algn="l"/>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Fonte:Wikipedia</a:t>
                      </a: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txBody>
                  <a:tcPr/>
                </a:tc>
                <a:extLst>
                  <a:ext uri="{0D108BD9-81ED-4DB2-BD59-A6C34878D82A}">
                    <a16:rowId xmlns:a16="http://schemas.microsoft.com/office/drawing/2014/main" val="520322829"/>
                  </a:ext>
                </a:extLst>
              </a:tr>
              <a:tr h="54403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Oberbegriff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62053315"/>
                  </a:ext>
                </a:extLst>
              </a:tr>
              <a:tr h="106704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Unterbegriff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fontAlgn="base"/>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r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Turbolader</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Turbolift</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e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Turbulenz</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turbulent</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p>
                  </a:txBody>
                  <a:tcPr/>
                </a:tc>
                <a:tc>
                  <a:txBody>
                    <a:bodyPr/>
                    <a:lstStyle/>
                    <a:p>
                      <a:pPr algn="l"/>
                      <a:r>
                        <a:rPr lang="it-IT" sz="2200" i="0" dirty="0">
                          <a:solidFill>
                            <a:schemeClr val="bg2">
                              <a:lumMod val="10000"/>
                            </a:schemeClr>
                          </a:solidFill>
                          <a:latin typeface="Times New Roman" panose="02020603050405020304" pitchFamily="18" charset="0"/>
                          <a:cs typeface="Times New Roman" panose="02020603050405020304" pitchFamily="18" charset="0"/>
                        </a:rPr>
                        <a:t>Turbocompressore, </a:t>
                      </a:r>
                      <a:r>
                        <a:rPr lang="it-IT" sz="2200" i="0" dirty="0" err="1">
                          <a:solidFill>
                            <a:schemeClr val="bg2">
                              <a:lumMod val="10000"/>
                            </a:schemeClr>
                          </a:solidFill>
                          <a:latin typeface="Times New Roman" panose="02020603050405020304" pitchFamily="18" charset="0"/>
                          <a:cs typeface="Times New Roman" panose="02020603050405020304" pitchFamily="18" charset="0"/>
                        </a:rPr>
                        <a:t>turboascensore</a:t>
                      </a:r>
                      <a:r>
                        <a:rPr lang="it-IT" sz="2200" i="0" dirty="0">
                          <a:solidFill>
                            <a:schemeClr val="bg2">
                              <a:lumMod val="10000"/>
                            </a:schemeClr>
                          </a:solidFill>
                          <a:latin typeface="Times New Roman" panose="02020603050405020304" pitchFamily="18" charset="0"/>
                          <a:cs typeface="Times New Roman" panose="02020603050405020304" pitchFamily="18" charset="0"/>
                        </a:rPr>
                        <a:t>, turboelica, turbolenza, turbolento. </a:t>
                      </a:r>
                    </a:p>
                  </a:txBody>
                  <a:tcPr/>
                </a:tc>
                <a:extLst>
                  <a:ext uri="{0D108BD9-81ED-4DB2-BD59-A6C34878D82A}">
                    <a16:rowId xmlns:a16="http://schemas.microsoft.com/office/drawing/2014/main" val="3315726681"/>
                  </a:ext>
                </a:extLst>
              </a:tr>
              <a:tr h="584460">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Ortografische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Varianten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p>
                  </a:txBody>
                  <a:tcPr/>
                </a:tc>
                <a:tc>
                  <a:txBody>
                    <a:bodyPr/>
                    <a:lstStyle/>
                    <a:p>
                      <a:endParaRPr lang="it-IT" sz="2200" dirty="0"/>
                    </a:p>
                  </a:txBody>
                  <a:tcPr/>
                </a:tc>
                <a:extLst>
                  <a:ext uri="{0D108BD9-81ED-4DB2-BD59-A6C34878D82A}">
                    <a16:rowId xmlns:a16="http://schemas.microsoft.com/office/drawing/2014/main" val="3065853268"/>
                  </a:ext>
                </a:extLst>
              </a:tr>
              <a:tr h="617992">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Abgekürzte</a:t>
                      </a:r>
                      <a:r>
                        <a:rPr lang="it-IT" sz="2200" b="1" dirty="0">
                          <a:solidFill>
                            <a:schemeClr val="bg2">
                              <a:lumMod val="10000"/>
                            </a:schemeClr>
                          </a:solidFill>
                          <a:latin typeface="Times New Roman" panose="02020603050405020304" pitchFamily="18" charset="0"/>
                          <a:cs typeface="Times New Roman" panose="02020603050405020304" pitchFamily="18" charset="0"/>
                        </a:rPr>
                        <a:t> Forme </a:t>
                      </a: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ATL</a:t>
                      </a:r>
                    </a:p>
                  </a:txBody>
                  <a:tcPr/>
                </a:tc>
                <a:tc>
                  <a:txBody>
                    <a:bodyPr/>
                    <a:lstStyle/>
                    <a:p>
                      <a:endParaRPr lang="it-IT" sz="2200" dirty="0"/>
                    </a:p>
                  </a:txBody>
                  <a:tcPr/>
                </a:tc>
                <a:extLst>
                  <a:ext uri="{0D108BD9-81ED-4DB2-BD59-A6C34878D82A}">
                    <a16:rowId xmlns:a16="http://schemas.microsoft.com/office/drawing/2014/main" val="1384392757"/>
                  </a:ext>
                </a:extLst>
              </a:tr>
              <a:tr h="91175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Synonime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endParaRPr lang="it-IT" sz="2200" b="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2559978"/>
                  </a:ext>
                </a:extLst>
              </a:tr>
              <a:tr h="491164">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Antonyme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8268365"/>
                  </a:ext>
                </a:extLst>
              </a:tr>
              <a:tr h="56497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Kollokation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r T </a:t>
                      </a:r>
                      <a:r>
                        <a:rPr lang="it-IT" sz="2200" dirty="0" err="1">
                          <a:solidFill>
                            <a:schemeClr val="bg2">
                              <a:lumMod val="10000"/>
                            </a:schemeClr>
                          </a:solidFill>
                          <a:latin typeface="Times New Roman" panose="02020603050405020304" pitchFamily="18" charset="0"/>
                          <a:cs typeface="Times New Roman" panose="02020603050405020304" pitchFamily="18" charset="0"/>
                        </a:rPr>
                        <a:t>komprimiert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steigt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verstärkt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T. vortica, comprime, sovralimenta, aumenta </a:t>
                      </a:r>
                    </a:p>
                  </a:txBody>
                  <a:tcPr/>
                </a:tc>
                <a:extLst>
                  <a:ext uri="{0D108BD9-81ED-4DB2-BD59-A6C34878D82A}">
                    <a16:rowId xmlns:a16="http://schemas.microsoft.com/office/drawing/2014/main" val="1616872398"/>
                  </a:ext>
                </a:extLst>
              </a:tr>
              <a:tr h="158713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Kontext</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„Die dabei freigesetzte Energie verwendet der </a:t>
                      </a:r>
                      <a:r>
                        <a:rPr lang="de-DE"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Turbo</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um Umgebungsluft zu komprimieren.“</a:t>
                      </a: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(https://www.dwds.de/wb/Turbolader)</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«Il </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turbo</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è un elemento meccanico che consente di aumentare la pressione dell’aria in entrata per sviluppare maggiore potenza e coppia.» </a:t>
                      </a: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(https://www.motori.it/glossario/turbo-turbocompressore)</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03863"/>
                  </a:ext>
                </a:extLst>
              </a:tr>
              <a:tr h="0">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Datum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Eintrags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22/04/2023</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2200" dirty="0">
                          <a:solidFill>
                            <a:schemeClr val="bg2">
                              <a:lumMod val="10000"/>
                            </a:schemeClr>
                          </a:solidFill>
                          <a:latin typeface="Times New Roman" panose="02020603050405020304" pitchFamily="18" charset="0"/>
                          <a:cs typeface="Times New Roman" panose="02020603050405020304" pitchFamily="18" charset="0"/>
                        </a:rPr>
                        <a:t>22/04/2023</a:t>
                      </a:r>
                    </a:p>
                    <a:p>
                      <a:endParaRPr lang="it-IT" sz="2200" dirty="0"/>
                    </a:p>
                  </a:txBody>
                  <a:tcPr/>
                </a:tc>
                <a:extLst>
                  <a:ext uri="{0D108BD9-81ED-4DB2-BD59-A6C34878D82A}">
                    <a16:rowId xmlns:a16="http://schemas.microsoft.com/office/drawing/2014/main" val="2853990522"/>
                  </a:ext>
                </a:extLst>
              </a:tr>
              <a:tr h="5454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Querverweise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60962380"/>
                  </a:ext>
                </a:extLst>
              </a:tr>
            </a:tbl>
          </a:graphicData>
        </a:graphic>
      </p:graphicFrame>
    </p:spTree>
    <p:extLst>
      <p:ext uri="{BB962C8B-B14F-4D97-AF65-F5344CB8AC3E}">
        <p14:creationId xmlns:p14="http://schemas.microsoft.com/office/powerpoint/2010/main" val="154214083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descr="Immagine che contiene utensiledimetallo, ingranaggio&#10;&#10;Descrizione generata automaticamente">
            <a:extLst>
              <a:ext uri="{FF2B5EF4-FFF2-40B4-BE49-F238E27FC236}">
                <a16:creationId xmlns:a16="http://schemas.microsoft.com/office/drawing/2014/main" id="{340AA954-80F6-4D3C-AC42-E80A0EE58E42}"/>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t="13733" b="13733"/>
          <a:stretch>
            <a:fillRect/>
          </a:stretch>
        </p:blipFill>
        <p:spPr>
          <a:xfrm>
            <a:off x="10515600" y="3159908"/>
            <a:ext cx="2688388" cy="2150710"/>
          </a:xfrm>
        </p:spPr>
      </p:pic>
      <p:sp>
        <p:nvSpPr>
          <p:cNvPr id="3" name="Segnaposto numero diapositiva 2">
            <a:extLst>
              <a:ext uri="{FF2B5EF4-FFF2-40B4-BE49-F238E27FC236}">
                <a16:creationId xmlns:a16="http://schemas.microsoft.com/office/drawing/2014/main" id="{0C498339-340C-4E4D-AB85-938292A90D41}"/>
              </a:ext>
            </a:extLst>
          </p:cNvPr>
          <p:cNvSpPr>
            <a:spLocks noGrp="1"/>
          </p:cNvSpPr>
          <p:nvPr>
            <p:ph type="sldNum" sz="quarter" idx="2"/>
          </p:nvPr>
        </p:nvSpPr>
        <p:spPr/>
        <p:txBody>
          <a:bodyPr/>
          <a:lstStyle/>
          <a:p>
            <a:fld id="{86CB4B4D-7CA3-9044-876B-883B54F8677D}" type="slidenum">
              <a:rPr lang="it-IT" smtClean="0"/>
              <a:pPr/>
              <a:t>29</a:t>
            </a:fld>
            <a:endParaRPr lang="it-IT"/>
          </a:p>
        </p:txBody>
      </p:sp>
      <p:graphicFrame>
        <p:nvGraphicFramePr>
          <p:cNvPr id="4" name="Tabella 7">
            <a:extLst>
              <a:ext uri="{FF2B5EF4-FFF2-40B4-BE49-F238E27FC236}">
                <a16:creationId xmlns:a16="http://schemas.microsoft.com/office/drawing/2014/main" id="{56D91100-595C-4E02-AE7A-E8680B6F60CC}"/>
              </a:ext>
            </a:extLst>
          </p:cNvPr>
          <p:cNvGraphicFramePr>
            <a:graphicFrameLocks/>
          </p:cNvGraphicFramePr>
          <p:nvPr>
            <p:extLst>
              <p:ext uri="{D42A27DB-BD31-4B8C-83A1-F6EECF244321}">
                <p14:modId xmlns:p14="http://schemas.microsoft.com/office/powerpoint/2010/main" val="3960459544"/>
              </p:ext>
            </p:extLst>
          </p:nvPr>
        </p:nvGraphicFramePr>
        <p:xfrm>
          <a:off x="728757" y="450733"/>
          <a:ext cx="22913987" cy="13022252"/>
        </p:xfrm>
        <a:graphic>
          <a:graphicData uri="http://schemas.openxmlformats.org/drawingml/2006/table">
            <a:tbl>
              <a:tblPr firstRow="1" bandRow="1">
                <a:tableStyleId>{5940675A-B579-460E-94D1-54222C63F5DA}</a:tableStyleId>
              </a:tblPr>
              <a:tblGrid>
                <a:gridCol w="3194368">
                  <a:extLst>
                    <a:ext uri="{9D8B030D-6E8A-4147-A177-3AD203B41FA5}">
                      <a16:colId xmlns:a16="http://schemas.microsoft.com/office/drawing/2014/main" val="3115371598"/>
                    </a:ext>
                  </a:extLst>
                </a:gridCol>
                <a:gridCol w="10091813">
                  <a:extLst>
                    <a:ext uri="{9D8B030D-6E8A-4147-A177-3AD203B41FA5}">
                      <a16:colId xmlns:a16="http://schemas.microsoft.com/office/drawing/2014/main" val="174746509"/>
                    </a:ext>
                  </a:extLst>
                </a:gridCol>
                <a:gridCol w="9627806">
                  <a:extLst>
                    <a:ext uri="{9D8B030D-6E8A-4147-A177-3AD203B41FA5}">
                      <a16:colId xmlns:a16="http://schemas.microsoft.com/office/drawing/2014/main" val="3522766599"/>
                    </a:ext>
                  </a:extLst>
                </a:gridCol>
              </a:tblGrid>
              <a:tr h="438994">
                <a:tc>
                  <a:txBody>
                    <a:bodyPr/>
                    <a:lstStyle/>
                    <a:p>
                      <a:endParaRPr lang="it-IT" dirty="0"/>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DEUTSCH (AS)</a:t>
                      </a:r>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ITALIANO (ZS)</a:t>
                      </a:r>
                    </a:p>
                  </a:txBody>
                  <a:tcPr/>
                </a:tc>
                <a:extLst>
                  <a:ext uri="{0D108BD9-81ED-4DB2-BD59-A6C34878D82A}">
                    <a16:rowId xmlns:a16="http://schemas.microsoft.com/office/drawing/2014/main" val="3059610486"/>
                  </a:ext>
                </a:extLst>
              </a:tr>
              <a:tr h="10602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Begriff</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ctr"/>
                      <a:r>
                        <a:rPr lang="it-IT" sz="3200" b="1" dirty="0" err="1">
                          <a:solidFill>
                            <a:srgbClr val="FF0000"/>
                          </a:solidFill>
                          <a:latin typeface="Times New Roman" panose="02020603050405020304" pitchFamily="18" charset="0"/>
                          <a:cs typeface="Times New Roman" panose="02020603050405020304" pitchFamily="18" charset="0"/>
                        </a:rPr>
                        <a:t>Zahnrad</a:t>
                      </a:r>
                      <a:r>
                        <a:rPr lang="it-IT" sz="3200" b="1" dirty="0">
                          <a:solidFill>
                            <a:srgbClr val="FF0000"/>
                          </a:solidFill>
                          <a:latin typeface="Times New Roman" panose="02020603050405020304" pitchFamily="18" charset="0"/>
                          <a:cs typeface="Times New Roman" panose="02020603050405020304" pitchFamily="18" charset="0"/>
                        </a:rPr>
                        <a:t>, </a:t>
                      </a:r>
                      <a:r>
                        <a:rPr lang="it-IT" sz="3200" b="1" dirty="0" err="1">
                          <a:solidFill>
                            <a:srgbClr val="FF0000"/>
                          </a:solidFill>
                          <a:latin typeface="Times New Roman" panose="02020603050405020304" pitchFamily="18" charset="0"/>
                          <a:cs typeface="Times New Roman" panose="02020603050405020304" pitchFamily="18" charset="0"/>
                        </a:rPr>
                        <a:t>das</a:t>
                      </a:r>
                      <a:endParaRPr lang="it-IT"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it-IT" sz="3200" b="1" dirty="0">
                          <a:solidFill>
                            <a:schemeClr val="bg2">
                              <a:lumMod val="10000"/>
                            </a:schemeClr>
                          </a:solidFill>
                          <a:latin typeface="Times New Roman" panose="02020603050405020304" pitchFamily="18" charset="0"/>
                          <a:cs typeface="Times New Roman" panose="02020603050405020304" pitchFamily="18" charset="0"/>
                        </a:rPr>
                        <a:t>Ruota dentata </a:t>
                      </a:r>
                    </a:p>
                  </a:txBody>
                  <a:tcPr/>
                </a:tc>
                <a:extLst>
                  <a:ext uri="{0D108BD9-81ED-4DB2-BD59-A6C34878D82A}">
                    <a16:rowId xmlns:a16="http://schemas.microsoft.com/office/drawing/2014/main" val="789596408"/>
                  </a:ext>
                </a:extLst>
              </a:tr>
              <a:tr h="3553969">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Definition (und Bild) </a:t>
                      </a:r>
                    </a:p>
                  </a:txBody>
                  <a:tcPr/>
                </a:tc>
                <a:tc>
                  <a:txBody>
                    <a:bodyPr/>
                    <a:lstStyle/>
                    <a:p>
                      <a:pPr marL="0" indent="0" algn="l">
                        <a:buFont typeface="Arial" panose="020B0604020202020204" pitchFamily="34" charset="0"/>
                        <a:buNone/>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Ein Zahnrad ist ein Maschinenelement, das meist zur kraftschlüssigen, schlupffreien Übertragung zwischen nicht fluchtenden Wellen verwendet wird. Üblich ist die Übertragung zwischen zwei drehenden Bewegungen oder zwischen einer drehenden und einer linearen Bewegung.</a:t>
                      </a:r>
                    </a:p>
                    <a:p>
                      <a:pPr marL="0" indent="0" algn="l">
                        <a:buFont typeface="Arial" panose="020B0604020202020204" pitchFamily="34" charset="0"/>
                        <a:buNone/>
                      </a:pP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Quelle: Glossar.item24</a:t>
                      </a: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Trattasi di organi meccanici alla base di tutte le tipologie di trasmissione e sono utilizzate per avere diverse velocità angolari e trasmette la coppia da un motore a un utilizzatore in modo da garantire la costanza del rapporto di trasmissione.</a:t>
                      </a:r>
                      <a:br>
                        <a:rPr lang="it-IT" sz="2200" b="0" dirty="0">
                          <a:solidFill>
                            <a:schemeClr val="bg2">
                              <a:lumMod val="10000"/>
                            </a:schemeClr>
                          </a:solidFill>
                          <a:latin typeface="Times New Roman" panose="02020603050405020304" pitchFamily="18" charset="0"/>
                          <a:cs typeface="Times New Roman" panose="02020603050405020304" pitchFamily="18" charset="0"/>
                        </a:rPr>
                      </a:b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Tale trasmissione allora avviene grazie all’ingranamento di denti a profilo coniugato attraverso cui viene trasmessa la coppia nominale dall’albero motore a quello utilizzatore.</a:t>
                      </a:r>
                    </a:p>
                    <a:p>
                      <a:pPr algn="l"/>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Fonte</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r>
                        <a:rPr lang="de-DE"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Vehiclecue</a:t>
                      </a: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txBody>
                  <a:tcPr/>
                </a:tc>
                <a:extLst>
                  <a:ext uri="{0D108BD9-81ED-4DB2-BD59-A6C34878D82A}">
                    <a16:rowId xmlns:a16="http://schemas.microsoft.com/office/drawing/2014/main" val="520322829"/>
                  </a:ext>
                </a:extLst>
              </a:tr>
              <a:tr h="54403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Oberbegriff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s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Maschinenelement</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dirty="0">
                          <a:solidFill>
                            <a:schemeClr val="bg2">
                              <a:lumMod val="10000"/>
                            </a:schemeClr>
                          </a:solidFill>
                          <a:latin typeface="Times New Roman" panose="02020603050405020304" pitchFamily="18" charset="0"/>
                          <a:cs typeface="Times New Roman" panose="02020603050405020304" pitchFamily="18" charset="0"/>
                        </a:rPr>
                        <a:t>Organo meccanico </a:t>
                      </a:r>
                    </a:p>
                  </a:txBody>
                  <a:tcPr/>
                </a:tc>
                <a:extLst>
                  <a:ext uri="{0D108BD9-81ED-4DB2-BD59-A6C34878D82A}">
                    <a16:rowId xmlns:a16="http://schemas.microsoft.com/office/drawing/2014/main" val="1162053315"/>
                  </a:ext>
                </a:extLst>
              </a:tr>
              <a:tr h="106704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Unterbegriff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fontAlgn="base"/>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s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Fahrrad</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Reserverad</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radfahren</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r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Radfahrer</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r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Zahnriemen</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r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Zahnarzt</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p>
                  </a:txBody>
                  <a:tcPr/>
                </a:tc>
                <a:tc>
                  <a:txBody>
                    <a:bodyPr/>
                    <a:lstStyle/>
                    <a:p>
                      <a:pPr algn="l"/>
                      <a:r>
                        <a:rPr lang="it-IT" sz="2200" i="0" dirty="0">
                          <a:solidFill>
                            <a:schemeClr val="bg2">
                              <a:lumMod val="10000"/>
                            </a:schemeClr>
                          </a:solidFill>
                          <a:latin typeface="Times New Roman" panose="02020603050405020304" pitchFamily="18" charset="0"/>
                          <a:cs typeface="Times New Roman" panose="02020603050405020304" pitchFamily="18" charset="0"/>
                        </a:rPr>
                        <a:t>Ruota libera, ruota di scorta, ruotare. </a:t>
                      </a:r>
                    </a:p>
                  </a:txBody>
                  <a:tcPr/>
                </a:tc>
                <a:extLst>
                  <a:ext uri="{0D108BD9-81ED-4DB2-BD59-A6C34878D82A}">
                    <a16:rowId xmlns:a16="http://schemas.microsoft.com/office/drawing/2014/main" val="3315726681"/>
                  </a:ext>
                </a:extLst>
              </a:tr>
              <a:tr h="584460">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Ortografische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Varianten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p>
                  </a:txBody>
                  <a:tcPr/>
                </a:tc>
                <a:tc>
                  <a:txBody>
                    <a:bodyPr/>
                    <a:lstStyle/>
                    <a:p>
                      <a:endParaRPr lang="it-IT" sz="2200" dirty="0"/>
                    </a:p>
                  </a:txBody>
                  <a:tcPr/>
                </a:tc>
                <a:extLst>
                  <a:ext uri="{0D108BD9-81ED-4DB2-BD59-A6C34878D82A}">
                    <a16:rowId xmlns:a16="http://schemas.microsoft.com/office/drawing/2014/main" val="3065853268"/>
                  </a:ext>
                </a:extLst>
              </a:tr>
              <a:tr h="617992">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Abgekürzte</a:t>
                      </a:r>
                      <a:r>
                        <a:rPr lang="it-IT" sz="2200" b="1" dirty="0">
                          <a:solidFill>
                            <a:schemeClr val="bg2">
                              <a:lumMod val="10000"/>
                            </a:schemeClr>
                          </a:solidFill>
                          <a:latin typeface="Times New Roman" panose="02020603050405020304" pitchFamily="18" charset="0"/>
                          <a:cs typeface="Times New Roman" panose="02020603050405020304" pitchFamily="18" charset="0"/>
                        </a:rPr>
                        <a:t> Forme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extLst>
                  <a:ext uri="{0D108BD9-81ED-4DB2-BD59-A6C34878D82A}">
                    <a16:rowId xmlns:a16="http://schemas.microsoft.com/office/drawing/2014/main" val="1384392757"/>
                  </a:ext>
                </a:extLst>
              </a:tr>
              <a:tr h="91175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Synonime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endParaRPr lang="it-IT" sz="2200" b="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2559978"/>
                  </a:ext>
                </a:extLst>
              </a:tr>
              <a:tr h="491164">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Antonyme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8268365"/>
                  </a:ext>
                </a:extLst>
              </a:tr>
              <a:tr h="56497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Kollokation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s Z. </a:t>
                      </a:r>
                      <a:r>
                        <a:rPr lang="it-IT" sz="2200" dirty="0" err="1">
                          <a:solidFill>
                            <a:schemeClr val="bg2">
                              <a:lumMod val="10000"/>
                            </a:schemeClr>
                          </a:solidFill>
                          <a:latin typeface="Times New Roman" panose="02020603050405020304" pitchFamily="18" charset="0"/>
                          <a:cs typeface="Times New Roman" panose="02020603050405020304" pitchFamily="18" charset="0"/>
                        </a:rPr>
                        <a:t>übermittelt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ein</a:t>
                      </a:r>
                      <a:r>
                        <a:rPr lang="it-IT" sz="2200" dirty="0">
                          <a:solidFill>
                            <a:schemeClr val="bg2">
                              <a:lumMod val="10000"/>
                            </a:schemeClr>
                          </a:solidFill>
                          <a:latin typeface="Times New Roman" panose="02020603050405020304" pitchFamily="18" charset="0"/>
                          <a:cs typeface="Times New Roman" panose="02020603050405020304" pitchFamily="18" charset="0"/>
                        </a:rPr>
                        <a:t> Z. </a:t>
                      </a:r>
                      <a:r>
                        <a:rPr lang="it-IT" sz="2200" dirty="0" err="1">
                          <a:solidFill>
                            <a:schemeClr val="bg2">
                              <a:lumMod val="10000"/>
                            </a:schemeClr>
                          </a:solidFill>
                          <a:latin typeface="Times New Roman" panose="02020603050405020304" pitchFamily="18" charset="0"/>
                          <a:cs typeface="Times New Roman" panose="02020603050405020304" pitchFamily="18" charset="0"/>
                        </a:rPr>
                        <a:t>montieren</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La r. trasmette, riceve, montare una r. </a:t>
                      </a:r>
                    </a:p>
                  </a:txBody>
                  <a:tcPr/>
                </a:tc>
                <a:extLst>
                  <a:ext uri="{0D108BD9-81ED-4DB2-BD59-A6C34878D82A}">
                    <a16:rowId xmlns:a16="http://schemas.microsoft.com/office/drawing/2014/main" val="1616872398"/>
                  </a:ext>
                </a:extLst>
              </a:tr>
              <a:tr h="188007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Kontext</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„Je ein </a:t>
                      </a:r>
                      <a:r>
                        <a:rPr lang="de-DE"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Zahnrad</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ist auf seiner Welle fest montiert, das andere frei drehend, aber axial fixiert.“</a:t>
                      </a: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(https://de.pons.com/%C3%BCbersetzung/deutsch-italienisch/Zahnrad)</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«La </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ruota dentata</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che trasmette il moto si definisce ruota conduttrice o motrice, mentre quella che riceve il movimento si definisce ruota condotta o mossa.» </a:t>
                      </a: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(https://it.wikipedia.org/wiki/Rapporto_di_trasmissione)</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03863"/>
                  </a:ext>
                </a:extLst>
              </a:tr>
              <a:tr h="0">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Datum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Eintrags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22/04/2023</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2200" dirty="0">
                          <a:solidFill>
                            <a:schemeClr val="bg2">
                              <a:lumMod val="10000"/>
                            </a:schemeClr>
                          </a:solidFill>
                          <a:latin typeface="Times New Roman" panose="02020603050405020304" pitchFamily="18" charset="0"/>
                          <a:cs typeface="Times New Roman" panose="02020603050405020304" pitchFamily="18" charset="0"/>
                        </a:rPr>
                        <a:t>22/04/2023</a:t>
                      </a:r>
                    </a:p>
                    <a:p>
                      <a:endParaRPr lang="it-IT" sz="2200" dirty="0"/>
                    </a:p>
                  </a:txBody>
                  <a:tcPr/>
                </a:tc>
                <a:extLst>
                  <a:ext uri="{0D108BD9-81ED-4DB2-BD59-A6C34878D82A}">
                    <a16:rowId xmlns:a16="http://schemas.microsoft.com/office/drawing/2014/main" val="2853990522"/>
                  </a:ext>
                </a:extLst>
              </a:tr>
              <a:tr h="5454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Querverweise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r </a:t>
                      </a:r>
                      <a:r>
                        <a:rPr lang="it-IT" sz="2200" dirty="0" err="1">
                          <a:solidFill>
                            <a:schemeClr val="bg2">
                              <a:lumMod val="10000"/>
                            </a:schemeClr>
                          </a:solidFill>
                          <a:latin typeface="Times New Roman" panose="02020603050405020304" pitchFamily="18" charset="0"/>
                          <a:cs typeface="Times New Roman" panose="02020603050405020304" pitchFamily="18" charset="0"/>
                        </a:rPr>
                        <a:t>Zahnriemen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Cinghia </a:t>
                      </a:r>
                    </a:p>
                  </a:txBody>
                  <a:tcPr/>
                </a:tc>
                <a:extLst>
                  <a:ext uri="{0D108BD9-81ED-4DB2-BD59-A6C34878D82A}">
                    <a16:rowId xmlns:a16="http://schemas.microsoft.com/office/drawing/2014/main" val="1860962380"/>
                  </a:ext>
                </a:extLst>
              </a:tr>
            </a:tbl>
          </a:graphicData>
        </a:graphic>
      </p:graphicFrame>
    </p:spTree>
    <p:extLst>
      <p:ext uri="{BB962C8B-B14F-4D97-AF65-F5344CB8AC3E}">
        <p14:creationId xmlns:p14="http://schemas.microsoft.com/office/powerpoint/2010/main" val="309772998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egnaposto immagine 11" descr="Immagine che contiene frusta&#10;&#10;Descrizione generata automaticamente">
            <a:extLst>
              <a:ext uri="{FF2B5EF4-FFF2-40B4-BE49-F238E27FC236}">
                <a16:creationId xmlns:a16="http://schemas.microsoft.com/office/drawing/2014/main" id="{6A791B96-7B81-470F-A6DF-AB2F036CF905}"/>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t="10000" b="10000"/>
          <a:stretch>
            <a:fillRect/>
          </a:stretch>
        </p:blipFill>
        <p:spPr>
          <a:xfrm>
            <a:off x="10588869" y="3012337"/>
            <a:ext cx="2916115" cy="2403725"/>
          </a:xfrm>
        </p:spPr>
      </p:pic>
      <p:sp>
        <p:nvSpPr>
          <p:cNvPr id="3" name="Segnaposto numero diapositiva 2">
            <a:extLst>
              <a:ext uri="{FF2B5EF4-FFF2-40B4-BE49-F238E27FC236}">
                <a16:creationId xmlns:a16="http://schemas.microsoft.com/office/drawing/2014/main" id="{A1E7B6DE-3513-442E-834D-C1A2916FAFD9}"/>
              </a:ext>
            </a:extLst>
          </p:cNvPr>
          <p:cNvSpPr>
            <a:spLocks noGrp="1"/>
          </p:cNvSpPr>
          <p:nvPr>
            <p:ph type="sldNum" sz="quarter" idx="2"/>
          </p:nvPr>
        </p:nvSpPr>
        <p:spPr/>
        <p:txBody>
          <a:bodyPr/>
          <a:lstStyle/>
          <a:p>
            <a:fld id="{86CB4B4D-7CA3-9044-876B-883B54F8677D}" type="slidenum">
              <a:rPr lang="it-IT" smtClean="0"/>
              <a:pPr/>
              <a:t>3</a:t>
            </a:fld>
            <a:endParaRPr lang="it-IT"/>
          </a:p>
        </p:txBody>
      </p:sp>
      <p:graphicFrame>
        <p:nvGraphicFramePr>
          <p:cNvPr id="10" name="Tabella 7">
            <a:extLst>
              <a:ext uri="{FF2B5EF4-FFF2-40B4-BE49-F238E27FC236}">
                <a16:creationId xmlns:a16="http://schemas.microsoft.com/office/drawing/2014/main" id="{EFDB4C69-8AA2-4328-9422-23A02FFBEFA4}"/>
              </a:ext>
            </a:extLst>
          </p:cNvPr>
          <p:cNvGraphicFramePr>
            <a:graphicFrameLocks noGrp="1"/>
          </p:cNvGraphicFramePr>
          <p:nvPr>
            <p:extLst>
              <p:ext uri="{D42A27DB-BD31-4B8C-83A1-F6EECF244321}">
                <p14:modId xmlns:p14="http://schemas.microsoft.com/office/powerpoint/2010/main" val="3376784024"/>
              </p:ext>
            </p:extLst>
          </p:nvPr>
        </p:nvGraphicFramePr>
        <p:xfrm>
          <a:off x="422029" y="145476"/>
          <a:ext cx="23158939" cy="13310123"/>
        </p:xfrm>
        <a:graphic>
          <a:graphicData uri="http://schemas.openxmlformats.org/drawingml/2006/table">
            <a:tbl>
              <a:tblPr firstRow="1" bandRow="1">
                <a:tableStyleId>{5940675A-B579-460E-94D1-54222C63F5DA}</a:tableStyleId>
              </a:tblPr>
              <a:tblGrid>
                <a:gridCol w="4115681">
                  <a:extLst>
                    <a:ext uri="{9D8B030D-6E8A-4147-A177-3AD203B41FA5}">
                      <a16:colId xmlns:a16="http://schemas.microsoft.com/office/drawing/2014/main" val="3115371598"/>
                    </a:ext>
                  </a:extLst>
                </a:gridCol>
                <a:gridCol w="9736807">
                  <a:extLst>
                    <a:ext uri="{9D8B030D-6E8A-4147-A177-3AD203B41FA5}">
                      <a16:colId xmlns:a16="http://schemas.microsoft.com/office/drawing/2014/main" val="174746509"/>
                    </a:ext>
                  </a:extLst>
                </a:gridCol>
                <a:gridCol w="9306451">
                  <a:extLst>
                    <a:ext uri="{9D8B030D-6E8A-4147-A177-3AD203B41FA5}">
                      <a16:colId xmlns:a16="http://schemas.microsoft.com/office/drawing/2014/main" val="3522766599"/>
                    </a:ext>
                  </a:extLst>
                </a:gridCol>
              </a:tblGrid>
              <a:tr h="128051">
                <a:tc>
                  <a:txBody>
                    <a:bodyPr/>
                    <a:lstStyle/>
                    <a:p>
                      <a:endParaRPr lang="it-IT" dirty="0"/>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DEUTSCH (AS)</a:t>
                      </a:r>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ITALIANO (ZS)</a:t>
                      </a:r>
                    </a:p>
                  </a:txBody>
                  <a:tcPr/>
                </a:tc>
                <a:extLst>
                  <a:ext uri="{0D108BD9-81ED-4DB2-BD59-A6C34878D82A}">
                    <a16:rowId xmlns:a16="http://schemas.microsoft.com/office/drawing/2014/main" val="3059610486"/>
                  </a:ext>
                </a:extLst>
              </a:tr>
              <a:tr h="64554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Begriff</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ctr"/>
                      <a:r>
                        <a:rPr lang="it-IT" sz="3200" b="1" dirty="0" err="1">
                          <a:solidFill>
                            <a:srgbClr val="FF0000"/>
                          </a:solidFill>
                          <a:latin typeface="Times New Roman" panose="02020603050405020304" pitchFamily="18" charset="0"/>
                          <a:cs typeface="Times New Roman" panose="02020603050405020304" pitchFamily="18" charset="0"/>
                        </a:rPr>
                        <a:t>Auslassventile</a:t>
                      </a:r>
                      <a:r>
                        <a:rPr lang="it-IT" sz="3200" b="1" dirty="0">
                          <a:solidFill>
                            <a:srgbClr val="FF0000"/>
                          </a:solidFill>
                          <a:latin typeface="Times New Roman" panose="02020603050405020304" pitchFamily="18" charset="0"/>
                          <a:cs typeface="Times New Roman" panose="02020603050405020304" pitchFamily="18" charset="0"/>
                        </a:rPr>
                        <a:t>, die</a:t>
                      </a:r>
                    </a:p>
                  </a:txBody>
                  <a:tcPr/>
                </a:tc>
                <a:tc>
                  <a:txBody>
                    <a:bodyPr/>
                    <a:lstStyle/>
                    <a:p>
                      <a:r>
                        <a:rPr lang="it-IT" sz="3200" b="1" dirty="0">
                          <a:solidFill>
                            <a:schemeClr val="bg2">
                              <a:lumMod val="10000"/>
                            </a:schemeClr>
                          </a:solidFill>
                          <a:latin typeface="Times New Roman" panose="02020603050405020304" pitchFamily="18" charset="0"/>
                          <a:cs typeface="Times New Roman" panose="02020603050405020304" pitchFamily="18" charset="0"/>
                        </a:rPr>
                        <a:t>Valvola di scarico </a:t>
                      </a:r>
                    </a:p>
                  </a:txBody>
                  <a:tcPr/>
                </a:tc>
                <a:extLst>
                  <a:ext uri="{0D108BD9-81ED-4DB2-BD59-A6C34878D82A}">
                    <a16:rowId xmlns:a16="http://schemas.microsoft.com/office/drawing/2014/main" val="789596408"/>
                  </a:ext>
                </a:extLst>
              </a:tr>
              <a:tr h="4450876">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Definition (und Bild) </a:t>
                      </a:r>
                    </a:p>
                  </a:txBody>
                  <a:tcPr/>
                </a:tc>
                <a:tc>
                  <a:txBody>
                    <a:bodyPr/>
                    <a:lstStyle/>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Durch die Auf- und Abwärtsbewegung des Ventils wird der Verbrennungsraum des Motors geöffnet und geschlossen. Auslassventile öffnen und schließen den Auslass für die Abgase. Die Ventile werden über die Nockenwelle betätigt.</a:t>
                      </a:r>
                    </a:p>
                    <a:p>
                      <a:pPr algn="l"/>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Quelle: Mein-autolexikon.de</a:t>
                      </a:r>
                    </a:p>
                    <a:p>
                      <a:pPr algn="l"/>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La valvola di scarico nei motori a combustione interna ha la funzione di permettere o di regolare lo svuotamento del cilindro, in modo da preparare il motore ad un altro ciclo termico.</a:t>
                      </a:r>
                    </a:p>
                    <a:p>
                      <a:pPr algn="l"/>
                      <a:endPar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Fonte: Wikipedia</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20322829"/>
                  </a:ext>
                </a:extLst>
              </a:tr>
              <a:tr h="54737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Oberbegriff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e </a:t>
                      </a:r>
                      <a:r>
                        <a:rPr lang="it-IT" sz="2200" dirty="0" err="1">
                          <a:solidFill>
                            <a:schemeClr val="bg2">
                              <a:lumMod val="10000"/>
                            </a:schemeClr>
                          </a:solidFill>
                          <a:latin typeface="Times New Roman" panose="02020603050405020304" pitchFamily="18" charset="0"/>
                          <a:cs typeface="Times New Roman" panose="02020603050405020304" pitchFamily="18" charset="0"/>
                        </a:rPr>
                        <a:t>Ventile</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dirty="0">
                          <a:solidFill>
                            <a:schemeClr val="bg2">
                              <a:lumMod val="10000"/>
                            </a:schemeClr>
                          </a:solidFill>
                          <a:latin typeface="Times New Roman" panose="02020603050405020304" pitchFamily="18" charset="0"/>
                          <a:cs typeface="Times New Roman" panose="02020603050405020304" pitchFamily="18" charset="0"/>
                        </a:rPr>
                        <a:t>Valvola</a:t>
                      </a:r>
                    </a:p>
                  </a:txBody>
                  <a:tcPr/>
                </a:tc>
                <a:extLst>
                  <a:ext uri="{0D108BD9-81ED-4DB2-BD59-A6C34878D82A}">
                    <a16:rowId xmlns:a16="http://schemas.microsoft.com/office/drawing/2014/main" val="1162053315"/>
                  </a:ext>
                </a:extLst>
              </a:tr>
              <a:tr h="849404">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Unterbegriff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Valvola di sovrapressione, valvola </a:t>
                      </a:r>
                      <a:r>
                        <a:rPr lang="it-IT" sz="2200" dirty="0" err="1">
                          <a:solidFill>
                            <a:schemeClr val="bg2">
                              <a:lumMod val="10000"/>
                            </a:schemeClr>
                          </a:solidFill>
                          <a:latin typeface="Times New Roman" panose="02020603050405020304" pitchFamily="18" charset="0"/>
                          <a:cs typeface="Times New Roman" panose="02020603050405020304" pitchFamily="18" charset="0"/>
                        </a:rPr>
                        <a:t>parzializzatrice</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15726681"/>
                  </a:ext>
                </a:extLst>
              </a:tr>
              <a:tr h="58804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Ortografische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Varianten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tc>
                  <a:txBody>
                    <a:bodyPr/>
                    <a:lstStyle/>
                    <a:p>
                      <a:endParaRPr lang="it-IT" sz="2200" dirty="0"/>
                    </a:p>
                  </a:txBody>
                  <a:tcPr/>
                </a:tc>
                <a:extLst>
                  <a:ext uri="{0D108BD9-81ED-4DB2-BD59-A6C34878D82A}">
                    <a16:rowId xmlns:a16="http://schemas.microsoft.com/office/drawing/2014/main" val="3065853268"/>
                  </a:ext>
                </a:extLst>
              </a:tr>
              <a:tr h="475666">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Abgekürzte</a:t>
                      </a:r>
                      <a:r>
                        <a:rPr lang="it-IT" sz="2200" b="1" dirty="0">
                          <a:solidFill>
                            <a:schemeClr val="bg2">
                              <a:lumMod val="10000"/>
                            </a:schemeClr>
                          </a:solidFill>
                          <a:latin typeface="Times New Roman" panose="02020603050405020304" pitchFamily="18" charset="0"/>
                          <a:cs typeface="Times New Roman" panose="02020603050405020304" pitchFamily="18" charset="0"/>
                        </a:rPr>
                        <a:t> Forme </a:t>
                      </a:r>
                    </a:p>
                  </a:txBody>
                  <a:tcPr/>
                </a:tc>
                <a:tc>
                  <a:txBody>
                    <a:bodyPr/>
                    <a:lstStyle/>
                    <a:p>
                      <a:endParaRPr lang="it-IT" sz="2200" dirty="0"/>
                    </a:p>
                  </a:txBody>
                  <a:tcPr/>
                </a:tc>
                <a:tc>
                  <a:txBody>
                    <a:bodyPr/>
                    <a:lstStyle/>
                    <a:p>
                      <a:endParaRPr lang="it-IT" sz="2200" dirty="0"/>
                    </a:p>
                  </a:txBody>
                  <a:tcPr/>
                </a:tc>
                <a:extLst>
                  <a:ext uri="{0D108BD9-81ED-4DB2-BD59-A6C34878D82A}">
                    <a16:rowId xmlns:a16="http://schemas.microsoft.com/office/drawing/2014/main" val="1384392757"/>
                  </a:ext>
                </a:extLst>
              </a:tr>
              <a:tr h="917356">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Synonime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b="0" dirty="0">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extLst>
                  <a:ext uri="{0D108BD9-81ED-4DB2-BD59-A6C34878D82A}">
                    <a16:rowId xmlns:a16="http://schemas.microsoft.com/office/drawing/2014/main" val="1692559978"/>
                  </a:ext>
                </a:extLst>
              </a:tr>
              <a:tr h="0">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Antonyme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it-IT" sz="2200" dirty="0" err="1">
                          <a:solidFill>
                            <a:schemeClr val="bg2">
                              <a:lumMod val="10000"/>
                            </a:schemeClr>
                          </a:solidFill>
                          <a:latin typeface="Times New Roman" panose="02020603050405020304" pitchFamily="18" charset="0"/>
                          <a:cs typeface="Times New Roman" panose="02020603050405020304" pitchFamily="18" charset="0"/>
                        </a:rPr>
                        <a:t>Einlassventile</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p>
                      <a:pPr algn="l"/>
                      <a:endParaRPr lang="it-IT" sz="2200" dirty="0"/>
                    </a:p>
                  </a:txBody>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it-IT" sz="2200" dirty="0">
                          <a:solidFill>
                            <a:schemeClr val="bg2">
                              <a:lumMod val="10000"/>
                            </a:schemeClr>
                          </a:solidFill>
                          <a:latin typeface="Times New Roman" panose="02020603050405020304" pitchFamily="18" charset="0"/>
                          <a:cs typeface="Times New Roman" panose="02020603050405020304" pitchFamily="18" charset="0"/>
                        </a:rPr>
                        <a:t>Valvola di aspirazione </a:t>
                      </a:r>
                    </a:p>
                  </a:txBody>
                  <a:tcPr/>
                </a:tc>
                <a:extLst>
                  <a:ext uri="{0D108BD9-81ED-4DB2-BD59-A6C34878D82A}">
                    <a16:rowId xmlns:a16="http://schemas.microsoft.com/office/drawing/2014/main" val="798268365"/>
                  </a:ext>
                </a:extLst>
              </a:tr>
              <a:tr h="56844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Kollokation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err="1">
                          <a:solidFill>
                            <a:schemeClr val="bg2">
                              <a:lumMod val="10000"/>
                            </a:schemeClr>
                          </a:solidFill>
                          <a:latin typeface="Times New Roman" panose="02020603050405020304" pitchFamily="18" charset="0"/>
                          <a:cs typeface="Times New Roman" panose="02020603050405020304" pitchFamily="18" charset="0"/>
                        </a:rPr>
                        <a:t>Offene</a:t>
                      </a:r>
                      <a:r>
                        <a:rPr lang="it-IT" sz="2200" dirty="0">
                          <a:solidFill>
                            <a:schemeClr val="bg2">
                              <a:lumMod val="10000"/>
                            </a:schemeClr>
                          </a:solidFill>
                          <a:latin typeface="Times New Roman" panose="02020603050405020304" pitchFamily="18" charset="0"/>
                          <a:cs typeface="Times New Roman" panose="02020603050405020304" pitchFamily="18" charset="0"/>
                        </a:rPr>
                        <a:t>/</a:t>
                      </a:r>
                      <a:r>
                        <a:rPr lang="it-IT" sz="2200" dirty="0" err="1">
                          <a:solidFill>
                            <a:schemeClr val="bg2">
                              <a:lumMod val="10000"/>
                            </a:schemeClr>
                          </a:solidFill>
                          <a:latin typeface="Times New Roman" panose="02020603050405020304" pitchFamily="18" charset="0"/>
                          <a:cs typeface="Times New Roman" panose="02020603050405020304" pitchFamily="18" charset="0"/>
                        </a:rPr>
                        <a:t>geschlossene</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Auslassventile</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Una valvola di scarico aperta/chiusa</a:t>
                      </a:r>
                    </a:p>
                  </a:txBody>
                  <a:tcPr/>
                </a:tc>
                <a:extLst>
                  <a:ext uri="{0D108BD9-81ED-4DB2-BD59-A6C34878D82A}">
                    <a16:rowId xmlns:a16="http://schemas.microsoft.com/office/drawing/2014/main" val="1616872398"/>
                  </a:ext>
                </a:extLst>
              </a:tr>
              <a:tr h="1596879">
                <a:tc>
                  <a:txBody>
                    <a:bodyPr/>
                    <a:lstStyle/>
                    <a:p>
                      <a:pPr algn="l"/>
                      <a:r>
                        <a:rPr lang="it-IT" sz="2200" b="0" dirty="0" err="1">
                          <a:solidFill>
                            <a:schemeClr val="bg2">
                              <a:lumMod val="10000"/>
                            </a:schemeClr>
                          </a:solidFill>
                          <a:latin typeface="Times New Roman" panose="02020603050405020304" pitchFamily="18" charset="0"/>
                          <a:cs typeface="Times New Roman" panose="02020603050405020304" pitchFamily="18" charset="0"/>
                        </a:rPr>
                        <a:t>Kontext</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Takt 1: Ansaugen</a:t>
                      </a: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Zu Beginn des 1. Taktes steht der Kolben am oberen </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hlinkClick r:id="rId3" tooltip="Totpunkt">
                            <a:extLst>
                              <a:ext uri="{A12FA001-AC4F-418D-AE19-62706E023703}">
                                <ahyp:hlinkClr xmlns:ahyp="http://schemas.microsoft.com/office/drawing/2018/hyperlinkcolor" val="tx"/>
                              </a:ext>
                            </a:extLst>
                          </a:hlinkClick>
                        </a:rPr>
                        <a:t>Totpunkt</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(OT). Das </a:t>
                      </a:r>
                      <a:r>
                        <a:rPr lang="de-DE"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Auslassventil</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wird geschlossen und das Einlassventil geöffnet.</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(https://de.wikipedia.org/wiki/Viertaktmotor)</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p>
                      <a:endParaRPr lang="it-IT" sz="2200" b="0" dirty="0"/>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Le valvole di scarico </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alloggiate nella testata governano il passaggio dei gas che entrano ed escono dai cilindri aprendosi e chiudendosi nei momenti opportuni secondo il moto loro impartito dall'albero a camme.»</a:t>
                      </a: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a:t>
                      </a:r>
                      <a:r>
                        <a:rPr lang="it-IT" sz="2200" dirty="0">
                          <a:solidFill>
                            <a:schemeClr val="bg2">
                              <a:lumMod val="10000"/>
                            </a:schemeClr>
                          </a:solidFill>
                          <a:latin typeface="Times New Roman" panose="02020603050405020304" pitchFamily="18" charset="0"/>
                          <a:cs typeface="Times New Roman" panose="02020603050405020304" pitchFamily="18" charset="0"/>
                        </a:rPr>
                        <a:t>Tecnica motori: valvole aspirazione e scarico. (ralph-dte.net)</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03863"/>
                  </a:ext>
                </a:extLst>
              </a:tr>
              <a:tr h="713499">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Datum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Eintrags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08/04/2023</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2200" dirty="0">
                          <a:solidFill>
                            <a:schemeClr val="bg2">
                              <a:lumMod val="10000"/>
                            </a:schemeClr>
                          </a:solidFill>
                          <a:latin typeface="Times New Roman" panose="02020603050405020304" pitchFamily="18" charset="0"/>
                          <a:cs typeface="Times New Roman" panose="02020603050405020304" pitchFamily="18" charset="0"/>
                        </a:rPr>
                        <a:t>08/04/2023</a:t>
                      </a:r>
                    </a:p>
                    <a:p>
                      <a:endParaRPr lang="it-IT" sz="2200" dirty="0"/>
                    </a:p>
                  </a:txBody>
                  <a:tcPr/>
                </a:tc>
                <a:extLst>
                  <a:ext uri="{0D108BD9-81ED-4DB2-BD59-A6C34878D82A}">
                    <a16:rowId xmlns:a16="http://schemas.microsoft.com/office/drawing/2014/main" val="2853990522"/>
                  </a:ext>
                </a:extLst>
              </a:tr>
              <a:tr h="54883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Querverweise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err="1">
                          <a:solidFill>
                            <a:schemeClr val="bg2">
                              <a:lumMod val="10000"/>
                            </a:schemeClr>
                          </a:solidFill>
                          <a:latin typeface="Times New Roman" panose="02020603050405020304" pitchFamily="18" charset="0"/>
                          <a:cs typeface="Times New Roman" panose="02020603050405020304" pitchFamily="18" charset="0"/>
                        </a:rPr>
                        <a:t>Einlassventile</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Valvola di aspirazione </a:t>
                      </a:r>
                    </a:p>
                  </a:txBody>
                  <a:tcPr/>
                </a:tc>
                <a:extLst>
                  <a:ext uri="{0D108BD9-81ED-4DB2-BD59-A6C34878D82A}">
                    <a16:rowId xmlns:a16="http://schemas.microsoft.com/office/drawing/2014/main" val="1860962380"/>
                  </a:ext>
                </a:extLst>
              </a:tr>
            </a:tbl>
          </a:graphicData>
        </a:graphic>
      </p:graphicFrame>
    </p:spTree>
    <p:extLst>
      <p:ext uri="{BB962C8B-B14F-4D97-AF65-F5344CB8AC3E}">
        <p14:creationId xmlns:p14="http://schemas.microsoft.com/office/powerpoint/2010/main" val="234724042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descr="Immagine che contiene ingranaggio&#10;&#10;Descrizione generata automaticamente">
            <a:extLst>
              <a:ext uri="{FF2B5EF4-FFF2-40B4-BE49-F238E27FC236}">
                <a16:creationId xmlns:a16="http://schemas.microsoft.com/office/drawing/2014/main" id="{A7CC065A-FE05-4389-87B2-1970D212A769}"/>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l="913" r="913"/>
          <a:stretch>
            <a:fillRect/>
          </a:stretch>
        </p:blipFill>
        <p:spPr>
          <a:xfrm>
            <a:off x="10184423" y="2582008"/>
            <a:ext cx="3150000" cy="2520000"/>
          </a:xfrm>
        </p:spPr>
      </p:pic>
      <p:sp>
        <p:nvSpPr>
          <p:cNvPr id="3" name="Segnaposto numero diapositiva 2">
            <a:extLst>
              <a:ext uri="{FF2B5EF4-FFF2-40B4-BE49-F238E27FC236}">
                <a16:creationId xmlns:a16="http://schemas.microsoft.com/office/drawing/2014/main" id="{198C7B37-C492-4A2D-8F58-00675D2F7941}"/>
              </a:ext>
            </a:extLst>
          </p:cNvPr>
          <p:cNvSpPr>
            <a:spLocks noGrp="1"/>
          </p:cNvSpPr>
          <p:nvPr>
            <p:ph type="sldNum" sz="quarter" idx="2"/>
          </p:nvPr>
        </p:nvSpPr>
        <p:spPr/>
        <p:txBody>
          <a:bodyPr/>
          <a:lstStyle/>
          <a:p>
            <a:fld id="{86CB4B4D-7CA3-9044-876B-883B54F8677D}" type="slidenum">
              <a:rPr lang="it-IT" smtClean="0"/>
              <a:pPr/>
              <a:t>30</a:t>
            </a:fld>
            <a:endParaRPr lang="it-IT"/>
          </a:p>
        </p:txBody>
      </p:sp>
      <p:graphicFrame>
        <p:nvGraphicFramePr>
          <p:cNvPr id="4" name="Tabella 7">
            <a:extLst>
              <a:ext uri="{FF2B5EF4-FFF2-40B4-BE49-F238E27FC236}">
                <a16:creationId xmlns:a16="http://schemas.microsoft.com/office/drawing/2014/main" id="{3896EA32-C71A-45C6-B01D-2D81FB24C7A5}"/>
              </a:ext>
            </a:extLst>
          </p:cNvPr>
          <p:cNvGraphicFramePr>
            <a:graphicFrameLocks/>
          </p:cNvGraphicFramePr>
          <p:nvPr>
            <p:extLst>
              <p:ext uri="{D42A27DB-BD31-4B8C-83A1-F6EECF244321}">
                <p14:modId xmlns:p14="http://schemas.microsoft.com/office/powerpoint/2010/main" val="945244754"/>
              </p:ext>
            </p:extLst>
          </p:nvPr>
        </p:nvGraphicFramePr>
        <p:xfrm>
          <a:off x="728757" y="450733"/>
          <a:ext cx="22913987" cy="12949036"/>
        </p:xfrm>
        <a:graphic>
          <a:graphicData uri="http://schemas.openxmlformats.org/drawingml/2006/table">
            <a:tbl>
              <a:tblPr firstRow="1" bandRow="1">
                <a:tableStyleId>{5940675A-B579-460E-94D1-54222C63F5DA}</a:tableStyleId>
              </a:tblPr>
              <a:tblGrid>
                <a:gridCol w="3194368">
                  <a:extLst>
                    <a:ext uri="{9D8B030D-6E8A-4147-A177-3AD203B41FA5}">
                      <a16:colId xmlns:a16="http://schemas.microsoft.com/office/drawing/2014/main" val="3115371598"/>
                    </a:ext>
                  </a:extLst>
                </a:gridCol>
                <a:gridCol w="10091813">
                  <a:extLst>
                    <a:ext uri="{9D8B030D-6E8A-4147-A177-3AD203B41FA5}">
                      <a16:colId xmlns:a16="http://schemas.microsoft.com/office/drawing/2014/main" val="174746509"/>
                    </a:ext>
                  </a:extLst>
                </a:gridCol>
                <a:gridCol w="9627806">
                  <a:extLst>
                    <a:ext uri="{9D8B030D-6E8A-4147-A177-3AD203B41FA5}">
                      <a16:colId xmlns:a16="http://schemas.microsoft.com/office/drawing/2014/main" val="3522766599"/>
                    </a:ext>
                  </a:extLst>
                </a:gridCol>
              </a:tblGrid>
              <a:tr h="438994">
                <a:tc>
                  <a:txBody>
                    <a:bodyPr/>
                    <a:lstStyle/>
                    <a:p>
                      <a:endParaRPr lang="it-IT" dirty="0"/>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DEUTSCH (AS)</a:t>
                      </a:r>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ITALIANO (ZS)</a:t>
                      </a:r>
                    </a:p>
                  </a:txBody>
                  <a:tcPr/>
                </a:tc>
                <a:extLst>
                  <a:ext uri="{0D108BD9-81ED-4DB2-BD59-A6C34878D82A}">
                    <a16:rowId xmlns:a16="http://schemas.microsoft.com/office/drawing/2014/main" val="3059610486"/>
                  </a:ext>
                </a:extLst>
              </a:tr>
              <a:tr h="10602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Begriff</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ctr"/>
                      <a:r>
                        <a:rPr lang="it-IT" sz="3200" b="1" dirty="0" err="1">
                          <a:solidFill>
                            <a:srgbClr val="FF0000"/>
                          </a:solidFill>
                          <a:latin typeface="Times New Roman" panose="02020603050405020304" pitchFamily="18" charset="0"/>
                          <a:cs typeface="Times New Roman" panose="02020603050405020304" pitchFamily="18" charset="0"/>
                        </a:rPr>
                        <a:t>Zahnriemen</a:t>
                      </a:r>
                      <a:r>
                        <a:rPr lang="it-IT" sz="3200" b="1" dirty="0">
                          <a:solidFill>
                            <a:srgbClr val="FF0000"/>
                          </a:solidFill>
                          <a:latin typeface="Times New Roman" panose="02020603050405020304" pitchFamily="18" charset="0"/>
                          <a:cs typeface="Times New Roman" panose="02020603050405020304" pitchFamily="18" charset="0"/>
                        </a:rPr>
                        <a:t>, </a:t>
                      </a:r>
                      <a:r>
                        <a:rPr lang="it-IT" sz="3200" b="1" dirty="0" err="1">
                          <a:solidFill>
                            <a:srgbClr val="FF0000"/>
                          </a:solidFill>
                          <a:latin typeface="Times New Roman" panose="02020603050405020304" pitchFamily="18" charset="0"/>
                          <a:cs typeface="Times New Roman" panose="02020603050405020304" pitchFamily="18" charset="0"/>
                        </a:rPr>
                        <a:t>der</a:t>
                      </a:r>
                      <a:endParaRPr lang="it-IT"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it-IT" sz="3200" b="1" dirty="0">
                          <a:solidFill>
                            <a:schemeClr val="bg2">
                              <a:lumMod val="10000"/>
                            </a:schemeClr>
                          </a:solidFill>
                          <a:latin typeface="Times New Roman" panose="02020603050405020304" pitchFamily="18" charset="0"/>
                          <a:cs typeface="Times New Roman" panose="02020603050405020304" pitchFamily="18" charset="0"/>
                        </a:rPr>
                        <a:t>Cinghia di distribuzione</a:t>
                      </a:r>
                    </a:p>
                  </a:txBody>
                  <a:tcPr/>
                </a:tc>
                <a:extLst>
                  <a:ext uri="{0D108BD9-81ED-4DB2-BD59-A6C34878D82A}">
                    <a16:rowId xmlns:a16="http://schemas.microsoft.com/office/drawing/2014/main" val="789596408"/>
                  </a:ext>
                </a:extLst>
              </a:tr>
              <a:tr h="3553969">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Definition (und Bild) </a:t>
                      </a:r>
                    </a:p>
                  </a:txBody>
                  <a:tcPr/>
                </a:tc>
                <a:tc>
                  <a:txBody>
                    <a:bodyPr/>
                    <a:lstStyle/>
                    <a:p>
                      <a:pPr marL="0" indent="0" algn="l">
                        <a:buFont typeface="Arial" panose="020B0604020202020204" pitchFamily="34" charset="0"/>
                        <a:buNone/>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Der Zahnriemen steuert den präzisen Verbrennungsvorgang im Motor. Er wird von der Kurbelwelle angetrieben und steuert die Nockenwelle.</a:t>
                      </a:r>
                    </a:p>
                    <a:p>
                      <a:pPr marL="0" indent="0" algn="l">
                        <a:buFont typeface="Arial" panose="020B0604020202020204" pitchFamily="34" charset="0"/>
                        <a:buNone/>
                      </a:pP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Quelle: Mein Autolexicon.de</a:t>
                      </a: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La cinghia di distribuzione è un pezzo fondamentale e serve a distribuire e sincronizzare il movimento dell’albero a camme con il movimento delle valvole e dei pistoni.</a:t>
                      </a:r>
                      <a:br>
                        <a:rPr lang="it-IT" sz="2400" dirty="0"/>
                      </a:b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Fonte</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r>
                        <a:rPr lang="de-DE"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Zaffanicar</a:t>
                      </a: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txBody>
                  <a:tcPr/>
                </a:tc>
                <a:extLst>
                  <a:ext uri="{0D108BD9-81ED-4DB2-BD59-A6C34878D82A}">
                    <a16:rowId xmlns:a16="http://schemas.microsoft.com/office/drawing/2014/main" val="520322829"/>
                  </a:ext>
                </a:extLst>
              </a:tr>
              <a:tr h="54403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Oberbegriff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s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Mechanismus</a:t>
                      </a:r>
                      <a:r>
                        <a:rPr lang="it-IT" sz="2200" u="none"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r>
                        <a:rPr lang="it-IT" sz="2200" b="0" dirty="0">
                          <a:solidFill>
                            <a:schemeClr val="bg2">
                              <a:lumMod val="10000"/>
                            </a:schemeClr>
                          </a:solidFill>
                          <a:latin typeface="Times New Roman" panose="02020603050405020304" pitchFamily="18" charset="0"/>
                          <a:cs typeface="Times New Roman" panose="02020603050405020304" pitchFamily="18" charset="0"/>
                        </a:rPr>
                        <a:t>Meccanismo </a:t>
                      </a:r>
                    </a:p>
                  </a:txBody>
                  <a:tcPr/>
                </a:tc>
                <a:extLst>
                  <a:ext uri="{0D108BD9-81ED-4DB2-BD59-A6C34878D82A}">
                    <a16:rowId xmlns:a16="http://schemas.microsoft.com/office/drawing/2014/main" val="1162053315"/>
                  </a:ext>
                </a:extLst>
              </a:tr>
              <a:tr h="106704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Unterbegriff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fontAlgn="base"/>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s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Zahnrad</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r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Zahnarzt</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p>
                  </a:txBody>
                  <a:tcPr/>
                </a:tc>
                <a:tc>
                  <a:txBody>
                    <a:bodyPr/>
                    <a:lstStyle/>
                    <a:p>
                      <a:pPr algn="l"/>
                      <a:endParaRPr lang="it-IT" sz="2200" i="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15726681"/>
                  </a:ext>
                </a:extLst>
              </a:tr>
              <a:tr h="584460">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Ortografische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Varianten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p>
                  </a:txBody>
                  <a:tcPr/>
                </a:tc>
                <a:tc>
                  <a:txBody>
                    <a:bodyPr/>
                    <a:lstStyle/>
                    <a:p>
                      <a:endParaRPr lang="it-IT" sz="2200" dirty="0"/>
                    </a:p>
                  </a:txBody>
                  <a:tcPr/>
                </a:tc>
                <a:extLst>
                  <a:ext uri="{0D108BD9-81ED-4DB2-BD59-A6C34878D82A}">
                    <a16:rowId xmlns:a16="http://schemas.microsoft.com/office/drawing/2014/main" val="3065853268"/>
                  </a:ext>
                </a:extLst>
              </a:tr>
              <a:tr h="617992">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Abgekürzte</a:t>
                      </a:r>
                      <a:r>
                        <a:rPr lang="it-IT" sz="2200" b="1" dirty="0">
                          <a:solidFill>
                            <a:schemeClr val="bg2">
                              <a:lumMod val="10000"/>
                            </a:schemeClr>
                          </a:solidFill>
                          <a:latin typeface="Times New Roman" panose="02020603050405020304" pitchFamily="18" charset="0"/>
                          <a:cs typeface="Times New Roman" panose="02020603050405020304" pitchFamily="18" charset="0"/>
                        </a:rPr>
                        <a:t> Forme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extLst>
                  <a:ext uri="{0D108BD9-81ED-4DB2-BD59-A6C34878D82A}">
                    <a16:rowId xmlns:a16="http://schemas.microsoft.com/office/drawing/2014/main" val="1384392757"/>
                  </a:ext>
                </a:extLst>
              </a:tr>
              <a:tr h="91175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Synonime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endParaRPr lang="it-IT" sz="2200" b="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2559978"/>
                  </a:ext>
                </a:extLst>
              </a:tr>
              <a:tr h="530181">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Antonyme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8268365"/>
                  </a:ext>
                </a:extLst>
              </a:tr>
              <a:tr h="56497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Kollokation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r Z. </a:t>
                      </a:r>
                      <a:r>
                        <a:rPr lang="it-IT" sz="2200" dirty="0" err="1">
                          <a:solidFill>
                            <a:schemeClr val="bg2">
                              <a:lumMod val="10000"/>
                            </a:schemeClr>
                          </a:solidFill>
                          <a:latin typeface="Times New Roman" panose="02020603050405020304" pitchFamily="18" charset="0"/>
                          <a:cs typeface="Times New Roman" panose="02020603050405020304" pitchFamily="18" charset="0"/>
                        </a:rPr>
                        <a:t>bricht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verbraucht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sich</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synchronisiert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den</a:t>
                      </a:r>
                      <a:r>
                        <a:rPr lang="it-IT" sz="2200" dirty="0">
                          <a:solidFill>
                            <a:schemeClr val="bg2">
                              <a:lumMod val="10000"/>
                            </a:schemeClr>
                          </a:solidFill>
                          <a:latin typeface="Times New Roman" panose="02020603050405020304" pitchFamily="18" charset="0"/>
                          <a:cs typeface="Times New Roman" panose="02020603050405020304" pitchFamily="18" charset="0"/>
                        </a:rPr>
                        <a:t> Z. </a:t>
                      </a:r>
                      <a:r>
                        <a:rPr lang="it-IT" sz="2200" dirty="0" err="1">
                          <a:solidFill>
                            <a:schemeClr val="bg2">
                              <a:lumMod val="10000"/>
                            </a:schemeClr>
                          </a:solidFill>
                          <a:latin typeface="Times New Roman" panose="02020603050405020304" pitchFamily="18" charset="0"/>
                          <a:cs typeface="Times New Roman" panose="02020603050405020304" pitchFamily="18" charset="0"/>
                        </a:rPr>
                        <a:t>ersetzen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La c. si usura, si rompe, sincronizza, sostituire la c. </a:t>
                      </a:r>
                    </a:p>
                  </a:txBody>
                  <a:tcPr/>
                </a:tc>
                <a:extLst>
                  <a:ext uri="{0D108BD9-81ED-4DB2-BD59-A6C34878D82A}">
                    <a16:rowId xmlns:a16="http://schemas.microsoft.com/office/drawing/2014/main" val="1616872398"/>
                  </a:ext>
                </a:extLst>
              </a:tr>
              <a:tr h="158713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Kontext</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„Der Zahnriemen ist aus Gummi gefertigt und bricht durch Hitze und Kontraktion im Motor“</a:t>
                      </a: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(https://werkstatt-kosten.net/zahnriemenwechsel-kosten/)</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«Quando si rompe </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la cinghia di distribuzione</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albero a camme, pistoni e valvole non sono più sincronizzati e le parti mobili iniziano a sbattere tra di loro, danneggiando irreparabilmente il motore.» </a:t>
                      </a: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(https://www.zaffanicar.it/it/info/novita/la-cinghia-di-distribuzione-a-cosa-serve-quando-va-cambiata-e-quanto-costa/)</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03863"/>
                  </a:ext>
                </a:extLst>
              </a:tr>
              <a:tr h="0">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Datum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Eintrags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23/04/2023</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2200" dirty="0">
                          <a:solidFill>
                            <a:schemeClr val="bg2">
                              <a:lumMod val="10000"/>
                            </a:schemeClr>
                          </a:solidFill>
                          <a:latin typeface="Times New Roman" panose="02020603050405020304" pitchFamily="18" charset="0"/>
                          <a:cs typeface="Times New Roman" panose="02020603050405020304" pitchFamily="18" charset="0"/>
                        </a:rPr>
                        <a:t>23/04/2023</a:t>
                      </a:r>
                    </a:p>
                    <a:p>
                      <a:endParaRPr lang="it-IT" sz="2200" dirty="0"/>
                    </a:p>
                  </a:txBody>
                  <a:tcPr/>
                </a:tc>
                <a:extLst>
                  <a:ext uri="{0D108BD9-81ED-4DB2-BD59-A6C34878D82A}">
                    <a16:rowId xmlns:a16="http://schemas.microsoft.com/office/drawing/2014/main" val="2853990522"/>
                  </a:ext>
                </a:extLst>
              </a:tr>
              <a:tr h="5454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Querverweise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S </a:t>
                      </a:r>
                      <a:r>
                        <a:rPr lang="it-IT" sz="2200" dirty="0" err="1">
                          <a:solidFill>
                            <a:schemeClr val="bg2">
                              <a:lumMod val="10000"/>
                            </a:schemeClr>
                          </a:solidFill>
                          <a:latin typeface="Times New Roman" panose="02020603050405020304" pitchFamily="18" charset="0"/>
                          <a:cs typeface="Times New Roman" panose="02020603050405020304" pitchFamily="18" charset="0"/>
                        </a:rPr>
                        <a:t>Zahnrad</a:t>
                      </a:r>
                      <a:r>
                        <a:rPr lang="it-IT" sz="2200" dirty="0">
                          <a:solidFill>
                            <a:schemeClr val="bg2">
                              <a:lumMod val="10000"/>
                            </a:schemeClr>
                          </a:solidFill>
                          <a:latin typeface="Times New Roman" panose="02020603050405020304" pitchFamily="18" charset="0"/>
                          <a:cs typeface="Times New Roman" panose="02020603050405020304" pitchFamily="18" charset="0"/>
                        </a:rPr>
                        <a:t>, e </a:t>
                      </a:r>
                      <a:r>
                        <a:rPr lang="it-IT" sz="2200" dirty="0" err="1">
                          <a:solidFill>
                            <a:schemeClr val="bg2">
                              <a:lumMod val="10000"/>
                            </a:schemeClr>
                          </a:solidFill>
                          <a:latin typeface="Times New Roman" panose="02020603050405020304" pitchFamily="18" charset="0"/>
                          <a:cs typeface="Times New Roman" panose="02020603050405020304" pitchFamily="18" charset="0"/>
                        </a:rPr>
                        <a:t>Kurbelwelle</a:t>
                      </a:r>
                      <a:r>
                        <a:rPr lang="it-IT" sz="2200" dirty="0">
                          <a:solidFill>
                            <a:schemeClr val="bg2">
                              <a:lumMod val="10000"/>
                            </a:schemeClr>
                          </a:solidFill>
                          <a:latin typeface="Times New Roman" panose="02020603050405020304" pitchFamily="18" charset="0"/>
                          <a:cs typeface="Times New Roman" panose="02020603050405020304" pitchFamily="18" charset="0"/>
                        </a:rPr>
                        <a:t>, e </a:t>
                      </a:r>
                      <a:r>
                        <a:rPr lang="it-IT" sz="2200" dirty="0" err="1">
                          <a:solidFill>
                            <a:schemeClr val="bg2">
                              <a:lumMod val="10000"/>
                            </a:schemeClr>
                          </a:solidFill>
                          <a:latin typeface="Times New Roman" panose="02020603050405020304" pitchFamily="18" charset="0"/>
                          <a:cs typeface="Times New Roman" panose="02020603050405020304" pitchFamily="18" charset="0"/>
                        </a:rPr>
                        <a:t>Knockenwelle</a:t>
                      </a:r>
                      <a:r>
                        <a:rPr lang="it-IT" sz="2200"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Ruota dentata, albero a gomiti e albero a camme </a:t>
                      </a:r>
                    </a:p>
                  </a:txBody>
                  <a:tcPr/>
                </a:tc>
                <a:extLst>
                  <a:ext uri="{0D108BD9-81ED-4DB2-BD59-A6C34878D82A}">
                    <a16:rowId xmlns:a16="http://schemas.microsoft.com/office/drawing/2014/main" val="1860962380"/>
                  </a:ext>
                </a:extLst>
              </a:tr>
            </a:tbl>
          </a:graphicData>
        </a:graphic>
      </p:graphicFrame>
    </p:spTree>
    <p:extLst>
      <p:ext uri="{BB962C8B-B14F-4D97-AF65-F5344CB8AC3E}">
        <p14:creationId xmlns:p14="http://schemas.microsoft.com/office/powerpoint/2010/main" val="33982688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descr="Immagine che contiene primate, arma&#10;&#10;Descrizione generata automaticamente">
            <a:extLst>
              <a:ext uri="{FF2B5EF4-FFF2-40B4-BE49-F238E27FC236}">
                <a16:creationId xmlns:a16="http://schemas.microsoft.com/office/drawing/2014/main" id="{621F82CE-1740-4AEE-9375-EA1D61DFE859}"/>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l="21016" r="21016"/>
          <a:stretch>
            <a:fillRect/>
          </a:stretch>
        </p:blipFill>
        <p:spPr>
          <a:xfrm>
            <a:off x="9727223" y="2705100"/>
            <a:ext cx="3150000" cy="2520000"/>
          </a:xfrm>
        </p:spPr>
      </p:pic>
      <p:sp>
        <p:nvSpPr>
          <p:cNvPr id="3" name="Segnaposto numero diapositiva 2">
            <a:extLst>
              <a:ext uri="{FF2B5EF4-FFF2-40B4-BE49-F238E27FC236}">
                <a16:creationId xmlns:a16="http://schemas.microsoft.com/office/drawing/2014/main" id="{9741D2A3-35E9-41F2-B2B1-C55D46334884}"/>
              </a:ext>
            </a:extLst>
          </p:cNvPr>
          <p:cNvSpPr>
            <a:spLocks noGrp="1"/>
          </p:cNvSpPr>
          <p:nvPr>
            <p:ph type="sldNum" sz="quarter" idx="2"/>
          </p:nvPr>
        </p:nvSpPr>
        <p:spPr/>
        <p:txBody>
          <a:bodyPr/>
          <a:lstStyle/>
          <a:p>
            <a:fld id="{86CB4B4D-7CA3-9044-876B-883B54F8677D}" type="slidenum">
              <a:rPr lang="it-IT" smtClean="0"/>
              <a:pPr/>
              <a:t>31</a:t>
            </a:fld>
            <a:endParaRPr lang="it-IT"/>
          </a:p>
        </p:txBody>
      </p:sp>
      <p:graphicFrame>
        <p:nvGraphicFramePr>
          <p:cNvPr id="4" name="Tabella 7">
            <a:extLst>
              <a:ext uri="{FF2B5EF4-FFF2-40B4-BE49-F238E27FC236}">
                <a16:creationId xmlns:a16="http://schemas.microsoft.com/office/drawing/2014/main" id="{4BDB5A24-5F96-4345-8812-4E610DF77B25}"/>
              </a:ext>
            </a:extLst>
          </p:cNvPr>
          <p:cNvGraphicFramePr>
            <a:graphicFrameLocks/>
          </p:cNvGraphicFramePr>
          <p:nvPr>
            <p:extLst>
              <p:ext uri="{D42A27DB-BD31-4B8C-83A1-F6EECF244321}">
                <p14:modId xmlns:p14="http://schemas.microsoft.com/office/powerpoint/2010/main" val="3082834485"/>
              </p:ext>
            </p:extLst>
          </p:nvPr>
        </p:nvGraphicFramePr>
        <p:xfrm>
          <a:off x="728757" y="450733"/>
          <a:ext cx="22913987" cy="12768329"/>
        </p:xfrm>
        <a:graphic>
          <a:graphicData uri="http://schemas.openxmlformats.org/drawingml/2006/table">
            <a:tbl>
              <a:tblPr firstRow="1" bandRow="1">
                <a:tableStyleId>{5940675A-B579-460E-94D1-54222C63F5DA}</a:tableStyleId>
              </a:tblPr>
              <a:tblGrid>
                <a:gridCol w="3194368">
                  <a:extLst>
                    <a:ext uri="{9D8B030D-6E8A-4147-A177-3AD203B41FA5}">
                      <a16:colId xmlns:a16="http://schemas.microsoft.com/office/drawing/2014/main" val="3115371598"/>
                    </a:ext>
                  </a:extLst>
                </a:gridCol>
                <a:gridCol w="10091813">
                  <a:extLst>
                    <a:ext uri="{9D8B030D-6E8A-4147-A177-3AD203B41FA5}">
                      <a16:colId xmlns:a16="http://schemas.microsoft.com/office/drawing/2014/main" val="174746509"/>
                    </a:ext>
                  </a:extLst>
                </a:gridCol>
                <a:gridCol w="9627806">
                  <a:extLst>
                    <a:ext uri="{9D8B030D-6E8A-4147-A177-3AD203B41FA5}">
                      <a16:colId xmlns:a16="http://schemas.microsoft.com/office/drawing/2014/main" val="3522766599"/>
                    </a:ext>
                  </a:extLst>
                </a:gridCol>
              </a:tblGrid>
              <a:tr h="438994">
                <a:tc>
                  <a:txBody>
                    <a:bodyPr/>
                    <a:lstStyle/>
                    <a:p>
                      <a:endParaRPr lang="it-IT" dirty="0"/>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DEUTSCH (AS)</a:t>
                      </a:r>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ITALIANO (ZS)</a:t>
                      </a:r>
                    </a:p>
                  </a:txBody>
                  <a:tcPr/>
                </a:tc>
                <a:extLst>
                  <a:ext uri="{0D108BD9-81ED-4DB2-BD59-A6C34878D82A}">
                    <a16:rowId xmlns:a16="http://schemas.microsoft.com/office/drawing/2014/main" val="3059610486"/>
                  </a:ext>
                </a:extLst>
              </a:tr>
              <a:tr h="10602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Begriff</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ctr"/>
                      <a:r>
                        <a:rPr lang="it-IT" sz="3200" b="1" dirty="0" err="1">
                          <a:solidFill>
                            <a:srgbClr val="FF0000"/>
                          </a:solidFill>
                          <a:latin typeface="Times New Roman" panose="02020603050405020304" pitchFamily="18" charset="0"/>
                          <a:cs typeface="Times New Roman" panose="02020603050405020304" pitchFamily="18" charset="0"/>
                        </a:rPr>
                        <a:t>Zylinderkopf</a:t>
                      </a:r>
                      <a:r>
                        <a:rPr lang="it-IT" sz="3200" b="1" dirty="0">
                          <a:solidFill>
                            <a:srgbClr val="FF0000"/>
                          </a:solidFill>
                          <a:latin typeface="Times New Roman" panose="02020603050405020304" pitchFamily="18" charset="0"/>
                          <a:cs typeface="Times New Roman" panose="02020603050405020304" pitchFamily="18" charset="0"/>
                        </a:rPr>
                        <a:t>, </a:t>
                      </a:r>
                      <a:r>
                        <a:rPr lang="it-IT" sz="3200" b="1" dirty="0" err="1">
                          <a:solidFill>
                            <a:srgbClr val="FF0000"/>
                          </a:solidFill>
                          <a:latin typeface="Times New Roman" panose="02020603050405020304" pitchFamily="18" charset="0"/>
                          <a:cs typeface="Times New Roman" panose="02020603050405020304" pitchFamily="18" charset="0"/>
                        </a:rPr>
                        <a:t>der</a:t>
                      </a:r>
                      <a:r>
                        <a:rPr lang="it-IT" sz="3200" b="1" dirty="0">
                          <a:solidFill>
                            <a:srgbClr val="FF0000"/>
                          </a:solidFill>
                          <a:latin typeface="Times New Roman" panose="02020603050405020304" pitchFamily="18" charset="0"/>
                          <a:cs typeface="Times New Roman" panose="02020603050405020304" pitchFamily="18" charset="0"/>
                        </a:rPr>
                        <a:t> </a:t>
                      </a:r>
                    </a:p>
                  </a:txBody>
                  <a:tcPr/>
                </a:tc>
                <a:tc>
                  <a:txBody>
                    <a:bodyPr/>
                    <a:lstStyle/>
                    <a:p>
                      <a:r>
                        <a:rPr lang="it-IT" sz="3200" b="1" dirty="0">
                          <a:solidFill>
                            <a:schemeClr val="bg2">
                              <a:lumMod val="10000"/>
                            </a:schemeClr>
                          </a:solidFill>
                          <a:latin typeface="Times New Roman" panose="02020603050405020304" pitchFamily="18" charset="0"/>
                          <a:cs typeface="Times New Roman" panose="02020603050405020304" pitchFamily="18" charset="0"/>
                        </a:rPr>
                        <a:t>Testa cilindri </a:t>
                      </a:r>
                    </a:p>
                  </a:txBody>
                  <a:tcPr/>
                </a:tc>
                <a:extLst>
                  <a:ext uri="{0D108BD9-81ED-4DB2-BD59-A6C34878D82A}">
                    <a16:rowId xmlns:a16="http://schemas.microsoft.com/office/drawing/2014/main" val="789596408"/>
                  </a:ext>
                </a:extLst>
              </a:tr>
              <a:tr h="3553969">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Definition (und Bild) </a:t>
                      </a:r>
                    </a:p>
                  </a:txBody>
                  <a:tcPr/>
                </a:tc>
                <a:tc>
                  <a:txBody>
                    <a:bodyPr/>
                    <a:lstStyle/>
                    <a:p>
                      <a:pPr marL="0" indent="0" algn="l">
                        <a:buFont typeface="Arial" panose="020B0604020202020204" pitchFamily="34" charset="0"/>
                        <a:buNone/>
                      </a:pP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Der Zylinderkopf ist das Bauteil eines Motors, das den Verbrennungsraum nach oben abschließt. Er wird oben auf das Motorgehäuse aufgesetzt.</a:t>
                      </a:r>
                    </a:p>
                    <a:p>
                      <a:pPr marL="0" indent="0" algn="l">
                        <a:buFont typeface="Arial" panose="020B0604020202020204" pitchFamily="34" charset="0"/>
                        <a:buNone/>
                      </a:pP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Quelle: Mein Autolexikon.de</a:t>
                      </a: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La testata cilindri è sostanzialmente l’elemento che chiude i cilindri nella parte superiore, fissato alla parte sottostante con viti e separato da essa da una specifica guarnizione.</a:t>
                      </a:r>
                    </a:p>
                    <a:p>
                      <a:pPr algn="l"/>
                      <a:endParaRPr lang="it-IT" sz="1800" b="0" i="0" u="none" strike="noStrike" cap="none" spc="0" baseline="0" dirty="0">
                        <a:solidFill>
                          <a:schemeClr val="tx1"/>
                        </a:solidFill>
                        <a:effectLst/>
                        <a:uFillTx/>
                        <a:latin typeface="+mn-lt"/>
                        <a:ea typeface="+mn-ea"/>
                        <a:cs typeface="+mn-cs"/>
                        <a:sym typeface="Helvetica Neue"/>
                      </a:endParaRPr>
                    </a:p>
                    <a:p>
                      <a:pPr algn="l"/>
                      <a:r>
                        <a:rPr lang="de-DE"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Fonte</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r>
                        <a:rPr lang="de-DE"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Quattroruote</a:t>
                      </a: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txBody>
                  <a:tcPr/>
                </a:tc>
                <a:extLst>
                  <a:ext uri="{0D108BD9-81ED-4DB2-BD59-A6C34878D82A}">
                    <a16:rowId xmlns:a16="http://schemas.microsoft.com/office/drawing/2014/main" val="520322829"/>
                  </a:ext>
                </a:extLst>
              </a:tr>
              <a:tr h="54403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Oberbegriff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s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Bauteil</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dirty="0">
                          <a:solidFill>
                            <a:schemeClr val="bg2">
                              <a:lumMod val="10000"/>
                            </a:schemeClr>
                          </a:solidFill>
                          <a:latin typeface="Times New Roman" panose="02020603050405020304" pitchFamily="18" charset="0"/>
                          <a:cs typeface="Times New Roman" panose="02020603050405020304" pitchFamily="18" charset="0"/>
                        </a:rPr>
                        <a:t>Componente</a:t>
                      </a:r>
                    </a:p>
                  </a:txBody>
                  <a:tcPr/>
                </a:tc>
                <a:extLst>
                  <a:ext uri="{0D108BD9-81ED-4DB2-BD59-A6C34878D82A}">
                    <a16:rowId xmlns:a16="http://schemas.microsoft.com/office/drawing/2014/main" val="1162053315"/>
                  </a:ext>
                </a:extLst>
              </a:tr>
              <a:tr h="106704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Unterbegriff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fontAlgn="base"/>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r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Kopfschmerz</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r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Rübenkopf</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r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Sprengkopf</a:t>
                      </a:r>
                      <a:endPar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txBody>
                  <a:tcPr/>
                </a:tc>
                <a:tc>
                  <a:txBody>
                    <a:bodyPr/>
                    <a:lstStyle/>
                    <a:p>
                      <a:pPr algn="l"/>
                      <a:r>
                        <a:rPr lang="it-IT" sz="2200" i="0" dirty="0">
                          <a:solidFill>
                            <a:schemeClr val="bg2">
                              <a:lumMod val="10000"/>
                            </a:schemeClr>
                          </a:solidFill>
                          <a:latin typeface="Times New Roman" panose="02020603050405020304" pitchFamily="18" charset="0"/>
                          <a:cs typeface="Times New Roman" panose="02020603050405020304" pitchFamily="18" charset="0"/>
                        </a:rPr>
                        <a:t>Fuori di testa, testa di rapa, testata.</a:t>
                      </a:r>
                    </a:p>
                  </a:txBody>
                  <a:tcPr/>
                </a:tc>
                <a:extLst>
                  <a:ext uri="{0D108BD9-81ED-4DB2-BD59-A6C34878D82A}">
                    <a16:rowId xmlns:a16="http://schemas.microsoft.com/office/drawing/2014/main" val="3315726681"/>
                  </a:ext>
                </a:extLst>
              </a:tr>
              <a:tr h="584460">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Ortografische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Varianten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p>
                  </a:txBody>
                  <a:tcPr/>
                </a:tc>
                <a:tc>
                  <a:txBody>
                    <a:bodyPr/>
                    <a:lstStyle/>
                    <a:p>
                      <a:endParaRPr lang="it-IT" sz="2200" dirty="0"/>
                    </a:p>
                  </a:txBody>
                  <a:tcPr/>
                </a:tc>
                <a:extLst>
                  <a:ext uri="{0D108BD9-81ED-4DB2-BD59-A6C34878D82A}">
                    <a16:rowId xmlns:a16="http://schemas.microsoft.com/office/drawing/2014/main" val="3065853268"/>
                  </a:ext>
                </a:extLst>
              </a:tr>
              <a:tr h="617992">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Abgekürzte</a:t>
                      </a:r>
                      <a:r>
                        <a:rPr lang="it-IT" sz="2200" b="1" dirty="0">
                          <a:solidFill>
                            <a:schemeClr val="bg2">
                              <a:lumMod val="10000"/>
                            </a:schemeClr>
                          </a:solidFill>
                          <a:latin typeface="Times New Roman" panose="02020603050405020304" pitchFamily="18" charset="0"/>
                          <a:cs typeface="Times New Roman" panose="02020603050405020304" pitchFamily="18" charset="0"/>
                        </a:rPr>
                        <a:t> Forme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extLst>
                  <a:ext uri="{0D108BD9-81ED-4DB2-BD59-A6C34878D82A}">
                    <a16:rowId xmlns:a16="http://schemas.microsoft.com/office/drawing/2014/main" val="1384392757"/>
                  </a:ext>
                </a:extLst>
              </a:tr>
              <a:tr h="91175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Synonime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endParaRPr lang="it-IT" sz="2200" b="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2559978"/>
                  </a:ext>
                </a:extLst>
              </a:tr>
              <a:tr h="530181">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Antonyme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8268365"/>
                  </a:ext>
                </a:extLst>
              </a:tr>
              <a:tr h="56497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Kollokation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r Z. </a:t>
                      </a:r>
                      <a:r>
                        <a:rPr lang="it-IT" sz="2200" dirty="0" err="1">
                          <a:solidFill>
                            <a:schemeClr val="bg2">
                              <a:lumMod val="10000"/>
                            </a:schemeClr>
                          </a:solidFill>
                          <a:latin typeface="Times New Roman" panose="02020603050405020304" pitchFamily="18" charset="0"/>
                          <a:cs typeface="Times New Roman" panose="02020603050405020304" pitchFamily="18" charset="0"/>
                        </a:rPr>
                        <a:t>abdicht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bildt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aus</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ableitet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enthält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r>
                        <a:rPr lang="it-IT" sz="2200" dirty="0" err="1">
                          <a:solidFill>
                            <a:schemeClr val="bg2">
                              <a:lumMod val="10000"/>
                            </a:schemeClr>
                          </a:solidFill>
                          <a:latin typeface="Times New Roman" panose="02020603050405020304" pitchFamily="18" charset="0"/>
                          <a:cs typeface="Times New Roman" panose="02020603050405020304" pitchFamily="18" charset="0"/>
                        </a:rPr>
                        <a:t>ltLa</a:t>
                      </a:r>
                      <a:r>
                        <a:rPr lang="it-IT" sz="2200" dirty="0">
                          <a:solidFill>
                            <a:schemeClr val="bg2">
                              <a:lumMod val="10000"/>
                            </a:schemeClr>
                          </a:solidFill>
                          <a:latin typeface="Times New Roman" panose="02020603050405020304" pitchFamily="18" charset="0"/>
                          <a:cs typeface="Times New Roman" panose="02020603050405020304" pitchFamily="18" charset="0"/>
                        </a:rPr>
                        <a:t> t. chiude, viene sollecitata, ottimizza la combustione, </a:t>
                      </a:r>
                      <a:r>
                        <a:rPr lang="it-IT" sz="2200" dirty="0" err="1">
                          <a:solidFill>
                            <a:schemeClr val="bg2">
                              <a:lumMod val="10000"/>
                            </a:schemeClr>
                          </a:solidFill>
                          <a:latin typeface="Times New Roman" panose="02020603050405020304" pitchFamily="18" charset="0"/>
                          <a:cs typeface="Times New Roman" panose="02020603050405020304" pitchFamily="18" charset="0"/>
                        </a:rPr>
                        <a:t>sabilisce</a:t>
                      </a:r>
                      <a:r>
                        <a:rPr lang="it-IT" sz="2200" dirty="0">
                          <a:solidFill>
                            <a:schemeClr val="bg2">
                              <a:lumMod val="10000"/>
                            </a:schemeClr>
                          </a:solidFill>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1616872398"/>
                  </a:ext>
                </a:extLst>
              </a:tr>
              <a:tr h="158713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Kontext</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„Er enthält die wesentlichen Bauteile zur mechanischen Steuerung des Gaswechsels.“</a:t>
                      </a: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(https://www.mein-autolexikon.de/motor/zylinderkopf.html)</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«La conformazione della </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testa cilindri </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stabilisce il rapporto di compressione e permette di ottimizzare la combustione all’interno delle camere di scoppio, rendendola più veloce e completa.» </a:t>
                      </a: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(https://www.quattroruote.it/guide/componenti-auto/Testata-motore.html)</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03863"/>
                  </a:ext>
                </a:extLst>
              </a:tr>
              <a:tr h="0">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Datum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Eintrags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23/04/2023</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2200">
                          <a:solidFill>
                            <a:schemeClr val="bg2">
                              <a:lumMod val="10000"/>
                            </a:schemeClr>
                          </a:solidFill>
                          <a:latin typeface="Times New Roman" panose="02020603050405020304" pitchFamily="18" charset="0"/>
                          <a:cs typeface="Times New Roman" panose="02020603050405020304" pitchFamily="18" charset="0"/>
                        </a:rPr>
                        <a:t>23/04/2023</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p>
                      <a:endParaRPr lang="it-IT" sz="2200" dirty="0"/>
                    </a:p>
                  </a:txBody>
                  <a:tcPr/>
                </a:tc>
                <a:extLst>
                  <a:ext uri="{0D108BD9-81ED-4DB2-BD59-A6C34878D82A}">
                    <a16:rowId xmlns:a16="http://schemas.microsoft.com/office/drawing/2014/main" val="2853990522"/>
                  </a:ext>
                </a:extLst>
              </a:tr>
              <a:tr h="5454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Querverweise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60962380"/>
                  </a:ext>
                </a:extLst>
              </a:tr>
            </a:tbl>
          </a:graphicData>
        </a:graphic>
      </p:graphicFrame>
    </p:spTree>
    <p:extLst>
      <p:ext uri="{BB962C8B-B14F-4D97-AF65-F5344CB8AC3E}">
        <p14:creationId xmlns:p14="http://schemas.microsoft.com/office/powerpoint/2010/main" val="93386297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7BCFE906-D53C-4EFE-8CC5-F5E7AA94C63F}"/>
              </a:ext>
            </a:extLst>
          </p:cNvPr>
          <p:cNvSpPr>
            <a:spLocks noGrp="1"/>
          </p:cNvSpPr>
          <p:nvPr>
            <p:ph type="sldNum" sz="quarter" idx="2"/>
          </p:nvPr>
        </p:nvSpPr>
        <p:spPr/>
        <p:txBody>
          <a:bodyPr/>
          <a:lstStyle/>
          <a:p>
            <a:fld id="{86CB4B4D-7CA3-9044-876B-883B54F8677D}" type="slidenum">
              <a:rPr lang="it-IT" smtClean="0"/>
              <a:pPr/>
              <a:t>4</a:t>
            </a:fld>
            <a:endParaRPr lang="it-IT"/>
          </a:p>
        </p:txBody>
      </p:sp>
      <p:graphicFrame>
        <p:nvGraphicFramePr>
          <p:cNvPr id="5" name="Tabella 7">
            <a:extLst>
              <a:ext uri="{FF2B5EF4-FFF2-40B4-BE49-F238E27FC236}">
                <a16:creationId xmlns:a16="http://schemas.microsoft.com/office/drawing/2014/main" id="{E4721E5D-C81E-4FBB-8AFF-B6F9D1A5B1ED}"/>
              </a:ext>
            </a:extLst>
          </p:cNvPr>
          <p:cNvGraphicFramePr>
            <a:graphicFrameLocks noGrp="1"/>
          </p:cNvGraphicFramePr>
          <p:nvPr>
            <p:extLst>
              <p:ext uri="{D42A27DB-BD31-4B8C-83A1-F6EECF244321}">
                <p14:modId xmlns:p14="http://schemas.microsoft.com/office/powerpoint/2010/main" val="2077934171"/>
              </p:ext>
            </p:extLst>
          </p:nvPr>
        </p:nvGraphicFramePr>
        <p:xfrm>
          <a:off x="612530" y="106635"/>
          <a:ext cx="23158939" cy="13502729"/>
        </p:xfrm>
        <a:graphic>
          <a:graphicData uri="http://schemas.openxmlformats.org/drawingml/2006/table">
            <a:tbl>
              <a:tblPr firstRow="1" bandRow="1">
                <a:tableStyleId>{5940675A-B579-460E-94D1-54222C63F5DA}</a:tableStyleId>
              </a:tblPr>
              <a:tblGrid>
                <a:gridCol w="4115681">
                  <a:extLst>
                    <a:ext uri="{9D8B030D-6E8A-4147-A177-3AD203B41FA5}">
                      <a16:colId xmlns:a16="http://schemas.microsoft.com/office/drawing/2014/main" val="3115371598"/>
                    </a:ext>
                  </a:extLst>
                </a:gridCol>
                <a:gridCol w="9736807">
                  <a:extLst>
                    <a:ext uri="{9D8B030D-6E8A-4147-A177-3AD203B41FA5}">
                      <a16:colId xmlns:a16="http://schemas.microsoft.com/office/drawing/2014/main" val="174746509"/>
                    </a:ext>
                  </a:extLst>
                </a:gridCol>
                <a:gridCol w="9306451">
                  <a:extLst>
                    <a:ext uri="{9D8B030D-6E8A-4147-A177-3AD203B41FA5}">
                      <a16:colId xmlns:a16="http://schemas.microsoft.com/office/drawing/2014/main" val="3522766599"/>
                    </a:ext>
                  </a:extLst>
                </a:gridCol>
              </a:tblGrid>
              <a:tr h="438994">
                <a:tc>
                  <a:txBody>
                    <a:bodyPr/>
                    <a:lstStyle/>
                    <a:p>
                      <a:endParaRPr lang="it-IT" dirty="0"/>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DEUTSCH (AS)</a:t>
                      </a:r>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ITALIANO (ZS)</a:t>
                      </a:r>
                    </a:p>
                  </a:txBody>
                  <a:tcPr/>
                </a:tc>
                <a:extLst>
                  <a:ext uri="{0D108BD9-81ED-4DB2-BD59-A6C34878D82A}">
                    <a16:rowId xmlns:a16="http://schemas.microsoft.com/office/drawing/2014/main" val="3059610486"/>
                  </a:ext>
                </a:extLst>
              </a:tr>
              <a:tr h="10602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Begriff</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3200" b="1" i="0" u="none" strike="noStrike" cap="none" spc="0" baseline="0" dirty="0" err="1">
                          <a:solidFill>
                            <a:srgbClr val="FF0000"/>
                          </a:solidFill>
                          <a:effectLst/>
                          <a:uFillTx/>
                          <a:latin typeface="Times New Roman" panose="02020603050405020304" pitchFamily="18" charset="0"/>
                          <a:ea typeface="+mn-ea"/>
                          <a:cs typeface="Times New Roman" panose="02020603050405020304" pitchFamily="18" charset="0"/>
                          <a:sym typeface="Helvetica Neue"/>
                        </a:rPr>
                        <a:t>Benzin</a:t>
                      </a:r>
                      <a:r>
                        <a:rPr lang="it-IT" sz="3200" b="1" i="0" u="none" strike="noStrike" cap="none" spc="0" baseline="0" dirty="0">
                          <a:solidFill>
                            <a:srgbClr val="FF0000"/>
                          </a:solidFill>
                          <a:effectLst/>
                          <a:uFillTx/>
                          <a:latin typeface="Times New Roman" panose="02020603050405020304" pitchFamily="18" charset="0"/>
                          <a:ea typeface="+mn-ea"/>
                          <a:cs typeface="Times New Roman" panose="02020603050405020304" pitchFamily="18" charset="0"/>
                          <a:sym typeface="Helvetica Neue"/>
                        </a:rPr>
                        <a:t>, </a:t>
                      </a:r>
                      <a:r>
                        <a:rPr lang="it-IT" sz="3200" b="1" i="0" u="none" strike="noStrike" cap="none" spc="0" baseline="0" dirty="0" err="1">
                          <a:solidFill>
                            <a:srgbClr val="FF0000"/>
                          </a:solidFill>
                          <a:effectLst/>
                          <a:uFillTx/>
                          <a:latin typeface="Times New Roman" panose="02020603050405020304" pitchFamily="18" charset="0"/>
                          <a:ea typeface="+mn-ea"/>
                          <a:cs typeface="Times New Roman" panose="02020603050405020304" pitchFamily="18" charset="0"/>
                          <a:sym typeface="Helvetica Neue"/>
                        </a:rPr>
                        <a:t>das</a:t>
                      </a:r>
                      <a:endParaRPr lang="it-IT" sz="3200" b="1" i="0" u="none" strike="noStrike" cap="none" spc="0" baseline="0" dirty="0">
                        <a:solidFill>
                          <a:srgbClr val="FF0000"/>
                        </a:solidFill>
                        <a:effectLst/>
                        <a:uFillTx/>
                        <a:latin typeface="Times New Roman" panose="02020603050405020304" pitchFamily="18" charset="0"/>
                        <a:ea typeface="+mn-ea"/>
                        <a:cs typeface="Times New Roman" panose="02020603050405020304" pitchFamily="18" charset="0"/>
                        <a:sym typeface="Helvetica Neue"/>
                      </a:endParaRPr>
                    </a:p>
                    <a:p>
                      <a:pPr algn="ctr"/>
                      <a:endParaRPr lang="it-IT"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it-IT" sz="3200" b="1" dirty="0">
                          <a:solidFill>
                            <a:schemeClr val="bg2">
                              <a:lumMod val="10000"/>
                            </a:schemeClr>
                          </a:solidFill>
                          <a:latin typeface="Times New Roman" panose="02020603050405020304" pitchFamily="18" charset="0"/>
                          <a:cs typeface="Times New Roman" panose="02020603050405020304" pitchFamily="18" charset="0"/>
                        </a:rPr>
                        <a:t>Benzina</a:t>
                      </a:r>
                    </a:p>
                  </a:txBody>
                  <a:tcPr/>
                </a:tc>
                <a:extLst>
                  <a:ext uri="{0D108BD9-81ED-4DB2-BD59-A6C34878D82A}">
                    <a16:rowId xmlns:a16="http://schemas.microsoft.com/office/drawing/2014/main" val="789596408"/>
                  </a:ext>
                </a:extLst>
              </a:tr>
              <a:tr h="4054313">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Definition (und Bild) </a:t>
                      </a:r>
                    </a:p>
                  </a:txBody>
                  <a:tcPr/>
                </a:tc>
                <a:tc>
                  <a:txBody>
                    <a:bodyPr/>
                    <a:lstStyle/>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Verschiedene organische Verbindungen, wie unbehandeltes Erdöldestillat, Produkte und Zwischenprodukte, die als Kraftstoffe, Lösungsmittel und Extraktionsmittel verwendet werden.</a:t>
                      </a:r>
                    </a:p>
                    <a:p>
                      <a:pPr algn="l"/>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Quelle: Worterbedeutung.info</a:t>
                      </a:r>
                    </a:p>
                    <a:p>
                      <a:pPr algn="l"/>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Miscela di diversi idrocarburi liquidi della serie alifatica (con 4-12 atomi di carbonio) e di quella naftenica e aromatica, usata come carburante nei motori a combustione interna, come solvente, combustibile, ecc. </a:t>
                      </a:r>
                    </a:p>
                    <a:p>
                      <a:pPr algn="l"/>
                      <a:endPar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Fonte: Vocabolario Treccani </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20322829"/>
                  </a:ext>
                </a:extLst>
              </a:tr>
              <a:tr h="54403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Oberbegriff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r Kraftstoff, s Lösungsmittel, s Mineralöl, r Treibstoff, s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Erdölprodukt</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r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Ottokraftstoff</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dirty="0">
                          <a:solidFill>
                            <a:schemeClr val="bg2">
                              <a:lumMod val="10000"/>
                            </a:schemeClr>
                          </a:solidFill>
                          <a:latin typeface="Times New Roman" panose="02020603050405020304" pitchFamily="18" charset="0"/>
                          <a:cs typeface="Times New Roman" panose="02020603050405020304" pitchFamily="18" charset="0"/>
                        </a:rPr>
                        <a:t>Miscela, carburante, petrolio</a:t>
                      </a:r>
                    </a:p>
                  </a:txBody>
                  <a:tcPr/>
                </a:tc>
                <a:extLst>
                  <a:ext uri="{0D108BD9-81ED-4DB2-BD59-A6C34878D82A}">
                    <a16:rowId xmlns:a16="http://schemas.microsoft.com/office/drawing/2014/main" val="1162053315"/>
                  </a:ext>
                </a:extLst>
              </a:tr>
              <a:tr h="109058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Unterbegriff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b="0" i="0" dirty="0" err="1">
                          <a:solidFill>
                            <a:srgbClr val="333333"/>
                          </a:solidFill>
                          <a:effectLst/>
                          <a:latin typeface="Times New Roman" panose="02020603050405020304" pitchFamily="18" charset="0"/>
                          <a:cs typeface="Times New Roman" panose="02020603050405020304" pitchFamily="18" charset="0"/>
                        </a:rPr>
                        <a:t>Alkylatbenzin</a:t>
                      </a:r>
                      <a:r>
                        <a:rPr lang="it-IT" sz="2200" b="0" i="0" dirty="0">
                          <a:solidFill>
                            <a:srgbClr val="333333"/>
                          </a:solidFill>
                          <a:effectLst/>
                          <a:latin typeface="Times New Roman" panose="02020603050405020304" pitchFamily="18" charset="0"/>
                          <a:cs typeface="Times New Roman" panose="02020603050405020304" pitchFamily="18" charset="0"/>
                        </a:rPr>
                        <a:t>, </a:t>
                      </a:r>
                      <a:r>
                        <a:rPr lang="it-IT" sz="2200" b="0" i="0" dirty="0" err="1">
                          <a:solidFill>
                            <a:srgbClr val="333333"/>
                          </a:solidFill>
                          <a:effectLst/>
                          <a:latin typeface="Times New Roman" panose="02020603050405020304" pitchFamily="18" charset="0"/>
                          <a:cs typeface="Times New Roman" panose="02020603050405020304" pitchFamily="18" charset="0"/>
                        </a:rPr>
                        <a:t>Feuerzeugbenzin</a:t>
                      </a:r>
                      <a:r>
                        <a:rPr lang="it-IT" sz="2200" b="0" i="0" dirty="0">
                          <a:solidFill>
                            <a:srgbClr val="333333"/>
                          </a:solidFill>
                          <a:effectLst/>
                          <a:latin typeface="Times New Roman" panose="02020603050405020304" pitchFamily="18" charset="0"/>
                          <a:cs typeface="Times New Roman" panose="02020603050405020304" pitchFamily="18" charset="0"/>
                        </a:rPr>
                        <a:t>, </a:t>
                      </a:r>
                      <a:r>
                        <a:rPr lang="it-IT" sz="2200" b="0" i="0" dirty="0" err="1">
                          <a:solidFill>
                            <a:srgbClr val="333333"/>
                          </a:solidFill>
                          <a:effectLst/>
                          <a:latin typeface="Times New Roman" panose="02020603050405020304" pitchFamily="18" charset="0"/>
                          <a:cs typeface="Times New Roman" panose="02020603050405020304" pitchFamily="18" charset="0"/>
                        </a:rPr>
                        <a:t>Fahrbenzin</a:t>
                      </a:r>
                      <a:r>
                        <a:rPr lang="it-IT" sz="2200" b="0" i="0" dirty="0">
                          <a:solidFill>
                            <a:srgbClr val="333333"/>
                          </a:solidFill>
                          <a:effectLst/>
                          <a:latin typeface="Times New Roman" panose="02020603050405020304" pitchFamily="18" charset="0"/>
                          <a:cs typeface="Times New Roman" panose="02020603050405020304" pitchFamily="18" charset="0"/>
                        </a:rPr>
                        <a:t>, </a:t>
                      </a:r>
                      <a:r>
                        <a:rPr lang="it-IT" sz="2200" b="0" i="0" dirty="0" err="1">
                          <a:solidFill>
                            <a:srgbClr val="333333"/>
                          </a:solidFill>
                          <a:effectLst/>
                          <a:latin typeface="Times New Roman" panose="02020603050405020304" pitchFamily="18" charset="0"/>
                          <a:cs typeface="Times New Roman" panose="02020603050405020304" pitchFamily="18" charset="0"/>
                        </a:rPr>
                        <a:t>Flugbenzin</a:t>
                      </a:r>
                      <a:r>
                        <a:rPr lang="it-IT" sz="2200" b="0" i="0" dirty="0">
                          <a:solidFill>
                            <a:srgbClr val="333333"/>
                          </a:solidFill>
                          <a:effectLst/>
                          <a:latin typeface="Times New Roman" panose="02020603050405020304" pitchFamily="18" charset="0"/>
                          <a:cs typeface="Times New Roman" panose="02020603050405020304" pitchFamily="18" charset="0"/>
                        </a:rPr>
                        <a:t>, </a:t>
                      </a:r>
                      <a:r>
                        <a:rPr lang="it-IT" sz="2200" b="0" i="0" dirty="0" err="1">
                          <a:solidFill>
                            <a:srgbClr val="333333"/>
                          </a:solidFill>
                          <a:effectLst/>
                          <a:latin typeface="Times New Roman" panose="02020603050405020304" pitchFamily="18" charset="0"/>
                          <a:cs typeface="Times New Roman" panose="02020603050405020304" pitchFamily="18" charset="0"/>
                        </a:rPr>
                        <a:t>Gerätebenzin</a:t>
                      </a:r>
                      <a:r>
                        <a:rPr lang="it-IT" sz="2200" b="0" i="0" dirty="0">
                          <a:solidFill>
                            <a:srgbClr val="333333"/>
                          </a:solidFill>
                          <a:effectLst/>
                          <a:latin typeface="Times New Roman" panose="02020603050405020304" pitchFamily="18" charset="0"/>
                          <a:cs typeface="Times New Roman" panose="02020603050405020304" pitchFamily="18" charset="0"/>
                        </a:rPr>
                        <a:t>, </a:t>
                      </a:r>
                      <a:r>
                        <a:rPr lang="it-IT" sz="2200" b="0" i="0" dirty="0" err="1">
                          <a:solidFill>
                            <a:srgbClr val="333333"/>
                          </a:solidFill>
                          <a:effectLst/>
                          <a:latin typeface="Times New Roman" panose="02020603050405020304" pitchFamily="18" charset="0"/>
                          <a:cs typeface="Times New Roman" panose="02020603050405020304" pitchFamily="18" charset="0"/>
                        </a:rPr>
                        <a:t>Pyrolysebenzin</a:t>
                      </a:r>
                      <a:r>
                        <a:rPr lang="it-IT" sz="2200" b="0" i="0" dirty="0">
                          <a:solidFill>
                            <a:srgbClr val="333333"/>
                          </a:solidFill>
                          <a:effectLst/>
                          <a:latin typeface="Times New Roman" panose="02020603050405020304" pitchFamily="18" charset="0"/>
                          <a:cs typeface="Times New Roman" panose="02020603050405020304" pitchFamily="18" charset="0"/>
                        </a:rPr>
                        <a:t>, </a:t>
                      </a:r>
                      <a:r>
                        <a:rPr lang="it-IT" sz="2200" b="0" i="0" dirty="0" err="1">
                          <a:solidFill>
                            <a:srgbClr val="333333"/>
                          </a:solidFill>
                          <a:effectLst/>
                          <a:latin typeface="Times New Roman" panose="02020603050405020304" pitchFamily="18" charset="0"/>
                          <a:cs typeface="Times New Roman" panose="02020603050405020304" pitchFamily="18" charset="0"/>
                        </a:rPr>
                        <a:t>Reformatbenzin</a:t>
                      </a:r>
                      <a:r>
                        <a:rPr lang="it-IT" sz="2200" b="0" i="0" dirty="0">
                          <a:solidFill>
                            <a:srgbClr val="333333"/>
                          </a:solidFill>
                          <a:effectLst/>
                          <a:latin typeface="Times New Roman" panose="02020603050405020304" pitchFamily="18" charset="0"/>
                          <a:cs typeface="Times New Roman" panose="02020603050405020304" pitchFamily="18" charset="0"/>
                        </a:rPr>
                        <a:t>, </a:t>
                      </a:r>
                      <a:r>
                        <a:rPr lang="it-IT" sz="2200" b="0" i="0" dirty="0" err="1">
                          <a:solidFill>
                            <a:srgbClr val="333333"/>
                          </a:solidFill>
                          <a:effectLst/>
                          <a:latin typeface="Times New Roman" panose="02020603050405020304" pitchFamily="18" charset="0"/>
                          <a:cs typeface="Times New Roman" panose="02020603050405020304" pitchFamily="18" charset="0"/>
                        </a:rPr>
                        <a:t>Reinigungsbenzin</a:t>
                      </a:r>
                      <a:r>
                        <a:rPr lang="it-IT" sz="2200" b="0" i="0" dirty="0">
                          <a:solidFill>
                            <a:srgbClr val="333333"/>
                          </a:solidFill>
                          <a:effectLst/>
                          <a:latin typeface="Times New Roman" panose="02020603050405020304" pitchFamily="18" charset="0"/>
                          <a:cs typeface="Times New Roman" panose="02020603050405020304" pitchFamily="18" charset="0"/>
                        </a:rPr>
                        <a:t>, </a:t>
                      </a:r>
                      <a:r>
                        <a:rPr lang="it-IT" sz="2200" b="0" i="0" dirty="0" err="1">
                          <a:solidFill>
                            <a:srgbClr val="333333"/>
                          </a:solidFill>
                          <a:effectLst/>
                          <a:latin typeface="Times New Roman" panose="02020603050405020304" pitchFamily="18" charset="0"/>
                          <a:cs typeface="Times New Roman" panose="02020603050405020304" pitchFamily="18" charset="0"/>
                        </a:rPr>
                        <a:t>Rohbenzin</a:t>
                      </a:r>
                      <a:r>
                        <a:rPr lang="it-IT" sz="2200" b="0" i="0" dirty="0">
                          <a:solidFill>
                            <a:srgbClr val="333333"/>
                          </a:solidFill>
                          <a:effectLst/>
                          <a:latin typeface="Times New Roman" panose="02020603050405020304" pitchFamily="18" charset="0"/>
                          <a:cs typeface="Times New Roman" panose="02020603050405020304" pitchFamily="18" charset="0"/>
                        </a:rPr>
                        <a:t>, </a:t>
                      </a:r>
                      <a:r>
                        <a:rPr lang="it-IT" sz="2200" b="0" i="0" dirty="0" err="1">
                          <a:solidFill>
                            <a:srgbClr val="333333"/>
                          </a:solidFill>
                          <a:effectLst/>
                          <a:latin typeface="Times New Roman" panose="02020603050405020304" pitchFamily="18" charset="0"/>
                          <a:cs typeface="Times New Roman" panose="02020603050405020304" pitchFamily="18" charset="0"/>
                        </a:rPr>
                        <a:t>Spezialbenzin</a:t>
                      </a:r>
                      <a:r>
                        <a:rPr lang="it-IT" sz="2200" b="0" i="0" dirty="0">
                          <a:solidFill>
                            <a:srgbClr val="333333"/>
                          </a:solidFill>
                          <a:effectLst/>
                          <a:latin typeface="Times New Roman" panose="02020603050405020304" pitchFamily="18" charset="0"/>
                          <a:cs typeface="Times New Roman" panose="02020603050405020304" pitchFamily="18" charset="0"/>
                        </a:rPr>
                        <a:t>, </a:t>
                      </a:r>
                      <a:r>
                        <a:rPr lang="it-IT" sz="2200" b="0" i="0" dirty="0" err="1">
                          <a:solidFill>
                            <a:srgbClr val="333333"/>
                          </a:solidFill>
                          <a:effectLst/>
                          <a:latin typeface="Times New Roman" panose="02020603050405020304" pitchFamily="18" charset="0"/>
                          <a:cs typeface="Times New Roman" panose="02020603050405020304" pitchFamily="18" charset="0"/>
                        </a:rPr>
                        <a:t>Superbenzin</a:t>
                      </a:r>
                      <a:r>
                        <a:rPr lang="it-IT" sz="2200" b="0" i="0" dirty="0">
                          <a:solidFill>
                            <a:srgbClr val="333333"/>
                          </a:solidFill>
                          <a:effectLst/>
                          <a:latin typeface="Times New Roman" panose="02020603050405020304" pitchFamily="18" charset="0"/>
                          <a:cs typeface="Times New Roman" panose="02020603050405020304" pitchFamily="18" charset="0"/>
                        </a:rPr>
                        <a:t>, </a:t>
                      </a:r>
                      <a:r>
                        <a:rPr lang="it-IT" sz="2200" b="0" i="0" dirty="0" err="1">
                          <a:solidFill>
                            <a:srgbClr val="333333"/>
                          </a:solidFill>
                          <a:effectLst/>
                          <a:latin typeface="Times New Roman" panose="02020603050405020304" pitchFamily="18" charset="0"/>
                          <a:cs typeface="Times New Roman" panose="02020603050405020304" pitchFamily="18" charset="0"/>
                        </a:rPr>
                        <a:t>Testbenzin</a:t>
                      </a:r>
                      <a:r>
                        <a:rPr lang="it-IT" sz="2200" b="0" i="0" dirty="0">
                          <a:solidFill>
                            <a:srgbClr val="333333"/>
                          </a:solidFill>
                          <a:effectLst/>
                          <a:latin typeface="Times New Roman" panose="02020603050405020304" pitchFamily="18" charset="0"/>
                          <a:cs typeface="Times New Roman" panose="02020603050405020304" pitchFamily="18" charset="0"/>
                        </a:rPr>
                        <a:t>, </a:t>
                      </a:r>
                      <a:r>
                        <a:rPr lang="it-IT" sz="2200" b="0" i="0" dirty="0" err="1">
                          <a:solidFill>
                            <a:srgbClr val="333333"/>
                          </a:solidFill>
                          <a:effectLst/>
                          <a:latin typeface="Times New Roman" panose="02020603050405020304" pitchFamily="18" charset="0"/>
                          <a:cs typeface="Times New Roman" panose="02020603050405020304" pitchFamily="18" charset="0"/>
                        </a:rPr>
                        <a:t>Wundbenzin</a:t>
                      </a:r>
                      <a:r>
                        <a:rPr lang="it-IT" sz="2200" b="0" i="0" dirty="0">
                          <a:solidFill>
                            <a:srgbClr val="333333"/>
                          </a:solidFill>
                          <a:effectLst/>
                          <a:latin typeface="Times New Roman" panose="02020603050405020304" pitchFamily="18" charset="0"/>
                          <a:cs typeface="Times New Roman" panose="02020603050405020304" pitchFamily="18" charset="0"/>
                        </a:rPr>
                        <a:t>, </a:t>
                      </a:r>
                      <a:r>
                        <a:rPr lang="it-IT" sz="2200" b="0" i="0" dirty="0" err="1">
                          <a:solidFill>
                            <a:srgbClr val="333333"/>
                          </a:solidFill>
                          <a:effectLst/>
                          <a:latin typeface="Times New Roman" panose="02020603050405020304" pitchFamily="18" charset="0"/>
                          <a:cs typeface="Times New Roman" panose="02020603050405020304" pitchFamily="18" charset="0"/>
                        </a:rPr>
                        <a:t>Motorenbenzin</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B. primaria, b. auto, b. avio, b. naturale, </a:t>
                      </a:r>
                      <a:r>
                        <a:rPr lang="it-IT" sz="2200" dirty="0" err="1">
                          <a:solidFill>
                            <a:schemeClr val="bg2">
                              <a:lumMod val="10000"/>
                            </a:schemeClr>
                          </a:solidFill>
                          <a:latin typeface="Times New Roman" panose="02020603050405020304" pitchFamily="18" charset="0"/>
                          <a:cs typeface="Times New Roman" panose="02020603050405020304" pitchFamily="18" charset="0"/>
                        </a:rPr>
                        <a:t>b.verde</a:t>
                      </a:r>
                      <a:r>
                        <a:rPr lang="it-IT" sz="2200" dirty="0">
                          <a:solidFill>
                            <a:schemeClr val="bg2">
                              <a:lumMod val="10000"/>
                            </a:schemeClr>
                          </a:solidFill>
                          <a:latin typeface="Times New Roman" panose="02020603050405020304" pitchFamily="18" charset="0"/>
                          <a:cs typeface="Times New Roman" panose="02020603050405020304" pitchFamily="18" charset="0"/>
                        </a:rPr>
                        <a:t>, b. solventi </a:t>
                      </a:r>
                    </a:p>
                  </a:txBody>
                  <a:tcPr/>
                </a:tc>
                <a:extLst>
                  <a:ext uri="{0D108BD9-81ED-4DB2-BD59-A6C34878D82A}">
                    <a16:rowId xmlns:a16="http://schemas.microsoft.com/office/drawing/2014/main" val="3315726681"/>
                  </a:ext>
                </a:extLst>
              </a:tr>
              <a:tr h="584460">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Ortografische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Varianten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tc>
                  <a:txBody>
                    <a:bodyPr/>
                    <a:lstStyle/>
                    <a:p>
                      <a:endParaRPr lang="it-IT" sz="2200" dirty="0"/>
                    </a:p>
                  </a:txBody>
                  <a:tcPr/>
                </a:tc>
                <a:extLst>
                  <a:ext uri="{0D108BD9-81ED-4DB2-BD59-A6C34878D82A}">
                    <a16:rowId xmlns:a16="http://schemas.microsoft.com/office/drawing/2014/main" val="3065853268"/>
                  </a:ext>
                </a:extLst>
              </a:tr>
              <a:tr h="47276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Abgekürzte</a:t>
                      </a:r>
                      <a:r>
                        <a:rPr lang="it-IT" sz="2200" b="1" dirty="0">
                          <a:solidFill>
                            <a:schemeClr val="bg2">
                              <a:lumMod val="10000"/>
                            </a:schemeClr>
                          </a:solidFill>
                          <a:latin typeface="Times New Roman" panose="02020603050405020304" pitchFamily="18" charset="0"/>
                          <a:cs typeface="Times New Roman" panose="02020603050405020304" pitchFamily="18" charset="0"/>
                        </a:rPr>
                        <a:t> Forme </a:t>
                      </a: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Benz.</a:t>
                      </a:r>
                    </a:p>
                  </a:txBody>
                  <a:tcPr/>
                </a:tc>
                <a:tc>
                  <a:txBody>
                    <a:bodyPr/>
                    <a:lstStyle/>
                    <a:p>
                      <a:endParaRPr lang="it-IT" sz="2200" dirty="0"/>
                    </a:p>
                  </a:txBody>
                  <a:tcPr/>
                </a:tc>
                <a:extLst>
                  <a:ext uri="{0D108BD9-81ED-4DB2-BD59-A6C34878D82A}">
                    <a16:rowId xmlns:a16="http://schemas.microsoft.com/office/drawing/2014/main" val="1384392757"/>
                  </a:ext>
                </a:extLst>
              </a:tr>
              <a:tr h="91175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Synonime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r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Vergaserkraftstoff</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a:p>
                  </a:txBody>
                  <a:tcPr/>
                </a:tc>
                <a:extLst>
                  <a:ext uri="{0D108BD9-81ED-4DB2-BD59-A6C34878D82A}">
                    <a16:rowId xmlns:a16="http://schemas.microsoft.com/office/drawing/2014/main" val="1692559978"/>
                  </a:ext>
                </a:extLst>
              </a:tr>
              <a:tr h="474055">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Antonyme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endParaRPr lang="it-IT" sz="2200" dirty="0"/>
                    </a:p>
                  </a:txBody>
                  <a:tcPr/>
                </a:tc>
                <a:tc>
                  <a:txBody>
                    <a:bodyPr/>
                    <a:lstStyle/>
                    <a:p>
                      <a:endParaRPr lang="it-IT" sz="2200"/>
                    </a:p>
                  </a:txBody>
                  <a:tcPr/>
                </a:tc>
                <a:extLst>
                  <a:ext uri="{0D108BD9-81ED-4DB2-BD59-A6C34878D82A}">
                    <a16:rowId xmlns:a16="http://schemas.microsoft.com/office/drawing/2014/main" val="798268365"/>
                  </a:ext>
                </a:extLst>
              </a:tr>
              <a:tr h="56497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Kollokation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err="1">
                          <a:solidFill>
                            <a:schemeClr val="bg2">
                              <a:lumMod val="10000"/>
                            </a:schemeClr>
                          </a:solidFill>
                          <a:latin typeface="Times New Roman" panose="02020603050405020304" pitchFamily="18" charset="0"/>
                          <a:cs typeface="Times New Roman" panose="02020603050405020304" pitchFamily="18" charset="0"/>
                        </a:rPr>
                        <a:t>Das</a:t>
                      </a:r>
                      <a:r>
                        <a:rPr lang="it-IT" sz="2200" dirty="0">
                          <a:solidFill>
                            <a:schemeClr val="bg2">
                              <a:lumMod val="10000"/>
                            </a:schemeClr>
                          </a:solidFill>
                          <a:latin typeface="Times New Roman" panose="02020603050405020304" pitchFamily="18" charset="0"/>
                          <a:cs typeface="Times New Roman" panose="02020603050405020304" pitchFamily="18" charset="0"/>
                        </a:rPr>
                        <a:t> B. </a:t>
                      </a:r>
                      <a:r>
                        <a:rPr lang="it-IT" sz="2200" dirty="0" err="1">
                          <a:solidFill>
                            <a:schemeClr val="bg2">
                              <a:lumMod val="10000"/>
                            </a:schemeClr>
                          </a:solidFill>
                          <a:latin typeface="Times New Roman" panose="02020603050405020304" pitchFamily="18" charset="0"/>
                          <a:cs typeface="Times New Roman" panose="02020603050405020304" pitchFamily="18" charset="0"/>
                        </a:rPr>
                        <a:t>laden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lagern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beenden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ein direkteinspritzender Benzin</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Fare il pieno di b., finire la b., fare b., iniezione diretta di b. </a:t>
                      </a:r>
                    </a:p>
                  </a:txBody>
                  <a:tcPr/>
                </a:tc>
                <a:extLst>
                  <a:ext uri="{0D108BD9-81ED-4DB2-BD59-A6C34878D82A}">
                    <a16:rowId xmlns:a16="http://schemas.microsoft.com/office/drawing/2014/main" val="1616872398"/>
                  </a:ext>
                </a:extLst>
              </a:tr>
              <a:tr h="158713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Kontext</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de-DE" sz="2200" b="0" i="0" u="none" dirty="0">
                          <a:solidFill>
                            <a:schemeClr val="bg2">
                              <a:lumMod val="10000"/>
                            </a:schemeClr>
                          </a:solidFill>
                          <a:effectLst/>
                          <a:latin typeface="Times New Roman" panose="02020603050405020304" pitchFamily="18" charset="0"/>
                          <a:cs typeface="Times New Roman" panose="02020603050405020304" pitchFamily="18" charset="0"/>
                        </a:rPr>
                        <a:t>„</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Ich habe kein </a:t>
                      </a:r>
                      <a:r>
                        <a:rPr lang="de-DE"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Benzin</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mehr im Tank</a:t>
                      </a:r>
                      <a:r>
                        <a:rPr lang="de-DE" sz="2200" b="0" i="0" u="none" dirty="0">
                          <a:solidFill>
                            <a:schemeClr val="bg2">
                              <a:lumMod val="10000"/>
                            </a:schemeClr>
                          </a:solidFill>
                          <a:effectLst/>
                          <a:latin typeface="Times New Roman" panose="02020603050405020304" pitchFamily="18" charset="0"/>
                          <a:cs typeface="Times New Roman" panose="02020603050405020304" pitchFamily="18" charset="0"/>
                        </a:rPr>
                        <a:t>.“</a:t>
                      </a:r>
                    </a:p>
                    <a:p>
                      <a:pPr algn="l"/>
                      <a:r>
                        <a:rPr lang="de-DE" sz="2200" b="0" i="0" u="none" dirty="0">
                          <a:solidFill>
                            <a:schemeClr val="bg2">
                              <a:lumMod val="10000"/>
                            </a:schemeClr>
                          </a:solidFill>
                          <a:effectLst/>
                          <a:latin typeface="Times New Roman" panose="02020603050405020304" pitchFamily="18" charset="0"/>
                          <a:cs typeface="Times New Roman" panose="02020603050405020304" pitchFamily="18" charset="0"/>
                        </a:rPr>
                        <a:t>(https://www.wortbedeutung.info/Benzin/)</a:t>
                      </a:r>
                    </a:p>
                    <a:p>
                      <a:endParaRPr lang="it-IT" sz="2200" dirty="0"/>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«L'Unione Nazionale Consumatori ha lanciato l'allarme sull'aumento vertiginoso dei prezzi del carburante per auto. Una crescita che è iniziata a novembre e che continua ancora oggi, portando ad aumento importante dei costi per un pieno di </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benzina</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o diesel.» (https://www.hdmotori.it/auto/speciali/n535748/benzina-diesel-prezzo-aumento-pieno/)</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03863"/>
                  </a:ext>
                </a:extLst>
              </a:tr>
              <a:tr h="757349">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Datum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Eintrags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08/04/2023</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2200" dirty="0">
                          <a:solidFill>
                            <a:schemeClr val="bg2">
                              <a:lumMod val="10000"/>
                            </a:schemeClr>
                          </a:solidFill>
                          <a:latin typeface="Times New Roman" panose="02020603050405020304" pitchFamily="18" charset="0"/>
                          <a:cs typeface="Times New Roman" panose="02020603050405020304" pitchFamily="18" charset="0"/>
                        </a:rPr>
                        <a:t>08/04/2023</a:t>
                      </a:r>
                    </a:p>
                    <a:p>
                      <a:endParaRPr lang="it-IT" sz="2200" dirty="0"/>
                    </a:p>
                  </a:txBody>
                  <a:tcPr/>
                </a:tc>
                <a:extLst>
                  <a:ext uri="{0D108BD9-81ED-4DB2-BD59-A6C34878D82A}">
                    <a16:rowId xmlns:a16="http://schemas.microsoft.com/office/drawing/2014/main" val="2853990522"/>
                  </a:ext>
                </a:extLst>
              </a:tr>
              <a:tr h="5454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Querverweise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Diesel</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Diesel</a:t>
                      </a:r>
                    </a:p>
                  </a:txBody>
                  <a:tcPr/>
                </a:tc>
                <a:extLst>
                  <a:ext uri="{0D108BD9-81ED-4DB2-BD59-A6C34878D82A}">
                    <a16:rowId xmlns:a16="http://schemas.microsoft.com/office/drawing/2014/main" val="1860962380"/>
                  </a:ext>
                </a:extLst>
              </a:tr>
            </a:tbl>
          </a:graphicData>
        </a:graphic>
      </p:graphicFrame>
      <p:pic>
        <p:nvPicPr>
          <p:cNvPr id="4" name="Immagine 3">
            <a:extLst>
              <a:ext uri="{FF2B5EF4-FFF2-40B4-BE49-F238E27FC236}">
                <a16:creationId xmlns:a16="http://schemas.microsoft.com/office/drawing/2014/main" id="{1F6905A7-FDE6-4491-AE5C-161422D87D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3803" y="3296416"/>
            <a:ext cx="4735391" cy="2026785"/>
          </a:xfrm>
          <a:prstGeom prst="rect">
            <a:avLst/>
          </a:prstGeom>
        </p:spPr>
      </p:pic>
    </p:spTree>
    <p:extLst>
      <p:ext uri="{BB962C8B-B14F-4D97-AF65-F5344CB8AC3E}">
        <p14:creationId xmlns:p14="http://schemas.microsoft.com/office/powerpoint/2010/main" val="298557403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egnaposto immagine 9" descr="Immagine che contiene utensiledimetallo, vite, ingranaggio&#10;&#10;Descrizione generata automaticamente">
            <a:extLst>
              <a:ext uri="{FF2B5EF4-FFF2-40B4-BE49-F238E27FC236}">
                <a16:creationId xmlns:a16="http://schemas.microsoft.com/office/drawing/2014/main" id="{2A5642B0-CECF-4134-9D1D-104288B49B13}"/>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t="10000" b="10000"/>
          <a:stretch>
            <a:fillRect/>
          </a:stretch>
        </p:blipFill>
        <p:spPr>
          <a:xfrm>
            <a:off x="9689123" y="3358662"/>
            <a:ext cx="3675185" cy="2303584"/>
          </a:xfrm>
        </p:spPr>
      </p:pic>
      <p:sp>
        <p:nvSpPr>
          <p:cNvPr id="3" name="Segnaposto numero diapositiva 2">
            <a:extLst>
              <a:ext uri="{FF2B5EF4-FFF2-40B4-BE49-F238E27FC236}">
                <a16:creationId xmlns:a16="http://schemas.microsoft.com/office/drawing/2014/main" id="{A014DDAC-838C-4829-A750-63ED47D90139}"/>
              </a:ext>
            </a:extLst>
          </p:cNvPr>
          <p:cNvSpPr>
            <a:spLocks noGrp="1"/>
          </p:cNvSpPr>
          <p:nvPr>
            <p:ph type="sldNum" sz="quarter" idx="2"/>
          </p:nvPr>
        </p:nvSpPr>
        <p:spPr/>
        <p:txBody>
          <a:bodyPr/>
          <a:lstStyle/>
          <a:p>
            <a:fld id="{86CB4B4D-7CA3-9044-876B-883B54F8677D}" type="slidenum">
              <a:rPr lang="it-IT" smtClean="0"/>
              <a:pPr/>
              <a:t>5</a:t>
            </a:fld>
            <a:endParaRPr lang="it-IT"/>
          </a:p>
        </p:txBody>
      </p:sp>
      <p:graphicFrame>
        <p:nvGraphicFramePr>
          <p:cNvPr id="6" name="Tabella 7">
            <a:extLst>
              <a:ext uri="{FF2B5EF4-FFF2-40B4-BE49-F238E27FC236}">
                <a16:creationId xmlns:a16="http://schemas.microsoft.com/office/drawing/2014/main" id="{C5AA590D-E8ED-45AE-BC94-33455377463C}"/>
              </a:ext>
            </a:extLst>
          </p:cNvPr>
          <p:cNvGraphicFramePr>
            <a:graphicFrameLocks noGrp="1"/>
          </p:cNvGraphicFramePr>
          <p:nvPr>
            <p:extLst>
              <p:ext uri="{D42A27DB-BD31-4B8C-83A1-F6EECF244321}">
                <p14:modId xmlns:p14="http://schemas.microsoft.com/office/powerpoint/2010/main" val="603726282"/>
              </p:ext>
            </p:extLst>
          </p:nvPr>
        </p:nvGraphicFramePr>
        <p:xfrm>
          <a:off x="606281" y="260401"/>
          <a:ext cx="23158939" cy="13270851"/>
        </p:xfrm>
        <a:graphic>
          <a:graphicData uri="http://schemas.openxmlformats.org/drawingml/2006/table">
            <a:tbl>
              <a:tblPr firstRow="1" bandRow="1">
                <a:tableStyleId>{5940675A-B579-460E-94D1-54222C63F5DA}</a:tableStyleId>
              </a:tblPr>
              <a:tblGrid>
                <a:gridCol w="4115681">
                  <a:extLst>
                    <a:ext uri="{9D8B030D-6E8A-4147-A177-3AD203B41FA5}">
                      <a16:colId xmlns:a16="http://schemas.microsoft.com/office/drawing/2014/main" val="3115371598"/>
                    </a:ext>
                  </a:extLst>
                </a:gridCol>
                <a:gridCol w="9736807">
                  <a:extLst>
                    <a:ext uri="{9D8B030D-6E8A-4147-A177-3AD203B41FA5}">
                      <a16:colId xmlns:a16="http://schemas.microsoft.com/office/drawing/2014/main" val="174746509"/>
                    </a:ext>
                  </a:extLst>
                </a:gridCol>
                <a:gridCol w="9306451">
                  <a:extLst>
                    <a:ext uri="{9D8B030D-6E8A-4147-A177-3AD203B41FA5}">
                      <a16:colId xmlns:a16="http://schemas.microsoft.com/office/drawing/2014/main" val="3522766599"/>
                    </a:ext>
                  </a:extLst>
                </a:gridCol>
              </a:tblGrid>
              <a:tr h="438994">
                <a:tc>
                  <a:txBody>
                    <a:bodyPr/>
                    <a:lstStyle/>
                    <a:p>
                      <a:endParaRPr lang="it-IT" dirty="0"/>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DEUTSCH (AS)</a:t>
                      </a:r>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ITALIANO (ZS)</a:t>
                      </a:r>
                    </a:p>
                  </a:txBody>
                  <a:tcPr/>
                </a:tc>
                <a:extLst>
                  <a:ext uri="{0D108BD9-81ED-4DB2-BD59-A6C34878D82A}">
                    <a16:rowId xmlns:a16="http://schemas.microsoft.com/office/drawing/2014/main" val="3059610486"/>
                  </a:ext>
                </a:extLst>
              </a:tr>
              <a:tr h="10602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Begriff</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3200" b="1" i="0" u="none" strike="noStrike" cap="none" spc="0" baseline="0" dirty="0" err="1">
                          <a:solidFill>
                            <a:srgbClr val="FF0000"/>
                          </a:solidFill>
                          <a:effectLst/>
                          <a:uFillTx/>
                          <a:latin typeface="Times New Roman" panose="02020603050405020304" pitchFamily="18" charset="0"/>
                          <a:ea typeface="+mn-ea"/>
                          <a:cs typeface="Times New Roman" panose="02020603050405020304" pitchFamily="18" charset="0"/>
                          <a:sym typeface="Helvetica Neue"/>
                        </a:rPr>
                        <a:t>Bolzen</a:t>
                      </a:r>
                      <a:r>
                        <a:rPr lang="it-IT" sz="3200" b="1" i="0" u="none" strike="noStrike" cap="none" spc="0" baseline="0" dirty="0">
                          <a:solidFill>
                            <a:srgbClr val="FF0000"/>
                          </a:solidFill>
                          <a:effectLst/>
                          <a:uFillTx/>
                          <a:latin typeface="Times New Roman" panose="02020603050405020304" pitchFamily="18" charset="0"/>
                          <a:ea typeface="+mn-ea"/>
                          <a:cs typeface="Times New Roman" panose="02020603050405020304" pitchFamily="18" charset="0"/>
                          <a:sym typeface="Helvetica Neue"/>
                        </a:rPr>
                        <a:t>, </a:t>
                      </a:r>
                      <a:r>
                        <a:rPr lang="it-IT" sz="3200" b="1" i="0" u="none" strike="noStrike" cap="none" spc="0" baseline="0" dirty="0" err="1">
                          <a:solidFill>
                            <a:srgbClr val="FF0000"/>
                          </a:solidFill>
                          <a:effectLst/>
                          <a:uFillTx/>
                          <a:latin typeface="Times New Roman" panose="02020603050405020304" pitchFamily="18" charset="0"/>
                          <a:ea typeface="+mn-ea"/>
                          <a:cs typeface="Times New Roman" panose="02020603050405020304" pitchFamily="18" charset="0"/>
                          <a:sym typeface="Helvetica Neue"/>
                        </a:rPr>
                        <a:t>der</a:t>
                      </a:r>
                      <a:endParaRPr lang="it-IT" sz="3200" b="1" i="0" u="none" strike="noStrike" cap="none" spc="0" baseline="0" dirty="0">
                        <a:solidFill>
                          <a:srgbClr val="FF0000"/>
                        </a:solidFill>
                        <a:effectLst/>
                        <a:uFillTx/>
                        <a:latin typeface="Times New Roman" panose="02020603050405020304" pitchFamily="18" charset="0"/>
                        <a:ea typeface="+mn-ea"/>
                        <a:cs typeface="Times New Roman" panose="02020603050405020304" pitchFamily="18" charset="0"/>
                        <a:sym typeface="Helvetica Neue"/>
                      </a:endParaRPr>
                    </a:p>
                    <a:p>
                      <a:pPr algn="ctr"/>
                      <a:endParaRPr lang="it-IT"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it-IT" sz="3200" b="1" dirty="0">
                          <a:solidFill>
                            <a:schemeClr val="bg2">
                              <a:lumMod val="10000"/>
                            </a:schemeClr>
                          </a:solidFill>
                          <a:latin typeface="Times New Roman" panose="02020603050405020304" pitchFamily="18" charset="0"/>
                          <a:cs typeface="Times New Roman" panose="02020603050405020304" pitchFamily="18" charset="0"/>
                        </a:rPr>
                        <a:t>Bullone</a:t>
                      </a:r>
                    </a:p>
                  </a:txBody>
                  <a:tcPr/>
                </a:tc>
                <a:extLst>
                  <a:ext uri="{0D108BD9-81ED-4DB2-BD59-A6C34878D82A}">
                    <a16:rowId xmlns:a16="http://schemas.microsoft.com/office/drawing/2014/main" val="789596408"/>
                  </a:ext>
                </a:extLst>
              </a:tr>
              <a:tr h="4054313">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Definition (und Bild) </a:t>
                      </a:r>
                    </a:p>
                  </a:txBody>
                  <a:tcPr/>
                </a:tc>
                <a:tc>
                  <a:txBody>
                    <a:bodyPr/>
                    <a:lstStyle/>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Kurzer, zylindrischer Körper, oft aus Metall, zur Verbindung von Metallgliedern, Holzgliedern</a:t>
                      </a:r>
                    </a:p>
                    <a:p>
                      <a:pPr algn="l"/>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Quelle: Der deutsche Wortschatz von 1600 bis heute.</a:t>
                      </a:r>
                    </a:p>
                  </a:txBody>
                  <a:tcPr/>
                </a:tc>
                <a:tc>
                  <a:txBody>
                    <a:bodyPr/>
                    <a:lstStyle/>
                    <a:p>
                      <a:pPr algn="l"/>
                      <a:r>
                        <a:rPr lang="it-IT" sz="2200" b="0" i="0" dirty="0">
                          <a:solidFill>
                            <a:schemeClr val="bg2">
                              <a:lumMod val="10000"/>
                            </a:schemeClr>
                          </a:solidFill>
                          <a:effectLst/>
                          <a:latin typeface="Times New Roman" panose="02020603050405020304" pitchFamily="18" charset="0"/>
                          <a:cs typeface="Times New Roman" panose="02020603050405020304" pitchFamily="18" charset="0"/>
                        </a:rPr>
                        <a:t>Organo di collegamento, formato da uno stelo metallico cilindrico recante a un’estremità una testa fissa, e avente all’altra una filettatura a vite, più o meno estesa, su cui si avvita un dado per stringere l’accoppiamento.</a:t>
                      </a:r>
                    </a:p>
                    <a:p>
                      <a:pPr algn="l"/>
                      <a:endPar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Fonte: Vocabolario Treccani </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20322829"/>
                  </a:ext>
                </a:extLst>
              </a:tr>
              <a:tr h="54403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Oberbegriff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s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Glied</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dirty="0">
                          <a:solidFill>
                            <a:schemeClr val="bg2">
                              <a:lumMod val="10000"/>
                            </a:schemeClr>
                          </a:solidFill>
                          <a:latin typeface="Times New Roman" panose="02020603050405020304" pitchFamily="18" charset="0"/>
                          <a:cs typeface="Times New Roman" panose="02020603050405020304" pitchFamily="18" charset="0"/>
                        </a:rPr>
                        <a:t>Anello metallico </a:t>
                      </a:r>
                    </a:p>
                  </a:txBody>
                  <a:tcPr/>
                </a:tc>
                <a:extLst>
                  <a:ext uri="{0D108BD9-81ED-4DB2-BD59-A6C34878D82A}">
                    <a16:rowId xmlns:a16="http://schemas.microsoft.com/office/drawing/2014/main" val="1162053315"/>
                  </a:ext>
                </a:extLst>
              </a:tr>
              <a:tr h="106704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Unterbegriff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Bolzenschneider</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Bolzenkluppungen</a:t>
                      </a:r>
                      <a:r>
                        <a:rPr lang="it-IT" sz="2200" u="none" dirty="0">
                          <a:solidFill>
                            <a:schemeClr val="bg2">
                              <a:lumMod val="10000"/>
                            </a:schemeClr>
                          </a:solidFill>
                          <a:latin typeface="Times New Roman" panose="02020603050405020304" pitchFamily="18" charset="0"/>
                          <a:cs typeface="Times New Roman" panose="02020603050405020304" pitchFamily="18" charset="0"/>
                        </a:rPr>
                        <a:t>, 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Bolzenmörder</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B. prigioniero, b. di fondazione </a:t>
                      </a:r>
                    </a:p>
                  </a:txBody>
                  <a:tcPr/>
                </a:tc>
                <a:extLst>
                  <a:ext uri="{0D108BD9-81ED-4DB2-BD59-A6C34878D82A}">
                    <a16:rowId xmlns:a16="http://schemas.microsoft.com/office/drawing/2014/main" val="3315726681"/>
                  </a:ext>
                </a:extLst>
              </a:tr>
              <a:tr h="584460">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Ortografische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Varianten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tc>
                  <a:txBody>
                    <a:bodyPr/>
                    <a:lstStyle/>
                    <a:p>
                      <a:endParaRPr lang="it-IT" sz="2200" dirty="0"/>
                    </a:p>
                  </a:txBody>
                  <a:tcPr/>
                </a:tc>
                <a:extLst>
                  <a:ext uri="{0D108BD9-81ED-4DB2-BD59-A6C34878D82A}">
                    <a16:rowId xmlns:a16="http://schemas.microsoft.com/office/drawing/2014/main" val="3065853268"/>
                  </a:ext>
                </a:extLst>
              </a:tr>
              <a:tr h="47276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Abgekürzte</a:t>
                      </a:r>
                      <a:r>
                        <a:rPr lang="it-IT" sz="2200" b="1" dirty="0">
                          <a:solidFill>
                            <a:schemeClr val="bg2">
                              <a:lumMod val="10000"/>
                            </a:schemeClr>
                          </a:solidFill>
                          <a:latin typeface="Times New Roman" panose="02020603050405020304" pitchFamily="18" charset="0"/>
                          <a:cs typeface="Times New Roman" panose="02020603050405020304" pitchFamily="18" charset="0"/>
                        </a:rPr>
                        <a:t> Forme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extLst>
                  <a:ext uri="{0D108BD9-81ED-4DB2-BD59-A6C34878D82A}">
                    <a16:rowId xmlns:a16="http://schemas.microsoft.com/office/drawing/2014/main" val="1384392757"/>
                  </a:ext>
                </a:extLst>
              </a:tr>
              <a:tr h="91175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Synonime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e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Schraube</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e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Radmutter</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2559978"/>
                  </a:ext>
                </a:extLst>
              </a:tr>
              <a:tr h="474055">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Antonyme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endParaRPr lang="it-IT" sz="2200" dirty="0"/>
                    </a:p>
                  </a:txBody>
                  <a:tcPr/>
                </a:tc>
                <a:tc>
                  <a:txBody>
                    <a:bodyPr/>
                    <a:lstStyle/>
                    <a:p>
                      <a:endParaRPr lang="it-IT" sz="2200"/>
                    </a:p>
                  </a:txBody>
                  <a:tcPr/>
                </a:tc>
                <a:extLst>
                  <a:ext uri="{0D108BD9-81ED-4DB2-BD59-A6C34878D82A}">
                    <a16:rowId xmlns:a16="http://schemas.microsoft.com/office/drawing/2014/main" val="798268365"/>
                  </a:ext>
                </a:extLst>
              </a:tr>
              <a:tr h="56497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Kollokation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err="1">
                          <a:solidFill>
                            <a:schemeClr val="bg2">
                              <a:lumMod val="10000"/>
                            </a:schemeClr>
                          </a:solidFill>
                          <a:latin typeface="Times New Roman" panose="02020603050405020304" pitchFamily="18" charset="0"/>
                          <a:cs typeface="Times New Roman" panose="02020603050405020304" pitchFamily="18" charset="0"/>
                        </a:rPr>
                        <a:t>Den</a:t>
                      </a:r>
                      <a:r>
                        <a:rPr lang="it-IT" sz="2200" dirty="0">
                          <a:solidFill>
                            <a:schemeClr val="bg2">
                              <a:lumMod val="10000"/>
                            </a:schemeClr>
                          </a:solidFill>
                          <a:latin typeface="Times New Roman" panose="02020603050405020304" pitchFamily="18" charset="0"/>
                          <a:cs typeface="Times New Roman" panose="02020603050405020304" pitchFamily="18" charset="0"/>
                        </a:rPr>
                        <a:t> B. </a:t>
                      </a:r>
                      <a:r>
                        <a:rPr lang="it-IT" sz="2200" dirty="0" err="1">
                          <a:solidFill>
                            <a:schemeClr val="bg2">
                              <a:lumMod val="10000"/>
                            </a:schemeClr>
                          </a:solidFill>
                          <a:latin typeface="Times New Roman" panose="02020603050405020304" pitchFamily="18" charset="0"/>
                          <a:cs typeface="Times New Roman" panose="02020603050405020304" pitchFamily="18" charset="0"/>
                        </a:rPr>
                        <a:t>einschlagen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den</a:t>
                      </a:r>
                      <a:r>
                        <a:rPr lang="it-IT" sz="2200" dirty="0">
                          <a:solidFill>
                            <a:schemeClr val="bg2">
                              <a:lumMod val="10000"/>
                            </a:schemeClr>
                          </a:solidFill>
                          <a:latin typeface="Times New Roman" panose="02020603050405020304" pitchFamily="18" charset="0"/>
                          <a:cs typeface="Times New Roman" panose="02020603050405020304" pitchFamily="18" charset="0"/>
                        </a:rPr>
                        <a:t> B. </a:t>
                      </a:r>
                      <a:r>
                        <a:rPr lang="it-IT" sz="2200" dirty="0" err="1">
                          <a:solidFill>
                            <a:schemeClr val="bg2">
                              <a:lumMod val="10000"/>
                            </a:schemeClr>
                          </a:solidFill>
                          <a:latin typeface="Times New Roman" panose="02020603050405020304" pitchFamily="18" charset="0"/>
                          <a:cs typeface="Times New Roman" panose="02020603050405020304" pitchFamily="18" charset="0"/>
                        </a:rPr>
                        <a:t>eintreiben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mit</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einem</a:t>
                      </a:r>
                      <a:r>
                        <a:rPr lang="it-IT" sz="2200" dirty="0">
                          <a:solidFill>
                            <a:schemeClr val="bg2">
                              <a:lumMod val="10000"/>
                            </a:schemeClr>
                          </a:solidFill>
                          <a:latin typeface="Times New Roman" panose="02020603050405020304" pitchFamily="18" charset="0"/>
                          <a:cs typeface="Times New Roman" panose="02020603050405020304" pitchFamily="18" charset="0"/>
                        </a:rPr>
                        <a:t> B. </a:t>
                      </a:r>
                      <a:r>
                        <a:rPr lang="it-IT" sz="2200" dirty="0" err="1">
                          <a:solidFill>
                            <a:schemeClr val="bg2">
                              <a:lumMod val="10000"/>
                            </a:schemeClr>
                          </a:solidFill>
                          <a:latin typeface="Times New Roman" panose="02020603050405020304" pitchFamily="18" charset="0"/>
                          <a:cs typeface="Times New Roman" panose="02020603050405020304" pitchFamily="18" charset="0"/>
                        </a:rPr>
                        <a:t>versehen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den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u="none" dirty="0">
                          <a:solidFill>
                            <a:schemeClr val="bg2">
                              <a:lumMod val="10000"/>
                            </a:schemeClr>
                          </a:solidFill>
                          <a:latin typeface="Times New Roman" panose="02020603050405020304" pitchFamily="18" charset="0"/>
                          <a:cs typeface="Times New Roman" panose="02020603050405020304" pitchFamily="18" charset="0"/>
                        </a:rPr>
                        <a:t>B. </a:t>
                      </a:r>
                      <a:r>
                        <a:rPr lang="it-IT" sz="2200" b="0" i="0" u="none" strike="noStrike" dirty="0" err="1">
                          <a:solidFill>
                            <a:srgbClr val="222222"/>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schließen</a:t>
                      </a:r>
                      <a:r>
                        <a:rPr lang="it-IT" sz="2200" b="0" i="0" u="none" strike="noStrike" dirty="0">
                          <a:solidFill>
                            <a:srgbClr val="222222"/>
                          </a:solidFill>
                          <a:effectLst/>
                          <a:latin typeface="Times New Roman" panose="02020603050405020304" pitchFamily="18" charset="0"/>
                          <a:cs typeface="Times New Roman" panose="02020603050405020304" pitchFamily="18" charset="0"/>
                        </a:rPr>
                        <a:t>, </a:t>
                      </a:r>
                      <a:r>
                        <a:rPr lang="it-IT" sz="2200" b="0" i="0" u="none" strike="noStrike" dirty="0" err="1">
                          <a:solidFill>
                            <a:srgbClr val="222222"/>
                          </a:solidFill>
                          <a:effectLst/>
                          <a:latin typeface="Times New Roman" panose="02020603050405020304" pitchFamily="18" charset="0"/>
                          <a:cs typeface="Times New Roman" panose="02020603050405020304" pitchFamily="18" charset="0"/>
                        </a:rPr>
                        <a:t>den</a:t>
                      </a:r>
                      <a:r>
                        <a:rPr lang="it-IT" sz="2200" b="0" i="0" u="none" strike="noStrike" dirty="0">
                          <a:solidFill>
                            <a:srgbClr val="222222"/>
                          </a:solidFill>
                          <a:effectLst/>
                          <a:latin typeface="Times New Roman" panose="02020603050405020304" pitchFamily="18" charset="0"/>
                          <a:cs typeface="Times New Roman" panose="02020603050405020304" pitchFamily="18" charset="0"/>
                        </a:rPr>
                        <a:t> B. </a:t>
                      </a:r>
                      <a:r>
                        <a:rPr lang="it-IT" sz="2200" b="0" i="0" u="none" strike="noStrike" dirty="0" err="1">
                          <a:solidFill>
                            <a:srgbClr val="222222"/>
                          </a:solidFill>
                          <a:effectLst/>
                          <a:latin typeface="Times New Roman" panose="02020603050405020304" pitchFamily="18" charset="0"/>
                          <a:cs typeface="Times New Roman" panose="02020603050405020304" pitchFamily="18" charset="0"/>
                        </a:rPr>
                        <a:t>schrauben</a:t>
                      </a:r>
                      <a:r>
                        <a:rPr lang="it-IT" sz="2200" b="0" i="0" u="none" strike="noStrike" dirty="0">
                          <a:solidFill>
                            <a:srgbClr val="222222"/>
                          </a:solidFill>
                          <a:effectLst/>
                          <a:latin typeface="Times New Roman" panose="02020603050405020304" pitchFamily="18" charset="0"/>
                          <a:cs typeface="Times New Roman" panose="02020603050405020304" pitchFamily="18" charset="0"/>
                        </a:rPr>
                        <a:t>/</a:t>
                      </a:r>
                      <a:r>
                        <a:rPr lang="it-IT" sz="2200" b="0" i="0" u="none" strike="noStrike" dirty="0" err="1">
                          <a:solidFill>
                            <a:srgbClr val="222222"/>
                          </a:solidFill>
                          <a:effectLst/>
                          <a:latin typeface="Times New Roman" panose="02020603050405020304" pitchFamily="18" charset="0"/>
                          <a:cs typeface="Times New Roman" panose="02020603050405020304" pitchFamily="18" charset="0"/>
                        </a:rPr>
                        <a:t>abschrauben</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Stringere, chiudere, avvitare, mettere, svitare un b. </a:t>
                      </a:r>
                    </a:p>
                  </a:txBody>
                  <a:tcPr/>
                </a:tc>
                <a:extLst>
                  <a:ext uri="{0D108BD9-81ED-4DB2-BD59-A6C34878D82A}">
                    <a16:rowId xmlns:a16="http://schemas.microsoft.com/office/drawing/2014/main" val="1616872398"/>
                  </a:ext>
                </a:extLst>
              </a:tr>
              <a:tr h="158713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Kontext</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de-DE" sz="2200" b="0" i="0" u="none" dirty="0">
                          <a:solidFill>
                            <a:schemeClr val="bg2">
                              <a:lumMod val="10000"/>
                            </a:schemeClr>
                          </a:solidFill>
                          <a:effectLst/>
                          <a:latin typeface="Times New Roman" panose="02020603050405020304" pitchFamily="18" charset="0"/>
                          <a:cs typeface="Times New Roman" panose="02020603050405020304" pitchFamily="18" charset="0"/>
                        </a:rPr>
                        <a:t>„</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einen </a:t>
                      </a:r>
                      <a:r>
                        <a:rPr lang="de-DE"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Bolzen</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mit dem Hammer einschlagen </a:t>
                      </a:r>
                      <a:r>
                        <a:rPr lang="de-DE" sz="2200" b="0" i="0" u="none" dirty="0">
                          <a:solidFill>
                            <a:schemeClr val="bg2">
                              <a:lumMod val="10000"/>
                            </a:schemeClr>
                          </a:solidFill>
                          <a:effectLst/>
                          <a:latin typeface="Times New Roman" panose="02020603050405020304" pitchFamily="18" charset="0"/>
                          <a:cs typeface="Times New Roman" panose="02020603050405020304" pitchFamily="18" charset="0"/>
                        </a:rPr>
                        <a:t>“</a:t>
                      </a:r>
                    </a:p>
                    <a:p>
                      <a:pPr algn="l"/>
                      <a:r>
                        <a:rPr lang="de-DE" sz="2200" b="0" i="0" u="none" dirty="0">
                          <a:solidFill>
                            <a:schemeClr val="bg2">
                              <a:lumMod val="10000"/>
                            </a:schemeClr>
                          </a:solidFill>
                          <a:effectLst/>
                          <a:latin typeface="Times New Roman" panose="02020603050405020304" pitchFamily="18" charset="0"/>
                          <a:cs typeface="Times New Roman" panose="02020603050405020304" pitchFamily="18" charset="0"/>
                        </a:rPr>
                        <a:t>(https://www.dwds.de/wb/Bolzen)</a:t>
                      </a:r>
                    </a:p>
                    <a:p>
                      <a:endParaRPr lang="it-IT" sz="2200" dirty="0"/>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«Per avvitare un </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bullone</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ci vuole la chiave inglese» (https://www.dizy.com/it/voce/bullone/frasi)</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03863"/>
                  </a:ext>
                </a:extLst>
              </a:tr>
              <a:tr h="308206">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Datum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Eintrags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09/04/2023</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2200" dirty="0">
                          <a:solidFill>
                            <a:schemeClr val="bg2">
                              <a:lumMod val="10000"/>
                            </a:schemeClr>
                          </a:solidFill>
                          <a:latin typeface="Times New Roman" panose="02020603050405020304" pitchFamily="18" charset="0"/>
                          <a:cs typeface="Times New Roman" panose="02020603050405020304" pitchFamily="18" charset="0"/>
                        </a:rPr>
                        <a:t>09/04/2023</a:t>
                      </a:r>
                    </a:p>
                    <a:p>
                      <a:endParaRPr lang="it-IT" sz="2200" dirty="0"/>
                    </a:p>
                  </a:txBody>
                  <a:tcPr/>
                </a:tc>
                <a:extLst>
                  <a:ext uri="{0D108BD9-81ED-4DB2-BD59-A6C34878D82A}">
                    <a16:rowId xmlns:a16="http://schemas.microsoft.com/office/drawing/2014/main" val="2853990522"/>
                  </a:ext>
                </a:extLst>
              </a:tr>
              <a:tr h="5454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Querverweise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60962380"/>
                  </a:ext>
                </a:extLst>
              </a:tr>
            </a:tbl>
          </a:graphicData>
        </a:graphic>
      </p:graphicFrame>
    </p:spTree>
    <p:extLst>
      <p:ext uri="{BB962C8B-B14F-4D97-AF65-F5344CB8AC3E}">
        <p14:creationId xmlns:p14="http://schemas.microsoft.com/office/powerpoint/2010/main" val="420282356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egnaposto immagine 7" descr="Immagine che contiene orologio, pannello di controllo&#10;&#10;Descrizione generata automaticamente">
            <a:extLst>
              <a:ext uri="{FF2B5EF4-FFF2-40B4-BE49-F238E27FC236}">
                <a16:creationId xmlns:a16="http://schemas.microsoft.com/office/drawing/2014/main" id="{3110E156-35B0-4651-9999-7E51B9380D63}"/>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l="14355" r="14355"/>
          <a:stretch>
            <a:fillRect/>
          </a:stretch>
        </p:blipFill>
        <p:spPr>
          <a:xfrm>
            <a:off x="10583360" y="2620108"/>
            <a:ext cx="3204780" cy="2989384"/>
          </a:xfrm>
        </p:spPr>
      </p:pic>
      <p:sp>
        <p:nvSpPr>
          <p:cNvPr id="3" name="Segnaposto numero diapositiva 2">
            <a:extLst>
              <a:ext uri="{FF2B5EF4-FFF2-40B4-BE49-F238E27FC236}">
                <a16:creationId xmlns:a16="http://schemas.microsoft.com/office/drawing/2014/main" id="{163F6B48-1454-4B6F-BBDF-F48A11D0E749}"/>
              </a:ext>
            </a:extLst>
          </p:cNvPr>
          <p:cNvSpPr>
            <a:spLocks noGrp="1"/>
          </p:cNvSpPr>
          <p:nvPr>
            <p:ph type="sldNum" sz="quarter" idx="2"/>
          </p:nvPr>
        </p:nvSpPr>
        <p:spPr/>
        <p:txBody>
          <a:bodyPr/>
          <a:lstStyle/>
          <a:p>
            <a:fld id="{86CB4B4D-7CA3-9044-876B-883B54F8677D}" type="slidenum">
              <a:rPr lang="it-IT" smtClean="0"/>
              <a:pPr/>
              <a:t>6</a:t>
            </a:fld>
            <a:endParaRPr lang="it-IT"/>
          </a:p>
        </p:txBody>
      </p:sp>
      <p:graphicFrame>
        <p:nvGraphicFramePr>
          <p:cNvPr id="6" name="Tabella 7">
            <a:extLst>
              <a:ext uri="{FF2B5EF4-FFF2-40B4-BE49-F238E27FC236}">
                <a16:creationId xmlns:a16="http://schemas.microsoft.com/office/drawing/2014/main" id="{6AE287F4-DFFC-4A40-8565-AD5FFEC05CAA}"/>
              </a:ext>
            </a:extLst>
          </p:cNvPr>
          <p:cNvGraphicFramePr>
            <a:graphicFrameLocks noGrp="1"/>
          </p:cNvGraphicFramePr>
          <p:nvPr>
            <p:extLst>
              <p:ext uri="{D42A27DB-BD31-4B8C-83A1-F6EECF244321}">
                <p14:modId xmlns:p14="http://schemas.microsoft.com/office/powerpoint/2010/main" val="2927946112"/>
              </p:ext>
            </p:extLst>
          </p:nvPr>
        </p:nvGraphicFramePr>
        <p:xfrm>
          <a:off x="606281" y="260401"/>
          <a:ext cx="23158939" cy="13270851"/>
        </p:xfrm>
        <a:graphic>
          <a:graphicData uri="http://schemas.openxmlformats.org/drawingml/2006/table">
            <a:tbl>
              <a:tblPr firstRow="1" bandRow="1">
                <a:tableStyleId>{5940675A-B579-460E-94D1-54222C63F5DA}</a:tableStyleId>
              </a:tblPr>
              <a:tblGrid>
                <a:gridCol w="4115681">
                  <a:extLst>
                    <a:ext uri="{9D8B030D-6E8A-4147-A177-3AD203B41FA5}">
                      <a16:colId xmlns:a16="http://schemas.microsoft.com/office/drawing/2014/main" val="3115371598"/>
                    </a:ext>
                  </a:extLst>
                </a:gridCol>
                <a:gridCol w="9736807">
                  <a:extLst>
                    <a:ext uri="{9D8B030D-6E8A-4147-A177-3AD203B41FA5}">
                      <a16:colId xmlns:a16="http://schemas.microsoft.com/office/drawing/2014/main" val="174746509"/>
                    </a:ext>
                  </a:extLst>
                </a:gridCol>
                <a:gridCol w="9306451">
                  <a:extLst>
                    <a:ext uri="{9D8B030D-6E8A-4147-A177-3AD203B41FA5}">
                      <a16:colId xmlns:a16="http://schemas.microsoft.com/office/drawing/2014/main" val="3522766599"/>
                    </a:ext>
                  </a:extLst>
                </a:gridCol>
              </a:tblGrid>
              <a:tr h="438994">
                <a:tc>
                  <a:txBody>
                    <a:bodyPr/>
                    <a:lstStyle/>
                    <a:p>
                      <a:endParaRPr lang="it-IT" dirty="0"/>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DEUTSCH (AS)</a:t>
                      </a:r>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ITALIANO (ZS)</a:t>
                      </a:r>
                    </a:p>
                  </a:txBody>
                  <a:tcPr/>
                </a:tc>
                <a:extLst>
                  <a:ext uri="{0D108BD9-81ED-4DB2-BD59-A6C34878D82A}">
                    <a16:rowId xmlns:a16="http://schemas.microsoft.com/office/drawing/2014/main" val="3059610486"/>
                  </a:ext>
                </a:extLst>
              </a:tr>
              <a:tr h="10602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Begriff</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3200" b="1" i="0" u="none" strike="noStrike" cap="none" spc="0" baseline="0" dirty="0">
                          <a:solidFill>
                            <a:srgbClr val="FF0000"/>
                          </a:solidFill>
                          <a:effectLst/>
                          <a:uFillTx/>
                          <a:latin typeface="Times New Roman" panose="02020603050405020304" pitchFamily="18" charset="0"/>
                          <a:ea typeface="+mn-ea"/>
                          <a:cs typeface="Times New Roman" panose="02020603050405020304" pitchFamily="18" charset="0"/>
                          <a:sym typeface="Helvetica Neue"/>
                        </a:rPr>
                        <a:t>Diesel, </a:t>
                      </a:r>
                      <a:r>
                        <a:rPr lang="it-IT" sz="3200" b="1" i="0" u="none" strike="noStrike" cap="none" spc="0" baseline="0" dirty="0" err="1">
                          <a:solidFill>
                            <a:srgbClr val="FF0000"/>
                          </a:solidFill>
                          <a:effectLst/>
                          <a:uFillTx/>
                          <a:latin typeface="Times New Roman" panose="02020603050405020304" pitchFamily="18" charset="0"/>
                          <a:ea typeface="+mn-ea"/>
                          <a:cs typeface="Times New Roman" panose="02020603050405020304" pitchFamily="18" charset="0"/>
                          <a:sym typeface="Helvetica Neue"/>
                        </a:rPr>
                        <a:t>der</a:t>
                      </a:r>
                      <a:endParaRPr lang="it-IT" sz="3200" b="1" i="0" u="none" strike="noStrike" cap="none" spc="0" baseline="0" dirty="0">
                        <a:solidFill>
                          <a:srgbClr val="FF0000"/>
                        </a:solidFill>
                        <a:effectLst/>
                        <a:uFillTx/>
                        <a:latin typeface="Times New Roman" panose="02020603050405020304" pitchFamily="18" charset="0"/>
                        <a:ea typeface="+mn-ea"/>
                        <a:cs typeface="Times New Roman" panose="02020603050405020304" pitchFamily="18" charset="0"/>
                        <a:sym typeface="Helvetica Neue"/>
                      </a:endParaRPr>
                    </a:p>
                    <a:p>
                      <a:pPr algn="ctr"/>
                      <a:endParaRPr lang="it-IT"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it-IT" sz="3200" b="1" dirty="0">
                          <a:solidFill>
                            <a:schemeClr val="bg2">
                              <a:lumMod val="10000"/>
                            </a:schemeClr>
                          </a:solidFill>
                          <a:latin typeface="Times New Roman" panose="02020603050405020304" pitchFamily="18" charset="0"/>
                          <a:cs typeface="Times New Roman" panose="02020603050405020304" pitchFamily="18" charset="0"/>
                        </a:rPr>
                        <a:t>Diesel</a:t>
                      </a:r>
                    </a:p>
                  </a:txBody>
                  <a:tcPr/>
                </a:tc>
                <a:extLst>
                  <a:ext uri="{0D108BD9-81ED-4DB2-BD59-A6C34878D82A}">
                    <a16:rowId xmlns:a16="http://schemas.microsoft.com/office/drawing/2014/main" val="789596408"/>
                  </a:ext>
                </a:extLst>
              </a:tr>
              <a:tr h="4054313">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Definition (und Bild) </a:t>
                      </a:r>
                    </a:p>
                  </a:txBody>
                  <a:tcPr/>
                </a:tc>
                <a:tc>
                  <a:txBody>
                    <a:bodyPr/>
                    <a:lstStyle/>
                    <a:p>
                      <a:pPr algn="l"/>
                      <a:r>
                        <a:rPr lang="de-DE" sz="2200" b="0" i="0" dirty="0">
                          <a:solidFill>
                            <a:schemeClr val="bg2">
                              <a:lumMod val="10000"/>
                            </a:schemeClr>
                          </a:solidFill>
                          <a:effectLst/>
                          <a:latin typeface="Times New Roman" panose="02020603050405020304" pitchFamily="18" charset="0"/>
                          <a:cs typeface="Times New Roman" panose="02020603050405020304" pitchFamily="18" charset="0"/>
                        </a:rPr>
                        <a:t>Ist ein Gemisch aus verschiedenen </a:t>
                      </a:r>
                      <a:r>
                        <a:rPr lang="de-DE" sz="2200" b="0" i="0" u="none" strike="noStrike" dirty="0">
                          <a:solidFill>
                            <a:schemeClr val="bg2">
                              <a:lumMod val="10000"/>
                            </a:schemeClr>
                          </a:solidFill>
                          <a:effectLst/>
                          <a:latin typeface="Times New Roman" panose="02020603050405020304" pitchFamily="18" charset="0"/>
                          <a:cs typeface="Times New Roman" panose="02020603050405020304" pitchFamily="18" charset="0"/>
                        </a:rPr>
                        <a:t>Kohlenwasserstoffen</a:t>
                      </a:r>
                      <a:r>
                        <a:rPr lang="de-DE" sz="2200" b="0" i="0" dirty="0">
                          <a:solidFill>
                            <a:schemeClr val="bg2">
                              <a:lumMod val="10000"/>
                            </a:schemeClr>
                          </a:solidFill>
                          <a:effectLst/>
                          <a:latin typeface="Times New Roman" panose="02020603050405020304" pitchFamily="18" charset="0"/>
                          <a:cs typeface="Times New Roman" panose="02020603050405020304" pitchFamily="18" charset="0"/>
                        </a:rPr>
                        <a:t>, das als </a:t>
                      </a:r>
                      <a:r>
                        <a:rPr lang="de-DE" sz="2200" b="0" i="0" u="none" strike="noStrike" dirty="0">
                          <a:solidFill>
                            <a:schemeClr val="bg2">
                              <a:lumMod val="10000"/>
                            </a:schemeClr>
                          </a:solidFill>
                          <a:effectLst/>
                          <a:latin typeface="Times New Roman" panose="02020603050405020304" pitchFamily="18" charset="0"/>
                          <a:cs typeface="Times New Roman" panose="02020603050405020304" pitchFamily="18" charset="0"/>
                        </a:rPr>
                        <a:t>Kraftstoff</a:t>
                      </a:r>
                      <a:r>
                        <a:rPr lang="de-DE" sz="2200" b="0" i="0" dirty="0">
                          <a:solidFill>
                            <a:schemeClr val="bg2">
                              <a:lumMod val="10000"/>
                            </a:schemeClr>
                          </a:solidFill>
                          <a:effectLst/>
                          <a:latin typeface="Times New Roman" panose="02020603050405020304" pitchFamily="18" charset="0"/>
                          <a:cs typeface="Times New Roman" panose="02020603050405020304" pitchFamily="18" charset="0"/>
                        </a:rPr>
                        <a:t> für einen </a:t>
                      </a:r>
                      <a:r>
                        <a:rPr lang="de-DE" sz="2200" b="0" i="0" u="none" strike="noStrike" dirty="0">
                          <a:solidFill>
                            <a:schemeClr val="bg2">
                              <a:lumMod val="10000"/>
                            </a:schemeClr>
                          </a:solidFill>
                          <a:effectLst/>
                          <a:latin typeface="Times New Roman" panose="02020603050405020304" pitchFamily="18" charset="0"/>
                          <a:cs typeface="Times New Roman" panose="02020603050405020304" pitchFamily="18" charset="0"/>
                        </a:rPr>
                        <a:t>Dieselmotor</a:t>
                      </a:r>
                      <a:r>
                        <a:rPr lang="de-DE" sz="2200" b="0" i="0" dirty="0">
                          <a:solidFill>
                            <a:schemeClr val="bg2">
                              <a:lumMod val="10000"/>
                            </a:schemeClr>
                          </a:solidFill>
                          <a:effectLst/>
                          <a:latin typeface="Times New Roman" panose="02020603050405020304" pitchFamily="18" charset="0"/>
                          <a:cs typeface="Times New Roman" panose="02020603050405020304" pitchFamily="18" charset="0"/>
                        </a:rPr>
                        <a:t> geeignet ist. Davon abweichend gibt es die </a:t>
                      </a:r>
                      <a:r>
                        <a:rPr lang="de-DE" sz="2200" b="0" i="0" u="none" strike="noStrike" dirty="0">
                          <a:solidFill>
                            <a:schemeClr val="bg2">
                              <a:lumMod val="10000"/>
                            </a:schemeClr>
                          </a:solidFill>
                          <a:effectLst/>
                          <a:latin typeface="Times New Roman" panose="02020603050405020304" pitchFamily="18" charset="0"/>
                          <a:cs typeface="Times New Roman" panose="02020603050405020304" pitchFamily="18" charset="0"/>
                        </a:rPr>
                        <a:t>Spezifikation</a:t>
                      </a:r>
                      <a:r>
                        <a:rPr lang="de-DE" sz="2200" b="0" i="0" dirty="0">
                          <a:solidFill>
                            <a:schemeClr val="bg2">
                              <a:lumMod val="10000"/>
                            </a:schemeClr>
                          </a:solidFill>
                          <a:effectLst/>
                          <a:latin typeface="Times New Roman" panose="02020603050405020304" pitchFamily="18" charset="0"/>
                          <a:cs typeface="Times New Roman" panose="02020603050405020304" pitchFamily="18" charset="0"/>
                        </a:rPr>
                        <a:t> für </a:t>
                      </a:r>
                      <a:r>
                        <a:rPr lang="de-DE" sz="2200" b="0" i="0" u="none" strike="noStrike" dirty="0">
                          <a:solidFill>
                            <a:schemeClr val="bg2">
                              <a:lumMod val="10000"/>
                            </a:schemeClr>
                          </a:solidFill>
                          <a:effectLst/>
                          <a:latin typeface="Times New Roman" panose="02020603050405020304" pitchFamily="18" charset="0"/>
                          <a:cs typeface="Times New Roman" panose="02020603050405020304" pitchFamily="18" charset="0"/>
                        </a:rPr>
                        <a:t>Marine-Diesel.</a:t>
                      </a:r>
                    </a:p>
                    <a:p>
                      <a:pPr algn="l"/>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Quelle:Wikipedia</a:t>
                      </a:r>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Denominazione corrente del </a:t>
                      </a:r>
                      <a:r>
                        <a:rPr lang="it-IT" sz="2200" b="0" i="1"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motore Diesel</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o </a:t>
                      </a:r>
                      <a:r>
                        <a:rPr lang="it-IT" sz="2200" b="0" i="1"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motore ad accensione per compressione</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motore a combustione interna nel quale il combustibile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generalm</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gasolio) è iniettato alla fine della fase di compressione nell’aria immessa nei cilindri e brucia, senza bisogno di scintilla, in virtù dell’alta pressione raggiunta per mezzo della compressione stessa.</a:t>
                      </a:r>
                    </a:p>
                    <a:p>
                      <a:pPr algn="l"/>
                      <a:endPar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Fonte: Vocabolario Treccani </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20322829"/>
                  </a:ext>
                </a:extLst>
              </a:tr>
              <a:tr h="54403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Oberbegriff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r Kraftstoff</a:t>
                      </a:r>
                    </a:p>
                  </a:txBody>
                  <a:tcPr/>
                </a:tc>
                <a:tc>
                  <a:txBody>
                    <a:bodyPr/>
                    <a:lstStyle/>
                    <a:p>
                      <a:pPr algn="l"/>
                      <a:r>
                        <a:rPr lang="it-IT" sz="2200" b="0" dirty="0">
                          <a:solidFill>
                            <a:schemeClr val="bg2">
                              <a:lumMod val="10000"/>
                            </a:schemeClr>
                          </a:solidFill>
                          <a:latin typeface="Times New Roman" panose="02020603050405020304" pitchFamily="18" charset="0"/>
                          <a:cs typeface="Times New Roman" panose="02020603050405020304" pitchFamily="18" charset="0"/>
                        </a:rPr>
                        <a:t>Carburante, gasolio</a:t>
                      </a:r>
                    </a:p>
                  </a:txBody>
                  <a:tcPr/>
                </a:tc>
                <a:extLst>
                  <a:ext uri="{0D108BD9-81ED-4DB2-BD59-A6C34878D82A}">
                    <a16:rowId xmlns:a16="http://schemas.microsoft.com/office/drawing/2014/main" val="1162053315"/>
                  </a:ext>
                </a:extLst>
              </a:tr>
              <a:tr h="106704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Unterbegriff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b="0" i="0" dirty="0">
                          <a:solidFill>
                            <a:schemeClr val="bg2">
                              <a:lumMod val="10000"/>
                            </a:schemeClr>
                          </a:solidFill>
                          <a:effectLst/>
                          <a:latin typeface="Times New Roman" panose="02020603050405020304" pitchFamily="18" charset="0"/>
                          <a:cs typeface="Times New Roman" panose="02020603050405020304" pitchFamily="18" charset="0"/>
                        </a:rPr>
                        <a:t>r </a:t>
                      </a:r>
                      <a:r>
                        <a:rPr lang="it-IT" sz="2200" b="0" i="0" u="none" dirty="0">
                          <a:solidFill>
                            <a:schemeClr val="bg2">
                              <a:lumMod val="10000"/>
                            </a:schemeClr>
                          </a:solidFill>
                          <a:effectLst/>
                          <a:latin typeface="Times New Roman" panose="02020603050405020304" pitchFamily="18" charset="0"/>
                          <a:cs typeface="Times New Roman" panose="02020603050405020304" pitchFamily="18" charset="0"/>
                        </a:rPr>
                        <a:t>Dieselmotor, s </a:t>
                      </a:r>
                      <a:r>
                        <a:rPr lang="it-IT" sz="2200" b="0" i="0" u="none" strike="noStrike" dirty="0">
                          <a:solidFill>
                            <a:schemeClr val="bg2">
                              <a:lumMod val="10000"/>
                            </a:schemeClr>
                          </a:solidFill>
                          <a:effectLst/>
                          <a:latin typeface="Times New Roman" panose="02020603050405020304" pitchFamily="18" charset="0"/>
                          <a:cs typeface="Times New Roman" panose="02020603050405020304" pitchFamily="18" charset="0"/>
                        </a:rPr>
                        <a:t>Dieselfahrzeug</a:t>
                      </a:r>
                      <a:r>
                        <a:rPr lang="it-IT" sz="2200" b="0" i="0" u="none" dirty="0">
                          <a:solidFill>
                            <a:schemeClr val="bg2">
                              <a:lumMod val="10000"/>
                            </a:schemeClr>
                          </a:solidFill>
                          <a:effectLst/>
                          <a:latin typeface="Times New Roman" panose="02020603050405020304" pitchFamily="18" charset="0"/>
                          <a:cs typeface="Times New Roman" panose="02020603050405020304" pitchFamily="18" charset="0"/>
                        </a:rPr>
                        <a:t>, r </a:t>
                      </a:r>
                      <a:r>
                        <a:rPr lang="it-IT" sz="2200" b="0" i="0" u="none" strike="noStrike" dirty="0">
                          <a:solidFill>
                            <a:schemeClr val="bg2">
                              <a:lumMod val="10000"/>
                            </a:schemeClr>
                          </a:solidFill>
                          <a:effectLst/>
                          <a:latin typeface="Times New Roman" panose="02020603050405020304" pitchFamily="18" charset="0"/>
                          <a:cs typeface="Times New Roman" panose="02020603050405020304" pitchFamily="18" charset="0"/>
                        </a:rPr>
                        <a:t>Dieselkraftstoff, r </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Agrardiesel, r Biodiesel, r Turbodiesel, nachdieseln, verdieseln</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Olio d., diesel-elettrico, diesel-gas, d. indice</a:t>
                      </a:r>
                    </a:p>
                  </a:txBody>
                  <a:tcPr/>
                </a:tc>
                <a:extLst>
                  <a:ext uri="{0D108BD9-81ED-4DB2-BD59-A6C34878D82A}">
                    <a16:rowId xmlns:a16="http://schemas.microsoft.com/office/drawing/2014/main" val="3315726681"/>
                  </a:ext>
                </a:extLst>
              </a:tr>
              <a:tr h="584460">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Ortografische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Varianten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tc>
                  <a:txBody>
                    <a:bodyPr/>
                    <a:lstStyle/>
                    <a:p>
                      <a:endParaRPr lang="it-IT" sz="2200" dirty="0"/>
                    </a:p>
                  </a:txBody>
                  <a:tcPr/>
                </a:tc>
                <a:extLst>
                  <a:ext uri="{0D108BD9-81ED-4DB2-BD59-A6C34878D82A}">
                    <a16:rowId xmlns:a16="http://schemas.microsoft.com/office/drawing/2014/main" val="3065853268"/>
                  </a:ext>
                </a:extLst>
              </a:tr>
              <a:tr h="47276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Abgekürzte</a:t>
                      </a:r>
                      <a:r>
                        <a:rPr lang="it-IT" sz="2200" b="1" dirty="0">
                          <a:solidFill>
                            <a:schemeClr val="bg2">
                              <a:lumMod val="10000"/>
                            </a:schemeClr>
                          </a:solidFill>
                          <a:latin typeface="Times New Roman" panose="02020603050405020304" pitchFamily="18" charset="0"/>
                          <a:cs typeface="Times New Roman" panose="02020603050405020304" pitchFamily="18" charset="0"/>
                        </a:rPr>
                        <a:t> Forme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extLst>
                  <a:ext uri="{0D108BD9-81ED-4DB2-BD59-A6C34878D82A}">
                    <a16:rowId xmlns:a16="http://schemas.microsoft.com/office/drawing/2014/main" val="1384392757"/>
                  </a:ext>
                </a:extLst>
              </a:tr>
              <a:tr h="91175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Synonime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2559978"/>
                  </a:ext>
                </a:extLst>
              </a:tr>
              <a:tr h="474055">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Antonyme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endParaRPr lang="it-IT" sz="2200" dirty="0"/>
                    </a:p>
                  </a:txBody>
                  <a:tcPr/>
                </a:tc>
                <a:tc>
                  <a:txBody>
                    <a:bodyPr/>
                    <a:lstStyle/>
                    <a:p>
                      <a:endParaRPr lang="it-IT" sz="2200" dirty="0"/>
                    </a:p>
                  </a:txBody>
                  <a:tcPr/>
                </a:tc>
                <a:extLst>
                  <a:ext uri="{0D108BD9-81ED-4DB2-BD59-A6C34878D82A}">
                    <a16:rowId xmlns:a16="http://schemas.microsoft.com/office/drawing/2014/main" val="798268365"/>
                  </a:ext>
                </a:extLst>
              </a:tr>
              <a:tr h="56497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Kollokation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ein direkteinspritzender, sauberer, sparsamer D.</a:t>
                      </a:r>
                      <a:r>
                        <a:rPr lang="de-DE" sz="1800" b="0" i="0" u="none" strike="noStrike" cap="none" spc="0" baseline="0" dirty="0">
                          <a:solidFill>
                            <a:schemeClr val="tx1"/>
                          </a:solidFill>
                          <a:effectLst/>
                          <a:uFillTx/>
                          <a:latin typeface="+mn-lt"/>
                          <a:ea typeface="+mn-ea"/>
                          <a:cs typeface="+mn-cs"/>
                          <a:sym typeface="Helvetica Neue"/>
                        </a:rPr>
                        <a:t>; </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der D. springt an, nagelt, schnurrt, tuckert, den D. fördern</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motore d, alimentare a d., costo del d., promuovere il d. </a:t>
                      </a:r>
                    </a:p>
                  </a:txBody>
                  <a:tcPr/>
                </a:tc>
                <a:extLst>
                  <a:ext uri="{0D108BD9-81ED-4DB2-BD59-A6C34878D82A}">
                    <a16:rowId xmlns:a16="http://schemas.microsoft.com/office/drawing/2014/main" val="1616872398"/>
                  </a:ext>
                </a:extLst>
              </a:tr>
              <a:tr h="158713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Kontext</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de-DE" sz="2200" b="0" i="0" u="none" dirty="0">
                          <a:solidFill>
                            <a:schemeClr val="bg2">
                              <a:lumMod val="10000"/>
                            </a:schemeClr>
                          </a:solidFill>
                          <a:effectLst/>
                          <a:latin typeface="Times New Roman" panose="02020603050405020304" pitchFamily="18" charset="0"/>
                          <a:cs typeface="Times New Roman" panose="02020603050405020304" pitchFamily="18" charset="0"/>
                        </a:rPr>
                        <a:t>„</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Der </a:t>
                      </a:r>
                      <a:r>
                        <a:rPr lang="de-DE"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Diesel</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wurde […] stark gefördert, weil die Motoren weniger fossile Rohstoffe verbrauchen als Benziner. </a:t>
                      </a:r>
                      <a:r>
                        <a:rPr lang="de-DE" sz="2200" b="0" i="0" u="none" dirty="0">
                          <a:solidFill>
                            <a:schemeClr val="bg2">
                              <a:lumMod val="10000"/>
                            </a:schemeClr>
                          </a:solidFill>
                          <a:effectLst/>
                          <a:latin typeface="Times New Roman" panose="02020603050405020304" pitchFamily="18" charset="0"/>
                          <a:cs typeface="Times New Roman" panose="02020603050405020304" pitchFamily="18" charset="0"/>
                        </a:rPr>
                        <a:t>“</a:t>
                      </a:r>
                    </a:p>
                    <a:p>
                      <a:pPr algn="l"/>
                      <a:r>
                        <a:rPr lang="de-DE" sz="2200" b="0" i="0" u="none" dirty="0">
                          <a:solidFill>
                            <a:schemeClr val="bg2">
                              <a:lumMod val="10000"/>
                            </a:schemeClr>
                          </a:solidFill>
                          <a:effectLst/>
                          <a:latin typeface="Times New Roman" panose="02020603050405020304" pitchFamily="18" charset="0"/>
                          <a:cs typeface="Times New Roman" panose="02020603050405020304" pitchFamily="18" charset="0"/>
                        </a:rPr>
                        <a:t>(https://www.dwds.de/wb/Diesel#d-1-1)</a:t>
                      </a:r>
                    </a:p>
                    <a:p>
                      <a:endParaRPr lang="it-IT" sz="2200" dirty="0"/>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«La prima auto con motore </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diesel</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che ho avuto, ormai diversi anni fa, è stata una Fiat Brava.» (https://www.dizy.com/it/voce/bullone/frasi)</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03863"/>
                  </a:ext>
                </a:extLst>
              </a:tr>
              <a:tr h="0">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Datum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Eintrags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09/04/2023</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2200" dirty="0">
                          <a:solidFill>
                            <a:schemeClr val="bg2">
                              <a:lumMod val="10000"/>
                            </a:schemeClr>
                          </a:solidFill>
                          <a:latin typeface="Times New Roman" panose="02020603050405020304" pitchFamily="18" charset="0"/>
                          <a:cs typeface="Times New Roman" panose="02020603050405020304" pitchFamily="18" charset="0"/>
                        </a:rPr>
                        <a:t>09/04/2023</a:t>
                      </a:r>
                    </a:p>
                    <a:p>
                      <a:endParaRPr lang="it-IT" sz="2200" dirty="0"/>
                    </a:p>
                  </a:txBody>
                  <a:tcPr/>
                </a:tc>
                <a:extLst>
                  <a:ext uri="{0D108BD9-81ED-4DB2-BD59-A6C34878D82A}">
                    <a16:rowId xmlns:a16="http://schemas.microsoft.com/office/drawing/2014/main" val="2853990522"/>
                  </a:ext>
                </a:extLst>
              </a:tr>
              <a:tr h="5454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Querverweise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err="1">
                          <a:solidFill>
                            <a:schemeClr val="bg2">
                              <a:lumMod val="10000"/>
                            </a:schemeClr>
                          </a:solidFill>
                          <a:latin typeface="Times New Roman" panose="02020603050405020304" pitchFamily="18" charset="0"/>
                          <a:cs typeface="Times New Roman" panose="02020603050405020304" pitchFamily="18" charset="0"/>
                        </a:rPr>
                        <a:t>Benzin</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Benzina</a:t>
                      </a:r>
                    </a:p>
                  </a:txBody>
                  <a:tcPr/>
                </a:tc>
                <a:extLst>
                  <a:ext uri="{0D108BD9-81ED-4DB2-BD59-A6C34878D82A}">
                    <a16:rowId xmlns:a16="http://schemas.microsoft.com/office/drawing/2014/main" val="1860962380"/>
                  </a:ext>
                </a:extLst>
              </a:tr>
            </a:tbl>
          </a:graphicData>
        </a:graphic>
      </p:graphicFrame>
    </p:spTree>
    <p:extLst>
      <p:ext uri="{BB962C8B-B14F-4D97-AF65-F5344CB8AC3E}">
        <p14:creationId xmlns:p14="http://schemas.microsoft.com/office/powerpoint/2010/main" val="141520875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descr="Immagine che contiene luce&#10;&#10;Descrizione generata automaticamente">
            <a:extLst>
              <a:ext uri="{FF2B5EF4-FFF2-40B4-BE49-F238E27FC236}">
                <a16:creationId xmlns:a16="http://schemas.microsoft.com/office/drawing/2014/main" id="{3AB0579B-65FF-4F3B-9630-F1AFB8BE6DA7}"/>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t="10000" b="10000"/>
          <a:stretch>
            <a:fillRect/>
          </a:stretch>
        </p:blipFill>
        <p:spPr>
          <a:xfrm>
            <a:off x="9263515" y="2532185"/>
            <a:ext cx="4118651" cy="3182816"/>
          </a:xfrm>
        </p:spPr>
      </p:pic>
      <p:sp>
        <p:nvSpPr>
          <p:cNvPr id="3" name="Segnaposto numero diapositiva 2">
            <a:extLst>
              <a:ext uri="{FF2B5EF4-FFF2-40B4-BE49-F238E27FC236}">
                <a16:creationId xmlns:a16="http://schemas.microsoft.com/office/drawing/2014/main" id="{10E71BAB-E83D-4860-AB3D-94AE31511D44}"/>
              </a:ext>
            </a:extLst>
          </p:cNvPr>
          <p:cNvSpPr>
            <a:spLocks noGrp="1"/>
          </p:cNvSpPr>
          <p:nvPr>
            <p:ph type="sldNum" sz="quarter" idx="2"/>
          </p:nvPr>
        </p:nvSpPr>
        <p:spPr/>
        <p:txBody>
          <a:bodyPr/>
          <a:lstStyle/>
          <a:p>
            <a:fld id="{86CB4B4D-7CA3-9044-876B-883B54F8677D}" type="slidenum">
              <a:rPr lang="it-IT" smtClean="0"/>
              <a:pPr/>
              <a:t>7</a:t>
            </a:fld>
            <a:endParaRPr lang="it-IT"/>
          </a:p>
        </p:txBody>
      </p:sp>
      <p:graphicFrame>
        <p:nvGraphicFramePr>
          <p:cNvPr id="4" name="Tabella 7">
            <a:extLst>
              <a:ext uri="{FF2B5EF4-FFF2-40B4-BE49-F238E27FC236}">
                <a16:creationId xmlns:a16="http://schemas.microsoft.com/office/drawing/2014/main" id="{38D98E19-C07E-4F47-84E6-6F3DAE7B4705}"/>
              </a:ext>
            </a:extLst>
          </p:cNvPr>
          <p:cNvGraphicFramePr>
            <a:graphicFrameLocks noGrp="1"/>
          </p:cNvGraphicFramePr>
          <p:nvPr>
            <p:extLst>
              <p:ext uri="{D42A27DB-BD31-4B8C-83A1-F6EECF244321}">
                <p14:modId xmlns:p14="http://schemas.microsoft.com/office/powerpoint/2010/main" val="3151805144"/>
              </p:ext>
            </p:extLst>
          </p:nvPr>
        </p:nvGraphicFramePr>
        <p:xfrm>
          <a:off x="606281" y="260401"/>
          <a:ext cx="23027442" cy="13254536"/>
        </p:xfrm>
        <a:graphic>
          <a:graphicData uri="http://schemas.openxmlformats.org/drawingml/2006/table">
            <a:tbl>
              <a:tblPr firstRow="1" bandRow="1">
                <a:tableStyleId>{5940675A-B579-460E-94D1-54222C63F5DA}</a:tableStyleId>
              </a:tblPr>
              <a:tblGrid>
                <a:gridCol w="3307823">
                  <a:extLst>
                    <a:ext uri="{9D8B030D-6E8A-4147-A177-3AD203B41FA5}">
                      <a16:colId xmlns:a16="http://schemas.microsoft.com/office/drawing/2014/main" val="3115371598"/>
                    </a:ext>
                  </a:extLst>
                </a:gridCol>
                <a:gridCol w="10082630">
                  <a:extLst>
                    <a:ext uri="{9D8B030D-6E8A-4147-A177-3AD203B41FA5}">
                      <a16:colId xmlns:a16="http://schemas.microsoft.com/office/drawing/2014/main" val="174746509"/>
                    </a:ext>
                  </a:extLst>
                </a:gridCol>
                <a:gridCol w="9636989">
                  <a:extLst>
                    <a:ext uri="{9D8B030D-6E8A-4147-A177-3AD203B41FA5}">
                      <a16:colId xmlns:a16="http://schemas.microsoft.com/office/drawing/2014/main" val="3522766599"/>
                    </a:ext>
                  </a:extLst>
                </a:gridCol>
              </a:tblGrid>
              <a:tr h="438994">
                <a:tc>
                  <a:txBody>
                    <a:bodyPr/>
                    <a:lstStyle/>
                    <a:p>
                      <a:endParaRPr lang="it-IT" dirty="0"/>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DEUTSCH (AS)</a:t>
                      </a:r>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ITALIANO (ZS)</a:t>
                      </a:r>
                    </a:p>
                  </a:txBody>
                  <a:tcPr/>
                </a:tc>
                <a:extLst>
                  <a:ext uri="{0D108BD9-81ED-4DB2-BD59-A6C34878D82A}">
                    <a16:rowId xmlns:a16="http://schemas.microsoft.com/office/drawing/2014/main" val="3059610486"/>
                  </a:ext>
                </a:extLst>
              </a:tr>
              <a:tr h="10602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Begriff</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3200" b="1" i="0" u="none" strike="noStrike" cap="none" spc="0" baseline="0" dirty="0" err="1">
                          <a:solidFill>
                            <a:srgbClr val="FF0000"/>
                          </a:solidFill>
                          <a:effectLst/>
                          <a:uFillTx/>
                          <a:latin typeface="Times New Roman" panose="02020603050405020304" pitchFamily="18" charset="0"/>
                          <a:ea typeface="+mn-ea"/>
                          <a:cs typeface="Times New Roman" panose="02020603050405020304" pitchFamily="18" charset="0"/>
                          <a:sym typeface="Helvetica Neue"/>
                        </a:rPr>
                        <a:t>Drucksensor</a:t>
                      </a:r>
                      <a:r>
                        <a:rPr lang="it-IT" sz="3200" b="1" i="0" u="none" strike="noStrike" cap="none" spc="0" baseline="0" dirty="0">
                          <a:solidFill>
                            <a:srgbClr val="FF0000"/>
                          </a:solidFill>
                          <a:effectLst/>
                          <a:uFillTx/>
                          <a:latin typeface="Times New Roman" panose="02020603050405020304" pitchFamily="18" charset="0"/>
                          <a:ea typeface="+mn-ea"/>
                          <a:cs typeface="Times New Roman" panose="02020603050405020304" pitchFamily="18" charset="0"/>
                          <a:sym typeface="Helvetica Neue"/>
                        </a:rPr>
                        <a:t>, </a:t>
                      </a:r>
                      <a:r>
                        <a:rPr lang="it-IT" sz="3200" b="1" i="0" u="none" strike="noStrike" cap="none" spc="0" baseline="0" dirty="0" err="1">
                          <a:solidFill>
                            <a:srgbClr val="FF0000"/>
                          </a:solidFill>
                          <a:effectLst/>
                          <a:uFillTx/>
                          <a:latin typeface="Times New Roman" panose="02020603050405020304" pitchFamily="18" charset="0"/>
                          <a:ea typeface="+mn-ea"/>
                          <a:cs typeface="Times New Roman" panose="02020603050405020304" pitchFamily="18" charset="0"/>
                          <a:sym typeface="Helvetica Neue"/>
                        </a:rPr>
                        <a:t>der</a:t>
                      </a:r>
                      <a:endParaRPr lang="it-IT" sz="3200" b="1" i="0" u="none" strike="noStrike" cap="none" spc="0" baseline="0" dirty="0">
                        <a:solidFill>
                          <a:srgbClr val="FF0000"/>
                        </a:solidFill>
                        <a:effectLst/>
                        <a:uFillTx/>
                        <a:latin typeface="Times New Roman" panose="02020603050405020304" pitchFamily="18" charset="0"/>
                        <a:ea typeface="+mn-ea"/>
                        <a:cs typeface="Times New Roman" panose="02020603050405020304" pitchFamily="18" charset="0"/>
                        <a:sym typeface="Helvetica Neue"/>
                      </a:endParaRPr>
                    </a:p>
                    <a:p>
                      <a:pPr algn="ctr"/>
                      <a:endParaRPr lang="it-IT" sz="32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it-IT" sz="3200" b="1" dirty="0">
                          <a:solidFill>
                            <a:schemeClr val="bg2">
                              <a:lumMod val="10000"/>
                            </a:schemeClr>
                          </a:solidFill>
                          <a:latin typeface="Times New Roman" panose="02020603050405020304" pitchFamily="18" charset="0"/>
                          <a:cs typeface="Times New Roman" panose="02020603050405020304" pitchFamily="18" charset="0"/>
                        </a:rPr>
                        <a:t>Sensore di pressione</a:t>
                      </a:r>
                    </a:p>
                  </a:txBody>
                  <a:tcPr/>
                </a:tc>
                <a:extLst>
                  <a:ext uri="{0D108BD9-81ED-4DB2-BD59-A6C34878D82A}">
                    <a16:rowId xmlns:a16="http://schemas.microsoft.com/office/drawing/2014/main" val="789596408"/>
                  </a:ext>
                </a:extLst>
              </a:tr>
              <a:tr h="4054313">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Definition (und Bild) </a:t>
                      </a:r>
                    </a:p>
                  </a:txBody>
                  <a:tcPr/>
                </a:tc>
                <a:tc>
                  <a:txBody>
                    <a:bodyPr/>
                    <a:lstStyle/>
                    <a:p>
                      <a:pPr algn="l"/>
                      <a:r>
                        <a:rPr lang="de-DE" sz="2200" b="0" i="1"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Drucksensoren</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sind Messgeräte, mit denen in gasförmigen und flüssigen Medien sowie an Festkörpern Drücke, Druckdifferenzen und -schwankungen gemessen werden.</a:t>
                      </a:r>
                    </a:p>
                    <a:p>
                      <a:pPr algn="l"/>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Quelle: Item</a:t>
                      </a: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Il  </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sensore di pressione</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è uno strumento che rileva il livello di pressione di un fluido all’interno di un condotto e attraverso un appropriato dispositivo si converte il livello di pressione in un segnale elettrico.</a:t>
                      </a:r>
                    </a:p>
                    <a:p>
                      <a:pPr algn="l"/>
                      <a:endPar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Fonte: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Repcom</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srl</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20322829"/>
                  </a:ext>
                </a:extLst>
              </a:tr>
              <a:tr h="54403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Oberbegriff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s </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Messgerät</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dirty="0">
                          <a:solidFill>
                            <a:schemeClr val="bg2">
                              <a:lumMod val="10000"/>
                            </a:schemeClr>
                          </a:solidFill>
                          <a:latin typeface="Times New Roman" panose="02020603050405020304" pitchFamily="18" charset="0"/>
                          <a:cs typeface="Times New Roman" panose="02020603050405020304" pitchFamily="18" charset="0"/>
                        </a:rPr>
                        <a:t>Dispositivo </a:t>
                      </a:r>
                    </a:p>
                  </a:txBody>
                  <a:tcPr/>
                </a:tc>
                <a:extLst>
                  <a:ext uri="{0D108BD9-81ED-4DB2-BD59-A6C34878D82A}">
                    <a16:rowId xmlns:a16="http://schemas.microsoft.com/office/drawing/2014/main" val="1162053315"/>
                  </a:ext>
                </a:extLst>
              </a:tr>
              <a:tr h="106704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Unterbegriff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Passiv-, Relativ-, Absolut- und Differenzdrucksensoren.</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Sensori di pressione assoluta, manometrica, differenziale, capacitivi </a:t>
                      </a:r>
                      <a:r>
                        <a:rPr lang="it-IT" sz="2200" dirty="0" err="1">
                          <a:solidFill>
                            <a:schemeClr val="bg2">
                              <a:lumMod val="10000"/>
                            </a:schemeClr>
                          </a:solidFill>
                          <a:latin typeface="Times New Roman" panose="02020603050405020304" pitchFamily="18" charset="0"/>
                          <a:cs typeface="Times New Roman" panose="02020603050405020304" pitchFamily="18" charset="0"/>
                        </a:rPr>
                        <a:t>piezoresistivi</a:t>
                      </a:r>
                      <a:r>
                        <a:rPr lang="it-IT" sz="2200" dirty="0">
                          <a:solidFill>
                            <a:schemeClr val="bg2">
                              <a:lumMod val="10000"/>
                            </a:schemeClr>
                          </a:solidFill>
                          <a:latin typeface="Times New Roman" panose="02020603050405020304" pitchFamily="18" charset="0"/>
                          <a:cs typeface="Times New Roman" panose="02020603050405020304" pitchFamily="18" charset="0"/>
                        </a:rPr>
                        <a:t>; sensori di pressione con manometro sigillato.</a:t>
                      </a:r>
                    </a:p>
                  </a:txBody>
                  <a:tcPr/>
                </a:tc>
                <a:extLst>
                  <a:ext uri="{0D108BD9-81ED-4DB2-BD59-A6C34878D82A}">
                    <a16:rowId xmlns:a16="http://schemas.microsoft.com/office/drawing/2014/main" val="3315726681"/>
                  </a:ext>
                </a:extLst>
              </a:tr>
              <a:tr h="584460">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Ortografische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Varianten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tc>
                  <a:txBody>
                    <a:bodyPr/>
                    <a:lstStyle/>
                    <a:p>
                      <a:endParaRPr lang="it-IT" sz="2200" dirty="0"/>
                    </a:p>
                  </a:txBody>
                  <a:tcPr/>
                </a:tc>
                <a:extLst>
                  <a:ext uri="{0D108BD9-81ED-4DB2-BD59-A6C34878D82A}">
                    <a16:rowId xmlns:a16="http://schemas.microsoft.com/office/drawing/2014/main" val="3065853268"/>
                  </a:ext>
                </a:extLst>
              </a:tr>
              <a:tr h="47276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Abgekürzte</a:t>
                      </a:r>
                      <a:r>
                        <a:rPr lang="it-IT" sz="2200" b="1" dirty="0">
                          <a:solidFill>
                            <a:schemeClr val="bg2">
                              <a:lumMod val="10000"/>
                            </a:schemeClr>
                          </a:solidFill>
                          <a:latin typeface="Times New Roman" panose="02020603050405020304" pitchFamily="18" charset="0"/>
                          <a:cs typeface="Times New Roman" panose="02020603050405020304" pitchFamily="18" charset="0"/>
                        </a:rPr>
                        <a:t> Forme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extLst>
                  <a:ext uri="{0D108BD9-81ED-4DB2-BD59-A6C34878D82A}">
                    <a16:rowId xmlns:a16="http://schemas.microsoft.com/office/drawing/2014/main" val="1384392757"/>
                  </a:ext>
                </a:extLst>
              </a:tr>
              <a:tr h="91175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Synonime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dirty="0">
                          <a:solidFill>
                            <a:schemeClr val="bg2">
                              <a:lumMod val="10000"/>
                            </a:schemeClr>
                          </a:solidFill>
                          <a:latin typeface="Times New Roman" panose="02020603050405020304" pitchFamily="18" charset="0"/>
                          <a:cs typeface="Times New Roman" panose="02020603050405020304" pitchFamily="18" charset="0"/>
                        </a:rPr>
                        <a:t>r </a:t>
                      </a:r>
                      <a:r>
                        <a:rPr lang="it-IT" sz="2200" b="0" dirty="0" err="1">
                          <a:solidFill>
                            <a:schemeClr val="bg2">
                              <a:lumMod val="10000"/>
                            </a:schemeClr>
                          </a:solidFill>
                          <a:latin typeface="Times New Roman" panose="02020603050405020304" pitchFamily="18" charset="0"/>
                          <a:cs typeface="Times New Roman" panose="02020603050405020304" pitchFamily="18" charset="0"/>
                        </a:rPr>
                        <a:t>Drucktransmitter</a:t>
                      </a:r>
                      <a:r>
                        <a:rPr lang="it-IT" sz="2200" b="0" dirty="0">
                          <a:solidFill>
                            <a:schemeClr val="bg2">
                              <a:lumMod val="10000"/>
                            </a:schemeClr>
                          </a:solidFill>
                          <a:latin typeface="Times New Roman" panose="02020603050405020304" pitchFamily="18" charset="0"/>
                          <a:cs typeface="Times New Roman" panose="02020603050405020304" pitchFamily="18" charset="0"/>
                        </a:rPr>
                        <a:t>, r </a:t>
                      </a:r>
                      <a:r>
                        <a:rPr lang="it-IT" sz="2200" b="0" dirty="0" err="1">
                          <a:solidFill>
                            <a:schemeClr val="bg2">
                              <a:lumMod val="10000"/>
                            </a:schemeClr>
                          </a:solidFill>
                          <a:latin typeface="Times New Roman" panose="02020603050405020304" pitchFamily="18" charset="0"/>
                          <a:cs typeface="Times New Roman" panose="02020603050405020304" pitchFamily="18" charset="0"/>
                        </a:rPr>
                        <a:t>Drucktransponder</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it-IT" sz="2200" b="0" dirty="0">
                          <a:solidFill>
                            <a:schemeClr val="bg2">
                              <a:lumMod val="10000"/>
                            </a:schemeClr>
                          </a:solidFill>
                          <a:latin typeface="Times New Roman" panose="02020603050405020304" pitchFamily="18" charset="0"/>
                          <a:cs typeface="Times New Roman" panose="02020603050405020304" pitchFamily="18" charset="0"/>
                        </a:rPr>
                        <a:t>Trasduttore, trasmettitore di pressione. </a:t>
                      </a:r>
                    </a:p>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2559978"/>
                  </a:ext>
                </a:extLst>
              </a:tr>
              <a:tr h="474055">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Antonyme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endParaRPr lang="it-IT" sz="2200" dirty="0"/>
                    </a:p>
                  </a:txBody>
                  <a:tcPr/>
                </a:tc>
                <a:tc>
                  <a:txBody>
                    <a:bodyPr/>
                    <a:lstStyle/>
                    <a:p>
                      <a:endParaRPr lang="it-IT" sz="2200" dirty="0"/>
                    </a:p>
                  </a:txBody>
                  <a:tcPr/>
                </a:tc>
                <a:extLst>
                  <a:ext uri="{0D108BD9-81ED-4DB2-BD59-A6C34878D82A}">
                    <a16:rowId xmlns:a16="http://schemas.microsoft.com/office/drawing/2014/main" val="798268365"/>
                  </a:ext>
                </a:extLst>
              </a:tr>
              <a:tr h="56497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Kollokation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u="none" dirty="0" err="1">
                          <a:solidFill>
                            <a:schemeClr val="bg2">
                              <a:lumMod val="10000"/>
                            </a:schemeClr>
                          </a:solidFill>
                          <a:latin typeface="Times New Roman" panose="02020603050405020304" pitchFamily="18" charset="0"/>
                          <a:cs typeface="Times New Roman" panose="02020603050405020304" pitchFamily="18" charset="0"/>
                        </a:rPr>
                        <a:t>Den</a:t>
                      </a:r>
                      <a:r>
                        <a:rPr lang="it-IT" sz="2200" u="none" dirty="0">
                          <a:solidFill>
                            <a:schemeClr val="bg2">
                              <a:lumMod val="10000"/>
                            </a:schemeClr>
                          </a:solidFill>
                          <a:latin typeface="Times New Roman" panose="02020603050405020304" pitchFamily="18" charset="0"/>
                          <a:cs typeface="Times New Roman" panose="02020603050405020304" pitchFamily="18" charset="0"/>
                        </a:rPr>
                        <a:t> D.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kaufen</a:t>
                      </a:r>
                      <a:r>
                        <a:rPr lang="it-IT" sz="2200" u="none" dirty="0">
                          <a:solidFill>
                            <a:schemeClr val="bg2">
                              <a:lumMod val="10000"/>
                            </a:schemeClr>
                          </a:solidFill>
                          <a:latin typeface="Times New Roman" panose="02020603050405020304" pitchFamily="18" charset="0"/>
                          <a:cs typeface="Times New Roman" panose="02020603050405020304" pitchFamily="18" charset="0"/>
                        </a:rPr>
                        <a:t>,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ändern</a:t>
                      </a:r>
                      <a:r>
                        <a:rPr lang="it-IT" sz="2200" u="none" dirty="0">
                          <a:solidFill>
                            <a:schemeClr val="bg2">
                              <a:lumMod val="10000"/>
                            </a:schemeClr>
                          </a:solidFill>
                          <a:latin typeface="Times New Roman" panose="02020603050405020304" pitchFamily="18" charset="0"/>
                          <a:cs typeface="Times New Roman" panose="02020603050405020304" pitchFamily="18" charset="0"/>
                        </a:rPr>
                        <a:t>,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wandeln</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Comprare, sostituire, </a:t>
                      </a:r>
                      <a:r>
                        <a:rPr lang="it-IT" sz="2200" dirty="0" err="1">
                          <a:solidFill>
                            <a:schemeClr val="bg2">
                              <a:lumMod val="10000"/>
                            </a:schemeClr>
                          </a:solidFill>
                          <a:latin typeface="Times New Roman" panose="02020603050405020304" pitchFamily="18" charset="0"/>
                          <a:cs typeface="Times New Roman" panose="02020603050405020304" pitchFamily="18" charset="0"/>
                        </a:rPr>
                        <a:t>Sdp</a:t>
                      </a:r>
                      <a:r>
                        <a:rPr lang="it-IT" sz="2200" dirty="0">
                          <a:solidFill>
                            <a:schemeClr val="bg2">
                              <a:lumMod val="10000"/>
                            </a:schemeClr>
                          </a:solidFill>
                          <a:latin typeface="Times New Roman" panose="02020603050405020304" pitchFamily="18" charset="0"/>
                          <a:cs typeface="Times New Roman" panose="02020603050405020304" pitchFamily="18" charset="0"/>
                        </a:rPr>
                        <a:t>. Trasforma, (non)funziona</a:t>
                      </a:r>
                    </a:p>
                  </a:txBody>
                  <a:tcPr/>
                </a:tc>
                <a:extLst>
                  <a:ext uri="{0D108BD9-81ED-4DB2-BD59-A6C34878D82A}">
                    <a16:rowId xmlns:a16="http://schemas.microsoft.com/office/drawing/2014/main" val="1616872398"/>
                  </a:ext>
                </a:extLst>
              </a:tr>
              <a:tr h="158713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Kontext</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de-DE" sz="2200" b="0" i="0" u="none" dirty="0">
                          <a:solidFill>
                            <a:schemeClr val="bg2">
                              <a:lumMod val="10000"/>
                            </a:schemeClr>
                          </a:solidFill>
                          <a:effectLst/>
                          <a:latin typeface="Times New Roman" panose="02020603050405020304" pitchFamily="18" charset="0"/>
                          <a:cs typeface="Times New Roman" panose="02020603050405020304" pitchFamily="18" charset="0"/>
                        </a:rPr>
                        <a:t>„</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Die Funktionsweise eines resistiven </a:t>
                      </a:r>
                      <a:r>
                        <a:rPr lang="de-DE"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Drucksensors</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ist denkbar einfach. Der Drucksensor wandelt die mechanische Größe Druck in ein proportionales elektrisches Signal um. </a:t>
                      </a:r>
                      <a:r>
                        <a:rPr lang="de-DE" sz="2200" b="0" i="0" u="none" dirty="0">
                          <a:solidFill>
                            <a:schemeClr val="bg2">
                              <a:lumMod val="10000"/>
                            </a:schemeClr>
                          </a:solidFill>
                          <a:effectLst/>
                          <a:latin typeface="Times New Roman" panose="02020603050405020304" pitchFamily="18" charset="0"/>
                          <a:cs typeface="Times New Roman" panose="02020603050405020304" pitchFamily="18" charset="0"/>
                        </a:rPr>
                        <a:t>“</a:t>
                      </a:r>
                    </a:p>
                    <a:p>
                      <a:pPr algn="l"/>
                      <a:r>
                        <a:rPr lang="de-DE" sz="2200" b="0" i="0" u="none" dirty="0">
                          <a:solidFill>
                            <a:schemeClr val="bg2">
                              <a:lumMod val="10000"/>
                            </a:schemeClr>
                          </a:solidFill>
                          <a:effectLst/>
                          <a:latin typeface="Times New Roman" panose="02020603050405020304" pitchFamily="18" charset="0"/>
                          <a:cs typeface="Times New Roman" panose="02020603050405020304" pitchFamily="18" charset="0"/>
                        </a:rPr>
                        <a:t>(https://blog.wika.de/know-how/funktionsprinzip-resistiver-drucksensor/)</a:t>
                      </a:r>
                    </a:p>
                    <a:p>
                      <a:endParaRPr lang="it-IT" sz="2200" dirty="0"/>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«Quando </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il sensore di pressione aria all’aspirazione non funziona</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è molto difficile che il conducente non si accorga dell’avaria.» (https://www.sicurauto.it/ricambi-e-accessori/tecnica-e-manutenzione/sensore-map-motore-auto-cose-e-come-funziona/)</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03863"/>
                  </a:ext>
                </a:extLst>
              </a:tr>
              <a:tr h="0">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Datum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Eintrags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09/04/2023</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2200" dirty="0">
                          <a:solidFill>
                            <a:schemeClr val="bg2">
                              <a:lumMod val="10000"/>
                            </a:schemeClr>
                          </a:solidFill>
                          <a:latin typeface="Times New Roman" panose="02020603050405020304" pitchFamily="18" charset="0"/>
                          <a:cs typeface="Times New Roman" panose="02020603050405020304" pitchFamily="18" charset="0"/>
                        </a:rPr>
                        <a:t>09/04/2023</a:t>
                      </a:r>
                    </a:p>
                    <a:p>
                      <a:endParaRPr lang="it-IT" sz="2200" dirty="0"/>
                    </a:p>
                  </a:txBody>
                  <a:tcPr/>
                </a:tc>
                <a:extLst>
                  <a:ext uri="{0D108BD9-81ED-4DB2-BD59-A6C34878D82A}">
                    <a16:rowId xmlns:a16="http://schemas.microsoft.com/office/drawing/2014/main" val="2853990522"/>
                  </a:ext>
                </a:extLst>
              </a:tr>
              <a:tr h="5454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Querverweise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60962380"/>
                  </a:ext>
                </a:extLst>
              </a:tr>
            </a:tbl>
          </a:graphicData>
        </a:graphic>
      </p:graphicFrame>
    </p:spTree>
    <p:extLst>
      <p:ext uri="{BB962C8B-B14F-4D97-AF65-F5344CB8AC3E}">
        <p14:creationId xmlns:p14="http://schemas.microsoft.com/office/powerpoint/2010/main" val="271611625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descr="Immagine che contiene interni, metallo, lampada, acciaio&#10;&#10;Descrizione generata automaticamente">
            <a:extLst>
              <a:ext uri="{FF2B5EF4-FFF2-40B4-BE49-F238E27FC236}">
                <a16:creationId xmlns:a16="http://schemas.microsoft.com/office/drawing/2014/main" id="{3D242CE9-368B-41FE-B6BD-EB3CC85D32C4}"/>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5990" r="5990"/>
          <a:stretch>
            <a:fillRect/>
          </a:stretch>
        </p:blipFill>
        <p:spPr>
          <a:xfrm>
            <a:off x="9357944" y="2858087"/>
            <a:ext cx="3461239" cy="2768991"/>
          </a:xfrm>
        </p:spPr>
      </p:pic>
      <p:sp>
        <p:nvSpPr>
          <p:cNvPr id="3" name="Segnaposto numero diapositiva 2">
            <a:extLst>
              <a:ext uri="{FF2B5EF4-FFF2-40B4-BE49-F238E27FC236}">
                <a16:creationId xmlns:a16="http://schemas.microsoft.com/office/drawing/2014/main" id="{67DC6B3F-4CBC-4E01-9824-8DA5E4203EF8}"/>
              </a:ext>
            </a:extLst>
          </p:cNvPr>
          <p:cNvSpPr>
            <a:spLocks noGrp="1"/>
          </p:cNvSpPr>
          <p:nvPr>
            <p:ph type="sldNum" sz="quarter" idx="2"/>
          </p:nvPr>
        </p:nvSpPr>
        <p:spPr/>
        <p:txBody>
          <a:bodyPr/>
          <a:lstStyle/>
          <a:p>
            <a:fld id="{86CB4B4D-7CA3-9044-876B-883B54F8677D}" type="slidenum">
              <a:rPr lang="it-IT" smtClean="0"/>
              <a:pPr/>
              <a:t>8</a:t>
            </a:fld>
            <a:endParaRPr lang="it-IT"/>
          </a:p>
        </p:txBody>
      </p:sp>
      <p:graphicFrame>
        <p:nvGraphicFramePr>
          <p:cNvPr id="4" name="Tabella 7">
            <a:extLst>
              <a:ext uri="{FF2B5EF4-FFF2-40B4-BE49-F238E27FC236}">
                <a16:creationId xmlns:a16="http://schemas.microsoft.com/office/drawing/2014/main" id="{4263DA1A-CE91-4150-BD0E-54E4BDE88630}"/>
              </a:ext>
            </a:extLst>
          </p:cNvPr>
          <p:cNvGraphicFramePr>
            <a:graphicFrameLocks noGrp="1"/>
          </p:cNvGraphicFramePr>
          <p:nvPr>
            <p:extLst>
              <p:ext uri="{D42A27DB-BD31-4B8C-83A1-F6EECF244321}">
                <p14:modId xmlns:p14="http://schemas.microsoft.com/office/powerpoint/2010/main" val="23920361"/>
              </p:ext>
            </p:extLst>
          </p:nvPr>
        </p:nvGraphicFramePr>
        <p:xfrm>
          <a:off x="606281" y="260401"/>
          <a:ext cx="23027442" cy="13067318"/>
        </p:xfrm>
        <a:graphic>
          <a:graphicData uri="http://schemas.openxmlformats.org/drawingml/2006/table">
            <a:tbl>
              <a:tblPr firstRow="1" bandRow="1">
                <a:tableStyleId>{5940675A-B579-460E-94D1-54222C63F5DA}</a:tableStyleId>
              </a:tblPr>
              <a:tblGrid>
                <a:gridCol w="3307823">
                  <a:extLst>
                    <a:ext uri="{9D8B030D-6E8A-4147-A177-3AD203B41FA5}">
                      <a16:colId xmlns:a16="http://schemas.microsoft.com/office/drawing/2014/main" val="3115371598"/>
                    </a:ext>
                  </a:extLst>
                </a:gridCol>
                <a:gridCol w="10082630">
                  <a:extLst>
                    <a:ext uri="{9D8B030D-6E8A-4147-A177-3AD203B41FA5}">
                      <a16:colId xmlns:a16="http://schemas.microsoft.com/office/drawing/2014/main" val="174746509"/>
                    </a:ext>
                  </a:extLst>
                </a:gridCol>
                <a:gridCol w="9636989">
                  <a:extLst>
                    <a:ext uri="{9D8B030D-6E8A-4147-A177-3AD203B41FA5}">
                      <a16:colId xmlns:a16="http://schemas.microsoft.com/office/drawing/2014/main" val="3522766599"/>
                    </a:ext>
                  </a:extLst>
                </a:gridCol>
              </a:tblGrid>
              <a:tr h="438994">
                <a:tc>
                  <a:txBody>
                    <a:bodyPr/>
                    <a:lstStyle/>
                    <a:p>
                      <a:endParaRPr lang="it-IT" dirty="0"/>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DEUTSCH (AS)</a:t>
                      </a:r>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ITALIANO (ZS)</a:t>
                      </a:r>
                    </a:p>
                  </a:txBody>
                  <a:tcPr/>
                </a:tc>
                <a:extLst>
                  <a:ext uri="{0D108BD9-81ED-4DB2-BD59-A6C34878D82A}">
                    <a16:rowId xmlns:a16="http://schemas.microsoft.com/office/drawing/2014/main" val="3059610486"/>
                  </a:ext>
                </a:extLst>
              </a:tr>
              <a:tr h="10602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Begriff</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ctr"/>
                      <a:r>
                        <a:rPr lang="it-IT" sz="3200" b="1" dirty="0" err="1">
                          <a:solidFill>
                            <a:srgbClr val="FF0000"/>
                          </a:solidFill>
                          <a:latin typeface="Times New Roman" panose="02020603050405020304" pitchFamily="18" charset="0"/>
                          <a:cs typeface="Times New Roman" panose="02020603050405020304" pitchFamily="18" charset="0"/>
                        </a:rPr>
                        <a:t>Einlassventile</a:t>
                      </a:r>
                      <a:r>
                        <a:rPr lang="it-IT" sz="3200" b="1" dirty="0">
                          <a:solidFill>
                            <a:srgbClr val="FF0000"/>
                          </a:solidFill>
                          <a:latin typeface="Times New Roman" panose="02020603050405020304" pitchFamily="18" charset="0"/>
                          <a:cs typeface="Times New Roman" panose="02020603050405020304" pitchFamily="18" charset="0"/>
                        </a:rPr>
                        <a:t>, die</a:t>
                      </a:r>
                    </a:p>
                  </a:txBody>
                  <a:tcPr/>
                </a:tc>
                <a:tc>
                  <a:txBody>
                    <a:bodyPr/>
                    <a:lstStyle/>
                    <a:p>
                      <a:r>
                        <a:rPr lang="it-IT" sz="3200" b="1" dirty="0">
                          <a:solidFill>
                            <a:schemeClr val="bg2">
                              <a:lumMod val="10000"/>
                            </a:schemeClr>
                          </a:solidFill>
                          <a:latin typeface="Times New Roman" panose="02020603050405020304" pitchFamily="18" charset="0"/>
                          <a:cs typeface="Times New Roman" panose="02020603050405020304" pitchFamily="18" charset="0"/>
                        </a:rPr>
                        <a:t>Valvola di aspirazione </a:t>
                      </a:r>
                    </a:p>
                  </a:txBody>
                  <a:tcPr/>
                </a:tc>
                <a:extLst>
                  <a:ext uri="{0D108BD9-81ED-4DB2-BD59-A6C34878D82A}">
                    <a16:rowId xmlns:a16="http://schemas.microsoft.com/office/drawing/2014/main" val="789596408"/>
                  </a:ext>
                </a:extLst>
              </a:tr>
              <a:tr h="4054313">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Definition (und Bild) </a:t>
                      </a:r>
                    </a:p>
                  </a:txBody>
                  <a:tcPr/>
                </a:tc>
                <a:tc>
                  <a:txBody>
                    <a:bodyPr/>
                    <a:lstStyle/>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Durch die Auf- und Abwärtsbewegung des Ventils wird der Verbrennungsraum des Motors geöffnet und geschlossen. Einlassventile öffnen und schließen den Einlass für die Frischluft oder, je nach Motor, das Luft-Kraftstoffgemisch.</a:t>
                      </a:r>
                    </a:p>
                    <a:p>
                      <a:pPr algn="l"/>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Quelle: Mein-autolexikon.de</a:t>
                      </a: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La valvola di aspirazione nei motori a combustione interna serve per immettere la miscela combustibile nel cilindro, per impedire che la miscela stessa ritorni indietro.</a:t>
                      </a:r>
                    </a:p>
                    <a:p>
                      <a:pPr algn="l"/>
                      <a:endPar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Fonte: Wikipedia</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20322829"/>
                  </a:ext>
                </a:extLst>
              </a:tr>
              <a:tr h="54403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Oberbegriff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Ventile</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dirty="0">
                          <a:solidFill>
                            <a:schemeClr val="bg2">
                              <a:lumMod val="10000"/>
                            </a:schemeClr>
                          </a:solidFill>
                          <a:latin typeface="Times New Roman" panose="02020603050405020304" pitchFamily="18" charset="0"/>
                          <a:cs typeface="Times New Roman" panose="02020603050405020304" pitchFamily="18" charset="0"/>
                        </a:rPr>
                        <a:t>Valvola </a:t>
                      </a:r>
                    </a:p>
                  </a:txBody>
                  <a:tcPr/>
                </a:tc>
                <a:extLst>
                  <a:ext uri="{0D108BD9-81ED-4DB2-BD59-A6C34878D82A}">
                    <a16:rowId xmlns:a16="http://schemas.microsoft.com/office/drawing/2014/main" val="1162053315"/>
                  </a:ext>
                </a:extLst>
              </a:tr>
              <a:tr h="106704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Unterbegriff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15726681"/>
                  </a:ext>
                </a:extLst>
              </a:tr>
              <a:tr h="584460">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Ortografische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Varianten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e </a:t>
                      </a:r>
                      <a:r>
                        <a:rPr lang="de-DE"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Einlaßventile</a:t>
                      </a:r>
                      <a:endParaRPr lang="it-IT" sz="2200" dirty="0"/>
                    </a:p>
                  </a:txBody>
                  <a:tcPr/>
                </a:tc>
                <a:tc>
                  <a:txBody>
                    <a:bodyPr/>
                    <a:lstStyle/>
                    <a:p>
                      <a:endParaRPr lang="it-IT" sz="2200" dirty="0"/>
                    </a:p>
                  </a:txBody>
                  <a:tcPr/>
                </a:tc>
                <a:extLst>
                  <a:ext uri="{0D108BD9-81ED-4DB2-BD59-A6C34878D82A}">
                    <a16:rowId xmlns:a16="http://schemas.microsoft.com/office/drawing/2014/main" val="3065853268"/>
                  </a:ext>
                </a:extLst>
              </a:tr>
              <a:tr h="47276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Abgekürzte</a:t>
                      </a:r>
                      <a:r>
                        <a:rPr lang="it-IT" sz="2200" b="1" dirty="0">
                          <a:solidFill>
                            <a:schemeClr val="bg2">
                              <a:lumMod val="10000"/>
                            </a:schemeClr>
                          </a:solidFill>
                          <a:latin typeface="Times New Roman" panose="02020603050405020304" pitchFamily="18" charset="0"/>
                          <a:cs typeface="Times New Roman" panose="02020603050405020304" pitchFamily="18" charset="0"/>
                        </a:rPr>
                        <a:t> Forme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extLst>
                  <a:ext uri="{0D108BD9-81ED-4DB2-BD59-A6C34878D82A}">
                    <a16:rowId xmlns:a16="http://schemas.microsoft.com/office/drawing/2014/main" val="1384392757"/>
                  </a:ext>
                </a:extLst>
              </a:tr>
              <a:tr h="91175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Synonime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2559978"/>
                  </a:ext>
                </a:extLst>
              </a:tr>
              <a:tr h="474055">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Antonyme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e </a:t>
                      </a:r>
                      <a:r>
                        <a:rPr lang="it-IT" sz="2200" dirty="0" err="1">
                          <a:solidFill>
                            <a:schemeClr val="bg2">
                              <a:lumMod val="10000"/>
                            </a:schemeClr>
                          </a:solidFill>
                          <a:latin typeface="Times New Roman" panose="02020603050405020304" pitchFamily="18" charset="0"/>
                          <a:cs typeface="Times New Roman" panose="02020603050405020304" pitchFamily="18" charset="0"/>
                        </a:rPr>
                        <a:t>Auslassventile</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Valvola di scarico </a:t>
                      </a:r>
                    </a:p>
                  </a:txBody>
                  <a:tcPr/>
                </a:tc>
                <a:extLst>
                  <a:ext uri="{0D108BD9-81ED-4DB2-BD59-A6C34878D82A}">
                    <a16:rowId xmlns:a16="http://schemas.microsoft.com/office/drawing/2014/main" val="798268365"/>
                  </a:ext>
                </a:extLst>
              </a:tr>
              <a:tr h="56497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Kollokation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err="1">
                          <a:solidFill>
                            <a:schemeClr val="bg2">
                              <a:lumMod val="10000"/>
                            </a:schemeClr>
                          </a:solidFill>
                          <a:latin typeface="Times New Roman" panose="02020603050405020304" pitchFamily="18" charset="0"/>
                          <a:cs typeface="Times New Roman" panose="02020603050405020304" pitchFamily="18" charset="0"/>
                        </a:rPr>
                        <a:t>Offene</a:t>
                      </a:r>
                      <a:r>
                        <a:rPr lang="it-IT" sz="2200" dirty="0">
                          <a:solidFill>
                            <a:schemeClr val="bg2">
                              <a:lumMod val="10000"/>
                            </a:schemeClr>
                          </a:solidFill>
                          <a:latin typeface="Times New Roman" panose="02020603050405020304" pitchFamily="18" charset="0"/>
                          <a:cs typeface="Times New Roman" panose="02020603050405020304" pitchFamily="18" charset="0"/>
                        </a:rPr>
                        <a:t>/</a:t>
                      </a:r>
                      <a:r>
                        <a:rPr lang="it-IT" sz="2200" dirty="0" err="1">
                          <a:solidFill>
                            <a:schemeClr val="bg2">
                              <a:lumMod val="10000"/>
                            </a:schemeClr>
                          </a:solidFill>
                          <a:latin typeface="Times New Roman" panose="02020603050405020304" pitchFamily="18" charset="0"/>
                          <a:cs typeface="Times New Roman" panose="02020603050405020304" pitchFamily="18" charset="0"/>
                        </a:rPr>
                        <a:t>geschlossene</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Einlassventile</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Una valvola di aspirazione aperta/chiusa</a:t>
                      </a:r>
                    </a:p>
                  </a:txBody>
                  <a:tcPr/>
                </a:tc>
                <a:extLst>
                  <a:ext uri="{0D108BD9-81ED-4DB2-BD59-A6C34878D82A}">
                    <a16:rowId xmlns:a16="http://schemas.microsoft.com/office/drawing/2014/main" val="1616872398"/>
                  </a:ext>
                </a:extLst>
              </a:tr>
              <a:tr h="158713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Kontext</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„In einem nachfolgenden Ansaugtakt wird zumindest eines der </a:t>
                      </a:r>
                      <a:r>
                        <a:rPr lang="de-DE"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Einlassventile</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geöffnet.“</a:t>
                      </a: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(https://www.autoteile-markt.de/shop/motor-einlassventile)</a:t>
                      </a:r>
                    </a:p>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«Quando un motore gira a 3600giri/min. Ogni </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valvola di aspirazione</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si apre e si chiude in circa 1/50 di secondo.» (http://www.motogarden.net/motori-motori-le-valvole)</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03863"/>
                  </a:ext>
                </a:extLst>
              </a:tr>
              <a:tr h="0">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Datum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Eintrags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09/04/2023</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2200" dirty="0">
                          <a:solidFill>
                            <a:schemeClr val="bg2">
                              <a:lumMod val="10000"/>
                            </a:schemeClr>
                          </a:solidFill>
                          <a:latin typeface="Times New Roman" panose="02020603050405020304" pitchFamily="18" charset="0"/>
                          <a:cs typeface="Times New Roman" panose="02020603050405020304" pitchFamily="18" charset="0"/>
                        </a:rPr>
                        <a:t>09/04/2023</a:t>
                      </a:r>
                    </a:p>
                    <a:p>
                      <a:endParaRPr lang="it-IT" sz="2200" dirty="0"/>
                    </a:p>
                  </a:txBody>
                  <a:tcPr/>
                </a:tc>
                <a:extLst>
                  <a:ext uri="{0D108BD9-81ED-4DB2-BD59-A6C34878D82A}">
                    <a16:rowId xmlns:a16="http://schemas.microsoft.com/office/drawing/2014/main" val="2853990522"/>
                  </a:ext>
                </a:extLst>
              </a:tr>
              <a:tr h="5454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Querverweise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err="1">
                          <a:solidFill>
                            <a:schemeClr val="bg2">
                              <a:lumMod val="10000"/>
                            </a:schemeClr>
                          </a:solidFill>
                          <a:latin typeface="Times New Roman" panose="02020603050405020304" pitchFamily="18" charset="0"/>
                          <a:cs typeface="Times New Roman" panose="02020603050405020304" pitchFamily="18" charset="0"/>
                        </a:rPr>
                        <a:t>Auslassventile</a:t>
                      </a:r>
                      <a:r>
                        <a:rPr lang="it-IT" sz="2200"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Valvola di scarico </a:t>
                      </a:r>
                    </a:p>
                  </a:txBody>
                  <a:tcPr/>
                </a:tc>
                <a:extLst>
                  <a:ext uri="{0D108BD9-81ED-4DB2-BD59-A6C34878D82A}">
                    <a16:rowId xmlns:a16="http://schemas.microsoft.com/office/drawing/2014/main" val="1860962380"/>
                  </a:ext>
                </a:extLst>
              </a:tr>
            </a:tbl>
          </a:graphicData>
        </a:graphic>
      </p:graphicFrame>
    </p:spTree>
    <p:extLst>
      <p:ext uri="{BB962C8B-B14F-4D97-AF65-F5344CB8AC3E}">
        <p14:creationId xmlns:p14="http://schemas.microsoft.com/office/powerpoint/2010/main" val="30350858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immagine 6">
            <a:extLst>
              <a:ext uri="{FF2B5EF4-FFF2-40B4-BE49-F238E27FC236}">
                <a16:creationId xmlns:a16="http://schemas.microsoft.com/office/drawing/2014/main" id="{C3A7D2BA-C379-4CF5-8D9F-4B6D3E0599D3}"/>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t="10000" b="10000"/>
          <a:stretch>
            <a:fillRect/>
          </a:stretch>
        </p:blipFill>
        <p:spPr>
          <a:xfrm rot="3560366">
            <a:off x="10423377" y="2966283"/>
            <a:ext cx="2883808" cy="2307046"/>
          </a:xfrm>
        </p:spPr>
      </p:pic>
      <p:sp>
        <p:nvSpPr>
          <p:cNvPr id="3" name="Segnaposto numero diapositiva 2">
            <a:extLst>
              <a:ext uri="{FF2B5EF4-FFF2-40B4-BE49-F238E27FC236}">
                <a16:creationId xmlns:a16="http://schemas.microsoft.com/office/drawing/2014/main" id="{79CD6342-3D0A-452E-A210-54076E30322A}"/>
              </a:ext>
            </a:extLst>
          </p:cNvPr>
          <p:cNvSpPr>
            <a:spLocks noGrp="1"/>
          </p:cNvSpPr>
          <p:nvPr>
            <p:ph type="sldNum" sz="quarter" idx="2"/>
          </p:nvPr>
        </p:nvSpPr>
        <p:spPr/>
        <p:txBody>
          <a:bodyPr/>
          <a:lstStyle/>
          <a:p>
            <a:fld id="{86CB4B4D-7CA3-9044-876B-883B54F8677D}" type="slidenum">
              <a:rPr lang="it-IT" smtClean="0"/>
              <a:pPr/>
              <a:t>9</a:t>
            </a:fld>
            <a:endParaRPr lang="it-IT"/>
          </a:p>
        </p:txBody>
      </p:sp>
      <p:graphicFrame>
        <p:nvGraphicFramePr>
          <p:cNvPr id="5" name="Tabella 7">
            <a:extLst>
              <a:ext uri="{FF2B5EF4-FFF2-40B4-BE49-F238E27FC236}">
                <a16:creationId xmlns:a16="http://schemas.microsoft.com/office/drawing/2014/main" id="{499BFB8D-4727-4824-98C5-E89679585415}"/>
              </a:ext>
            </a:extLst>
          </p:cNvPr>
          <p:cNvGraphicFramePr>
            <a:graphicFrameLocks noGrp="1"/>
          </p:cNvGraphicFramePr>
          <p:nvPr>
            <p:extLst>
              <p:ext uri="{D42A27DB-BD31-4B8C-83A1-F6EECF244321}">
                <p14:modId xmlns:p14="http://schemas.microsoft.com/office/powerpoint/2010/main" val="2669999399"/>
              </p:ext>
            </p:extLst>
          </p:nvPr>
        </p:nvGraphicFramePr>
        <p:xfrm>
          <a:off x="606281" y="260401"/>
          <a:ext cx="22913987" cy="12458367"/>
        </p:xfrm>
        <a:graphic>
          <a:graphicData uri="http://schemas.openxmlformats.org/drawingml/2006/table">
            <a:tbl>
              <a:tblPr firstRow="1" bandRow="1">
                <a:tableStyleId>{5940675A-B579-460E-94D1-54222C63F5DA}</a:tableStyleId>
              </a:tblPr>
              <a:tblGrid>
                <a:gridCol w="3194368">
                  <a:extLst>
                    <a:ext uri="{9D8B030D-6E8A-4147-A177-3AD203B41FA5}">
                      <a16:colId xmlns:a16="http://schemas.microsoft.com/office/drawing/2014/main" val="3115371598"/>
                    </a:ext>
                  </a:extLst>
                </a:gridCol>
                <a:gridCol w="10082630">
                  <a:extLst>
                    <a:ext uri="{9D8B030D-6E8A-4147-A177-3AD203B41FA5}">
                      <a16:colId xmlns:a16="http://schemas.microsoft.com/office/drawing/2014/main" val="174746509"/>
                    </a:ext>
                  </a:extLst>
                </a:gridCol>
                <a:gridCol w="9636989">
                  <a:extLst>
                    <a:ext uri="{9D8B030D-6E8A-4147-A177-3AD203B41FA5}">
                      <a16:colId xmlns:a16="http://schemas.microsoft.com/office/drawing/2014/main" val="3522766599"/>
                    </a:ext>
                  </a:extLst>
                </a:gridCol>
              </a:tblGrid>
              <a:tr h="438994">
                <a:tc>
                  <a:txBody>
                    <a:bodyPr/>
                    <a:lstStyle/>
                    <a:p>
                      <a:endParaRPr lang="it-IT" dirty="0"/>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DEUTSCH (AS)</a:t>
                      </a:r>
                    </a:p>
                  </a:txBody>
                  <a:tcPr/>
                </a:tc>
                <a:tc>
                  <a:txBody>
                    <a:bodyPr/>
                    <a:lstStyle/>
                    <a:p>
                      <a:r>
                        <a:rPr lang="it-IT" sz="2200" b="1" dirty="0">
                          <a:solidFill>
                            <a:schemeClr val="bg2">
                              <a:lumMod val="10000"/>
                            </a:schemeClr>
                          </a:solidFill>
                          <a:latin typeface="Times New Roman" panose="02020603050405020304" pitchFamily="18" charset="0"/>
                          <a:cs typeface="Times New Roman" panose="02020603050405020304" pitchFamily="18" charset="0"/>
                        </a:rPr>
                        <a:t>ITALIANO (ZS)</a:t>
                      </a:r>
                    </a:p>
                  </a:txBody>
                  <a:tcPr/>
                </a:tc>
                <a:extLst>
                  <a:ext uri="{0D108BD9-81ED-4DB2-BD59-A6C34878D82A}">
                    <a16:rowId xmlns:a16="http://schemas.microsoft.com/office/drawing/2014/main" val="3059610486"/>
                  </a:ext>
                </a:extLst>
              </a:tr>
              <a:tr h="10602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Begriff</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ctr"/>
                      <a:r>
                        <a:rPr lang="it-IT" sz="3200" b="1" dirty="0" err="1">
                          <a:solidFill>
                            <a:srgbClr val="FF0000"/>
                          </a:solidFill>
                          <a:latin typeface="Times New Roman" panose="02020603050405020304" pitchFamily="18" charset="0"/>
                          <a:cs typeface="Times New Roman" panose="02020603050405020304" pitchFamily="18" charset="0"/>
                        </a:rPr>
                        <a:t>Einspritzventil</a:t>
                      </a:r>
                      <a:r>
                        <a:rPr lang="it-IT" sz="3200" b="1" dirty="0">
                          <a:solidFill>
                            <a:srgbClr val="FF0000"/>
                          </a:solidFill>
                          <a:latin typeface="Times New Roman" panose="02020603050405020304" pitchFamily="18" charset="0"/>
                          <a:cs typeface="Times New Roman" panose="02020603050405020304" pitchFamily="18" charset="0"/>
                        </a:rPr>
                        <a:t>, die</a:t>
                      </a:r>
                    </a:p>
                  </a:txBody>
                  <a:tcPr/>
                </a:tc>
                <a:tc>
                  <a:txBody>
                    <a:bodyPr/>
                    <a:lstStyle/>
                    <a:p>
                      <a:r>
                        <a:rPr lang="it-IT" sz="3200" b="1" dirty="0">
                          <a:solidFill>
                            <a:schemeClr val="bg2">
                              <a:lumMod val="10000"/>
                            </a:schemeClr>
                          </a:solidFill>
                          <a:latin typeface="Times New Roman" panose="02020603050405020304" pitchFamily="18" charset="0"/>
                          <a:cs typeface="Times New Roman" panose="02020603050405020304" pitchFamily="18" charset="0"/>
                        </a:rPr>
                        <a:t>Iniettore</a:t>
                      </a:r>
                    </a:p>
                  </a:txBody>
                  <a:tcPr/>
                </a:tc>
                <a:extLst>
                  <a:ext uri="{0D108BD9-81ED-4DB2-BD59-A6C34878D82A}">
                    <a16:rowId xmlns:a16="http://schemas.microsoft.com/office/drawing/2014/main" val="789596408"/>
                  </a:ext>
                </a:extLst>
              </a:tr>
              <a:tr h="3445362">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Definition (und Bild) </a:t>
                      </a:r>
                    </a:p>
                  </a:txBody>
                  <a:tcPr/>
                </a:tc>
                <a:tc>
                  <a:txBody>
                    <a:bodyPr/>
                    <a:lstStyle/>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Ein Einspritzventil ist ein Ventil, das an einem Verbrennungsmotor Kraftstoff in den Ansaugtrakt oder den Verbrennungsraum einspritzt.</a:t>
                      </a:r>
                    </a:p>
                    <a:p>
                      <a:pPr algn="l"/>
                      <a:endPar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Quelle: Wikipedia</a:t>
                      </a: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In meccanica l'iniettore è un componente che  ha il compito di immettere un fluido all’interno della camera di combustione. </a:t>
                      </a:r>
                      <a:r>
                        <a:rPr lang="it-IT" sz="2200" b="0" i="0" u="none" strike="noStrike" cap="none" spc="0" baseline="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È presente </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nei </a:t>
                      </a:r>
                      <a:r>
                        <a:rPr lang="it-IT" sz="2200" b="0" i="0" u="none" strike="noStrike" cap="none" spc="0" baseline="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motori endotermici </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e fa parte dell'impianto d'alimentazione.</a:t>
                      </a:r>
                    </a:p>
                    <a:p>
                      <a:pPr algn="l"/>
                      <a:endPar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endParaRPr>
                    </a:p>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Fonte: Wikipedia </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20322829"/>
                  </a:ext>
                </a:extLst>
              </a:tr>
              <a:tr h="54403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Oberbegriff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Komponente</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dirty="0">
                          <a:solidFill>
                            <a:schemeClr val="bg2">
                              <a:lumMod val="10000"/>
                            </a:schemeClr>
                          </a:solidFill>
                          <a:latin typeface="Times New Roman" panose="02020603050405020304" pitchFamily="18" charset="0"/>
                          <a:cs typeface="Times New Roman" panose="02020603050405020304" pitchFamily="18" charset="0"/>
                        </a:rPr>
                        <a:t>Componente </a:t>
                      </a:r>
                    </a:p>
                  </a:txBody>
                  <a:tcPr/>
                </a:tc>
                <a:extLst>
                  <a:ext uri="{0D108BD9-81ED-4DB2-BD59-A6C34878D82A}">
                    <a16:rowId xmlns:a16="http://schemas.microsoft.com/office/drawing/2014/main" val="1162053315"/>
                  </a:ext>
                </a:extLst>
              </a:tr>
              <a:tr h="106704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Unterbegriff</a:t>
                      </a:r>
                      <a:r>
                        <a:rPr lang="it-IT" sz="2200" b="1" dirty="0">
                          <a:solidFill>
                            <a:schemeClr val="bg2">
                              <a:lumMod val="10000"/>
                            </a:schemeClr>
                          </a:solidFill>
                          <a:latin typeface="Times New Roman" panose="02020603050405020304" pitchFamily="18" charset="0"/>
                          <a:cs typeface="Times New Roman" panose="02020603050405020304" pitchFamily="18" charset="0"/>
                        </a:rPr>
                        <a:t>(e)</a:t>
                      </a:r>
                    </a:p>
                  </a:txBody>
                  <a:tcPr/>
                </a:tc>
                <a:tc>
                  <a:txBody>
                    <a:bodyPr/>
                    <a:lstStyle/>
                    <a:p>
                      <a:pPr algn="l"/>
                      <a:r>
                        <a:rPr lang="it-IT" sz="2200" u="none" dirty="0">
                          <a:solidFill>
                            <a:schemeClr val="bg2">
                              <a:lumMod val="10000"/>
                            </a:schemeClr>
                          </a:solidFill>
                          <a:latin typeface="Times New Roman" panose="02020603050405020304" pitchFamily="18" charset="0"/>
                          <a:cs typeface="Times New Roman" panose="02020603050405020304" pitchFamily="18" charset="0"/>
                        </a:rPr>
                        <a:t>r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Einspritzdruck</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Einspritzpumpe</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u="none" dirty="0" err="1">
                          <a:solidFill>
                            <a:schemeClr val="bg2">
                              <a:lumMod val="10000"/>
                            </a:schemeClr>
                          </a:solidFill>
                          <a:latin typeface="Times New Roman" panose="02020603050405020304" pitchFamily="18" charset="0"/>
                          <a:cs typeface="Times New Roman" panose="02020603050405020304" pitchFamily="18" charset="0"/>
                        </a:rPr>
                        <a:t>Einspritzdüse</a:t>
                      </a:r>
                      <a:r>
                        <a:rPr lang="it-IT" sz="2200" u="none" dirty="0">
                          <a:solidFill>
                            <a:schemeClr val="bg2">
                              <a:lumMod val="10000"/>
                            </a:schemeClr>
                          </a:solidFill>
                          <a:latin typeface="Times New Roman" panose="02020603050405020304" pitchFamily="18" charset="0"/>
                          <a:cs typeface="Times New Roman" panose="02020603050405020304" pitchFamily="18" charset="0"/>
                        </a:rPr>
                        <a:t> e </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Benzin-Direkteinspritzung e Diesel-</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Direkteinspritzung</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Benzin-Indirekteinspritzung e Diesel-</a:t>
                      </a:r>
                      <a:r>
                        <a:rPr lang="it-IT" sz="2200" b="0" i="0" u="none" strike="noStrike" cap="none" spc="0" baseline="0" dirty="0" err="1">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Indirekteinspritzung</a:t>
                      </a:r>
                      <a:endParaRPr lang="it-IT" sz="2200" u="none"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Iniezione diretta o indiretta di benzina o diesel, iniettore meccanico, iniettore elettronico, iniettore per motori a vapore , iniettore pompa.</a:t>
                      </a:r>
                    </a:p>
                  </a:txBody>
                  <a:tcPr/>
                </a:tc>
                <a:extLst>
                  <a:ext uri="{0D108BD9-81ED-4DB2-BD59-A6C34878D82A}">
                    <a16:rowId xmlns:a16="http://schemas.microsoft.com/office/drawing/2014/main" val="3315726681"/>
                  </a:ext>
                </a:extLst>
              </a:tr>
              <a:tr h="584460">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Ortografische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Varianten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p>
                  </a:txBody>
                  <a:tcPr/>
                </a:tc>
                <a:tc>
                  <a:txBody>
                    <a:bodyPr/>
                    <a:lstStyle/>
                    <a:p>
                      <a:endParaRPr lang="it-IT" sz="2200" dirty="0"/>
                    </a:p>
                  </a:txBody>
                  <a:tcPr/>
                </a:tc>
                <a:extLst>
                  <a:ext uri="{0D108BD9-81ED-4DB2-BD59-A6C34878D82A}">
                    <a16:rowId xmlns:a16="http://schemas.microsoft.com/office/drawing/2014/main" val="3065853268"/>
                  </a:ext>
                </a:extLst>
              </a:tr>
              <a:tr h="47276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Abgekürzte</a:t>
                      </a:r>
                      <a:r>
                        <a:rPr lang="it-IT" sz="2200" b="1" dirty="0">
                          <a:solidFill>
                            <a:schemeClr val="bg2">
                              <a:lumMod val="10000"/>
                            </a:schemeClr>
                          </a:solidFill>
                          <a:latin typeface="Times New Roman" panose="02020603050405020304" pitchFamily="18" charset="0"/>
                          <a:cs typeface="Times New Roman" panose="02020603050405020304" pitchFamily="18" charset="0"/>
                        </a:rPr>
                        <a:t> Forme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endParaRPr lang="it-IT" sz="2200" dirty="0"/>
                    </a:p>
                  </a:txBody>
                  <a:tcPr/>
                </a:tc>
                <a:extLst>
                  <a:ext uri="{0D108BD9-81ED-4DB2-BD59-A6C34878D82A}">
                    <a16:rowId xmlns:a16="http://schemas.microsoft.com/office/drawing/2014/main" val="1384392757"/>
                  </a:ext>
                </a:extLst>
              </a:tr>
              <a:tr h="911757">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Synonime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dirty="0">
                          <a:solidFill>
                            <a:schemeClr val="bg2">
                              <a:lumMod val="10000"/>
                            </a:schemeClr>
                          </a:solidFill>
                          <a:latin typeface="Times New Roman" panose="02020603050405020304" pitchFamily="18" charset="0"/>
                          <a:cs typeface="Times New Roman" panose="02020603050405020304" pitchFamily="18" charset="0"/>
                        </a:rPr>
                        <a:t>r </a:t>
                      </a:r>
                      <a:r>
                        <a:rPr lang="it-IT" sz="2200" b="0" dirty="0" err="1">
                          <a:solidFill>
                            <a:schemeClr val="bg2">
                              <a:lumMod val="10000"/>
                            </a:schemeClr>
                          </a:solidFill>
                          <a:latin typeface="Times New Roman" panose="02020603050405020304" pitchFamily="18" charset="0"/>
                          <a:cs typeface="Times New Roman" panose="02020603050405020304" pitchFamily="18" charset="0"/>
                        </a:rPr>
                        <a:t>Injektor</a:t>
                      </a:r>
                      <a:r>
                        <a:rPr lang="it-IT" sz="2200" b="0"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92559978"/>
                  </a:ext>
                </a:extLst>
              </a:tr>
              <a:tr h="474055">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Antonyme</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8268365"/>
                  </a:ext>
                </a:extLst>
              </a:tr>
              <a:tr h="564978">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Kollokation</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Die E. </a:t>
                      </a:r>
                      <a:r>
                        <a:rPr lang="it-IT" sz="2200" dirty="0" err="1">
                          <a:solidFill>
                            <a:schemeClr val="bg2">
                              <a:lumMod val="10000"/>
                            </a:schemeClr>
                          </a:solidFill>
                          <a:latin typeface="Times New Roman" panose="02020603050405020304" pitchFamily="18" charset="0"/>
                          <a:cs typeface="Times New Roman" panose="02020603050405020304" pitchFamily="18" charset="0"/>
                        </a:rPr>
                        <a:t>saubern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eine</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schmutzige</a:t>
                      </a:r>
                      <a:r>
                        <a:rPr lang="it-IT" sz="2200" dirty="0">
                          <a:solidFill>
                            <a:schemeClr val="bg2">
                              <a:lumMod val="10000"/>
                            </a:schemeClr>
                          </a:solidFill>
                          <a:latin typeface="Times New Roman" panose="02020603050405020304" pitchFamily="18" charset="0"/>
                          <a:cs typeface="Times New Roman" panose="02020603050405020304" pitchFamily="18" charset="0"/>
                        </a:rPr>
                        <a:t> E., die E </a:t>
                      </a:r>
                      <a:r>
                        <a:rPr lang="it-IT" sz="2200" dirty="0" err="1">
                          <a:solidFill>
                            <a:schemeClr val="bg2">
                              <a:lumMod val="10000"/>
                            </a:schemeClr>
                          </a:solidFill>
                          <a:latin typeface="Times New Roman" panose="02020603050405020304" pitchFamily="18" charset="0"/>
                          <a:cs typeface="Times New Roman" panose="02020603050405020304" pitchFamily="18" charset="0"/>
                        </a:rPr>
                        <a:t>ändern</a:t>
                      </a:r>
                      <a:r>
                        <a:rPr lang="it-IT" sz="2200" dirty="0">
                          <a:solidFill>
                            <a:schemeClr val="bg2">
                              <a:lumMod val="10000"/>
                            </a:schemeClr>
                          </a:solidFill>
                          <a:latin typeface="Times New Roman" panose="02020603050405020304" pitchFamily="18" charset="0"/>
                          <a:cs typeface="Times New Roman" panose="02020603050405020304" pitchFamily="18" charset="0"/>
                        </a:rPr>
                        <a:t>, </a:t>
                      </a:r>
                      <a:r>
                        <a:rPr lang="it-IT" sz="2200" dirty="0" err="1">
                          <a:solidFill>
                            <a:schemeClr val="bg2">
                              <a:lumMod val="10000"/>
                            </a:schemeClr>
                          </a:solidFill>
                          <a:latin typeface="Times New Roman" panose="02020603050405020304" pitchFamily="18" charset="0"/>
                          <a:cs typeface="Times New Roman" panose="02020603050405020304" pitchFamily="18" charset="0"/>
                        </a:rPr>
                        <a:t>defekte</a:t>
                      </a:r>
                      <a:r>
                        <a:rPr lang="it-IT" sz="2200" dirty="0">
                          <a:solidFill>
                            <a:schemeClr val="bg2">
                              <a:lumMod val="10000"/>
                            </a:schemeClr>
                          </a:solidFill>
                          <a:latin typeface="Times New Roman" panose="02020603050405020304" pitchFamily="18" charset="0"/>
                          <a:cs typeface="Times New Roman" panose="02020603050405020304" pitchFamily="18" charset="0"/>
                        </a:rPr>
                        <a:t> E. </a:t>
                      </a: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Pulire un i., i. sporco, sostituire un i., i. difettoso </a:t>
                      </a:r>
                    </a:p>
                  </a:txBody>
                  <a:tcPr/>
                </a:tc>
                <a:extLst>
                  <a:ext uri="{0D108BD9-81ED-4DB2-BD59-A6C34878D82A}">
                    <a16:rowId xmlns:a16="http://schemas.microsoft.com/office/drawing/2014/main" val="1616872398"/>
                  </a:ext>
                </a:extLst>
              </a:tr>
              <a:tr h="1587133">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Kontext</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„Defekte </a:t>
                      </a:r>
                      <a:r>
                        <a:rPr lang="de-DE"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Einspritzventile</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können etwa Löcher in den Kolben brennen, da anstelle eines feinen Nebels ein Kraftstoffstrahl erzeugt wird, der direkt auf dem Kolbenboden verbrennt</a:t>
                      </a:r>
                      <a:r>
                        <a:rPr lang="de-DE" sz="1800" b="1" i="0" u="none" strike="noStrike" cap="none" spc="0" baseline="0" dirty="0">
                          <a:solidFill>
                            <a:schemeClr val="bg2">
                              <a:lumMod val="10000"/>
                            </a:schemeClr>
                          </a:solidFill>
                          <a:effectLst/>
                          <a:uFillTx/>
                          <a:latin typeface="+mn-lt"/>
                          <a:ea typeface="+mn-ea"/>
                          <a:cs typeface="+mn-cs"/>
                          <a:sym typeface="Helvetica Neue"/>
                        </a:rPr>
                        <a:t>.“ </a:t>
                      </a:r>
                      <a:r>
                        <a:rPr lang="de-DE"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(https://www.autobild.de/artikel/einspritzduesen-einspritzventile-defekte-symptome-und-reinigung-13257261.html)</a:t>
                      </a:r>
                      <a:endParaRPr lang="it-IT" sz="2200" b="0"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«A causa di depositi, scarsa qualità del carburante o residui di combustione, l’</a:t>
                      </a:r>
                      <a:r>
                        <a:rPr lang="it-IT" sz="2200" b="1"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iniettore</a:t>
                      </a:r>
                      <a:r>
                        <a:rPr lang="it-IT" sz="2200" b="0" i="0" u="none" strike="noStrike" cap="none" spc="0" baseline="0" dirty="0">
                          <a:solidFill>
                            <a:schemeClr val="bg2">
                              <a:lumMod val="10000"/>
                            </a:schemeClr>
                          </a:solidFill>
                          <a:effectLst/>
                          <a:uFillTx/>
                          <a:latin typeface="Times New Roman" panose="02020603050405020304" pitchFamily="18" charset="0"/>
                          <a:ea typeface="+mn-ea"/>
                          <a:cs typeface="Times New Roman" panose="02020603050405020304" pitchFamily="18" charset="0"/>
                          <a:sym typeface="Helvetica Neue"/>
                        </a:rPr>
                        <a:t> può ostruirsi e ridurre così notevolmente il volume di carburante iniettato.» (https://www.flexfuel-company.it/informazioni-tecniche/iniettore-funzionamento-e-manutenzione/)</a:t>
                      </a:r>
                      <a:endParaRPr lang="it-IT" sz="2200" dirty="0">
                        <a:solidFill>
                          <a:schemeClr val="bg2">
                            <a:lumMod val="10000"/>
                          </a:schemeClr>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1503863"/>
                  </a:ext>
                </a:extLst>
              </a:tr>
              <a:tr h="0">
                <a:tc>
                  <a:txBody>
                    <a:bodyPr/>
                    <a:lstStyle/>
                    <a:p>
                      <a:pPr algn="l"/>
                      <a:r>
                        <a:rPr lang="it-IT" sz="2200" b="1" dirty="0">
                          <a:solidFill>
                            <a:schemeClr val="bg2">
                              <a:lumMod val="10000"/>
                            </a:schemeClr>
                          </a:solidFill>
                          <a:latin typeface="Times New Roman" panose="02020603050405020304" pitchFamily="18" charset="0"/>
                          <a:cs typeface="Times New Roman" panose="02020603050405020304" pitchFamily="18" charset="0"/>
                        </a:rPr>
                        <a:t>Datum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des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r>
                        <a:rPr lang="it-IT" sz="2200" b="1" dirty="0" err="1">
                          <a:solidFill>
                            <a:schemeClr val="bg2">
                              <a:lumMod val="10000"/>
                            </a:schemeClr>
                          </a:solidFill>
                          <a:latin typeface="Times New Roman" panose="02020603050405020304" pitchFamily="18" charset="0"/>
                          <a:cs typeface="Times New Roman" panose="02020603050405020304" pitchFamily="18" charset="0"/>
                        </a:rPr>
                        <a:t>Eintrags</a:t>
                      </a:r>
                      <a:r>
                        <a:rPr lang="it-IT" sz="2200" b="1" dirty="0">
                          <a:solidFill>
                            <a:schemeClr val="bg2">
                              <a:lumMod val="10000"/>
                            </a:schemeClr>
                          </a:solidFill>
                          <a:latin typeface="Times New Roman" panose="02020603050405020304" pitchFamily="18" charset="0"/>
                          <a:cs typeface="Times New Roman" panose="02020603050405020304" pitchFamily="18" charset="0"/>
                        </a:rPr>
                        <a:t> </a:t>
                      </a:r>
                    </a:p>
                  </a:txBody>
                  <a:tcPr/>
                </a:tc>
                <a:tc>
                  <a:txBody>
                    <a:bodyPr/>
                    <a:lstStyle/>
                    <a:p>
                      <a:r>
                        <a:rPr lang="it-IT" sz="2200" dirty="0">
                          <a:solidFill>
                            <a:schemeClr val="bg2">
                              <a:lumMod val="10000"/>
                            </a:schemeClr>
                          </a:solidFill>
                          <a:latin typeface="Times New Roman" panose="02020603050405020304" pitchFamily="18" charset="0"/>
                          <a:cs typeface="Times New Roman" panose="02020603050405020304" pitchFamily="18" charset="0"/>
                        </a:rPr>
                        <a:t>09/04/2023</a:t>
                      </a:r>
                    </a:p>
                  </a:txBody>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it-IT" sz="2200" dirty="0">
                          <a:solidFill>
                            <a:schemeClr val="bg2">
                              <a:lumMod val="10000"/>
                            </a:schemeClr>
                          </a:solidFill>
                          <a:latin typeface="Times New Roman" panose="02020603050405020304" pitchFamily="18" charset="0"/>
                          <a:cs typeface="Times New Roman" panose="02020603050405020304" pitchFamily="18" charset="0"/>
                        </a:rPr>
                        <a:t>09/04/2023</a:t>
                      </a:r>
                    </a:p>
                    <a:p>
                      <a:endParaRPr lang="it-IT" sz="2200" dirty="0"/>
                    </a:p>
                  </a:txBody>
                  <a:tcPr/>
                </a:tc>
                <a:extLst>
                  <a:ext uri="{0D108BD9-81ED-4DB2-BD59-A6C34878D82A}">
                    <a16:rowId xmlns:a16="http://schemas.microsoft.com/office/drawing/2014/main" val="2853990522"/>
                  </a:ext>
                </a:extLst>
              </a:tr>
              <a:tr h="545489">
                <a:tc>
                  <a:txBody>
                    <a:bodyPr/>
                    <a:lstStyle/>
                    <a:p>
                      <a:pPr algn="l"/>
                      <a:r>
                        <a:rPr lang="it-IT" sz="2200" b="1" dirty="0" err="1">
                          <a:solidFill>
                            <a:schemeClr val="bg2">
                              <a:lumMod val="10000"/>
                            </a:schemeClr>
                          </a:solidFill>
                          <a:latin typeface="Times New Roman" panose="02020603050405020304" pitchFamily="18" charset="0"/>
                          <a:cs typeface="Times New Roman" panose="02020603050405020304" pitchFamily="18" charset="0"/>
                        </a:rPr>
                        <a:t>Querverweise</a:t>
                      </a:r>
                      <a:endParaRPr lang="it-IT" sz="2200" b="1" dirty="0">
                        <a:solidFill>
                          <a:schemeClr val="bg2">
                            <a:lumMod val="10000"/>
                          </a:schemeClr>
                        </a:solidFill>
                        <a:latin typeface="Times New Roman" panose="02020603050405020304" pitchFamily="18" charset="0"/>
                        <a:cs typeface="Times New Roman" panose="02020603050405020304" pitchFamily="18" charset="0"/>
                      </a:endParaRPr>
                    </a:p>
                  </a:txBody>
                  <a:tcPr/>
                </a:tc>
                <a:tc>
                  <a:txBody>
                    <a:bodyPr/>
                    <a:lstStyle/>
                    <a:p>
                      <a:pPr algn="l"/>
                      <a:r>
                        <a:rPr lang="it-IT" sz="2200" dirty="0" err="1">
                          <a:solidFill>
                            <a:schemeClr val="bg2">
                              <a:lumMod val="10000"/>
                            </a:schemeClr>
                          </a:solidFill>
                          <a:latin typeface="Times New Roman" panose="02020603050405020304" pitchFamily="18" charset="0"/>
                          <a:cs typeface="Times New Roman" panose="02020603050405020304" pitchFamily="18" charset="0"/>
                        </a:rPr>
                        <a:t>Benzin</a:t>
                      </a:r>
                      <a:r>
                        <a:rPr lang="it-IT" sz="2200" dirty="0">
                          <a:solidFill>
                            <a:schemeClr val="bg2">
                              <a:lumMod val="10000"/>
                            </a:schemeClr>
                          </a:solidFill>
                          <a:latin typeface="Times New Roman" panose="02020603050405020304" pitchFamily="18" charset="0"/>
                          <a:cs typeface="Times New Roman" panose="02020603050405020304" pitchFamily="18" charset="0"/>
                        </a:rPr>
                        <a:t>, Diesel </a:t>
                      </a:r>
                    </a:p>
                  </a:txBody>
                  <a:tcPr/>
                </a:tc>
                <a:tc>
                  <a:txBody>
                    <a:bodyPr/>
                    <a:lstStyle/>
                    <a:p>
                      <a:pPr algn="l"/>
                      <a:r>
                        <a:rPr lang="it-IT" sz="2200" dirty="0">
                          <a:solidFill>
                            <a:schemeClr val="bg2">
                              <a:lumMod val="10000"/>
                            </a:schemeClr>
                          </a:solidFill>
                          <a:latin typeface="Times New Roman" panose="02020603050405020304" pitchFamily="18" charset="0"/>
                          <a:cs typeface="Times New Roman" panose="02020603050405020304" pitchFamily="18" charset="0"/>
                        </a:rPr>
                        <a:t>Benzina, Diesel </a:t>
                      </a:r>
                    </a:p>
                  </a:txBody>
                  <a:tcPr/>
                </a:tc>
                <a:extLst>
                  <a:ext uri="{0D108BD9-81ED-4DB2-BD59-A6C34878D82A}">
                    <a16:rowId xmlns:a16="http://schemas.microsoft.com/office/drawing/2014/main" val="1860962380"/>
                  </a:ext>
                </a:extLst>
              </a:tr>
            </a:tbl>
          </a:graphicData>
        </a:graphic>
      </p:graphicFrame>
    </p:spTree>
    <p:extLst>
      <p:ext uri="{BB962C8B-B14F-4D97-AF65-F5344CB8AC3E}">
        <p14:creationId xmlns:p14="http://schemas.microsoft.com/office/powerpoint/2010/main" val="2239105147"/>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5E5E5E"/>
            </a:solidFill>
            <a:effectLst/>
            <a:uFillTx/>
            <a:latin typeface="Montserrat Bold"/>
            <a:ea typeface="Montserrat Bold"/>
            <a:cs typeface="Montserrat Bold"/>
            <a:sym typeface="Montserrat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100000"/>
          </a:lnSpc>
          <a:spcBef>
            <a:spcPts val="0"/>
          </a:spcBef>
          <a:spcAft>
            <a:spcPts val="0"/>
          </a:spcAft>
          <a:buClrTx/>
          <a:buSzTx/>
          <a:buFontTx/>
          <a:buNone/>
          <a:tabLst/>
          <a:defRPr kumimoji="0" sz="2700" b="0" i="0" u="none" strike="noStrike" cap="none" spc="0" normalizeH="0" baseline="0">
            <a:ln>
              <a:noFill/>
            </a:ln>
            <a:solidFill>
              <a:srgbClr val="5E5E5E"/>
            </a:solidFill>
            <a:effectLst/>
            <a:uFillTx/>
            <a:latin typeface="Montserrat Bold"/>
            <a:ea typeface="Montserrat Bold"/>
            <a:cs typeface="Montserrat Bold"/>
            <a:sym typeface="Montserrat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2852</TotalTime>
  <Words>7913</Words>
  <Application>Microsoft Office PowerPoint</Application>
  <PresentationFormat>Personalizzato</PresentationFormat>
  <Paragraphs>1105</Paragraphs>
  <Slides>31</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31</vt:i4>
      </vt:variant>
    </vt:vector>
  </HeadingPairs>
  <TitlesOfParts>
    <vt:vector size="38" baseType="lpstr">
      <vt:lpstr>Arial</vt:lpstr>
      <vt:lpstr>Bahnschrift Condensed</vt:lpstr>
      <vt:lpstr>Helvetica Neue</vt:lpstr>
      <vt:lpstr>Helvetica Neue Medium</vt:lpstr>
      <vt:lpstr>Montserrat Bold</vt:lpstr>
      <vt:lpstr>Times New Roman</vt:lpstr>
      <vt:lpstr>21_BasicWhite</vt:lpstr>
      <vt:lpstr>Università degli Studi di Torino      GLOSSAR: Der Motor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nbaglivi</dc:creator>
  <cp:lastModifiedBy>Lucia Cinato</cp:lastModifiedBy>
  <cp:revision>235</cp:revision>
  <dcterms:modified xsi:type="dcterms:W3CDTF">2023-09-11T14:13:55Z</dcterms:modified>
</cp:coreProperties>
</file>