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66" r:id="rId7"/>
    <p:sldId id="267" r:id="rId8"/>
    <p:sldId id="268" r:id="rId9"/>
    <p:sldId id="269" r:id="rId10"/>
    <p:sldId id="258" r:id="rId11"/>
    <p:sldId id="259" r:id="rId12"/>
    <p:sldId id="260" r:id="rId13"/>
    <p:sldId id="261" r:id="rId14"/>
    <p:sldId id="262" r:id="rId15"/>
    <p:sldId id="263" r:id="rId16"/>
    <p:sldId id="282" r:id="rId17"/>
    <p:sldId id="279" r:id="rId18"/>
    <p:sldId id="281" r:id="rId19"/>
    <p:sldId id="280" r:id="rId20"/>
    <p:sldId id="278" r:id="rId21"/>
    <p:sldId id="276" r:id="rId22"/>
    <p:sldId id="275" r:id="rId23"/>
    <p:sldId id="274" r:id="rId24"/>
    <p:sldId id="277" r:id="rId25"/>
    <p:sldId id="264" r:id="rId26"/>
    <p:sldId id="265" r:id="rId27"/>
  </p:sldIdLst>
  <p:sldSz cx="18288000" cy="10287000"/>
  <p:notesSz cx="6858000" cy="9144000"/>
  <p:embeddedFontLst>
    <p:embeddedFont>
      <p:font typeface="DM Sans Medium" pitchFamily="2" charset="0"/>
      <p:regular r:id="rId29"/>
      <p: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Bold" panose="00000800000000000000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42B8B-25C2-4030-812D-F916543D5A63}" v="39" dt="2025-10-15T11:51:35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22" autoAdjust="0"/>
  </p:normalViewPr>
  <p:slideViewPr>
    <p:cSldViewPr>
      <p:cViewPr varScale="1">
        <p:scale>
          <a:sx n="43" d="100"/>
          <a:sy n="43" d="100"/>
        </p:scale>
        <p:origin x="9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B32F5-5CF7-4380-A3E7-6B4155B87090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FC6BA-75DE-4BC5-A961-361446AAF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35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FC6BA-75DE-4BC5-A961-361446AAF88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5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750" y="1306353"/>
            <a:ext cx="15112454" cy="320602"/>
            <a:chOff x="0" y="-57150"/>
            <a:chExt cx="20149939" cy="427468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49"/>
              <a:ext cx="2277269" cy="427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200" dirty="0">
                  <a:solidFill>
                    <a:srgbClr val="55493D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17/10/2025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113500" y="-57150"/>
              <a:ext cx="1036439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393815" y="-57150"/>
              <a:ext cx="1059656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652500" y="-57150"/>
              <a:ext cx="1081286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44013" y="1905000"/>
            <a:ext cx="9043987" cy="6286500"/>
            <a:chOff x="0" y="0"/>
            <a:chExt cx="1401150" cy="9739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1150" cy="973943"/>
            </a:xfrm>
            <a:custGeom>
              <a:avLst/>
              <a:gdLst/>
              <a:ahLst/>
              <a:cxnLst/>
              <a:rect l="l" t="t" r="r" b="b"/>
              <a:pathLst>
                <a:path w="1401150" h="973943">
                  <a:moveTo>
                    <a:pt x="0" y="0"/>
                  </a:moveTo>
                  <a:lnTo>
                    <a:pt x="1401150" y="0"/>
                  </a:lnTo>
                  <a:lnTo>
                    <a:pt x="1401150" y="973943"/>
                  </a:lnTo>
                  <a:lnTo>
                    <a:pt x="0" y="973943"/>
                  </a:lnTo>
                  <a:close/>
                </a:path>
              </a:pathLst>
            </a:custGeom>
            <a:blipFill>
              <a:blip r:embed="rId2"/>
              <a:stretch>
                <a:fillRect l="-2132" r="-2132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9258300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0" name="AutoShape 10"/>
          <p:cNvSpPr/>
          <p:nvPr/>
        </p:nvSpPr>
        <p:spPr>
          <a:xfrm>
            <a:off x="9244013" y="9253538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1" name="AutoShape 11"/>
          <p:cNvSpPr/>
          <p:nvPr/>
        </p:nvSpPr>
        <p:spPr>
          <a:xfrm flipV="1">
            <a:off x="0" y="1909762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AutoShape 12"/>
          <p:cNvSpPr/>
          <p:nvPr/>
        </p:nvSpPr>
        <p:spPr>
          <a:xfrm>
            <a:off x="0" y="5626091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3" name="AutoShape 13"/>
          <p:cNvSpPr/>
          <p:nvPr/>
        </p:nvSpPr>
        <p:spPr>
          <a:xfrm>
            <a:off x="0" y="7611525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AutoShape 14"/>
          <p:cNvSpPr/>
          <p:nvPr/>
        </p:nvSpPr>
        <p:spPr>
          <a:xfrm flipV="1">
            <a:off x="0" y="1052512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5" name="AutoShape 15"/>
          <p:cNvSpPr/>
          <p:nvPr/>
        </p:nvSpPr>
        <p:spPr>
          <a:xfrm>
            <a:off x="9239250" y="1909762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6" name="AutoShape 16"/>
          <p:cNvSpPr/>
          <p:nvPr/>
        </p:nvSpPr>
        <p:spPr>
          <a:xfrm>
            <a:off x="9244013" y="1062038"/>
            <a:ext cx="904875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AutoShape 17"/>
          <p:cNvSpPr/>
          <p:nvPr/>
        </p:nvSpPr>
        <p:spPr>
          <a:xfrm>
            <a:off x="9048750" y="1057275"/>
            <a:ext cx="0" cy="8201025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8" name="AutoShape 18"/>
          <p:cNvSpPr/>
          <p:nvPr/>
        </p:nvSpPr>
        <p:spPr>
          <a:xfrm>
            <a:off x="9244013" y="1057275"/>
            <a:ext cx="0" cy="8201025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683784" y="8109064"/>
            <a:ext cx="173466" cy="173466"/>
          </a:xfrm>
          <a:custGeom>
            <a:avLst/>
            <a:gdLst/>
            <a:ahLst/>
            <a:cxnLst/>
            <a:rect l="l" t="t" r="r" b="b"/>
            <a:pathLst>
              <a:path w="173466" h="173466">
                <a:moveTo>
                  <a:pt x="0" y="0"/>
                </a:moveTo>
                <a:lnTo>
                  <a:pt x="173466" y="0"/>
                </a:lnTo>
                <a:lnTo>
                  <a:pt x="173466" y="173466"/>
                </a:lnTo>
                <a:lnTo>
                  <a:pt x="0" y="173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683784" y="8489577"/>
            <a:ext cx="173466" cy="173466"/>
          </a:xfrm>
          <a:custGeom>
            <a:avLst/>
            <a:gdLst/>
            <a:ahLst/>
            <a:cxnLst/>
            <a:rect l="l" t="t" r="r" b="b"/>
            <a:pathLst>
              <a:path w="173466" h="173466">
                <a:moveTo>
                  <a:pt x="0" y="0"/>
                </a:moveTo>
                <a:lnTo>
                  <a:pt x="173466" y="0"/>
                </a:lnTo>
                <a:lnTo>
                  <a:pt x="173466" y="173466"/>
                </a:lnTo>
                <a:lnTo>
                  <a:pt x="0" y="173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Freeform 21"/>
          <p:cNvSpPr/>
          <p:nvPr/>
        </p:nvSpPr>
        <p:spPr>
          <a:xfrm>
            <a:off x="683784" y="8870090"/>
            <a:ext cx="173466" cy="173466"/>
          </a:xfrm>
          <a:custGeom>
            <a:avLst/>
            <a:gdLst/>
            <a:ahLst/>
            <a:cxnLst/>
            <a:rect l="l" t="t" r="r" b="b"/>
            <a:pathLst>
              <a:path w="173466" h="173466">
                <a:moveTo>
                  <a:pt x="0" y="0"/>
                </a:moveTo>
                <a:lnTo>
                  <a:pt x="173466" y="0"/>
                </a:lnTo>
                <a:lnTo>
                  <a:pt x="173466" y="173466"/>
                </a:lnTo>
                <a:lnTo>
                  <a:pt x="0" y="173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Freeform 22"/>
          <p:cNvSpPr/>
          <p:nvPr/>
        </p:nvSpPr>
        <p:spPr>
          <a:xfrm>
            <a:off x="7255831" y="7827113"/>
            <a:ext cx="1322720" cy="1324928"/>
          </a:xfrm>
          <a:custGeom>
            <a:avLst/>
            <a:gdLst/>
            <a:ahLst/>
            <a:cxnLst/>
            <a:rect l="l" t="t" r="r" b="b"/>
            <a:pathLst>
              <a:path w="1322720" h="1324928">
                <a:moveTo>
                  <a:pt x="0" y="0"/>
                </a:moveTo>
                <a:lnTo>
                  <a:pt x="1322721" y="0"/>
                </a:lnTo>
                <a:lnTo>
                  <a:pt x="1322721" y="1324928"/>
                </a:lnTo>
                <a:lnTo>
                  <a:pt x="0" y="132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TextBox 23"/>
          <p:cNvSpPr txBox="1"/>
          <p:nvPr/>
        </p:nvSpPr>
        <p:spPr>
          <a:xfrm>
            <a:off x="942975" y="2573347"/>
            <a:ext cx="6312856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10000" b="1" spc="-49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Sprache</a:t>
            </a:r>
            <a:r>
              <a:rPr lang="en-US" sz="10000" b="1" spc="-49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-in-</a:t>
            </a:r>
            <a:r>
              <a:rPr lang="en-US" sz="10000" b="1" spc="-49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Interaktion</a:t>
            </a:r>
            <a:endParaRPr lang="en-US" sz="10000" b="1" spc="-496" dirty="0">
              <a:solidFill>
                <a:srgbClr val="55493D"/>
              </a:solidFill>
              <a:latin typeface="Times New Roman" panose="02020603050405020304" pitchFamily="18" charset="0"/>
              <a:ea typeface="Poppins Medium"/>
              <a:cs typeface="Times New Roman" panose="02020603050405020304" pitchFamily="18" charset="0"/>
              <a:sym typeface="Poppins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3784" y="6968490"/>
            <a:ext cx="620808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4000" b="1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Wolfgang Imo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7723" y="8039100"/>
            <a:ext cx="620808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9"/>
              </a:lnSpc>
            </a:pPr>
            <a:r>
              <a:rPr lang="en-US" sz="2200" spc="-16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Ylenia Maria Mello</a:t>
            </a:r>
          </a:p>
          <a:p>
            <a:pPr algn="l">
              <a:lnSpc>
                <a:spcPts val="2579"/>
              </a:lnSpc>
            </a:pPr>
            <a:r>
              <a:rPr lang="en-US" sz="2200" spc="-16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Rosamaria Gibaldi</a:t>
            </a:r>
          </a:p>
          <a:p>
            <a:pPr algn="l">
              <a:lnSpc>
                <a:spcPts val="2579"/>
              </a:lnSpc>
              <a:spcBef>
                <a:spcPct val="0"/>
              </a:spcBef>
            </a:pPr>
            <a:r>
              <a:rPr lang="en-US" sz="2200" spc="-16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Francesca Attanasio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E098514C-8B00-0B88-A475-53F9BD3DA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407" y="2662300"/>
            <a:ext cx="438950" cy="445047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554F035-BED6-8FD0-0A72-2C1ED990A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34" y="4975993"/>
            <a:ext cx="438950" cy="445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9418" y="10024699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280422" y="1354844"/>
            <a:ext cx="743181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4"/>
              </a:lnSpc>
            </a:pPr>
            <a:r>
              <a:rPr lang="en-US" sz="7000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Beispiel</a:t>
            </a:r>
            <a:r>
              <a:rPr lang="en-US" sz="7000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4</a:t>
            </a:r>
          </a:p>
        </p:txBody>
      </p:sp>
      <p:sp>
        <p:nvSpPr>
          <p:cNvPr id="5" name="Freeform 5"/>
          <p:cNvSpPr/>
          <p:nvPr/>
        </p:nvSpPr>
        <p:spPr>
          <a:xfrm>
            <a:off x="414197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4588804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10532851" y="1452774"/>
            <a:ext cx="7069846" cy="8181189"/>
          </a:xfrm>
          <a:custGeom>
            <a:avLst/>
            <a:gdLst/>
            <a:ahLst/>
            <a:cxnLst/>
            <a:rect l="l" t="t" r="r" b="b"/>
            <a:pathLst>
              <a:path w="7069846" h="8181189">
                <a:moveTo>
                  <a:pt x="0" y="0"/>
                </a:moveTo>
                <a:lnTo>
                  <a:pt x="7069847" y="0"/>
                </a:lnTo>
                <a:lnTo>
                  <a:pt x="7069847" y="8181188"/>
                </a:lnTo>
                <a:lnTo>
                  <a:pt x="0" y="8181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73" r="-717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311293" y="3072693"/>
            <a:ext cx="7832707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4000" b="1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Thematische</a:t>
            </a:r>
            <a:r>
              <a:rPr lang="en-US" sz="4000" b="1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Freiheit</a:t>
            </a:r>
            <a:r>
              <a:rPr lang="en-US" sz="4000" b="1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im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Vergleich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zur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Radiosendung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“Der Tod der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Schwester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” (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Zeilen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18-26).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Der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Anrufer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orientiert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sich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am Format der </a:t>
            </a:r>
            <a:r>
              <a:rPr lang="en-US" sz="4000" spc="-9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Radiosendung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.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4000" i="1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The single utterance by one utterer is interactive in nature: utterances are sequentially organized ‘interacts’</a:t>
            </a:r>
            <a:r>
              <a:rPr lang="en-US" sz="4000" spc="-9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. (Linell 2009: 14)</a:t>
            </a:r>
          </a:p>
        </p:txBody>
      </p:sp>
      <p:sp>
        <p:nvSpPr>
          <p:cNvPr id="9" name="AutoShape 9"/>
          <p:cNvSpPr/>
          <p:nvPr/>
        </p:nvSpPr>
        <p:spPr>
          <a:xfrm>
            <a:off x="10766905" y="5340277"/>
            <a:ext cx="4669889" cy="1905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0" name="AutoShape 10"/>
          <p:cNvSpPr/>
          <p:nvPr/>
        </p:nvSpPr>
        <p:spPr>
          <a:xfrm>
            <a:off x="10766982" y="8655138"/>
            <a:ext cx="4669889" cy="1905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4763" y="457200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4684161" y="1056070"/>
            <a:ext cx="12209359" cy="350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41"/>
              </a:lnSpc>
            </a:pPr>
            <a:r>
              <a:rPr lang="en-US" sz="15000" b="1" spc="-74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Theoretische</a:t>
            </a:r>
            <a:r>
              <a:rPr lang="en-US" sz="15000" b="1" spc="-741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15000" b="1" spc="-74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Ansätze</a:t>
            </a:r>
            <a:endParaRPr lang="en-US" sz="15000" b="1" spc="-741" dirty="0">
              <a:solidFill>
                <a:srgbClr val="55493D"/>
              </a:solidFill>
              <a:latin typeface="Times New Roman" panose="02020603050405020304" pitchFamily="18" charset="0"/>
              <a:ea typeface="Poppins Medium"/>
              <a:cs typeface="Times New Roman" panose="02020603050405020304" pitchFamily="18" charset="0"/>
              <a:sym typeface="Poppins Medi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4763" y="9697128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10816719" y="2726519"/>
            <a:ext cx="608703" cy="608703"/>
          </a:xfrm>
          <a:custGeom>
            <a:avLst/>
            <a:gdLst/>
            <a:ahLst/>
            <a:cxnLst/>
            <a:rect l="l" t="t" r="r" b="b"/>
            <a:pathLst>
              <a:path w="608703" h="608703">
                <a:moveTo>
                  <a:pt x="0" y="0"/>
                </a:moveTo>
                <a:lnTo>
                  <a:pt x="608703" y="0"/>
                </a:lnTo>
                <a:lnTo>
                  <a:pt x="608703" y="608703"/>
                </a:lnTo>
                <a:lnTo>
                  <a:pt x="0" y="608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5602594" y="6704143"/>
            <a:ext cx="579495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464" lvl="1" indent="-367232" algn="ctr">
              <a:lnSpc>
                <a:spcPts val="3878"/>
              </a:lnSpc>
              <a:buFont typeface="Arial"/>
              <a:buChar char="•"/>
            </a:pPr>
            <a:r>
              <a:rPr lang="en-US" sz="4000" b="1" spc="-21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Gesprächsanalyse</a:t>
            </a:r>
            <a:endParaRPr lang="en-US" sz="4000" b="1" spc="-210" dirty="0">
              <a:solidFill>
                <a:srgbClr val="55493D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marL="734464" lvl="1" indent="-367232" algn="ctr">
              <a:lnSpc>
                <a:spcPts val="3878"/>
              </a:lnSpc>
              <a:buFont typeface="Arial"/>
              <a:buChar char="•"/>
            </a:pPr>
            <a:r>
              <a:rPr lang="en-US" sz="4000" b="1" spc="-21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Interaktionale</a:t>
            </a:r>
            <a:r>
              <a:rPr lang="en-US" sz="4000" b="1" spc="-21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4000" b="1" spc="-21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Linguistik</a:t>
            </a:r>
            <a:endParaRPr lang="en-US" sz="4000" b="1" spc="-210" dirty="0">
              <a:solidFill>
                <a:srgbClr val="55493D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marL="734464" lvl="1" indent="-367232" algn="ctr">
              <a:lnSpc>
                <a:spcPts val="3878"/>
              </a:lnSpc>
              <a:buFont typeface="Arial"/>
              <a:buChar char="•"/>
            </a:pPr>
            <a:r>
              <a:rPr lang="en-US" sz="4000" b="1" spc="-21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Analyse</a:t>
            </a:r>
            <a:r>
              <a:rPr lang="en-US" sz="4000" b="1" spc="-21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4000" b="1" spc="-21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kommunikativer</a:t>
            </a:r>
            <a:r>
              <a:rPr lang="en-US" sz="4000" b="1" spc="-21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4000" b="1" spc="-21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Gattungen</a:t>
            </a:r>
            <a:endParaRPr lang="en-US" sz="4000" b="1" spc="-210" dirty="0">
              <a:solidFill>
                <a:srgbClr val="55493D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2641" y="5032824"/>
            <a:ext cx="1109319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8"/>
              </a:lnSpc>
              <a:spcBef>
                <a:spcPct val="0"/>
              </a:spcBef>
            </a:pP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Diese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drei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Ansätze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dienen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dazu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Sprache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-in-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Interaktion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zu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4500" spc="-229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analysieren</a:t>
            </a:r>
            <a:r>
              <a:rPr lang="en-US" sz="4500" spc="-229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9418" y="10024699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280422" y="1354844"/>
            <a:ext cx="7326152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4"/>
              </a:lnSpc>
            </a:pPr>
            <a:r>
              <a:rPr lang="en-US" sz="75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Gesprächsanalyse</a:t>
            </a:r>
            <a:endParaRPr lang="en-US" sz="7500" b="1" spc="-424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4197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8001000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4" y="0"/>
                </a:lnTo>
                <a:lnTo>
                  <a:pt x="444694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414197" y="2659979"/>
            <a:ext cx="12871444" cy="606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Die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Gesprächsanalyse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kommt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aus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der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Soziologie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und dem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ethnomethodologischen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Ansatz von Harold Garfinkel.</a:t>
            </a:r>
          </a:p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Die </a:t>
            </a:r>
            <a:r>
              <a:rPr lang="en-US" sz="3800" b="1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 Italics"/>
                <a:cs typeface="Times New Roman" panose="02020603050405020304" pitchFamily="18" charset="0"/>
                <a:sym typeface="Poppins Bold Italics"/>
              </a:rPr>
              <a:t>Ethnomethodologie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beschäftigt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sich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mit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dem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Alltagswissen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von und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innerhalb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gesellschaftlicher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Strukturen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als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einem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Gegenstand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von </a:t>
            </a:r>
            <a:r>
              <a:rPr lang="en-US" sz="38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theoretisch-soziologischem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Interesse.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(Garfinkel 1973: 189).</a:t>
            </a:r>
          </a:p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b="1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Ziel: </a:t>
            </a:r>
            <a:r>
              <a:rPr lang="en-US" sz="38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Strukturen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zu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erkennen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an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denen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sich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Menschen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im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Alltag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orientieren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. </a:t>
            </a:r>
          </a:p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Durch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sogennante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Krisenexperimente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hat Garfinkel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versucht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38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standardisierte</a:t>
            </a:r>
            <a:r>
              <a:rPr lang="en-US" sz="38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8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Prozesse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und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ihre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Verbindung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zur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Sprache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zu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entdecken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.</a:t>
            </a:r>
          </a:p>
        </p:txBody>
      </p:sp>
      <p:pic>
        <p:nvPicPr>
          <p:cNvPr id="11" name="Immagine 10" descr="Immagine che contiene disegno, schizzo, illustrazione, Line art&#10;&#10;Il contenuto generato dall'IA potrebbe non essere corretto.">
            <a:extLst>
              <a:ext uri="{FF2B5EF4-FFF2-40B4-BE49-F238E27FC236}">
                <a16:creationId xmlns:a16="http://schemas.microsoft.com/office/drawing/2014/main" id="{153BF988-BCD4-A775-311C-76F12F961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382" y="3302633"/>
            <a:ext cx="4481471" cy="4481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F7328-B5BD-A5D0-B3F7-5289A3C4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B2A3E92-07D2-5D6E-D65F-13EB30476A7B}"/>
              </a:ext>
            </a:extLst>
          </p:cNvPr>
          <p:cNvSpPr/>
          <p:nvPr/>
        </p:nvSpPr>
        <p:spPr>
          <a:xfrm>
            <a:off x="-209418" y="10024699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1256A84-C335-AA7B-B27F-39241055C3A0}"/>
              </a:ext>
            </a:extLst>
          </p:cNvPr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D1558B1-BFA9-62A2-FF4D-3529C0BEACE3}"/>
              </a:ext>
            </a:extLst>
          </p:cNvPr>
          <p:cNvSpPr txBox="1"/>
          <p:nvPr/>
        </p:nvSpPr>
        <p:spPr>
          <a:xfrm>
            <a:off x="1280422" y="1354844"/>
            <a:ext cx="953997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04"/>
              </a:lnSpc>
            </a:pPr>
            <a:r>
              <a:rPr lang="en-US" sz="75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Conversation Analysis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7A9514B-EAE6-D6BA-89E9-09A5F4F30A92}"/>
              </a:ext>
            </a:extLst>
          </p:cNvPr>
          <p:cNvSpPr/>
          <p:nvPr/>
        </p:nvSpPr>
        <p:spPr>
          <a:xfrm>
            <a:off x="414197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BEE1C7-6300-FBBB-0E03-FAEF1F0246C7}"/>
              </a:ext>
            </a:extLst>
          </p:cNvPr>
          <p:cNvSpPr/>
          <p:nvPr/>
        </p:nvSpPr>
        <p:spPr>
          <a:xfrm>
            <a:off x="9829800" y="1689813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4" y="0"/>
                </a:lnTo>
                <a:lnTo>
                  <a:pt x="444694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8C1E014-30B1-70EF-F04F-20B1CBDC2E92}"/>
              </a:ext>
            </a:extLst>
          </p:cNvPr>
          <p:cNvSpPr txBox="1"/>
          <p:nvPr/>
        </p:nvSpPr>
        <p:spPr>
          <a:xfrm>
            <a:off x="414197" y="2659979"/>
            <a:ext cx="12871444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Die </a:t>
            </a:r>
            <a:r>
              <a:rPr lang="en-US" sz="38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Krisenexperimente</a:t>
            </a:r>
            <a:r>
              <a:rPr lang="en-US" sz="38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von Harold Garfinkel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hatten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einige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8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Probleme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.</a:t>
            </a:r>
          </a:p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Harvey Sacks </a:t>
            </a:r>
            <a:r>
              <a:rPr lang="en-US" sz="38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Wingdings" panose="05000000000000000000" pitchFamily="2" charset="2"/>
              </a:rPr>
              <a:t> Conversation Analysis (CA) 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Wingdings" panose="05000000000000000000" pitchFamily="2" charset="2"/>
              </a:rPr>
              <a:t>ein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Wingdings" panose="05000000000000000000" pitchFamily="2" charset="2"/>
              </a:rPr>
              <a:t>empirischer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Wingdings" panose="05000000000000000000" pitchFamily="2" charset="2"/>
              </a:rPr>
              <a:t> Ansatz</a:t>
            </a:r>
          </a:p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Sprechwechselsystem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(Turn-Taking in Conversation),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Reparaturprozess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die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sequentielle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Struktur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von </a:t>
            </a:r>
            <a:r>
              <a:rPr lang="en-US" sz="38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Gesprächen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...</a:t>
            </a:r>
          </a:p>
          <a:p>
            <a:pPr marL="665215" lvl="1" indent="-332608" algn="l">
              <a:lnSpc>
                <a:spcPts val="4313"/>
              </a:lnSpc>
              <a:buFont typeface="Arial"/>
              <a:buChar char="•"/>
            </a:pPr>
            <a:r>
              <a:rPr lang="en-US" sz="38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Leitprinzip</a:t>
            </a:r>
            <a:r>
              <a:rPr lang="en-US" sz="3800" b="1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: 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“</a:t>
            </a:r>
            <a:r>
              <a:rPr lang="en-US" sz="3800" i="1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placement considerations</a:t>
            </a:r>
            <a:r>
              <a:rPr lang="en-US" sz="38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”</a:t>
            </a:r>
          </a:p>
        </p:txBody>
      </p:sp>
      <p:pic>
        <p:nvPicPr>
          <p:cNvPr id="10" name="Immagine 9" descr="Immagine che contiene schizzo, strumento, design">
            <a:extLst>
              <a:ext uri="{FF2B5EF4-FFF2-40B4-BE49-F238E27FC236}">
                <a16:creationId xmlns:a16="http://schemas.microsoft.com/office/drawing/2014/main" id="{314215CA-EFCD-F81B-1BFC-73A08545B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641" y="2481264"/>
            <a:ext cx="4364853" cy="6743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624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6620B-C045-8CD7-6756-74B39826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CBD2F1BF-B273-A590-DDAB-C04E08C3501D}"/>
              </a:ext>
            </a:extLst>
          </p:cNvPr>
          <p:cNvSpPr/>
          <p:nvPr/>
        </p:nvSpPr>
        <p:spPr>
          <a:xfrm>
            <a:off x="473928" y="1789768"/>
            <a:ext cx="11731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63"/>
              </a:lnSpc>
            </a:pPr>
            <a:r>
              <a:rPr lang="de-DE" sz="4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Das </a:t>
            </a:r>
            <a:r>
              <a:rPr lang="de-DE" sz="40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Interface</a:t>
            </a:r>
            <a:r>
              <a:rPr lang="de-DE" sz="4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zwischen traditioneller Linguistik und Konversationsanalyse.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DD86AB62-1750-2DB4-DC2C-497C7656D760}"/>
              </a:ext>
            </a:extLst>
          </p:cNvPr>
          <p:cNvSpPr/>
          <p:nvPr/>
        </p:nvSpPr>
        <p:spPr>
          <a:xfrm>
            <a:off x="6442394" y="4785823"/>
            <a:ext cx="11306324" cy="1552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563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Sprachliche Äußerungen und grammatikalische Konstruktionen sind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dialogisch orientierte Leistungen über die Zeit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, nicht nur Produkte individueller Kompetenz.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F0BCAF7-88FB-388B-4D48-45E6D9FA9576}"/>
              </a:ext>
            </a:extLst>
          </p:cNvPr>
          <p:cNvSpPr/>
          <p:nvPr/>
        </p:nvSpPr>
        <p:spPr>
          <a:xfrm>
            <a:off x="6442394" y="4234224"/>
            <a:ext cx="38100" cy="2608213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C43F56-1FA9-0734-D37F-129CE43EFAD3}"/>
              </a:ext>
            </a:extLst>
          </p:cNvPr>
          <p:cNvSpPr txBox="1"/>
          <p:nvPr/>
        </p:nvSpPr>
        <p:spPr>
          <a:xfrm>
            <a:off x="250902" y="481394"/>
            <a:ext cx="1154151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804"/>
              </a:lnSpc>
            </a:pPr>
            <a:r>
              <a:rPr lang="en-US" sz="72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Interaktionale</a:t>
            </a:r>
            <a:r>
              <a:rPr lang="en-US" sz="72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72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Linguistik</a:t>
            </a:r>
            <a:endParaRPr lang="en-US" sz="7200" b="1" spc="-424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E6C7D7B4-00D1-DFF3-3EB9-012365D6622F}"/>
              </a:ext>
            </a:extLst>
          </p:cNvPr>
          <p:cNvSpPr/>
          <p:nvPr/>
        </p:nvSpPr>
        <p:spPr>
          <a:xfrm>
            <a:off x="3278237" y="8937629"/>
            <a:ext cx="11731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63"/>
              </a:lnSpc>
            </a:pPr>
            <a:r>
              <a:rPr lang="de-DE" sz="2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Beschreibung der </a:t>
            </a:r>
            <a:r>
              <a:rPr lang="de-DE" sz="2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Syntax interaktional verwendeter gesprochener Sprache</a:t>
            </a:r>
            <a:r>
              <a:rPr lang="de-DE" sz="2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de-DE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2213EC3-0CA5-D5CC-1D9E-DD8FD11F9C68}"/>
              </a:ext>
            </a:extLst>
          </p:cNvPr>
          <p:cNvSpPr/>
          <p:nvPr/>
        </p:nvSpPr>
        <p:spPr>
          <a:xfrm>
            <a:off x="9149576" y="481394"/>
            <a:ext cx="608703" cy="608703"/>
          </a:xfrm>
          <a:custGeom>
            <a:avLst/>
            <a:gdLst/>
            <a:ahLst/>
            <a:cxnLst/>
            <a:rect l="l" t="t" r="r" b="b"/>
            <a:pathLst>
              <a:path w="608703" h="608703">
                <a:moveTo>
                  <a:pt x="0" y="0"/>
                </a:moveTo>
                <a:lnTo>
                  <a:pt x="608703" y="0"/>
                </a:lnTo>
                <a:lnTo>
                  <a:pt x="608703" y="608703"/>
                </a:lnTo>
                <a:lnTo>
                  <a:pt x="0" y="608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8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AE876-4EEB-5992-BD15-9A5FEBD7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518C599-A566-A3F4-9E69-124CCEB96CFB}"/>
              </a:ext>
            </a:extLst>
          </p:cNvPr>
          <p:cNvSpPr/>
          <p:nvPr/>
        </p:nvSpPr>
        <p:spPr>
          <a:xfrm>
            <a:off x="992238" y="1028254"/>
            <a:ext cx="3544044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38"/>
              </a:lnSpc>
            </a:pPr>
            <a:endParaRPr lang="de-DE" sz="275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AC6C03B-6018-CB93-483C-2771AE9F3354}"/>
              </a:ext>
            </a:extLst>
          </p:cNvPr>
          <p:cNvSpPr/>
          <p:nvPr/>
        </p:nvSpPr>
        <p:spPr>
          <a:xfrm>
            <a:off x="797092" y="695176"/>
            <a:ext cx="6269994" cy="88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938"/>
              </a:lnSpc>
            </a:pPr>
            <a:r>
              <a:rPr lang="en-US" sz="6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1. Die </a:t>
            </a:r>
            <a:r>
              <a:rPr lang="en-US" sz="6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Einheitenfrage</a:t>
            </a:r>
            <a:endParaRPr lang="en-US" sz="6000" b="1" spc="-424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>
              <a:lnSpc>
                <a:spcPts val="6938"/>
              </a:lnSpc>
            </a:pPr>
            <a:r>
              <a:rPr lang="de-DE" sz="55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e</a:t>
            </a:r>
            <a:endParaRPr lang="de-DE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95E8DAB-4CB8-3579-961B-297863E298B8}"/>
              </a:ext>
            </a:extLst>
          </p:cNvPr>
          <p:cNvSpPr/>
          <p:nvPr/>
        </p:nvSpPr>
        <p:spPr>
          <a:xfrm>
            <a:off x="797091" y="2279975"/>
            <a:ext cx="8009930" cy="2252216"/>
          </a:xfrm>
          <a:prstGeom prst="roundRect">
            <a:avLst>
              <a:gd name="adj" fmla="val 8120"/>
            </a:avLst>
          </a:prstGeom>
          <a:solidFill>
            <a:schemeClr val="bg1">
              <a:lumMod val="95000"/>
            </a:schemeClr>
          </a:solidFill>
          <a:ln w="30480">
            <a:solidFill>
              <a:srgbClr val="D3D1C9"/>
            </a:solidFill>
            <a:prstDash val="solid"/>
          </a:ln>
        </p:spPr>
        <p:txBody>
          <a:bodyPr/>
          <a:lstStyle/>
          <a:p>
            <a:endParaRPr lang="de-DE" sz="225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2946815-CD3E-B2D4-E26A-E1D878946671}"/>
              </a:ext>
            </a:extLst>
          </p:cNvPr>
          <p:cNvSpPr/>
          <p:nvPr/>
        </p:nvSpPr>
        <p:spPr>
          <a:xfrm>
            <a:off x="938119" y="2279973"/>
            <a:ext cx="152400" cy="2252216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A1C7F03-73D6-4DC2-73B2-024B17DA30C5}"/>
              </a:ext>
            </a:extLst>
          </p:cNvPr>
          <p:cNvSpPr/>
          <p:nvPr/>
        </p:nvSpPr>
        <p:spPr>
          <a:xfrm>
            <a:off x="2255025" y="2452764"/>
            <a:ext cx="4812060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de-DE" sz="40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Traditionelle Grammatik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EDC1559-AA1E-B3D7-9900-A175E65DDEA3}"/>
              </a:ext>
            </a:extLst>
          </p:cNvPr>
          <p:cNvSpPr/>
          <p:nvPr/>
        </p:nvSpPr>
        <p:spPr>
          <a:xfrm>
            <a:off x="1677224" y="3483681"/>
            <a:ext cx="7252395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63"/>
              </a:lnSpc>
            </a:pPr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Der </a:t>
            </a:r>
            <a:r>
              <a:rPr lang="de-DE" sz="30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Satz</a:t>
            </a:r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als autonome, feste Grundeinheit.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3086205-67A4-7A5C-480D-62456B943D49}"/>
              </a:ext>
            </a:extLst>
          </p:cNvPr>
          <p:cNvSpPr/>
          <p:nvPr/>
        </p:nvSpPr>
        <p:spPr>
          <a:xfrm>
            <a:off x="9516326" y="2279975"/>
            <a:ext cx="8010079" cy="2252216"/>
          </a:xfrm>
          <a:prstGeom prst="roundRect">
            <a:avLst>
              <a:gd name="adj" fmla="val 8120"/>
            </a:avLst>
          </a:prstGeom>
          <a:solidFill>
            <a:schemeClr val="bg1">
              <a:lumMod val="95000"/>
            </a:schemeClr>
          </a:solidFill>
          <a:ln w="30480">
            <a:solidFill>
              <a:srgbClr val="D3D1C9"/>
            </a:solidFill>
            <a:prstDash val="solid"/>
          </a:ln>
        </p:spPr>
        <p:txBody>
          <a:bodyPr/>
          <a:lstStyle/>
          <a:p>
            <a:endParaRPr lang="de-DE" sz="225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0A98B736-C30B-F362-55B2-71C8058F4F6A}"/>
              </a:ext>
            </a:extLst>
          </p:cNvPr>
          <p:cNvSpPr/>
          <p:nvPr/>
        </p:nvSpPr>
        <p:spPr>
          <a:xfrm>
            <a:off x="9662503" y="2305675"/>
            <a:ext cx="152400" cy="2252216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52AB150-66B8-CCC7-0AD6-C046DCD97C7D}"/>
              </a:ext>
            </a:extLst>
          </p:cNvPr>
          <p:cNvSpPr/>
          <p:nvPr/>
        </p:nvSpPr>
        <p:spPr>
          <a:xfrm>
            <a:off x="10524206" y="2452763"/>
            <a:ext cx="5614420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de-DE" sz="40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Interaktionale Linguistik (IL)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6AAA919-59C9-9D0E-BB85-F8B4FFF0EEF3}"/>
              </a:ext>
            </a:extLst>
          </p:cNvPr>
          <p:cNvSpPr/>
          <p:nvPr/>
        </p:nvSpPr>
        <p:spPr>
          <a:xfrm>
            <a:off x="10074141" y="3274972"/>
            <a:ext cx="7252544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563"/>
              </a:lnSpc>
            </a:pPr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Der Satz ist eine </a:t>
            </a:r>
            <a:r>
              <a:rPr lang="de-DE" sz="30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Ressource</a:t>
            </a:r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, ein offenes Format, abhängig vom situativen Gebrauch.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98FFD7D-DA24-69CD-4128-B6FE620DA9DA}"/>
              </a:ext>
            </a:extLst>
          </p:cNvPr>
          <p:cNvSpPr/>
          <p:nvPr/>
        </p:nvSpPr>
        <p:spPr>
          <a:xfrm>
            <a:off x="992238" y="4881079"/>
            <a:ext cx="16303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63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Die syntaktische Einheit ist nicht fest, sondern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prozessual und interaktiv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A1D860A-9A97-C790-F9D3-0D1955BF2A28}"/>
              </a:ext>
            </a:extLst>
          </p:cNvPr>
          <p:cNvSpPr/>
          <p:nvPr/>
        </p:nvSpPr>
        <p:spPr>
          <a:xfrm>
            <a:off x="938119" y="6132828"/>
            <a:ext cx="7023795" cy="70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63"/>
              </a:lnSpc>
            </a:pPr>
            <a:r>
              <a:rPr lang="en-US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Einheitenexpansion</a:t>
            </a:r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 (Auer)</a:t>
            </a:r>
            <a:endParaRPr lang="en-US" sz="5400" b="1" spc="-424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>
              <a:lnSpc>
                <a:spcPts val="5563"/>
              </a:lnSpc>
            </a:pPr>
            <a:r>
              <a:rPr lang="de-DE" sz="50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  </a:t>
            </a:r>
            <a:endParaRPr lang="de-DE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E51AFE02-B153-E892-2FD4-D9B598E60E82}"/>
              </a:ext>
            </a:extLst>
          </p:cNvPr>
          <p:cNvSpPr/>
          <p:nvPr/>
        </p:nvSpPr>
        <p:spPr>
          <a:xfrm>
            <a:off x="938120" y="7222247"/>
            <a:ext cx="16303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63"/>
              </a:lnSpc>
            </a:pP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Das Ende von Sätzen ist in der gesprochenen Sprache </a:t>
            </a:r>
            <a:r>
              <a:rPr lang="de-DE" sz="325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oft unbestimmt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de-DE"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37F64AFD-14E5-3A88-7C58-C97C0B0D42AF}"/>
              </a:ext>
            </a:extLst>
          </p:cNvPr>
          <p:cNvSpPr/>
          <p:nvPr/>
        </p:nvSpPr>
        <p:spPr>
          <a:xfrm>
            <a:off x="935016" y="8156102"/>
            <a:ext cx="16303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>
              <a:lnSpc>
                <a:spcPts val="3563"/>
              </a:lnSpc>
              <a:buSzPct val="100000"/>
              <a:buChar char="•"/>
            </a:pP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Satzstrukturen werden </a:t>
            </a:r>
            <a:r>
              <a:rPr lang="de-DE" sz="325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schrittweise erweitert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(inkrementell).</a:t>
            </a:r>
            <a:endParaRPr lang="de-DE"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EF324773-2187-F8B3-4DB6-D3FFBCAE05AC}"/>
              </a:ext>
            </a:extLst>
          </p:cNvPr>
          <p:cNvSpPr/>
          <p:nvPr/>
        </p:nvSpPr>
        <p:spPr>
          <a:xfrm>
            <a:off x="935017" y="8828356"/>
            <a:ext cx="16303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>
              <a:lnSpc>
                <a:spcPts val="3563"/>
              </a:lnSpc>
              <a:buSzPct val="100000"/>
              <a:buChar char="•"/>
            </a:pP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Expansion als fundamentale Technik der sequenziellen Organisation.</a:t>
            </a:r>
            <a:endParaRPr lang="de-DE"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7FE6FD6-9953-6A72-BFDB-DB41AD220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258" y="565177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3846-D509-EC2A-CE05-D72CE51B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0DFE140-B4CF-AB1A-0748-A8E63AA30C23}"/>
              </a:ext>
            </a:extLst>
          </p:cNvPr>
          <p:cNvSpPr/>
          <p:nvPr/>
        </p:nvSpPr>
        <p:spPr>
          <a:xfrm>
            <a:off x="903535" y="1124099"/>
            <a:ext cx="3227338" cy="403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endParaRPr lang="de-DE" sz="25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EFF32FD-AC0C-0C10-037F-90E9244A9D5D}"/>
              </a:ext>
            </a:extLst>
          </p:cNvPr>
          <p:cNvSpPr/>
          <p:nvPr/>
        </p:nvSpPr>
        <p:spPr>
          <a:xfrm>
            <a:off x="596877" y="504750"/>
            <a:ext cx="10684669" cy="806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313"/>
              </a:lnSpc>
            </a:pPr>
            <a:r>
              <a:rPr lang="en-US" sz="6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2. </a:t>
            </a:r>
            <a:r>
              <a:rPr lang="en-US" sz="6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Emergenz</a:t>
            </a:r>
            <a:r>
              <a:rPr lang="en-US" sz="6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und </a:t>
            </a:r>
            <a:r>
              <a:rPr lang="en-US" sz="6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Zeitlichkeit</a:t>
            </a:r>
            <a:r>
              <a:rPr lang="en-US" sz="6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D466511-340A-AD0B-0BE7-0D948DBD6485}"/>
              </a:ext>
            </a:extLst>
          </p:cNvPr>
          <p:cNvSpPr/>
          <p:nvPr/>
        </p:nvSpPr>
        <p:spPr>
          <a:xfrm>
            <a:off x="645468" y="1858195"/>
            <a:ext cx="16480929" cy="413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Sprache entsteht in der Zeit.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Temporalität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prägt syntaktische Strukturen (Emergenz).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6DEA412-8368-E0E6-7297-F161BC6DE1E9}"/>
              </a:ext>
            </a:extLst>
          </p:cNvPr>
          <p:cNvSpPr/>
          <p:nvPr/>
        </p:nvSpPr>
        <p:spPr>
          <a:xfrm>
            <a:off x="677765" y="3187555"/>
            <a:ext cx="4156331" cy="645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63"/>
              </a:lnSpc>
            </a:pPr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On-Line-Syntax</a:t>
            </a:r>
          </a:p>
          <a:p>
            <a:pPr>
              <a:lnSpc>
                <a:spcPts val="5063"/>
              </a:lnSpc>
            </a:pPr>
            <a:endParaRPr lang="de-DE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B04F738-95D7-9FE8-ABD1-AF465CA751D9}"/>
              </a:ext>
            </a:extLst>
          </p:cNvPr>
          <p:cNvSpPr/>
          <p:nvPr/>
        </p:nvSpPr>
        <p:spPr>
          <a:xfrm>
            <a:off x="677764" y="4290785"/>
            <a:ext cx="16480929" cy="413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Grammatische Strukturen entstehen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allmählich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und können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nachträglich überarbeitet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werden.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7F7EB918-51A5-B033-DA03-D41857331F01}"/>
              </a:ext>
            </a:extLst>
          </p:cNvPr>
          <p:cNvSpPr/>
          <p:nvPr/>
        </p:nvSpPr>
        <p:spPr>
          <a:xfrm>
            <a:off x="613321" y="5619453"/>
            <a:ext cx="8304908" cy="3953171"/>
          </a:xfrm>
          <a:prstGeom prst="roundRect">
            <a:avLst>
              <a:gd name="adj" fmla="val 203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de-DE" sz="2250" dirty="0"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6D3ABC83-8BCE-EA3A-6D43-8AFFFD63D597}"/>
              </a:ext>
            </a:extLst>
          </p:cNvPr>
          <p:cNvSpPr/>
          <p:nvPr/>
        </p:nvSpPr>
        <p:spPr>
          <a:xfrm>
            <a:off x="2786162" y="5949221"/>
            <a:ext cx="3227338" cy="403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125"/>
              </a:lnSpc>
            </a:pPr>
            <a:r>
              <a:rPr lang="de-DE" sz="45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Projektion</a:t>
            </a:r>
            <a:endParaRPr lang="de-DE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07968590-EA38-6C7D-B47B-B8557C749734}"/>
              </a:ext>
            </a:extLst>
          </p:cNvPr>
          <p:cNvSpPr/>
          <p:nvPr/>
        </p:nvSpPr>
        <p:spPr>
          <a:xfrm>
            <a:off x="742283" y="6444554"/>
            <a:ext cx="8046985" cy="2151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Ein frühes Element kündigt ein Folgeelement an und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eröffnet Erwartungen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250"/>
              </a:lnSpc>
            </a:pPr>
            <a:endParaRPr lang="de-DE" sz="3500" dirty="0">
              <a:solidFill>
                <a:srgbClr val="161613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(z.B. der finite </a:t>
            </a:r>
            <a:r>
              <a:rPr lang="de-DE" sz="35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Verbteil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bei der Verbklammer).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90E96462-3A03-3EF6-A77A-7C6F30DDF4C4}"/>
              </a:ext>
            </a:extLst>
          </p:cNvPr>
          <p:cNvSpPr/>
          <p:nvPr/>
        </p:nvSpPr>
        <p:spPr>
          <a:xfrm>
            <a:off x="9402216" y="5583071"/>
            <a:ext cx="8304906" cy="3989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de-DE" sz="2250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B4E9BCFE-4AEF-CF6F-8204-8E2F27D1C61F}"/>
              </a:ext>
            </a:extLst>
          </p:cNvPr>
          <p:cNvSpPr/>
          <p:nvPr/>
        </p:nvSpPr>
        <p:spPr>
          <a:xfrm>
            <a:off x="11940999" y="5847784"/>
            <a:ext cx="3227338" cy="403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125"/>
              </a:lnSpc>
            </a:pPr>
            <a:r>
              <a:rPr lang="de-DE" sz="45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Retraktion</a:t>
            </a:r>
            <a:endParaRPr lang="de-DE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78396C4A-BC90-A9E3-2BE1-C86E5AD749A5}"/>
              </a:ext>
            </a:extLst>
          </p:cNvPr>
          <p:cNvSpPr/>
          <p:nvPr/>
        </p:nvSpPr>
        <p:spPr>
          <a:xfrm>
            <a:off x="9168333" y="6368610"/>
            <a:ext cx="8772670" cy="3057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Eine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rückwirkende Veränderung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der Satzstruktur, oft durch nachträgliche Hinzufügungen </a:t>
            </a:r>
          </a:p>
          <a:p>
            <a:pPr algn="ctr">
              <a:lnSpc>
                <a:spcPts val="3250"/>
              </a:lnSpc>
            </a:pPr>
            <a:endParaRPr lang="de-DE" sz="3500" dirty="0">
              <a:solidFill>
                <a:srgbClr val="161613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(z.B. Holzwegsätze).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B8287A6-19C4-16B5-84D7-C8AF11DA6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28" y="550946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3F4A5-C98F-E6F6-3071-148ACCEC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A5CD658-8B46-FDE4-2EBD-44AE9507E2F9}"/>
              </a:ext>
            </a:extLst>
          </p:cNvPr>
          <p:cNvSpPr/>
          <p:nvPr/>
        </p:nvSpPr>
        <p:spPr>
          <a:xfrm>
            <a:off x="992238" y="824210"/>
            <a:ext cx="3544044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38"/>
              </a:lnSpc>
            </a:pPr>
            <a:endParaRPr lang="de-DE" sz="275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164A7B2-6760-27D6-8872-01F44C17BB99}"/>
              </a:ext>
            </a:extLst>
          </p:cNvPr>
          <p:cNvSpPr/>
          <p:nvPr/>
        </p:nvSpPr>
        <p:spPr>
          <a:xfrm>
            <a:off x="313615" y="494557"/>
            <a:ext cx="12440245" cy="88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938"/>
              </a:lnSpc>
            </a:pPr>
            <a:r>
              <a:rPr lang="en-US" sz="6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3. </a:t>
            </a:r>
            <a:r>
              <a:rPr lang="en-US" sz="6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Kontext</a:t>
            </a:r>
            <a:r>
              <a:rPr lang="en-US" sz="6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- und </a:t>
            </a:r>
            <a:r>
              <a:rPr lang="en-US" sz="6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Aufgabengebundenheit</a:t>
            </a:r>
            <a:endParaRPr lang="de-DE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5D15DC7-DD8B-3D65-6AB1-F17078764A3B}"/>
              </a:ext>
            </a:extLst>
          </p:cNvPr>
          <p:cNvSpPr/>
          <p:nvPr/>
        </p:nvSpPr>
        <p:spPr>
          <a:xfrm>
            <a:off x="1904743" y="1977391"/>
            <a:ext cx="14761885" cy="449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63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Sprache ist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nie kontextfrei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, sondern immer an konkrete Situationen gebunden.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97EA57F-95D8-63F7-9A26-B4C999CE1B0F}"/>
              </a:ext>
            </a:extLst>
          </p:cNvPr>
          <p:cNvSpPr/>
          <p:nvPr/>
        </p:nvSpPr>
        <p:spPr>
          <a:xfrm>
            <a:off x="992238" y="4143079"/>
            <a:ext cx="8009930" cy="152400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7F4138D8-BECD-6009-F0EE-099E98DE2D80}"/>
              </a:ext>
            </a:extLst>
          </p:cNvPr>
          <p:cNvSpPr/>
          <p:nvPr/>
        </p:nvSpPr>
        <p:spPr>
          <a:xfrm>
            <a:off x="3101207" y="3527214"/>
            <a:ext cx="3544044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38"/>
              </a:lnSpc>
            </a:pPr>
            <a:r>
              <a:rPr lang="de-DE" sz="375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Konkrete Aufgaben</a:t>
            </a:r>
            <a:endParaRPr lang="de-DE"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6B6F8D94-1817-D7F1-1652-50835FC5D411}"/>
              </a:ext>
            </a:extLst>
          </p:cNvPr>
          <p:cNvSpPr/>
          <p:nvPr/>
        </p:nvSpPr>
        <p:spPr>
          <a:xfrm>
            <a:off x="9687253" y="4143079"/>
            <a:ext cx="8010079" cy="152400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8" name="Text 11">
            <a:extLst>
              <a:ext uri="{FF2B5EF4-FFF2-40B4-BE49-F238E27FC236}">
                <a16:creationId xmlns:a16="http://schemas.microsoft.com/office/drawing/2014/main" id="{23ABE39C-9716-A0E3-1A2F-9F8F258D0AD5}"/>
              </a:ext>
            </a:extLst>
          </p:cNvPr>
          <p:cNvSpPr/>
          <p:nvPr/>
        </p:nvSpPr>
        <p:spPr>
          <a:xfrm>
            <a:off x="11712096" y="3498177"/>
            <a:ext cx="3544044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38"/>
              </a:lnSpc>
            </a:pPr>
            <a:r>
              <a:rPr lang="de-DE" sz="3750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Spezifische Routinen</a:t>
            </a:r>
            <a:endParaRPr lang="de-DE"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13">
            <a:extLst>
              <a:ext uri="{FF2B5EF4-FFF2-40B4-BE49-F238E27FC236}">
                <a16:creationId xmlns:a16="http://schemas.microsoft.com/office/drawing/2014/main" id="{4243DF48-8FC3-BAA8-85AD-0360A0C247C6}"/>
              </a:ext>
            </a:extLst>
          </p:cNvPr>
          <p:cNvSpPr/>
          <p:nvPr/>
        </p:nvSpPr>
        <p:spPr>
          <a:xfrm>
            <a:off x="2255799" y="6288142"/>
            <a:ext cx="9921405" cy="494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63"/>
              </a:lnSpc>
            </a:pPr>
            <a:r>
              <a:rPr lang="de-DE" sz="2875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Beispiele:</a:t>
            </a:r>
            <a:r>
              <a:rPr lang="de-DE" sz="2875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Reklamieren am Telefon, Bitte um Hilfe</a:t>
            </a:r>
            <a:r>
              <a:rPr lang="de-DE" sz="27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de-DE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14">
            <a:extLst>
              <a:ext uri="{FF2B5EF4-FFF2-40B4-BE49-F238E27FC236}">
                <a16:creationId xmlns:a16="http://schemas.microsoft.com/office/drawing/2014/main" id="{5B0A89A0-AFB1-896C-5767-A1955F46A096}"/>
              </a:ext>
            </a:extLst>
          </p:cNvPr>
          <p:cNvSpPr/>
          <p:nvPr/>
        </p:nvSpPr>
        <p:spPr>
          <a:xfrm>
            <a:off x="992238" y="8383205"/>
            <a:ext cx="16807896" cy="1304033"/>
          </a:xfrm>
          <a:prstGeom prst="roundRect">
            <a:avLst>
              <a:gd name="adj" fmla="val 2367"/>
            </a:avLst>
          </a:prstGeom>
          <a:solidFill>
            <a:srgbClr val="D6D6DC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11" name="Text 16">
            <a:extLst>
              <a:ext uri="{FF2B5EF4-FFF2-40B4-BE49-F238E27FC236}">
                <a16:creationId xmlns:a16="http://schemas.microsoft.com/office/drawing/2014/main" id="{857101AE-860E-B638-F011-0B659DAAFFF6}"/>
              </a:ext>
            </a:extLst>
          </p:cNvPr>
          <p:cNvSpPr/>
          <p:nvPr/>
        </p:nvSpPr>
        <p:spPr>
          <a:xfrm>
            <a:off x="1488158" y="8607030"/>
            <a:ext cx="15311684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563"/>
              </a:lnSpc>
            </a:pPr>
            <a:r>
              <a:rPr lang="de-DE" sz="350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Der Zusammenhang von Sprache, Routine und Situation ist der Kern der Forschung zu </a:t>
            </a:r>
            <a:r>
              <a:rPr lang="de-DE" sz="3500" b="1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Kommunikativen Gattungen</a:t>
            </a:r>
            <a:r>
              <a:rPr lang="de-DE" sz="350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98754C7-D078-E8C9-B6DB-9704C8FF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>
            <a:fillRect/>
          </a:stretch>
        </p:blipFill>
        <p:spPr bwMode="auto">
          <a:xfrm>
            <a:off x="11411420" y="4412630"/>
            <a:ext cx="4145393" cy="38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F1ED96E-74B3-FA5A-59BA-9E32D1C4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033" y="539835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FC245-8AEA-5B77-10A1-A9EE9A1F5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25ED10-7B2B-D83E-3530-A09CECE5AD3A}"/>
              </a:ext>
            </a:extLst>
          </p:cNvPr>
          <p:cNvSpPr txBox="1"/>
          <p:nvPr/>
        </p:nvSpPr>
        <p:spPr>
          <a:xfrm>
            <a:off x="195146" y="236963"/>
            <a:ext cx="830765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4. Die </a:t>
            </a:r>
            <a:r>
              <a:rPr lang="en-US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Turnorganisation</a:t>
            </a:r>
            <a:r>
              <a:rPr lang="de-DE" sz="550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 </a:t>
            </a:r>
            <a:endParaRPr lang="de-DE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CA0E2D-D5C2-546D-5E93-BCCE96FD2122}"/>
              </a:ext>
            </a:extLst>
          </p:cNvPr>
          <p:cNvSpPr txBox="1"/>
          <p:nvPr/>
        </p:nvSpPr>
        <p:spPr>
          <a:xfrm>
            <a:off x="1128026" y="1098168"/>
            <a:ext cx="15514135" cy="155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Mehrere Sprecher erzeugen </a:t>
            </a:r>
            <a:r>
              <a:rPr lang="de-DE" sz="325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gemeinsam eine syntaktische Struktur</a:t>
            </a:r>
          </a:p>
          <a:p>
            <a:pPr algn="ctr">
              <a:lnSpc>
                <a:spcPct val="150000"/>
              </a:lnSpc>
            </a:pP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(</a:t>
            </a:r>
            <a:r>
              <a:rPr lang="de-DE" sz="325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Helasuvo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&amp; Lerner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de-DE" sz="3500" b="1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Shared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 Syntax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08BFBD-7337-B689-74B8-24F8DFB4F883}"/>
              </a:ext>
            </a:extLst>
          </p:cNvPr>
          <p:cNvSpPr txBox="1"/>
          <p:nvPr/>
        </p:nvSpPr>
        <p:spPr>
          <a:xfrm>
            <a:off x="369386" y="2794386"/>
            <a:ext cx="9199755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63"/>
              </a:lnSpc>
            </a:pPr>
            <a:r>
              <a:rPr lang="en-US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Partikeln</a:t>
            </a:r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 und Marker </a:t>
            </a:r>
            <a:endParaRPr lang="de-DE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AB9C80-BD55-A7B1-597D-F47FC53BC054}"/>
              </a:ext>
            </a:extLst>
          </p:cNvPr>
          <p:cNvSpPr txBox="1"/>
          <p:nvPr/>
        </p:nvSpPr>
        <p:spPr>
          <a:xfrm>
            <a:off x="369386" y="4032524"/>
            <a:ext cx="14677793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Das </a:t>
            </a:r>
            <a:r>
              <a:rPr lang="de-DE" sz="3500" b="1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konversationelle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Schmiermittel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zur Steuerung des Gesprächsflusses.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348A36B2-771D-5C11-015D-7025AC168AB7}"/>
              </a:ext>
            </a:extLst>
          </p:cNvPr>
          <p:cNvSpPr/>
          <p:nvPr/>
        </p:nvSpPr>
        <p:spPr>
          <a:xfrm>
            <a:off x="391821" y="4971264"/>
            <a:ext cx="8110984" cy="774799"/>
          </a:xfrm>
          <a:prstGeom prst="roundRect">
            <a:avLst>
              <a:gd name="adj" fmla="val 480009"/>
            </a:avLst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 sz="2250" dirty="0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6EE0F264-80B0-75E4-9CF1-C4C15C17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28" y="5116594"/>
            <a:ext cx="387400" cy="484138"/>
          </a:xfrm>
          <a:prstGeom prst="rect">
            <a:avLst/>
          </a:prstGeom>
        </p:spPr>
      </p:pic>
      <p:sp>
        <p:nvSpPr>
          <p:cNvPr id="11" name="Text 9">
            <a:extLst>
              <a:ext uri="{FF2B5EF4-FFF2-40B4-BE49-F238E27FC236}">
                <a16:creationId xmlns:a16="http://schemas.microsoft.com/office/drawing/2014/main" id="{52023045-DA89-61A2-2415-3280A9ED5A18}"/>
              </a:ext>
            </a:extLst>
          </p:cNvPr>
          <p:cNvSpPr/>
          <p:nvPr/>
        </p:nvSpPr>
        <p:spPr>
          <a:xfrm>
            <a:off x="2593783" y="5172350"/>
            <a:ext cx="3228380" cy="403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r>
              <a:rPr lang="de-DE" sz="375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Diskursmarke</a:t>
            </a:r>
            <a:r>
              <a:rPr lang="de-DE" sz="375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</a:t>
            </a:r>
            <a:endParaRPr lang="de-DE" sz="3750" b="1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998D3C62-229C-077C-083E-484FCD120CB7}"/>
              </a:ext>
            </a:extLst>
          </p:cNvPr>
          <p:cNvSpPr/>
          <p:nvPr/>
        </p:nvSpPr>
        <p:spPr>
          <a:xfrm>
            <a:off x="551699" y="6187201"/>
            <a:ext cx="7594550" cy="3485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Kündigen den Status der Äußerung an:</a:t>
            </a:r>
          </a:p>
          <a:p>
            <a:pPr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</a:p>
          <a:p>
            <a:pPr marL="357188" indent="-357188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Weil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Begründung, </a:t>
            </a:r>
          </a:p>
          <a:p>
            <a:pPr marL="357188" indent="-357188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500" b="1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Obwohl</a:t>
            </a:r>
            <a:r>
              <a:rPr lang="de-DE" sz="3500" b="1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Konzession, </a:t>
            </a:r>
            <a:endParaRPr lang="de-DE" sz="3500" dirty="0">
              <a:solidFill>
                <a:srgbClr val="161613"/>
              </a:solidFill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pPr marL="357188" indent="-357188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Aber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Widerspruch, </a:t>
            </a:r>
          </a:p>
          <a:p>
            <a:pPr marL="357188" indent="-357188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Ich glaub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Vermutung.</a:t>
            </a:r>
            <a:endParaRPr lang="de-DE" sz="35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4A449B8C-B57E-1BD6-49E1-EC4FF2F93A3D}"/>
              </a:ext>
            </a:extLst>
          </p:cNvPr>
          <p:cNvSpPr/>
          <p:nvPr/>
        </p:nvSpPr>
        <p:spPr>
          <a:xfrm>
            <a:off x="9350640" y="4971264"/>
            <a:ext cx="8111133" cy="774799"/>
          </a:xfrm>
          <a:prstGeom prst="roundRect">
            <a:avLst>
              <a:gd name="adj" fmla="val 480009"/>
            </a:avLst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 sz="2250" dirty="0"/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28D193AB-5D03-6EF2-DE5B-79807E6E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300" y="5109019"/>
            <a:ext cx="387400" cy="484138"/>
          </a:xfrm>
          <a:prstGeom prst="rect">
            <a:avLst/>
          </a:prstGeom>
        </p:spPr>
      </p:pic>
      <p:sp>
        <p:nvSpPr>
          <p:cNvPr id="15" name="Text 12">
            <a:extLst>
              <a:ext uri="{FF2B5EF4-FFF2-40B4-BE49-F238E27FC236}">
                <a16:creationId xmlns:a16="http://schemas.microsoft.com/office/drawing/2014/main" id="{79D4148F-3727-0BAA-5CBF-CF5908F66967}"/>
              </a:ext>
            </a:extLst>
          </p:cNvPr>
          <p:cNvSpPr/>
          <p:nvPr/>
        </p:nvSpPr>
        <p:spPr>
          <a:xfrm>
            <a:off x="10918224" y="5189171"/>
            <a:ext cx="3625155" cy="403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r>
              <a:rPr lang="de-DE" sz="375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Vergewisserungssignale</a:t>
            </a:r>
            <a:endParaRPr lang="de-DE" sz="3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510F4A1C-9769-585B-6BCA-BBC53A54B6E7}"/>
              </a:ext>
            </a:extLst>
          </p:cNvPr>
          <p:cNvSpPr/>
          <p:nvPr/>
        </p:nvSpPr>
        <p:spPr>
          <a:xfrm>
            <a:off x="9332794" y="6187200"/>
            <a:ext cx="8128979" cy="3027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50"/>
              </a:lnSpc>
            </a:pP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</a:t>
            </a:r>
            <a:r>
              <a:rPr lang="de-DE" sz="3500" b="1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icht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wahr?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,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ne?, </a:t>
            </a:r>
            <a:r>
              <a:rPr lang="de-DE" sz="3500" b="1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weißte.</a:t>
            </a:r>
          </a:p>
          <a:p>
            <a:pPr algn="ctr">
              <a:lnSpc>
                <a:spcPts val="3250"/>
              </a:lnSpc>
            </a:pPr>
            <a:endParaRPr lang="de-DE" sz="3500" b="1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Stehen am Ende der Äußerung und erfüllen eine doppelte Funktion:</a:t>
            </a:r>
          </a:p>
          <a:p>
            <a:pPr>
              <a:lnSpc>
                <a:spcPts val="3250"/>
              </a:lnSpc>
            </a:pPr>
            <a:endParaRPr lang="de-DE" sz="3500" b="1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ts val="3250"/>
              </a:lnSpc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Turnabgabe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signalisieren und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Reaktion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fordern.</a:t>
            </a:r>
            <a:endParaRPr lang="de-DE" sz="35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3863ECE-2EDA-C21C-D541-FFA38744075F}"/>
              </a:ext>
            </a:extLst>
          </p:cNvPr>
          <p:cNvSpPr/>
          <p:nvPr/>
        </p:nvSpPr>
        <p:spPr>
          <a:xfrm>
            <a:off x="6400800" y="302036"/>
            <a:ext cx="608703" cy="608703"/>
          </a:xfrm>
          <a:custGeom>
            <a:avLst/>
            <a:gdLst/>
            <a:ahLst/>
            <a:cxnLst/>
            <a:rect l="l" t="t" r="r" b="b"/>
            <a:pathLst>
              <a:path w="608703" h="608703">
                <a:moveTo>
                  <a:pt x="0" y="0"/>
                </a:moveTo>
                <a:lnTo>
                  <a:pt x="608703" y="0"/>
                </a:lnTo>
                <a:lnTo>
                  <a:pt x="608703" y="608703"/>
                </a:lnTo>
                <a:lnTo>
                  <a:pt x="0" y="608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0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44FF-FDC6-66B7-BB2F-4101E61E0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E94D6F-BE5A-8B6C-58EB-BB8BA6CB2CAA}"/>
              </a:ext>
            </a:extLst>
          </p:cNvPr>
          <p:cNvSpPr txBox="1"/>
          <p:nvPr/>
        </p:nvSpPr>
        <p:spPr>
          <a:xfrm>
            <a:off x="158750" y="269875"/>
            <a:ext cx="8985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 5. </a:t>
            </a:r>
            <a:r>
              <a:rPr lang="en-US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Sequenzielle</a:t>
            </a:r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 Ph</a:t>
            </a:r>
            <a:r>
              <a:rPr lang="de-DE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änomene</a:t>
            </a:r>
            <a:endParaRPr lang="de-DE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E37AF1-B751-5774-4D2C-763D97038AC6}"/>
              </a:ext>
            </a:extLst>
          </p:cNvPr>
          <p:cNvSpPr txBox="1"/>
          <p:nvPr/>
        </p:nvSpPr>
        <p:spPr>
          <a:xfrm>
            <a:off x="904875" y="1571625"/>
            <a:ext cx="947737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Gesprochene Sprache ist </a:t>
            </a:r>
            <a:r>
              <a:rPr lang="de-DE" sz="35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sequenziell organisiert</a:t>
            </a: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6F7C94-9907-01F0-C757-0E2427C30AF4}"/>
              </a:ext>
            </a:extLst>
          </p:cNvPr>
          <p:cNvSpPr txBox="1"/>
          <p:nvPr/>
        </p:nvSpPr>
        <p:spPr>
          <a:xfrm>
            <a:off x="7270750" y="2603650"/>
            <a:ext cx="4937125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Gesprächseröffnungen</a:t>
            </a:r>
          </a:p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Gesprächsbeendigungen</a:t>
            </a:r>
            <a:endParaRPr lang="de-DE" sz="35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35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Nachbarschaftspaare</a:t>
            </a:r>
            <a:endParaRPr lang="de-DE" sz="35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37C8D7-E099-9D33-C1A7-A6FEE4A16193}"/>
              </a:ext>
            </a:extLst>
          </p:cNvPr>
          <p:cNvSpPr txBox="1"/>
          <p:nvPr/>
        </p:nvSpPr>
        <p:spPr>
          <a:xfrm>
            <a:off x="904875" y="7050733"/>
            <a:ext cx="162496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Zu einem holistischen Verständnis eines Gesprächs müssen </a:t>
            </a:r>
            <a:r>
              <a:rPr lang="de-DE" sz="325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alle Ebenen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betrachtet werden</a:t>
            </a:r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: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10" name="Shape 16">
            <a:extLst>
              <a:ext uri="{FF2B5EF4-FFF2-40B4-BE49-F238E27FC236}">
                <a16:creationId xmlns:a16="http://schemas.microsoft.com/office/drawing/2014/main" id="{55B4FDBF-D07C-20C7-6771-1D432CDFA27C}"/>
              </a:ext>
            </a:extLst>
          </p:cNvPr>
          <p:cNvSpPr/>
          <p:nvPr/>
        </p:nvSpPr>
        <p:spPr>
          <a:xfrm>
            <a:off x="754558" y="7050732"/>
            <a:ext cx="57149" cy="1966268"/>
          </a:xfrm>
          <a:prstGeom prst="rect">
            <a:avLst/>
          </a:prstGeom>
          <a:solidFill>
            <a:srgbClr val="28282F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882393-29D6-0D0F-5E8D-85BF34305DE0}"/>
              </a:ext>
            </a:extLst>
          </p:cNvPr>
          <p:cNvSpPr txBox="1"/>
          <p:nvPr/>
        </p:nvSpPr>
        <p:spPr>
          <a:xfrm>
            <a:off x="904875" y="7704782"/>
            <a:ext cx="14589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5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Sprachliche Ebenen: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Prosodie, Semantik, Pragmatik, Syntax, Kontext, Gattung.</a:t>
            </a:r>
          </a:p>
          <a:p>
            <a:pPr marL="428625" indent="-428625">
              <a:lnSpc>
                <a:spcPct val="150000"/>
              </a:lnSpc>
              <a:buSzPct val="100000"/>
              <a:buChar char="•"/>
            </a:pPr>
            <a:r>
              <a:rPr lang="de-DE" sz="325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Multimodalität:</a:t>
            </a:r>
            <a:r>
              <a:rPr lang="de-DE" sz="325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Gestik, Mimik, Körperhaltung.</a:t>
            </a:r>
            <a:endParaRPr lang="de-DE"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9B22E23-3202-492B-F76A-2BFCC08F2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47" y="315027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780169" y="2365538"/>
            <a:ext cx="5932406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49586" y="2476500"/>
            <a:ext cx="8690423" cy="7938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2544" lvl="1" indent="-457200" algn="just">
              <a:lnSpc>
                <a:spcPts val="4478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Die </a:t>
            </a:r>
            <a:r>
              <a:rPr lang="en-US" sz="32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fundamentalen</a:t>
            </a:r>
            <a:r>
              <a:rPr lang="en-US" sz="32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2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dialogischen</a:t>
            </a:r>
            <a:r>
              <a:rPr lang="en-US" sz="32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2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Prinzipien</a:t>
            </a:r>
            <a:endParaRPr lang="en-US" sz="3200" b="1" dirty="0">
              <a:solidFill>
                <a:srgbClr val="55493D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marL="1265578" lvl="2" indent="-514350" algn="just">
              <a:lnSpc>
                <a:spcPts val="3813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Das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übergeordnete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Prinzip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Reflexivität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)</a:t>
            </a:r>
          </a:p>
          <a:p>
            <a:pPr marL="1265578" lvl="2" indent="-514350" algn="just">
              <a:lnSpc>
                <a:spcPts val="3813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Das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erste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Prinzip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Sequenzialität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)</a:t>
            </a:r>
          </a:p>
          <a:p>
            <a:pPr marL="1265578" lvl="2" indent="-514350" algn="just">
              <a:lnSpc>
                <a:spcPts val="3813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Das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zweite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Prinzip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Gemeinsames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)</a:t>
            </a:r>
          </a:p>
          <a:p>
            <a:pPr marL="1265578" lvl="2" indent="-514350" algn="just">
              <a:lnSpc>
                <a:spcPts val="3813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Das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dritte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Prinzip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Sprache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und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Kontext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)</a:t>
            </a:r>
          </a:p>
          <a:p>
            <a:pPr marL="690011" lvl="1" indent="-345006" algn="just">
              <a:lnSpc>
                <a:spcPts val="4474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Theoretische</a:t>
            </a:r>
            <a:r>
              <a:rPr lang="en-US" sz="32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2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Ansätze</a:t>
            </a:r>
            <a:endParaRPr lang="en-US" sz="3200" b="1" dirty="0">
              <a:solidFill>
                <a:srgbClr val="55493D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marL="1316555" lvl="2" indent="-514350" algn="just">
              <a:lnSpc>
                <a:spcPts val="4474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Gesprächsanalyse</a:t>
            </a:r>
            <a:endParaRPr lang="en-US" sz="3200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1316555" lvl="2" indent="-514350" algn="just">
              <a:lnSpc>
                <a:spcPts val="4474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Interaktionale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Linguistik</a:t>
            </a:r>
            <a:endParaRPr lang="en-US" sz="3200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1316555" lvl="2" indent="-514350" algn="just">
              <a:lnSpc>
                <a:spcPts val="4474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Analyse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kommunikativer</a:t>
            </a:r>
            <a:r>
              <a:rPr lang="en-US" sz="32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2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Gattungen</a:t>
            </a:r>
            <a:endParaRPr lang="en-US" sz="3200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Quellen</a:t>
            </a:r>
            <a:endParaRPr lang="en-US" sz="3200" b="1" dirty="0">
              <a:solidFill>
                <a:srgbClr val="55493D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Schluss</a:t>
            </a:r>
            <a:endParaRPr lang="en-US" sz="3200" b="1" dirty="0">
              <a:solidFill>
                <a:srgbClr val="55493D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algn="just">
              <a:lnSpc>
                <a:spcPts val="3812"/>
              </a:lnSpc>
            </a:pPr>
            <a:endParaRPr lang="en-US" sz="3200" b="1" dirty="0">
              <a:solidFill>
                <a:srgbClr val="55493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813"/>
              </a:lnSpc>
            </a:pPr>
            <a:endParaRPr lang="en-US" sz="3200" b="1" dirty="0">
              <a:solidFill>
                <a:srgbClr val="55493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813"/>
              </a:lnSpc>
            </a:pPr>
            <a:endParaRPr lang="en-US" sz="3200" b="1" dirty="0">
              <a:solidFill>
                <a:srgbClr val="55493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3813"/>
              </a:lnSpc>
            </a:pPr>
            <a:endParaRPr lang="en-US" sz="3200" b="1" dirty="0">
              <a:solidFill>
                <a:srgbClr val="55493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881752" y="1270354"/>
            <a:ext cx="4666078" cy="7209793"/>
          </a:xfrm>
          <a:custGeom>
            <a:avLst/>
            <a:gdLst/>
            <a:ahLst/>
            <a:cxnLst/>
            <a:rect l="l" t="t" r="r" b="b"/>
            <a:pathLst>
              <a:path w="4666078" h="7209793">
                <a:moveTo>
                  <a:pt x="0" y="0"/>
                </a:moveTo>
                <a:lnTo>
                  <a:pt x="4666078" y="0"/>
                </a:lnTo>
                <a:lnTo>
                  <a:pt x="4666078" y="7209793"/>
                </a:lnTo>
                <a:lnTo>
                  <a:pt x="0" y="7209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78894" y="114300"/>
            <a:ext cx="8690423" cy="2045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52"/>
              </a:lnSpc>
              <a:spcBef>
                <a:spcPct val="0"/>
              </a:spcBef>
            </a:pPr>
            <a:r>
              <a:rPr lang="en-US" sz="11966" b="1" spc="-74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Gliederung</a:t>
            </a:r>
            <a:endParaRPr lang="en-US" sz="11966" b="1" spc="-741" dirty="0">
              <a:solidFill>
                <a:srgbClr val="55493D"/>
              </a:solidFill>
              <a:latin typeface="Times New Roman" panose="02020603050405020304" pitchFamily="18" charset="0"/>
              <a:ea typeface="Poppins Medium"/>
              <a:cs typeface="Times New Roman" panose="02020603050405020304" pitchFamily="18" charset="0"/>
              <a:sym typeface="Poppins Medium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A03D48-B66C-402D-127E-6535C51C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137048"/>
            <a:ext cx="533400" cy="540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4C71-A774-2E39-0E38-321542DC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FFD2FB-EF24-54FD-366D-31BF8C5BFD50}"/>
              </a:ext>
            </a:extLst>
          </p:cNvPr>
          <p:cNvSpPr txBox="1"/>
          <p:nvPr/>
        </p:nvSpPr>
        <p:spPr>
          <a:xfrm>
            <a:off x="158750" y="405668"/>
            <a:ext cx="898525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Kommunikative</a:t>
            </a:r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Gattungen</a:t>
            </a:r>
            <a:endParaRPr lang="de-DE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B053EE-7F3F-8D74-FC33-2098E2D54D0A}"/>
              </a:ext>
            </a:extLst>
          </p:cNvPr>
          <p:cNvSpPr txBox="1"/>
          <p:nvPr/>
        </p:nvSpPr>
        <p:spPr>
          <a:xfrm>
            <a:off x="1063625" y="1713717"/>
            <a:ext cx="1620837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Nach dem Soziologen </a:t>
            </a:r>
            <a:r>
              <a:rPr lang="de-DE" sz="3500" b="1" u="sng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Luckmann</a:t>
            </a: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  <a:r>
              <a:rPr lang="de-DE" sz="3500" b="1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routinisierte </a:t>
            </a: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und</a:t>
            </a:r>
            <a:r>
              <a:rPr lang="de-DE" sz="3500" b="1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verfestigte Strukturen</a:t>
            </a: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Sie bieten effiziente „Lösungen“ für wiederkehrende kommunikative Probleme, insbesondere die </a:t>
            </a:r>
            <a:r>
              <a:rPr lang="de-DE" sz="3500" b="1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reziproke Anpassung der Perspektiven</a:t>
            </a:r>
            <a:r>
              <a:rPr lang="de-DE" sz="35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zwischen den Gesprächsteilnehmern.</a:t>
            </a:r>
          </a:p>
          <a:p>
            <a:endParaRPr lang="it-IT" sz="225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854FDB-8C66-FFAB-CF01-BC2686CC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14" y="5274905"/>
            <a:ext cx="3254023" cy="449619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4E3F68C-795A-8F09-8391-55602766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05668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A345F-A540-001A-8283-122875690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D3EA2F-BAB0-830A-F188-ABE44706DA98}"/>
              </a:ext>
            </a:extLst>
          </p:cNvPr>
          <p:cNvSpPr txBox="1"/>
          <p:nvPr/>
        </p:nvSpPr>
        <p:spPr>
          <a:xfrm>
            <a:off x="209085" y="334537"/>
            <a:ext cx="8056756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Das Drei-</a:t>
            </a:r>
            <a:r>
              <a:rPr lang="en-US" sz="54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Ebenen</a:t>
            </a:r>
            <a:r>
              <a:rPr lang="en-US" sz="54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  <a:sym typeface="Poppins"/>
              </a:rPr>
              <a:t>-Modell</a:t>
            </a:r>
            <a:endParaRPr lang="de-DE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pic>
        <p:nvPicPr>
          <p:cNvPr id="3" name="Image 2" descr="preencoded.png">
            <a:extLst>
              <a:ext uri="{FF2B5EF4-FFF2-40B4-BE49-F238E27FC236}">
                <a16:creationId xmlns:a16="http://schemas.microsoft.com/office/drawing/2014/main" id="{7E0B4955-BA8F-ECE6-D2EE-680F8329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96" y="5908774"/>
            <a:ext cx="8219034" cy="1771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03138865-8065-8483-2260-ADA7139D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83" y="3905212"/>
            <a:ext cx="5479256" cy="1771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B534D39C-6E99-9739-66D6-9963C39E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996" y="1874946"/>
            <a:ext cx="2739629" cy="1771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hape 5">
            <a:extLst>
              <a:ext uri="{FF2B5EF4-FFF2-40B4-BE49-F238E27FC236}">
                <a16:creationId xmlns:a16="http://schemas.microsoft.com/office/drawing/2014/main" id="{29EFCF30-B4EB-708A-1C91-2EBB3DCB93C8}"/>
              </a:ext>
            </a:extLst>
          </p:cNvPr>
          <p:cNvSpPr/>
          <p:nvPr/>
        </p:nvSpPr>
        <p:spPr>
          <a:xfrm>
            <a:off x="6362625" y="3641980"/>
            <a:ext cx="10963126" cy="14288"/>
          </a:xfrm>
          <a:prstGeom prst="roundRect">
            <a:avLst>
              <a:gd name="adj" fmla="val 252582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392A47A-3978-0007-F5FF-95D056748D33}"/>
              </a:ext>
            </a:extLst>
          </p:cNvPr>
          <p:cNvSpPr/>
          <p:nvPr/>
        </p:nvSpPr>
        <p:spPr>
          <a:xfrm>
            <a:off x="6605096" y="5695364"/>
            <a:ext cx="10963126" cy="14288"/>
          </a:xfrm>
          <a:prstGeom prst="roundRect">
            <a:avLst>
              <a:gd name="adj" fmla="val 252582"/>
            </a:avLst>
          </a:prstGeom>
          <a:solidFill>
            <a:srgbClr val="D3D1C9"/>
          </a:solidFill>
          <a:ln/>
        </p:spPr>
        <p:txBody>
          <a:bodyPr/>
          <a:lstStyle/>
          <a:p>
            <a:endParaRPr lang="de-DE" sz="225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8C030F-45C7-3093-474A-96201CDFEEBC}"/>
              </a:ext>
            </a:extLst>
          </p:cNvPr>
          <p:cNvSpPr txBox="1"/>
          <p:nvPr/>
        </p:nvSpPr>
        <p:spPr>
          <a:xfrm>
            <a:off x="6830072" y="1924188"/>
            <a:ext cx="8826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75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Situative Realisierungseben</a:t>
            </a:r>
            <a:endParaRPr lang="de-DE" sz="3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Interaktive Elemente (Turn-</a:t>
            </a:r>
            <a:r>
              <a:rPr lang="de-DE" sz="30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Taking</a:t>
            </a:r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,</a:t>
            </a:r>
            <a:r>
              <a:rPr lang="de-DE" sz="3000" b="1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  <a:r>
              <a:rPr lang="de-DE" sz="30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Präsequenzen,</a:t>
            </a:r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 Nachbarschaftspaare, Teilnehmerstatus).</a:t>
            </a:r>
            <a:endParaRPr lang="de-DE" sz="30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9E03C4-F3F2-F8A0-1360-9726AF8CDF44}"/>
              </a:ext>
            </a:extLst>
          </p:cNvPr>
          <p:cNvSpPr txBox="1"/>
          <p:nvPr/>
        </p:nvSpPr>
        <p:spPr>
          <a:xfrm>
            <a:off x="8076198" y="3976778"/>
            <a:ext cx="8826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75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Binnenstruktur</a:t>
            </a:r>
            <a:endParaRPr lang="de-DE" sz="3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Linguistische Merkmale (Schlüsselwörter, dichte Syntax, stilistische/multimodale Zeichen).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A5F089-596B-CE21-FBE2-01FA39083662}"/>
              </a:ext>
            </a:extLst>
          </p:cNvPr>
          <p:cNvSpPr txBox="1"/>
          <p:nvPr/>
        </p:nvSpPr>
        <p:spPr>
          <a:xfrm>
            <a:off x="9185674" y="6179566"/>
            <a:ext cx="7421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750" b="1" dirty="0">
                <a:solidFill>
                  <a:srgbClr val="161613"/>
                </a:solidFill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Außenstruktur</a:t>
            </a:r>
          </a:p>
          <a:p>
            <a:r>
              <a:rPr lang="de-DE" sz="30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Kontext und Rahmen (Arztpraxis, Alltag).</a:t>
            </a:r>
            <a:endParaRPr lang="de-D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55BDA63-E721-31DB-88DA-368B465C96CC}"/>
              </a:ext>
            </a:extLst>
          </p:cNvPr>
          <p:cNvSpPr txBox="1"/>
          <p:nvPr/>
        </p:nvSpPr>
        <p:spPr>
          <a:xfrm>
            <a:off x="209084" y="8707974"/>
            <a:ext cx="1795346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5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Gelingende Kommunikation erfordert </a:t>
            </a:r>
            <a:r>
              <a:rPr lang="de-DE" sz="3250" b="1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Situations- und Gattungswissen</a:t>
            </a:r>
            <a:r>
              <a:rPr lang="de-DE" sz="325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zusätzlich zur abstrakten Grammatik.</a:t>
            </a:r>
            <a:endParaRPr lang="de-DE"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5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0B2050-99DC-EAA9-A971-48C33A2E0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801" y="315589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58300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780169" y="2365538"/>
            <a:ext cx="5932406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78894" y="2838408"/>
            <a:ext cx="10321814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688" lvl="1" indent="-345344" algn="just">
              <a:lnSpc>
                <a:spcPts val="4478"/>
              </a:lnSpc>
              <a:buFont typeface="Arial"/>
              <a:buChar char="•"/>
            </a:pPr>
            <a:r>
              <a:rPr lang="en-US" sz="4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Imo, Wolfgang, </a:t>
            </a:r>
            <a:r>
              <a:rPr lang="en-US" sz="40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Sprache</a:t>
            </a:r>
            <a:r>
              <a:rPr lang="en-US" sz="40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 in </a:t>
            </a:r>
            <a:r>
              <a:rPr lang="en-US" sz="40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Interaktion</a:t>
            </a:r>
            <a:r>
              <a:rPr lang="en-US" sz="4000" i="1" dirty="0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: Analysenmethoden und </a:t>
            </a:r>
            <a:r>
              <a:rPr lang="en-US" sz="4000" i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Italics"/>
                <a:cs typeface="Times New Roman" panose="02020603050405020304" pitchFamily="18" charset="0"/>
                <a:sym typeface="Poppins Italics"/>
              </a:rPr>
              <a:t>Untersuchungsfelder</a:t>
            </a:r>
            <a:r>
              <a:rPr lang="en-US" sz="4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Walter de Gruyter, 2013, Berlin, s. 60-88.</a:t>
            </a:r>
          </a:p>
        </p:txBody>
      </p:sp>
      <p:sp>
        <p:nvSpPr>
          <p:cNvPr id="5" name="Freeform 5"/>
          <p:cNvSpPr/>
          <p:nvPr/>
        </p:nvSpPr>
        <p:spPr>
          <a:xfrm>
            <a:off x="11881752" y="1270354"/>
            <a:ext cx="4666078" cy="7209793"/>
          </a:xfrm>
          <a:custGeom>
            <a:avLst/>
            <a:gdLst/>
            <a:ahLst/>
            <a:cxnLst/>
            <a:rect l="l" t="t" r="r" b="b"/>
            <a:pathLst>
              <a:path w="4666078" h="7209793">
                <a:moveTo>
                  <a:pt x="0" y="0"/>
                </a:moveTo>
                <a:lnTo>
                  <a:pt x="4666078" y="0"/>
                </a:lnTo>
                <a:lnTo>
                  <a:pt x="4666078" y="7209793"/>
                </a:lnTo>
                <a:lnTo>
                  <a:pt x="0" y="7209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780169" y="202509"/>
            <a:ext cx="869042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52"/>
              </a:lnSpc>
              <a:spcBef>
                <a:spcPct val="0"/>
              </a:spcBef>
            </a:pPr>
            <a:r>
              <a:rPr lang="en-US" sz="14000" b="1" spc="-74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Quellen</a:t>
            </a:r>
            <a:endParaRPr lang="en-US" sz="14000" b="1" spc="-741" dirty="0">
              <a:solidFill>
                <a:srgbClr val="55493D"/>
              </a:solidFill>
              <a:latin typeface="Times New Roman" panose="02020603050405020304" pitchFamily="18" charset="0"/>
              <a:ea typeface="Poppins Medium"/>
              <a:cs typeface="Times New Roman" panose="02020603050405020304" pitchFamily="18" charset="0"/>
              <a:sym typeface="Poppins Medium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389A7A-0E18-BD11-2470-90027353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48" y="429268"/>
            <a:ext cx="609653" cy="60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9778" y="3917951"/>
            <a:ext cx="12741423" cy="249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9"/>
              </a:lnSpc>
            </a:pPr>
            <a:r>
              <a:rPr lang="en-US" sz="12000" spc="-588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Danke für </a:t>
            </a:r>
            <a:r>
              <a:rPr lang="en-US" sz="12000" spc="-588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eure</a:t>
            </a:r>
            <a:r>
              <a:rPr lang="en-US" sz="12000" spc="-588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2000" spc="-588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Aufmerksamkeit</a:t>
            </a:r>
            <a:r>
              <a:rPr lang="en-US" sz="12000" spc="-588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!</a:t>
            </a:r>
          </a:p>
        </p:txBody>
      </p:sp>
      <p:sp>
        <p:nvSpPr>
          <p:cNvPr id="3" name="Freeform 3"/>
          <p:cNvSpPr/>
          <p:nvPr/>
        </p:nvSpPr>
        <p:spPr>
          <a:xfrm>
            <a:off x="1266626" y="3777249"/>
            <a:ext cx="1367991" cy="2732501"/>
          </a:xfrm>
          <a:custGeom>
            <a:avLst/>
            <a:gdLst/>
            <a:ahLst/>
            <a:cxnLst/>
            <a:rect l="l" t="t" r="r" b="b"/>
            <a:pathLst>
              <a:path w="1367991" h="2732501">
                <a:moveTo>
                  <a:pt x="0" y="0"/>
                </a:moveTo>
                <a:lnTo>
                  <a:pt x="1367991" y="0"/>
                </a:lnTo>
                <a:lnTo>
                  <a:pt x="1367991" y="2732502"/>
                </a:lnTo>
                <a:lnTo>
                  <a:pt x="0" y="2732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0EF7BB-FFB6-8DAC-9389-D394B0D1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3613124"/>
            <a:ext cx="609653" cy="6096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BED2D1-3432-13AE-D82A-04AE163E2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17" y="6512538"/>
            <a:ext cx="609653" cy="6096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7307264-0C49-A88B-8F6D-13F1937FD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400300"/>
            <a:ext cx="609653" cy="6096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28A7B2C-C27C-357C-F613-2B1585B71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6807997"/>
            <a:ext cx="609653" cy="609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EA6D-4EFD-CDE9-4BC6-7279AFF4C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648675C-613A-97B8-69C1-6D265A17B57A}"/>
              </a:ext>
            </a:extLst>
          </p:cNvPr>
          <p:cNvSpPr/>
          <p:nvPr/>
        </p:nvSpPr>
        <p:spPr>
          <a:xfrm>
            <a:off x="0" y="9944100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EBCC8F-FFC6-6EB0-E91A-91B9AA2E097D}"/>
              </a:ext>
            </a:extLst>
          </p:cNvPr>
          <p:cNvSpPr txBox="1"/>
          <p:nvPr/>
        </p:nvSpPr>
        <p:spPr>
          <a:xfrm>
            <a:off x="1039046" y="487979"/>
            <a:ext cx="1043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Das </a:t>
            </a:r>
            <a:r>
              <a:rPr lang="en-US" sz="6600" b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übergeordnete</a:t>
            </a:r>
            <a:r>
              <a:rPr lang="en-US" sz="6600" b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6600" b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Prinzip</a:t>
            </a:r>
            <a:endParaRPr lang="it-IT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7823C1-11F7-FC2B-C57E-5924D0996972}"/>
              </a:ext>
            </a:extLst>
          </p:cNvPr>
          <p:cNvSpPr/>
          <p:nvPr/>
        </p:nvSpPr>
        <p:spPr>
          <a:xfrm>
            <a:off x="414197" y="876300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9ED4331-68CB-C7E4-D368-41F2C7E0BC97}"/>
              </a:ext>
            </a:extLst>
          </p:cNvPr>
          <p:cNvSpPr/>
          <p:nvPr/>
        </p:nvSpPr>
        <p:spPr>
          <a:xfrm>
            <a:off x="11201400" y="952500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73068C-49A8-DF61-DA0B-EF3E8C065F05}"/>
              </a:ext>
            </a:extLst>
          </p:cNvPr>
          <p:cNvSpPr txBox="1"/>
          <p:nvPr/>
        </p:nvSpPr>
        <p:spPr>
          <a:xfrm>
            <a:off x="414197" y="1790700"/>
            <a:ext cx="1634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Reflexivity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Reflexivity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intrinsically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conceptually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implicated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vice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versa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Linell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(1998:84)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3DDB550-1F6D-E22B-800C-7033FAF33AC2}"/>
              </a:ext>
            </a:extLst>
          </p:cNvPr>
          <p:cNvSpPr txBox="1"/>
          <p:nvPr/>
        </p:nvSpPr>
        <p:spPr>
          <a:xfrm>
            <a:off x="414197" y="3086100"/>
            <a:ext cx="9089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Reflexivit</a:t>
            </a:r>
            <a:r>
              <a:rPr lang="de-D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zieht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Gespräch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Prosodie;</a:t>
            </a:r>
          </a:p>
          <a:p>
            <a:pPr marL="285750" indent="-285750" algn="just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Lexik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Äußerungsebene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921A52-262A-02D4-44C3-166981407FE3}"/>
              </a:ext>
            </a:extLst>
          </p:cNvPr>
          <p:cNvSpPr txBox="1"/>
          <p:nvPr/>
        </p:nvSpPr>
        <p:spPr>
          <a:xfrm>
            <a:off x="271872" y="5524500"/>
            <a:ext cx="8491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Zustimmung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Antwort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typischerweise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aufgewertet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S1 (Z.534)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ffnet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Kontext für eine Bewertungssequenz, die NUR durch den Beitrag von S2 (Z.536-537)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kostituiert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ist.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0E73970-3A02-962D-E40D-C24C36D7BDC1}"/>
              </a:ext>
            </a:extLst>
          </p:cNvPr>
          <p:cNvSpPr txBox="1"/>
          <p:nvPr/>
        </p:nvSpPr>
        <p:spPr>
          <a:xfrm>
            <a:off x="609600" y="8648700"/>
            <a:ext cx="8491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PRINZIP DER REFLEXIVITÄT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D47DDB4-27CD-62E1-5A8D-9C247E2DC206}"/>
              </a:ext>
            </a:extLst>
          </p:cNvPr>
          <p:cNvSpPr txBox="1"/>
          <p:nvPr/>
        </p:nvSpPr>
        <p:spPr>
          <a:xfrm>
            <a:off x="10134600" y="4533900"/>
            <a:ext cx="76962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Beispiel 1 Fernsehsendung: super sympathisch </a:t>
            </a:r>
          </a:p>
          <a:p>
            <a:r>
              <a:rPr lang="de-DE" sz="2000" dirty="0"/>
              <a:t>534	 S1 	die </a:t>
            </a:r>
            <a:r>
              <a:rPr lang="de-DE" sz="2000" dirty="0" err="1"/>
              <a:t>is</a:t>
            </a:r>
            <a:r>
              <a:rPr lang="de-DE" sz="2000" dirty="0"/>
              <a:t> ja echt </a:t>
            </a:r>
            <a:r>
              <a:rPr lang="de-DE" sz="2000" dirty="0" err="1"/>
              <a:t>SÜß</a:t>
            </a:r>
            <a:r>
              <a:rPr lang="de-DE" sz="2000" dirty="0"/>
              <a:t> ne,</a:t>
            </a:r>
          </a:p>
          <a:p>
            <a:r>
              <a:rPr lang="de-DE" sz="2000" dirty="0"/>
              <a:t>535	 S2	 ja.</a:t>
            </a:r>
          </a:p>
          <a:p>
            <a:r>
              <a:rPr lang="de-DE" sz="2000" dirty="0"/>
              <a:t>536 		</a:t>
            </a:r>
            <a:r>
              <a:rPr lang="de-DE" sz="2000" dirty="0" err="1"/>
              <a:t>SU:per</a:t>
            </a:r>
            <a:r>
              <a:rPr lang="de-DE" sz="2000" dirty="0"/>
              <a:t> an-</a:t>
            </a:r>
          </a:p>
          <a:p>
            <a:r>
              <a:rPr lang="de-DE" sz="2000" dirty="0"/>
              <a:t>537 		</a:t>
            </a:r>
            <a:r>
              <a:rPr lang="de-DE" sz="2000" dirty="0" err="1"/>
              <a:t>SU:per</a:t>
            </a:r>
            <a:r>
              <a:rPr lang="de-DE" sz="2000" dirty="0"/>
              <a:t> </a:t>
            </a:r>
            <a:r>
              <a:rPr lang="de-DE" sz="2000" dirty="0" err="1"/>
              <a:t>sympAthisch</a:t>
            </a:r>
            <a:r>
              <a:rPr lang="de-DE" sz="2000" dirty="0"/>
              <a:t>. </a:t>
            </a:r>
          </a:p>
          <a:p>
            <a:r>
              <a:rPr lang="de-DE" sz="2000" dirty="0"/>
              <a:t>538	 S1	 </a:t>
            </a:r>
            <a:r>
              <a:rPr lang="de-DE" sz="2000" dirty="0" err="1"/>
              <a:t>mhm</a:t>
            </a:r>
            <a:r>
              <a:rPr lang="de-DE" sz="2000" dirty="0"/>
              <a:t>,</a:t>
            </a:r>
          </a:p>
          <a:p>
            <a:r>
              <a:rPr lang="de-DE" sz="2000" dirty="0"/>
              <a:t>539		 (1.0) </a:t>
            </a:r>
          </a:p>
          <a:p>
            <a:r>
              <a:rPr lang="de-DE" sz="2000" dirty="0"/>
              <a:t>540 	 S1	 aber das hab ich auch immer </a:t>
            </a:r>
            <a:r>
              <a:rPr lang="de-DE" sz="2000" dirty="0" err="1"/>
              <a:t>geDACHT</a:t>
            </a:r>
            <a:r>
              <a:rPr lang="de-DE" sz="2000" dirty="0"/>
              <a:t>.</a:t>
            </a:r>
          </a:p>
          <a:p>
            <a:r>
              <a:rPr lang="de-DE" sz="2000" dirty="0"/>
              <a:t>541 		(1.0) </a:t>
            </a:r>
          </a:p>
          <a:p>
            <a:r>
              <a:rPr lang="de-DE" sz="2000" dirty="0"/>
              <a:t>542	 S2	 hm=hm. </a:t>
            </a:r>
          </a:p>
          <a:p>
            <a:r>
              <a:rPr lang="de-DE" sz="2000" dirty="0"/>
              <a:t>543 	 S1	 (aber die-)</a:t>
            </a:r>
          </a:p>
          <a:p>
            <a:r>
              <a:rPr lang="de-DE" sz="2000" dirty="0"/>
              <a:t>544	 S3	 hast du jetzt gedacht dass sie </a:t>
            </a:r>
            <a:r>
              <a:rPr lang="de-DE" sz="2000" dirty="0" err="1"/>
              <a:t>kOmmt</a:t>
            </a:r>
            <a:r>
              <a:rPr lang="de-DE" sz="2000" dirty="0"/>
              <a:t> oder dass sie so </a:t>
            </a:r>
          </a:p>
          <a:p>
            <a:r>
              <a:rPr lang="de-DE" sz="2000" dirty="0"/>
              <a:t>		 IS. </a:t>
            </a:r>
          </a:p>
          <a:p>
            <a:r>
              <a:rPr lang="de-DE" sz="2000" dirty="0"/>
              <a:t>545	 S1	 ah: ich hätt doch NIE gedacht dass sie </a:t>
            </a:r>
            <a:r>
              <a:rPr lang="de-DE" sz="2000" dirty="0" err="1"/>
              <a:t>kOmmt</a:t>
            </a:r>
            <a:r>
              <a:rPr lang="de-DE" sz="2000" dirty="0"/>
              <a:t>. </a:t>
            </a:r>
          </a:p>
          <a:p>
            <a:r>
              <a:rPr lang="de-DE" sz="2000" dirty="0"/>
              <a:t>546		(1.0)</a:t>
            </a:r>
          </a:p>
          <a:p>
            <a:r>
              <a:rPr lang="de-DE" sz="2000" dirty="0"/>
              <a:t>547	 S1	 hätte jemand von EUCH das gedacht?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1D623BDF-F15E-7DC9-85AD-61811DCF265C}"/>
              </a:ext>
            </a:extLst>
          </p:cNvPr>
          <p:cNvSpPr/>
          <p:nvPr/>
        </p:nvSpPr>
        <p:spPr>
          <a:xfrm>
            <a:off x="4419600" y="8039100"/>
            <a:ext cx="304800" cy="5170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graffa aperta 27">
            <a:extLst>
              <a:ext uri="{FF2B5EF4-FFF2-40B4-BE49-F238E27FC236}">
                <a16:creationId xmlns:a16="http://schemas.microsoft.com/office/drawing/2014/main" id="{C218AF8D-C6D2-BB96-26E5-2DD65C4DA9F6}"/>
              </a:ext>
            </a:extLst>
          </p:cNvPr>
          <p:cNvSpPr/>
          <p:nvPr/>
        </p:nvSpPr>
        <p:spPr>
          <a:xfrm>
            <a:off x="8893754" y="4914900"/>
            <a:ext cx="1164646" cy="1142995"/>
          </a:xfrm>
          <a:prstGeom prst="leftBrace">
            <a:avLst>
              <a:gd name="adj1" fmla="val 13925"/>
              <a:gd name="adj2" fmla="val 491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3D7297DA-4660-51C3-3032-CED393FF2539}"/>
              </a:ext>
            </a:extLst>
          </p:cNvPr>
          <p:cNvSpPr txBox="1"/>
          <p:nvPr/>
        </p:nvSpPr>
        <p:spPr>
          <a:xfrm>
            <a:off x="13487400" y="3612059"/>
            <a:ext cx="41910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  <a:spcBef>
                <a:spcPct val="0"/>
              </a:spcBef>
            </a:pP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Imo, Wolfgang, </a:t>
            </a:r>
            <a:r>
              <a:rPr lang="en-US" sz="2000" spc="-106" dirty="0" err="1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Sprache</a:t>
            </a: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in </a:t>
            </a:r>
            <a:r>
              <a:rPr lang="en-US" sz="2000" spc="-106" dirty="0" err="1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Interaktion</a:t>
            </a: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: Analysenmethoden und </a:t>
            </a:r>
            <a:r>
              <a:rPr lang="en-US" sz="2000" spc="-106" dirty="0" err="1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Untersuchungsfelder</a:t>
            </a: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, Walter de Gruyter, 2013, Berlin, s. 62.</a:t>
            </a:r>
          </a:p>
        </p:txBody>
      </p:sp>
    </p:spTree>
    <p:extLst>
      <p:ext uri="{BB962C8B-B14F-4D97-AF65-F5344CB8AC3E}">
        <p14:creationId xmlns:p14="http://schemas.microsoft.com/office/powerpoint/2010/main" val="2198718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B41C-E14D-3912-49A6-5FFFCCC36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590AD81-6C67-D0E4-E446-12450855710A}"/>
              </a:ext>
            </a:extLst>
          </p:cNvPr>
          <p:cNvSpPr/>
          <p:nvPr/>
        </p:nvSpPr>
        <p:spPr>
          <a:xfrm>
            <a:off x="0" y="9944100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58A2FC0-8116-6E88-F65C-001905D5D469}"/>
              </a:ext>
            </a:extLst>
          </p:cNvPr>
          <p:cNvSpPr txBox="1"/>
          <p:nvPr/>
        </p:nvSpPr>
        <p:spPr>
          <a:xfrm>
            <a:off x="10134600" y="876300"/>
            <a:ext cx="76962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Beispiel 1 Fernsehsendung: super sympathisch </a:t>
            </a:r>
          </a:p>
          <a:p>
            <a:r>
              <a:rPr lang="de-DE" sz="2000" dirty="0"/>
              <a:t>534	 S1 	die </a:t>
            </a:r>
            <a:r>
              <a:rPr lang="de-DE" sz="2000" dirty="0" err="1"/>
              <a:t>is</a:t>
            </a:r>
            <a:r>
              <a:rPr lang="de-DE" sz="2000" dirty="0"/>
              <a:t> ja echt </a:t>
            </a:r>
            <a:r>
              <a:rPr lang="de-DE" sz="2000" dirty="0" err="1"/>
              <a:t>SÜß</a:t>
            </a:r>
            <a:r>
              <a:rPr lang="de-DE" sz="2000" dirty="0"/>
              <a:t> ne,</a:t>
            </a:r>
          </a:p>
          <a:p>
            <a:r>
              <a:rPr lang="de-DE" sz="2000" dirty="0"/>
              <a:t>535	 S2	 ja.</a:t>
            </a:r>
          </a:p>
          <a:p>
            <a:r>
              <a:rPr lang="de-DE" sz="2000" dirty="0"/>
              <a:t>536 		</a:t>
            </a:r>
            <a:r>
              <a:rPr lang="de-DE" sz="2000" dirty="0" err="1"/>
              <a:t>SU:per</a:t>
            </a:r>
            <a:r>
              <a:rPr lang="de-DE" sz="2000" dirty="0"/>
              <a:t> an-</a:t>
            </a:r>
          </a:p>
          <a:p>
            <a:r>
              <a:rPr lang="de-DE" sz="2000" dirty="0"/>
              <a:t>537 		</a:t>
            </a:r>
            <a:r>
              <a:rPr lang="de-DE" sz="2000" dirty="0" err="1"/>
              <a:t>SU:per</a:t>
            </a:r>
            <a:r>
              <a:rPr lang="de-DE" sz="2000" dirty="0"/>
              <a:t> </a:t>
            </a:r>
            <a:r>
              <a:rPr lang="de-DE" sz="2000" dirty="0" err="1"/>
              <a:t>sympAthisch</a:t>
            </a:r>
            <a:r>
              <a:rPr lang="de-DE" sz="2000" dirty="0"/>
              <a:t>. </a:t>
            </a:r>
          </a:p>
          <a:p>
            <a:r>
              <a:rPr lang="de-DE" sz="2000" dirty="0"/>
              <a:t>538	 S1	 </a:t>
            </a:r>
            <a:r>
              <a:rPr lang="de-DE" sz="2000" dirty="0" err="1"/>
              <a:t>mhm</a:t>
            </a:r>
            <a:r>
              <a:rPr lang="de-DE" sz="2000" dirty="0"/>
              <a:t>,</a:t>
            </a:r>
          </a:p>
          <a:p>
            <a:r>
              <a:rPr lang="de-DE" sz="2000" dirty="0"/>
              <a:t>539		 (1.0) </a:t>
            </a:r>
          </a:p>
          <a:p>
            <a:r>
              <a:rPr lang="de-DE" sz="2000" dirty="0"/>
              <a:t>540 	 S1	 aber das hab ich auch immer </a:t>
            </a:r>
            <a:r>
              <a:rPr lang="de-DE" sz="2000" dirty="0" err="1"/>
              <a:t>geDACHT</a:t>
            </a:r>
            <a:r>
              <a:rPr lang="de-DE" sz="2000" dirty="0"/>
              <a:t>.</a:t>
            </a:r>
          </a:p>
          <a:p>
            <a:r>
              <a:rPr lang="de-DE" sz="2000" dirty="0"/>
              <a:t>541 		(1.0) </a:t>
            </a:r>
          </a:p>
          <a:p>
            <a:r>
              <a:rPr lang="de-DE" sz="2000" dirty="0"/>
              <a:t>542	 S2	 hm=hm. </a:t>
            </a:r>
          </a:p>
          <a:p>
            <a:r>
              <a:rPr lang="de-DE" sz="2000" dirty="0"/>
              <a:t>543 	 S1	 (aber die-)</a:t>
            </a:r>
          </a:p>
          <a:p>
            <a:r>
              <a:rPr lang="de-DE" sz="2000" dirty="0"/>
              <a:t>544	 S3	 hast du jetzt gedacht dass sie </a:t>
            </a:r>
            <a:r>
              <a:rPr lang="de-DE" sz="2000" dirty="0" err="1"/>
              <a:t>kOmmt</a:t>
            </a:r>
            <a:r>
              <a:rPr lang="de-DE" sz="2000" dirty="0"/>
              <a:t> oder dass sie so </a:t>
            </a:r>
          </a:p>
          <a:p>
            <a:r>
              <a:rPr lang="de-DE" sz="2000" dirty="0"/>
              <a:t>		 IS. </a:t>
            </a:r>
          </a:p>
          <a:p>
            <a:r>
              <a:rPr lang="de-DE" sz="2000" dirty="0"/>
              <a:t>545	 S1	 ah: ich hätt doch NIE gedacht dass sie </a:t>
            </a:r>
            <a:r>
              <a:rPr lang="de-DE" sz="2000" dirty="0" err="1"/>
              <a:t>kOmmt</a:t>
            </a:r>
            <a:r>
              <a:rPr lang="de-DE" sz="2000" dirty="0"/>
              <a:t>. </a:t>
            </a:r>
          </a:p>
          <a:p>
            <a:r>
              <a:rPr lang="de-DE" sz="2000" dirty="0"/>
              <a:t>546		(1.0)</a:t>
            </a:r>
          </a:p>
          <a:p>
            <a:r>
              <a:rPr lang="de-DE" sz="2000" dirty="0"/>
              <a:t>547	 S1	 hätte jemand von EUCH das gedacht?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63CD2E-AC74-ACCB-C83A-F3B40588743F}"/>
              </a:ext>
            </a:extLst>
          </p:cNvPr>
          <p:cNvSpPr txBox="1"/>
          <p:nvPr/>
        </p:nvSpPr>
        <p:spPr>
          <a:xfrm>
            <a:off x="533400" y="9127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Kontextfreie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Verschiedene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Kontext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1ED3D2-B6E4-4A49-DAC7-86EEAEF88F0D}"/>
              </a:ext>
            </a:extLst>
          </p:cNvPr>
          <p:cNvSpPr txBox="1"/>
          <p:nvPr/>
        </p:nvSpPr>
        <p:spPr>
          <a:xfrm>
            <a:off x="6248401" y="112823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Missverständnissen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A84B7C-5299-C9CD-9529-236BC4998C77}"/>
              </a:ext>
            </a:extLst>
          </p:cNvPr>
          <p:cNvSpPr txBox="1"/>
          <p:nvPr/>
        </p:nvSpPr>
        <p:spPr>
          <a:xfrm>
            <a:off x="800100" y="2552700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unproblematisch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(Z.540)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S3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Problemstelle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gemacht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4ABD0D-C3AC-C6BC-FF76-4AD23886E83E}"/>
              </a:ext>
            </a:extLst>
          </p:cNvPr>
          <p:cNvSpPr txBox="1"/>
          <p:nvPr/>
        </p:nvSpPr>
        <p:spPr>
          <a:xfrm>
            <a:off x="685800" y="4450076"/>
            <a:ext cx="8610600" cy="95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Antwort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S1 (Z.545)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fürht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Reparatur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Vorlage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Gesprächsschritt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F77B3206-E0FB-FAAE-3161-85F852461B28}"/>
              </a:ext>
            </a:extLst>
          </p:cNvPr>
          <p:cNvSpPr/>
          <p:nvPr/>
        </p:nvSpPr>
        <p:spPr>
          <a:xfrm>
            <a:off x="4147369" y="3695700"/>
            <a:ext cx="196031" cy="533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CDA18737-429D-B0BD-5238-53D6117187A7}"/>
              </a:ext>
            </a:extLst>
          </p:cNvPr>
          <p:cNvSpPr/>
          <p:nvPr/>
        </p:nvSpPr>
        <p:spPr>
          <a:xfrm rot="16200000">
            <a:off x="5291298" y="1275220"/>
            <a:ext cx="289224" cy="4057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Parentesi quadra aperta 3">
            <a:extLst>
              <a:ext uri="{FF2B5EF4-FFF2-40B4-BE49-F238E27FC236}">
                <a16:creationId xmlns:a16="http://schemas.microsoft.com/office/drawing/2014/main" id="{C00889D9-DA92-92E3-F593-1137968E44C0}"/>
              </a:ext>
            </a:extLst>
          </p:cNvPr>
          <p:cNvSpPr/>
          <p:nvPr/>
        </p:nvSpPr>
        <p:spPr>
          <a:xfrm>
            <a:off x="9753600" y="4381500"/>
            <a:ext cx="304801" cy="132099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A674C32-ACB3-FD21-2F3C-E8800304C6D9}"/>
              </a:ext>
            </a:extLst>
          </p:cNvPr>
          <p:cNvCxnSpPr/>
          <p:nvPr/>
        </p:nvCxnSpPr>
        <p:spPr>
          <a:xfrm>
            <a:off x="9144000" y="3314700"/>
            <a:ext cx="6096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9C56F6-A109-F541-2468-098FFC167D78}"/>
              </a:ext>
            </a:extLst>
          </p:cNvPr>
          <p:cNvSpPr txBox="1"/>
          <p:nvPr/>
        </p:nvSpPr>
        <p:spPr>
          <a:xfrm>
            <a:off x="762000" y="6247169"/>
            <a:ext cx="7505700" cy="54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Gespräch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entwickelt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kleinen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Schritten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9052FD-6D63-BDB8-FCB3-2643D16763E0}"/>
              </a:ext>
            </a:extLst>
          </p:cNvPr>
          <p:cNvSpPr txBox="1"/>
          <p:nvPr/>
        </p:nvSpPr>
        <p:spPr>
          <a:xfrm>
            <a:off x="9677400" y="7011531"/>
            <a:ext cx="7772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sequenzielle Struktur.</a:t>
            </a:r>
          </a:p>
          <a:p>
            <a:pPr marL="457200" lvl="0" indent="-457200" algn="just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gemeinsame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Hervorbringen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Sinn.</a:t>
            </a:r>
          </a:p>
          <a:p>
            <a:pPr marL="457200" lvl="0" indent="-457200" algn="just">
              <a:buFontTx/>
              <a:buChar char="-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Verschränkung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individueller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Einzelhandlung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größeren Einheiten wie Aktivitätstypen oder kommunikativen Gattungen.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95352F-A1FA-A197-55A1-7A334C79D562}"/>
              </a:ext>
            </a:extLst>
          </p:cNvPr>
          <p:cNvSpPr txBox="1"/>
          <p:nvPr/>
        </p:nvSpPr>
        <p:spPr>
          <a:xfrm>
            <a:off x="762000" y="7658100"/>
            <a:ext cx="7219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Unterprinzipen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Sprache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-in-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Interaktion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innerhalb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Prinzips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Reflexivität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DA3A64F0-B058-D1D6-DDBE-FA4AA8E0F3B3}"/>
              </a:ext>
            </a:extLst>
          </p:cNvPr>
          <p:cNvSpPr/>
          <p:nvPr/>
        </p:nvSpPr>
        <p:spPr>
          <a:xfrm>
            <a:off x="4114800" y="5600700"/>
            <a:ext cx="196031" cy="533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ADE94AB-D78E-8717-6F72-56DA36BA0BE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981950" y="8135154"/>
            <a:ext cx="1162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0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241BA-E16C-5BEE-3A7E-DD7F4EFE0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1CEA0AA-B671-087A-DCA8-6B31D13999F5}"/>
              </a:ext>
            </a:extLst>
          </p:cNvPr>
          <p:cNvSpPr/>
          <p:nvPr/>
        </p:nvSpPr>
        <p:spPr>
          <a:xfrm>
            <a:off x="0" y="9944100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8C0D59-7A29-A2BC-5AC0-6BCB999C4641}"/>
              </a:ext>
            </a:extLst>
          </p:cNvPr>
          <p:cNvSpPr txBox="1"/>
          <p:nvPr/>
        </p:nvSpPr>
        <p:spPr>
          <a:xfrm>
            <a:off x="1282894" y="1409700"/>
            <a:ext cx="14033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7" normalizeH="0" baseline="0" noProof="0" dirty="0">
                <a:ln>
                  <a:noFill/>
                </a:ln>
                <a:solidFill>
                  <a:srgbClr val="55493D"/>
                </a:solidFill>
                <a:effectLst/>
                <a:uLnTx/>
                <a:uFillTx/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Das </a:t>
            </a:r>
            <a:r>
              <a:rPr kumimoji="0" lang="en-US" sz="6600" b="1" i="0" u="none" strike="noStrike" kern="1200" cap="none" spc="-7" normalizeH="0" baseline="0" noProof="0" dirty="0" err="1">
                <a:ln>
                  <a:noFill/>
                </a:ln>
                <a:solidFill>
                  <a:srgbClr val="55493D"/>
                </a:solidFill>
                <a:effectLst/>
                <a:uLnTx/>
                <a:uFillTx/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erste</a:t>
            </a:r>
            <a:r>
              <a:rPr kumimoji="0" lang="en-US" sz="6600" b="1" i="0" u="none" strike="noStrike" kern="1200" cap="none" spc="-7" normalizeH="0" baseline="0" noProof="0" dirty="0">
                <a:ln>
                  <a:noFill/>
                </a:ln>
                <a:solidFill>
                  <a:srgbClr val="55493D"/>
                </a:solidFill>
                <a:effectLst/>
                <a:uLnTx/>
                <a:uFillTx/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kumimoji="0" lang="en-US" sz="6600" b="1" i="0" u="none" strike="noStrike" kern="1200" cap="none" spc="-7" normalizeH="0" baseline="0" noProof="0" dirty="0" err="1">
                <a:ln>
                  <a:noFill/>
                </a:ln>
                <a:solidFill>
                  <a:srgbClr val="55493D"/>
                </a:solidFill>
                <a:effectLst/>
                <a:uLnTx/>
                <a:uFillTx/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Prinzip</a:t>
            </a:r>
            <a:r>
              <a:rPr kumimoji="0" lang="en-US" sz="6600" b="1" i="0" u="none" strike="noStrike" kern="1200" cap="none" spc="-7" normalizeH="0" baseline="0" noProof="0" dirty="0">
                <a:ln>
                  <a:noFill/>
                </a:ln>
                <a:solidFill>
                  <a:srgbClr val="55493D"/>
                </a:solidFill>
                <a:effectLst/>
                <a:uLnTx/>
                <a:uFillTx/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- </a:t>
            </a:r>
            <a:r>
              <a:rPr kumimoji="0" lang="en-US" sz="6600" b="1" i="0" u="none" strike="noStrike" kern="1200" cap="none" spc="-7" normalizeH="0" baseline="0" noProof="0" dirty="0" err="1">
                <a:ln>
                  <a:noFill/>
                </a:ln>
                <a:solidFill>
                  <a:srgbClr val="55493D"/>
                </a:solidFill>
                <a:effectLst/>
                <a:uLnTx/>
                <a:uFillTx/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Sequenzialität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4914BB84-201B-D5B5-ADEA-C25AE7A4F5EE}"/>
              </a:ext>
            </a:extLst>
          </p:cNvPr>
          <p:cNvSpPr/>
          <p:nvPr/>
        </p:nvSpPr>
        <p:spPr>
          <a:xfrm>
            <a:off x="533400" y="1790700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3C8AE52D-03B2-C7BC-3942-2D7823D601A1}"/>
              </a:ext>
            </a:extLst>
          </p:cNvPr>
          <p:cNvSpPr/>
          <p:nvPr/>
        </p:nvSpPr>
        <p:spPr>
          <a:xfrm>
            <a:off x="13944600" y="1763666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6C410A3-8EF9-EEAF-6EF5-3D6B7D122001}"/>
              </a:ext>
            </a:extLst>
          </p:cNvPr>
          <p:cNvSpPr txBox="1"/>
          <p:nvPr/>
        </p:nvSpPr>
        <p:spPr>
          <a:xfrm>
            <a:off x="533400" y="2921794"/>
            <a:ext cx="17068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[…]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fundamental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sequential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constituent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sequence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Linell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1998: 85)</a:t>
            </a:r>
            <a:endParaRPr 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E769595-F0AF-DEA6-7555-E61F7CDBB34A}"/>
              </a:ext>
            </a:extLst>
          </p:cNvPr>
          <p:cNvSpPr txBox="1"/>
          <p:nvPr/>
        </p:nvSpPr>
        <p:spPr>
          <a:xfrm>
            <a:off x="457200" y="5067300"/>
            <a:ext cx="170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Sequenzialität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vorangegangene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allein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ganz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verständlich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BE5681D-91EF-6BA3-B824-D4EFF9ADB621}"/>
              </a:ext>
            </a:extLst>
          </p:cNvPr>
          <p:cNvSpPr txBox="1"/>
          <p:nvPr/>
        </p:nvSpPr>
        <p:spPr>
          <a:xfrm>
            <a:off x="8001000" y="8422425"/>
            <a:ext cx="8711625" cy="52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Prozessperspektive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wichtiger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Produktperspektive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AAE7B72A-5FC4-18E6-9F1B-D2E97C0A57C4}"/>
              </a:ext>
            </a:extLst>
          </p:cNvPr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A91F5F0-216E-62BE-3FCE-64F2C2783F00}"/>
              </a:ext>
            </a:extLst>
          </p:cNvPr>
          <p:cNvSpPr txBox="1"/>
          <p:nvPr/>
        </p:nvSpPr>
        <p:spPr>
          <a:xfrm>
            <a:off x="457199" y="6372880"/>
            <a:ext cx="750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Kontextveankerung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-in-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F9E5636-020E-D6C2-BA98-1AAEC7E4DB2E}"/>
              </a:ext>
            </a:extLst>
          </p:cNvPr>
          <p:cNvSpPr txBox="1"/>
          <p:nvPr/>
        </p:nvSpPr>
        <p:spPr>
          <a:xfrm>
            <a:off x="9906000" y="641679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Verschiebung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Relevanzzentren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4F16103B-30F6-03D6-D482-74A9DF573155}"/>
              </a:ext>
            </a:extLst>
          </p:cNvPr>
          <p:cNvSpPr/>
          <p:nvPr/>
        </p:nvSpPr>
        <p:spPr>
          <a:xfrm>
            <a:off x="11925300" y="7260086"/>
            <a:ext cx="419100" cy="7106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05FF9FCC-A23C-7A5A-F19D-5D287C1F9C04}"/>
              </a:ext>
            </a:extLst>
          </p:cNvPr>
          <p:cNvSpPr/>
          <p:nvPr/>
        </p:nvSpPr>
        <p:spPr>
          <a:xfrm rot="16200000">
            <a:off x="8527763" y="6402826"/>
            <a:ext cx="419100" cy="7106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66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1CAB3-303D-2722-7337-438E44BF9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6379EDC-B178-107C-F576-D10B3C199F92}"/>
              </a:ext>
            </a:extLst>
          </p:cNvPr>
          <p:cNvSpPr/>
          <p:nvPr/>
        </p:nvSpPr>
        <p:spPr>
          <a:xfrm>
            <a:off x="0" y="9944100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04BEBC06-9F8B-A2C3-BE37-651F9EF73EEC}"/>
              </a:ext>
            </a:extLst>
          </p:cNvPr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BB7338-7705-B57C-4831-E84C77E4CE4A}"/>
              </a:ext>
            </a:extLst>
          </p:cNvPr>
          <p:cNvSpPr txBox="1"/>
          <p:nvPr/>
        </p:nvSpPr>
        <p:spPr>
          <a:xfrm>
            <a:off x="10744200" y="2171700"/>
            <a:ext cx="6934200" cy="6186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/>
              <a:t>Beispiel 2 Radio-Beratungssendung: Tot der Schwester </a:t>
            </a:r>
          </a:p>
          <a:p>
            <a:r>
              <a:rPr lang="de-DE" dirty="0"/>
              <a:t>1	M	 ich begrüße eine </a:t>
            </a:r>
            <a:r>
              <a:rPr lang="de-DE" dirty="0" err="1"/>
              <a:t>HÖrerin</a:t>
            </a:r>
            <a:r>
              <a:rPr lang="de-DE" dirty="0"/>
              <a:t>. 	</a:t>
            </a:r>
          </a:p>
          <a:p>
            <a:r>
              <a:rPr lang="de-DE" dirty="0"/>
              <a:t>2 		guten [A: ]</a:t>
            </a:r>
            <a:r>
              <a:rPr lang="de-DE" dirty="0" err="1"/>
              <a:t>bend</a:t>
            </a:r>
            <a:r>
              <a:rPr lang="de-DE" dirty="0"/>
              <a:t>, </a:t>
            </a:r>
          </a:p>
          <a:p>
            <a:r>
              <a:rPr lang="de-DE" dirty="0"/>
              <a:t>3 	A	[ja:;] </a:t>
            </a:r>
          </a:p>
          <a:p>
            <a:r>
              <a:rPr lang="de-DE" dirty="0"/>
              <a:t>4		guten A:bend; </a:t>
            </a:r>
          </a:p>
          <a:p>
            <a:r>
              <a:rPr lang="de-DE" dirty="0"/>
              <a:t>5		[(ich </a:t>
            </a:r>
            <a:r>
              <a:rPr lang="de-DE" dirty="0" err="1"/>
              <a:t>ru:f</a:t>
            </a:r>
            <a:r>
              <a:rPr lang="de-DE" dirty="0"/>
              <a:t>)] an </a:t>
            </a:r>
            <a:r>
              <a:rPr lang="de-DE" dirty="0" err="1"/>
              <a:t>LANDSberg</a:t>
            </a:r>
            <a:r>
              <a:rPr lang="de-DE" dirty="0"/>
              <a:t>); </a:t>
            </a:r>
          </a:p>
          <a:p>
            <a:r>
              <a:rPr lang="de-DE" dirty="0"/>
              <a:t>6	B	[</a:t>
            </a:r>
            <a:r>
              <a:rPr lang="de-DE" dirty="0" err="1"/>
              <a:t>heha</a:t>
            </a:r>
            <a:r>
              <a:rPr lang="de-DE" dirty="0"/>
              <a:t>;</a:t>
            </a:r>
          </a:p>
          <a:p>
            <a:r>
              <a:rPr lang="de-DE" dirty="0"/>
              <a:t>7		 °h ja [::,] ]</a:t>
            </a:r>
          </a:p>
          <a:p>
            <a:r>
              <a:rPr lang="de-DE" dirty="0"/>
              <a:t>8	A		 [ich] hab n </a:t>
            </a:r>
            <a:r>
              <a:rPr lang="de-DE" dirty="0" err="1"/>
              <a:t>gAnz</a:t>
            </a:r>
            <a:r>
              <a:rPr lang="de-DE" dirty="0"/>
              <a:t> großes </a:t>
            </a:r>
            <a:r>
              <a:rPr lang="de-DE" dirty="0" err="1"/>
              <a:t>proBLEM</a:t>
            </a:r>
            <a:r>
              <a:rPr lang="de-DE" dirty="0"/>
              <a:t>;</a:t>
            </a:r>
          </a:p>
          <a:p>
            <a:r>
              <a:rPr lang="de-DE" dirty="0"/>
              <a:t>9		 meine </a:t>
            </a:r>
            <a:r>
              <a:rPr lang="de-DE" dirty="0" err="1"/>
              <a:t>mutter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vor guten acht </a:t>
            </a:r>
            <a:r>
              <a:rPr lang="de-DE" dirty="0" err="1"/>
              <a:t>wOchen</a:t>
            </a:r>
            <a:r>
              <a:rPr lang="de-DE" dirty="0"/>
              <a:t> </a:t>
            </a:r>
            <a:r>
              <a:rPr lang="de-DE" dirty="0" err="1"/>
              <a:t>geSTORben</a:t>
            </a:r>
            <a:r>
              <a:rPr lang="de-DE" dirty="0"/>
              <a:t>.</a:t>
            </a:r>
          </a:p>
          <a:p>
            <a:r>
              <a:rPr lang="de-DE" dirty="0"/>
              <a:t>10	B	 ja; </a:t>
            </a:r>
          </a:p>
          <a:p>
            <a:r>
              <a:rPr lang="de-DE" dirty="0"/>
              <a:t>11	A	meine </a:t>
            </a:r>
            <a:r>
              <a:rPr lang="de-DE" dirty="0" err="1"/>
              <a:t>mUtter</a:t>
            </a:r>
            <a:r>
              <a:rPr lang="de-DE" dirty="0"/>
              <a:t> hat ne (.) </a:t>
            </a:r>
            <a:r>
              <a:rPr lang="de-DE" dirty="0" err="1"/>
              <a:t>SCHWESter</a:t>
            </a:r>
            <a:r>
              <a:rPr lang="de-DE" dirty="0"/>
              <a:t>. (.) </a:t>
            </a:r>
          </a:p>
          <a:p>
            <a:r>
              <a:rPr lang="de-DE" dirty="0"/>
              <a:t>12		die also diesen DO:T </a:t>
            </a:r>
            <a:r>
              <a:rPr lang="de-DE" dirty="0" err="1"/>
              <a:t>hh</a:t>
            </a:r>
            <a:r>
              <a:rPr lang="de-DE" dirty="0"/>
              <a:t>° (.) </a:t>
            </a:r>
            <a:r>
              <a:rPr lang="de-DE" dirty="0" err="1"/>
              <a:t>nIcht</a:t>
            </a:r>
            <a:r>
              <a:rPr lang="de-DE" dirty="0"/>
              <a:t> </a:t>
            </a:r>
            <a:r>
              <a:rPr lang="de-DE" dirty="0" err="1"/>
              <a:t>akzeptIEren</a:t>
            </a:r>
            <a:r>
              <a:rPr lang="de-DE" dirty="0"/>
              <a:t> kann. </a:t>
            </a:r>
          </a:p>
          <a:p>
            <a:r>
              <a:rPr lang="de-DE" dirty="0"/>
              <a:t>13	B	(.) ja:; </a:t>
            </a:r>
          </a:p>
          <a:p>
            <a:r>
              <a:rPr lang="de-DE" dirty="0"/>
              <a:t>14		°h und ich weiß NICHT,</a:t>
            </a:r>
          </a:p>
          <a:p>
            <a:r>
              <a:rPr lang="de-DE" dirty="0"/>
              <a:t>15		 wie Ich ihr des </a:t>
            </a:r>
            <a:r>
              <a:rPr lang="de-DE" dirty="0" err="1"/>
              <a:t>BEIbringen</a:t>
            </a:r>
            <a:r>
              <a:rPr lang="de-DE" dirty="0"/>
              <a:t> kann. </a:t>
            </a:r>
          </a:p>
          <a:p>
            <a:r>
              <a:rPr lang="de-DE" dirty="0"/>
              <a:t>16	B	°h was </a:t>
            </a:r>
            <a:r>
              <a:rPr lang="de-DE" dirty="0" err="1"/>
              <a:t>HEIßT</a:t>
            </a:r>
            <a:r>
              <a:rPr lang="de-DE" dirty="0"/>
              <a:t> denn, (.) </a:t>
            </a:r>
          </a:p>
          <a:p>
            <a:r>
              <a:rPr lang="de-DE" dirty="0"/>
              <a:t>17		nicht </a:t>
            </a:r>
            <a:r>
              <a:rPr lang="de-DE" dirty="0" err="1"/>
              <a:t>akzep</a:t>
            </a:r>
            <a:r>
              <a:rPr lang="de-DE" dirty="0"/>
              <a:t>[</a:t>
            </a:r>
            <a:r>
              <a:rPr lang="de-DE" dirty="0" err="1"/>
              <a:t>TIEren</a:t>
            </a:r>
            <a:r>
              <a:rPr lang="de-DE" dirty="0"/>
              <a:t>;] </a:t>
            </a:r>
          </a:p>
          <a:p>
            <a:r>
              <a:rPr lang="de-DE" dirty="0"/>
              <a:t>18 	A			[</a:t>
            </a:r>
            <a:r>
              <a:rPr lang="de-DE" dirty="0" err="1"/>
              <a:t>jA</a:t>
            </a:r>
            <a:r>
              <a:rPr lang="de-DE" dirty="0"/>
              <a:t> ich ] mein ich hab </a:t>
            </a:r>
            <a:r>
              <a:rPr lang="de-DE" dirty="0" err="1"/>
              <a:t>ALso</a:t>
            </a:r>
            <a:r>
              <a:rPr lang="de-DE" dirty="0"/>
              <a:t>:; </a:t>
            </a:r>
          </a:p>
          <a:p>
            <a:r>
              <a:rPr lang="de-DE" dirty="0"/>
              <a:t>19		°h sie hat mir also en BRIEF </a:t>
            </a:r>
            <a:r>
              <a:rPr lang="de-DE" dirty="0" err="1"/>
              <a:t>gschrieben</a:t>
            </a:r>
            <a:r>
              <a:rPr lang="de-DE" dirty="0"/>
              <a:t>, (.)</a:t>
            </a:r>
          </a:p>
          <a:p>
            <a:r>
              <a:rPr lang="de-DE" dirty="0"/>
              <a:t>20		ja:, </a:t>
            </a:r>
          </a:p>
          <a:p>
            <a:r>
              <a:rPr lang="de-DE" dirty="0"/>
              <a:t>21	B	ja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FF95A7-05D3-DE3F-4B94-AF625DA5D961}"/>
              </a:ext>
            </a:extLst>
          </p:cNvPr>
          <p:cNvSpPr txBox="1"/>
          <p:nvPr/>
        </p:nvSpPr>
        <p:spPr>
          <a:xfrm>
            <a:off x="457200" y="2234505"/>
            <a:ext cx="967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Anruf-Antwort-Sequenz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Grußsequenzen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Nachbarschaftspaare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längere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Gesprächseinheiten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beruhen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diesem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Prinzip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F1C577A7-9A71-2F95-1645-AC325D7B920A}"/>
              </a:ext>
            </a:extLst>
          </p:cNvPr>
          <p:cNvSpPr/>
          <p:nvPr/>
        </p:nvSpPr>
        <p:spPr>
          <a:xfrm>
            <a:off x="9906000" y="2628900"/>
            <a:ext cx="838200" cy="8574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444FEF-09E6-CFD5-BA23-717AA495558A}"/>
              </a:ext>
            </a:extLst>
          </p:cNvPr>
          <p:cNvSpPr txBox="1"/>
          <p:nvPr/>
        </p:nvSpPr>
        <p:spPr>
          <a:xfrm>
            <a:off x="3276600" y="43815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Rederecht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Inhalt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Gespräch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BC8FCA2-48F3-8B40-8BFC-F41C2BEE5739}"/>
              </a:ext>
            </a:extLst>
          </p:cNvPr>
          <p:cNvCxnSpPr>
            <a:cxnSpLocks/>
          </p:cNvCxnSpPr>
          <p:nvPr/>
        </p:nvCxnSpPr>
        <p:spPr>
          <a:xfrm flipH="1">
            <a:off x="8153400" y="4533900"/>
            <a:ext cx="2590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F5D21D9-24A3-AC79-A2B2-16F18ACBCF5E}"/>
              </a:ext>
            </a:extLst>
          </p:cNvPr>
          <p:cNvSpPr txBox="1"/>
          <p:nvPr/>
        </p:nvSpPr>
        <p:spPr>
          <a:xfrm>
            <a:off x="838200" y="60943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unterstützt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Rederecht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minimale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Hörersignale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(Z.10; Z.13)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FDB6880B-1180-EC55-C8CB-C4B5C245A160}"/>
              </a:ext>
            </a:extLst>
          </p:cNvPr>
          <p:cNvCxnSpPr>
            <a:cxnSpLocks/>
          </p:cNvCxnSpPr>
          <p:nvPr/>
        </p:nvCxnSpPr>
        <p:spPr>
          <a:xfrm flipH="1">
            <a:off x="8610600" y="5143500"/>
            <a:ext cx="2133600" cy="105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F8CCB6A2-175B-4F85-0EE5-6E840A34D820}"/>
              </a:ext>
            </a:extLst>
          </p:cNvPr>
          <p:cNvCxnSpPr>
            <a:cxnSpLocks/>
          </p:cNvCxnSpPr>
          <p:nvPr/>
        </p:nvCxnSpPr>
        <p:spPr>
          <a:xfrm flipH="1">
            <a:off x="8458200" y="5905500"/>
            <a:ext cx="2286000" cy="44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B0993E9-9E8C-11E9-4D61-5C9973FF0E8F}"/>
              </a:ext>
            </a:extLst>
          </p:cNvPr>
          <p:cNvSpPr txBox="1"/>
          <p:nvPr/>
        </p:nvSpPr>
        <p:spPr>
          <a:xfrm>
            <a:off x="1828800" y="80391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Interaktion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neue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entstehenden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Aktivitäten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wahrgenommen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C58068E5-8DC9-629B-0B2F-2B97F366FB85}"/>
              </a:ext>
            </a:extLst>
          </p:cNvPr>
          <p:cNvSpPr txBox="1"/>
          <p:nvPr/>
        </p:nvSpPr>
        <p:spPr>
          <a:xfrm>
            <a:off x="13335000" y="8496300"/>
            <a:ext cx="41910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  <a:spcBef>
                <a:spcPct val="0"/>
              </a:spcBef>
            </a:pP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Imo, Wolfgang, </a:t>
            </a:r>
            <a:r>
              <a:rPr lang="en-US" sz="2000" spc="-106" dirty="0" err="1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Sprache</a:t>
            </a: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in </a:t>
            </a:r>
            <a:r>
              <a:rPr lang="en-US" sz="2000" spc="-106" dirty="0" err="1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Interaktion</a:t>
            </a: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: Analysenmethoden und </a:t>
            </a:r>
            <a:r>
              <a:rPr lang="en-US" sz="2000" spc="-106" dirty="0" err="1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Untersuchungsfelder</a:t>
            </a:r>
            <a:r>
              <a:rPr lang="en-US" sz="2000" spc="-106" dirty="0"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, Walter de Gruyter, 2013, Berlin, s. 65.</a:t>
            </a:r>
          </a:p>
        </p:txBody>
      </p:sp>
    </p:spTree>
    <p:extLst>
      <p:ext uri="{BB962C8B-B14F-4D97-AF65-F5344CB8AC3E}">
        <p14:creationId xmlns:p14="http://schemas.microsoft.com/office/powerpoint/2010/main" val="3472167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9418" y="10024699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280422" y="1354844"/>
            <a:ext cx="743181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4"/>
              </a:lnSpc>
            </a:pPr>
            <a:r>
              <a:rPr lang="en-US" sz="6845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Das </a:t>
            </a:r>
            <a:r>
              <a:rPr lang="en-US" sz="6845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zweite</a:t>
            </a:r>
            <a:r>
              <a:rPr lang="en-US" sz="6845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7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Prinzip</a:t>
            </a:r>
            <a:r>
              <a:rPr lang="en-US" sz="6845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</a:p>
        </p:txBody>
      </p:sp>
      <p:sp>
        <p:nvSpPr>
          <p:cNvPr id="5" name="AutoShape 5"/>
          <p:cNvSpPr/>
          <p:nvPr/>
        </p:nvSpPr>
        <p:spPr>
          <a:xfrm>
            <a:off x="12647809" y="1495061"/>
            <a:ext cx="0" cy="8201025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414197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7620000" y="1703753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4" y="0"/>
                </a:lnTo>
                <a:lnTo>
                  <a:pt x="444694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858892" y="4679914"/>
            <a:ext cx="11365055" cy="5016173"/>
          </a:xfrm>
          <a:custGeom>
            <a:avLst/>
            <a:gdLst/>
            <a:ahLst/>
            <a:cxnLst/>
            <a:rect l="l" t="t" r="r" b="b"/>
            <a:pathLst>
              <a:path w="11365055" h="5016173">
                <a:moveTo>
                  <a:pt x="0" y="0"/>
                </a:moveTo>
                <a:lnTo>
                  <a:pt x="11365055" y="0"/>
                </a:lnTo>
                <a:lnTo>
                  <a:pt x="11365055" y="5016172"/>
                </a:lnTo>
                <a:lnTo>
                  <a:pt x="0" y="50161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1280422" y="2607592"/>
            <a:ext cx="783270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3500" i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A dialogue is a joint construction. </a:t>
            </a:r>
            <a:r>
              <a:rPr lang="en-US" sz="3500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(Linell 1998: 86)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3500" b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Zusammenarbeit </a:t>
            </a:r>
            <a:r>
              <a:rPr lang="en-US" sz="3500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der </a:t>
            </a:r>
            <a:r>
              <a:rPr lang="en-US" sz="3500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Gesprächspartner</a:t>
            </a:r>
            <a:r>
              <a:rPr lang="en-US" sz="3500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3500" b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Schlüsselwort</a:t>
            </a:r>
            <a:r>
              <a:rPr lang="en-US" sz="3500" b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: </a:t>
            </a:r>
            <a:r>
              <a:rPr lang="en-US" sz="3500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Gemeinsames</a:t>
            </a:r>
            <a:r>
              <a:rPr lang="en-US" sz="3500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71672" y="4241764"/>
            <a:ext cx="4826888" cy="338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4"/>
              </a:lnSpc>
            </a:pPr>
            <a:r>
              <a:rPr lang="en-US" sz="40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Beispiel</a:t>
            </a:r>
            <a:r>
              <a:rPr lang="en-US" sz="40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3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Telefongespräch</a:t>
            </a:r>
            <a:r>
              <a:rPr lang="en-US" sz="3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zwischen</a:t>
            </a:r>
            <a:r>
              <a:rPr lang="en-US" sz="3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einer</a:t>
            </a:r>
            <a:r>
              <a:rPr lang="en-US" sz="3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Studentin</a:t>
            </a:r>
            <a:r>
              <a:rPr lang="en-US" sz="3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und </a:t>
            </a: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ihrem</a:t>
            </a:r>
            <a:r>
              <a:rPr lang="en-US" sz="3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Stiefvater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000" b="1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Thema: </a:t>
            </a: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Erfahrungen</a:t>
            </a:r>
            <a:r>
              <a:rPr lang="en-US" sz="3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als</a:t>
            </a:r>
            <a:r>
              <a:rPr lang="en-US" sz="30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0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Babysitterin</a:t>
            </a:r>
            <a:endParaRPr lang="en-US" sz="3000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5549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65908" y="8247305"/>
            <a:ext cx="3368182" cy="154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  <a:spcBef>
                <a:spcPct val="0"/>
              </a:spcBef>
            </a:pPr>
            <a:r>
              <a:rPr lang="en-US" sz="25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Imo, Wolfgang, </a:t>
            </a:r>
            <a:r>
              <a:rPr lang="en-US" sz="25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Sprache</a:t>
            </a:r>
            <a:r>
              <a:rPr lang="en-US" sz="25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in </a:t>
            </a:r>
            <a:r>
              <a:rPr lang="en-US" sz="25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Interaktion</a:t>
            </a:r>
            <a:r>
              <a:rPr lang="en-US" sz="25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: Analysenmethoden und </a:t>
            </a:r>
            <a:r>
              <a:rPr lang="en-US" sz="25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Untersuchungsfelder</a:t>
            </a:r>
            <a:r>
              <a:rPr lang="en-US" sz="25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, Walter de Gruyter, 2013, Berlin, s. 67.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9418" y="10024699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280422" y="1354844"/>
            <a:ext cx="743181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4"/>
              </a:lnSpc>
            </a:pPr>
            <a:r>
              <a:rPr lang="en-US" sz="7500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Beispiel</a:t>
            </a:r>
            <a:r>
              <a:rPr lang="en-US" sz="7500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3</a:t>
            </a:r>
          </a:p>
        </p:txBody>
      </p:sp>
      <p:sp>
        <p:nvSpPr>
          <p:cNvPr id="5" name="Freeform 5"/>
          <p:cNvSpPr/>
          <p:nvPr/>
        </p:nvSpPr>
        <p:spPr>
          <a:xfrm>
            <a:off x="414197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5062132" y="1665360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4" y="0"/>
                </a:lnTo>
                <a:lnTo>
                  <a:pt x="444694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0" y="3050504"/>
            <a:ext cx="11194223" cy="4960689"/>
          </a:xfrm>
          <a:custGeom>
            <a:avLst/>
            <a:gdLst/>
            <a:ahLst/>
            <a:cxnLst/>
            <a:rect l="l" t="t" r="r" b="b"/>
            <a:pathLst>
              <a:path w="11194223" h="4960689">
                <a:moveTo>
                  <a:pt x="0" y="0"/>
                </a:moveTo>
                <a:lnTo>
                  <a:pt x="11194223" y="0"/>
                </a:lnTo>
                <a:lnTo>
                  <a:pt x="11194223" y="4960689"/>
                </a:lnTo>
                <a:lnTo>
                  <a:pt x="0" y="49606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7" r="-667" b="-92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1063631" y="1148223"/>
            <a:ext cx="6928335" cy="8790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15" lvl="1" indent="-332608" algn="ctr">
              <a:lnSpc>
                <a:spcPts val="4313"/>
              </a:lnSpc>
              <a:buFont typeface="Arial"/>
              <a:buChar char="•"/>
            </a:pP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Laut dem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Prinzip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der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Reflexivität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löst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eine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Bewertung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automatisch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eine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weitere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aus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</a:t>
            </a:r>
            <a:r>
              <a:rPr lang="en-US" sz="35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Bewertungssequenz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).</a:t>
            </a:r>
          </a:p>
          <a:p>
            <a:pPr marL="665215" lvl="1" indent="-332608" algn="ctr">
              <a:lnSpc>
                <a:spcPts val="4313"/>
              </a:lnSpc>
              <a:buFont typeface="Arial"/>
              <a:buChar char="•"/>
            </a:pP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Durch den </a:t>
            </a:r>
            <a:r>
              <a:rPr lang="en-US" sz="35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Eskalationsprozess</a:t>
            </a:r>
            <a:r>
              <a:rPr lang="en-US" sz="35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ist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es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möglich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die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Bewertung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zu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bestätigen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.</a:t>
            </a:r>
          </a:p>
          <a:p>
            <a:pPr marL="665215" lvl="1" indent="-332608" algn="ctr">
              <a:lnSpc>
                <a:spcPts val="4313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Strukturlatenz</a:t>
            </a:r>
            <a:r>
              <a:rPr lang="en-US" sz="35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: 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das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Gespräch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kann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nicht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weitergehen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solange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die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beiden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Gesprächspartner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zuerst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dieselbe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Bewertung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teilen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oder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nicht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teilen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.</a:t>
            </a:r>
          </a:p>
          <a:p>
            <a:pPr marL="665215" lvl="1" indent="-332608" algn="ctr">
              <a:lnSpc>
                <a:spcPts val="4313"/>
              </a:lnSpc>
              <a:buFont typeface="Arial"/>
              <a:buChar char="•"/>
            </a:pPr>
            <a:r>
              <a:rPr lang="en-US" sz="35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Zusammenarbeit: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retrospektive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syntagmatische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Expansion, die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kollaborativ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produziert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wird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(</a:t>
            </a:r>
            <a:r>
              <a:rPr lang="en-US" sz="35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Zeilen</a:t>
            </a:r>
            <a:r>
              <a:rPr lang="en-US" sz="35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140-141).</a:t>
            </a:r>
          </a:p>
        </p:txBody>
      </p:sp>
      <p:sp>
        <p:nvSpPr>
          <p:cNvPr id="9" name="AutoShape 9"/>
          <p:cNvSpPr/>
          <p:nvPr/>
        </p:nvSpPr>
        <p:spPr>
          <a:xfrm>
            <a:off x="0" y="6675583"/>
            <a:ext cx="6492240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0" name="AutoShape 10"/>
          <p:cNvSpPr/>
          <p:nvPr/>
        </p:nvSpPr>
        <p:spPr>
          <a:xfrm>
            <a:off x="-4763" y="7037533"/>
            <a:ext cx="6492240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3820877" y="8247305"/>
            <a:ext cx="3368182" cy="128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  <a:spcBef>
                <a:spcPct val="0"/>
              </a:spcBef>
            </a:pP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Imo, Wolfgang, </a:t>
            </a:r>
            <a:r>
              <a:rPr lang="en-US" sz="22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Sprache</a:t>
            </a: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in </a:t>
            </a:r>
            <a:r>
              <a:rPr lang="en-US" sz="22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Interaktion</a:t>
            </a: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: Analysenmethoden und </a:t>
            </a:r>
            <a:r>
              <a:rPr lang="en-US" sz="22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Untersuchungsfelder</a:t>
            </a: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, Walter de Gruyter, 2013, Berlin, s. 67.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79C18A0A-8ECF-128C-F0CB-94C0C4C24B40}"/>
              </a:ext>
            </a:extLst>
          </p:cNvPr>
          <p:cNvSpPr/>
          <p:nvPr/>
        </p:nvSpPr>
        <p:spPr>
          <a:xfrm>
            <a:off x="-4763" y="6362700"/>
            <a:ext cx="6492240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B5927259-3856-B4D0-76F7-714A65F20E90}"/>
              </a:ext>
            </a:extLst>
          </p:cNvPr>
          <p:cNvSpPr/>
          <p:nvPr/>
        </p:nvSpPr>
        <p:spPr>
          <a:xfrm>
            <a:off x="0" y="5372099"/>
            <a:ext cx="10515600" cy="16935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4FEDE110-A798-25CA-F90B-DBC042FD2E64}"/>
              </a:ext>
            </a:extLst>
          </p:cNvPr>
          <p:cNvSpPr/>
          <p:nvPr/>
        </p:nvSpPr>
        <p:spPr>
          <a:xfrm>
            <a:off x="1981200" y="5676900"/>
            <a:ext cx="1371600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56D5D13E-9B26-AA9B-41A8-F42C46766389}"/>
              </a:ext>
            </a:extLst>
          </p:cNvPr>
          <p:cNvSpPr/>
          <p:nvPr/>
        </p:nvSpPr>
        <p:spPr>
          <a:xfrm>
            <a:off x="1981200" y="5981700"/>
            <a:ext cx="1371600" cy="0"/>
          </a:xfrm>
          <a:prstGeom prst="line">
            <a:avLst/>
          </a:prstGeom>
          <a:ln w="38100" cap="flat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9418" y="10024699"/>
            <a:ext cx="18288000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flipV="1">
            <a:off x="-4763" y="1062037"/>
            <a:ext cx="18292763" cy="0"/>
          </a:xfrm>
          <a:prstGeom prst="line">
            <a:avLst/>
          </a:prstGeom>
          <a:ln w="9525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280422" y="1354844"/>
            <a:ext cx="743181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4"/>
              </a:lnSpc>
            </a:pPr>
            <a:r>
              <a:rPr lang="en-US" sz="7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Das </a:t>
            </a:r>
            <a:r>
              <a:rPr lang="en-US" sz="7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dritte</a:t>
            </a:r>
            <a:r>
              <a:rPr lang="en-US" sz="7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  <a:r>
              <a:rPr lang="en-US" sz="7000" b="1" spc="-424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Prinzip</a:t>
            </a:r>
            <a:r>
              <a:rPr lang="en-US" sz="7000" b="1" spc="-424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414197" y="1689814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5" y="0"/>
                </a:lnTo>
                <a:lnTo>
                  <a:pt x="444695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7391400" y="1685168"/>
            <a:ext cx="444695" cy="444695"/>
          </a:xfrm>
          <a:custGeom>
            <a:avLst/>
            <a:gdLst/>
            <a:ahLst/>
            <a:cxnLst/>
            <a:rect l="l" t="t" r="r" b="b"/>
            <a:pathLst>
              <a:path w="444695" h="444695">
                <a:moveTo>
                  <a:pt x="0" y="0"/>
                </a:moveTo>
                <a:lnTo>
                  <a:pt x="444694" y="0"/>
                </a:lnTo>
                <a:lnTo>
                  <a:pt x="444694" y="444695"/>
                </a:lnTo>
                <a:lnTo>
                  <a:pt x="0" y="444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10532851" y="1452774"/>
            <a:ext cx="7069846" cy="8181189"/>
          </a:xfrm>
          <a:custGeom>
            <a:avLst/>
            <a:gdLst/>
            <a:ahLst/>
            <a:cxnLst/>
            <a:rect l="l" t="t" r="r" b="b"/>
            <a:pathLst>
              <a:path w="7069846" h="8181189">
                <a:moveTo>
                  <a:pt x="0" y="0"/>
                </a:moveTo>
                <a:lnTo>
                  <a:pt x="7069847" y="0"/>
                </a:lnTo>
                <a:lnTo>
                  <a:pt x="7069847" y="8181188"/>
                </a:lnTo>
                <a:lnTo>
                  <a:pt x="0" y="8181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73" r="-717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280422" y="2710547"/>
            <a:ext cx="783270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3400" i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Sprache</a:t>
            </a:r>
            <a:r>
              <a:rPr lang="en-US" sz="3400" i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 </a:t>
            </a:r>
            <a:r>
              <a:rPr lang="en-US" sz="3400" i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ist</a:t>
            </a:r>
            <a:r>
              <a:rPr lang="en-US" sz="3400" i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 in </a:t>
            </a:r>
            <a:r>
              <a:rPr lang="en-US" sz="3400" i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Kontext</a:t>
            </a:r>
            <a:r>
              <a:rPr lang="en-US" sz="3400" i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 </a:t>
            </a:r>
            <a:r>
              <a:rPr lang="en-US" sz="3400" i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eingebettet</a:t>
            </a:r>
            <a:r>
              <a:rPr lang="en-US" sz="3400" i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 Italics"/>
                <a:cs typeface="Times New Roman" panose="02020603050405020304" pitchFamily="18" charset="0"/>
                <a:sym typeface="Poppins Medium Italics"/>
              </a:rPr>
              <a:t>.</a:t>
            </a: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3400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Der </a:t>
            </a:r>
            <a:r>
              <a:rPr lang="en-US" sz="3400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Einfluss</a:t>
            </a:r>
            <a:r>
              <a:rPr lang="en-US" sz="3400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des </a:t>
            </a:r>
            <a:r>
              <a:rPr lang="en-US" sz="3400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Kontexts</a:t>
            </a:r>
            <a:r>
              <a:rPr lang="en-US" sz="3400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auf das </a:t>
            </a:r>
            <a:r>
              <a:rPr lang="en-US" sz="3400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Gespräch</a:t>
            </a:r>
            <a:endParaRPr lang="en-US" sz="3400" spc="-7" dirty="0">
              <a:solidFill>
                <a:srgbClr val="55493D"/>
              </a:solidFill>
              <a:latin typeface="Times New Roman" panose="02020603050405020304" pitchFamily="18" charset="0"/>
              <a:ea typeface="Poppins Medium"/>
              <a:cs typeface="Times New Roman" panose="02020603050405020304" pitchFamily="18" charset="0"/>
              <a:sym typeface="Poppins Medium"/>
            </a:endParaRPr>
          </a:p>
          <a:p>
            <a:pPr marL="561344" lvl="1" indent="-280672" algn="l">
              <a:lnSpc>
                <a:spcPts val="3640"/>
              </a:lnSpc>
              <a:buFont typeface="Arial"/>
              <a:buChar char="•"/>
            </a:pPr>
            <a:r>
              <a:rPr lang="en-US" sz="3400" b="1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Schlüsselwort</a:t>
            </a:r>
            <a:r>
              <a:rPr lang="en-US" sz="3400" b="1" spc="-7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: </a:t>
            </a:r>
            <a:r>
              <a:rPr lang="en-US" sz="3400" spc="-7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Kontext</a:t>
            </a:r>
            <a:endParaRPr lang="en-US" sz="3400" spc="-7" dirty="0">
              <a:solidFill>
                <a:srgbClr val="55493D"/>
              </a:solidFill>
              <a:latin typeface="Times New Roman" panose="02020603050405020304" pitchFamily="18" charset="0"/>
              <a:ea typeface="Poppins Medium"/>
              <a:cs typeface="Times New Roman" panose="02020603050405020304" pitchFamily="18" charset="0"/>
              <a:sym typeface="Poppi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82868" y="5825296"/>
            <a:ext cx="4858551" cy="206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1"/>
              </a:lnSpc>
            </a:pPr>
            <a:r>
              <a:rPr lang="en-US" sz="4000" b="1" dirty="0" err="1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Beispiel</a:t>
            </a:r>
            <a:r>
              <a:rPr lang="en-US" sz="4000" b="1" dirty="0">
                <a:solidFill>
                  <a:srgbClr val="55493D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4</a:t>
            </a:r>
          </a:p>
          <a:p>
            <a:pPr marL="543290" lvl="1" indent="-271645" algn="just">
              <a:lnSpc>
                <a:spcPts val="3522"/>
              </a:lnSpc>
              <a:buFont typeface="Arial"/>
              <a:buChar char="•"/>
            </a:pPr>
            <a:r>
              <a:rPr lang="en-US" sz="34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Radiosendung</a:t>
            </a:r>
            <a:endParaRPr lang="en-US" sz="3400" dirty="0">
              <a:solidFill>
                <a:srgbClr val="55493D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543290" lvl="1" indent="-271645" algn="just">
              <a:lnSpc>
                <a:spcPts val="3522"/>
              </a:lnSpc>
              <a:buFont typeface="Arial"/>
              <a:buChar char="•"/>
            </a:pPr>
            <a:r>
              <a:rPr lang="en-US" sz="3400" b="1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Thema: </a:t>
            </a:r>
            <a:r>
              <a:rPr lang="en-US" sz="34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böse</a:t>
            </a:r>
            <a:r>
              <a:rPr lang="en-US" sz="34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Gedanken </a:t>
            </a:r>
            <a:r>
              <a:rPr lang="en-US" sz="3400" dirty="0" err="1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gegen</a:t>
            </a:r>
            <a:r>
              <a:rPr lang="en-US" sz="3400" dirty="0">
                <a:solidFill>
                  <a:srgbClr val="55493D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den Vater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567590" y="4977683"/>
            <a:ext cx="0" cy="3714932"/>
          </a:xfrm>
          <a:prstGeom prst="line">
            <a:avLst/>
          </a:prstGeom>
          <a:ln w="38100" cap="flat">
            <a:solidFill>
              <a:srgbClr val="554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7028144" y="8420100"/>
            <a:ext cx="3368182" cy="154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  <a:spcBef>
                <a:spcPct val="0"/>
              </a:spcBef>
            </a:pP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Imo, Wolfgang, </a:t>
            </a:r>
            <a:r>
              <a:rPr lang="en-US" sz="22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Sprache</a:t>
            </a: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 in </a:t>
            </a:r>
            <a:r>
              <a:rPr lang="en-US" sz="22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Interaktion</a:t>
            </a: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: Analysenmethoden und </a:t>
            </a:r>
            <a:r>
              <a:rPr lang="en-US" sz="2200" b="1" spc="-106" dirty="0" err="1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Untersuchungsfelder</a:t>
            </a:r>
            <a:r>
              <a:rPr lang="en-US" sz="2200" b="1" spc="-106" dirty="0">
                <a:solidFill>
                  <a:srgbClr val="55493D"/>
                </a:solidFill>
                <a:latin typeface="Times New Roman" panose="02020603050405020304" pitchFamily="18" charset="0"/>
                <a:ea typeface="Poppins Medium"/>
                <a:cs typeface="Times New Roman" panose="02020603050405020304" pitchFamily="18" charset="0"/>
                <a:sym typeface="Poppins Medium"/>
              </a:rPr>
              <a:t>, Walter de Gruyter, 2013, Berlin, s. 69-70.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A295E944E92247805370FC56AA65E6" ma:contentTypeVersion="4" ma:contentTypeDescription="Creare un nuovo documento." ma:contentTypeScope="" ma:versionID="015875252b9680a096d0e7d168a11b07">
  <xsd:schema xmlns:xsd="http://www.w3.org/2001/XMLSchema" xmlns:xs="http://www.w3.org/2001/XMLSchema" xmlns:p="http://schemas.microsoft.com/office/2006/metadata/properties" xmlns:ns3="1dfcb873-766a-4737-a6d5-97964d5e0d41" targetNamespace="http://schemas.microsoft.com/office/2006/metadata/properties" ma:root="true" ma:fieldsID="0b6fae9f67049e32d365a9d1e1993390" ns3:_="">
    <xsd:import namespace="1dfcb873-766a-4737-a6d5-97964d5e0d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cb873-766a-4737-a6d5-97964d5e0d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C2945B-EEA8-4A4B-8E03-4A9B1DE929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965492-5EDE-4A82-9FC3-F5FB0C619FA2}">
  <ds:schemaRefs>
    <ds:schemaRef ds:uri="1dfcb873-766a-4737-a6d5-97964d5e0d41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FC6DEC-818A-41E3-B671-C48F3A0FB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cb873-766a-4737-a6d5-97964d5e0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1821</Words>
  <Application>Microsoft Office PowerPoint</Application>
  <PresentationFormat>Personalizzato</PresentationFormat>
  <Paragraphs>224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Poppins</vt:lpstr>
      <vt:lpstr>Times New Roman</vt:lpstr>
      <vt:lpstr>Arial</vt:lpstr>
      <vt:lpstr>Poppins Bold</vt:lpstr>
      <vt:lpstr>Calibri</vt:lpstr>
      <vt:lpstr>Aptos</vt:lpstr>
      <vt:lpstr>DM Sans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Simple Minimalist Ballet Presentation</dc:title>
  <cp:lastModifiedBy>Rosamaria Gibaldi</cp:lastModifiedBy>
  <cp:revision>22</cp:revision>
  <dcterms:created xsi:type="dcterms:W3CDTF">2006-08-16T00:00:00Z</dcterms:created>
  <dcterms:modified xsi:type="dcterms:W3CDTF">2025-10-16T15:37:06Z</dcterms:modified>
  <dc:identifier>DAGhPsBeKjk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0x0101003EA295E944E92247805370FC56AA65E6</vt:lpwstr>
  </property>
</Properties>
</file>