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1" autoAdjust="0"/>
    <p:restoredTop sz="94660"/>
  </p:normalViewPr>
  <p:slideViewPr>
    <p:cSldViewPr snapToGrid="0">
      <p:cViewPr varScale="1">
        <p:scale>
          <a:sx n="55" d="100"/>
          <a:sy n="55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Martin Walser (*1927)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1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Biographisches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/>
          <a:lstStyle/>
          <a:p>
            <a:r>
              <a:rPr lang="de-DE" dirty="0" smtClean="0"/>
              <a:t>1927: </a:t>
            </a:r>
            <a:r>
              <a:rPr lang="de-DE" dirty="0" err="1" smtClean="0"/>
              <a:t>nasce</a:t>
            </a:r>
            <a:r>
              <a:rPr lang="de-DE" dirty="0" smtClean="0"/>
              <a:t> a </a:t>
            </a:r>
            <a:r>
              <a:rPr lang="it-IT" dirty="0" smtClean="0"/>
              <a:t>Wasserburg/</a:t>
            </a:r>
            <a:r>
              <a:rPr lang="it-IT" dirty="0" err="1" smtClean="0"/>
              <a:t>Bodensee</a:t>
            </a:r>
            <a:endParaRPr lang="it-IT" dirty="0" smtClean="0"/>
          </a:p>
          <a:p>
            <a:r>
              <a:rPr lang="de-DE" dirty="0" smtClean="0"/>
              <a:t>1943-45: </a:t>
            </a:r>
            <a:r>
              <a:rPr lang="de-DE" dirty="0" err="1" smtClean="0"/>
              <a:t>arruolato</a:t>
            </a:r>
            <a:r>
              <a:rPr lang="de-DE" dirty="0" smtClean="0"/>
              <a:t> </a:t>
            </a:r>
            <a:r>
              <a:rPr lang="de-DE" dirty="0" err="1" smtClean="0"/>
              <a:t>nella</a:t>
            </a:r>
            <a:r>
              <a:rPr lang="de-DE" dirty="0" smtClean="0"/>
              <a:t> „Heimatflak“ (</a:t>
            </a:r>
            <a:r>
              <a:rPr lang="de-DE" dirty="0" err="1" smtClean="0"/>
              <a:t>esercito</a:t>
            </a:r>
            <a:r>
              <a:rPr lang="de-DE" dirty="0" smtClean="0"/>
              <a:t> </a:t>
            </a:r>
            <a:r>
              <a:rPr lang="de-DE" dirty="0" err="1" smtClean="0"/>
              <a:t>degli</a:t>
            </a:r>
            <a:r>
              <a:rPr lang="de-DE" dirty="0" smtClean="0"/>
              <a:t> </a:t>
            </a:r>
            <a:r>
              <a:rPr lang="de-DE" dirty="0" err="1" smtClean="0"/>
              <a:t>adolescenti</a:t>
            </a:r>
            <a:r>
              <a:rPr lang="de-DE" dirty="0" smtClean="0"/>
              <a:t>) </a:t>
            </a:r>
            <a:r>
              <a:rPr lang="de-DE" dirty="0" err="1" smtClean="0"/>
              <a:t>durante</a:t>
            </a:r>
            <a:r>
              <a:rPr lang="de-DE" dirty="0" smtClean="0"/>
              <a:t> la </a:t>
            </a:r>
            <a:r>
              <a:rPr lang="de-DE" dirty="0" err="1" smtClean="0"/>
              <a:t>seconda</a:t>
            </a:r>
            <a:r>
              <a:rPr lang="de-DE" dirty="0" smtClean="0"/>
              <a:t> </a:t>
            </a:r>
            <a:r>
              <a:rPr lang="de-DE" dirty="0" err="1" smtClean="0"/>
              <a:t>guerra</a:t>
            </a:r>
            <a:r>
              <a:rPr lang="de-DE" dirty="0" smtClean="0"/>
              <a:t> </a:t>
            </a:r>
            <a:r>
              <a:rPr lang="de-DE" dirty="0" err="1" smtClean="0"/>
              <a:t>mondiale</a:t>
            </a:r>
            <a:r>
              <a:rPr lang="de-DE" dirty="0" smtClean="0"/>
              <a:t>, </a:t>
            </a:r>
            <a:r>
              <a:rPr lang="de-DE" dirty="0" err="1" smtClean="0"/>
              <a:t>poi</a:t>
            </a:r>
            <a:r>
              <a:rPr lang="de-DE" dirty="0" smtClean="0"/>
              <a:t> </a:t>
            </a:r>
            <a:r>
              <a:rPr lang="de-DE" dirty="0" err="1" smtClean="0"/>
              <a:t>prigioniero</a:t>
            </a:r>
            <a:r>
              <a:rPr lang="de-DE" dirty="0" smtClean="0"/>
              <a:t> </a:t>
            </a:r>
            <a:r>
              <a:rPr lang="de-DE" dirty="0" err="1" smtClean="0"/>
              <a:t>degli</a:t>
            </a:r>
            <a:r>
              <a:rPr lang="de-DE" dirty="0" smtClean="0"/>
              <a:t> </a:t>
            </a:r>
            <a:r>
              <a:rPr lang="de-DE" dirty="0" err="1" smtClean="0"/>
              <a:t>Americani</a:t>
            </a:r>
            <a:r>
              <a:rPr lang="de-DE" dirty="0" smtClean="0"/>
              <a:t>. </a:t>
            </a:r>
          </a:p>
          <a:p>
            <a:r>
              <a:rPr lang="de-DE" dirty="0" smtClean="0"/>
              <a:t>1946: </a:t>
            </a:r>
            <a:r>
              <a:rPr lang="de-DE" dirty="0" err="1" smtClean="0"/>
              <a:t>esame</a:t>
            </a:r>
            <a:r>
              <a:rPr lang="de-DE" dirty="0" smtClean="0"/>
              <a:t> di </a:t>
            </a:r>
            <a:r>
              <a:rPr lang="de-DE" dirty="0" err="1" smtClean="0"/>
              <a:t>maturità</a:t>
            </a:r>
            <a:r>
              <a:rPr lang="de-DE" dirty="0" smtClean="0"/>
              <a:t> a Lindau.</a:t>
            </a:r>
          </a:p>
          <a:p>
            <a:r>
              <a:rPr lang="de-DE" dirty="0" smtClean="0"/>
              <a:t>1946-1951: </a:t>
            </a:r>
            <a:r>
              <a:rPr lang="de-DE" dirty="0" err="1" smtClean="0"/>
              <a:t>Studia</a:t>
            </a:r>
            <a:r>
              <a:rPr lang="de-DE" dirty="0" smtClean="0"/>
              <a:t> </a:t>
            </a:r>
            <a:r>
              <a:rPr lang="de-DE" dirty="0" err="1" smtClean="0"/>
              <a:t>letteratura</a:t>
            </a:r>
            <a:r>
              <a:rPr lang="de-DE" dirty="0" smtClean="0"/>
              <a:t> </a:t>
            </a:r>
            <a:r>
              <a:rPr lang="de-DE" dirty="0" err="1" smtClean="0"/>
              <a:t>storia</a:t>
            </a:r>
            <a:r>
              <a:rPr lang="de-DE" dirty="0" smtClean="0"/>
              <a:t> e </a:t>
            </a:r>
            <a:r>
              <a:rPr lang="de-DE" dirty="0" err="1" smtClean="0"/>
              <a:t>filosofia</a:t>
            </a:r>
            <a:r>
              <a:rPr lang="de-DE" dirty="0" smtClean="0"/>
              <a:t> a Regensburg e Tübingen. Si </a:t>
            </a:r>
            <a:r>
              <a:rPr lang="de-DE" dirty="0" err="1" smtClean="0"/>
              <a:t>addottora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tesi</a:t>
            </a:r>
            <a:r>
              <a:rPr lang="de-DE" dirty="0" smtClean="0"/>
              <a:t> </a:t>
            </a:r>
            <a:r>
              <a:rPr lang="de-DE" dirty="0" err="1" smtClean="0"/>
              <a:t>su</a:t>
            </a:r>
            <a:r>
              <a:rPr lang="de-DE" dirty="0" smtClean="0"/>
              <a:t> Kafka.</a:t>
            </a:r>
          </a:p>
          <a:p>
            <a:r>
              <a:rPr lang="de-DE" dirty="0" smtClean="0"/>
              <a:t>1949-1957: </a:t>
            </a:r>
            <a:r>
              <a:rPr lang="de-DE" dirty="0" err="1" smtClean="0"/>
              <a:t>lavora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Reporter, </a:t>
            </a:r>
            <a:r>
              <a:rPr lang="de-DE" dirty="0" err="1" smtClean="0"/>
              <a:t>regista</a:t>
            </a:r>
            <a:r>
              <a:rPr lang="de-DE" dirty="0" smtClean="0"/>
              <a:t> e </a:t>
            </a:r>
            <a:r>
              <a:rPr lang="de-DE" dirty="0" err="1" smtClean="0"/>
              <a:t>autore</a:t>
            </a:r>
            <a:r>
              <a:rPr lang="de-DE" dirty="0" smtClean="0"/>
              <a:t> di </a:t>
            </a:r>
            <a:r>
              <a:rPr lang="de-DE" dirty="0" err="1" smtClean="0"/>
              <a:t>radiodrammi</a:t>
            </a:r>
            <a:r>
              <a:rPr lang="de-DE" dirty="0" smtClean="0"/>
              <a:t> per la Süddeutsche Rundfunk di </a:t>
            </a:r>
            <a:r>
              <a:rPr lang="de-DE" dirty="0" err="1" smtClean="0"/>
              <a:t>Stoccarda</a:t>
            </a:r>
            <a:endParaRPr lang="de-DE" dirty="0" smtClean="0"/>
          </a:p>
          <a:p>
            <a:r>
              <a:rPr lang="de-DE" dirty="0" smtClean="0"/>
              <a:t>1953: </a:t>
            </a:r>
            <a:r>
              <a:rPr lang="de-DE" dirty="0" err="1" smtClean="0"/>
              <a:t>membro</a:t>
            </a:r>
            <a:r>
              <a:rPr lang="de-DE" dirty="0" smtClean="0"/>
              <a:t> del </a:t>
            </a:r>
            <a:r>
              <a:rPr lang="de-DE" dirty="0" err="1" smtClean="0"/>
              <a:t>Gruppo</a:t>
            </a:r>
            <a:r>
              <a:rPr lang="de-DE" dirty="0" smtClean="0"/>
              <a:t> 47</a:t>
            </a:r>
          </a:p>
          <a:p>
            <a:r>
              <a:rPr lang="de-DE" dirty="0" smtClean="0"/>
              <a:t>Dal 1957: </a:t>
            </a:r>
            <a:r>
              <a:rPr lang="de-DE" dirty="0" err="1" smtClean="0"/>
              <a:t>libero</a:t>
            </a:r>
            <a:r>
              <a:rPr lang="de-DE" dirty="0" smtClean="0"/>
              <a:t> </a:t>
            </a:r>
            <a:r>
              <a:rPr lang="de-DE" dirty="0" err="1" smtClean="0"/>
              <a:t>scrittore</a:t>
            </a:r>
            <a:r>
              <a:rPr lang="de-DE" dirty="0" smtClean="0"/>
              <a:t> a Friedrichshafen/ Bodensee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193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580292"/>
            <a:ext cx="10058400" cy="5591908"/>
          </a:xfrm>
        </p:spPr>
        <p:txBody>
          <a:bodyPr/>
          <a:lstStyle/>
          <a:p>
            <a:r>
              <a:rPr lang="de-DE" dirty="0" smtClean="0"/>
              <a:t>1958: </a:t>
            </a:r>
            <a:r>
              <a:rPr lang="de-DE" dirty="0" err="1" smtClean="0"/>
              <a:t>soggiorno</a:t>
            </a:r>
            <a:r>
              <a:rPr lang="de-DE" dirty="0" smtClean="0"/>
              <a:t> di 3 </a:t>
            </a:r>
            <a:r>
              <a:rPr lang="de-DE" dirty="0" err="1" smtClean="0"/>
              <a:t>mesi</a:t>
            </a:r>
            <a:r>
              <a:rPr lang="de-DE" dirty="0" smtClean="0"/>
              <a:t> </a:t>
            </a:r>
            <a:r>
              <a:rPr lang="de-DE" dirty="0" err="1" smtClean="0"/>
              <a:t>negli</a:t>
            </a:r>
            <a:r>
              <a:rPr lang="de-DE" dirty="0" smtClean="0"/>
              <a:t> USA per </a:t>
            </a:r>
            <a:r>
              <a:rPr lang="de-DE" dirty="0" err="1" smtClean="0"/>
              <a:t>l´International</a:t>
            </a:r>
            <a:r>
              <a:rPr lang="de-DE" dirty="0" smtClean="0"/>
              <a:t> Seminar a Harvard</a:t>
            </a:r>
          </a:p>
          <a:p>
            <a:r>
              <a:rPr lang="de-DE" dirty="0" smtClean="0"/>
              <a:t>1961: Engagement a </a:t>
            </a:r>
            <a:r>
              <a:rPr lang="de-DE" dirty="0" err="1" smtClean="0"/>
              <a:t>favore</a:t>
            </a:r>
            <a:r>
              <a:rPr lang="de-DE" dirty="0" smtClean="0"/>
              <a:t> della SPD</a:t>
            </a:r>
          </a:p>
          <a:p>
            <a:r>
              <a:rPr lang="de-DE" dirty="0" smtClean="0"/>
              <a:t>1978: </a:t>
            </a:r>
            <a:r>
              <a:rPr lang="de-DE" dirty="0" err="1" smtClean="0"/>
              <a:t>Novella</a:t>
            </a:r>
            <a:r>
              <a:rPr lang="de-DE" dirty="0" smtClean="0"/>
              <a:t> </a:t>
            </a:r>
            <a:r>
              <a:rPr lang="de-DE" i="1" dirty="0" smtClean="0"/>
              <a:t>Ein fliehendes Pferd (</a:t>
            </a:r>
            <a:r>
              <a:rPr lang="de-DE" i="1" dirty="0" err="1" smtClean="0"/>
              <a:t>Midlife</a:t>
            </a:r>
            <a:r>
              <a:rPr lang="de-DE" i="1" dirty="0" smtClean="0"/>
              <a:t> </a:t>
            </a:r>
            <a:r>
              <a:rPr lang="de-DE" i="1" dirty="0" err="1" smtClean="0"/>
              <a:t>Crisis</a:t>
            </a:r>
            <a:r>
              <a:rPr lang="de-DE" i="1" dirty="0" smtClean="0"/>
              <a:t>)</a:t>
            </a:r>
          </a:p>
          <a:p>
            <a:r>
              <a:rPr lang="de-DE" dirty="0" smtClean="0"/>
              <a:t>1981: </a:t>
            </a:r>
            <a:r>
              <a:rPr lang="de-DE" dirty="0" err="1" smtClean="0"/>
              <a:t>riceve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Premio</a:t>
            </a:r>
            <a:r>
              <a:rPr lang="de-DE" dirty="0" smtClean="0"/>
              <a:t> Büchner. </a:t>
            </a:r>
            <a:r>
              <a:rPr lang="de-DE" dirty="0" err="1" smtClean="0"/>
              <a:t>Pubblica</a:t>
            </a:r>
            <a:r>
              <a:rPr lang="de-DE" dirty="0" smtClean="0"/>
              <a:t> le </a:t>
            </a:r>
            <a:r>
              <a:rPr lang="de-DE" dirty="0" err="1" smtClean="0"/>
              <a:t>sue</a:t>
            </a:r>
            <a:r>
              <a:rPr lang="de-DE" dirty="0" smtClean="0"/>
              <a:t> Frankfurter Poetik Vorlesungen </a:t>
            </a:r>
            <a:r>
              <a:rPr lang="de-DE" i="1" dirty="0" smtClean="0"/>
              <a:t>Selbstbewusstsein und Ironie</a:t>
            </a:r>
          </a:p>
          <a:p>
            <a:r>
              <a:rPr lang="de-DE" dirty="0" smtClean="0"/>
              <a:t>1983: </a:t>
            </a:r>
            <a:r>
              <a:rPr lang="de-DE" dirty="0" err="1" smtClean="0"/>
              <a:t>Visiting</a:t>
            </a:r>
            <a:r>
              <a:rPr lang="de-DE" dirty="0" smtClean="0"/>
              <a:t>-Professor per 4 </a:t>
            </a:r>
            <a:r>
              <a:rPr lang="de-DE" dirty="0" err="1" smtClean="0"/>
              <a:t>mesi</a:t>
            </a:r>
            <a:r>
              <a:rPr lang="de-DE" dirty="0" smtClean="0"/>
              <a:t> alla Berkeley-University in California</a:t>
            </a:r>
          </a:p>
          <a:p>
            <a:r>
              <a:rPr lang="de-DE" dirty="0" smtClean="0"/>
              <a:t>1988: </a:t>
            </a:r>
            <a:r>
              <a:rPr lang="de-DE" dirty="0" err="1" smtClean="0"/>
              <a:t>scandalo</a:t>
            </a:r>
            <a:r>
              <a:rPr lang="de-DE" dirty="0" smtClean="0"/>
              <a:t> </a:t>
            </a:r>
            <a:r>
              <a:rPr lang="de-DE" dirty="0" err="1" smtClean="0"/>
              <a:t>suscitato</a:t>
            </a:r>
            <a:r>
              <a:rPr lang="de-DE" dirty="0" smtClean="0"/>
              <a:t> in </a:t>
            </a:r>
            <a:r>
              <a:rPr lang="de-DE" dirty="0" err="1" smtClean="0"/>
              <a:t>occasione</a:t>
            </a:r>
            <a:r>
              <a:rPr lang="de-DE" dirty="0" smtClean="0"/>
              <a:t> </a:t>
            </a:r>
            <a:r>
              <a:rPr lang="de-DE" dirty="0" err="1" smtClean="0"/>
              <a:t>delle"Reden</a:t>
            </a:r>
            <a:r>
              <a:rPr lang="de-DE" dirty="0" smtClean="0"/>
              <a:t> </a:t>
            </a:r>
            <a:r>
              <a:rPr lang="de-DE" dirty="0"/>
              <a:t>über das eigene Land: </a:t>
            </a:r>
            <a:r>
              <a:rPr lang="de-DE" dirty="0" smtClean="0"/>
              <a:t>Deutschland„: non ha </a:t>
            </a:r>
            <a:r>
              <a:rPr lang="de-DE" dirty="0" err="1" smtClean="0"/>
              <a:t>mai</a:t>
            </a:r>
            <a:r>
              <a:rPr lang="de-DE" dirty="0" smtClean="0"/>
              <a:t> </a:t>
            </a:r>
            <a:r>
              <a:rPr lang="de-DE" dirty="0" err="1" smtClean="0"/>
              <a:t>accettato</a:t>
            </a:r>
            <a:r>
              <a:rPr lang="de-DE" dirty="0" smtClean="0"/>
              <a:t> la </a:t>
            </a:r>
            <a:r>
              <a:rPr lang="de-DE" dirty="0" err="1" smtClean="0"/>
              <a:t>divisione</a:t>
            </a:r>
            <a:r>
              <a:rPr lang="de-DE" dirty="0" smtClean="0"/>
              <a:t> della Germania</a:t>
            </a:r>
          </a:p>
          <a:p>
            <a:r>
              <a:rPr lang="de-DE" dirty="0" smtClean="0"/>
              <a:t>1991: </a:t>
            </a:r>
            <a:r>
              <a:rPr lang="de-DE" dirty="0" err="1" smtClean="0"/>
              <a:t>confronto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la </a:t>
            </a:r>
            <a:r>
              <a:rPr lang="de-DE" dirty="0" err="1" smtClean="0"/>
              <a:t>riunificazione</a:t>
            </a:r>
            <a:r>
              <a:rPr lang="de-DE" dirty="0" smtClean="0"/>
              <a:t> </a:t>
            </a:r>
            <a:r>
              <a:rPr lang="de-DE" dirty="0" err="1" smtClean="0"/>
              <a:t>attraverso</a:t>
            </a:r>
            <a:r>
              <a:rPr lang="de-DE" dirty="0" smtClean="0"/>
              <a:t> la </a:t>
            </a:r>
            <a:r>
              <a:rPr lang="de-DE" dirty="0" err="1" smtClean="0"/>
              <a:t>creazione</a:t>
            </a:r>
            <a:r>
              <a:rPr lang="de-DE" dirty="0" smtClean="0"/>
              <a:t> di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personaggio</a:t>
            </a:r>
            <a:r>
              <a:rPr lang="de-DE" dirty="0" smtClean="0"/>
              <a:t> anti-</a:t>
            </a:r>
            <a:r>
              <a:rPr lang="de-DE" dirty="0" err="1" smtClean="0"/>
              <a:t>eroe</a:t>
            </a:r>
            <a:r>
              <a:rPr lang="de-DE" dirty="0" smtClean="0"/>
              <a:t> (</a:t>
            </a:r>
            <a:r>
              <a:rPr lang="de-DE" i="1" dirty="0" smtClean="0"/>
              <a:t>Die Verteidigung der Kindheit</a:t>
            </a:r>
            <a:r>
              <a:rPr lang="de-DE" dirty="0" smtClean="0"/>
              <a:t>)</a:t>
            </a:r>
          </a:p>
          <a:p>
            <a:r>
              <a:rPr lang="de-DE" dirty="0" smtClean="0"/>
              <a:t>1998: </a:t>
            </a:r>
            <a:r>
              <a:rPr lang="de-DE" dirty="0" err="1" smtClean="0"/>
              <a:t>Romanzo</a:t>
            </a:r>
            <a:r>
              <a:rPr lang="de-DE" dirty="0" smtClean="0"/>
              <a:t> </a:t>
            </a:r>
            <a:r>
              <a:rPr lang="de-DE" i="1" dirty="0" smtClean="0"/>
              <a:t>Ein springender Brunnen.</a:t>
            </a:r>
          </a:p>
          <a:p>
            <a:r>
              <a:rPr lang="de-DE" dirty="0" smtClean="0"/>
              <a:t>11.Oktober 1998: </a:t>
            </a:r>
            <a:r>
              <a:rPr lang="de-DE" dirty="0" err="1" smtClean="0"/>
              <a:t>premio</a:t>
            </a:r>
            <a:r>
              <a:rPr lang="de-DE" dirty="0" smtClean="0"/>
              <a:t> Friedenspreis des Deutschen Buchhandels. Walser </a:t>
            </a:r>
            <a:r>
              <a:rPr lang="de-DE" dirty="0" err="1" smtClean="0"/>
              <a:t>critica</a:t>
            </a:r>
            <a:r>
              <a:rPr lang="de-DE" dirty="0" smtClean="0"/>
              <a:t> la </a:t>
            </a:r>
            <a:r>
              <a:rPr lang="de-DE" dirty="0" err="1" smtClean="0"/>
              <a:t>strumentalizzazione</a:t>
            </a:r>
            <a:r>
              <a:rPr lang="de-DE" dirty="0" smtClean="0"/>
              <a:t> di Auschwitz, </a:t>
            </a:r>
            <a:r>
              <a:rPr lang="de-DE" dirty="0" err="1" smtClean="0"/>
              <a:t>suscitando</a:t>
            </a:r>
            <a:r>
              <a:rPr lang="de-DE" dirty="0" smtClean="0"/>
              <a:t> </a:t>
            </a:r>
            <a:r>
              <a:rPr lang="de-DE" dirty="0" err="1" smtClean="0"/>
              <a:t>scandalo</a:t>
            </a:r>
            <a:r>
              <a:rPr lang="de-DE" dirty="0" smtClean="0"/>
              <a:t> e </a:t>
            </a:r>
            <a:r>
              <a:rPr lang="de-DE" dirty="0" err="1" smtClean="0"/>
              <a:t>attirandosi</a:t>
            </a:r>
            <a:r>
              <a:rPr lang="de-DE" dirty="0" smtClean="0"/>
              <a:t> </a:t>
            </a:r>
            <a:r>
              <a:rPr lang="de-DE" dirty="0" err="1" smtClean="0"/>
              <a:t>accuse</a:t>
            </a:r>
            <a:r>
              <a:rPr lang="de-DE" dirty="0" smtClean="0"/>
              <a:t> di </a:t>
            </a:r>
            <a:r>
              <a:rPr lang="de-DE" dirty="0" err="1" smtClean="0"/>
              <a:t>antisemitismo</a:t>
            </a:r>
            <a:r>
              <a:rPr lang="de-DE" dirty="0" smtClean="0"/>
              <a:t> latente</a:t>
            </a:r>
          </a:p>
          <a:p>
            <a:endParaRPr lang="de-DE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594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2002: </a:t>
            </a:r>
            <a:r>
              <a:rPr lang="de-DE" dirty="0" err="1" smtClean="0"/>
              <a:t>Romanzo</a:t>
            </a:r>
            <a:r>
              <a:rPr lang="de-DE" dirty="0" smtClean="0"/>
              <a:t> Tod eines Kritikers, </a:t>
            </a:r>
            <a:r>
              <a:rPr lang="de-DE" dirty="0" err="1" smtClean="0"/>
              <a:t>nel</a:t>
            </a:r>
            <a:r>
              <a:rPr lang="de-DE" dirty="0" smtClean="0"/>
              <a:t> </a:t>
            </a:r>
            <a:r>
              <a:rPr lang="de-DE" dirty="0" err="1" smtClean="0"/>
              <a:t>cui</a:t>
            </a:r>
            <a:r>
              <a:rPr lang="de-DE" dirty="0" smtClean="0"/>
              <a:t> </a:t>
            </a:r>
            <a:r>
              <a:rPr lang="de-DE" dirty="0" err="1" smtClean="0"/>
              <a:t>personaggio</a:t>
            </a:r>
            <a:r>
              <a:rPr lang="de-DE" dirty="0" smtClean="0"/>
              <a:t> è </a:t>
            </a:r>
            <a:r>
              <a:rPr lang="de-DE" dirty="0" err="1" smtClean="0"/>
              <a:t>riconoscibile</a:t>
            </a:r>
            <a:r>
              <a:rPr lang="de-DE" dirty="0" smtClean="0"/>
              <a:t>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critico</a:t>
            </a:r>
            <a:r>
              <a:rPr lang="de-DE" dirty="0" smtClean="0"/>
              <a:t> Marcel Reich-Ranicki.</a:t>
            </a:r>
          </a:p>
          <a:p>
            <a:pPr marL="0" indent="0">
              <a:buNone/>
            </a:pPr>
            <a:r>
              <a:rPr lang="de-DE" dirty="0" smtClean="0"/>
              <a:t>La </a:t>
            </a:r>
            <a:r>
              <a:rPr lang="de-DE" dirty="0" err="1" smtClean="0"/>
              <a:t>sua</a:t>
            </a:r>
            <a:r>
              <a:rPr lang="de-DE" dirty="0" smtClean="0"/>
              <a:t> </a:t>
            </a:r>
            <a:r>
              <a:rPr lang="de-DE" dirty="0" err="1" smtClean="0"/>
              <a:t>produzione</a:t>
            </a:r>
            <a:r>
              <a:rPr lang="de-DE" dirty="0" smtClean="0"/>
              <a:t> </a:t>
            </a:r>
            <a:r>
              <a:rPr lang="de-DE" dirty="0" err="1" smtClean="0"/>
              <a:t>tarda</a:t>
            </a:r>
            <a:r>
              <a:rPr lang="de-DE" dirty="0" smtClean="0"/>
              <a:t> si </a:t>
            </a:r>
            <a:r>
              <a:rPr lang="de-DE" dirty="0" err="1" smtClean="0"/>
              <a:t>incentra</a:t>
            </a:r>
            <a:r>
              <a:rPr lang="de-DE" dirty="0" smtClean="0"/>
              <a:t> </a:t>
            </a:r>
            <a:r>
              <a:rPr lang="de-DE" dirty="0" err="1" smtClean="0"/>
              <a:t>su</a:t>
            </a:r>
            <a:r>
              <a:rPr lang="de-DE" dirty="0" smtClean="0"/>
              <a:t> </a:t>
            </a:r>
            <a:r>
              <a:rPr lang="de-DE" dirty="0" err="1" smtClean="0"/>
              <a:t>temi</a:t>
            </a:r>
            <a:r>
              <a:rPr lang="de-DE" dirty="0" smtClean="0"/>
              <a:t> </a:t>
            </a:r>
            <a:r>
              <a:rPr lang="de-DE" dirty="0" err="1" smtClean="0"/>
              <a:t>esistenziali</a:t>
            </a:r>
            <a:r>
              <a:rPr lang="de-DE" dirty="0" smtClean="0"/>
              <a:t> </a:t>
            </a:r>
            <a:r>
              <a:rPr lang="de-DE" dirty="0" err="1" smtClean="0"/>
              <a:t>quali</a:t>
            </a:r>
            <a:r>
              <a:rPr lang="de-DE" dirty="0" smtClean="0"/>
              <a:t> </a:t>
            </a:r>
            <a:r>
              <a:rPr lang="de-DE" dirty="0" err="1" smtClean="0"/>
              <a:t>l´amore</a:t>
            </a:r>
            <a:r>
              <a:rPr lang="de-DE" dirty="0" smtClean="0"/>
              <a:t>, la </a:t>
            </a:r>
            <a:r>
              <a:rPr lang="de-DE" dirty="0" err="1" smtClean="0"/>
              <a:t>vecchiaia</a:t>
            </a:r>
            <a:r>
              <a:rPr lang="de-DE" dirty="0" smtClean="0"/>
              <a:t>, </a:t>
            </a:r>
            <a:r>
              <a:rPr lang="de-DE" dirty="0" err="1" smtClean="0"/>
              <a:t>continuando</a:t>
            </a:r>
            <a:r>
              <a:rPr lang="de-DE" dirty="0" smtClean="0"/>
              <a:t> a </a:t>
            </a:r>
            <a:r>
              <a:rPr lang="de-DE" dirty="0" err="1" smtClean="0"/>
              <a:t>suscitare</a:t>
            </a:r>
            <a:r>
              <a:rPr lang="de-DE" dirty="0" smtClean="0"/>
              <a:t> </a:t>
            </a:r>
            <a:r>
              <a:rPr lang="de-DE" dirty="0" err="1" smtClean="0"/>
              <a:t>scandali</a:t>
            </a:r>
            <a:r>
              <a:rPr lang="de-DE" dirty="0"/>
              <a:t> </a:t>
            </a:r>
            <a:r>
              <a:rPr lang="de-DE" dirty="0" smtClean="0"/>
              <a:t>(es. Ein Augenblick der Liebe)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13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Martin Walser e Goethe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Avvicinamento</a:t>
            </a:r>
            <a:r>
              <a:rPr lang="de-DE" dirty="0" smtClean="0"/>
              <a:t> lento e </a:t>
            </a:r>
            <a:r>
              <a:rPr lang="de-DE" dirty="0" err="1" smtClean="0"/>
              <a:t>timido</a:t>
            </a:r>
            <a:r>
              <a:rPr lang="de-DE" dirty="0" smtClean="0"/>
              <a:t> a Goethe, a </a:t>
            </a:r>
            <a:r>
              <a:rPr lang="de-DE" dirty="0" err="1" smtClean="0"/>
              <a:t>partire</a:t>
            </a:r>
            <a:r>
              <a:rPr lang="de-DE" dirty="0" smtClean="0"/>
              <a:t> </a:t>
            </a:r>
            <a:r>
              <a:rPr lang="de-DE" dirty="0" err="1" smtClean="0"/>
              <a:t>dai</a:t>
            </a:r>
            <a:r>
              <a:rPr lang="de-DE" dirty="0" smtClean="0"/>
              <a:t> </a:t>
            </a:r>
            <a:r>
              <a:rPr lang="de-DE" dirty="0" err="1" smtClean="0"/>
              <a:t>primi</a:t>
            </a:r>
            <a:r>
              <a:rPr lang="de-DE" dirty="0" smtClean="0"/>
              <a:t> </a:t>
            </a:r>
            <a:r>
              <a:rPr lang="de-DE" dirty="0" err="1" smtClean="0"/>
              <a:t>anni</a:t>
            </a:r>
            <a:r>
              <a:rPr lang="de-DE" dirty="0" smtClean="0"/>
              <a:t> </a:t>
            </a:r>
            <a:r>
              <a:rPr lang="de-DE" dirty="0" err="1" smtClean="0"/>
              <a:t>Ottanta</a:t>
            </a:r>
            <a:endParaRPr lang="de-DE" dirty="0" smtClean="0"/>
          </a:p>
          <a:p>
            <a:r>
              <a:rPr lang="de-DE" i="1" dirty="0" smtClean="0"/>
              <a:t>Was ist ein Klassiker</a:t>
            </a:r>
            <a:r>
              <a:rPr lang="de-DE" dirty="0" smtClean="0"/>
              <a:t>? 1985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discussione</a:t>
            </a:r>
            <a:r>
              <a:rPr lang="de-DE" dirty="0" smtClean="0">
                <a:sym typeface="Wingdings" panose="05000000000000000000" pitchFamily="2" charset="2"/>
              </a:rPr>
              <a:t> sul </a:t>
            </a:r>
            <a:r>
              <a:rPr lang="de-DE" dirty="0" err="1" smtClean="0">
                <a:sym typeface="Wingdings" panose="05000000000000000000" pitchFamily="2" charset="2"/>
              </a:rPr>
              <a:t>canone</a:t>
            </a:r>
            <a:r>
              <a:rPr lang="de-DE" dirty="0" smtClean="0">
                <a:sym typeface="Wingdings" panose="05000000000000000000" pitchFamily="2" charset="2"/>
              </a:rPr>
              <a:t> (</a:t>
            </a:r>
            <a:r>
              <a:rPr lang="de-DE" dirty="0" err="1" smtClean="0">
                <a:sym typeface="Wingdings" panose="05000000000000000000" pitchFamily="2" charset="2"/>
              </a:rPr>
              <a:t>cfr</a:t>
            </a:r>
            <a:r>
              <a:rPr lang="de-DE" dirty="0" smtClean="0">
                <a:sym typeface="Wingdings" panose="05000000000000000000" pitchFamily="2" charset="2"/>
              </a:rPr>
              <a:t>. Harold Bloom)</a:t>
            </a:r>
            <a:endParaRPr lang="de-DE" dirty="0" smtClean="0"/>
          </a:p>
          <a:p>
            <a:r>
              <a:rPr lang="de-DE" i="1" dirty="0" smtClean="0"/>
              <a:t>Goethes Anziehungskraft</a:t>
            </a:r>
            <a:r>
              <a:rPr lang="de-DE" dirty="0" smtClean="0"/>
              <a:t>, 1983. </a:t>
            </a:r>
            <a:r>
              <a:rPr lang="de-DE" dirty="0" err="1" smtClean="0"/>
              <a:t>Ammirato</a:t>
            </a:r>
            <a:r>
              <a:rPr lang="de-DE" dirty="0" smtClean="0"/>
              <a:t> per le </a:t>
            </a:r>
            <a:r>
              <a:rPr lang="de-DE" dirty="0" err="1" smtClean="0"/>
              <a:t>competenze</a:t>
            </a:r>
            <a:r>
              <a:rPr lang="de-DE" dirty="0" smtClean="0"/>
              <a:t> di </a:t>
            </a:r>
            <a:r>
              <a:rPr lang="de-DE" i="1" dirty="0" err="1" smtClean="0"/>
              <a:t>problem</a:t>
            </a:r>
            <a:r>
              <a:rPr lang="de-DE" i="1" dirty="0" smtClean="0"/>
              <a:t> </a:t>
            </a:r>
            <a:r>
              <a:rPr lang="de-DE" i="1" dirty="0" err="1" smtClean="0"/>
              <a:t>solving</a:t>
            </a:r>
            <a:endParaRPr lang="de-DE" i="1" dirty="0" smtClean="0"/>
          </a:p>
          <a:p>
            <a:r>
              <a:rPr lang="de-DE" i="1" dirty="0" smtClean="0"/>
              <a:t>Hilfe vom Selbsthelfer</a:t>
            </a:r>
            <a:r>
              <a:rPr lang="de-DE" dirty="0" smtClean="0"/>
              <a:t>. </a:t>
            </a:r>
            <a:r>
              <a:rPr lang="de-DE" i="1" dirty="0" smtClean="0"/>
              <a:t>Ein Versuch über Goethe</a:t>
            </a:r>
            <a:r>
              <a:rPr lang="de-DE" dirty="0" smtClean="0"/>
              <a:t>, 1984. </a:t>
            </a:r>
            <a:r>
              <a:rPr lang="de-DE" dirty="0" err="1" smtClean="0"/>
              <a:t>Instanza</a:t>
            </a:r>
            <a:r>
              <a:rPr lang="de-DE" dirty="0" smtClean="0"/>
              <a:t> </a:t>
            </a:r>
            <a:r>
              <a:rPr lang="de-DE" dirty="0" err="1" smtClean="0"/>
              <a:t>legittimante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Pièce</a:t>
            </a:r>
            <a:r>
              <a:rPr lang="de-DE" dirty="0" smtClean="0"/>
              <a:t> </a:t>
            </a:r>
            <a:r>
              <a:rPr lang="de-DE" dirty="0" err="1" smtClean="0"/>
              <a:t>teatrale</a:t>
            </a:r>
            <a:r>
              <a:rPr lang="de-DE" dirty="0" smtClean="0"/>
              <a:t>, </a:t>
            </a:r>
            <a:r>
              <a:rPr lang="de-DE" i="1" dirty="0" smtClean="0"/>
              <a:t>In Goethes Hand</a:t>
            </a:r>
            <a:r>
              <a:rPr lang="de-DE" dirty="0" smtClean="0"/>
              <a:t> (1984): </a:t>
            </a:r>
            <a:r>
              <a:rPr lang="de-DE" dirty="0" err="1" smtClean="0"/>
              <a:t>protagonista</a:t>
            </a:r>
            <a:r>
              <a:rPr lang="de-DE" dirty="0" smtClean="0"/>
              <a:t> è Johan Peter Eckermann. Goethe </a:t>
            </a:r>
            <a:r>
              <a:rPr lang="de-DE" dirty="0" err="1" smtClean="0"/>
              <a:t>appare</a:t>
            </a:r>
            <a:r>
              <a:rPr lang="de-DE" dirty="0" smtClean="0"/>
              <a:t> </a:t>
            </a:r>
            <a:r>
              <a:rPr lang="de-DE" dirty="0" err="1" smtClean="0"/>
              <a:t>egoista</a:t>
            </a:r>
            <a:r>
              <a:rPr lang="de-DE" dirty="0" smtClean="0"/>
              <a:t>, </a:t>
            </a:r>
            <a:r>
              <a:rPr lang="de-DE" dirty="0" err="1" smtClean="0"/>
              <a:t>narcisista</a:t>
            </a:r>
            <a:r>
              <a:rPr lang="de-DE" dirty="0" smtClean="0"/>
              <a:t> e </a:t>
            </a:r>
            <a:r>
              <a:rPr lang="de-DE" dirty="0" err="1" smtClean="0"/>
              <a:t>interessato</a:t>
            </a:r>
            <a:endParaRPr lang="de-DE" dirty="0" smtClean="0"/>
          </a:p>
          <a:p>
            <a:r>
              <a:rPr lang="de-DE" dirty="0" err="1" smtClean="0"/>
              <a:t>Romanzo</a:t>
            </a:r>
            <a:r>
              <a:rPr lang="de-DE" dirty="0" smtClean="0"/>
              <a:t> </a:t>
            </a:r>
            <a:r>
              <a:rPr lang="de-DE" i="1" dirty="0" smtClean="0"/>
              <a:t>Ein liebender Mann</a:t>
            </a:r>
            <a:r>
              <a:rPr lang="de-DE" dirty="0" smtClean="0"/>
              <a:t>, 2008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3338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57</TotalTime>
  <Words>352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Legno</vt:lpstr>
      <vt:lpstr>Martin Walser (*1927)</vt:lpstr>
      <vt:lpstr>Biographisches</vt:lpstr>
      <vt:lpstr>Presentazione standard di PowerPoint</vt:lpstr>
      <vt:lpstr>Presentazione standard di PowerPoint</vt:lpstr>
      <vt:lpstr>Martin Walser e Goethe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Walser (*1927)</dc:title>
  <dc:creator>Silvia</dc:creator>
  <cp:lastModifiedBy>Silvia</cp:lastModifiedBy>
  <cp:revision>7</cp:revision>
  <dcterms:created xsi:type="dcterms:W3CDTF">2019-12-03T08:36:52Z</dcterms:created>
  <dcterms:modified xsi:type="dcterms:W3CDTF">2019-12-03T09:34:16Z</dcterms:modified>
</cp:coreProperties>
</file>