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sldIdLst>
    <p:sldId id="256" r:id="rId15"/>
    <p:sldId id="259" r:id="rId16"/>
    <p:sldId id="257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9" r:id="rId31"/>
    <p:sldId id="273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57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089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81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361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6461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8456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616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939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628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7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318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8544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68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274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9846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389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876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104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27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2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1825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672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204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294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074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9206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836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136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85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5936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1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8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0019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784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6462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647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2462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997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342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3834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88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15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2782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887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6083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16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322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209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863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844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784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565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60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68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030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6537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053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11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0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352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7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7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1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04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96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6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82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3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089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52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38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8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6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98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79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131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60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521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81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99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91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838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74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97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2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18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38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243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45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82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90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32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45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0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139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784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310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61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210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12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7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057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702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89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99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37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91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33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64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068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3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99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36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496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6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763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11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966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85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F37B2-2B3B-4A28-962B-D7BF509A6A3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954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17F52-F03E-4FA8-81DB-A5B8F698F65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5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06C5A-2070-4420-A755-D0795FF68B8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64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C1195-09D0-46F5-9509-E0456B83C23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1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4CAAD-6AC2-4C6E-BBF8-3817B1B611E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04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DBA0E9-1472-4602-A8E7-B70C937DCB8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30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4A19E-9293-49BD-B900-DDEDEFC8454F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692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CA477-1977-4369-9952-7C14BD85073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33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42E02-8960-47E2-A21F-1A557B4ECA2C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93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9F92E-35D0-42FC-A07B-B81D2223CC2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96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FFDE-AEEE-42BD-A452-73C14EEBD74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500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C1502-435A-4C6F-A9F8-423DD21C1D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2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B118-24B3-410A-9DB7-F3DD69484A9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727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4D90-CAA1-47CF-801F-0114B794551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9905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4C22-CB1B-4BC6-94FE-039BC3DBC2C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69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1FD3D-53B6-455C-8FB3-B41A093582E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5306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31F5D-9494-49C8-9E6F-0E6C1B24122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838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D026-B6D3-40F8-8EE5-FF4D688E71A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2585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66011-2DBF-4F2C-BFED-377FD03F527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056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46AB9-6BE2-48F2-9AE7-41AD621185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0183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93ED2-2C8C-48B1-8973-66F4902911B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761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56266-39A0-43FD-B2DF-26ECBFC7ACF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69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B6A2-9AE0-4AD2-9E3C-F4266FCB9285}" type="datetimeFigureOut">
              <a:rPr lang="it-IT" smtClean="0"/>
              <a:pPr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6C41-7625-4DC4-8EB0-D8D959FB7A0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8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7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14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91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57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1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5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20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2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5D1F9"/>
            </a:gs>
            <a:gs pos="100000">
              <a:srgbClr val="2C333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CB3D4-322D-4EB7-B9D3-3ECFDA11B74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2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CA6FC-7513-448C-9BBA-3C773B3FECB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60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ofeedback - ITC - Istituto di Terapia Cognitiva e Comportament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1256"/>
            <a:ext cx="6696744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685800" y="990600"/>
            <a:ext cx="7696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Recettori muscarinici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Localizzati a livello:</a:t>
            </a: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degli effettori periferici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dei gangli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del sistema nervoso centrale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7315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RECETTORI ADRENERGICI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micSansMS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Recettori alfa e recettori beta.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SansMS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Recettori alfa: alfa1, alfa2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SansMS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Recettori beta: beta1, beta2, beta3</a:t>
            </a:r>
          </a:p>
        </p:txBody>
      </p:sp>
    </p:spTree>
    <p:extLst>
      <p:ext uri="{BB962C8B-B14F-4D97-AF65-F5344CB8AC3E}">
        <p14:creationId xmlns:p14="http://schemas.microsoft.com/office/powerpoint/2010/main" val="36777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141277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cap="all" dirty="0" smtClean="0"/>
              <a:t>Farmaci attivi sul sistema colinergico</a:t>
            </a:r>
          </a:p>
          <a:p>
            <a:pPr algn="ctr"/>
            <a:endParaRPr lang="it-IT" sz="3200" dirty="0"/>
          </a:p>
          <a:p>
            <a:pPr algn="just"/>
            <a:r>
              <a:rPr lang="it-IT" sz="3200" dirty="0" smtClean="0"/>
              <a:t>Sono compresi  tutti quei farmaci che possono modulare la trasmissione del segnale colinergico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7049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9504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FARMACI AGONISTI COLINERGICI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Agonisti diretti: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farmaci capaci di attivare i recettori dell’ Ach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agonista endogeno:</a:t>
            </a: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acetilcolina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betanecolo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(Urecholine)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carbacolo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(Mioticol coll.)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pilocarpina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(Dropilton oft.)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Agonisti indiretti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omicSansMS-Bold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 azione reversibile:</a:t>
            </a: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inibiscono in modo reversibile l’enzima acetilcolinesterasi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edrofonio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(amina quaternaria) (Tensilon)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fisostigmina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(amina terziaria)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neostigmina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(amina quaternaria) (Prostigmina)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donepezil, rivastigmina, galantamina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(amine terziarie)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(Aricept)    (Exelon)      (Reminyl)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Agonisti indiretti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omicSansMS-Bold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 azione irreversibile: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sostanze tossiche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omicSansMS" charset="0"/>
                <a:ea typeface="+mn-ea"/>
                <a:cs typeface="+mn-cs"/>
              </a:rPr>
              <a:t>•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insetticidi organofosforici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• 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gas nervini</a:t>
            </a: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SansMS-Bold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it-IT" altLang="it-IT" sz="3200" smtClean="0">
                <a:solidFill>
                  <a:srgbClr val="FF3300"/>
                </a:solidFill>
                <a:latin typeface="Comic Sans MS" panose="030F0702030302020204" pitchFamily="66" charset="0"/>
              </a:rPr>
              <a:t/>
            </a:r>
            <a:br>
              <a:rPr lang="it-IT" altLang="it-IT" sz="3200" smtClean="0">
                <a:solidFill>
                  <a:srgbClr val="FF3300"/>
                </a:solidFill>
                <a:latin typeface="Comic Sans MS" panose="030F0702030302020204" pitchFamily="66" charset="0"/>
              </a:rPr>
            </a:br>
            <a:r>
              <a:rPr lang="it-IT" altLang="it-IT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Il meccanismo d’azione dei farmaci</a:t>
            </a:r>
            <a:br>
              <a:rPr lang="it-IT" altLang="it-IT" sz="320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it-IT" altLang="it-IT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agonisti indiretti dell’acetilcolina</a:t>
            </a:r>
            <a:r>
              <a:rPr lang="it-IT" altLang="it-IT" smtClean="0">
                <a:solidFill>
                  <a:schemeClr val="bg1"/>
                </a:solidFill>
                <a:latin typeface="ComicSansMS" charset="0"/>
              </a:rPr>
              <a:t/>
            </a:r>
            <a:br>
              <a:rPr lang="it-IT" altLang="it-IT" smtClean="0">
                <a:solidFill>
                  <a:schemeClr val="bg1"/>
                </a:solidFill>
                <a:latin typeface="ComicSansMS" charset="0"/>
              </a:rPr>
            </a:br>
            <a:endParaRPr lang="it-IT" altLang="it-IT" smtClean="0">
              <a:solidFill>
                <a:schemeClr val="bg1"/>
              </a:solidFill>
              <a:latin typeface="ComicSansMS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2895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5624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19200" y="167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84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EFFETTI DELLA STIMOLAZIONE DEI RECETTORI MUSCARINICI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Occhio: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 ciliare contrazione, visione da vicino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m. sfintere iride contrazione, miosi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G. salivari e lacrimali: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stimolazione della secrezione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Bronchi: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contrazione; stimolazione delle secrezioni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Cuore: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riduzione della frequenza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Apparato gastrointestinale: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aumento del tono e della motilità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rilascio degli sfinteri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Apparato genitourinario: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contrazione della parete della vescica, rilasciamento del trigono e sfinteri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Apparato genitale maschile: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contrazione degli sfinteri venosi: erezione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alt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SansMS-Bold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2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APPLICAZIONI TERAPEUTICHE AGONISTI COLINERGICI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Wingdings-Regular" charset="0"/>
                <a:ea typeface="+mn-ea"/>
                <a:cs typeface="+mn-cs"/>
              </a:rPr>
              <a:t>  </a:t>
            </a: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Atonia intestinale postoperatoria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Atonia vescicale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Glaucoma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Miastenia grave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Xerostomia conseguente a terapia radiante ( tumori   testa collo)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Malattia di alzheimer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Trattamento dell’avvelenamento da curari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altLang="it-IT" sz="2400" b="1" i="0" u="none" strike="noStrike" kern="1200" cap="none" spc="0" normalizeH="0" baseline="0" noProof="0" smtClean="0">
              <a:ln>
                <a:noFill/>
              </a:ln>
              <a:solidFill>
                <a:srgbClr val="FF6500"/>
              </a:solidFill>
              <a:effectLst/>
              <a:uLnTx/>
              <a:uFillTx/>
              <a:latin typeface="ComicSansMS-Bol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3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Agonisti colinergici indiretti</a:t>
            </a:r>
            <a:br>
              <a:rPr lang="it-IT" altLang="it-IT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it-IT" altLang="it-IT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ad azione reversibile</a:t>
            </a:r>
            <a:r>
              <a:rPr lang="it-IT" altLang="it-IT" sz="3200" smtClean="0">
                <a:solidFill>
                  <a:srgbClr val="FF3300"/>
                </a:solidFill>
                <a:latin typeface="Comic Sans MS" panose="030F0702030302020204" pitchFamily="66" charset="0"/>
              </a:rPr>
              <a:t/>
            </a:r>
            <a:br>
              <a:rPr lang="it-IT" altLang="it-IT" sz="3200" smtClean="0">
                <a:solidFill>
                  <a:srgbClr val="FF3300"/>
                </a:solidFill>
                <a:latin typeface="Comic Sans MS" panose="030F0702030302020204" pitchFamily="66" charset="0"/>
              </a:rPr>
            </a:br>
            <a:endParaRPr lang="it-IT" altLang="it-IT" sz="32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71628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Edrofonio: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penetra nel SNC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Azione molto breve (si dissocia rapidamente dal sito attivo dell’aceticolinesterasi)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 somministra  per endovena per la  diagnosi di miastenia grave</a:t>
            </a:r>
          </a:p>
        </p:txBody>
      </p:sp>
    </p:spTree>
    <p:extLst>
      <p:ext uri="{BB962C8B-B14F-4D97-AF65-F5344CB8AC3E}">
        <p14:creationId xmlns:p14="http://schemas.microsoft.com/office/powerpoint/2010/main" val="1454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Agonisti colinergici indiretti ad azione reversibile</a:t>
            </a:r>
            <a:r>
              <a:rPr lang="it-IT" altLang="it-IT" sz="32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6200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Fisostigmina (</a:t>
            </a:r>
            <a:r>
              <a:rPr kumimoji="0" lang="it-IT" altLang="it-IT" sz="3200" b="1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Salf</a:t>
            </a:r>
            <a:r>
              <a:rPr kumimoji="0" lang="it-IT" altLang="it-IT" sz="32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):</a:t>
            </a:r>
            <a:r>
              <a:rPr kumimoji="0" lang="it-IT" altLang="it-IT" sz="32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kumimoji="0" lang="it-IT" altLang="it-IT" sz="32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it-IT" altLang="it-IT" sz="32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kumimoji="0" lang="it-IT" altLang="it-IT" sz="32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penetra nel SNC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-come collirio nel glaucoma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per via sistemica, come antidoto nelle intossicazioni da anticolinergici.</a:t>
            </a:r>
          </a:p>
        </p:txBody>
      </p:sp>
    </p:spTree>
    <p:extLst>
      <p:ext uri="{BB962C8B-B14F-4D97-AF65-F5344CB8AC3E}">
        <p14:creationId xmlns:p14="http://schemas.microsoft.com/office/powerpoint/2010/main" val="26748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Agonisti colinergici indiretti </a:t>
            </a:r>
            <a:r>
              <a:rPr lang="it-IT" altLang="it-IT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ad azione reversibile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28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Neostigmina (</a:t>
            </a:r>
            <a:r>
              <a:rPr kumimoji="0" lang="it-IT" altLang="it-IT" sz="32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Prostigmina</a:t>
            </a: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passa la BEE.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Usi: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-per via sottocutanea, nel trattamento dell’ileo paralitico postoperatorio e dell’atonia postoperatoria della vescica.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per via orale nel trattamento della miastenia grave, (durata di azione 4 ore).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7162800" cy="3683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Sistema simpatico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-neuroni preglangliari localizzati nelle corna laterali del midollo spinale toracico e lombare.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-gangli localizzati lungo il midollo spinale.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-le fibre pregangliari formano  sinapsi con un numero elevato di fibre postgangliari provocando la diffusione dell’impulso nervoso e delle risposte evocate.</a:t>
            </a: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4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Agonisti colinergici indiretti </a:t>
            </a:r>
            <a:r>
              <a:rPr lang="it-IT" altLang="it-IT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ad azione reversibile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55650" y="2060575"/>
            <a:ext cx="813752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donepezil (</a:t>
            </a:r>
            <a:r>
              <a:rPr kumimoji="0" lang="it-IT" altLang="it-IT" sz="3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Aricept</a:t>
            </a: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), rivastigmina (</a:t>
            </a:r>
            <a:r>
              <a:rPr kumimoji="0" lang="it-IT" altLang="it-IT" sz="3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Exelon</a:t>
            </a: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galantamina (</a:t>
            </a:r>
            <a:r>
              <a:rPr kumimoji="0" lang="it-IT" altLang="it-IT" sz="3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Reminyl</a:t>
            </a:r>
            <a:r>
              <a:rPr kumimoji="0" lang="it-IT" altLang="it-IT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Superano la barriera ematoencefalica</a:t>
            </a: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Usi: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via orale nella terapia dell’alzheimer. Si somministrano una volta al dì (due volte la rivastigmina).</a:t>
            </a:r>
          </a:p>
        </p:txBody>
      </p:sp>
    </p:spTree>
    <p:extLst>
      <p:ext uri="{BB962C8B-B14F-4D97-AF65-F5344CB8AC3E}">
        <p14:creationId xmlns:p14="http://schemas.microsoft.com/office/powerpoint/2010/main" val="21248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Agonisti colinergici indiretti </a:t>
            </a:r>
            <a:r>
              <a:rPr lang="it-IT" altLang="it-IT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ad azione irreversibile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1484313"/>
            <a:ext cx="9144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Composti Organofosforici: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800" b="1" i="1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TABUN, SARIN, SOMAN</a:t>
            </a: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Gas nervini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800" b="1" i="1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PARATHION, PARAOXON,, MALATHION, MALAOXON</a:t>
            </a: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Insetticidi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Fosforilano l’enzima acetilcolinesterasi.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tempo necessario per l’idrolisi e’ superiore a quello necessario per la sintesi  ed il turnover  dell’enzima</a:t>
            </a:r>
          </a:p>
        </p:txBody>
      </p:sp>
    </p:spTree>
    <p:extLst>
      <p:ext uri="{BB962C8B-B14F-4D97-AF65-F5344CB8AC3E}">
        <p14:creationId xmlns:p14="http://schemas.microsoft.com/office/powerpoint/2010/main" val="8816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9144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caso di intossicazione da organofosforici: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1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Pralidossima ioduro  </a:t>
            </a:r>
            <a:r>
              <a:rPr kumimoji="0" lang="it-IT" altLang="it-IT" sz="28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(Contrathion)</a:t>
            </a:r>
            <a:r>
              <a:rPr kumimoji="0" lang="it-IT" altLang="it-IT" sz="28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kumimoji="0" lang="it-IT" altLang="it-IT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Sost. Nucleofilica in grado di staccare il residuo fosforico.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Deve agire tempestivamente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Dopo qualche ora interviene processo d’invecchiamento dell’enzima</a:t>
            </a:r>
            <a:r>
              <a:rPr kumimoji="0" lang="it-IT" altLang="it-IT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(idrossilazione dell’atomo di fosforo)</a:t>
            </a:r>
          </a:p>
        </p:txBody>
      </p:sp>
    </p:spTree>
    <p:extLst>
      <p:ext uri="{BB962C8B-B14F-4D97-AF65-F5344CB8AC3E}">
        <p14:creationId xmlns:p14="http://schemas.microsoft.com/office/powerpoint/2010/main" val="2075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95288" y="765175"/>
            <a:ext cx="84248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EFFETTI COLLATERALI CHE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 OSSERVANO IN CORSO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 TERAPIA CON FARMACI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AGONISTI MUSCARINICI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COLINERGICI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68313" y="620713"/>
            <a:ext cx="4391025" cy="2303462"/>
          </a:xfrm>
          <a:prstGeom prst="rect">
            <a:avLst/>
          </a:prstGeom>
          <a:solidFill>
            <a:srgbClr val="0033CC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508625" y="981075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1950"/>
            <a:ext cx="36671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Mente Attiva: Sistema Nervoso Ortosimpatico e Parasimpatico: considerazioni  di 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749"/>
            <a:ext cx="5930255" cy="657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772400" cy="59197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Sistema parasimpatico: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neuroni pregangliari localizzati a livello del midollo spinale cervicale e sacrale. Le fibre pregangliari decorrono in alcuni  nervi cranici quali: oculomotore, faciale, glossofaringeo, vago e splancnico.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-i gangli sono localizzati in prossimità o all’interno degli organi viscerali innervati.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-comprende anche il sistema splancnico: gangli e fibre di connessione  localizzati tra gli strati della parete dei visceri addominali.</a:t>
            </a: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1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Mente Attiva: Sistema Nervoso Ortosimpatico e Parasimpatico: considerazioni  di 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749"/>
            <a:ext cx="5930255" cy="657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0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439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0" y="304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91200" y="228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57800" y="0"/>
            <a:ext cx="3657600" cy="164623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562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57175"/>
            <a:ext cx="679132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91200" y="198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1200" y="1905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715000" y="3124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562600" y="30480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562600" y="42672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486400" y="34290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791200" y="22098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0113"/>
            <a:ext cx="81534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543800" cy="100488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RECETTORI DELL’ACETILCOLINA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476375" y="692150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Recettori Nicotinici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712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11188" y="2276475"/>
            <a:ext cx="77771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Recettore nicotinico neuronale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Recettore nicotinico muscolare</a:t>
            </a:r>
          </a:p>
        </p:txBody>
      </p:sp>
    </p:spTree>
    <p:extLst>
      <p:ext uri="{BB962C8B-B14F-4D97-AF65-F5344CB8AC3E}">
        <p14:creationId xmlns:p14="http://schemas.microsoft.com/office/powerpoint/2010/main" val="39310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647</Words>
  <Application>Microsoft Office PowerPoint</Application>
  <PresentationFormat>Presentazione su schermo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14</vt:i4>
      </vt:variant>
      <vt:variant>
        <vt:lpstr>Titoli diapositive</vt:lpstr>
      </vt:variant>
      <vt:variant>
        <vt:i4>23</vt:i4>
      </vt:variant>
    </vt:vector>
  </HeadingPairs>
  <TitlesOfParts>
    <vt:vector size="45" baseType="lpstr">
      <vt:lpstr>Arial</vt:lpstr>
      <vt:lpstr>Calibri</vt:lpstr>
      <vt:lpstr>Comic Sans MS</vt:lpstr>
      <vt:lpstr>ComicSansMS</vt:lpstr>
      <vt:lpstr>ComicSansMS-Bold</vt:lpstr>
      <vt:lpstr>Times New Roman</vt:lpstr>
      <vt:lpstr>Wingdings</vt:lpstr>
      <vt:lpstr>Wingdings-Regular</vt:lpstr>
      <vt:lpstr>Tema di Office</vt:lpstr>
      <vt:lpstr>Struttura predefinita</vt:lpstr>
      <vt:lpstr>1_Struttura predefinita</vt:lpstr>
      <vt:lpstr>2_Struttura predefinita</vt:lpstr>
      <vt:lpstr>3_Struttura predefinita</vt:lpstr>
      <vt:lpstr>4_Struttura predefinita</vt:lpstr>
      <vt:lpstr>5_Struttura predefinita</vt:lpstr>
      <vt:lpstr>6_Struttura predefinita</vt:lpstr>
      <vt:lpstr>7_Struttura predefinita</vt:lpstr>
      <vt:lpstr>8_Struttura predefinita</vt:lpstr>
      <vt:lpstr>9_Struttura predefinita</vt:lpstr>
      <vt:lpstr>10_Struttura predefinita</vt:lpstr>
      <vt:lpstr>11_Struttura predefinita</vt:lpstr>
      <vt:lpstr>12_Struttura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Il meccanismo d’azione dei farmaci agonisti indiretti dell’acetilcolina </vt:lpstr>
      <vt:lpstr>Presentazione standard di PowerPoint</vt:lpstr>
      <vt:lpstr>Presentazione standard di PowerPoint</vt:lpstr>
      <vt:lpstr>Agonisti colinergici indiretti ad azione reversibile </vt:lpstr>
      <vt:lpstr> Agonisti colinergici indiretti ad azione reversibile </vt:lpstr>
      <vt:lpstr>Agonisti colinergici indiretti ad azione reversibile</vt:lpstr>
      <vt:lpstr>Agonisti colinergici indiretti ad azione reversibile</vt:lpstr>
      <vt:lpstr>Agonisti colinergici indiretti ad azione irreversibile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Utente Windows</cp:lastModifiedBy>
  <cp:revision>9</cp:revision>
  <dcterms:created xsi:type="dcterms:W3CDTF">2021-09-21T23:06:06Z</dcterms:created>
  <dcterms:modified xsi:type="dcterms:W3CDTF">2021-09-22T14:57:18Z</dcterms:modified>
</cp:coreProperties>
</file>