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7"/>
  </p:notesMasterIdLst>
  <p:sldIdLst>
    <p:sldId id="265" r:id="rId4"/>
    <p:sldId id="266" r:id="rId5"/>
    <p:sldId id="267" r:id="rId6"/>
    <p:sldId id="268" r:id="rId7"/>
    <p:sldId id="269" r:id="rId8"/>
    <p:sldId id="270" r:id="rId9"/>
    <p:sldId id="263" r:id="rId10"/>
    <p:sldId id="282" r:id="rId11"/>
    <p:sldId id="258" r:id="rId12"/>
    <p:sldId id="264" r:id="rId13"/>
    <p:sldId id="260" r:id="rId14"/>
    <p:sldId id="261" r:id="rId15"/>
    <p:sldId id="262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BD481-95F4-4132-8A00-A9EA2321FA0F}" type="datetimeFigureOut">
              <a:rPr lang="it-IT" smtClean="0"/>
              <a:pPr/>
              <a:t>04/10/2021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D5239-5208-4CA3-8CDC-F354BD126D6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16566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CD13D94-2F22-4340-93A6-0CE177880BBB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51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3306296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5BA590CD-5DFE-447B-BDC3-0B113B1D2C38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985009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711751D3-3B7E-42C7-9671-77AC86037617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1285506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F300D26B-E4F7-40BC-B5C7-2880DC81ED66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2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922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6414702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9856ADAE-3025-45D4-BE91-460D24CCEB0E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26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12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1674475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577FE3C3-4E49-482D-BA7A-8E0CED59F13D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3367006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27F69D8-81D5-490A-A6BD-538E15F4C322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it-IT" smtClean="0">
              <a:latin typeface="Arial" panose="020B0604020202020204" pitchFamily="34" charset="0"/>
            </a:endParaRPr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3320952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C0321A2B-F756-417B-94DA-F1DA29F9682D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9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3794464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41424C8A-90B7-40A8-A016-775FECD013B2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11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41837836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ABBAABE9-E5AE-412C-9853-126C7ED61C2E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xmlns="" val="269108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15A9-5FCC-4C9E-9566-C1CD69095F1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57876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B444B-042B-4792-A2C0-55AAFE65F2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456075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39767" y="301625"/>
            <a:ext cx="2436284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09883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04A9-8F2D-499D-8567-53FBCB9B203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06499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2B31CFF8-677B-4547-86AB-7B4C3DB2558B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173909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54387A96-BD02-464B-9181-84556235019D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328760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C5805658-9161-4113-9081-AC0C51B8EEAE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648311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3084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0BFCBBF-BC3E-4614-B3AC-7A93F05F91B8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668097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606B998E-6E30-4D9C-9686-2A35703D674F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208711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94522F3-65B5-4220-8362-8CCB7F1E2BB3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187262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FCECC7EC-DBD8-4789-82DD-7DF4612C58AD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2735172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78208CAF-A6C9-4FB9-9767-CD4EB65081C7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5348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44982-E2FD-4AB5-9702-7AA9A0CA739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578970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F860CAE7-E3CC-4152-95F7-FF9BF1BF2227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9662552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81DA194-9FAA-4BAA-8CFE-2468607C9257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723402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39767" y="301625"/>
            <a:ext cx="2436284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09883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D8223476-7970-43AF-AA4F-20D6D98934EA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297397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1EC28C9-A47D-4001-B45B-5089F241CFA0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009008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00F145D4-9C0D-44FB-B965-3F4F56AFFC09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972641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C1C3163-83EB-450B-B870-92064ECE2AEB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59738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3084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F9037B0B-C88D-42A0-B5BA-C4BE9A28ABA7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2216457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BF3BD524-85AC-4A83-B507-64510A30456A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8237887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82CD6B70-AF82-4D71-A487-E511368B2DD6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7325624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3C25A212-3841-4E15-80F3-355F089F8F6F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66674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125CF-1B28-4567-870F-14004F3DD5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6758090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A0A63B4-0BE6-4A1E-8B39-297EAC66EA1B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810048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DCB5D6A3-88ED-462C-A661-D5BE3ADC42B2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825853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AC89DF27-93A9-4B02-83AF-74B1D7CAF44F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6338698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139767" y="301625"/>
            <a:ext cx="2436284" cy="5638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826684" y="301625"/>
            <a:ext cx="7109883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EF8A5871-D2DE-487B-BDFE-E72141BE12D3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2631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826684" y="1827213"/>
            <a:ext cx="4773083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802967" y="1827213"/>
            <a:ext cx="4773084" cy="411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3F3C6-3EA1-4687-AE7F-74C5E9BFC2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13547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0434-C493-4041-B485-786329BAA1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184813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B8696-5B32-420A-9A7A-81037A2E80C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407498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69A6-229A-4A18-9889-06AD1447BC4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45238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F88BD-B83D-46D7-BB81-38A9C17D6D3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2965374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5EC1E-44BE-48EC-99FD-6127B17896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00939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-4317999" y="1"/>
            <a:ext cx="15898284" cy="3808413"/>
            <a:chOff x="-2040" y="0"/>
            <a:chExt cx="7511" cy="2399"/>
          </a:xfrm>
        </p:grpSpPr>
        <p:sp>
          <p:nvSpPr>
            <p:cNvPr id="1032" name="Line 4"/>
            <p:cNvSpPr>
              <a:spLocks noChangeShapeType="1"/>
            </p:cNvSpPr>
            <p:nvPr/>
          </p:nvSpPr>
          <p:spPr bwMode="auto">
            <a:xfrm>
              <a:off x="864" y="960"/>
              <a:ext cx="4607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it-IT" sz="1800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26685" y="301626"/>
            <a:ext cx="974936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 titolo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5" y="1827213"/>
            <a:ext cx="9749367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800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8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842684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05301C4-3597-49C1-98FF-D9D748DEA0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31802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7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5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-4317999" y="1"/>
            <a:ext cx="15898284" cy="3808413"/>
            <a:chOff x="-2040" y="0"/>
            <a:chExt cx="7511" cy="2399"/>
          </a:xfrm>
        </p:grpSpPr>
        <p:sp>
          <p:nvSpPr>
            <p:cNvPr id="1032" name="Line 4"/>
            <p:cNvSpPr>
              <a:spLocks noChangeShapeType="1"/>
            </p:cNvSpPr>
            <p:nvPr/>
          </p:nvSpPr>
          <p:spPr bwMode="auto">
            <a:xfrm>
              <a:off x="864" y="960"/>
              <a:ext cx="4607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26685" y="301626"/>
            <a:ext cx="974936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 titolo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5" y="1827213"/>
            <a:ext cx="9749367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842684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defRPr sz="120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76422805-9F6C-42A9-BD99-E1111617EFB5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17507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7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5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-4296833" y="304801"/>
            <a:ext cx="15877117" cy="4722813"/>
            <a:chOff x="-2030" y="192"/>
            <a:chExt cx="7501" cy="2975"/>
          </a:xfrm>
        </p:grpSpPr>
        <p:sp>
          <p:nvSpPr>
            <p:cNvPr id="2056" name="Line 2"/>
            <p:cNvSpPr>
              <a:spLocks noChangeShapeType="1"/>
            </p:cNvSpPr>
            <p:nvPr/>
          </p:nvSpPr>
          <p:spPr bwMode="auto">
            <a:xfrm>
              <a:off x="912" y="1584"/>
              <a:ext cx="4559" cy="0"/>
            </a:xfrm>
            <a:prstGeom prst="line">
              <a:avLst/>
            </a:prstGeom>
            <a:noFill/>
            <a:ln w="12600" cap="sq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5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826685" y="301626"/>
            <a:ext cx="9749367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 titolo</a:t>
            </a: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6685" y="1827213"/>
            <a:ext cx="9749367" cy="411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Fai clic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8401"/>
            <a:ext cx="2842684" cy="455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defRPr sz="1200">
                <a:solidFill>
                  <a:srgbClr val="000000"/>
                </a:solidFill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defRPr/>
            </a:pPr>
            <a:fld id="{961D7CDB-F88A-4A0B-BD1E-1361DD613B05}" type="slidenum">
              <a:rPr lang="it-IT" altLang="it-IT" smtClean="0"/>
              <a:pPr defTabSz="449263" fontAlgn="base">
                <a:spcBef>
                  <a:spcPct val="0"/>
                </a:spcBef>
                <a:spcAft>
                  <a:spcPct val="0"/>
                </a:spcAft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xmlns="" val="47699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0066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7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5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9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475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9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832463" y="515983"/>
            <a:ext cx="670560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2250"/>
              </a:spcBef>
              <a:spcAft>
                <a:spcPct val="0"/>
              </a:spcAft>
              <a:buClrTx/>
            </a:pPr>
            <a:r>
              <a:rPr lang="it-IT" altLang="it-IT" sz="3600" b="1" dirty="0">
                <a:solidFill>
                  <a:srgbClr val="0033CC"/>
                </a:solidFill>
              </a:rPr>
              <a:t>Farmaci antiipertensivi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61258" y="1502688"/>
            <a:ext cx="1193074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Ipertensione: patologia cardiovascolare più frequente.</a:t>
            </a:r>
          </a:p>
          <a:p>
            <a:endParaRPr lang="it-IT" dirty="0" smtClean="0"/>
          </a:p>
          <a:p>
            <a:r>
              <a:rPr lang="it-IT" dirty="0" smtClean="0"/>
              <a:t>Nella maggioranza dei casi non si conosce la causa.</a:t>
            </a:r>
          </a:p>
          <a:p>
            <a:endParaRPr lang="it-IT" dirty="0" smtClean="0"/>
          </a:p>
          <a:p>
            <a:r>
              <a:rPr lang="it-IT" dirty="0" smtClean="0"/>
              <a:t>Una stato ipertensivo protratto nel tempo danneggia i vasi, il cervello, il rene ed il cuore.</a:t>
            </a:r>
          </a:p>
          <a:p>
            <a:endParaRPr lang="it-IT" dirty="0" smtClean="0"/>
          </a:p>
          <a:p>
            <a:r>
              <a:rPr lang="it-IT" dirty="0" smtClean="0"/>
              <a:t>Pressione arteriosa elevata più frequentemente associata a    delle resistenze periferiche, ma normale gittata.</a:t>
            </a:r>
          </a:p>
          <a:p>
            <a:endParaRPr lang="it-IT" dirty="0"/>
          </a:p>
          <a:p>
            <a:pPr algn="ctr"/>
            <a:r>
              <a:rPr lang="it-IT" dirty="0" smtClean="0"/>
              <a:t>PA= GC x RVP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Fisiologicamente la pressione arteriosa è mantenuta costante dalla regolazione istante per istante della gittata cardiaca e delle resistenze periferiche. La regolazione si esplica a livello cardiaco,  dei vasi arteriosi e venosi e del rene. </a:t>
            </a:r>
          </a:p>
          <a:p>
            <a:pPr algn="just"/>
            <a:r>
              <a:rPr lang="it-IT" dirty="0" smtClean="0"/>
              <a:t>Sistemi che intervengono nei processi di regolazione: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dirty="0" smtClean="0"/>
              <a:t>Sistema nervoso vegetativo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dirty="0" smtClean="0"/>
              <a:t>Sistema renina-</a:t>
            </a:r>
            <a:r>
              <a:rPr lang="it-IT" dirty="0" err="1" smtClean="0"/>
              <a:t>angiotensina</a:t>
            </a:r>
            <a:r>
              <a:rPr lang="it-IT" dirty="0" smtClean="0"/>
              <a:t>-aldosterone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dirty="0" err="1" smtClean="0"/>
              <a:t>Barorecettori</a:t>
            </a:r>
            <a:endParaRPr lang="it-IT" dirty="0" smtClean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dirty="0" smtClean="0"/>
              <a:t>Fattori umorali prodotti a livello vasale</a:t>
            </a:r>
            <a:endParaRPr lang="it-IT" dirty="0"/>
          </a:p>
        </p:txBody>
      </p:sp>
      <p:cxnSp>
        <p:nvCxnSpPr>
          <p:cNvPr id="4" name="Connettore 2 3"/>
          <p:cNvCxnSpPr/>
          <p:nvPr/>
        </p:nvCxnSpPr>
        <p:spPr bwMode="auto">
          <a:xfrm flipV="1">
            <a:off x="7315200" y="3148149"/>
            <a:ext cx="0" cy="3004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17005988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CasellaDiTesto 1"/>
          <p:cNvSpPr txBox="1">
            <a:spLocks noChangeArrowheads="1"/>
          </p:cNvSpPr>
          <p:nvPr/>
        </p:nvSpPr>
        <p:spPr bwMode="auto">
          <a:xfrm>
            <a:off x="1847850" y="2060575"/>
            <a:ext cx="8496300" cy="325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ts val="1500"/>
              </a:spcBef>
            </a:pPr>
            <a:r>
              <a:rPr lang="it-IT" altLang="it-IT" sz="2400" b="1" dirty="0">
                <a:latin typeface="Times New Roman" panose="02020603050405020304" pitchFamily="18" charset="0"/>
              </a:rPr>
              <a:t>Non </a:t>
            </a:r>
            <a:r>
              <a:rPr lang="it-IT" altLang="it-IT" sz="2400" b="1" dirty="0" err="1">
                <a:latin typeface="Times New Roman" panose="02020603050405020304" pitchFamily="18" charset="0"/>
              </a:rPr>
              <a:t>diidropiridinici</a:t>
            </a:r>
            <a:endParaRPr lang="it-IT" altLang="it-IT" sz="2400" b="1" dirty="0">
              <a:latin typeface="Times New Roman" panose="02020603050405020304" pitchFamily="18" charset="0"/>
            </a:endParaRPr>
          </a:p>
          <a:p>
            <a:pPr>
              <a:spcBef>
                <a:spcPts val="1500"/>
              </a:spcBef>
            </a:pPr>
            <a:r>
              <a:rPr lang="it-IT" altLang="it-IT" sz="2400" dirty="0" err="1">
                <a:latin typeface="Times New Roman" panose="02020603050405020304" pitchFamily="18" charset="0"/>
              </a:rPr>
              <a:t>Diltiazem</a:t>
            </a:r>
            <a:r>
              <a:rPr lang="it-IT" altLang="it-IT" sz="2400" dirty="0">
                <a:latin typeface="Times New Roman" panose="02020603050405020304" pitchFamily="18" charset="0"/>
              </a:rPr>
              <a:t> (</a:t>
            </a:r>
            <a:r>
              <a:rPr lang="it-IT" altLang="it-IT" sz="2400" i="1" dirty="0" err="1">
                <a:latin typeface="Times New Roman" panose="02020603050405020304" pitchFamily="18" charset="0"/>
              </a:rPr>
              <a:t>Altiazem</a:t>
            </a:r>
            <a:r>
              <a:rPr lang="it-IT" altLang="it-IT" sz="2400" dirty="0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ts val="1500"/>
              </a:spcBef>
            </a:pPr>
            <a:r>
              <a:rPr lang="it-IT" altLang="it-IT" sz="2400" dirty="0" err="1">
                <a:latin typeface="Times New Roman" panose="02020603050405020304" pitchFamily="18" charset="0"/>
              </a:rPr>
              <a:t>Verapamil</a:t>
            </a:r>
            <a:r>
              <a:rPr lang="it-IT" altLang="it-IT" sz="2400" dirty="0">
                <a:latin typeface="Times New Roman" panose="02020603050405020304" pitchFamily="18" charset="0"/>
              </a:rPr>
              <a:t> (</a:t>
            </a:r>
            <a:r>
              <a:rPr lang="it-IT" altLang="it-IT" sz="2400" i="1" dirty="0" err="1">
                <a:latin typeface="Times New Roman" panose="02020603050405020304" pitchFamily="18" charset="0"/>
              </a:rPr>
              <a:t>Isoptin</a:t>
            </a:r>
            <a:r>
              <a:rPr lang="it-IT" altLang="it-IT" sz="2400" dirty="0">
                <a:latin typeface="Times New Roman" panose="02020603050405020304" pitchFamily="18" charset="0"/>
              </a:rPr>
              <a:t>)</a:t>
            </a:r>
          </a:p>
          <a:p>
            <a:pPr algn="just">
              <a:spcBef>
                <a:spcPts val="1500"/>
              </a:spcBef>
            </a:pPr>
            <a:r>
              <a:rPr lang="it-IT" altLang="it-IT" sz="2400" dirty="0" smtClean="0">
                <a:latin typeface="Times New Roman" panose="02020603050405020304" pitchFamily="18" charset="0"/>
              </a:rPr>
              <a:t>Alle </a:t>
            </a:r>
            <a:r>
              <a:rPr lang="it-IT" altLang="it-IT" sz="2400" dirty="0">
                <a:latin typeface="Times New Roman" panose="02020603050405020304" pitchFamily="18" charset="0"/>
              </a:rPr>
              <a:t>concentrazioni terapeutiche 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bloccano i canali del Ca sia a livello  vascolare </a:t>
            </a:r>
            <a:r>
              <a:rPr lang="it-IT" altLang="it-IT" sz="2400" dirty="0">
                <a:latin typeface="Times New Roman" panose="02020603050405020304" pitchFamily="18" charset="0"/>
              </a:rPr>
              <a:t>(vasodilatazione), 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sia a </a:t>
            </a:r>
            <a:r>
              <a:rPr lang="it-IT" altLang="it-IT" sz="2400" dirty="0">
                <a:latin typeface="Times New Roman" panose="02020603050405020304" pitchFamily="18" charset="0"/>
              </a:rPr>
              <a:t>livello cardiaco 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(nodo del seno e nodo atrio-ventricolare) determinando riduzione </a:t>
            </a:r>
            <a:r>
              <a:rPr lang="it-IT" altLang="it-IT" sz="2400" dirty="0">
                <a:latin typeface="Times New Roman" panose="02020603050405020304" pitchFamily="18" charset="0"/>
              </a:rPr>
              <a:t>della 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frequenza e della conduzione atrio-ventricolare). </a:t>
            </a:r>
            <a:endParaRPr lang="it-IT" altLang="it-IT" sz="2400" dirty="0">
              <a:latin typeface="Times New Roman" panose="02020603050405020304" pitchFamily="18" charset="0"/>
            </a:endParaRPr>
          </a:p>
        </p:txBody>
      </p:sp>
      <p:sp>
        <p:nvSpPr>
          <p:cNvPr id="68611" name="CasellaDiTesto 3"/>
          <p:cNvSpPr txBox="1">
            <a:spLocks noChangeArrowheads="1"/>
          </p:cNvSpPr>
          <p:nvPr/>
        </p:nvSpPr>
        <p:spPr bwMode="auto">
          <a:xfrm>
            <a:off x="6383338" y="692151"/>
            <a:ext cx="590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ts val="1500"/>
              </a:spcBef>
            </a:pPr>
            <a:r>
              <a:rPr lang="it-IT" altLang="it-IT" sz="2400" b="1">
                <a:solidFill>
                  <a:srgbClr val="FFFFFF"/>
                </a:solidFill>
                <a:latin typeface="Times New Roman" panose="02020603050405020304" pitchFamily="18" charset="0"/>
              </a:rPr>
              <a:t>Calcioantagonisti</a:t>
            </a:r>
          </a:p>
        </p:txBody>
      </p:sp>
      <p:sp>
        <p:nvSpPr>
          <p:cNvPr id="68612" name="CasellaDiTesto 4"/>
          <p:cNvSpPr txBox="1">
            <a:spLocks noChangeArrowheads="1"/>
          </p:cNvSpPr>
          <p:nvPr/>
        </p:nvSpPr>
        <p:spPr bwMode="auto">
          <a:xfrm>
            <a:off x="3287714" y="969963"/>
            <a:ext cx="69119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ts val="1500"/>
              </a:spcBef>
            </a:pPr>
            <a:r>
              <a:rPr lang="it-IT" altLang="it-IT" b="1">
                <a:latin typeface="Times New Roman" panose="02020603050405020304" pitchFamily="18" charset="0"/>
              </a:rPr>
              <a:t>Calcioantagonisti</a:t>
            </a:r>
          </a:p>
        </p:txBody>
      </p:sp>
      <p:sp>
        <p:nvSpPr>
          <p:cNvPr id="68613" name="CasellaDiTesto 5"/>
          <p:cNvSpPr txBox="1">
            <a:spLocks noChangeArrowheads="1"/>
          </p:cNvSpPr>
          <p:nvPr/>
        </p:nvSpPr>
        <p:spPr bwMode="auto">
          <a:xfrm>
            <a:off x="3160714" y="822326"/>
            <a:ext cx="61928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ts val="1500"/>
              </a:spcBef>
            </a:pPr>
            <a:r>
              <a:rPr lang="it-IT" altLang="it-IT" sz="2800" b="1">
                <a:latin typeface="Times New Roman" panose="02020603050405020304" pitchFamily="18" charset="0"/>
              </a:rPr>
              <a:t>Calcioantagonisti</a:t>
            </a:r>
          </a:p>
        </p:txBody>
      </p:sp>
    </p:spTree>
    <p:extLst>
      <p:ext uri="{BB962C8B-B14F-4D97-AF65-F5344CB8AC3E}">
        <p14:creationId xmlns:p14="http://schemas.microsoft.com/office/powerpoint/2010/main" xmlns="" val="93301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1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 b="1"/>
              <a:t>CALCIOANTAGONISTI</a:t>
            </a: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667000" y="2209801"/>
            <a:ext cx="7848600" cy="1202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 smtClean="0">
                <a:latin typeface="Times New Roman" panose="02020603050405020304" pitchFamily="18" charset="0"/>
              </a:rPr>
              <a:t>Il </a:t>
            </a:r>
            <a:r>
              <a:rPr lang="it-IT" altLang="it-IT" sz="2400" dirty="0" err="1">
                <a:latin typeface="Times New Roman" panose="02020603050405020304" pitchFamily="18" charset="0"/>
              </a:rPr>
              <a:t>verapamile</a:t>
            </a:r>
            <a:r>
              <a:rPr lang="it-IT" altLang="it-IT" sz="2400" dirty="0">
                <a:latin typeface="Times New Roman" panose="02020603050405020304" pitchFamily="18" charset="0"/>
              </a:rPr>
              <a:t> è efficace nelle </a:t>
            </a:r>
            <a:r>
              <a:rPr lang="it-IT" altLang="it-IT" sz="2400" dirty="0" err="1">
                <a:latin typeface="Times New Roman" panose="02020603050405020304" pitchFamily="18" charset="0"/>
              </a:rPr>
              <a:t>tachiaritmie</a:t>
            </a:r>
            <a:r>
              <a:rPr lang="it-IT" altLang="it-IT" sz="2400" dirty="0">
                <a:latin typeface="Times New Roman" panose="02020603050405020304" pitchFamily="18" charset="0"/>
              </a:rPr>
              <a:t> sopraventricolari e nel diminuire la risposta ventricolare nella fibrillazione atriale o nel </a:t>
            </a:r>
            <a:r>
              <a:rPr lang="it-IT" altLang="it-IT" sz="2400" dirty="0" err="1">
                <a:latin typeface="Times New Roman" panose="02020603050405020304" pitchFamily="18" charset="0"/>
              </a:rPr>
              <a:t>flutter</a:t>
            </a:r>
            <a:r>
              <a:rPr lang="it-IT" altLang="it-IT" sz="2400" dirty="0">
                <a:latin typeface="Times New Roman" panose="02020603050405020304" pitchFamily="18" charset="0"/>
              </a:rPr>
              <a:t> atriale  </a:t>
            </a:r>
          </a:p>
        </p:txBody>
      </p:sp>
    </p:spTree>
    <p:extLst>
      <p:ext uri="{BB962C8B-B14F-4D97-AF65-F5344CB8AC3E}">
        <p14:creationId xmlns:p14="http://schemas.microsoft.com/office/powerpoint/2010/main" xmlns="" val="15943263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1"/>
          <p:cNvSpPr txBox="1">
            <a:spLocks noChangeArrowheads="1"/>
          </p:cNvSpPr>
          <p:nvPr/>
        </p:nvSpPr>
        <p:spPr bwMode="auto">
          <a:xfrm>
            <a:off x="2385753" y="1903614"/>
            <a:ext cx="7620000" cy="426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1750"/>
              </a:spcBef>
              <a:spcAft>
                <a:spcPct val="0"/>
              </a:spcAft>
              <a:buClrTx/>
            </a:pPr>
            <a:r>
              <a:rPr lang="it-IT" altLang="it-IT" sz="2400" dirty="0">
                <a:latin typeface="Times New Roman" panose="02020603050405020304" pitchFamily="18" charset="0"/>
              </a:rPr>
              <a:t>            </a:t>
            </a:r>
            <a:r>
              <a:rPr lang="it-IT" altLang="it-IT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Metabolizzazione ad opera di CYP3A4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Il metabolismo di </a:t>
            </a:r>
            <a:r>
              <a:rPr lang="it-IT" altLang="it-IT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diidropiridine</a:t>
            </a:r>
            <a:r>
              <a:rPr lang="it-IT" altLang="it-IT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it-IT" altLang="it-IT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verapamile</a:t>
            </a:r>
            <a:r>
              <a:rPr lang="it-IT" altLang="it-IT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e </a:t>
            </a:r>
            <a:r>
              <a:rPr lang="it-IT" altLang="it-IT" sz="2400" dirty="0" err="1" smtClean="0">
                <a:solidFill>
                  <a:schemeClr val="tx1"/>
                </a:solidFill>
                <a:latin typeface="Times New Roman" panose="02020603050405020304" pitchFamily="18" charset="0"/>
              </a:rPr>
              <a:t>diltiazem</a:t>
            </a:r>
            <a:r>
              <a:rPr lang="it-IT" altLang="it-IT" sz="24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può</a:t>
            </a:r>
            <a:endParaRPr lang="it-IT" altLang="it-IT" sz="240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 smtClean="0">
                <a:latin typeface="Times New Roman" panose="02020603050405020304" pitchFamily="18" charset="0"/>
              </a:rPr>
              <a:t>essere ridotto da inibitori del CYP3A4 (es. succo di pompelmo)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 smtClean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u="sng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Verapamil</a:t>
            </a:r>
            <a:r>
              <a:rPr lang="it-IT" altLang="it-IT" sz="2400" u="sng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e </a:t>
            </a:r>
            <a:r>
              <a:rPr lang="it-IT" altLang="it-IT" sz="2400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diltiazem</a:t>
            </a:r>
            <a:r>
              <a:rPr lang="it-IT" altLang="it-IT" sz="24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dirty="0">
                <a:latin typeface="Times New Roman" panose="02020603050405020304" pitchFamily="18" charset="0"/>
              </a:rPr>
              <a:t>rallentano la clearance di altri farmaci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>
                <a:latin typeface="Times New Roman" panose="02020603050405020304" pitchFamily="18" charset="0"/>
              </a:rPr>
              <a:t>substrati del CYP3A4 : </a:t>
            </a:r>
            <a:r>
              <a:rPr lang="it-IT" altLang="it-IT" sz="2400" dirty="0" err="1">
                <a:latin typeface="Times New Roman" panose="02020603050405020304" pitchFamily="18" charset="0"/>
              </a:rPr>
              <a:t>carbamazepina</a:t>
            </a:r>
            <a:r>
              <a:rPr lang="it-IT" altLang="it-IT" sz="2400" dirty="0">
                <a:latin typeface="Times New Roman" panose="02020603050405020304" pitchFamily="18" charset="0"/>
              </a:rPr>
              <a:t>, </a:t>
            </a:r>
            <a:r>
              <a:rPr lang="it-IT" altLang="it-IT" sz="2400" dirty="0" err="1">
                <a:latin typeface="Times New Roman" panose="02020603050405020304" pitchFamily="18" charset="0"/>
              </a:rPr>
              <a:t>simvastatina</a:t>
            </a:r>
            <a:r>
              <a:rPr lang="it-IT" altLang="it-IT" sz="2400" dirty="0">
                <a:latin typeface="Times New Roman" panose="02020603050405020304" pitchFamily="18" charset="0"/>
              </a:rPr>
              <a:t>, </a:t>
            </a:r>
            <a:r>
              <a:rPr lang="it-IT" altLang="it-IT" sz="2400" dirty="0" err="1">
                <a:latin typeface="Times New Roman" panose="02020603050405020304" pitchFamily="18" charset="0"/>
              </a:rPr>
              <a:t>ecc</a:t>
            </a:r>
            <a:endParaRPr lang="it-IT" altLang="it-IT" sz="2400" dirty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>
              <a:latin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194560" y="507076"/>
            <a:ext cx="8420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/>
              <a:t>Farmacocinetica dei Calcioantagonisti</a:t>
            </a: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xmlns="" val="27591722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1"/>
          <p:cNvSpPr txBox="1">
            <a:spLocks noChangeArrowheads="1"/>
          </p:cNvSpPr>
          <p:nvPr/>
        </p:nvSpPr>
        <p:spPr bwMode="auto">
          <a:xfrm>
            <a:off x="2420503" y="282633"/>
            <a:ext cx="8627111" cy="1049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200" b="1" dirty="0">
                <a:latin typeface="Arial" panose="020B0604020202020204" pitchFamily="34" charset="0"/>
              </a:rPr>
              <a:t>Effetti indesiderati dei calcioantagonisti</a:t>
            </a:r>
          </a:p>
        </p:txBody>
      </p:sp>
      <p:sp>
        <p:nvSpPr>
          <p:cNvPr id="76803" name="Text Box 2"/>
          <p:cNvSpPr txBox="1">
            <a:spLocks noChangeArrowheads="1"/>
          </p:cNvSpPr>
          <p:nvPr/>
        </p:nvSpPr>
        <p:spPr bwMode="auto">
          <a:xfrm>
            <a:off x="764770" y="1620982"/>
            <a:ext cx="12095019" cy="4957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anose="05000000000000000000" pitchFamily="2" charset="2"/>
              <a:buChar char=""/>
            </a:pPr>
            <a:r>
              <a:rPr lang="it-IT" altLang="it-IT" sz="2400" dirty="0" smtClean="0">
                <a:latin typeface="Times New Roman" panose="02020603050405020304" pitchFamily="18" charset="0"/>
              </a:rPr>
              <a:t>Ipotensione </a:t>
            </a:r>
            <a:endParaRPr lang="it-IT" altLang="it-IT" sz="2400" dirty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anose="05000000000000000000" pitchFamily="2" charset="2"/>
              <a:buChar char=""/>
            </a:pPr>
            <a:r>
              <a:rPr lang="it-IT" altLang="it-IT" sz="2400" dirty="0">
                <a:latin typeface="Times New Roman" panose="02020603050405020304" pitchFamily="18" charset="0"/>
              </a:rPr>
              <a:t>Cefalea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anose="05000000000000000000" pitchFamily="2" charset="2"/>
              <a:buChar char=""/>
            </a:pPr>
            <a:r>
              <a:rPr lang="it-IT" altLang="it-IT" sz="2400" dirty="0" err="1">
                <a:latin typeface="Times New Roman" panose="02020603050405020304" pitchFamily="18" charset="0"/>
              </a:rPr>
              <a:t>flushing</a:t>
            </a:r>
            <a:endParaRPr lang="it-IT" altLang="it-IT" sz="2400" dirty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 dirty="0" err="1">
                <a:latin typeface="Times New Roman" panose="02020603050405020304" pitchFamily="18" charset="0"/>
              </a:rPr>
              <a:t>Verapamile</a:t>
            </a:r>
            <a:endParaRPr lang="it-IT" altLang="it-IT" sz="2400" b="1" dirty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anose="05000000000000000000" pitchFamily="2" charset="2"/>
              <a:buChar char=""/>
            </a:pPr>
            <a:r>
              <a:rPr lang="it-IT" altLang="it-IT" sz="2400" dirty="0">
                <a:latin typeface="Times New Roman" panose="02020603050405020304" pitchFamily="18" charset="0"/>
              </a:rPr>
              <a:t>Stipsi e impotenza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anose="05000000000000000000" pitchFamily="2" charset="2"/>
              <a:buChar char=""/>
            </a:pPr>
            <a:r>
              <a:rPr lang="it-IT" altLang="it-IT" sz="2400" dirty="0">
                <a:latin typeface="Times New Roman" panose="02020603050405020304" pitchFamily="18" charset="0"/>
              </a:rPr>
              <a:t>Bradicardia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anose="05000000000000000000" pitchFamily="2" charset="2"/>
              <a:buChar char=""/>
            </a:pPr>
            <a:r>
              <a:rPr lang="it-IT" altLang="it-IT" sz="2400" dirty="0">
                <a:latin typeface="Times New Roman" panose="02020603050405020304" pitchFamily="18" charset="0"/>
              </a:rPr>
              <a:t>Blocco atrio-ventricolare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anose="05000000000000000000" pitchFamily="2" charset="2"/>
              <a:buChar char=""/>
            </a:pPr>
            <a:r>
              <a:rPr lang="it-IT" altLang="it-IT" sz="2400" dirty="0">
                <a:latin typeface="Times New Roman" panose="02020603050405020304" pitchFamily="18" charset="0"/>
              </a:rPr>
              <a:t>Insufficienza cardiaca congestizia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 smtClean="0">
                <a:solidFill>
                  <a:srgbClr val="006666"/>
                </a:solidFill>
                <a:latin typeface="Times New Roman" panose="02020603050405020304" pitchFamily="18" charset="0"/>
              </a:rPr>
              <a:t>Le </a:t>
            </a:r>
            <a:r>
              <a:rPr lang="it-IT" altLang="it-IT" sz="2400" dirty="0" err="1">
                <a:solidFill>
                  <a:srgbClr val="006666"/>
                </a:solidFill>
                <a:latin typeface="Times New Roman" panose="02020603050405020304" pitchFamily="18" charset="0"/>
              </a:rPr>
              <a:t>diidropiridine</a:t>
            </a:r>
            <a:r>
              <a:rPr lang="it-IT" altLang="it-IT" sz="2400" dirty="0">
                <a:solidFill>
                  <a:srgbClr val="006666"/>
                </a:solidFill>
                <a:latin typeface="Times New Roman" panose="02020603050405020304" pitchFamily="18" charset="0"/>
              </a:rPr>
              <a:t> possono determinare tachicardia come risposta riflessa alla vasodilatazione.</a:t>
            </a:r>
          </a:p>
        </p:txBody>
      </p:sp>
      <p:sp>
        <p:nvSpPr>
          <p:cNvPr id="76804" name="AutoShape 3"/>
          <p:cNvSpPr>
            <a:spLocks/>
          </p:cNvSpPr>
          <p:nvPr/>
        </p:nvSpPr>
        <p:spPr bwMode="auto">
          <a:xfrm>
            <a:off x="5195455" y="4397433"/>
            <a:ext cx="96982" cy="1662502"/>
          </a:xfrm>
          <a:prstGeom prst="rightBrace">
            <a:avLst>
              <a:gd name="adj1" fmla="val 104167"/>
              <a:gd name="adj2" fmla="val 50000"/>
            </a:avLst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it-IT" altLang="it-IT">
              <a:solidFill>
                <a:srgbClr val="FFFFFF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5558499" y="4705004"/>
            <a:ext cx="3517613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>
                <a:latin typeface="Times New Roman" panose="02020603050405020304" pitchFamily="18" charset="0"/>
              </a:rPr>
              <a:t>Per eccessiva inibizione dell’ingresso di calcio</a:t>
            </a:r>
          </a:p>
        </p:txBody>
      </p:sp>
    </p:spTree>
    <p:extLst>
      <p:ext uri="{BB962C8B-B14F-4D97-AF65-F5344CB8AC3E}">
        <p14:creationId xmlns:p14="http://schemas.microsoft.com/office/powerpoint/2010/main" xmlns="" val="1225199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38400" y="-458787"/>
            <a:ext cx="7542213" cy="2591644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it-IT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VASODILATATORI DIRETTI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2438400" y="1981200"/>
            <a:ext cx="79248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it-IT" altLang="it-IT" sz="2400" dirty="0">
                <a:latin typeface="Times New Roman" panose="02020603050405020304" pitchFamily="18" charset="0"/>
              </a:rPr>
              <a:t>IDRALAZINA   (anti-ipertensivo per via orale)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it-IT" altLang="it-IT" sz="2400" dirty="0">
                <a:latin typeface="Times New Roman" panose="02020603050405020304" pitchFamily="18" charset="0"/>
              </a:rPr>
              <a:t>MINOXIDIL                     idem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it-IT" altLang="it-IT" sz="2400" dirty="0">
                <a:latin typeface="Times New Roman" panose="02020603050405020304" pitchFamily="18" charset="0"/>
              </a:rPr>
              <a:t>DIAZOSSIDO      (anti-ipertensivo </a:t>
            </a:r>
            <a:r>
              <a:rPr lang="it-IT" altLang="it-IT" sz="2400" dirty="0" err="1">
                <a:latin typeface="Times New Roman" panose="02020603050405020304" pitchFamily="18" charset="0"/>
              </a:rPr>
              <a:t>i.v</a:t>
            </a:r>
            <a:r>
              <a:rPr lang="it-IT" altLang="it-IT" sz="2400" dirty="0">
                <a:latin typeface="Times New Roman" panose="02020603050405020304" pitchFamily="18" charset="0"/>
              </a:rPr>
              <a:t>. per crisi)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it-IT" altLang="it-IT" sz="2400" dirty="0">
                <a:latin typeface="Times New Roman" panose="02020603050405020304" pitchFamily="18" charset="0"/>
              </a:rPr>
              <a:t>NITROPRUSSIATO         idem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it-IT" altLang="it-IT" sz="2400" dirty="0">
                <a:latin typeface="Times New Roman" panose="02020603050405020304" pitchFamily="18" charset="0"/>
              </a:rPr>
              <a:t>FENOLDOPAM                idem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Agiscono dilatando le arteriole, senza inibire i riflessi simpatici e, pertanto, non danno ipotensione ortostatica</a:t>
            </a:r>
            <a:r>
              <a:rPr lang="it-IT" altLang="it-IT" sz="2400" dirty="0">
                <a:latin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15573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1860914" y="2012845"/>
            <a:ext cx="8640763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 smtClean="0">
                <a:latin typeface="Times New Roman" panose="02020603050405020304" pitchFamily="18" charset="0"/>
              </a:rPr>
              <a:t>Rapido </a:t>
            </a:r>
            <a:r>
              <a:rPr lang="it-IT" altLang="it-IT" sz="2400" b="1" dirty="0">
                <a:latin typeface="Times New Roman" panose="02020603050405020304" pitchFamily="18" charset="0"/>
              </a:rPr>
              <a:t>assorbimento, ma scarsa biodisponibilità (16-35%)</a:t>
            </a:r>
            <a:r>
              <a:rPr lang="it-IT" altLang="it-IT" sz="3200" b="1" dirty="0">
                <a:latin typeface="Times New Roman" panose="02020603050405020304" pitchFamily="18" charset="0"/>
              </a:rPr>
              <a:t>          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Metabolizzata per  acetilazione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Emivita = 2-4 ore 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Eliminazione per via biliare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Dose 40-200 mg/die, suddivisi in 2-3 volte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u="sng" dirty="0">
                <a:latin typeface="Times New Roman" panose="02020603050405020304" pitchFamily="18" charset="0"/>
              </a:rPr>
              <a:t>AGISCE SOLO SULLE ARTERIOLE </a:t>
            </a:r>
            <a:r>
              <a:rPr lang="it-IT" altLang="it-IT" sz="2400" dirty="0">
                <a:latin typeface="Times New Roman" panose="02020603050405020304" pitchFamily="18" charset="0"/>
              </a:rPr>
              <a:t> (cerebrali, coronariche, splancniche, renali)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consegue </a:t>
            </a:r>
            <a:r>
              <a:rPr lang="it-IT" altLang="it-IT" sz="2400" u="sng" dirty="0">
                <a:latin typeface="Times New Roman" panose="02020603050405020304" pitchFamily="18" charset="0"/>
              </a:rPr>
              <a:t>tachicardia</a:t>
            </a:r>
            <a:r>
              <a:rPr lang="it-IT" altLang="it-IT" sz="2400" dirty="0">
                <a:latin typeface="Times New Roman" panose="02020603050405020304" pitchFamily="18" charset="0"/>
              </a:rPr>
              <a:t>, aumento portata e lavoro cardiaco, </a:t>
            </a:r>
            <a:r>
              <a:rPr lang="it-IT" altLang="it-IT" sz="2400" u="sng" dirty="0">
                <a:latin typeface="Times New Roman" panose="02020603050405020304" pitchFamily="18" charset="0"/>
              </a:rPr>
              <a:t>ischemia</a:t>
            </a:r>
            <a:r>
              <a:rPr lang="it-IT" altLang="it-IT" sz="24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690949" y="574765"/>
            <a:ext cx="7354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  <a:buClr>
                <a:srgbClr val="000000"/>
              </a:buClr>
              <a:buSzPct val="100000"/>
            </a:pPr>
            <a:r>
              <a:rPr lang="it-IT" altLang="it-IT" sz="3200" b="1" u="sng" dirty="0">
                <a:solidFill>
                  <a:srgbClr val="00B0F0"/>
                </a:solidFill>
                <a:latin typeface="Times New Roman" panose="02020603050405020304" pitchFamily="18" charset="0"/>
              </a:rPr>
              <a:t>IDRALAZINA</a:t>
            </a:r>
            <a:r>
              <a:rPr lang="it-IT" altLang="it-IT" sz="32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 (1)</a:t>
            </a:r>
          </a:p>
        </p:txBody>
      </p:sp>
    </p:spTree>
    <p:extLst>
      <p:ext uri="{BB962C8B-B14F-4D97-AF65-F5344CB8AC3E}">
        <p14:creationId xmlns:p14="http://schemas.microsoft.com/office/powerpoint/2010/main" xmlns="" val="1491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2209800" y="609601"/>
            <a:ext cx="7848600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3200" b="1" u="sng" dirty="0">
                <a:solidFill>
                  <a:srgbClr val="00B0F0"/>
                </a:solidFill>
                <a:latin typeface="Times New Roman" panose="02020603050405020304" pitchFamily="18" charset="0"/>
              </a:rPr>
              <a:t>IDRALAZINA</a:t>
            </a:r>
            <a:r>
              <a:rPr lang="it-IT" altLang="it-IT" sz="32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 (2)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32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u="sng" dirty="0">
                <a:latin typeface="Times New Roman" panose="02020603050405020304" pitchFamily="18" charset="0"/>
              </a:rPr>
              <a:t>Effetti collaterali</a:t>
            </a:r>
            <a:endParaRPr lang="it-IT" altLang="it-IT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nausea, vomito, cefalea, vampate di calore, neuropatie periferiche, parestesie, </a:t>
            </a:r>
            <a:r>
              <a:rPr lang="it-IT" altLang="it-IT" sz="2400" u="sng" dirty="0">
                <a:latin typeface="Times New Roman" panose="02020603050405020304" pitchFamily="18" charset="0"/>
              </a:rPr>
              <a:t>ritenzione idrico-salina (contrasta l’effetto antiipertensivo)</a:t>
            </a:r>
            <a:r>
              <a:rPr lang="it-IT" altLang="it-IT" sz="2400" dirty="0">
                <a:latin typeface="Times New Roman" panose="02020603050405020304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Lupus (autoimmune) (ai dosaggi più elevati)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Si usa in associazione con diuretici e betabloccanti,</a:t>
            </a:r>
            <a:r>
              <a:rPr lang="it-IT" altLang="it-IT" sz="2400" dirty="0">
                <a:latin typeface="Times New Roman" panose="02020603050405020304" pitchFamily="18" charset="0"/>
              </a:rPr>
              <a:t> </a:t>
            </a:r>
            <a:r>
              <a:rPr lang="it-IT" altLang="it-IT" sz="2400" b="1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nelle forme di grave ipertensione, anche in gravidanza. 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00" b="1" u="sng" dirty="0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18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1752600" y="609600"/>
            <a:ext cx="8229600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3200" b="1" u="sng">
                <a:solidFill>
                  <a:srgbClr val="00B0F0"/>
                </a:solidFill>
                <a:latin typeface="Times New Roman" panose="02020603050405020304" pitchFamily="18" charset="0"/>
              </a:rPr>
              <a:t>MINOXIDIL (1)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3200" b="1" u="sng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>
                <a:latin typeface="Times New Roman" panose="02020603050405020304" pitchFamily="18" charset="0"/>
              </a:rPr>
              <a:t>Piu’ potente vasodilatatore vs idralazina    (attiva canali K+)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>
                <a:latin typeface="Times New Roman" panose="02020603050405020304" pitchFamily="18" charset="0"/>
              </a:rPr>
              <a:t>Azione prevalente a livello arteriolare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00" b="1" u="sng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u="sng">
                <a:solidFill>
                  <a:schemeClr val="accent1"/>
                </a:solidFill>
                <a:latin typeface="Times New Roman" panose="02020603050405020304" pitchFamily="18" charset="0"/>
              </a:rPr>
              <a:t>Azione  vasodilatatrice di lunga durata (48-72 ore per os)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00" b="1">
              <a:solidFill>
                <a:schemeClr val="accent1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>
                <a:solidFill>
                  <a:schemeClr val="accent1"/>
                </a:solidFill>
                <a:latin typeface="Times New Roman" panose="02020603050405020304" pitchFamily="18" charset="0"/>
              </a:rPr>
              <a:t>Eliminazione renale in forma glucuronata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00" b="1" u="sng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617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2502491" y="1801768"/>
            <a:ext cx="7469187" cy="5724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u="sng" dirty="0" smtClean="0">
                <a:latin typeface="Times New Roman" panose="02020603050405020304" pitchFamily="18" charset="0"/>
              </a:rPr>
              <a:t>Effetti </a:t>
            </a:r>
            <a:r>
              <a:rPr lang="it-IT" altLang="it-IT" sz="2400" b="1" u="sng" dirty="0">
                <a:latin typeface="Times New Roman" panose="02020603050405020304" pitchFamily="18" charset="0"/>
              </a:rPr>
              <a:t>collaterali </a:t>
            </a:r>
            <a:r>
              <a:rPr lang="it-IT" altLang="it-IT" sz="2400" b="1" dirty="0">
                <a:latin typeface="Times New Roman" panose="02020603050405020304" pitchFamily="18" charset="0"/>
              </a:rPr>
              <a:t>(numerosi) </a:t>
            </a:r>
            <a:r>
              <a:rPr lang="it-IT" altLang="it-IT" sz="2400" dirty="0">
                <a:latin typeface="Times New Roman" panose="02020603050405020304" pitchFamily="18" charset="0"/>
              </a:rPr>
              <a:t>:   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marcata stimolazione riflessa del simpatico, aumenta renina, notevole ritenzione liquida </a:t>
            </a:r>
            <a:r>
              <a:rPr lang="it-IT" altLang="it-IT" sz="2400" u="sng" dirty="0">
                <a:latin typeface="Times New Roman" panose="02020603050405020304" pitchFamily="18" charset="0"/>
              </a:rPr>
              <a:t>(</a:t>
            </a:r>
            <a:r>
              <a:rPr lang="it-IT" altLang="it-IT" sz="2400" i="1" u="sng" dirty="0">
                <a:latin typeface="Times New Roman" panose="02020603050405020304" pitchFamily="18" charset="0"/>
              </a:rPr>
              <a:t>dare diuretici</a:t>
            </a:r>
            <a:r>
              <a:rPr lang="it-IT" altLang="it-IT" sz="2400" dirty="0">
                <a:latin typeface="Times New Roman" panose="02020603050405020304" pitchFamily="18" charset="0"/>
              </a:rPr>
              <a:t>), aumentato consumo di ossigeno da parte del cuore </a:t>
            </a:r>
            <a:r>
              <a:rPr lang="it-IT" altLang="it-IT" sz="2400" u="sng" dirty="0">
                <a:latin typeface="Times New Roman" panose="02020603050405020304" pitchFamily="18" charset="0"/>
              </a:rPr>
              <a:t>(</a:t>
            </a:r>
            <a:r>
              <a:rPr lang="it-IT" altLang="it-IT" sz="2400" i="1" u="sng" dirty="0">
                <a:latin typeface="Times New Roman" panose="02020603050405020304" pitchFamily="18" charset="0"/>
              </a:rPr>
              <a:t>dare betabloccanti</a:t>
            </a:r>
            <a:r>
              <a:rPr lang="it-IT" altLang="it-IT" sz="2400" u="sng" dirty="0">
                <a:latin typeface="Times New Roman" panose="02020603050405020304" pitchFamily="18" charset="0"/>
              </a:rPr>
              <a:t>)</a:t>
            </a:r>
            <a:r>
              <a:rPr lang="it-IT" altLang="it-IT" sz="2400" dirty="0">
                <a:latin typeface="Times New Roman" panose="02020603050405020304" pitchFamily="18" charset="0"/>
              </a:rPr>
              <a:t> cefalea, irsutismo</a:t>
            </a:r>
            <a:r>
              <a:rPr lang="it-IT" altLang="it-IT" sz="2400" u="sng" dirty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800" b="1" u="sng" dirty="0">
                <a:latin typeface="Times New Roman" panose="02020603050405020304" pitchFamily="18" charset="0"/>
              </a:rPr>
              <a:t>LONITEN</a:t>
            </a:r>
            <a:r>
              <a:rPr lang="it-IT" altLang="it-IT" sz="2400" b="1" u="sng" dirty="0">
                <a:latin typeface="Times New Roman" panose="02020603050405020304" pitchFamily="18" charset="0"/>
              </a:rPr>
              <a:t> </a:t>
            </a:r>
            <a:r>
              <a:rPr lang="it-IT" altLang="it-IT" sz="2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(compresse da 5 mg) nelle crisi ipertensive,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(associato ad un betabloccante ed ad un diuretico dell’ansa). Iniziare terapia con una </a:t>
            </a:r>
            <a:r>
              <a:rPr lang="it-IT" altLang="it-IT" sz="2400" b="1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cpr</a:t>
            </a:r>
            <a:r>
              <a:rPr lang="it-IT" altLang="it-IT" sz="2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/die. Incrementare dose di 5-10mg/die ad intervalli di 3 gg.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dirty="0">
                <a:solidFill>
                  <a:schemeClr val="accent1"/>
                </a:solidFill>
                <a:latin typeface="Times New Roman" panose="02020603050405020304" pitchFamily="18" charset="0"/>
              </a:rPr>
              <a:t>       Possibile uso di dosi maggiori, sino a 80-100 mg/die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Impiego per uso topico nella calvizie</a:t>
            </a:r>
            <a:r>
              <a:rPr lang="it-IT" altLang="it-IT" sz="2400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 </a:t>
            </a:r>
            <a:r>
              <a:rPr lang="it-IT" altLang="it-IT" sz="2400" b="1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(ALOXIDIL)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00" dirty="0">
              <a:solidFill>
                <a:schemeClr val="accent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402444" y="561703"/>
            <a:ext cx="5669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  <a:buClr>
                <a:srgbClr val="000000"/>
              </a:buClr>
              <a:buSzPct val="100000"/>
            </a:pPr>
            <a:r>
              <a:rPr lang="it-IT" altLang="it-IT" sz="3200" b="1" u="sng" dirty="0">
                <a:solidFill>
                  <a:srgbClr val="00B0F0"/>
                </a:solidFill>
                <a:latin typeface="Times New Roman" panose="02020603050405020304" pitchFamily="18" charset="0"/>
              </a:rPr>
              <a:t>MINOXIDIL (2)</a:t>
            </a:r>
          </a:p>
        </p:txBody>
      </p:sp>
    </p:spTree>
    <p:extLst>
      <p:ext uri="{BB962C8B-B14F-4D97-AF65-F5344CB8AC3E}">
        <p14:creationId xmlns:p14="http://schemas.microsoft.com/office/powerpoint/2010/main" xmlns="" val="302972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264229" y="-115388"/>
            <a:ext cx="7848600" cy="2057400"/>
          </a:xfrm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it-IT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Vasodilatatori per via endovenosa</a:t>
            </a:r>
          </a:p>
        </p:txBody>
      </p:sp>
      <p:sp>
        <p:nvSpPr>
          <p:cNvPr id="122883" name="Text Box 1027"/>
          <p:cNvSpPr txBox="1">
            <a:spLocks noChangeArrowheads="1"/>
          </p:cNvSpPr>
          <p:nvPr/>
        </p:nvSpPr>
        <p:spPr bwMode="auto">
          <a:xfrm>
            <a:off x="2747554" y="2196737"/>
            <a:ext cx="5867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DIAZOSSIDO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NITROPRUSSIATO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FENOLDOPAM</a:t>
            </a:r>
          </a:p>
        </p:txBody>
      </p:sp>
    </p:spTree>
    <p:extLst>
      <p:ext uri="{BB962C8B-B14F-4D97-AF65-F5344CB8AC3E}">
        <p14:creationId xmlns:p14="http://schemas.microsoft.com/office/powerpoint/2010/main" xmlns="" val="285650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2209800" y="228600"/>
            <a:ext cx="7772400" cy="1524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2160" tIns="46080" rIns="92160" bIns="46080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it-IT" sz="36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anose="020B0604020202020204" pitchFamily="34" charset="0"/>
              </a:rPr>
              <a:t>Valori pressori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649538" y="2514601"/>
            <a:ext cx="6615112" cy="327230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>
                <a:latin typeface="Times New Roman" panose="02020603050405020304" pitchFamily="18" charset="0"/>
              </a:rPr>
              <a:t>Ottimali                          120                       80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>
                <a:latin typeface="Times New Roman" panose="02020603050405020304" pitchFamily="18" charset="0"/>
              </a:rPr>
              <a:t>Normali                          &lt;130                   &lt;85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>
                <a:latin typeface="Times New Roman" panose="02020603050405020304" pitchFamily="18" charset="0"/>
              </a:rPr>
              <a:t>---------------------------------------------------------------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>
                <a:latin typeface="Times New Roman" panose="02020603050405020304" pitchFamily="18" charset="0"/>
              </a:rPr>
              <a:t>Ipertensione lieve          140-159              90-99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>
                <a:latin typeface="Times New Roman" panose="02020603050405020304" pitchFamily="18" charset="0"/>
              </a:rPr>
              <a:t>Ipertensione moderata   160-179            100-109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>
                <a:latin typeface="Times New Roman" panose="02020603050405020304" pitchFamily="18" charset="0"/>
              </a:rPr>
              <a:t>Ipertensione grave          </a:t>
            </a:r>
            <a:r>
              <a:rPr lang="it-IT" altLang="it-IT" sz="2400" dirty="0">
                <a:latin typeface="Symbol" panose="05050102010706020507" pitchFamily="18" charset="2"/>
              </a:rPr>
              <a:t>&gt;</a:t>
            </a:r>
            <a:r>
              <a:rPr lang="it-IT" altLang="it-IT" sz="2400" dirty="0">
                <a:latin typeface="Times New Roman" panose="02020603050405020304" pitchFamily="18" charset="0"/>
              </a:rPr>
              <a:t>180                   &gt;110</a:t>
            </a: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5159375" y="2035176"/>
            <a:ext cx="3816350" cy="460375"/>
          </a:xfrm>
          <a:prstGeom prst="rect">
            <a:avLst/>
          </a:prstGeom>
          <a:noFill/>
          <a:ln w="9360" cap="sq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2400">
                <a:latin typeface="Times New Roman" panose="02020603050405020304" pitchFamily="18" charset="0"/>
              </a:rPr>
              <a:t>   </a:t>
            </a:r>
            <a:r>
              <a:rPr lang="it-IT" altLang="it-IT" sz="2400" u="sng">
                <a:solidFill>
                  <a:srgbClr val="B2B2B2"/>
                </a:solidFill>
                <a:latin typeface="Times New Roman" panose="02020603050405020304" pitchFamily="18" charset="0"/>
              </a:rPr>
              <a:t>Sistolica</a:t>
            </a:r>
            <a:r>
              <a:rPr lang="it-IT" altLang="it-IT" sz="2400">
                <a:solidFill>
                  <a:srgbClr val="B2B2B2"/>
                </a:solidFill>
                <a:latin typeface="Times New Roman" panose="02020603050405020304" pitchFamily="18" charset="0"/>
              </a:rPr>
              <a:t>            </a:t>
            </a:r>
            <a:r>
              <a:rPr lang="it-IT" altLang="it-IT" sz="2400" u="sng">
                <a:solidFill>
                  <a:srgbClr val="B2B2B2"/>
                </a:solidFill>
                <a:latin typeface="Times New Roman" panose="02020603050405020304" pitchFamily="18" charset="0"/>
              </a:rPr>
              <a:t>Diastolica</a:t>
            </a:r>
          </a:p>
        </p:txBody>
      </p:sp>
    </p:spTree>
    <p:extLst>
      <p:ext uri="{BB962C8B-B14F-4D97-AF65-F5344CB8AC3E}">
        <p14:creationId xmlns:p14="http://schemas.microsoft.com/office/powerpoint/2010/main" xmlns="" val="70059795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905000" y="304800"/>
            <a:ext cx="81534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3200" b="1" u="sng">
                <a:solidFill>
                  <a:srgbClr val="00B0F0"/>
                </a:solidFill>
                <a:latin typeface="Times New Roman" panose="02020603050405020304" pitchFamily="18" charset="0"/>
              </a:rPr>
              <a:t>DIAZOSSIDO (1)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>
                <a:latin typeface="Times New Roman" panose="02020603050405020304" pitchFamily="18" charset="0"/>
              </a:rPr>
              <a:t>Meccanismo simile a minoxidil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it-IT" altLang="it-IT" sz="2400" b="1" u="sng">
                <a:latin typeface="Times New Roman" panose="02020603050405020304" pitchFamily="18" charset="0"/>
              </a:rPr>
              <a:t>Azione rapida, intensa e prolungata</a:t>
            </a:r>
            <a:r>
              <a:rPr lang="it-IT" altLang="it-IT" sz="2400">
                <a:latin typeface="Times New Roman" panose="02020603050405020304" pitchFamily="18" charset="0"/>
              </a:rPr>
              <a:t> . Induce apertura dei canali del K+ con iperpolarizzazione della membrana delle cellule muscolari lisce vasali e conseguente mancata contrazione.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b="1" u="sng"/>
              <a:t>nelle crisi ipertensive: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b="1" u="sng"/>
          </a:p>
          <a:p>
            <a:pPr eaLnBrk="1" hangingPunct="1">
              <a:buClr>
                <a:srgbClr val="000000"/>
              </a:buClr>
              <a:buSzPct val="100000"/>
              <a:buFontTx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infusione lenta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it-IT" altLang="it-IT" sz="2400">
                <a:latin typeface="Times New Roman" panose="02020603050405020304" pitchFamily="18" charset="0"/>
              </a:rPr>
              <a:t>per </a:t>
            </a:r>
            <a:r>
              <a:rPr lang="it-IT" altLang="it-IT" sz="2400" u="sng">
                <a:latin typeface="Times New Roman" panose="02020603050405020304" pitchFamily="18" charset="0"/>
              </a:rPr>
              <a:t>i.v.</a:t>
            </a:r>
            <a:r>
              <a:rPr lang="it-IT" altLang="it-IT" sz="2400">
                <a:latin typeface="Times New Roman" panose="02020603050405020304" pitchFamily="18" charset="0"/>
              </a:rPr>
              <a:t> 3-4 volte, ogni 5 minuti. </a:t>
            </a:r>
          </a:p>
        </p:txBody>
      </p:sp>
    </p:spTree>
    <p:extLst>
      <p:ext uri="{BB962C8B-B14F-4D97-AF65-F5344CB8AC3E}">
        <p14:creationId xmlns:p14="http://schemas.microsoft.com/office/powerpoint/2010/main" xmlns="" val="130576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2063750" y="692150"/>
            <a:ext cx="8337550" cy="520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3200" b="1" u="sng">
                <a:solidFill>
                  <a:srgbClr val="00B0F0"/>
                </a:solidFill>
                <a:latin typeface="Times New Roman" panose="02020603050405020304" pitchFamily="18" charset="0"/>
              </a:rPr>
              <a:t>DIAZOSSIDO (2)</a:t>
            </a:r>
          </a:p>
          <a:p>
            <a:pPr algn="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3200" b="1" u="sng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u="sng">
                <a:solidFill>
                  <a:srgbClr val="FFFFFF"/>
                </a:solidFill>
                <a:latin typeface="Times New Roman" panose="02020603050405020304" pitchFamily="18" charset="0"/>
              </a:rPr>
              <a:t>Effetti collaterali</a:t>
            </a:r>
            <a:r>
              <a:rPr lang="it-IT" altLang="it-IT" sz="2400">
                <a:latin typeface="Times New Roman" panose="02020603050405020304" pitchFamily="18" charset="0"/>
              </a:rPr>
              <a:t> :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it-IT" altLang="it-IT" sz="2400" u="sng">
                <a:latin typeface="Times New Roman" panose="02020603050405020304" pitchFamily="18" charset="0"/>
              </a:rPr>
              <a:t>Iperglicemia</a:t>
            </a:r>
            <a:r>
              <a:rPr lang="it-IT" altLang="it-IT" sz="2400">
                <a:latin typeface="Times New Roman" panose="02020603050405020304" pitchFamily="18" charset="0"/>
              </a:rPr>
              <a:t>   (per ridotta secrezione di insulina)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it-IT" altLang="it-IT" sz="2400" u="sng">
                <a:latin typeface="Times New Roman" panose="02020603050405020304" pitchFamily="18" charset="0"/>
              </a:rPr>
              <a:t>Iperuricemia</a:t>
            </a:r>
            <a:r>
              <a:rPr lang="it-IT" altLang="it-IT" sz="2400">
                <a:latin typeface="Times New Roman" panose="02020603050405020304" pitchFamily="18" charset="0"/>
              </a:rPr>
              <a:t> (per ridotta escrezione di acido urico) 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Tx/>
              <a:buChar char="•"/>
            </a:pPr>
            <a:r>
              <a:rPr lang="it-IT" altLang="it-IT" sz="2400" u="sng">
                <a:latin typeface="Times New Roman" panose="02020603050405020304" pitchFamily="18" charset="0"/>
              </a:rPr>
              <a:t>Ipotensione notevole</a:t>
            </a:r>
            <a:r>
              <a:rPr lang="it-IT" altLang="it-IT" sz="2400">
                <a:latin typeface="Times New Roman" panose="02020603050405020304" pitchFamily="18" charset="0"/>
              </a:rPr>
              <a:t>, aumento della frequenza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>
                <a:latin typeface="Times New Roman" panose="02020603050405020304" pitchFamily="18" charset="0"/>
              </a:rPr>
              <a:t> cardiaca, della portata e del lavoro (rischio coronaropatici!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>
                <a:latin typeface="Times New Roman" panose="02020603050405020304" pitchFamily="18" charset="0"/>
              </a:rPr>
              <a:t> angina, aritmie).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95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2179775" y="1743393"/>
            <a:ext cx="8677275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 smtClean="0">
                <a:latin typeface="Times New Roman" panose="02020603050405020304" pitchFamily="18" charset="0"/>
              </a:rPr>
              <a:t>AGISCE </a:t>
            </a:r>
            <a:r>
              <a:rPr lang="it-IT" altLang="it-IT" sz="2400" dirty="0">
                <a:latin typeface="Times New Roman" panose="02020603050405020304" pitchFamily="18" charset="0"/>
              </a:rPr>
              <a:t>SIA SULLE ARTERIOLE CHE </a:t>
            </a:r>
            <a:r>
              <a:rPr lang="it-IT" altLang="it-IT" sz="2400" b="1" u="sng" dirty="0">
                <a:latin typeface="Times New Roman" panose="02020603050405020304" pitchFamily="18" charset="0"/>
              </a:rPr>
              <a:t>SULLE VENE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b="1" u="sng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Azione </a:t>
            </a:r>
            <a:r>
              <a:rPr lang="it-IT" altLang="it-IT" sz="2400" b="1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potente, immediata, ma di breve durata (1-10 </a:t>
            </a:r>
            <a:r>
              <a:rPr lang="it-IT" altLang="it-IT" sz="2400" b="1" u="sng" dirty="0" err="1">
                <a:solidFill>
                  <a:schemeClr val="accent1"/>
                </a:solidFill>
                <a:latin typeface="Times New Roman" panose="02020603050405020304" pitchFamily="18" charset="0"/>
              </a:rPr>
              <a:t>min</a:t>
            </a:r>
            <a:r>
              <a:rPr lang="it-IT" altLang="it-IT" sz="2400" b="1" u="sng" dirty="0">
                <a:solidFill>
                  <a:schemeClr val="accent1"/>
                </a:solidFill>
                <a:latin typeface="Times New Roman" panose="02020603050405020304" pitchFamily="18" charset="0"/>
              </a:rPr>
              <a:t>)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libera NO : aumento di </a:t>
            </a:r>
            <a:r>
              <a:rPr lang="it-IT" altLang="it-IT" sz="2400" dirty="0" err="1">
                <a:latin typeface="Times New Roman" panose="02020603050405020304" pitchFamily="18" charset="0"/>
              </a:rPr>
              <a:t>cGMP</a:t>
            </a:r>
            <a:r>
              <a:rPr lang="it-IT" altLang="it-IT" sz="2400" dirty="0">
                <a:latin typeface="Times New Roman" panose="02020603050405020304" pitchFamily="18" charset="0"/>
              </a:rPr>
              <a:t> e rilascio dei muscoli lisci vasali.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altLang="it-IT" sz="2400" dirty="0">
                <a:latin typeface="Times New Roman" panose="02020603050405020304" pitchFamily="18" charset="0"/>
              </a:rPr>
              <a:t>A livello cellule muscolari lisce il </a:t>
            </a:r>
            <a:r>
              <a:rPr lang="it-IT" altLang="it-IT" sz="2400" dirty="0" err="1">
                <a:latin typeface="Times New Roman" panose="02020603050405020304" pitchFamily="18" charset="0"/>
              </a:rPr>
              <a:t>nitroprussiato</a:t>
            </a:r>
            <a:r>
              <a:rPr lang="it-IT" altLang="it-IT" sz="2400" dirty="0">
                <a:latin typeface="Times New Roman" panose="02020603050405020304" pitchFamily="18" charset="0"/>
              </a:rPr>
              <a:t> viene ridotto con liberazione di NO e cianuro .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altLang="it-IT" sz="2400" dirty="0" err="1">
                <a:latin typeface="Times New Roman" panose="02020603050405020304" pitchFamily="18" charset="0"/>
              </a:rPr>
              <a:t>Alivello</a:t>
            </a:r>
            <a:r>
              <a:rPr lang="it-IT" altLang="it-IT" sz="2400" dirty="0">
                <a:latin typeface="Times New Roman" panose="02020603050405020304" pitchFamily="18" charset="0"/>
              </a:rPr>
              <a:t> epatico cianuro trasformato a tiocianato eliminato dal rene. 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Si usa per infusione continua nelle gravi crisi ipertensive e </a:t>
            </a:r>
            <a:r>
              <a:rPr lang="it-IT" altLang="it-IT" sz="2400" u="sng" dirty="0">
                <a:latin typeface="Times New Roman" panose="02020603050405020304" pitchFamily="18" charset="0"/>
              </a:rPr>
              <a:t>nella grave insufficienza cardiaca (</a:t>
            </a:r>
            <a:r>
              <a:rPr lang="it-IT" altLang="it-IT" sz="2400" u="sng" dirty="0" err="1">
                <a:latin typeface="Times New Roman" panose="02020603050405020304" pitchFamily="18" charset="0"/>
              </a:rPr>
              <a:t>rid.pre</a:t>
            </a:r>
            <a:r>
              <a:rPr lang="it-IT" altLang="it-IT" sz="2400" u="sng" dirty="0">
                <a:latin typeface="Times New Roman" panose="02020603050405020304" pitchFamily="18" charset="0"/>
              </a:rPr>
              <a:t> e post carico)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952252" y="731519"/>
            <a:ext cx="7132320" cy="1297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  <a:spcBef>
                <a:spcPct val="50000"/>
              </a:spcBef>
              <a:buClr>
                <a:srgbClr val="000000"/>
              </a:buClr>
              <a:buSzPct val="100000"/>
            </a:pPr>
            <a:r>
              <a:rPr lang="it-IT" altLang="it-IT" sz="3200" b="1" u="sng" dirty="0">
                <a:solidFill>
                  <a:srgbClr val="00B0F0"/>
                </a:solidFill>
                <a:latin typeface="Times New Roman" panose="02020603050405020304" pitchFamily="18" charset="0"/>
              </a:rPr>
              <a:t>NITROPRUSSIATO DI SODIO (1)</a:t>
            </a:r>
          </a:p>
          <a:p>
            <a:pPr lvl="0">
              <a:lnSpc>
                <a:spcPct val="200000"/>
              </a:lnSpc>
              <a:spcBef>
                <a:spcPct val="50000"/>
              </a:spcBef>
              <a:buClr>
                <a:srgbClr val="000000"/>
              </a:buClr>
              <a:buSzPct val="100000"/>
            </a:pPr>
            <a:endParaRPr lang="it-IT" altLang="it-IT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99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2677887" y="2007645"/>
            <a:ext cx="709771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32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u="sng" dirty="0">
                <a:latin typeface="Times New Roman" panose="02020603050405020304" pitchFamily="18" charset="0"/>
              </a:rPr>
              <a:t>La soluzione si degrada facilmente alla luce</a:t>
            </a: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Il cianuro accumulandosi può dare acidosi 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metabolica.</a:t>
            </a:r>
            <a:endParaRPr lang="it-IT" altLang="it-IT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Accumulo di tiocianato (prodotto nel fegato) 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in caso di insufficienza renale, provoca </a:t>
            </a:r>
            <a:r>
              <a:rPr lang="it-IT" altLang="it-IT" sz="2400" dirty="0">
                <a:latin typeface="Times New Roman" panose="02020603050405020304" pitchFamily="18" charset="0"/>
              </a:rPr>
              <a:t>astenia, nausea, anoressia, psicosi.</a:t>
            </a:r>
          </a:p>
          <a:p>
            <a:pPr algn="ctr" eaLnBrk="1" hangingPunct="1">
              <a:spcBef>
                <a:spcPct val="5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2400" dirty="0">
                <a:latin typeface="Times New Roman" panose="02020603050405020304" pitchFamily="18" charset="0"/>
              </a:rPr>
              <a:t>(profilassi con tiosolfato sodico e </a:t>
            </a:r>
            <a:r>
              <a:rPr lang="it-IT" altLang="it-IT" sz="2400" dirty="0" err="1">
                <a:latin typeface="Times New Roman" panose="02020603050405020304" pitchFamily="18" charset="0"/>
              </a:rPr>
              <a:t>idrossicobalamina</a:t>
            </a:r>
            <a:r>
              <a:rPr lang="it-IT" altLang="it-IT" sz="24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630217" y="718457"/>
            <a:ext cx="7145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  <a:buClr>
                <a:srgbClr val="000000"/>
              </a:buClr>
              <a:buSzPct val="100000"/>
            </a:pPr>
            <a:r>
              <a:rPr lang="it-IT" altLang="it-IT" sz="3200" b="1" u="sng" dirty="0">
                <a:solidFill>
                  <a:srgbClr val="00B0F0"/>
                </a:solidFill>
                <a:latin typeface="Times New Roman" panose="02020603050405020304" pitchFamily="18" charset="0"/>
              </a:rPr>
              <a:t>NITROPRUSSIATO DI SODIO (2)</a:t>
            </a:r>
          </a:p>
        </p:txBody>
      </p:sp>
    </p:spTree>
    <p:extLst>
      <p:ext uri="{BB962C8B-B14F-4D97-AF65-F5344CB8AC3E}">
        <p14:creationId xmlns:p14="http://schemas.microsoft.com/office/powerpoint/2010/main" xmlns="" val="37627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3030539" y="1089025"/>
            <a:ext cx="683577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4000">
                <a:solidFill>
                  <a:srgbClr val="006666"/>
                </a:solidFill>
                <a:latin typeface="Arial" panose="020B0604020202020204" pitchFamily="34" charset="0"/>
              </a:rPr>
              <a:t>Farmaci antiipertensivi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927350" y="32131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lnSpc>
                <a:spcPct val="80000"/>
              </a:lnSpc>
              <a:spcBef>
                <a:spcPts val="450"/>
              </a:spcBef>
              <a:spcAft>
                <a:spcPct val="0"/>
              </a:spcAft>
              <a:buClrTx/>
              <a:buSzPct val="70000"/>
            </a:pPr>
            <a:r>
              <a:rPr lang="it-IT" altLang="it-IT" sz="1800" b="1" dirty="0"/>
              <a:t>Farmaci di I scelta</a:t>
            </a:r>
          </a:p>
          <a:p>
            <a:pPr defTabSz="449263" fontAlgn="base">
              <a:lnSpc>
                <a:spcPct val="80000"/>
              </a:lnSpc>
              <a:spcBef>
                <a:spcPts val="375"/>
              </a:spcBef>
              <a:spcAft>
                <a:spcPct val="0"/>
              </a:spcAft>
              <a:buClrTx/>
              <a:buSzPct val="70000"/>
            </a:pPr>
            <a:r>
              <a:rPr lang="it-IT" altLang="it-IT" sz="1500" dirty="0"/>
              <a:t> </a:t>
            </a:r>
          </a:p>
          <a:p>
            <a:pPr defTabSz="449263" fontAlgn="base">
              <a:lnSpc>
                <a:spcPct val="80000"/>
              </a:lnSpc>
              <a:spcBef>
                <a:spcPts val="375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"/>
            </a:pPr>
            <a:r>
              <a:rPr lang="it-IT" altLang="it-IT" sz="1500" dirty="0"/>
              <a:t>Diuretici</a:t>
            </a:r>
          </a:p>
          <a:p>
            <a:pPr defTabSz="449263" fontAlgn="base">
              <a:lnSpc>
                <a:spcPct val="80000"/>
              </a:lnSpc>
              <a:spcBef>
                <a:spcPts val="375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"/>
            </a:pPr>
            <a:r>
              <a:rPr lang="it-IT" altLang="it-IT" sz="1500" dirty="0"/>
              <a:t>ACE-inibitori</a:t>
            </a:r>
          </a:p>
          <a:p>
            <a:pPr defTabSz="449263" fontAlgn="base">
              <a:lnSpc>
                <a:spcPct val="80000"/>
              </a:lnSpc>
              <a:spcBef>
                <a:spcPts val="375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"/>
            </a:pPr>
            <a:r>
              <a:rPr lang="it-IT" altLang="it-IT" sz="1500" dirty="0"/>
              <a:t>Antagonisti del recettore dell’</a:t>
            </a:r>
            <a:r>
              <a:rPr lang="it-IT" altLang="it-IT" sz="1500" dirty="0" err="1"/>
              <a:t>angiotensina</a:t>
            </a:r>
            <a:endParaRPr lang="it-IT" altLang="it-IT" sz="1500" dirty="0"/>
          </a:p>
          <a:p>
            <a:pPr defTabSz="449263" fontAlgn="base">
              <a:lnSpc>
                <a:spcPct val="80000"/>
              </a:lnSpc>
              <a:spcBef>
                <a:spcPts val="375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"/>
            </a:pPr>
            <a:r>
              <a:rPr lang="it-IT" altLang="it-IT" sz="1500" dirty="0" smtClean="0">
                <a:latin typeface="Symbol" panose="05050102010706020507" pitchFamily="18" charset="2"/>
              </a:rPr>
              <a:t></a:t>
            </a:r>
            <a:r>
              <a:rPr lang="it-IT" altLang="it-IT" sz="1500" dirty="0"/>
              <a:t>-bloccanti</a:t>
            </a:r>
          </a:p>
          <a:p>
            <a:pPr defTabSz="449263" fontAlgn="base">
              <a:lnSpc>
                <a:spcPct val="80000"/>
              </a:lnSpc>
              <a:spcBef>
                <a:spcPts val="375"/>
              </a:spcBef>
              <a:spcAft>
                <a:spcPct val="0"/>
              </a:spcAft>
              <a:buSzPct val="70000"/>
              <a:buFont typeface="Wingdings" panose="05000000000000000000" pitchFamily="2" charset="2"/>
              <a:buChar char=""/>
            </a:pPr>
            <a:r>
              <a:rPr lang="it-IT" altLang="it-IT" sz="1500" dirty="0"/>
              <a:t>Calcio </a:t>
            </a:r>
            <a:r>
              <a:rPr lang="it-IT" altLang="it-IT" sz="1500" dirty="0" smtClean="0"/>
              <a:t>antagonisti</a:t>
            </a:r>
            <a:endParaRPr lang="it-IT" altLang="it-IT" sz="1500" dirty="0"/>
          </a:p>
        </p:txBody>
      </p:sp>
    </p:spTree>
    <p:extLst>
      <p:ext uri="{BB962C8B-B14F-4D97-AF65-F5344CB8AC3E}">
        <p14:creationId xmlns:p14="http://schemas.microsoft.com/office/powerpoint/2010/main" xmlns="" val="35022004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600">
                <a:solidFill>
                  <a:srgbClr val="006666"/>
                </a:solidFill>
                <a:latin typeface="Arial" panose="020B0604020202020204" pitchFamily="34" charset="0"/>
              </a:rPr>
              <a:t>Farmaci antiipertensivi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894013" y="1827213"/>
            <a:ext cx="7313612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defTabSz="449263" fontAlgn="base">
              <a:spcBef>
                <a:spcPts val="45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In caso di insufficiente risposta a un singolo farmaco: </a:t>
            </a:r>
          </a:p>
          <a:p>
            <a:pPr marL="342900" indent="-341313" defTabSz="449263" fontAlgn="base">
              <a:spcBef>
                <a:spcPts val="45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it-IT" b="1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marL="341313" indent="-339725" defTabSz="449263" fontAlgn="base"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Diuret</a:t>
            </a: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ici e </a:t>
            </a:r>
            <a:r>
              <a:rPr lang="it-IT" dirty="0">
                <a:solidFill>
                  <a:srgbClr val="000000"/>
                </a:solidFill>
                <a:latin typeface="Symbol" pitchFamily="18" charset="2"/>
                <a:cs typeface="Arial" panose="020B0604020202020204" pitchFamily="34" charset="0"/>
              </a:rPr>
              <a:t></a:t>
            </a: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-bloccanti</a:t>
            </a:r>
          </a:p>
          <a:p>
            <a:pPr marL="341313" indent="-339725" defTabSz="449263" fontAlgn="base"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Diuretici e ACE-inibitori o antagonisti recettore </a:t>
            </a:r>
            <a:r>
              <a:rPr lang="it-IT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angiotensina</a:t>
            </a:r>
            <a:endParaRPr lang="it-IT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marL="341313" indent="-339725" defTabSz="449263" fontAlgn="base"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Calcio antagonisti e </a:t>
            </a:r>
            <a:r>
              <a:rPr lang="it-IT" dirty="0">
                <a:solidFill>
                  <a:srgbClr val="000000"/>
                </a:solidFill>
                <a:latin typeface="Symbol" pitchFamily="18" charset="2"/>
                <a:cs typeface="Arial" panose="020B0604020202020204" pitchFamily="34" charset="0"/>
              </a:rPr>
              <a:t></a:t>
            </a: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-bloccanti</a:t>
            </a:r>
          </a:p>
          <a:p>
            <a:pPr marL="341313" indent="-339725" defTabSz="449263" fontAlgn="base"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Calcio antagonisti e ACE-inibitori o antagonisti recettore </a:t>
            </a:r>
            <a:r>
              <a:rPr lang="it-IT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angiotensina</a:t>
            </a:r>
            <a:endParaRPr lang="it-IT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marL="341313" indent="-339725" defTabSz="449263" fontAlgn="base"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Calcio antagonisti e diuretici</a:t>
            </a:r>
          </a:p>
          <a:p>
            <a:pPr marL="341313" indent="-339725" defTabSz="449263" fontAlgn="base"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Altre associazioni (</a:t>
            </a: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farmaci attivi sui recettori alfa e </a:t>
            </a: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diuretici) </a:t>
            </a:r>
          </a:p>
          <a:p>
            <a:pPr marL="341313" indent="-339725" defTabSz="449263" fontAlgn="base"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it-IT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marL="341313" indent="-339725" defTabSz="449263" fontAlgn="base"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marL="341313" indent="-339725" defTabSz="449263" fontAlgn="base">
              <a:spcBef>
                <a:spcPts val="450"/>
              </a:spcBef>
              <a:spcAft>
                <a:spcPct val="0"/>
              </a:spcAft>
              <a:buClr>
                <a:srgbClr val="006666"/>
              </a:buClr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it-IT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1470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600" dirty="0">
                <a:solidFill>
                  <a:srgbClr val="006666"/>
                </a:solidFill>
                <a:latin typeface="Arial" panose="020B0604020202020204" pitchFamily="34" charset="0"/>
              </a:rPr>
              <a:t>Farmaci antiipertensivi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894013" y="1827213"/>
            <a:ext cx="7313612" cy="4114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2900" indent="-341313" algn="ctr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rPr>
              <a:t>Farmaci che agiscono sul sistema simpatico</a:t>
            </a:r>
          </a:p>
          <a:p>
            <a:pPr marL="342900" indent="-341313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it-IT" sz="2000" b="1" dirty="0" smtClean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1313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b="1" dirty="0" smtClean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Farmaci </a:t>
            </a:r>
            <a:r>
              <a:rPr lang="it-IT" sz="2000" b="1" dirty="0">
                <a:solidFill>
                  <a:srgbClr val="000000"/>
                </a:solidFill>
                <a:latin typeface="Symbol" pitchFamily="18" charset="2"/>
                <a:cs typeface="Arial" panose="020B0604020202020204" pitchFamily="34" charset="0"/>
              </a:rPr>
              <a:t></a:t>
            </a:r>
            <a:r>
              <a:rPr lang="it-IT" sz="2000" b="1" baseline="-25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it-IT" sz="2000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-agonisti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Clonidina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(</a:t>
            </a:r>
            <a:r>
              <a:rPr lang="it-IT" sz="2000" i="1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Catapresan</a:t>
            </a:r>
            <a:r>
              <a:rPr lang="it-IT" sz="2000" dirty="0" smtClean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); usata per </a:t>
            </a:r>
            <a:r>
              <a:rPr lang="it-IT" sz="2000" dirty="0" err="1" smtClean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os</a:t>
            </a:r>
            <a:r>
              <a:rPr lang="it-IT" sz="2000" dirty="0" smtClean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e per via </a:t>
            </a:r>
            <a:r>
              <a:rPr lang="it-IT" sz="2000" dirty="0" err="1" smtClean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transdermca</a:t>
            </a:r>
            <a:endParaRPr lang="it-IT" sz="2000" dirty="0">
              <a:solidFill>
                <a:srgbClr val="00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marL="341313" indent="-339725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Char char="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Symbol" pitchFamily="18" charset="2"/>
                <a:cs typeface="Arial" panose="020B0604020202020204" pitchFamily="34" charset="0"/>
              </a:rPr>
              <a:t>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-</a:t>
            </a:r>
            <a:r>
              <a:rPr lang="it-IT" sz="2000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metildopa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(</a:t>
            </a:r>
            <a:r>
              <a:rPr lang="it-IT" sz="2000" i="1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Aldomet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): può agire come falso trasmettitore, impiegato nella ipertensione gravidica.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Wingdings" pitchFamily="2" charset="2"/>
              <a:buChar char="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Sedazione, </a:t>
            </a:r>
            <a:r>
              <a:rPr lang="it-IT" sz="2000" dirty="0" smtClean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riduzione delle frequenza, ipotensione 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ortostatica </a:t>
            </a:r>
          </a:p>
          <a:p>
            <a:pPr marL="342900" indent="-341313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Farmaci antagonisti selettivi del recettore </a:t>
            </a:r>
            <a:r>
              <a:rPr lang="it-IT" sz="2000" b="1" dirty="0">
                <a:solidFill>
                  <a:srgbClr val="000000"/>
                </a:solidFill>
                <a:latin typeface="Symbol" pitchFamily="18" charset="2"/>
                <a:cs typeface="Arial" panose="020B0604020202020204" pitchFamily="34" charset="0"/>
              </a:rPr>
              <a:t></a:t>
            </a:r>
            <a:r>
              <a:rPr lang="it-IT" sz="2000" b="1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1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Dossazosina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(</a:t>
            </a:r>
            <a:r>
              <a:rPr lang="it-IT" sz="2000" i="1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Cardura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)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Terazosina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(</a:t>
            </a:r>
            <a:r>
              <a:rPr lang="it-IT" sz="2000" i="1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Teraprost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)</a:t>
            </a:r>
          </a:p>
          <a:p>
            <a:pPr marL="341313" indent="-339725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>
                <a:srgbClr val="006666"/>
              </a:buClr>
              <a:buSzPct val="70000"/>
              <a:buFont typeface="Verdana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Alfuzosina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 (</a:t>
            </a:r>
            <a:r>
              <a:rPr lang="it-IT" sz="2000" dirty="0" err="1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Mittoval</a:t>
            </a: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1313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Somministrazione unica giornaliera; ipotensione ortostatica</a:t>
            </a:r>
          </a:p>
          <a:p>
            <a:pPr marL="342900" indent="-341313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Riduzione dei trigliceridi e aumento di HDL</a:t>
            </a:r>
          </a:p>
        </p:txBody>
      </p:sp>
    </p:spTree>
    <p:extLst>
      <p:ext uri="{BB962C8B-B14F-4D97-AF65-F5344CB8AC3E}">
        <p14:creationId xmlns:p14="http://schemas.microsoft.com/office/powerpoint/2010/main" xmlns="" val="22262759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86891" y="692331"/>
            <a:ext cx="6792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600" dirty="0">
                <a:solidFill>
                  <a:srgbClr val="006666"/>
                </a:solidFill>
                <a:latin typeface="Arial" panose="020B0604020202020204" pitchFamily="34" charset="0"/>
              </a:rPr>
              <a:t>Farmaci antiipertensivi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632857" y="1580606"/>
            <a:ext cx="9797143" cy="5683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1313" algn="ctr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b="1" u="sng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rPr>
              <a:t>Farmaci che agiscono sul sistema </a:t>
            </a:r>
            <a:r>
              <a:rPr lang="it-IT" b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cs typeface="Arial" panose="020B0604020202020204" pitchFamily="34" charset="0"/>
              </a:rPr>
              <a:t>simpatico</a:t>
            </a:r>
          </a:p>
          <a:p>
            <a:pPr marL="342900" indent="-341313" algn="ctr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it-IT" b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marL="342900" indent="-341313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b="1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Beta-bloccanti</a:t>
            </a:r>
          </a:p>
          <a:p>
            <a:pPr marL="342900" indent="-341313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 beta-bloccanti possono ridurre la pressione arteriosa determinando:</a:t>
            </a:r>
          </a:p>
          <a:p>
            <a:pPr marL="344487" indent="-342900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Riduzione della gittata</a:t>
            </a:r>
          </a:p>
          <a:p>
            <a:pPr marL="344487" indent="-342900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Inibizione del sistema renina-</a:t>
            </a:r>
            <a:r>
              <a:rPr lang="it-IT" sz="20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angiotensina</a:t>
            </a: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-aldosterone</a:t>
            </a:r>
          </a:p>
          <a:p>
            <a:pPr marL="344487" indent="-342900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Inibizione del segnale vasocostrittore simpatico agendo su recettori beta a livello presinaptico</a:t>
            </a:r>
          </a:p>
          <a:p>
            <a:pPr marL="344487" indent="-342900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Quelli dotati di effetto vasodilatatore riducendo le resistenze vascolari.</a:t>
            </a:r>
          </a:p>
          <a:p>
            <a:pPr marL="344487" indent="-342900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it-IT" sz="20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1587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Tra i più utilizzati come antiipertensivi:</a:t>
            </a:r>
          </a:p>
          <a:p>
            <a:pPr marL="344487" indent="-342900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Metoprololo</a:t>
            </a: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it-IT" sz="20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metoprololo</a:t>
            </a: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it-IT" sz="20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Hexal</a:t>
            </a: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) cardioselettivo. Altamente metabolizzato a livello epatico, emivita di 4-6ore.</a:t>
            </a:r>
          </a:p>
          <a:p>
            <a:pPr marL="1587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   Disponibile preparazione a rilascio controllato che permette una       singola somministrazione al giorno.</a:t>
            </a:r>
          </a:p>
          <a:p>
            <a:pPr marL="344487" indent="-342900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Atenololo</a:t>
            </a: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 (</a:t>
            </a:r>
            <a:r>
              <a:rPr lang="it-IT" sz="2000" dirty="0" err="1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Tenormin</a:t>
            </a: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) cardioselettivo. Non è ampiamente metabolizzato. </a:t>
            </a:r>
          </a:p>
          <a:p>
            <a:pPr marL="1587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20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Generalmente si assume una sola volta al giorno.</a:t>
            </a:r>
          </a:p>
          <a:p>
            <a:pPr marL="342900" indent="-341313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it-IT" sz="20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marL="342900" indent="-341313" algn="just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SzPct val="70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it-IT" sz="2000" b="1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34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1"/>
          <p:cNvSpPr txBox="1">
            <a:spLocks noChangeArrowheads="1"/>
          </p:cNvSpPr>
          <p:nvPr/>
        </p:nvSpPr>
        <p:spPr bwMode="auto">
          <a:xfrm>
            <a:off x="2244725" y="144463"/>
            <a:ext cx="8064500" cy="492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1500"/>
              </a:spcBef>
              <a:buClrTx/>
            </a:pPr>
            <a:r>
              <a:rPr lang="it-IT" altLang="it-IT" sz="2400" b="1" dirty="0" err="1">
                <a:latin typeface="Times New Roman" panose="02020603050405020304" pitchFamily="18" charset="0"/>
              </a:rPr>
              <a:t>Calcioantagonisti</a:t>
            </a:r>
            <a:endParaRPr lang="it-IT" altLang="it-IT" sz="2400" b="1" dirty="0">
              <a:latin typeface="Times New Roman" panose="02020603050405020304" pitchFamily="18" charset="0"/>
            </a:endParaRPr>
          </a:p>
          <a:p>
            <a:pPr algn="just">
              <a:spcBef>
                <a:spcPts val="1500"/>
              </a:spcBef>
              <a:buClrTx/>
            </a:pPr>
            <a:r>
              <a:rPr lang="it-IT" altLang="it-IT" sz="2400" b="1" dirty="0" smtClean="0">
                <a:latin typeface="Times New Roman" panose="02020603050405020304" pitchFamily="18" charset="0"/>
              </a:rPr>
              <a:t>Due classi di farmaci: </a:t>
            </a:r>
            <a:r>
              <a:rPr lang="it-IT" altLang="it-IT" sz="2400" b="1" dirty="0" err="1" smtClean="0">
                <a:latin typeface="Times New Roman" panose="02020603050405020304" pitchFamily="18" charset="0"/>
              </a:rPr>
              <a:t>Diidropiridine</a:t>
            </a:r>
            <a:r>
              <a:rPr lang="it-IT" altLang="it-IT" sz="2400" b="1" dirty="0" smtClean="0">
                <a:latin typeface="Times New Roman" panose="02020603050405020304" pitchFamily="18" charset="0"/>
              </a:rPr>
              <a:t> e </a:t>
            </a:r>
            <a:r>
              <a:rPr lang="it-IT" altLang="it-IT" sz="2400" b="1" dirty="0" err="1" smtClean="0">
                <a:latin typeface="Times New Roman" panose="02020603050405020304" pitchFamily="18" charset="0"/>
              </a:rPr>
              <a:t>Non-diidropiridinici</a:t>
            </a:r>
            <a:endParaRPr lang="it-IT" altLang="it-IT" sz="2400" b="1" dirty="0">
              <a:latin typeface="Times New Roman" panose="02020603050405020304" pitchFamily="18" charset="0"/>
            </a:endParaRPr>
          </a:p>
          <a:p>
            <a:pPr algn="just">
              <a:spcBef>
                <a:spcPts val="1500"/>
              </a:spcBef>
              <a:buClrTx/>
            </a:pPr>
            <a:endParaRPr lang="it-IT" altLang="it-IT" sz="2400" b="1" dirty="0">
              <a:latin typeface="Times New Roman" panose="02020603050405020304" pitchFamily="18" charset="0"/>
            </a:endParaRPr>
          </a:p>
          <a:p>
            <a:pPr algn="just">
              <a:spcBef>
                <a:spcPts val="1500"/>
              </a:spcBef>
              <a:buClrTx/>
            </a:pPr>
            <a:r>
              <a:rPr lang="it-IT" altLang="it-IT" sz="2400" b="1" dirty="0" err="1">
                <a:latin typeface="Times New Roman" panose="02020603050405020304" pitchFamily="18" charset="0"/>
              </a:rPr>
              <a:t>Diidropiridine</a:t>
            </a:r>
            <a:r>
              <a:rPr lang="it-IT" altLang="it-IT" sz="2400" dirty="0">
                <a:latin typeface="Times New Roman" panose="02020603050405020304" pitchFamily="18" charset="0"/>
              </a:rPr>
              <a:t>: </a:t>
            </a:r>
            <a:r>
              <a:rPr lang="it-IT" altLang="it-IT" sz="2400" dirty="0" err="1">
                <a:latin typeface="Times New Roman" panose="02020603050405020304" pitchFamily="18" charset="0"/>
              </a:rPr>
              <a:t>nifedipina</a:t>
            </a:r>
            <a:r>
              <a:rPr lang="it-IT" altLang="it-IT" sz="2400" dirty="0">
                <a:latin typeface="Times New Roman" panose="02020603050405020304" pitchFamily="18" charset="0"/>
              </a:rPr>
              <a:t> (I </a:t>
            </a:r>
            <a:r>
              <a:rPr lang="it-IT" altLang="it-IT" sz="2400" dirty="0" err="1">
                <a:latin typeface="Times New Roman" panose="02020603050405020304" pitchFamily="18" charset="0"/>
              </a:rPr>
              <a:t>gen</a:t>
            </a:r>
            <a:r>
              <a:rPr lang="it-IT" altLang="it-IT" sz="2400" dirty="0">
                <a:latin typeface="Times New Roman" panose="02020603050405020304" pitchFamily="18" charset="0"/>
              </a:rPr>
              <a:t>, </a:t>
            </a:r>
            <a:r>
              <a:rPr lang="it-IT" altLang="it-IT" sz="2400" i="1" dirty="0" err="1">
                <a:latin typeface="Times New Roman" panose="02020603050405020304" pitchFamily="18" charset="0"/>
              </a:rPr>
              <a:t>Adalat</a:t>
            </a:r>
            <a:r>
              <a:rPr lang="it-IT" altLang="it-IT" sz="2400" dirty="0">
                <a:latin typeface="Times New Roman" panose="02020603050405020304" pitchFamily="18" charset="0"/>
              </a:rPr>
              <a:t>), </a:t>
            </a:r>
            <a:r>
              <a:rPr lang="it-IT" altLang="it-IT" sz="2400" dirty="0" err="1">
                <a:latin typeface="Times New Roman" panose="02020603050405020304" pitchFamily="18" charset="0"/>
              </a:rPr>
              <a:t>nicardipina</a:t>
            </a:r>
            <a:r>
              <a:rPr lang="it-IT" altLang="it-IT" sz="2400" dirty="0">
                <a:latin typeface="Times New Roman" panose="02020603050405020304" pitchFamily="18" charset="0"/>
              </a:rPr>
              <a:t> (I </a:t>
            </a:r>
            <a:r>
              <a:rPr lang="it-IT" altLang="it-IT" sz="2400" dirty="0" err="1">
                <a:latin typeface="Times New Roman" panose="02020603050405020304" pitchFamily="18" charset="0"/>
              </a:rPr>
              <a:t>gen</a:t>
            </a:r>
            <a:r>
              <a:rPr lang="it-IT" altLang="it-IT" sz="2400" dirty="0">
                <a:latin typeface="Times New Roman" panose="02020603050405020304" pitchFamily="18" charset="0"/>
              </a:rPr>
              <a:t>, </a:t>
            </a:r>
            <a:r>
              <a:rPr lang="it-IT" altLang="it-IT" sz="2400" i="1" dirty="0" err="1">
                <a:latin typeface="Times New Roman" panose="02020603050405020304" pitchFamily="18" charset="0"/>
              </a:rPr>
              <a:t>Ranvil</a:t>
            </a:r>
            <a:r>
              <a:rPr lang="it-IT" altLang="it-IT" sz="2400" dirty="0">
                <a:latin typeface="Times New Roman" panose="02020603050405020304" pitchFamily="18" charset="0"/>
              </a:rPr>
              <a:t>), </a:t>
            </a:r>
            <a:r>
              <a:rPr lang="it-IT" altLang="it-IT" sz="2400" dirty="0" err="1">
                <a:latin typeface="Times New Roman" panose="02020603050405020304" pitchFamily="18" charset="0"/>
              </a:rPr>
              <a:t>nimodipina</a:t>
            </a:r>
            <a:r>
              <a:rPr lang="it-IT" altLang="it-IT" sz="2400" dirty="0">
                <a:latin typeface="Times New Roman" panose="02020603050405020304" pitchFamily="18" charset="0"/>
              </a:rPr>
              <a:t> (I </a:t>
            </a:r>
            <a:r>
              <a:rPr lang="it-IT" altLang="it-IT" sz="2400" dirty="0" err="1">
                <a:latin typeface="Times New Roman" panose="02020603050405020304" pitchFamily="18" charset="0"/>
              </a:rPr>
              <a:t>gen</a:t>
            </a:r>
            <a:r>
              <a:rPr lang="it-IT" altLang="it-IT" sz="2400" dirty="0">
                <a:latin typeface="Times New Roman" panose="02020603050405020304" pitchFamily="18" charset="0"/>
              </a:rPr>
              <a:t>, </a:t>
            </a:r>
            <a:r>
              <a:rPr lang="it-IT" altLang="it-IT" sz="2400" i="1" dirty="0" err="1">
                <a:latin typeface="Times New Roman" panose="02020603050405020304" pitchFamily="18" charset="0"/>
              </a:rPr>
              <a:t>Nimotop</a:t>
            </a:r>
            <a:r>
              <a:rPr lang="it-IT" altLang="it-IT" sz="2400" dirty="0">
                <a:latin typeface="Times New Roman" panose="02020603050405020304" pitchFamily="18" charset="0"/>
              </a:rPr>
              <a:t>, selettiva per i vasi a livello cerebrale, utilizzata nell’emorragia </a:t>
            </a:r>
            <a:r>
              <a:rPr lang="it-IT" altLang="it-IT" sz="2400" dirty="0" err="1">
                <a:latin typeface="Times New Roman" panose="02020603050405020304" pitchFamily="18" charset="0"/>
              </a:rPr>
              <a:t>subaracnoidea</a:t>
            </a:r>
            <a:r>
              <a:rPr lang="it-IT" altLang="it-IT" sz="2400" dirty="0">
                <a:latin typeface="Times New Roman" panose="02020603050405020304" pitchFamily="18" charset="0"/>
              </a:rPr>
              <a:t> e nell’emicrania), </a:t>
            </a:r>
            <a:r>
              <a:rPr lang="it-IT" altLang="it-IT" sz="2400" dirty="0" err="1">
                <a:latin typeface="Times New Roman" panose="02020603050405020304" pitchFamily="18" charset="0"/>
              </a:rPr>
              <a:t>isradipina</a:t>
            </a:r>
            <a:r>
              <a:rPr lang="it-IT" altLang="it-IT" sz="2400" dirty="0">
                <a:latin typeface="Times New Roman" panose="02020603050405020304" pitchFamily="18" charset="0"/>
              </a:rPr>
              <a:t> (II </a:t>
            </a:r>
            <a:r>
              <a:rPr lang="it-IT" altLang="it-IT" sz="2400" dirty="0" err="1">
                <a:latin typeface="Times New Roman" panose="02020603050405020304" pitchFamily="18" charset="0"/>
              </a:rPr>
              <a:t>gen</a:t>
            </a:r>
            <a:r>
              <a:rPr lang="it-IT" altLang="it-IT" sz="2400" dirty="0">
                <a:latin typeface="Times New Roman" panose="02020603050405020304" pitchFamily="18" charset="0"/>
              </a:rPr>
              <a:t>, </a:t>
            </a:r>
            <a:r>
              <a:rPr lang="it-IT" altLang="it-IT" sz="2400" i="1" dirty="0" err="1">
                <a:latin typeface="Times New Roman" panose="02020603050405020304" pitchFamily="18" charset="0"/>
              </a:rPr>
              <a:t>Clivoten</a:t>
            </a:r>
            <a:r>
              <a:rPr lang="it-IT" altLang="it-IT" sz="2400" dirty="0">
                <a:latin typeface="Times New Roman" panose="02020603050405020304" pitchFamily="18" charset="0"/>
              </a:rPr>
              <a:t>), </a:t>
            </a:r>
            <a:r>
              <a:rPr lang="it-IT" altLang="it-IT" sz="2400" dirty="0" err="1">
                <a:latin typeface="Times New Roman" panose="02020603050405020304" pitchFamily="18" charset="0"/>
              </a:rPr>
              <a:t>Felodipina</a:t>
            </a:r>
            <a:r>
              <a:rPr lang="it-IT" altLang="it-IT" sz="2400" dirty="0">
                <a:latin typeface="Times New Roman" panose="02020603050405020304" pitchFamily="18" charset="0"/>
              </a:rPr>
              <a:t> (II </a:t>
            </a:r>
            <a:r>
              <a:rPr lang="it-IT" altLang="it-IT" sz="2400" dirty="0" err="1">
                <a:latin typeface="Times New Roman" panose="02020603050405020304" pitchFamily="18" charset="0"/>
              </a:rPr>
              <a:t>gen</a:t>
            </a:r>
            <a:r>
              <a:rPr lang="it-IT" altLang="it-IT" sz="2400" dirty="0">
                <a:latin typeface="Times New Roman" panose="02020603050405020304" pitchFamily="18" charset="0"/>
              </a:rPr>
              <a:t>, </a:t>
            </a:r>
            <a:r>
              <a:rPr lang="it-IT" altLang="it-IT" sz="2400" dirty="0" err="1">
                <a:latin typeface="Times New Roman" panose="02020603050405020304" pitchFamily="18" charset="0"/>
              </a:rPr>
              <a:t>Plendil</a:t>
            </a:r>
            <a:r>
              <a:rPr lang="it-IT" altLang="it-IT" sz="2400" dirty="0">
                <a:latin typeface="Times New Roman" panose="02020603050405020304" pitchFamily="18" charset="0"/>
              </a:rPr>
              <a:t>), </a:t>
            </a:r>
            <a:r>
              <a:rPr lang="it-IT" altLang="it-IT" sz="2400" dirty="0" err="1">
                <a:latin typeface="Times New Roman" panose="02020603050405020304" pitchFamily="18" charset="0"/>
              </a:rPr>
              <a:t>nisoldipina</a:t>
            </a:r>
            <a:r>
              <a:rPr lang="it-IT" altLang="it-IT" sz="2400" dirty="0">
                <a:latin typeface="Times New Roman" panose="02020603050405020304" pitchFamily="18" charset="0"/>
              </a:rPr>
              <a:t> (II </a:t>
            </a:r>
            <a:r>
              <a:rPr lang="it-IT" altLang="it-IT" sz="2400" dirty="0" err="1">
                <a:latin typeface="Times New Roman" panose="02020603050405020304" pitchFamily="18" charset="0"/>
              </a:rPr>
              <a:t>gen</a:t>
            </a:r>
            <a:r>
              <a:rPr lang="it-IT" altLang="it-IT" sz="2400" dirty="0">
                <a:latin typeface="Times New Roman" panose="02020603050405020304" pitchFamily="18" charset="0"/>
              </a:rPr>
              <a:t>, </a:t>
            </a:r>
            <a:r>
              <a:rPr lang="it-IT" altLang="it-IT" sz="2400" i="1" dirty="0" err="1">
                <a:latin typeface="Times New Roman" panose="02020603050405020304" pitchFamily="18" charset="0"/>
              </a:rPr>
              <a:t>Syscor</a:t>
            </a:r>
            <a:r>
              <a:rPr lang="it-IT" altLang="it-IT" sz="2400" dirty="0">
                <a:latin typeface="Times New Roman" panose="02020603050405020304" pitchFamily="18" charset="0"/>
              </a:rPr>
              <a:t>), </a:t>
            </a:r>
            <a:r>
              <a:rPr lang="it-IT" altLang="it-IT" sz="2400" dirty="0" err="1">
                <a:latin typeface="Times New Roman" panose="02020603050405020304" pitchFamily="18" charset="0"/>
              </a:rPr>
              <a:t>nitrendipina</a:t>
            </a:r>
            <a:r>
              <a:rPr lang="it-IT" altLang="it-IT" sz="2400" dirty="0">
                <a:latin typeface="Times New Roman" panose="02020603050405020304" pitchFamily="18" charset="0"/>
              </a:rPr>
              <a:t> (II </a:t>
            </a:r>
            <a:r>
              <a:rPr lang="it-IT" altLang="it-IT" sz="2400" dirty="0" err="1">
                <a:latin typeface="Times New Roman" panose="02020603050405020304" pitchFamily="18" charset="0"/>
              </a:rPr>
              <a:t>gen</a:t>
            </a:r>
            <a:r>
              <a:rPr lang="it-IT" altLang="it-IT" sz="2400" dirty="0">
                <a:latin typeface="Times New Roman" panose="02020603050405020304" pitchFamily="18" charset="0"/>
              </a:rPr>
              <a:t>, </a:t>
            </a:r>
            <a:r>
              <a:rPr lang="it-IT" altLang="it-IT" sz="2400" dirty="0" err="1">
                <a:latin typeface="Times New Roman" panose="02020603050405020304" pitchFamily="18" charset="0"/>
              </a:rPr>
              <a:t>Baypress</a:t>
            </a:r>
            <a:r>
              <a:rPr lang="it-IT" altLang="it-IT" sz="2400" dirty="0">
                <a:latin typeface="Times New Roman" panose="02020603050405020304" pitchFamily="18" charset="0"/>
              </a:rPr>
              <a:t>), </a:t>
            </a:r>
            <a:r>
              <a:rPr lang="it-IT" altLang="it-IT" sz="2400" dirty="0" err="1">
                <a:latin typeface="Times New Roman" panose="02020603050405020304" pitchFamily="18" charset="0"/>
              </a:rPr>
              <a:t>amlodipina</a:t>
            </a:r>
            <a:r>
              <a:rPr lang="it-IT" altLang="it-IT" sz="2400" dirty="0">
                <a:latin typeface="Times New Roman" panose="02020603050405020304" pitchFamily="18" charset="0"/>
              </a:rPr>
              <a:t> (III </a:t>
            </a:r>
            <a:r>
              <a:rPr lang="it-IT" altLang="it-IT" sz="2400" dirty="0" err="1">
                <a:latin typeface="Times New Roman" panose="02020603050405020304" pitchFamily="18" charset="0"/>
              </a:rPr>
              <a:t>gen</a:t>
            </a:r>
            <a:r>
              <a:rPr lang="it-IT" altLang="it-IT" sz="2400" dirty="0">
                <a:latin typeface="Times New Roman" panose="02020603050405020304" pitchFamily="18" charset="0"/>
              </a:rPr>
              <a:t>, </a:t>
            </a:r>
            <a:r>
              <a:rPr lang="it-IT" altLang="it-IT" sz="2400" i="1" dirty="0" err="1">
                <a:latin typeface="Times New Roman" panose="02020603050405020304" pitchFamily="18" charset="0"/>
              </a:rPr>
              <a:t>Norvasc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), </a:t>
            </a:r>
            <a:r>
              <a:rPr lang="it-IT" altLang="it-IT" sz="2400" dirty="0" err="1" smtClean="0">
                <a:latin typeface="Times New Roman" pitchFamily="18" charset="0"/>
                <a:cs typeface="Times New Roman" pitchFamily="18" charset="0"/>
              </a:rPr>
              <a:t>lacidipina</a:t>
            </a:r>
            <a:r>
              <a:rPr lang="it-IT" alt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400" dirty="0" smtClean="0">
                <a:latin typeface="Times New Roman" pitchFamily="18" charset="0"/>
                <a:cs typeface="Times New Roman" pitchFamily="18" charset="0"/>
              </a:rPr>
              <a:t>(III </a:t>
            </a:r>
            <a:r>
              <a:rPr lang="it-IT" altLang="it-IT" sz="2400" dirty="0" err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it-IT" alt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400" i="1" dirty="0" err="1" smtClean="0">
                <a:latin typeface="Times New Roman" pitchFamily="18" charset="0"/>
                <a:cs typeface="Times New Roman" pitchFamily="18" charset="0"/>
              </a:rPr>
              <a:t>Lacipil</a:t>
            </a:r>
            <a:r>
              <a:rPr lang="it-IT" altLang="it-IT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it-IT" altLang="it-IT" sz="2400" dirty="0" err="1" smtClean="0">
                <a:latin typeface="Times New Roman" pitchFamily="18" charset="0"/>
                <a:cs typeface="Times New Roman" pitchFamily="18" charset="0"/>
              </a:rPr>
              <a:t>lercanidipina</a:t>
            </a:r>
            <a:r>
              <a:rPr lang="it-IT" alt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t-IT" altLang="it-IT" sz="2400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it-IT" altLang="it-IT" sz="2400" dirty="0" err="1" smtClean="0">
                <a:latin typeface="Times New Roman" pitchFamily="18" charset="0"/>
                <a:cs typeface="Times New Roman" pitchFamily="18" charset="0"/>
              </a:rPr>
              <a:t>gen</a:t>
            </a:r>
            <a:r>
              <a:rPr lang="it-IT" altLang="it-IT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altLang="it-IT" sz="2400" i="1" dirty="0" err="1" smtClean="0">
                <a:latin typeface="Times New Roman" pitchFamily="18" charset="0"/>
                <a:cs typeface="Times New Roman" pitchFamily="18" charset="0"/>
              </a:rPr>
              <a:t>Cardiovasc</a:t>
            </a:r>
            <a:r>
              <a:rPr lang="it-IT" altLang="it-IT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it-IT" altLang="it-IT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500"/>
              </a:spcBef>
              <a:buClrTx/>
            </a:pPr>
            <a:r>
              <a:rPr lang="it-IT" altLang="it-IT" sz="2400" b="1" dirty="0">
                <a:latin typeface="Times New Roman" panose="02020603050405020304" pitchFamily="18" charset="0"/>
              </a:rPr>
              <a:t>Il loro uso è considerato sicuro in gravidanza.</a:t>
            </a:r>
          </a:p>
        </p:txBody>
      </p:sp>
    </p:spTree>
    <p:extLst>
      <p:ext uri="{BB962C8B-B14F-4D97-AF65-F5344CB8AC3E}">
        <p14:creationId xmlns:p14="http://schemas.microsoft.com/office/powerpoint/2010/main" xmlns="" val="4154320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38697" y="692331"/>
            <a:ext cx="6897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CALCIOANTAGONISTI</a:t>
            </a:r>
          </a:p>
          <a:p>
            <a:pPr algn="ctr"/>
            <a:r>
              <a:rPr lang="it-IT" b="1" dirty="0" err="1" smtClean="0"/>
              <a:t>Diidropiridine</a:t>
            </a:r>
            <a:endParaRPr lang="it-IT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744583" y="2024743"/>
            <a:ext cx="11077303" cy="8132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 dirty="0" smtClean="0">
                <a:latin typeface="Times New Roman" panose="02020603050405020304" pitchFamily="18" charset="0"/>
              </a:rPr>
              <a:t>Meccanismo d’azione</a:t>
            </a:r>
            <a:r>
              <a:rPr lang="it-IT" altLang="it-IT" b="1" dirty="0" smtClean="0">
                <a:latin typeface="Times New Roman" panose="02020603050405020304" pitchFamily="18" charset="0"/>
              </a:rPr>
              <a:t>: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dirty="0" smtClean="0">
                <a:latin typeface="Times New Roman" panose="02020603050405020304" pitchFamily="18" charset="0"/>
              </a:rPr>
              <a:t>Agiscono sui canali lenti del calcio diminuendo la concentrazione cellulare di Ca</a:t>
            </a:r>
            <a:r>
              <a:rPr lang="it-IT" altLang="it-IT" sz="2400" baseline="30000" dirty="0" smtClean="0">
                <a:latin typeface="Times New Roman" panose="02020603050405020304" pitchFamily="18" charset="0"/>
              </a:rPr>
              <a:t>++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 a livello delle fibrocellule muscolari lisce dei vasi.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r>
              <a:rPr lang="it-IT" altLang="it-IT" sz="2400" b="1" dirty="0" smtClean="0">
                <a:latin typeface="Times New Roman" panose="02020603050405020304" pitchFamily="18" charset="0"/>
              </a:rPr>
              <a:t>Effetti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it-IT" altLang="it-IT" sz="2400" dirty="0" smtClean="0">
                <a:latin typeface="Times New Roman" panose="02020603050405020304" pitchFamily="18" charset="0"/>
              </a:rPr>
              <a:t>Riducono la pressione venosa (riduzione </a:t>
            </a:r>
            <a:r>
              <a:rPr lang="it-IT" altLang="it-IT" sz="2400" dirty="0" err="1" smtClean="0">
                <a:latin typeface="Times New Roman" panose="02020603050405020304" pitchFamily="18" charset="0"/>
              </a:rPr>
              <a:t>precarico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)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it-IT" altLang="it-IT" sz="2400" dirty="0" smtClean="0">
                <a:latin typeface="Times New Roman" panose="02020603050405020304" pitchFamily="18" charset="0"/>
              </a:rPr>
              <a:t>Riducono la pressione arteriosa- </a:t>
            </a:r>
            <a:r>
              <a:rPr lang="it-IT" altLang="it-IT" sz="2400" dirty="0" err="1" smtClean="0">
                <a:latin typeface="Times New Roman" panose="02020603050405020304" pitchFamily="18" charset="0"/>
              </a:rPr>
              <a:t>eff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. principale- (riduzione </a:t>
            </a:r>
            <a:r>
              <a:rPr lang="it-IT" altLang="it-IT" sz="2400" dirty="0" err="1" smtClean="0">
                <a:latin typeface="Times New Roman" panose="02020603050405020304" pitchFamily="18" charset="0"/>
              </a:rPr>
              <a:t>postcarico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)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it-IT" altLang="it-IT" sz="2400" dirty="0" smtClean="0">
                <a:latin typeface="Times New Roman" panose="02020603050405020304" pitchFamily="18" charset="0"/>
              </a:rPr>
              <a:t>Riducono il consumo miocardico di 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ossigeno</a:t>
            </a: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it-IT" altLang="it-IT" sz="2400" dirty="0" smtClean="0">
                <a:latin typeface="Times New Roman" panose="02020603050405020304" pitchFamily="18" charset="0"/>
              </a:rPr>
              <a:t>Inibiscono lo 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spasmo coronarico focale (farmaci più efficaci nell’angina </a:t>
            </a:r>
            <a:r>
              <a:rPr lang="it-IT" altLang="it-IT" sz="2400" dirty="0" smtClean="0">
                <a:latin typeface="Times New Roman" panose="02020603050405020304" pitchFamily="18" charset="0"/>
              </a:rPr>
              <a:t>variante)</a:t>
            </a:r>
            <a:endParaRPr lang="it-IT" altLang="it-IT" sz="2400" dirty="0" smtClean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it-IT" altLang="it-IT" sz="2400" dirty="0" smtClean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Font typeface="Wingdings" pitchFamily="2" charset="2"/>
              <a:buChar char="q"/>
            </a:pPr>
            <a:endParaRPr lang="it-IT" altLang="it-IT" sz="2400" dirty="0" smtClean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  <a:buFont typeface="Wingdings" pitchFamily="2" charset="2"/>
              <a:buChar char="q"/>
            </a:pPr>
            <a:endParaRPr lang="it-IT" altLang="it-IT" sz="2400" b="1" dirty="0" smtClean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 smtClean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 smtClean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 smtClean="0">
              <a:latin typeface="Times New Roman" panose="02020603050405020304" pitchFamily="18" charset="0"/>
            </a:endParaRPr>
          </a:p>
          <a:p>
            <a:pPr defTabSz="449263" fontAlgn="base">
              <a:spcBef>
                <a:spcPts val="1500"/>
              </a:spcBef>
              <a:spcAft>
                <a:spcPct val="0"/>
              </a:spcAft>
              <a:buClrTx/>
            </a:pPr>
            <a:endParaRPr lang="it-IT" altLang="it-IT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1"/>
          <p:cNvSpPr txBox="1">
            <a:spLocks noChangeArrowheads="1"/>
          </p:cNvSpPr>
          <p:nvPr/>
        </p:nvSpPr>
        <p:spPr bwMode="auto">
          <a:xfrm>
            <a:off x="2894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it-IT" altLang="it-IT" sz="3200" b="1">
                <a:latin typeface="Arial" panose="020B0604020202020204" pitchFamily="34" charset="0"/>
              </a:rPr>
              <a:t>Calcioantagonisti</a:t>
            </a:r>
            <a:br>
              <a:rPr lang="it-IT" altLang="it-IT" sz="3200" b="1">
                <a:latin typeface="Arial" panose="020B0604020202020204" pitchFamily="34" charset="0"/>
              </a:rPr>
            </a:br>
            <a:endParaRPr lang="it-IT" altLang="it-IT" sz="3200" b="1">
              <a:latin typeface="Arial" panose="020B0604020202020204" pitchFamily="34" charset="0"/>
            </a:endParaRPr>
          </a:p>
        </p:txBody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2569817" y="1762299"/>
            <a:ext cx="8203478" cy="4163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>
              <a:spcBef>
                <a:spcPts val="7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5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>
              <a:spcBef>
                <a:spcPts val="5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2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>
              <a:spcBef>
                <a:spcPts val="4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4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1900">
                <a:solidFill>
                  <a:srgbClr val="000000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defTabSz="449263" fontAlgn="base">
              <a:spcBef>
                <a:spcPts val="500"/>
              </a:spcBef>
              <a:spcAft>
                <a:spcPct val="0"/>
              </a:spcAft>
              <a:buClrTx/>
              <a:buSzPct val="70000"/>
            </a:pPr>
            <a:r>
              <a:rPr lang="it-IT" altLang="it-IT" sz="2000" dirty="0" err="1"/>
              <a:t>Diidropiridine</a:t>
            </a:r>
            <a:r>
              <a:rPr lang="it-IT" altLang="it-IT" sz="2000" dirty="0"/>
              <a:t>  a lunga durata </a:t>
            </a:r>
            <a:r>
              <a:rPr lang="it-IT" altLang="it-IT" sz="2000" dirty="0" smtClean="0"/>
              <a:t>d’azione (III generazione):</a:t>
            </a:r>
            <a:endParaRPr lang="it-IT" altLang="it-IT" sz="2000" dirty="0"/>
          </a:p>
          <a:p>
            <a:pPr defTabSz="449263" fontAlgn="base">
              <a:spcBef>
                <a:spcPts val="500"/>
              </a:spcBef>
              <a:spcAft>
                <a:spcPct val="0"/>
              </a:spcAft>
              <a:buClrTx/>
              <a:buSzPct val="70000"/>
            </a:pPr>
            <a:r>
              <a:rPr lang="it-IT" altLang="it-IT" sz="2000" dirty="0" err="1" smtClean="0"/>
              <a:t>Amlodipina</a:t>
            </a:r>
            <a:r>
              <a:rPr lang="it-IT" altLang="it-IT" sz="2000" dirty="0" smtClean="0"/>
              <a:t> </a:t>
            </a:r>
            <a:r>
              <a:rPr lang="it-IT" altLang="it-IT" sz="2000" dirty="0"/>
              <a:t>(</a:t>
            </a:r>
            <a:r>
              <a:rPr lang="it-IT" altLang="it-IT" sz="2000" i="1" dirty="0" err="1"/>
              <a:t>Norvasc</a:t>
            </a:r>
            <a:r>
              <a:rPr lang="it-IT" altLang="it-IT" sz="2000" dirty="0"/>
              <a:t>),</a:t>
            </a:r>
            <a:r>
              <a:rPr lang="it-IT" altLang="it-IT" dirty="0"/>
              <a:t> </a:t>
            </a:r>
            <a:r>
              <a:rPr lang="it-IT" altLang="it-IT" sz="2000" dirty="0" err="1"/>
              <a:t>lacidipina</a:t>
            </a:r>
            <a:r>
              <a:rPr lang="it-IT" altLang="it-IT" sz="2000" dirty="0"/>
              <a:t> (</a:t>
            </a:r>
            <a:r>
              <a:rPr lang="it-IT" altLang="it-IT" sz="2000" i="1" dirty="0" err="1"/>
              <a:t>Lacipil</a:t>
            </a:r>
            <a:r>
              <a:rPr lang="it-IT" altLang="it-IT" sz="2000" dirty="0"/>
              <a:t>), </a:t>
            </a:r>
            <a:r>
              <a:rPr lang="it-IT" altLang="it-IT" sz="2000" dirty="0" err="1" smtClean="0"/>
              <a:t>lercanidipina</a:t>
            </a:r>
            <a:r>
              <a:rPr lang="it-IT" altLang="it-IT" sz="2000" dirty="0" smtClean="0"/>
              <a:t> </a:t>
            </a:r>
            <a:r>
              <a:rPr lang="it-IT" altLang="it-IT" sz="2000" dirty="0"/>
              <a:t>(</a:t>
            </a:r>
            <a:r>
              <a:rPr lang="it-IT" altLang="it-IT" sz="2000" i="1" dirty="0" err="1"/>
              <a:t>Cardiovasc</a:t>
            </a:r>
            <a:r>
              <a:rPr lang="it-IT" altLang="it-IT" sz="2000" dirty="0"/>
              <a:t>)</a:t>
            </a:r>
          </a:p>
          <a:p>
            <a:pPr defTabSz="449263" fontAlgn="base">
              <a:spcBef>
                <a:spcPts val="500"/>
              </a:spcBef>
              <a:spcAft>
                <a:spcPct val="0"/>
              </a:spcAft>
              <a:buClrTx/>
              <a:buSzPct val="70000"/>
            </a:pPr>
            <a:r>
              <a:rPr lang="it-IT" altLang="it-IT" sz="2000" dirty="0"/>
              <a:t>Durata d’azione lunga (</a:t>
            </a:r>
            <a:r>
              <a:rPr lang="it-IT" altLang="it-IT" sz="2000" dirty="0" err="1"/>
              <a:t>amlodipina</a:t>
            </a:r>
            <a:r>
              <a:rPr lang="it-IT" altLang="it-IT" sz="2000" dirty="0"/>
              <a:t> 45 ore) ma maggiore periodo di latenza (6-10 h).</a:t>
            </a:r>
          </a:p>
          <a:p>
            <a:pPr defTabSz="449263" fontAlgn="base">
              <a:spcBef>
                <a:spcPts val="500"/>
              </a:spcBef>
              <a:spcAft>
                <a:spcPct val="0"/>
              </a:spcAft>
              <a:buClrTx/>
              <a:buSzPct val="70000"/>
            </a:pPr>
            <a:endParaRPr lang="it-IT" altLang="it-IT" sz="2000" dirty="0"/>
          </a:p>
          <a:p>
            <a:pPr defTabSz="449263" fontAlgn="base">
              <a:spcAft>
                <a:spcPct val="0"/>
              </a:spcAft>
              <a:buClrTx/>
              <a:buSzPct val="70000"/>
            </a:pPr>
            <a:r>
              <a:rPr lang="it-IT" altLang="it-IT" sz="2000" dirty="0"/>
              <a:t>Meno responsabili di effetti cardiaci sfavorevoli rispetto a quelli a breve durata d’azione.</a:t>
            </a:r>
            <a:r>
              <a:rPr lang="it-IT" alt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5001076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1316</Words>
  <Application>Microsoft Office PowerPoint</Application>
  <PresentationFormat>Personalizzato</PresentationFormat>
  <Paragraphs>206</Paragraphs>
  <Slides>23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23</vt:i4>
      </vt:variant>
    </vt:vector>
  </HeadingPairs>
  <TitlesOfParts>
    <vt:vector size="26" baseType="lpstr">
      <vt:lpstr>1_Tema di Office</vt:lpstr>
      <vt:lpstr>Tema di Office</vt:lpstr>
      <vt:lpstr>2_Tema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VASODILATATORI DIRETTI</vt:lpstr>
      <vt:lpstr>Diapositiva 15</vt:lpstr>
      <vt:lpstr>Diapositiva 16</vt:lpstr>
      <vt:lpstr>Diapositiva 17</vt:lpstr>
      <vt:lpstr>Diapositiva 18</vt:lpstr>
      <vt:lpstr>Vasodilatatori per via endovenosa</vt:lpstr>
      <vt:lpstr>Diapositiva 20</vt:lpstr>
      <vt:lpstr>Diapositiva 21</vt:lpstr>
      <vt:lpstr>Diapositiva 22</vt:lpstr>
      <vt:lpstr>Diapositiva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Anna Racca</dc:creator>
  <cp:lastModifiedBy>a</cp:lastModifiedBy>
  <cp:revision>25</cp:revision>
  <dcterms:created xsi:type="dcterms:W3CDTF">2020-11-23T14:56:16Z</dcterms:created>
  <dcterms:modified xsi:type="dcterms:W3CDTF">2021-10-04T20:36:26Z</dcterms:modified>
</cp:coreProperties>
</file>