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FAF1B-F799-44FD-A8F0-F26D67C6B6C8}" type="datetimeFigureOut">
              <a:rPr lang="it-IT" smtClean="0"/>
              <a:t>26/10/2021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B7766-3E94-4837-937D-EB2A5F686A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6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A3A06A-F838-4968-A50B-253B35B37FF4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4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125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CC9470-D590-4B2B-986A-CBE09FE2039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00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B6CF6-30B2-464B-A18A-430A4B34E52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9461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A9871-5370-4419-84D9-8A027B5BB54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0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E25D84-661F-4B98-955C-513666F8307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67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8677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C6677-8A4A-4A52-81B1-5027E7D6E0F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210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8242DF-4538-4AB0-8A1C-28292D08A68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2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4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0725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D116DA-DD53-4A0F-921E-BF03FA6F214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425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330A0B-14C1-4B5B-8FF8-3FC4A55EC54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1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2773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9A273B-23C3-4B14-A0AF-4F598214F0D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868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C8B038-5481-41A5-8892-442F7B2928D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81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34821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D641E4-9929-49BF-85A9-A224B65253F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4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4233" y="2438401"/>
            <a:ext cx="12196233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3287198 h 720"/>
                  <a:gd name="T4" fmla="*/ 95 w 1000"/>
                  <a:gd name="T5" fmla="*/ 23287198 h 720"/>
                  <a:gd name="T6" fmla="*/ 9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35 h 272"/>
                  <a:gd name="T4" fmla="*/ 240 w 624"/>
                  <a:gd name="T5" fmla="*/ 1002 h 272"/>
                  <a:gd name="T6" fmla="*/ 624 w 624"/>
                  <a:gd name="T7" fmla="*/ 11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58 h 362"/>
                  <a:gd name="T4" fmla="*/ 248 w 632"/>
                  <a:gd name="T5" fmla="*/ 158 h 362"/>
                  <a:gd name="T6" fmla="*/ 632 w 632"/>
                  <a:gd name="T7" fmla="*/ 158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76 h 385"/>
                <a:gd name="T2" fmla="*/ 5762 w 5762"/>
                <a:gd name="T3" fmla="*/ 263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7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65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564217" y="176114"/>
            <a:ext cx="10363200" cy="2308324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it-IT" altLang="it-IT" noProof="0" smtClean="0"/>
              <a:t>Fare clic per modificare lo stile del titolo dello schema</a:t>
            </a:r>
          </a:p>
        </p:txBody>
      </p:sp>
      <p:sp>
        <p:nvSpPr>
          <p:cNvPr id="10266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555751" y="3886200"/>
            <a:ext cx="8534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555751" y="6248400"/>
            <a:ext cx="2540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B84A9FA-CB83-4101-B6B8-374EF4932E65}" type="slidenum">
              <a:rPr lang="it-IT" altLang="it-IT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014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5573CED-35E2-4C9D-8DD5-5B4B782EC880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6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336617" y="457200"/>
            <a:ext cx="25908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64217" y="457200"/>
            <a:ext cx="75692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08A3C5C7-C6E3-4239-A2D9-DD79C789373D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3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4233" y="2438401"/>
            <a:ext cx="12196233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3287198 h 720"/>
                  <a:gd name="T4" fmla="*/ 95 w 1000"/>
                  <a:gd name="T5" fmla="*/ 23287198 h 720"/>
                  <a:gd name="T6" fmla="*/ 9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35 h 272"/>
                  <a:gd name="T4" fmla="*/ 240 w 624"/>
                  <a:gd name="T5" fmla="*/ 1002 h 272"/>
                  <a:gd name="T6" fmla="*/ 624 w 624"/>
                  <a:gd name="T7" fmla="*/ 11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58 h 362"/>
                  <a:gd name="T4" fmla="*/ 248 w 632"/>
                  <a:gd name="T5" fmla="*/ 158 h 362"/>
                  <a:gd name="T6" fmla="*/ 632 w 632"/>
                  <a:gd name="T7" fmla="*/ 158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76 h 385"/>
                <a:gd name="T2" fmla="*/ 5762 w 5762"/>
                <a:gd name="T3" fmla="*/ 263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7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65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564217" y="176114"/>
            <a:ext cx="10363200" cy="2308324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it-IT" altLang="it-IT" noProof="0" smtClean="0"/>
              <a:t>Fare clic per modificare lo stile del titolo dello schema</a:t>
            </a:r>
          </a:p>
        </p:txBody>
      </p:sp>
      <p:sp>
        <p:nvSpPr>
          <p:cNvPr id="10266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1555751" y="3886200"/>
            <a:ext cx="8534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27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555751" y="6248400"/>
            <a:ext cx="2540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/>
          </a:p>
        </p:txBody>
      </p:sp>
      <p:sp>
        <p:nvSpPr>
          <p:cNvPr id="28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/>
          </a:p>
        </p:txBody>
      </p:sp>
      <p:sp>
        <p:nvSpPr>
          <p:cNvPr id="29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B84A9FA-CB83-4101-B6B8-374EF4932E65}" type="slidenum">
              <a:rPr lang="it-IT" altLang="it-IT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156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A324137-F31A-4C87-B75E-EBF582CB54A4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93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CAE418E7-989C-4634-8393-34D402B6D588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19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C6F20823-01B0-42E0-A557-3C498A41D258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43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819FDC2D-BA4A-4938-A78E-F9C33DA5F139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552D08B3-03F4-440C-A3A1-01C99DFBF0C3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70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E756FF8-C666-4CFA-8812-E87ECF511BFD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357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A5FCFC59-1A4C-43B8-9E71-9AF82F39377C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3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A324137-F31A-4C87-B75E-EBF582CB54A4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3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EF066101-0928-450F-BC3C-BE7DB20B5AC6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9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45573CED-35E2-4C9D-8DD5-5B4B782EC880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49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336617" y="457200"/>
            <a:ext cx="25908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64217" y="457200"/>
            <a:ext cx="75692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08A3C5C7-C6E3-4239-A2D9-DD79C789373D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0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CAE418E7-989C-4634-8393-34D402B6D588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2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C6F20823-01B0-42E0-A557-3C498A41D258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819FDC2D-BA4A-4938-A78E-F9C33DA5F139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9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552D08B3-03F4-440C-A3A1-01C99DFBF0C3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DE756FF8-C666-4CFA-8812-E87ECF511BFD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0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A5FCFC59-1A4C-43B8-9E71-9AF82F39377C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3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Aft>
                <a:spcPct val="0"/>
              </a:spcAft>
              <a:defRPr/>
            </a:pPr>
            <a:fld id="{EF066101-0928-450F-BC3C-BE7DB20B5AC6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9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1" y="-4763"/>
            <a:ext cx="1418167" cy="6858001"/>
            <a:chOff x="0" y="-3"/>
            <a:chExt cx="67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3287198 h 720"/>
                  <a:gd name="T4" fmla="*/ 95 w 1000"/>
                  <a:gd name="T5" fmla="*/ 23287198 h 720"/>
                  <a:gd name="T6" fmla="*/ 9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6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7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8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9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0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35 h 272"/>
                  <a:gd name="T4" fmla="*/ 240 w 624"/>
                  <a:gd name="T5" fmla="*/ 1002 h 272"/>
                  <a:gd name="T6" fmla="*/ 624 w 624"/>
                  <a:gd name="T7" fmla="*/ 11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1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58 h 362"/>
                  <a:gd name="T4" fmla="*/ 248 w 632"/>
                  <a:gd name="T5" fmla="*/ 158 h 362"/>
                  <a:gd name="T6" fmla="*/ 632 w 632"/>
                  <a:gd name="T7" fmla="*/ 158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2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3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4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5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6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7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8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9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0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1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2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3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33" name="Freeform 1047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76 h 385"/>
                <a:gd name="T2" fmla="*/ 1365 w 5762"/>
                <a:gd name="T3" fmla="*/ 263 h 385"/>
                <a:gd name="T4" fmla="*/ 1365 w 5762"/>
                <a:gd name="T5" fmla="*/ 4 h 385"/>
                <a:gd name="T6" fmla="*/ 0 w 5762"/>
                <a:gd name="T7" fmla="*/ 0 h 385"/>
                <a:gd name="T8" fmla="*/ 0 w 5762"/>
                <a:gd name="T9" fmla="*/ 27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4" name="Freeform 1048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1364 w 5761"/>
                <a:gd name="T3" fmla="*/ 0 h 189"/>
                <a:gd name="T4" fmla="*/ 1364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1049"/>
          <p:cNvSpPr>
            <a:spLocks noGrp="1" noChangeArrowheads="1"/>
          </p:cNvSpPr>
          <p:nvPr>
            <p:ph type="title"/>
          </p:nvPr>
        </p:nvSpPr>
        <p:spPr bwMode="auto">
          <a:xfrm>
            <a:off x="1564217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8" name="Rectangle 10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7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9243" name="Rectangle 10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244" name="Rectangle 10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245" name="Rectangle 1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47AB6DC-5E25-486F-9395-38D55F8694C7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1" y="-4763"/>
            <a:ext cx="1418167" cy="6858001"/>
            <a:chOff x="0" y="-3"/>
            <a:chExt cx="67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3287198 h 720"/>
                  <a:gd name="T4" fmla="*/ 95 w 1000"/>
                  <a:gd name="T5" fmla="*/ 23287198 h 720"/>
                  <a:gd name="T6" fmla="*/ 9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6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7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8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9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0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35 h 272"/>
                  <a:gd name="T4" fmla="*/ 240 w 624"/>
                  <a:gd name="T5" fmla="*/ 1002 h 272"/>
                  <a:gd name="T6" fmla="*/ 624 w 624"/>
                  <a:gd name="T7" fmla="*/ 1135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1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58 h 362"/>
                  <a:gd name="T4" fmla="*/ 248 w 632"/>
                  <a:gd name="T5" fmla="*/ 158 h 362"/>
                  <a:gd name="T6" fmla="*/ 632 w 632"/>
                  <a:gd name="T7" fmla="*/ 158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2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3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4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5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86 h 317"/>
                  <a:gd name="T4" fmla="*/ 624 w 624"/>
                  <a:gd name="T5" fmla="*/ 18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6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7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8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22 h 317"/>
                  <a:gd name="T4" fmla="*/ 624 w 624"/>
                  <a:gd name="T5" fmla="*/ 112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9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38 h 317"/>
                  <a:gd name="T4" fmla="*/ 624 w 624"/>
                  <a:gd name="T5" fmla="*/ 1138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0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8 h 370"/>
                  <a:gd name="T2" fmla="*/ 0 w 624"/>
                  <a:gd name="T3" fmla="*/ 50 h 370"/>
                  <a:gd name="T4" fmla="*/ 624 w 624"/>
                  <a:gd name="T5" fmla="*/ 50 h 370"/>
                  <a:gd name="T6" fmla="*/ 624 w 624"/>
                  <a:gd name="T7" fmla="*/ 8 h 370"/>
                  <a:gd name="T8" fmla="*/ 384 w 624"/>
                  <a:gd name="T9" fmla="*/ 1 h 370"/>
                  <a:gd name="T10" fmla="*/ 0 w 624"/>
                  <a:gd name="T11" fmla="*/ 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1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2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1120 h 272"/>
                  <a:gd name="T4" fmla="*/ 240 w 624"/>
                  <a:gd name="T5" fmla="*/ 989 h 272"/>
                  <a:gd name="T6" fmla="*/ 624 w 624"/>
                  <a:gd name="T7" fmla="*/ 112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53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23 h 362"/>
                  <a:gd name="T2" fmla="*/ 8 w 632"/>
                  <a:gd name="T3" fmla="*/ 161 h 362"/>
                  <a:gd name="T4" fmla="*/ 248 w 632"/>
                  <a:gd name="T5" fmla="*/ 161 h 362"/>
                  <a:gd name="T6" fmla="*/ 632 w 632"/>
                  <a:gd name="T7" fmla="*/ 161 h 362"/>
                  <a:gd name="T8" fmla="*/ 632 w 632"/>
                  <a:gd name="T9" fmla="*/ 23 h 362"/>
                  <a:gd name="T10" fmla="*/ 104 w 632"/>
                  <a:gd name="T11" fmla="*/ 23 h 362"/>
                  <a:gd name="T12" fmla="*/ 8 w 632"/>
                  <a:gd name="T13" fmla="*/ 23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33" name="Freeform 1047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76 h 385"/>
                <a:gd name="T2" fmla="*/ 1365 w 5762"/>
                <a:gd name="T3" fmla="*/ 263 h 385"/>
                <a:gd name="T4" fmla="*/ 1365 w 5762"/>
                <a:gd name="T5" fmla="*/ 4 h 385"/>
                <a:gd name="T6" fmla="*/ 0 w 5762"/>
                <a:gd name="T7" fmla="*/ 0 h 385"/>
                <a:gd name="T8" fmla="*/ 0 w 5762"/>
                <a:gd name="T9" fmla="*/ 27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4" name="Freeform 1048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1364 w 5761"/>
                <a:gd name="T3" fmla="*/ 0 h 189"/>
                <a:gd name="T4" fmla="*/ 1364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1049"/>
          <p:cNvSpPr>
            <a:spLocks noGrp="1" noChangeArrowheads="1"/>
          </p:cNvSpPr>
          <p:nvPr>
            <p:ph type="title"/>
          </p:nvPr>
        </p:nvSpPr>
        <p:spPr bwMode="auto">
          <a:xfrm>
            <a:off x="1564217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8" name="Rectangle 10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7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9243" name="Rectangle 10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244" name="Rectangle 10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245" name="Rectangle 1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47AB6DC-5E25-486F-9395-38D55F8694C7}" type="slidenum">
              <a:rPr lang="it-IT" altLang="it-IT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3287713" y="1412876"/>
            <a:ext cx="57912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u="sng">
                <a:solidFill>
                  <a:srgbClr val="003366"/>
                </a:solidFill>
                <a:latin typeface="Times New Roman" panose="02020603050405020304" pitchFamily="18" charset="0"/>
              </a:rPr>
              <a:t>Angina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è il più frequente sintomo di malattia coronarica (riduzione lume coronarico x aterosclerosi)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400">
                <a:solidFill>
                  <a:srgbClr val="003366"/>
                </a:solidFill>
                <a:latin typeface="Times New Roman" panose="02020603050405020304" pitchFamily="18" charset="0"/>
              </a:rPr>
              <a:t>Angina </a:t>
            </a:r>
            <a:r>
              <a:rPr lang="it-IT" altLang="it-IT" sz="2400" u="sng">
                <a:solidFill>
                  <a:srgbClr val="003366"/>
                </a:solidFill>
                <a:latin typeface="Times New Roman" panose="02020603050405020304" pitchFamily="18" charset="0"/>
              </a:rPr>
              <a:t>stabile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: dolore retrosternale di breve durata, con irradiazione a spalla, gomito, mascella sinistra o epigastrio (</a:t>
            </a:r>
            <a:r>
              <a:rPr lang="it-IT" altLang="it-IT" sz="1800">
                <a:solidFill>
                  <a:srgbClr val="000000"/>
                </a:solidFill>
                <a:latin typeface="Times New Roman" panose="02020603050405020304" pitchFamily="18" charset="0"/>
              </a:rPr>
              <a:t>dolore indotto da stress emotivo o attività fisica, generalmente mitigato da riposo o da nitroglicerina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400">
                <a:solidFill>
                  <a:srgbClr val="003366"/>
                </a:solidFill>
                <a:latin typeface="Times New Roman" panose="02020603050405020304" pitchFamily="18" charset="0"/>
              </a:rPr>
              <a:t>Angina </a:t>
            </a:r>
            <a:r>
              <a:rPr lang="it-IT" altLang="it-IT" sz="2400" u="sng">
                <a:solidFill>
                  <a:srgbClr val="003366"/>
                </a:solidFill>
                <a:latin typeface="Times New Roman" panose="02020603050405020304" pitchFamily="18" charset="0"/>
              </a:rPr>
              <a:t>atipica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(sintomi atipici), più comune nelle donne, negli anziani, nei diabetici</a:t>
            </a:r>
          </a:p>
        </p:txBody>
      </p:sp>
    </p:spTree>
    <p:extLst>
      <p:ext uri="{BB962C8B-B14F-4D97-AF65-F5344CB8AC3E}">
        <p14:creationId xmlns:p14="http://schemas.microsoft.com/office/powerpoint/2010/main" val="38142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971800" y="2438400"/>
            <a:ext cx="6629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Effetti indesiderati dei nitroderivati: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Ipotensione ortostatica occasionale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Tachicardia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Cefalea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Vasodilatazione cutanea con arrossamento</a:t>
            </a:r>
          </a:p>
        </p:txBody>
      </p:sp>
    </p:spTree>
    <p:extLst>
      <p:ext uri="{BB962C8B-B14F-4D97-AF65-F5344CB8AC3E}">
        <p14:creationId xmlns:p14="http://schemas.microsoft.com/office/powerpoint/2010/main" val="16480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43200" y="2286000"/>
            <a:ext cx="7315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 nitroderivati possono dare tolleranza  dovuta a diminuzione del rilascio di NO.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Per evitare lo sviluppo di tolleranza si deve impedire  al farmaco di  mantenere una  concentrazione stabile per 24 ore.</a:t>
            </a:r>
          </a:p>
        </p:txBody>
      </p:sp>
    </p:spTree>
    <p:extLst>
      <p:ext uri="{BB962C8B-B14F-4D97-AF65-F5344CB8AC3E}">
        <p14:creationId xmlns:p14="http://schemas.microsoft.com/office/powerpoint/2010/main" val="40498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67000" y="1828800"/>
            <a:ext cx="7696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Preparazioni di nitroderivati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A breve durata d’azione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Nitroglicerina sublinguale 0.15-1.2mg (durata d’azione 10-30 min.)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Isosorbide dinitrato sublinguale 2.5-5 mg (durata d’azione 10-60 min.)</a:t>
            </a:r>
          </a:p>
        </p:txBody>
      </p:sp>
    </p:spTree>
    <p:extLst>
      <p:ext uri="{BB962C8B-B14F-4D97-AF65-F5344CB8AC3E}">
        <p14:creationId xmlns:p14="http://schemas.microsoft.com/office/powerpoint/2010/main" val="37398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304800"/>
            <a:ext cx="7772400" cy="990600"/>
          </a:xfrm>
        </p:spPr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667000" y="457201"/>
            <a:ext cx="76962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Preparazione di nitroderivati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lunga durata d’azione: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Nitroglicerina per via orale ogni 6-8 ore ( durata azione 6-8 ore)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Nitroglicerina a lento rilascio per via transdermica (interrompere la terapia per almeno 8 ore al giorno, solitamente 12 ore)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Isosorbide</a:t>
            </a: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dinitrato</a:t>
            </a: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per via orale (da assumere 4 volte al giorno)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isosorbide</a:t>
            </a:r>
            <a:r>
              <a:rPr lang="it-IT" altLang="it-IT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mononitrato</a:t>
            </a: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it-IT" altLang="it-IT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Duronitrin</a:t>
            </a: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 orale ( durata azione 6-10 ore)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it-IT" altLang="it-IT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it-IT" altLang="it-IT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927351" y="2565401"/>
            <a:ext cx="6843713" cy="83099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    I nitrati possono essere associati utilmente ai </a:t>
            </a:r>
            <a:r>
              <a:rPr lang="it-IT" altLang="it-IT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betabloccanti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, che inibiscono la tachicardia riflessa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079875" y="1268413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3600" b="1">
                <a:solidFill>
                  <a:srgbClr val="003366"/>
                </a:solidFill>
                <a:latin typeface="Times New Roman" panose="02020603050405020304" pitchFamily="18" charset="0"/>
              </a:rPr>
              <a:t>Interazioni</a:t>
            </a:r>
            <a:r>
              <a:rPr lang="it-IT" altLang="it-IT" b="1">
                <a:solidFill>
                  <a:srgbClr val="0033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36" name="CasellaDiTesto 3"/>
          <p:cNvSpPr txBox="1">
            <a:spLocks noChangeArrowheads="1"/>
          </p:cNvSpPr>
          <p:nvPr/>
        </p:nvSpPr>
        <p:spPr bwMode="auto">
          <a:xfrm>
            <a:off x="3216276" y="3933826"/>
            <a:ext cx="6215063" cy="17446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La loro associazione con i </a:t>
            </a:r>
            <a:r>
              <a:rPr lang="it-IT" altLang="it-IT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calcioantagonisti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 può        provocare una ipotensione notevole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    (ma utile nella tolleranza all’esercizio fisico)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95600" y="152400"/>
            <a:ext cx="7772400" cy="609600"/>
          </a:xfrm>
        </p:spPr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2743200" y="914400"/>
            <a:ext cx="70104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Beta–bloccanti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 selettivi: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Atenololo (</a:t>
            </a:r>
            <a:r>
              <a:rPr lang="it-IT" altLang="it-IT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Tenormin)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Metoprololo (</a:t>
            </a:r>
            <a:r>
              <a:rPr lang="it-IT" altLang="it-IT" sz="2400" i="1">
                <a:solidFill>
                  <a:srgbClr val="000000"/>
                </a:solidFill>
                <a:latin typeface="Times New Roman" panose="02020603050405020304" pitchFamily="18" charset="0"/>
              </a:rPr>
              <a:t>Lopresor)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non selettivi: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Pindololo (Visken)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Propranololo (Inderal)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Sotalolo (Sotalex)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Text Box 1031"/>
          <p:cNvSpPr txBox="1">
            <a:spLocks noChangeArrowheads="1"/>
          </p:cNvSpPr>
          <p:nvPr/>
        </p:nvSpPr>
        <p:spPr bwMode="auto">
          <a:xfrm>
            <a:off x="6248401" y="4876801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95600" y="1905001"/>
            <a:ext cx="6477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Beta bloccanti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Effetti antianginosi: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Diminuzione della frequenza cardiaca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Diminuzione della forza di contrazione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Diminuzione della velocita di conduzione atrio-ventricolare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Diminuzione della pressione arteriosa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Tutti questi effetti comportano una diminuzione della richiesta di ossigeno da parte del miocardio</a:t>
            </a:r>
          </a:p>
        </p:txBody>
      </p:sp>
    </p:spTree>
    <p:extLst>
      <p:ext uri="{BB962C8B-B14F-4D97-AF65-F5344CB8AC3E}">
        <p14:creationId xmlns:p14="http://schemas.microsoft.com/office/powerpoint/2010/main" val="31836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895600" y="2362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895600" y="1981200"/>
            <a:ext cx="6934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Beta bloccanti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La riduzione della frequenza prolunga la diastole con conseguente miglioramento della perfusione del miocardio ischemico, soprattutto del sub-endocardio.</a:t>
            </a: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8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95601" y="2209800"/>
            <a:ext cx="541205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Beta bloccanti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Indicazioni: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Angina stabile cronica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Angina instabile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Infarto del miocardio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Non sono utili nell’angina da vasospasmo.</a:t>
            </a:r>
          </a:p>
        </p:txBody>
      </p:sp>
    </p:spTree>
    <p:extLst>
      <p:ext uri="{BB962C8B-B14F-4D97-AF65-F5344CB8AC3E}">
        <p14:creationId xmlns:p14="http://schemas.microsoft.com/office/powerpoint/2010/main" val="20576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506664" y="1905001"/>
            <a:ext cx="785653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Beta bloccanti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Angina instabile: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Il trattamento con beta-bloccanti riduce la progressione ad infarto.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Generalmente si utilizzano farmaci privi di attività intrinseca: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Metoprololo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Propranololo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Atenololo</a:t>
            </a:r>
          </a:p>
        </p:txBody>
      </p:sp>
    </p:spTree>
    <p:extLst>
      <p:ext uri="{BB962C8B-B14F-4D97-AF65-F5344CB8AC3E}">
        <p14:creationId xmlns:p14="http://schemas.microsoft.com/office/powerpoint/2010/main" val="42852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1"/>
          <p:cNvSpPr txBox="1">
            <a:spLocks noChangeArrowheads="1"/>
          </p:cNvSpPr>
          <p:nvPr/>
        </p:nvSpPr>
        <p:spPr bwMode="auto">
          <a:xfrm>
            <a:off x="3648076" y="1484313"/>
            <a:ext cx="5040313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 u="sng">
                <a:solidFill>
                  <a:srgbClr val="003366"/>
                </a:solidFill>
                <a:latin typeface="Times New Roman" panose="02020603050405020304" pitchFamily="18" charset="0"/>
              </a:rPr>
              <a:t>Angina variante o di Prinzmetal</a:t>
            </a:r>
            <a:r>
              <a:rPr lang="it-IT" altLang="it-IT" sz="2800" u="sng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2800">
                <a:solidFill>
                  <a:srgbClr val="5490A8"/>
                </a:solidFill>
                <a:latin typeface="Times New Roman" panose="02020603050405020304" pitchFamily="18" charset="0"/>
              </a:rPr>
              <a:t>(dovuta a vasospasmo</a:t>
            </a:r>
            <a:r>
              <a:rPr lang="it-IT" altLang="it-IT" sz="2400">
                <a:solidFill>
                  <a:srgbClr val="5490A8"/>
                </a:solidFill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5490A8"/>
                </a:solidFill>
                <a:latin typeface="Times New Roman" panose="02020603050405020304" pitchFamily="18" charset="0"/>
              </a:rPr>
              <a:t>        Assenza di fattori precipitanti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5490A8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Presente elevazione tratto ST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Donne &lt; 50 anni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Prima mattina, al risveglio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Coronaria dx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Associata ad aritmie o difetti di conduzione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829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743200" y="1289051"/>
            <a:ext cx="71628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Beta bloccanti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Infarto del miocardio</a:t>
            </a: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Beta-bloccanti</a:t>
            </a: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per via endovenosa. Riducono: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la mortalità nella fase acuta,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l’area di necrosi,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le aritmie ventricolari,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il rischio di reinfarto in fase acuta.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Il trattamento deve iniziare il più presto possibile e si deve protrarre nella fase post-ospedaliera.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In caso di pz. con precedente disfunzione ventricolare sinistra si devono preferire i farmaci a minore durata d’azione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7772400" cy="838200"/>
          </a:xfrm>
        </p:spPr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782888" y="923926"/>
            <a:ext cx="73152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Effetti indesiderati dei beta bloccanti: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Aumento del volume diastolico ventricolare sinistro associato alla riduzione della frequenza il quale può determinare un aumento della richiesta di ossigeno (utile associare nitrati)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Insonnia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Affaticamento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Disfunzione sessuale maschile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Bradicardia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Blocco cardiaco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Broncospasmo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224338" y="765175"/>
            <a:ext cx="3733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IVABRADINA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(Corlentor, Procoralan)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667000" y="2349501"/>
            <a:ext cx="68580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Derivato del verapamil, riduce la frequenza cardiaca  agendo sul nodo seno-atriale, dove </a:t>
            </a:r>
            <a:r>
              <a:rPr lang="it-IT" altLang="it-IT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inibisce selettivamente il canale If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che consente il passaggio di una corrente lenta mista di Na verso l’interno dei miociti.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u="sng">
                <a:solidFill>
                  <a:srgbClr val="0099CC"/>
                </a:solidFill>
                <a:latin typeface="Times New Roman" panose="02020603050405020304" pitchFamily="18" charset="0"/>
              </a:rPr>
              <a:t>La corrente controlla l’attività spontanea dei miociti e, quindi, la frequenza cardiaca.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u="sng">
                <a:solidFill>
                  <a:srgbClr val="0000FF"/>
                </a:solidFill>
                <a:latin typeface="Times New Roman" panose="02020603050405020304" pitchFamily="18" charset="0"/>
              </a:rPr>
              <a:t>Riduce la frequenza di circa 10 bpm con conseguente riduzione del lavoro cardiaco e del consumo di O2 </a:t>
            </a:r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9144001" y="60198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767013" y="1004889"/>
            <a:ext cx="68580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u="sng">
                <a:solidFill>
                  <a:srgbClr val="000000"/>
                </a:solidFill>
                <a:latin typeface="Times New Roman" panose="02020603050405020304" pitchFamily="18" charset="0"/>
              </a:rPr>
              <a:t>EFFETTI INDESIDERATI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 u="sng">
                <a:solidFill>
                  <a:srgbClr val="0000FF"/>
                </a:solidFill>
                <a:latin typeface="Times New Roman" panose="02020603050405020304" pitchFamily="18" charset="0"/>
              </a:rPr>
              <a:t>Cardiaci</a:t>
            </a:r>
            <a:r>
              <a:rPr lang="it-IT" altLang="it-IT" sz="2400">
                <a:solidFill>
                  <a:srgbClr val="0000FF"/>
                </a:solidFill>
                <a:latin typeface="Times New Roman" panose="02020603050405020304" pitchFamily="18" charset="0"/>
              </a:rPr>
              <a:t> :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Bradicardia, fibrillazione atriale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FF"/>
                </a:solidFill>
                <a:latin typeface="Times New Roman" panose="02020603050405020304" pitchFamily="18" charset="0"/>
              </a:rPr>
              <a:t>Disturbi visivi :</a:t>
            </a:r>
            <a:r>
              <a:rPr lang="it-IT" altLang="it-IT" sz="2400">
                <a:solidFill>
                  <a:srgbClr val="E1E1B7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i="1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it-IT" altLang="it-IT" sz="2000" i="1">
                <a:solidFill>
                  <a:srgbClr val="000000"/>
                </a:solidFill>
                <a:latin typeface="Times New Roman" panose="02020603050405020304" pitchFamily="18" charset="0"/>
              </a:rPr>
              <a:t>per </a:t>
            </a:r>
            <a:r>
              <a:rPr lang="it-IT" altLang="it-IT" sz="2000" i="1" u="sng">
                <a:solidFill>
                  <a:srgbClr val="000000"/>
                </a:solidFill>
                <a:latin typeface="Times New Roman" panose="02020603050405020304" pitchFamily="18" charset="0"/>
              </a:rPr>
              <a:t>inibizione di un canale analogo retinico)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Nel 14,4% dei casi fenomeni luminosi (</a:t>
            </a:r>
            <a:r>
              <a:rPr lang="it-IT" altLang="it-IT" sz="2400">
                <a:solidFill>
                  <a:srgbClr val="0099CC"/>
                </a:solidFill>
                <a:latin typeface="Times New Roman" panose="02020603050405020304" pitchFamily="18" charset="0"/>
              </a:rPr>
              <a:t>fosfeni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(aumentata luminosità transitoria in un’area limitata del campo visivo)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FF"/>
                </a:solidFill>
                <a:latin typeface="Times New Roman" panose="02020603050405020304" pitchFamily="18" charset="0"/>
              </a:rPr>
              <a:t>Altri</a:t>
            </a:r>
            <a:r>
              <a:rPr lang="it-IT" altLang="it-IT" sz="2400">
                <a:solidFill>
                  <a:srgbClr val="0099CC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:Cefalea, iperuricemia, nausea, dispnea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8686801" y="61722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</a:rPr>
              <a:t>RANOLAZINA (Ranexa)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90800" y="1828800"/>
            <a:ext cx="6934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Approvata dalla FDA nel 2006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u="sng">
                <a:solidFill>
                  <a:srgbClr val="0099CC"/>
                </a:solidFill>
                <a:latin typeface="Times New Roman" panose="02020603050405020304" pitchFamily="18" charset="0"/>
              </a:rPr>
              <a:t>Meccanismo d’azione non ancora chiarito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Non modifica frequenza cardiaca e pressione arteriosa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Riduce l’ossidazione degli acidi grassi nel miocardio favorendo quella dei carboidrati, con conseguente più efficiente uso dell’ossigeno disponibile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66125" y="5984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8991601" y="594360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438400" y="1196975"/>
            <a:ext cx="7239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Disponibile come compresse a lento rilascio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 b="1">
                <a:solidFill>
                  <a:srgbClr val="0099CC"/>
                </a:solidFill>
                <a:latin typeface="Times New Roman" panose="02020603050405020304" pitchFamily="18" charset="0"/>
              </a:rPr>
              <a:t>Posologia : 500 mg x 2 al giorno 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 b="1">
                <a:solidFill>
                  <a:srgbClr val="0099CC"/>
                </a:solidFill>
                <a:latin typeface="Times New Roman" panose="02020603050405020304" pitchFamily="18" charset="0"/>
              </a:rPr>
              <a:t>(max 1000 mg x 2)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b="1">
                <a:solidFill>
                  <a:srgbClr val="0099CC"/>
                </a:solidFill>
                <a:latin typeface="Times New Roman" panose="02020603050405020304" pitchFamily="18" charset="0"/>
              </a:rPr>
              <a:t>  </a:t>
            </a:r>
            <a:r>
              <a:rPr lang="it-IT" altLang="it-IT" sz="2400" b="1" u="sng">
                <a:solidFill>
                  <a:srgbClr val="0099CC"/>
                </a:solidFill>
                <a:latin typeface="Times New Roman" panose="02020603050405020304" pitchFamily="18" charset="0"/>
              </a:rPr>
              <a:t>Non risulta utile in attacco acuto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99CC"/>
                </a:solidFill>
                <a:latin typeface="Times New Roman" panose="02020603050405020304" pitchFamily="18" charset="0"/>
              </a:rPr>
              <a:t>In terapia viene di solito </a:t>
            </a:r>
            <a:r>
              <a:rPr lang="it-IT" altLang="it-IT" sz="2400" u="sng">
                <a:solidFill>
                  <a:srgbClr val="0099CC"/>
                </a:solidFill>
                <a:latin typeface="Times New Roman" panose="02020603050405020304" pitchFamily="18" charset="0"/>
              </a:rPr>
              <a:t>associata ad amlodipina, nitrati o betabloccanti</a:t>
            </a:r>
            <a:r>
              <a:rPr lang="it-IT" altLang="it-IT" sz="2400">
                <a:solidFill>
                  <a:srgbClr val="0099CC"/>
                </a:solidFill>
                <a:latin typeface="Times New Roman" panose="02020603050405020304" pitchFamily="18" charset="0"/>
              </a:rPr>
              <a:t> in pazienti con angina pectoris stabile non controllata da monoterapia con tali farmaci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0" y="765176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0000FF"/>
                </a:solidFill>
                <a:latin typeface="Times New Roman" panose="02020603050405020304" pitchFamily="18" charset="0"/>
              </a:rPr>
              <a:t>RANOLAZINA</a:t>
            </a:r>
          </a:p>
        </p:txBody>
      </p:sp>
    </p:spTree>
    <p:extLst>
      <p:ext uri="{BB962C8B-B14F-4D97-AF65-F5344CB8AC3E}">
        <p14:creationId xmlns:p14="http://schemas.microsoft.com/office/powerpoint/2010/main" val="16489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sellaDiTesto 2"/>
          <p:cNvSpPr txBox="1">
            <a:spLocks noChangeArrowheads="1"/>
          </p:cNvSpPr>
          <p:nvPr/>
        </p:nvSpPr>
        <p:spPr bwMode="auto">
          <a:xfrm>
            <a:off x="3575051" y="1912939"/>
            <a:ext cx="518477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   La rottura di una placca può            trasformare un’angina stabile in un’ </a:t>
            </a:r>
            <a:r>
              <a:rPr lang="it-IT" altLang="it-IT" sz="2800" u="sng">
                <a:solidFill>
                  <a:srgbClr val="3366CC"/>
                </a:solidFill>
                <a:latin typeface="Times New Roman" panose="02020603050405020304" pitchFamily="18" charset="0"/>
              </a:rPr>
              <a:t>angina instabile</a:t>
            </a: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(con attacchi anginosi frequenti, più gravi e anche a riposo):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per questi pazienti occorre </a:t>
            </a:r>
            <a:r>
              <a:rPr lang="it-IT" altLang="it-IT" sz="2800" u="sng">
                <a:solidFill>
                  <a:srgbClr val="000000"/>
                </a:solidFill>
                <a:latin typeface="Times New Roman" panose="02020603050405020304" pitchFamily="18" charset="0"/>
              </a:rPr>
              <a:t>somministrare antiaggreganti piastrinici ed eparina</a:t>
            </a: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83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90800" y="2667000"/>
            <a:ext cx="8077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Nitrati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Beta-bloccanti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Calcio-antagonisti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640014" y="1773238"/>
            <a:ext cx="802798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Nitroderivati: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nitrati: nitroglicerina (Trinitrina), isosorbide dinitrato (Carvasin), isosorbide mononitrato ( Kiton, Monocinque), tetranitrato di pentaeritrile;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Effetti: rilasciamento della muscolatura liscia vascolare, soprattutto a livello dei vasi venosi: riduzione del precarico.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Tutti questi composti rilasciano NO a livello del muscolo liscio vascolare. </a:t>
            </a:r>
          </a:p>
        </p:txBody>
      </p:sp>
    </p:spTree>
    <p:extLst>
      <p:ext uri="{BB962C8B-B14F-4D97-AF65-F5344CB8AC3E}">
        <p14:creationId xmlns:p14="http://schemas.microsoft.com/office/powerpoint/2010/main" val="25161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14600" y="1219201"/>
            <a:ext cx="7772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La venodilatazione riduce il ritorno venoso con conseguente: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 riduzione della pressione di riempimento ventricolare;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riduzione del volume ventricolare;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riduzione della tensione parietale ventricolare con riduzione del consumo di ossigeno da parte del miocardio;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 dosaggi più elevati inducono vasodilatazione arteriolare con riduzione del post-carico e del consumo di ossigeno (effetto parzialmente ridotto dall’aumento riflesso della frequenza cardiaca             somm. di beta bloccanti);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105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90800" y="2438400"/>
            <a:ext cx="8382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Nitrati e coronarie: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dilatazione dei vasi coronarici di grande e medio </a:t>
            </a:r>
            <a:r>
              <a:rPr lang="it-IT" altLang="it-IT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calibro, in particolare dei vasi collaterali della zona ischemica </a:t>
            </a: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con aumento dell’irrorazione e del rilascio di ossigeno alle regioni </a:t>
            </a:r>
            <a:r>
              <a:rPr lang="it-IT" altLang="it-IT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subendocardiche</a:t>
            </a:r>
            <a:r>
              <a:rPr lang="it-IT" altLang="it-IT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del miocardio.</a:t>
            </a:r>
          </a:p>
        </p:txBody>
      </p:sp>
    </p:spTree>
    <p:extLst>
      <p:ext uri="{BB962C8B-B14F-4D97-AF65-F5344CB8AC3E}">
        <p14:creationId xmlns:p14="http://schemas.microsoft.com/office/powerpoint/2010/main" val="439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67000" y="2438401"/>
            <a:ext cx="77724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Modalità della somministrazione:</a:t>
            </a:r>
            <a:b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it-IT" altLang="it-IT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attacco acuto: nitroglicerina sublinguale (</a:t>
            </a:r>
            <a:r>
              <a:rPr lang="it-IT" altLang="it-IT" sz="2400" i="1">
                <a:solidFill>
                  <a:srgbClr val="000000"/>
                </a:solidFill>
                <a:latin typeface="Times New Roman" panose="02020603050405020304" pitchFamily="18" charset="0"/>
              </a:rPr>
              <a:t>Trinitrina)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Profilassi: nitrati per via orale (ad esempio isosorbide dinitrato-</a:t>
            </a:r>
            <a:r>
              <a:rPr lang="it-IT" altLang="it-IT" sz="2400" i="1">
                <a:solidFill>
                  <a:srgbClr val="000000"/>
                </a:solidFill>
                <a:latin typeface="Times New Roman" panose="02020603050405020304" pitchFamily="18" charset="0"/>
              </a:rPr>
              <a:t>Carvasin- 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ogni 6-8 ore); nitroglicerina in forma di cerotto-</a:t>
            </a:r>
            <a:r>
              <a:rPr lang="it-IT" altLang="it-IT" sz="2400" i="1">
                <a:solidFill>
                  <a:srgbClr val="000000"/>
                </a:solidFill>
                <a:latin typeface="Times New Roman" panose="02020603050405020304" pitchFamily="18" charset="0"/>
              </a:rPr>
              <a:t>Nitroderm</a:t>
            </a: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- da applicare durante il giorno.</a:t>
            </a:r>
          </a:p>
        </p:txBody>
      </p:sp>
    </p:spTree>
    <p:extLst>
      <p:ext uri="{BB962C8B-B14F-4D97-AF65-F5344CB8AC3E}">
        <p14:creationId xmlns:p14="http://schemas.microsoft.com/office/powerpoint/2010/main" val="31507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Farmaci antianginosi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7467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 u="sng">
                <a:solidFill>
                  <a:srgbClr val="000000"/>
                </a:solidFill>
                <a:latin typeface="Times New Roman" panose="02020603050405020304" pitchFamily="18" charset="0"/>
              </a:rPr>
              <a:t>Nitrati per via endovenosa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Impiegati in corso di infarto acuto per: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Ridurre il precarico e quindi il lavoro del cuore;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Indurre vasodilatazione e migliorare il flusso collaterale alla zona ischemica;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Prevenire la vasocostrizione che si associa alla trombosi coronarica.</a:t>
            </a:r>
          </a:p>
        </p:txBody>
      </p:sp>
    </p:spTree>
    <p:extLst>
      <p:ext uri="{BB962C8B-B14F-4D97-AF65-F5344CB8AC3E}">
        <p14:creationId xmlns:p14="http://schemas.microsoft.com/office/powerpoint/2010/main" val="16243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vatta">
  <a:themeElements>
    <a:clrScheme name="Cravatt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Cravat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ravat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vat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ravatta">
  <a:themeElements>
    <a:clrScheme name="Cravatt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Cravat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ravat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vat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vat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1045</Words>
  <Application>Microsoft Office PowerPoint</Application>
  <PresentationFormat>Widescreen</PresentationFormat>
  <Paragraphs>170</Paragraphs>
  <Slides>25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Cravatta</vt:lpstr>
      <vt:lpstr>1_Cravatta</vt:lpstr>
      <vt:lpstr>Presentazione standard di PowerPoint</vt:lpstr>
      <vt:lpstr>Presentazione standard di PowerPoint</vt:lpstr>
      <vt:lpstr>Presentazione standard di PowerPoint</vt:lpstr>
      <vt:lpstr>Farmaci antianginosi </vt:lpstr>
      <vt:lpstr>Farmaci antianginosi </vt:lpstr>
      <vt:lpstr>Farmaci antianginosi</vt:lpstr>
      <vt:lpstr>Farmaci antianginosi</vt:lpstr>
      <vt:lpstr>Farmaci antianginosi</vt:lpstr>
      <vt:lpstr>Farmaci antianginosi</vt:lpstr>
      <vt:lpstr>Farmaci antianginosi</vt:lpstr>
      <vt:lpstr>Presentazione standard di PowerPoint</vt:lpstr>
      <vt:lpstr>Farmaci antianginosi</vt:lpstr>
      <vt:lpstr>Farmaci antianginosi</vt:lpstr>
      <vt:lpstr>Presentazione standard di PowerPoint</vt:lpstr>
      <vt:lpstr>Farmaci antianginosi</vt:lpstr>
      <vt:lpstr>Farmaci antianginosi</vt:lpstr>
      <vt:lpstr>Farmaci antianginosi</vt:lpstr>
      <vt:lpstr>Farmaci antianginosi</vt:lpstr>
      <vt:lpstr>Farmaci antianginosi</vt:lpstr>
      <vt:lpstr>Farmaci antianginosi</vt:lpstr>
      <vt:lpstr>Farmaci antianginosi</vt:lpstr>
      <vt:lpstr>Presentazione standard di PowerPoint</vt:lpstr>
      <vt:lpstr>Presentazione standard di PowerPoint</vt:lpstr>
      <vt:lpstr>RANOLAZINA (Ranexa)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5</cp:revision>
  <dcterms:created xsi:type="dcterms:W3CDTF">2020-11-24T16:51:30Z</dcterms:created>
  <dcterms:modified xsi:type="dcterms:W3CDTF">2021-10-26T09:08:06Z</dcterms:modified>
</cp:coreProperties>
</file>