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01F89-12D5-4AA6-A201-D4E9B7AFC0DC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F8FB6-E07E-422E-BD6E-C935F8D0A1B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DBF845-DB76-4A2D-BD99-DC99B1251389}" type="slidenum">
              <a:rPr lang="it-IT"/>
              <a:pPr/>
              <a:t>1</a:t>
            </a:fld>
            <a:endParaRPr lang="it-IT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9BBE41-86F1-468F-A167-9533CE0D5733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278667C-74F0-4A08-8942-5B92B95DCF76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F2C9AE-D38A-45D4-8AD6-B299FC334411}" type="slidenum">
              <a:rPr lang="it-IT"/>
              <a:pPr/>
              <a:t>10</a:t>
            </a:fld>
            <a:endParaRPr 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E014C-0C01-4129-A478-8BD50F27E1F1}" type="slidenum">
              <a:rPr lang="it-IT"/>
              <a:pPr/>
              <a:t>11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86F46-939D-483D-9499-AD9671BAE9E4}" type="slidenum">
              <a:rPr lang="it-IT"/>
              <a:pPr/>
              <a:t>12</a:t>
            </a:fld>
            <a:endParaRPr 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AEFF8C-A351-4918-822E-A781AC50AEBA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B14F23-2FD3-442A-92D5-C4515488D6DE}" type="slidenum">
              <a:rPr lang="it-IT"/>
              <a:pPr/>
              <a:t>13</a:t>
            </a:fld>
            <a:endParaRPr lang="it-IT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E16943-EA71-4402-8926-02C01B3DDFB5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E0F98-FFFB-4BA7-A806-8152A7B64CC0}" type="slidenum">
              <a:rPr lang="it-IT"/>
              <a:pPr/>
              <a:t>14</a:t>
            </a:fld>
            <a:endParaRPr lang="it-IT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D344D3-38FD-4464-BA73-A2BA53F3C346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7D867-B362-4C35-A5D9-4C8CDD9A0CD6}" type="slidenum">
              <a:rPr lang="it-IT"/>
              <a:pPr/>
              <a:t>15</a:t>
            </a:fld>
            <a:endParaRPr lang="it-IT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489A71-8695-4111-B236-FC08455492EC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A97385-5AC5-445B-98C6-31BE88EF10E6}" type="slidenum">
              <a:rPr lang="it-IT"/>
              <a:pPr/>
              <a:t>16</a:t>
            </a:fld>
            <a:endParaRPr 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B62319-9962-4A61-A396-9B0B236D1697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6DBB08-11C3-46C9-BAB3-A3C41A55DF2B}" type="slidenum">
              <a:rPr lang="it-IT"/>
              <a:pPr/>
              <a:t>17</a:t>
            </a:fld>
            <a:endParaRPr lang="it-IT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205015-8D0C-43A8-964C-33D2883594B2}" type="slidenum">
              <a:rPr lang="it-IT"/>
              <a:pPr/>
              <a:t>18</a:t>
            </a:fld>
            <a:endParaRPr lang="it-IT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84427F-13E6-4F5D-BF5A-628041641A8C}" type="slidenum">
              <a:rPr lang="it-IT"/>
              <a:pPr/>
              <a:t>19</a:t>
            </a:fld>
            <a:endParaRPr lang="it-IT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1F5729-6961-40A0-9437-335C1C486CCF}" type="slidenum">
              <a:rPr lang="it-IT"/>
              <a:pPr/>
              <a:t>2</a:t>
            </a:fld>
            <a:endParaRPr lang="it-IT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E4509C4-577E-47FC-8070-403E9990102A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A6307F-B412-4479-B38F-1E316114048A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66E64-465D-4ED3-98FA-9F0B1B317D5E}" type="slidenum">
              <a:rPr lang="it-IT"/>
              <a:pPr/>
              <a:t>20</a:t>
            </a:fld>
            <a:endParaRPr lang="it-IT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97EF29-C9CE-4CC1-8C31-F205198D8DAD}" type="slidenum">
              <a:rPr lang="it-IT"/>
              <a:pPr/>
              <a:t>3</a:t>
            </a:fld>
            <a:endParaRPr lang="it-IT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146F30-8908-4361-BB91-863343F5AFBE}" type="slidenum">
              <a:rPr lang="it-IT"/>
              <a:pPr/>
              <a:t>4</a:t>
            </a:fld>
            <a:endParaRPr lang="it-I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88675F-8AC4-46DA-9CCC-F043B26307B6}" type="slidenum">
              <a:rPr lang="it-IT"/>
              <a:pPr/>
              <a:t>5</a:t>
            </a:fld>
            <a:endParaRPr 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68E257-856A-4494-8453-0AD32D6C3F8B}" type="slidenum">
              <a:rPr lang="it-IT"/>
              <a:pPr/>
              <a:t>6</a:t>
            </a:fld>
            <a:endParaRPr 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91104C-0ACD-49EE-B7EA-D88624A4455F}" type="slidenum">
              <a:rPr lang="it-IT"/>
              <a:pPr/>
              <a:t>7</a:t>
            </a:fld>
            <a:endParaRPr 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CBB244-931A-40D6-93E4-59DFCE17C4D9}" type="slidenum">
              <a:rPr lang="it-IT"/>
              <a:pPr/>
              <a:t>8</a:t>
            </a:fld>
            <a:endParaRPr 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5A9E7-3549-497C-A1F8-193443512098}" type="slidenum">
              <a:rPr lang="it-IT"/>
              <a:pPr/>
              <a:t>9</a:t>
            </a:fld>
            <a:endParaRPr lang="it-IT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83C5D3-B1A6-4B93-BE0F-41135E12EF00}" type="slidenum">
              <a:rPr lang="it-IT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40B147-7727-4D1E-B891-A596509877DD}" type="slidenum">
              <a:rPr lang="it-IT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5AAC-1A35-4BEB-B209-695BCBAEC17D}" type="datetimeFigureOut">
              <a:rPr lang="it-IT" smtClean="0"/>
              <a:pPr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18A8-E3F3-4063-9C3F-891E91AA8A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339975" y="1828800"/>
            <a:ext cx="4319588" cy="1800225"/>
          </a:xfrm>
          <a:prstGeom prst="rect">
            <a:avLst/>
          </a:prstGeom>
          <a:noFill/>
          <a:ln w="9360" cap="sq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Nei vasi  l’equilibrio tra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  coagulazione e fibrinolisi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              impedisce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 sia trombosi che emorragia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35150" y="3844925"/>
            <a:ext cx="5473700" cy="1373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Se avviene alterazione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    dell’equilibrio a favore della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Times New Roman" pitchFamily="18" charset="0"/>
              </a:rPr>
              <a:t>coagulazione                 </a:t>
            </a:r>
            <a:r>
              <a:rPr lang="it-IT" sz="2800" b="1">
                <a:solidFill>
                  <a:srgbClr val="00CC99"/>
                </a:solidFill>
                <a:latin typeface="Times New Roman" pitchFamily="18" charset="0"/>
              </a:rPr>
              <a:t>Trombosi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129463" cy="581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3200">
                <a:solidFill>
                  <a:srgbClr val="000099"/>
                </a:solidFill>
                <a:latin typeface="Times New Roman" pitchFamily="18" charset="0"/>
              </a:rPr>
              <a:t>FARMACI  DELLA  COAGULAZIONE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067175" y="4868863"/>
            <a:ext cx="979488" cy="288925"/>
          </a:xfrm>
          <a:prstGeom prst="rightArrow">
            <a:avLst>
              <a:gd name="adj1" fmla="val 50000"/>
              <a:gd name="adj2" fmla="val 49894"/>
            </a:avLst>
          </a:prstGeom>
          <a:solidFill>
            <a:srgbClr val="00CC99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 dirty="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2" y="1700807"/>
            <a:ext cx="7992243" cy="41142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smtClean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Inibitori dell’attivazione piastrinica mediata dall’ADP</a:t>
            </a:r>
          </a:p>
          <a:p>
            <a:pPr marL="341313" indent="-341313" algn="ctr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 smtClean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Ticlopidina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(</a:t>
            </a:r>
            <a:r>
              <a:rPr lang="it-IT" sz="2400" b="1" dirty="0" err="1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Tiklid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; </a:t>
            </a:r>
            <a:r>
              <a:rPr lang="it-IT" sz="2400" b="1" dirty="0" err="1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Parsilid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)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Clopidogrel</a:t>
            </a:r>
            <a:r>
              <a:rPr lang="it-IT" sz="2400" b="1" dirty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(</a:t>
            </a:r>
            <a:r>
              <a:rPr lang="it-IT" sz="2400" b="1" dirty="0" err="1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Plavix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Prasugrel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 (</a:t>
            </a:r>
            <a:r>
              <a:rPr lang="it-IT" sz="2400" b="1" dirty="0" err="1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Efient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)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CCFFFF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Antagonisti competitivi del recettore dell’ADP sulle piastrine ( legame irreversibile).</a:t>
            </a:r>
            <a:r>
              <a:rPr lang="it-IT" sz="2400" b="1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  <a:endParaRPr lang="it-IT" sz="2400" b="1" dirty="0" smtClean="0">
              <a:solidFill>
                <a:srgbClr val="FFFF00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FFFF00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 smtClean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Profarmaci</a:t>
            </a:r>
            <a:endParaRPr lang="it-IT" sz="2400" b="1" dirty="0" smtClean="0">
              <a:solidFill>
                <a:srgbClr val="CCFFFF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CC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CCFFFF"/>
              </a:solidFill>
              <a:latin typeface="Times New Roman" pitchFamily="18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Clopidogrel</a:t>
            </a:r>
            <a:r>
              <a:rPr lang="it-IT" sz="2400" b="1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 3-6 volte più potente di </a:t>
            </a:r>
            <a:r>
              <a:rPr lang="it-IT" sz="2400" b="1" dirty="0" err="1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ticlopidina</a:t>
            </a:r>
            <a:r>
              <a:rPr lang="it-IT" sz="2400" b="1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. 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  <a:ea typeface="Microsoft YaHei" pitchFamily="34" charset="-122"/>
              </a:rPr>
              <a:t>L’effetto massimo si raggiunge in 3-5 giorni.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 smtClean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Ticlopidina</a:t>
            </a:r>
            <a:r>
              <a:rPr lang="it-IT" sz="2400" b="1" dirty="0" smtClean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it-IT" sz="2400" b="1" dirty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e </a:t>
            </a:r>
            <a:r>
              <a:rPr lang="it-IT" sz="2400" b="1" dirty="0" err="1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clopidogrel</a:t>
            </a:r>
            <a:r>
              <a:rPr lang="it-IT" sz="2400" b="1" dirty="0">
                <a:solidFill>
                  <a:srgbClr val="CCFFFF"/>
                </a:solidFill>
                <a:latin typeface="Times New Roman" pitchFamily="18" charset="0"/>
                <a:ea typeface="Microsoft YaHei" pitchFamily="34" charset="-122"/>
              </a:rPr>
              <a:t>: </a:t>
            </a:r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ea typeface="Microsoft YaHei" pitchFamily="34" charset="-122"/>
              </a:rPr>
              <a:t>riducono i livelli plasmatici di fibrinogeno.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484312"/>
            <a:ext cx="8208838" cy="42489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CC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CCFFFF"/>
                </a:solidFill>
                <a:latin typeface="Comic Sans MS" pitchFamily="66" charset="0"/>
                <a:ea typeface="Microsoft YaHei" pitchFamily="34" charset="-122"/>
              </a:rPr>
              <a:t>Ticlopidina</a:t>
            </a:r>
            <a:r>
              <a:rPr lang="it-IT" sz="2400" b="1" dirty="0">
                <a:solidFill>
                  <a:srgbClr val="CCFFFF"/>
                </a:solidFill>
                <a:latin typeface="Comic Sans MS" pitchFamily="66" charset="0"/>
                <a:ea typeface="Microsoft YaHei" pitchFamily="34" charset="-122"/>
              </a:rPr>
              <a:t>:</a:t>
            </a: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250-500 mg/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die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CC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CCFFFF"/>
                </a:solidFill>
                <a:latin typeface="Comic Sans MS" pitchFamily="66" charset="0"/>
                <a:ea typeface="Microsoft YaHei" pitchFamily="34" charset="-122"/>
              </a:rPr>
              <a:t>Clopidogrel</a:t>
            </a:r>
            <a:r>
              <a:rPr lang="it-IT" sz="2400" b="1" dirty="0">
                <a:solidFill>
                  <a:srgbClr val="CCFFFF"/>
                </a:solidFill>
                <a:latin typeface="Comic Sans MS" pitchFamily="66" charset="0"/>
                <a:ea typeface="Microsoft YaHei" pitchFamily="34" charset="-122"/>
              </a:rPr>
              <a:t>:</a:t>
            </a:r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75 mg/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die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err="1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Prasugrel</a:t>
            </a: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: 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60 mg come dose di carico, poi 5/10mg/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die</a:t>
            </a: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Comic Sans MS" pitchFamily="6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Effetti collaterali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u="sng" dirty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u="sng" dirty="0" err="1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Ticlopidina</a:t>
            </a: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: 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eff.gastroenterici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, reazioni cutanee, rischio di 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emorragie.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Effetti </a:t>
            </a:r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più seri: 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leucopenia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, trombocitopenia, </a:t>
            </a:r>
            <a:r>
              <a:rPr lang="it-IT" sz="2400" b="1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pancitopenia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.</a:t>
            </a: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b="1" u="sng" dirty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b="1" u="sng" dirty="0" err="1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Clopidogrel</a:t>
            </a:r>
            <a:r>
              <a:rPr lang="it-IT" sz="2400" b="1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: più tollerato, minori effetti midollari.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835696" y="2276872"/>
            <a:ext cx="5754960" cy="2574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indent="-455613" algn="ctr">
              <a:spcBef>
                <a:spcPts val="1125"/>
              </a:spcBef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INIBITORI </a:t>
            </a:r>
            <a:r>
              <a:rPr lang="it-IT" sz="2400" b="1" u="sng" dirty="0">
                <a:solidFill>
                  <a:srgbClr val="FFFFFF"/>
                </a:solidFill>
                <a:latin typeface="Comic Sans MS" pitchFamily="66" charset="0"/>
              </a:rPr>
              <a:t>REVERSIBILI</a:t>
            </a: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 DEL RECETTORE  P2Y12 </a:t>
            </a:r>
          </a:p>
          <a:p>
            <a:pPr marL="457200" indent="-455613">
              <a:spcBef>
                <a:spcPts val="1125"/>
              </a:spcBef>
              <a:buFont typeface="Arial" pitchFamily="34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it-IT" dirty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5613">
              <a:spcBef>
                <a:spcPts val="1750"/>
              </a:spcBef>
              <a:buClr>
                <a:srgbClr val="66CCFF"/>
              </a:buClr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2800" dirty="0" err="1">
                <a:solidFill>
                  <a:srgbClr val="66CCFF"/>
                </a:solidFill>
                <a:latin typeface="Comic Sans MS" pitchFamily="66" charset="0"/>
              </a:rPr>
              <a:t>Ticagrelor</a:t>
            </a:r>
            <a:r>
              <a:rPr lang="it-IT" sz="2800" dirty="0">
                <a:solidFill>
                  <a:srgbClr val="66CCFF"/>
                </a:solidFill>
                <a:latin typeface="Comic Sans MS" pitchFamily="66" charset="0"/>
              </a:rPr>
              <a:t> (</a:t>
            </a:r>
            <a:r>
              <a:rPr lang="it-IT" sz="2800" dirty="0" err="1">
                <a:solidFill>
                  <a:srgbClr val="66CCFF"/>
                </a:solidFill>
                <a:latin typeface="Comic Sans MS" pitchFamily="66" charset="0"/>
              </a:rPr>
              <a:t>Brilique</a:t>
            </a:r>
            <a:r>
              <a:rPr lang="it-IT" sz="2800" dirty="0">
                <a:solidFill>
                  <a:srgbClr val="66CCFF"/>
                </a:solidFill>
                <a:latin typeface="Comic Sans MS" pitchFamily="66" charset="0"/>
              </a:rPr>
              <a:t>)</a:t>
            </a:r>
          </a:p>
          <a:p>
            <a:pPr marL="457200" indent="-455613">
              <a:spcBef>
                <a:spcPts val="1750"/>
              </a:spcBef>
              <a:buClr>
                <a:srgbClr val="66CCFF"/>
              </a:buClr>
              <a:buFont typeface="Arial" pitchFamily="34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it-IT" sz="2800" dirty="0" err="1">
                <a:solidFill>
                  <a:srgbClr val="66CCFF"/>
                </a:solidFill>
                <a:latin typeface="Comic Sans MS" pitchFamily="66" charset="0"/>
              </a:rPr>
              <a:t>Cangrelor</a:t>
            </a:r>
            <a:endParaRPr lang="it-IT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528" y="908720"/>
            <a:ext cx="8820472" cy="586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00"/>
              </a:spcBef>
              <a:buClr>
                <a:srgbClr val="3333CC"/>
              </a:buClr>
              <a:buSzPct val="8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dirty="0">
                <a:solidFill>
                  <a:srgbClr val="FFFF00"/>
                </a:solidFill>
                <a:latin typeface="Comic Sans MS" pitchFamily="66" charset="0"/>
              </a:rPr>
              <a:t>Farmaci che bloccano i recettori </a:t>
            </a:r>
            <a:r>
              <a:rPr lang="it-IT" sz="3200" dirty="0" err="1">
                <a:solidFill>
                  <a:srgbClr val="FFFF00"/>
                </a:solidFill>
                <a:latin typeface="Comic Sans MS" pitchFamily="66" charset="0"/>
              </a:rPr>
              <a:t>purinergici</a:t>
            </a:r>
            <a:endParaRPr lang="it-IT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55650" y="609600"/>
            <a:ext cx="808355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TICAGRELOR (BRILIQUE) </a:t>
            </a:r>
            <a:r>
              <a:rPr lang="it-IT" sz="4400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1</a:t>
            </a:r>
            <a:r>
              <a:rPr lang="it-IT" sz="44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0" y="2286000"/>
            <a:ext cx="6477000" cy="398275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Comic Sans MS" pitchFamily="66" charset="0"/>
              </a:rPr>
              <a:t>CAPOSTIPITE </a:t>
            </a:r>
            <a:r>
              <a:rPr lang="it-IT" sz="2400" dirty="0" err="1">
                <a:solidFill>
                  <a:srgbClr val="FFFFFF"/>
                </a:solidFill>
                <a:latin typeface="Comic Sans MS" pitchFamily="66" charset="0"/>
              </a:rPr>
              <a:t>DI</a:t>
            </a:r>
            <a:r>
              <a:rPr lang="it-IT" sz="2400" dirty="0">
                <a:solidFill>
                  <a:srgbClr val="FFFFFF"/>
                </a:solidFill>
                <a:latin typeface="Comic Sans MS" pitchFamily="66" charset="0"/>
              </a:rPr>
              <a:t> UNA NUOVA CLASSE </a:t>
            </a:r>
            <a:r>
              <a:rPr lang="it-IT" sz="2400" dirty="0" err="1">
                <a:solidFill>
                  <a:srgbClr val="FFFFFF"/>
                </a:solidFill>
                <a:latin typeface="Comic Sans MS" pitchFamily="66" charset="0"/>
              </a:rPr>
              <a:t>DI</a:t>
            </a:r>
            <a:r>
              <a:rPr lang="it-IT" sz="2400" dirty="0">
                <a:solidFill>
                  <a:srgbClr val="FFFFFF"/>
                </a:solidFill>
                <a:latin typeface="Comic Sans MS" pitchFamily="66" charset="0"/>
              </a:rPr>
              <a:t> INIBITORI DIRETTI DEL P2Y12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B2B2B2"/>
              </a:solidFill>
              <a:latin typeface="Comic Sans MS" pitchFamily="66" charset="0"/>
            </a:endParaRPr>
          </a:p>
          <a:p>
            <a:pPr>
              <a:spcBef>
                <a:spcPts val="1125"/>
              </a:spcBef>
              <a:buClr>
                <a:schemeClr val="bg1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it-IT" sz="2400" dirty="0">
                <a:solidFill>
                  <a:srgbClr val="CCFFFF"/>
                </a:solidFill>
                <a:latin typeface="Comic Sans MS" pitchFamily="66" charset="0"/>
              </a:rPr>
              <a:t>Non richiedono attivazione metabolica nel fegato</a:t>
            </a:r>
          </a:p>
          <a:p>
            <a:pPr>
              <a:spcBef>
                <a:spcPts val="1125"/>
              </a:spcBef>
              <a:buClr>
                <a:srgbClr val="CC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CCFFFF"/>
                </a:solidFill>
                <a:latin typeface="Comic Sans MS" pitchFamily="66" charset="0"/>
              </a:rPr>
              <a:t> Si legano </a:t>
            </a:r>
            <a:r>
              <a:rPr lang="it-IT" sz="2400" u="sng" dirty="0">
                <a:solidFill>
                  <a:srgbClr val="CCFFFF"/>
                </a:solidFill>
                <a:latin typeface="Comic Sans MS" pitchFamily="66" charset="0"/>
              </a:rPr>
              <a:t>reversibilmente</a:t>
            </a:r>
            <a:r>
              <a:rPr lang="it-IT" sz="2400" dirty="0">
                <a:solidFill>
                  <a:srgbClr val="CCFFFF"/>
                </a:solidFill>
                <a:latin typeface="Comic Sans MS" pitchFamily="66" charset="0"/>
              </a:rPr>
              <a:t> al recettore </a:t>
            </a:r>
            <a:r>
              <a:rPr lang="it-IT" sz="2400" b="1" dirty="0">
                <a:solidFill>
                  <a:srgbClr val="FFFFFF"/>
                </a:solidFill>
                <a:latin typeface="Comic Sans MS" pitchFamily="66" charset="0"/>
              </a:rPr>
              <a:t>P2Y12 </a:t>
            </a:r>
          </a:p>
          <a:p>
            <a:pPr>
              <a:spcBef>
                <a:spcPts val="1125"/>
              </a:spcBef>
              <a:buClr>
                <a:srgbClr val="CC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CCFFFF"/>
                </a:solidFill>
                <a:latin typeface="Comic Sans MS" pitchFamily="66" charset="0"/>
              </a:rPr>
              <a:t> Inibiscono la sua attivazione da parte dell’ADP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03648" y="1556792"/>
            <a:ext cx="7489825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92D050"/>
                </a:solidFill>
              </a:rPr>
              <a:t>    </a:t>
            </a:r>
            <a:r>
              <a:rPr lang="it-IT" dirty="0" smtClean="0">
                <a:solidFill>
                  <a:srgbClr val="FFFF00"/>
                </a:solidFill>
              </a:rPr>
              <a:t>Disponibile </a:t>
            </a:r>
            <a:r>
              <a:rPr lang="it-IT" dirty="0">
                <a:solidFill>
                  <a:srgbClr val="FFFF00"/>
                </a:solidFill>
              </a:rPr>
              <a:t>in Italia dal dicembre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989888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TICAGRELOR (BRILIQUE) (2)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0" y="3116263"/>
            <a:ext cx="54102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6629400" cy="3143250"/>
          </a:xfrm>
          <a:prstGeom prst="rect">
            <a:avLst/>
          </a:prstGeom>
          <a:noFill/>
          <a:ln w="9360" cap="sq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FFFF"/>
                </a:solidFill>
              </a:rPr>
              <a:t>Studio PLATO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FFFF"/>
                </a:solidFill>
              </a:rPr>
              <a:t>(N Engl J Med 2009; 361: 1045-1057)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u="sng">
                <a:solidFill>
                  <a:srgbClr val="FFFFFF"/>
                </a:solidFill>
              </a:rPr>
              <a:t>Ticagrelor vs clopidogrel (entrambi + ASA) in 18.624 pazienti con sindrome coronarica acuta</a:t>
            </a:r>
          </a:p>
          <a:p>
            <a:pPr>
              <a:spcBef>
                <a:spcPts val="1125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000000"/>
                </a:solidFill>
              </a:rPr>
              <a:t> </a:t>
            </a:r>
            <a:r>
              <a:rPr lang="it-IT">
                <a:solidFill>
                  <a:srgbClr val="CCFFFF"/>
                </a:solidFill>
              </a:rPr>
              <a:t>Mortalità totale ridotta : 4,5% vs 5,9% (&lt;0,001)</a:t>
            </a:r>
          </a:p>
          <a:p>
            <a:pPr>
              <a:spcBef>
                <a:spcPts val="1125"/>
              </a:spcBef>
              <a:buClr>
                <a:srgbClr val="CC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CCFFFF"/>
                </a:solidFill>
              </a:rPr>
              <a:t> Non significativa differenza per ictus: 1,3 vs 1,5%</a:t>
            </a:r>
          </a:p>
          <a:p>
            <a:pPr>
              <a:spcBef>
                <a:spcPts val="1125"/>
              </a:spcBef>
              <a:buClr>
                <a:srgbClr val="CC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CCFFFF"/>
                </a:solidFill>
              </a:rPr>
              <a:t> Incremento del 25% di sanguinamenti maggiori</a:t>
            </a:r>
          </a:p>
          <a:p>
            <a:pPr>
              <a:spcBef>
                <a:spcPts val="1125"/>
              </a:spcBef>
              <a:buClr>
                <a:srgbClr val="CC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CCFFFF"/>
                </a:solidFill>
              </a:rPr>
              <a:t> Raddoppiata frequenza dispnea (13,8% vs 7,8%)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16013" y="1957388"/>
            <a:ext cx="7127875" cy="304916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dirty="0">
                <a:solidFill>
                  <a:srgbClr val="FFFF00"/>
                </a:solidFill>
              </a:rPr>
              <a:t>        </a:t>
            </a:r>
            <a:r>
              <a:rPr lang="it-IT" dirty="0">
                <a:solidFill>
                  <a:srgbClr val="FFFFFF"/>
                </a:solidFill>
              </a:rPr>
              <a:t>Iniziare con 2 </a:t>
            </a:r>
            <a:r>
              <a:rPr lang="it-IT" dirty="0" err="1">
                <a:solidFill>
                  <a:srgbClr val="FFFFFF"/>
                </a:solidFill>
              </a:rPr>
              <a:t>cpr</a:t>
            </a:r>
            <a:r>
              <a:rPr lang="it-IT" dirty="0">
                <a:solidFill>
                  <a:srgbClr val="FFFFFF"/>
                </a:solidFill>
              </a:rPr>
              <a:t> da </a:t>
            </a:r>
            <a:r>
              <a:rPr lang="it-IT" u="sng" dirty="0">
                <a:solidFill>
                  <a:srgbClr val="FFFFFF"/>
                </a:solidFill>
              </a:rPr>
              <a:t>90 mg </a:t>
            </a:r>
            <a:r>
              <a:rPr lang="it-IT" dirty="0">
                <a:solidFill>
                  <a:srgbClr val="FFFFFF"/>
                </a:solidFill>
              </a:rPr>
              <a:t>insieme e poi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FFFFFF"/>
                </a:solidFill>
              </a:rPr>
              <a:t>                  1 </a:t>
            </a:r>
            <a:r>
              <a:rPr lang="it-IT" dirty="0" err="1">
                <a:solidFill>
                  <a:srgbClr val="FFFFFF"/>
                </a:solidFill>
              </a:rPr>
              <a:t>cpr</a:t>
            </a:r>
            <a:r>
              <a:rPr lang="it-IT" dirty="0">
                <a:solidFill>
                  <a:srgbClr val="FFFFFF"/>
                </a:solidFill>
              </a:rPr>
              <a:t>  x 2 volte al giorno per 12 mesi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FFFF00"/>
                </a:solidFill>
              </a:rPr>
              <a:t>     </a:t>
            </a:r>
            <a:r>
              <a:rPr lang="it-IT" u="sng" dirty="0">
                <a:solidFill>
                  <a:srgbClr val="FFFF00"/>
                </a:solidFill>
              </a:rPr>
              <a:t>Prevenzione secondaria  IM o angina instabile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CCFFFF"/>
                </a:solidFill>
              </a:rPr>
              <a:t>Non somministrare con inibitori o induttori del CYP3A4       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CCFFFF"/>
                </a:solidFill>
              </a:rPr>
              <a:t>(aumento e riduzione del </a:t>
            </a:r>
            <a:r>
              <a:rPr lang="it-IT" sz="2000" dirty="0" err="1">
                <a:solidFill>
                  <a:srgbClr val="CCFFFF"/>
                </a:solidFill>
              </a:rPr>
              <a:t>Ticagrelor</a:t>
            </a:r>
            <a:r>
              <a:rPr lang="it-IT" sz="2000" dirty="0">
                <a:solidFill>
                  <a:srgbClr val="CCFFFF"/>
                </a:solidFill>
              </a:rPr>
              <a:t>, rispettivamente)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CC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>
                <a:solidFill>
                  <a:srgbClr val="CCFFFF"/>
                </a:solidFill>
              </a:rPr>
              <a:t>Aumenta  </a:t>
            </a:r>
            <a:r>
              <a:rPr lang="it-IT" dirty="0" err="1">
                <a:solidFill>
                  <a:srgbClr val="CCFFFF"/>
                </a:solidFill>
              </a:rPr>
              <a:t>Cmax</a:t>
            </a:r>
            <a:r>
              <a:rPr lang="it-IT" dirty="0">
                <a:solidFill>
                  <a:srgbClr val="CCFFFF"/>
                </a:solidFill>
              </a:rPr>
              <a:t> e AUC di </a:t>
            </a:r>
            <a:r>
              <a:rPr lang="it-IT" dirty="0" err="1">
                <a:solidFill>
                  <a:srgbClr val="CCFFFF"/>
                </a:solidFill>
              </a:rPr>
              <a:t>simvastatina</a:t>
            </a:r>
            <a:r>
              <a:rPr lang="it-IT" dirty="0">
                <a:solidFill>
                  <a:srgbClr val="CCFFFF"/>
                </a:solidFill>
              </a:rPr>
              <a:t> (81%-56% </a:t>
            </a:r>
            <a:r>
              <a:rPr lang="it-IT" dirty="0" err="1">
                <a:solidFill>
                  <a:srgbClr val="CCFFFF"/>
                </a:solidFill>
              </a:rPr>
              <a:t>risp</a:t>
            </a:r>
            <a:r>
              <a:rPr lang="it-IT" dirty="0">
                <a:solidFill>
                  <a:srgbClr val="CCFFFF"/>
                </a:solidFill>
              </a:rPr>
              <a:t>) </a:t>
            </a:r>
            <a:r>
              <a:rPr lang="it-IT" dirty="0" err="1">
                <a:solidFill>
                  <a:srgbClr val="CCFFFF"/>
                </a:solidFill>
              </a:rPr>
              <a:t>atorvastatina</a:t>
            </a:r>
            <a:r>
              <a:rPr lang="it-IT" dirty="0">
                <a:solidFill>
                  <a:srgbClr val="CCFFFF"/>
                </a:solidFill>
              </a:rPr>
              <a:t> (23%-36%) e digossina </a:t>
            </a:r>
            <a:r>
              <a:rPr lang="it-IT" dirty="0">
                <a:solidFill>
                  <a:srgbClr val="00CC99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</a:rPr>
              <a:t>75 e 28%)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280400" cy="763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 dirty="0">
                <a:solidFill>
                  <a:srgbClr val="FFFF00"/>
                </a:solidFill>
              </a:rPr>
              <a:t>   </a:t>
            </a:r>
            <a:r>
              <a:rPr lang="it-IT" sz="4400" dirty="0">
                <a:solidFill>
                  <a:srgbClr val="FFFF00"/>
                </a:solidFill>
                <a:latin typeface="Times New Roman" pitchFamily="18" charset="0"/>
              </a:rPr>
              <a:t>TICAGRELOR (BRILIQUE) (3)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827088" y="620713"/>
            <a:ext cx="7561262" cy="3397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>
                <a:solidFill>
                  <a:srgbClr val="B2B2B2"/>
                </a:solidFill>
              </a:rPr>
              <a:t>  </a:t>
            </a:r>
            <a:r>
              <a:rPr lang="it-IT" sz="4400">
                <a:solidFill>
                  <a:srgbClr val="FFFF00"/>
                </a:solidFill>
              </a:rPr>
              <a:t>CANGRELOR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FFFFFF"/>
                </a:solidFill>
              </a:rPr>
              <a:t>Ideato per uso endovenoso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FFFFFF"/>
                </a:solidFill>
              </a:rPr>
              <a:t>Rapido inizio e stop azione (&lt;60 min)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FFFFFF"/>
                </a:solidFill>
              </a:rPr>
              <a:t> Emivita 3-5 min.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u="sng">
                <a:solidFill>
                  <a:srgbClr val="FFFFFF"/>
                </a:solidFill>
              </a:rPr>
              <a:t>Bloccato per insufficiente efficacia (Studi CHAMPION)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>
                <a:solidFill>
                  <a:srgbClr val="FFFFFF"/>
                </a:solidFill>
              </a:rPr>
              <a:t>Ora in studio per uso come  farmaco “ponte” tra clopidogrel e intervento chirurgico (Studio BRIDGE) : 0,75 mcg/kg/min x 48 h e interrotto 6 h prima di chirurgia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971550" y="5084763"/>
            <a:ext cx="6913563" cy="917575"/>
          </a:xfrm>
          <a:prstGeom prst="rect">
            <a:avLst/>
          </a:prstGeom>
          <a:solidFill>
            <a:srgbClr val="80808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>
                <a:solidFill>
                  <a:srgbClr val="FFFF00"/>
                </a:solidFill>
              </a:rPr>
              <a:t>JAMA 2012; 307 (3), 265-274  “Bridging  antiplatelet therapy with cangrelor in patients undergoing cardiac surgery: a randomized controlled trial</a:t>
            </a:r>
            <a:r>
              <a:rPr lang="it-IT">
                <a:solidFill>
                  <a:srgbClr val="000000"/>
                </a:solidFill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1989138"/>
            <a:ext cx="8458200" cy="4106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Farmaci che aumentano la concentrazione di </a:t>
            </a:r>
            <a:r>
              <a:rPr lang="it-IT" sz="3200" dirty="0" err="1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AMPc</a:t>
            </a:r>
            <a:r>
              <a:rPr lang="it-IT" sz="3200" dirty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 nelle piastrine</a:t>
            </a:r>
            <a:r>
              <a:rPr lang="it-IT" sz="32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:</a:t>
            </a:r>
            <a:endParaRPr lang="it-IT" sz="3200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 err="1" smtClean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Dipiridamolo</a:t>
            </a:r>
            <a:endParaRPr lang="it-IT" sz="3200" dirty="0" smtClean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3200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3200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4149080"/>
            <a:ext cx="7560840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Aumenta i livelli piastrinici di </a:t>
            </a:r>
            <a:r>
              <a:rPr lang="it-IT" sz="2400" dirty="0" err="1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AMPc</a:t>
            </a:r>
            <a:r>
              <a:rPr lang="it-IT" sz="24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: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riducendone il catabolismo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stimolando l’endotelio a produrre </a:t>
            </a:r>
            <a:r>
              <a:rPr lang="it-IT" sz="2400" dirty="0" err="1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prostaciclina</a:t>
            </a:r>
            <a:r>
              <a:rPr lang="it-IT" sz="2400" dirty="0" smtClean="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E’ anche un vasodilatatore</a:t>
            </a:r>
            <a:endParaRPr lang="it-IT" sz="2400" dirty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 b="1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8278688" cy="4876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FFFF00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Dipiridamolo</a:t>
            </a:r>
            <a:endParaRPr lang="it-IT" sz="2400" dirty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Si </a:t>
            </a:r>
            <a:r>
              <a:rPr lang="it-IT" sz="2400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somministra per </a:t>
            </a:r>
            <a:r>
              <a:rPr lang="it-IT" sz="2400" dirty="0" err="1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os</a:t>
            </a:r>
            <a:r>
              <a:rPr lang="it-IT" sz="2400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 con le stesse indicazioni dell’ASA a cui si può associare</a:t>
            </a:r>
            <a:r>
              <a:rPr lang="it-IT" sz="2400" dirty="0" smtClean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.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-Profilassi secondaria della malattia cerebrovascolare ischemica in associazione ad ASA.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chemeClr val="bg1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-Profilassi primaria in associazione a 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warfarin</a:t>
            </a: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 della 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tromboembolia</a:t>
            </a: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pz</a:t>
            </a: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  <a:ea typeface="Microsoft YaHei" pitchFamily="34" charset="-122"/>
              </a:rPr>
              <a:t>. con protesi valvolari cardiache </a:t>
            </a: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 smtClean="0">
              <a:solidFill>
                <a:schemeClr val="bg1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>
              <a:solidFill>
                <a:schemeClr val="bg1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400" dirty="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400" dirty="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>
                <a:solidFill>
                  <a:srgbClr val="FFFF00"/>
                </a:solidFill>
                <a:latin typeface="Times New Roman" pitchFamily="18" charset="0"/>
                <a:ea typeface="Microsoft YaHei" pitchFamily="34" charset="-122"/>
              </a:rPr>
              <a:t>Anti aggreganti piastrinici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216900" cy="6282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smtClean="0">
                <a:solidFill>
                  <a:srgbClr val="FFFFFF"/>
                </a:solidFill>
                <a:latin typeface="Times New Roman" pitchFamily="18" charset="0"/>
              </a:rPr>
              <a:t>Bloccanti 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</a:rPr>
              <a:t>dei recettori piastrinici GP IIB/IIIA (</a:t>
            </a:r>
            <a:r>
              <a:rPr lang="it-IT" sz="2400" b="1" dirty="0" err="1">
                <a:solidFill>
                  <a:srgbClr val="FFFFFF"/>
                </a:solidFill>
                <a:latin typeface="Times New Roman" pitchFamily="18" charset="0"/>
              </a:rPr>
              <a:t>integrina</a:t>
            </a:r>
            <a:r>
              <a:rPr lang="it-IT" sz="2400" b="1" dirty="0">
                <a:solidFill>
                  <a:srgbClr val="FFFFFF"/>
                </a:solidFill>
                <a:latin typeface="Times New Roman" pitchFamily="18" charset="0"/>
              </a:rPr>
              <a:t>).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I farmaci di questo gruppo agendo a questo livello bloccano l’interazione del fibrinogeno con tale complesso.</a:t>
            </a:r>
          </a:p>
          <a:p>
            <a:pPr>
              <a:spcBef>
                <a:spcPts val="1500"/>
              </a:spcBef>
              <a:buClr>
                <a:srgbClr val="66FFFF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err="1">
                <a:solidFill>
                  <a:srgbClr val="66FFFF"/>
                </a:solidFill>
                <a:latin typeface="Times New Roman" pitchFamily="18" charset="0"/>
              </a:rPr>
              <a:t>Abciximab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 (anticorpo anti GPIIB/IIIA) (</a:t>
            </a:r>
            <a:r>
              <a:rPr lang="it-IT" sz="2400" i="1" dirty="0" err="1">
                <a:solidFill>
                  <a:srgbClr val="FFFFFF"/>
                </a:solidFill>
                <a:latin typeface="Times New Roman" pitchFamily="18" charset="0"/>
              </a:rPr>
              <a:t>Reopro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) indicato nella prevenzione della </a:t>
            </a:r>
            <a:r>
              <a:rPr lang="it-IT" sz="2400" dirty="0" err="1">
                <a:solidFill>
                  <a:srgbClr val="FFFFFF"/>
                </a:solidFill>
                <a:latin typeface="Times New Roman" pitchFamily="18" charset="0"/>
              </a:rPr>
              <a:t>ristenosi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 dopo angioplastica. Somministrato per infusione endovenosa.</a:t>
            </a:r>
          </a:p>
          <a:p>
            <a:pPr>
              <a:spcBef>
                <a:spcPts val="15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effetto antiaggregante persistente (l’effetto perdura per 24-48 ore dopo il termine dell’infusione).</a:t>
            </a:r>
          </a:p>
          <a:p>
            <a:pPr>
              <a:spcBef>
                <a:spcPts val="1500"/>
              </a:spcBef>
              <a:buClr>
                <a:srgbClr val="FFFFFF"/>
              </a:buClr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aumenta il pericolo di emorragie 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8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u="sng" dirty="0">
                <a:solidFill>
                  <a:srgbClr val="CCFFFF"/>
                </a:solidFill>
                <a:latin typeface="Times New Roman" pitchFamily="18" charset="0"/>
              </a:rPr>
              <a:t>Molto costoso</a:t>
            </a:r>
            <a:r>
              <a:rPr lang="it-IT" sz="2400" dirty="0">
                <a:solidFill>
                  <a:srgbClr val="CCFFFF"/>
                </a:solidFill>
                <a:latin typeface="Times New Roman" pitchFamily="18" charset="0"/>
              </a:rPr>
              <a:t> : </a:t>
            </a:r>
            <a:r>
              <a:rPr lang="it-IT" sz="2400" dirty="0" err="1">
                <a:solidFill>
                  <a:srgbClr val="CCFFFF"/>
                </a:solidFill>
                <a:latin typeface="Times New Roman" pitchFamily="18" charset="0"/>
              </a:rPr>
              <a:t>Reopro</a:t>
            </a:r>
            <a:r>
              <a:rPr lang="it-IT" sz="2400" dirty="0">
                <a:solidFill>
                  <a:srgbClr val="CCFFFF"/>
                </a:solidFill>
                <a:latin typeface="Times New Roman" pitchFamily="18" charset="0"/>
              </a:rPr>
              <a:t> 1 f. 10 mg/5 ml  (509,94 euro)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CCFFFF"/>
              </a:solidFill>
              <a:latin typeface="Times New Roman" pitchFamily="18" charset="0"/>
            </a:endParaRPr>
          </a:p>
          <a:p>
            <a:pPr>
              <a:spcBef>
                <a:spcPts val="1500"/>
              </a:spcBef>
              <a:buClr>
                <a:srgbClr val="CC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CC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268538" y="836613"/>
            <a:ext cx="4391025" cy="9477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3333CC"/>
                </a:solidFill>
                <a:latin typeface="Times New Roman" pitchFamily="18" charset="0"/>
              </a:rPr>
              <a:t>I trombi sono aggregati di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3333CC"/>
                </a:solidFill>
                <a:latin typeface="Times New Roman" pitchFamily="18" charset="0"/>
              </a:rPr>
              <a:t>piastrine, fibrina ed eritrociti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7450" y="2276475"/>
            <a:ext cx="6913563" cy="3019425"/>
          </a:xfrm>
          <a:prstGeom prst="rect">
            <a:avLst/>
          </a:prstGeom>
          <a:noFill/>
          <a:ln w="9360" cap="sq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it-IT" sz="2400">
                <a:solidFill>
                  <a:srgbClr val="FFFFFF"/>
                </a:solidFill>
                <a:latin typeface="Times New Roman" pitchFamily="18" charset="0"/>
              </a:rPr>
              <a:t>Pertanto, </a:t>
            </a:r>
            <a:r>
              <a:rPr lang="it-IT" sz="2400" u="sng">
                <a:solidFill>
                  <a:srgbClr val="FFFFFF"/>
                </a:solidFill>
                <a:latin typeface="Times New Roman" pitchFamily="18" charset="0"/>
              </a:rPr>
              <a:t>i farmaci per il trattamento delle trombosi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FFFFFF"/>
                </a:solidFill>
                <a:latin typeface="Times New Roman" pitchFamily="18" charset="0"/>
              </a:rPr>
              <a:t>                          sono rappresentati da: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Antiaggreganti piastrinici </a:t>
            </a:r>
            <a:r>
              <a:rPr lang="it-IT" sz="2400">
                <a:solidFill>
                  <a:srgbClr val="FFFFFF"/>
                </a:solidFill>
                <a:latin typeface="Times New Roman" pitchFamily="18" charset="0"/>
              </a:rPr>
              <a:t>(inibiscono l’aggregazione)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Anticoagulanti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>
                <a:solidFill>
                  <a:srgbClr val="FFFFFF"/>
                </a:solidFill>
                <a:latin typeface="Times New Roman" pitchFamily="18" charset="0"/>
              </a:rPr>
              <a:t>(riducono la formazione di fibrina)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Fibrinolitici</a:t>
            </a:r>
            <a:r>
              <a:rPr lang="it-IT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2400">
                <a:solidFill>
                  <a:srgbClr val="FFFFFF"/>
                </a:solidFill>
                <a:latin typeface="Times New Roman" pitchFamily="18" charset="0"/>
              </a:rPr>
              <a:t>(degradano la fibrina già formata)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57400" y="5943600"/>
            <a:ext cx="5113338" cy="460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3333CC"/>
                </a:solidFill>
                <a:latin typeface="Times New Roman" pitchFamily="18" charset="0"/>
              </a:rPr>
              <a:t>Tutti aumentano il rischio di emorragie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990600" y="5943600"/>
            <a:ext cx="863600" cy="461963"/>
          </a:xfrm>
          <a:prstGeom prst="rightArrow">
            <a:avLst>
              <a:gd name="adj1" fmla="val 50000"/>
              <a:gd name="adj2" fmla="val 49938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33400" y="1219200"/>
            <a:ext cx="8458200" cy="2887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66FFFF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err="1">
                <a:solidFill>
                  <a:srgbClr val="66FFFF"/>
                </a:solidFill>
                <a:latin typeface="Times New Roman" pitchFamily="18" charset="0"/>
              </a:rPr>
              <a:t>Eptifibatide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 (</a:t>
            </a:r>
            <a:r>
              <a:rPr lang="it-IT" sz="2400" i="1" dirty="0" err="1">
                <a:solidFill>
                  <a:srgbClr val="FFFFFF"/>
                </a:solidFill>
                <a:latin typeface="Times New Roman" pitchFamily="18" charset="0"/>
              </a:rPr>
              <a:t>Integrilin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) e </a:t>
            </a:r>
            <a:r>
              <a:rPr lang="it-IT" sz="2400" b="1" dirty="0" err="1">
                <a:solidFill>
                  <a:srgbClr val="66FFFF"/>
                </a:solidFill>
              </a:rPr>
              <a:t>Tirofiban</a:t>
            </a:r>
            <a:r>
              <a:rPr lang="it-IT" dirty="0">
                <a:solidFill>
                  <a:srgbClr val="FFFFFF"/>
                </a:solidFill>
              </a:rPr>
              <a:t> (</a:t>
            </a:r>
            <a:r>
              <a:rPr lang="it-IT" sz="2400" i="1" dirty="0" err="1">
                <a:solidFill>
                  <a:srgbClr val="FFFFFF"/>
                </a:solidFill>
                <a:latin typeface="Times New Roman" pitchFamily="18" charset="0"/>
              </a:rPr>
              <a:t>Aggrastat</a:t>
            </a:r>
            <a:r>
              <a:rPr lang="it-IT" dirty="0">
                <a:solidFill>
                  <a:srgbClr val="FFFFFF"/>
                </a:solidFill>
              </a:rPr>
              <a:t>)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: antagonisti competitivi del fibrinogeno sul complesso </a:t>
            </a:r>
            <a:r>
              <a:rPr lang="it-IT" sz="2400" dirty="0" err="1">
                <a:solidFill>
                  <a:srgbClr val="FFFFFF"/>
                </a:solidFill>
                <a:latin typeface="Times New Roman" pitchFamily="18" charset="0"/>
              </a:rPr>
              <a:t>glicoproteico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ts val="1500"/>
              </a:spcBef>
              <a:buClr>
                <a:srgbClr val="FFFFFF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Somministrazione per infusione (iniziale somministrazione a bolo rapido, seguita da infusione goccia a goccia) per 72 ore o anche 96</a:t>
            </a:r>
          </a:p>
          <a:p>
            <a:pPr>
              <a:spcBef>
                <a:spcPts val="1500"/>
              </a:spcBef>
              <a:buClr>
                <a:srgbClr val="FFFFFF"/>
              </a:buClr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Al termine dell’infusione l’effetto persiste per 4 ore.</a:t>
            </a: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268538" y="1557338"/>
          <a:ext cx="4881562" cy="4021137"/>
        </p:xfrm>
        <a:graphic>
          <a:graphicData uri="http://schemas.openxmlformats.org/presentationml/2006/ole">
            <p:oleObj spid="_x0000_s1026" r:id="rId4" imgW="4291229" imgH="3535388" progId="">
              <p:embed/>
            </p:oleObj>
          </a:graphicData>
        </a:graphic>
      </p:graphicFrame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63713" y="620713"/>
            <a:ext cx="5616575" cy="52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</a:rPr>
              <a:t>Aggregazione piastrinica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00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Diversi fattori prodotti dalle piastrine possono favorirne l’aggregazione, tra questi sono importanti:</a:t>
            </a:r>
          </a:p>
          <a:p>
            <a:pPr marL="341313" indent="-341313">
              <a:spcBef>
                <a:spcPts val="800"/>
              </a:spcBef>
              <a:buClr>
                <a:srgbClr val="FF0000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>
                <a:solidFill>
                  <a:srgbClr val="FF0000"/>
                </a:solidFill>
                <a:latin typeface="Times New Roman" pitchFamily="18" charset="0"/>
                <a:ea typeface="Microsoft YaHei" pitchFamily="34" charset="-122"/>
              </a:rPr>
              <a:t>Trombossano</a:t>
            </a:r>
          </a:p>
          <a:p>
            <a:pPr marL="341313" indent="-341313">
              <a:spcBef>
                <a:spcPts val="800"/>
              </a:spcBef>
              <a:buClr>
                <a:srgbClr val="0099FF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b="1">
                <a:solidFill>
                  <a:srgbClr val="0099FF"/>
                </a:solidFill>
                <a:latin typeface="Times New Roman" pitchFamily="18" charset="0"/>
                <a:ea typeface="Microsoft YaHei" pitchFamily="34" charset="-122"/>
              </a:rPr>
              <a:t>ADP</a:t>
            </a:r>
          </a:p>
          <a:p>
            <a:pPr marL="341313" indent="-341313">
              <a:spcBef>
                <a:spcPts val="800"/>
              </a:spcBef>
              <a:buClr>
                <a:srgbClr val="0099FF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3200" b="1">
              <a:solidFill>
                <a:srgbClr val="0099FF"/>
              </a:solidFill>
              <a:latin typeface="Times New Roman" pitchFamily="18" charset="0"/>
              <a:ea typeface="Microsoft YaHei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FF00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Farmaci che inibiscono la sintesi del trombossano: </a:t>
            </a:r>
            <a:r>
              <a:rPr lang="it-IT" sz="3200">
                <a:solidFill>
                  <a:srgbClr val="FF0000"/>
                </a:solidFill>
                <a:latin typeface="Comic Sans MS" pitchFamily="66" charset="0"/>
                <a:ea typeface="Microsoft YaHei" pitchFamily="34" charset="-122"/>
              </a:rPr>
              <a:t>ac. acetilsalicilico</a:t>
            </a: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  (</a:t>
            </a:r>
            <a:r>
              <a:rPr lang="it-IT" sz="3200" i="1">
                <a:solidFill>
                  <a:srgbClr val="FF0000"/>
                </a:solidFill>
                <a:latin typeface="Comic Sans MS" pitchFamily="66" charset="0"/>
                <a:ea typeface="Microsoft YaHei" pitchFamily="34" charset="-122"/>
              </a:rPr>
              <a:t>aspirina</a:t>
            </a: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)</a:t>
            </a:r>
          </a:p>
          <a:p>
            <a:pPr marL="342900" indent="-34131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320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FF00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Farmaci che inibiscono l’azione dell’ADP bloccandone  il recettore piastrinico (P2Y12) : </a:t>
            </a:r>
            <a:r>
              <a:rPr lang="it-IT" sz="3200">
                <a:solidFill>
                  <a:srgbClr val="0099FF"/>
                </a:solidFill>
                <a:latin typeface="Comic Sans MS" pitchFamily="66" charset="0"/>
                <a:ea typeface="Microsoft YaHei" pitchFamily="34" charset="-122"/>
              </a:rPr>
              <a:t>ticlopidina, clopidogrel, prasugrel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763000" cy="426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Aspirina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Inibisce in modo irreversibile (acetilazione) :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COX I delle piastrine che produce TX2 (effetto duraturo)</a:t>
            </a:r>
          </a:p>
          <a:p>
            <a:pPr marL="341313" indent="-341313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COX II endoteliale responsabile della produzione di prostaciclina (PGI2) (effetto transitorio:12-18 ore).</a:t>
            </a: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>
              <a:solidFill>
                <a:srgbClr val="FFFF00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Le piastrine sono prive di nucleo, non sono in grado di sintetizzare nuovo enzima, perciò l’inibizione della sintesi del TXA2 perdura fino alla morte della piastrina ( circa 7-10 giorni).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Aspirina</a:t>
            </a:r>
          </a:p>
          <a:p>
            <a:pPr marL="342900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Efficace come antiaggregante piastrinico a dosaggi bassi</a:t>
            </a:r>
            <a:r>
              <a:rPr lang="it-IT" sz="2800">
                <a:solidFill>
                  <a:srgbClr val="FF00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(100mg/die o 300 mg a giorni alterni)</a:t>
            </a:r>
          </a:p>
          <a:p>
            <a:pPr marL="342900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sz="280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2900" indent="-341313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Effetti collaterali: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dispepsia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ulcera gastrica e duodenale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rischio di emorragia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attacchi di asma in soggetti predisposti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600">
                <a:solidFill>
                  <a:srgbClr val="00FF00"/>
                </a:solidFill>
                <a:latin typeface="Comic Sans MS" pitchFamily="66" charset="0"/>
                <a:ea typeface="Microsoft YaHei" pitchFamily="34" charset="-122"/>
              </a:rPr>
              <a:t>ANTIAGGREGANTI PIASTRINICI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95288" y="1844675"/>
            <a:ext cx="8459787" cy="439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Aspirina: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Indicazioni:</a:t>
            </a:r>
          </a:p>
          <a:p>
            <a:pPr marL="341313" indent="-339725"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Prevenzione secondaria tromboembolismo arterioso ( angina stabile ed instabile; infarto del miocardio acuto;TIA;</a:t>
            </a:r>
            <a:r>
              <a:rPr lang="it-IT" sz="2800">
                <a:solidFill>
                  <a:srgbClr val="FFFF00"/>
                </a:solidFill>
                <a:latin typeface="Comic Sans MS" pitchFamily="66" charset="0"/>
                <a:ea typeface="Microsoft YaHei" pitchFamily="34" charset="-122"/>
              </a:rPr>
              <a:t> </a:t>
            </a: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pazienti con stenosi carotidea).</a:t>
            </a:r>
          </a:p>
          <a:p>
            <a:pPr marL="341313" indent="-339725"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2800">
              <a:solidFill>
                <a:srgbClr val="FFFFFF"/>
              </a:solidFill>
              <a:latin typeface="Comic Sans MS" pitchFamily="66" charset="0"/>
              <a:ea typeface="Microsoft YaHei" pitchFamily="34" charset="-122"/>
            </a:endParaRPr>
          </a:p>
          <a:p>
            <a:pPr marL="341313" indent="-339725">
              <a:spcBef>
                <a:spcPts val="700"/>
              </a:spcBef>
              <a:buClr>
                <a:srgbClr val="FFFFFF"/>
              </a:buClr>
              <a:buFont typeface="Comic Sans MS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sz="2800">
                <a:solidFill>
                  <a:srgbClr val="FFFFFF"/>
                </a:solidFill>
                <a:latin typeface="Comic Sans MS" pitchFamily="66" charset="0"/>
                <a:ea typeface="Microsoft YaHei" pitchFamily="34" charset="-122"/>
              </a:rPr>
              <a:t>Riduzione del rischio di ictus ischemico o MI del 20%.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219200" y="2895600"/>
            <a:ext cx="7239000" cy="2732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00"/>
              </a:spcBef>
              <a:buClr>
                <a:srgbClr val="3333CC"/>
              </a:buClr>
              <a:buSzPct val="8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CC00"/>
                </a:solidFill>
                <a:latin typeface="Times New Roman" pitchFamily="18" charset="0"/>
              </a:rPr>
              <a:t>Cardioaspirin</a:t>
            </a:r>
            <a:r>
              <a:rPr lang="it-IT" sz="3200">
                <a:solidFill>
                  <a:srgbClr val="00CC99"/>
                </a:solidFill>
                <a:latin typeface="Times New Roman" pitchFamily="18" charset="0"/>
              </a:rPr>
              <a:t> 100 mg  (2,32 euro 30 cpr)</a:t>
            </a:r>
          </a:p>
          <a:p>
            <a:pPr>
              <a:spcBef>
                <a:spcPts val="800"/>
              </a:spcBef>
              <a:buClr>
                <a:srgbClr val="3333CC"/>
              </a:buClr>
              <a:buSzPct val="8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FFFF00"/>
                </a:solidFill>
                <a:latin typeface="Times New Roman" pitchFamily="18" charset="0"/>
              </a:rPr>
              <a:t>Ascriptin 300 mg   (2,32 euro 20 cpr)</a:t>
            </a:r>
          </a:p>
          <a:p>
            <a:pPr>
              <a:spcBef>
                <a:spcPts val="600"/>
              </a:spcBef>
              <a:buClrTx/>
              <a:buSzPct val="8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>
                <a:solidFill>
                  <a:srgbClr val="00CC99"/>
                </a:solidFill>
                <a:latin typeface="Times New Roman" pitchFamily="18" charset="0"/>
              </a:rPr>
              <a:t> </a:t>
            </a:r>
            <a:r>
              <a:rPr lang="it-IT" sz="2400">
                <a:solidFill>
                  <a:srgbClr val="FFFF00"/>
                </a:solidFill>
                <a:latin typeface="Times New Roman" pitchFamily="18" charset="0"/>
              </a:rPr>
              <a:t>(ASA +</a:t>
            </a:r>
            <a:r>
              <a:rPr lang="it-IT" sz="2400" u="sng">
                <a:solidFill>
                  <a:srgbClr val="FFFF00"/>
                </a:solidFill>
                <a:latin typeface="Times New Roman" pitchFamily="18" charset="0"/>
              </a:rPr>
              <a:t>Idrossido di magnesio ed idrossido di alluminio)</a:t>
            </a:r>
          </a:p>
          <a:p>
            <a:pPr>
              <a:spcBef>
                <a:spcPts val="600"/>
              </a:spcBef>
              <a:buClr>
                <a:srgbClr val="3333CC"/>
              </a:buClr>
              <a:buSzPct val="8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u="sng">
              <a:solidFill>
                <a:srgbClr val="B2B2B2"/>
              </a:solidFill>
              <a:latin typeface="Times New Roman" pitchFamily="18" charset="0"/>
            </a:endParaRPr>
          </a:p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u="sng">
              <a:solidFill>
                <a:srgbClr val="B2B2B2"/>
              </a:solidFill>
              <a:latin typeface="Times New Roman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371600" y="1447800"/>
            <a:ext cx="6400800" cy="763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it-IT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Acido acetilsalicilico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981</Words>
  <Application>Microsoft Office PowerPoint</Application>
  <PresentationFormat>Presentazione su schermo (4:3)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a</cp:lastModifiedBy>
  <cp:revision>2</cp:revision>
  <dcterms:created xsi:type="dcterms:W3CDTF">2020-01-19T21:22:37Z</dcterms:created>
  <dcterms:modified xsi:type="dcterms:W3CDTF">2021-10-19T22:57:51Z</dcterms:modified>
</cp:coreProperties>
</file>