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9CF75-8459-4E63-9C94-2830DC6E46B2}" type="datetimeFigureOut">
              <a:rPr lang="it-IT" smtClean="0"/>
              <a:t>23/11/2020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C5303-95BC-4007-B4BF-0F3946ED42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3430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9CF75-8459-4E63-9C94-2830DC6E46B2}" type="datetimeFigureOut">
              <a:rPr lang="it-IT" smtClean="0"/>
              <a:t>23/11/2020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C5303-95BC-4007-B4BF-0F3946ED42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4320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9CF75-8459-4E63-9C94-2830DC6E46B2}" type="datetimeFigureOut">
              <a:rPr lang="it-IT" smtClean="0"/>
              <a:t>23/11/2020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C5303-95BC-4007-B4BF-0F3946ED42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0804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9CF75-8459-4E63-9C94-2830DC6E46B2}" type="datetimeFigureOut">
              <a:rPr lang="it-IT" smtClean="0"/>
              <a:t>23/11/2020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C5303-95BC-4007-B4BF-0F3946ED42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04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9CF75-8459-4E63-9C94-2830DC6E46B2}" type="datetimeFigureOut">
              <a:rPr lang="it-IT" smtClean="0"/>
              <a:t>23/11/2020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C5303-95BC-4007-B4BF-0F3946ED42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4813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9CF75-8459-4E63-9C94-2830DC6E46B2}" type="datetimeFigureOut">
              <a:rPr lang="it-IT" smtClean="0"/>
              <a:t>23/11/2020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C5303-95BC-4007-B4BF-0F3946ED42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1467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9CF75-8459-4E63-9C94-2830DC6E46B2}" type="datetimeFigureOut">
              <a:rPr lang="it-IT" smtClean="0"/>
              <a:t>23/11/2020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C5303-95BC-4007-B4BF-0F3946ED42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3009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9CF75-8459-4E63-9C94-2830DC6E46B2}" type="datetimeFigureOut">
              <a:rPr lang="it-IT" smtClean="0"/>
              <a:t>23/11/2020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C5303-95BC-4007-B4BF-0F3946ED42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7808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9CF75-8459-4E63-9C94-2830DC6E46B2}" type="datetimeFigureOut">
              <a:rPr lang="it-IT" smtClean="0"/>
              <a:t>23/11/2020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C5303-95BC-4007-B4BF-0F3946ED42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1618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9CF75-8459-4E63-9C94-2830DC6E46B2}" type="datetimeFigureOut">
              <a:rPr lang="it-IT" smtClean="0"/>
              <a:t>23/11/2020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C5303-95BC-4007-B4BF-0F3946ED42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11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9CF75-8459-4E63-9C94-2830DC6E46B2}" type="datetimeFigureOut">
              <a:rPr lang="it-IT" smtClean="0"/>
              <a:t>23/11/2020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C5303-95BC-4007-B4BF-0F3946ED42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0879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9CF75-8459-4E63-9C94-2830DC6E46B2}" type="datetimeFigureOut">
              <a:rPr lang="it-IT" smtClean="0"/>
              <a:t>23/11/2020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C5303-95BC-4007-B4BF-0F3946ED42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0249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4008439" y="1700214"/>
            <a:ext cx="47450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it-IT" altLang="it-IT" sz="32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INSUFFICIENZA ACUTA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3287713" y="2565400"/>
            <a:ext cx="5181600" cy="2558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2800" u="sng">
                <a:latin typeface="Times New Roman" panose="02020603050405020304" pitchFamily="18" charset="0"/>
              </a:rPr>
              <a:t>CAUSE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it-IT" altLang="it-IT" u="sng">
              <a:latin typeface="Times New Roman" panose="02020603050405020304" pitchFamily="18" charset="0"/>
            </a:endParaRPr>
          </a:p>
          <a:p>
            <a:pPr eaLnBrk="1" hangingPunct="1">
              <a:lnSpc>
                <a:spcPct val="0"/>
              </a:lnSpc>
              <a:spcBef>
                <a:spcPct val="50000"/>
              </a:spcBef>
              <a:buClrTx/>
              <a:buSzTx/>
              <a:buFontTx/>
              <a:buChar char="•"/>
            </a:pPr>
            <a:r>
              <a:rPr lang="it-IT" altLang="it-IT" sz="2400">
                <a:latin typeface="Times New Roman" panose="02020603050405020304" pitchFamily="18" charset="0"/>
              </a:rPr>
              <a:t>Infarto del miocardio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it-IT" altLang="it-IT" sz="2400">
                <a:latin typeface="Times New Roman" panose="02020603050405020304" pitchFamily="18" charset="0"/>
              </a:rPr>
              <a:t>Insufficienza valvolare improvvisa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it-IT" altLang="it-IT" sz="2400">
                <a:latin typeface="Times New Roman" panose="02020603050405020304" pitchFamily="18" charset="0"/>
              </a:rPr>
              <a:t>Disturbi del ritmo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3886200" y="228601"/>
            <a:ext cx="5181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4000" b="1">
                <a:solidFill>
                  <a:srgbClr val="FF0000"/>
                </a:solidFill>
              </a:rPr>
              <a:t>INSUFFICIENZA CARDIACA</a:t>
            </a:r>
          </a:p>
        </p:txBody>
      </p:sp>
    </p:spTree>
    <p:extLst>
      <p:ext uri="{BB962C8B-B14F-4D97-AF65-F5344CB8AC3E}">
        <p14:creationId xmlns:p14="http://schemas.microsoft.com/office/powerpoint/2010/main" val="1733399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3"/>
          <p:cNvSpPr txBox="1">
            <a:spLocks noChangeArrowheads="1"/>
          </p:cNvSpPr>
          <p:nvPr/>
        </p:nvSpPr>
        <p:spPr bwMode="auto">
          <a:xfrm>
            <a:off x="2819400" y="2971800"/>
            <a:ext cx="746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it-IT" altLang="it-IT" sz="2400">
              <a:latin typeface="Times New Roman" panose="02020603050405020304" pitchFamily="18" charset="0"/>
            </a:endParaRPr>
          </a:p>
        </p:txBody>
      </p:sp>
      <p:sp>
        <p:nvSpPr>
          <p:cNvPr id="45059" name="Text Box 4"/>
          <p:cNvSpPr txBox="1">
            <a:spLocks noChangeArrowheads="1"/>
          </p:cNvSpPr>
          <p:nvPr/>
        </p:nvSpPr>
        <p:spPr bwMode="auto">
          <a:xfrm>
            <a:off x="2855913" y="1557339"/>
            <a:ext cx="7620000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2800">
                <a:latin typeface="Times New Roman" panose="02020603050405020304" pitchFamily="18" charset="0"/>
              </a:rPr>
              <a:t>Glicosidi cardioattivi (digitalici)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2800">
                <a:latin typeface="Times New Roman" panose="02020603050405020304" pitchFamily="18" charset="0"/>
              </a:rPr>
              <a:t>Effetti indesiderati:</a:t>
            </a:r>
          </a:p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it-IT" altLang="it-IT" sz="2800">
                <a:latin typeface="Times New Roman" panose="02020603050405020304" pitchFamily="18" charset="0"/>
              </a:rPr>
              <a:t>Aritmie (bradicardia o tachiaritmie e battiti ventricolari prematuri)</a:t>
            </a:r>
          </a:p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it-IT" altLang="it-IT" sz="2800">
                <a:latin typeface="Times New Roman" panose="02020603050405020304" pitchFamily="18" charset="0"/>
              </a:rPr>
              <a:t>Disturbi gastrointestinali per azione locale </a:t>
            </a:r>
          </a:p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it-IT" altLang="it-IT" sz="2800">
                <a:latin typeface="Times New Roman" panose="02020603050405020304" pitchFamily="18" charset="0"/>
              </a:rPr>
              <a:t>Effetti sul SNC con nausea, vomito, anoressia, disturbi visivi, mal di testa, stanchezza e allucinazioni </a:t>
            </a:r>
          </a:p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§"/>
            </a:pPr>
            <a:endParaRPr lang="it-IT" altLang="it-IT" sz="28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24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3"/>
          <p:cNvSpPr txBox="1">
            <a:spLocks noChangeArrowheads="1"/>
          </p:cNvSpPr>
          <p:nvPr/>
        </p:nvSpPr>
        <p:spPr bwMode="auto">
          <a:xfrm>
            <a:off x="3000375" y="1700213"/>
            <a:ext cx="6781800" cy="308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2800">
                <a:latin typeface="Times New Roman" panose="02020603050405020304" pitchFamily="18" charset="0"/>
              </a:rPr>
              <a:t>Glicosidi cardioattivi (digitalici)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2800">
                <a:latin typeface="Times New Roman" panose="02020603050405020304" pitchFamily="18" charset="0"/>
              </a:rPr>
              <a:t>Effetti indesiderati rari:</a:t>
            </a:r>
          </a:p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it-IT" altLang="it-IT" sz="2800">
                <a:latin typeface="Times New Roman" panose="02020603050405020304" pitchFamily="18" charset="0"/>
              </a:rPr>
              <a:t>Eosinofilia</a:t>
            </a:r>
          </a:p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it-IT" altLang="it-IT" sz="2800">
                <a:latin typeface="Times New Roman" panose="02020603050405020304" pitchFamily="18" charset="0"/>
              </a:rPr>
              <a:t>Esantema cutaneo</a:t>
            </a:r>
          </a:p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it-IT" altLang="it-IT" sz="2800">
                <a:latin typeface="Times New Roman" panose="02020603050405020304" pitchFamily="18" charset="0"/>
              </a:rPr>
              <a:t>Nel maschio ginecomastia</a:t>
            </a:r>
          </a:p>
        </p:txBody>
      </p:sp>
    </p:spTree>
    <p:extLst>
      <p:ext uri="{BB962C8B-B14F-4D97-AF65-F5344CB8AC3E}">
        <p14:creationId xmlns:p14="http://schemas.microsoft.com/office/powerpoint/2010/main" val="359925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3"/>
          <p:cNvSpPr txBox="1">
            <a:spLocks noChangeArrowheads="1"/>
          </p:cNvSpPr>
          <p:nvPr/>
        </p:nvSpPr>
        <p:spPr bwMode="auto">
          <a:xfrm>
            <a:off x="2743200" y="2590800"/>
            <a:ext cx="762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it-IT" altLang="it-IT" sz="2400">
              <a:latin typeface="Times New Roman" panose="02020603050405020304" pitchFamily="18" charset="0"/>
            </a:endParaRPr>
          </a:p>
        </p:txBody>
      </p:sp>
      <p:sp>
        <p:nvSpPr>
          <p:cNvPr id="47107" name="Text Box 4"/>
          <p:cNvSpPr txBox="1">
            <a:spLocks noChangeArrowheads="1"/>
          </p:cNvSpPr>
          <p:nvPr/>
        </p:nvSpPr>
        <p:spPr bwMode="auto">
          <a:xfrm>
            <a:off x="2743200" y="2743200"/>
            <a:ext cx="739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it-IT" altLang="it-IT" sz="2400">
              <a:latin typeface="Times New Roman" panose="02020603050405020304" pitchFamily="18" charset="0"/>
            </a:endParaRPr>
          </a:p>
        </p:txBody>
      </p:sp>
      <p:sp>
        <p:nvSpPr>
          <p:cNvPr id="47108" name="Text Box 5"/>
          <p:cNvSpPr txBox="1">
            <a:spLocks noChangeArrowheads="1"/>
          </p:cNvSpPr>
          <p:nvPr/>
        </p:nvSpPr>
        <p:spPr bwMode="auto">
          <a:xfrm>
            <a:off x="3000375" y="1628775"/>
            <a:ext cx="7467600" cy="405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2800">
                <a:latin typeface="Times New Roman" panose="02020603050405020304" pitchFamily="18" charset="0"/>
              </a:rPr>
              <a:t>Glicosidi cardioattivi (digitalici)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2800">
                <a:latin typeface="Times New Roman" panose="02020603050405020304" pitchFamily="18" charset="0"/>
              </a:rPr>
              <a:t>Terapia dell’intossicazione:</a:t>
            </a:r>
          </a:p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it-IT" altLang="it-IT" sz="2800">
                <a:latin typeface="Times New Roman" panose="02020603050405020304" pitchFamily="18" charset="0"/>
              </a:rPr>
              <a:t>Somministrazione orale di potassio</a:t>
            </a:r>
          </a:p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it-IT" altLang="it-IT" sz="2800">
                <a:latin typeface="Times New Roman" panose="02020603050405020304" pitchFamily="18" charset="0"/>
              </a:rPr>
              <a:t>Somministrazione di farmaci antiaritmici</a:t>
            </a:r>
          </a:p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it-IT" altLang="it-IT" sz="2800">
                <a:latin typeface="Times New Roman" panose="02020603050405020304" pitchFamily="18" charset="0"/>
              </a:rPr>
              <a:t>Somministrazione di anticorpi monoclonali anti glucosidi digitalici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it-IT" altLang="it-IT" sz="2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83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3"/>
          <p:cNvSpPr txBox="1">
            <a:spLocks noChangeArrowheads="1"/>
          </p:cNvSpPr>
          <p:nvPr/>
        </p:nvSpPr>
        <p:spPr bwMode="auto">
          <a:xfrm>
            <a:off x="2971800" y="2514600"/>
            <a:ext cx="7315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it-IT" altLang="it-IT" sz="440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48131" name="Text Box 4"/>
          <p:cNvSpPr txBox="1">
            <a:spLocks noChangeArrowheads="1"/>
          </p:cNvSpPr>
          <p:nvPr/>
        </p:nvSpPr>
        <p:spPr bwMode="auto">
          <a:xfrm>
            <a:off x="3000375" y="1916114"/>
            <a:ext cx="7467600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2800">
                <a:latin typeface="Times New Roman" panose="02020603050405020304" pitchFamily="18" charset="0"/>
              </a:rPr>
              <a:t>Glicosidi cardioattivi (digitalici)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2800">
                <a:latin typeface="Times New Roman" panose="02020603050405020304" pitchFamily="18" charset="0"/>
              </a:rPr>
              <a:t>Il farmaco più usato è la digossina, somministrata generalmente per via orale.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2800">
                <a:latin typeface="Times New Roman" panose="02020603050405020304" pitchFamily="18" charset="0"/>
              </a:rPr>
              <a:t>La preparazione per utilizzo parenterale è usata nei pz che non possono assumere il farmaco per via orale.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it-IT" altLang="it-IT" sz="28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24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3"/>
          <p:cNvSpPr txBox="1">
            <a:spLocks noChangeArrowheads="1"/>
          </p:cNvSpPr>
          <p:nvPr/>
        </p:nvSpPr>
        <p:spPr bwMode="auto">
          <a:xfrm>
            <a:off x="2667000" y="28194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it-IT" altLang="it-IT" sz="2400">
              <a:latin typeface="Times New Roman" panose="02020603050405020304" pitchFamily="18" charset="0"/>
            </a:endParaRPr>
          </a:p>
        </p:txBody>
      </p:sp>
      <p:sp>
        <p:nvSpPr>
          <p:cNvPr id="49155" name="Text Box 4"/>
          <p:cNvSpPr txBox="1">
            <a:spLocks noChangeArrowheads="1"/>
          </p:cNvSpPr>
          <p:nvPr/>
        </p:nvSpPr>
        <p:spPr bwMode="auto">
          <a:xfrm>
            <a:off x="2782888" y="1052513"/>
            <a:ext cx="8001000" cy="543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2800">
                <a:latin typeface="Times New Roman" panose="02020603050405020304" pitchFamily="18" charset="0"/>
              </a:rPr>
              <a:t>Glicosidi cardioattivi (digitalici)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2800" i="1">
                <a:latin typeface="Times New Roman" panose="02020603050405020304" pitchFamily="18" charset="0"/>
              </a:rPr>
              <a:t>Interazioni: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2800" b="1">
                <a:latin typeface="Times New Roman" panose="02020603050405020304" pitchFamily="18" charset="0"/>
              </a:rPr>
              <a:t>Diuretici</a:t>
            </a:r>
            <a:r>
              <a:rPr lang="it-IT" altLang="it-IT" sz="2800">
                <a:latin typeface="Times New Roman" panose="02020603050405020304" pitchFamily="18" charset="0"/>
              </a:rPr>
              <a:t> che determinano perdita di potassio: aritmie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2800" b="1">
                <a:latin typeface="Times New Roman" panose="02020603050405020304" pitchFamily="18" charset="0"/>
              </a:rPr>
              <a:t>Chinidina, verapamile, amiodarone: </a:t>
            </a:r>
            <a:r>
              <a:rPr lang="it-IT" altLang="it-IT" sz="2800">
                <a:latin typeface="Times New Roman" panose="02020603050405020304" pitchFamily="18" charset="0"/>
              </a:rPr>
              <a:t>diminuzione della clearance renale della digossina.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2800" b="1">
                <a:latin typeface="Times New Roman" panose="02020603050405020304" pitchFamily="18" charset="0"/>
              </a:rPr>
              <a:t>Colestiramina:</a:t>
            </a:r>
            <a:r>
              <a:rPr lang="it-IT" altLang="it-IT" sz="2800">
                <a:latin typeface="Times New Roman" panose="02020603050405020304" pitchFamily="18" charset="0"/>
              </a:rPr>
              <a:t> riduce assorbimento dei digitalici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2800">
                <a:latin typeface="Times New Roman" panose="02020603050405020304" pitchFamily="18" charset="0"/>
              </a:rPr>
              <a:t>Un 10% dei pz può avere una flora batterica intestinale che riduce la biodisponibiltà dei digitalici. In questi pz una </a:t>
            </a:r>
            <a:r>
              <a:rPr lang="it-IT" altLang="it-IT" sz="2800" b="1">
                <a:latin typeface="Times New Roman" panose="02020603050405020304" pitchFamily="18" charset="0"/>
              </a:rPr>
              <a:t>terapia antibiotica</a:t>
            </a:r>
            <a:r>
              <a:rPr lang="it-IT" altLang="it-IT" sz="2800">
                <a:latin typeface="Times New Roman" panose="02020603050405020304" pitchFamily="18" charset="0"/>
              </a:rPr>
              <a:t> può aumentarne la biodisponibiltà.</a:t>
            </a:r>
            <a:r>
              <a:rPr lang="it-IT" altLang="it-IT" sz="2800" b="1">
                <a:latin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2547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2514600" y="762001"/>
            <a:ext cx="7239000" cy="5847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it-IT" altLang="it-IT" sz="4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Trattamento farmacologico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it-IT" altLang="it-IT" b="1" dirty="0">
                <a:solidFill>
                  <a:srgbClr val="FF0000"/>
                </a:solidFill>
              </a:rPr>
              <a:t>Dopamina (1-5 </a:t>
            </a:r>
            <a:r>
              <a:rPr lang="it-IT" altLang="it-IT" b="1" dirty="0" err="1">
                <a:solidFill>
                  <a:srgbClr val="FF0000"/>
                </a:solidFill>
              </a:rPr>
              <a:t>mcg</a:t>
            </a:r>
            <a:r>
              <a:rPr lang="it-IT" altLang="it-IT" b="1" dirty="0">
                <a:solidFill>
                  <a:srgbClr val="FF0000"/>
                </a:solidFill>
              </a:rPr>
              <a:t>/kg/</a:t>
            </a:r>
            <a:r>
              <a:rPr lang="it-IT" altLang="it-IT" b="1" dirty="0" err="1">
                <a:solidFill>
                  <a:srgbClr val="FF0000"/>
                </a:solidFill>
              </a:rPr>
              <a:t>min</a:t>
            </a:r>
            <a:r>
              <a:rPr lang="it-IT" altLang="it-IT" b="1" dirty="0">
                <a:solidFill>
                  <a:srgbClr val="FF0000"/>
                </a:solidFill>
              </a:rPr>
              <a:t>) o </a:t>
            </a:r>
            <a:r>
              <a:rPr lang="it-IT" altLang="it-IT" b="1" dirty="0" err="1">
                <a:solidFill>
                  <a:srgbClr val="FF0000"/>
                </a:solidFill>
              </a:rPr>
              <a:t>dobutamina</a:t>
            </a:r>
            <a:r>
              <a:rPr lang="it-IT" altLang="it-IT" b="1" dirty="0">
                <a:solidFill>
                  <a:srgbClr val="FF0000"/>
                </a:solidFill>
              </a:rPr>
              <a:t> (2-10 </a:t>
            </a:r>
            <a:r>
              <a:rPr lang="it-IT" altLang="it-IT" b="1" dirty="0" err="1">
                <a:solidFill>
                  <a:srgbClr val="FF0000"/>
                </a:solidFill>
              </a:rPr>
              <a:t>mcg</a:t>
            </a:r>
            <a:r>
              <a:rPr lang="it-IT" altLang="it-IT" b="1" dirty="0">
                <a:solidFill>
                  <a:srgbClr val="FF0000"/>
                </a:solidFill>
              </a:rPr>
              <a:t>/kg/</a:t>
            </a:r>
            <a:r>
              <a:rPr lang="it-IT" altLang="it-IT" b="1" dirty="0" err="1">
                <a:solidFill>
                  <a:srgbClr val="FF0000"/>
                </a:solidFill>
              </a:rPr>
              <a:t>min</a:t>
            </a:r>
            <a:r>
              <a:rPr lang="it-IT" altLang="it-IT" b="1" dirty="0">
                <a:solidFill>
                  <a:srgbClr val="FF0000"/>
                </a:solidFill>
              </a:rPr>
              <a:t>)</a:t>
            </a:r>
            <a:r>
              <a:rPr lang="it-IT" altLang="it-IT" dirty="0">
                <a:solidFill>
                  <a:srgbClr val="FF0000"/>
                </a:solidFill>
              </a:rPr>
              <a:t> per infusione</a:t>
            </a:r>
            <a:r>
              <a:rPr lang="it-IT" altLang="it-IT" dirty="0"/>
              <a:t> </a:t>
            </a:r>
            <a:r>
              <a:rPr lang="it-IT" altLang="it-IT" dirty="0" err="1"/>
              <a:t>i.v</a:t>
            </a:r>
            <a:r>
              <a:rPr lang="it-IT" altLang="it-IT" dirty="0"/>
              <a:t>. riducono resistenze e aumentano contrattilità.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it-IT" b="1" dirty="0" err="1">
                <a:solidFill>
                  <a:srgbClr val="FF0000"/>
                </a:solidFill>
              </a:rPr>
              <a:t>Amrinone</a:t>
            </a:r>
            <a:r>
              <a:rPr lang="it-IT" dirty="0"/>
              <a:t> </a:t>
            </a:r>
            <a:r>
              <a:rPr lang="it-IT" dirty="0" err="1"/>
              <a:t>i.v</a:t>
            </a:r>
            <a:r>
              <a:rPr lang="it-IT" dirty="0"/>
              <a:t>., per aumentare forza di contrazione.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it-IT" altLang="it-IT" b="1" dirty="0" err="1">
                <a:solidFill>
                  <a:srgbClr val="FF0000"/>
                </a:solidFill>
              </a:rPr>
              <a:t>Nitroprussiato</a:t>
            </a:r>
            <a:r>
              <a:rPr lang="it-IT" altLang="it-IT" b="1" dirty="0">
                <a:solidFill>
                  <a:srgbClr val="FF0000"/>
                </a:solidFill>
              </a:rPr>
              <a:t>, nitroglicerina e ACE-inibitori</a:t>
            </a:r>
            <a:r>
              <a:rPr lang="it-IT" altLang="it-IT" dirty="0"/>
              <a:t> provocano rapida riduzione delle resistenze periferiche.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it-IT" altLang="it-IT" b="1" dirty="0" err="1">
                <a:solidFill>
                  <a:srgbClr val="FF0000"/>
                </a:solidFill>
              </a:rPr>
              <a:t>Furosemide</a:t>
            </a:r>
            <a:r>
              <a:rPr lang="it-IT" altLang="it-IT" dirty="0">
                <a:solidFill>
                  <a:srgbClr val="FF0000"/>
                </a:solidFill>
              </a:rPr>
              <a:t> </a:t>
            </a:r>
            <a:r>
              <a:rPr lang="it-IT" altLang="it-IT" dirty="0"/>
              <a:t> effetto diuretico e dilatazione vasi renali e di capacitanza.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it-IT" altLang="it-IT" b="1" dirty="0"/>
              <a:t>Benzodiazepine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it-IT" altLang="it-IT" b="1" dirty="0"/>
              <a:t>Morfina</a:t>
            </a:r>
          </a:p>
          <a:p>
            <a:pPr eaLnBrk="1" hangingPunct="1">
              <a:defRPr/>
            </a:pPr>
            <a:endParaRPr lang="it-IT" altLang="it-IT" sz="4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it-IT" altLang="it-IT" sz="4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it-IT" altLang="it-IT" sz="4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804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3"/>
          <p:cNvSpPr txBox="1">
            <a:spLocks noChangeArrowheads="1"/>
          </p:cNvSpPr>
          <p:nvPr/>
        </p:nvSpPr>
        <p:spPr bwMode="auto">
          <a:xfrm>
            <a:off x="2667000" y="2133600"/>
            <a:ext cx="784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it-IT" altLang="it-IT" sz="2400">
              <a:latin typeface="Times New Roman" panose="02020603050405020304" pitchFamily="18" charset="0"/>
            </a:endParaRPr>
          </a:p>
        </p:txBody>
      </p:sp>
      <p:sp>
        <p:nvSpPr>
          <p:cNvPr id="37891" name="Text Box 4"/>
          <p:cNvSpPr txBox="1">
            <a:spLocks noChangeArrowheads="1"/>
          </p:cNvSpPr>
          <p:nvPr/>
        </p:nvSpPr>
        <p:spPr bwMode="auto">
          <a:xfrm>
            <a:off x="2857500" y="908050"/>
            <a:ext cx="7467600" cy="563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2400" b="1">
                <a:latin typeface="Times New Roman" panose="02020603050405020304" pitchFamily="18" charset="0"/>
              </a:rPr>
              <a:t>Inibitori della fosfodiesterasi: </a:t>
            </a:r>
            <a:r>
              <a:rPr lang="it-IT" altLang="it-IT" sz="2400" b="1">
                <a:solidFill>
                  <a:srgbClr val="FF0000"/>
                </a:solidFill>
                <a:latin typeface="Times New Roman" panose="02020603050405020304" pitchFamily="18" charset="0"/>
              </a:rPr>
              <a:t>amrinone</a:t>
            </a:r>
            <a:r>
              <a:rPr lang="it-IT" altLang="it-IT" sz="2400" b="1">
                <a:latin typeface="Times New Roman" panose="02020603050405020304" pitchFamily="18" charset="0"/>
              </a:rPr>
              <a:t> (</a:t>
            </a:r>
            <a:r>
              <a:rPr lang="it-IT" altLang="it-IT" sz="2400" b="1" i="1">
                <a:latin typeface="Times New Roman" panose="02020603050405020304" pitchFamily="18" charset="0"/>
              </a:rPr>
              <a:t>Inocor</a:t>
            </a:r>
            <a:r>
              <a:rPr lang="it-IT" altLang="it-IT" sz="2400" b="1">
                <a:latin typeface="Times New Roman" panose="02020603050405020304" pitchFamily="18" charset="0"/>
              </a:rPr>
              <a:t>)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2400">
                <a:latin typeface="Times New Roman" panose="02020603050405020304" pitchFamily="18" charset="0"/>
              </a:rPr>
              <a:t>L’inibizione delle fosfodiesterasi a livello cardiaco provoca un aumento della concentrazione di AMPc nella cellula cardiaca con induzione della contrazione.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2400" b="1">
                <a:latin typeface="Times New Roman" panose="02020603050405020304" pitchFamily="18" charset="0"/>
              </a:rPr>
              <a:t>Effetti:</a:t>
            </a:r>
            <a:r>
              <a:rPr lang="it-IT" altLang="it-IT" sz="2400">
                <a:latin typeface="Times New Roman" panose="02020603050405020304" pitchFamily="18" charset="0"/>
              </a:rPr>
              <a:t> aumento della contrattilità cardiaca, vasodilatazione periferica.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2400">
                <a:latin typeface="Times New Roman" panose="02020603050405020304" pitchFamily="18" charset="0"/>
              </a:rPr>
              <a:t>Riservati al trattamento dell’insufficienza cardiaca acuta somministrati per via endovenosa.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2400" b="1">
                <a:latin typeface="Times New Roman" panose="02020603050405020304" pitchFamily="18" charset="0"/>
              </a:rPr>
              <a:t>Effetti collaterali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2400">
                <a:latin typeface="Times New Roman" panose="02020603050405020304" pitchFamily="18" charset="0"/>
              </a:rPr>
              <a:t>nausea, vomito, trombocitopenia, alterazione degli enzimi epatici.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2400">
                <a:latin typeface="Times New Roman" panose="02020603050405020304" pitchFamily="18" charset="0"/>
              </a:rPr>
              <a:t>.</a:t>
            </a:r>
            <a:endParaRPr lang="it-IT" altLang="it-IT" sz="2400" b="1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5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3143251" y="2036764"/>
            <a:ext cx="5241925" cy="524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it-IT" altLang="it-IT" sz="32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INSUFFICIENZA CRONICA</a:t>
            </a:r>
          </a:p>
          <a:p>
            <a:pPr eaLnBrk="1" hangingPunct="1">
              <a:defRPr/>
            </a:pPr>
            <a:r>
              <a:rPr lang="it-IT" altLang="it-IT">
                <a:solidFill>
                  <a:srgbClr val="FF0000"/>
                </a:solidFill>
              </a:rPr>
              <a:t>                                    </a:t>
            </a:r>
          </a:p>
          <a:p>
            <a:pPr eaLnBrk="1" hangingPunct="1">
              <a:defRPr/>
            </a:pPr>
            <a:r>
              <a:rPr lang="it-IT" altLang="it-IT">
                <a:solidFill>
                  <a:srgbClr val="FF0000"/>
                </a:solidFill>
              </a:rPr>
              <a:t> </a:t>
            </a:r>
            <a:r>
              <a:rPr lang="it-IT" altLang="it-IT" sz="2800" u="sng"/>
              <a:t>CAUSE</a:t>
            </a:r>
            <a:endParaRPr lang="it-IT" altLang="it-IT" sz="2800" u="sng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it-IT" altLang="it-IT" sz="2800"/>
              <a:t>Età</a:t>
            </a:r>
            <a:endParaRPr lang="it-IT" altLang="it-IT" sz="2800">
              <a:solidFill>
                <a:srgbClr val="FF0000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it-IT" altLang="it-IT" sz="2800"/>
              <a:t>Arteriosclerosi                         </a:t>
            </a: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it-IT" altLang="it-IT" sz="2800"/>
              <a:t>Ipertensione                           </a:t>
            </a: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it-IT" altLang="it-IT" sz="2800"/>
              <a:t>Valvulopatie                          </a:t>
            </a: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it-IT" altLang="it-IT" sz="2800"/>
              <a:t>Miocarditi</a:t>
            </a:r>
            <a:endParaRPr lang="it-IT" altLang="it-IT" sz="44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it-IT" altLang="it-IT" sz="44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3287713" y="476251"/>
            <a:ext cx="48958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4000" b="1">
                <a:solidFill>
                  <a:srgbClr val="FF0000"/>
                </a:solidFill>
              </a:rPr>
              <a:t>INSUFFICIENZA CARDIACA</a:t>
            </a:r>
          </a:p>
        </p:txBody>
      </p:sp>
    </p:spTree>
    <p:extLst>
      <p:ext uri="{BB962C8B-B14F-4D97-AF65-F5344CB8AC3E}">
        <p14:creationId xmlns:p14="http://schemas.microsoft.com/office/powerpoint/2010/main" val="198913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2819401" y="609600"/>
            <a:ext cx="69897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it-IT" altLang="it-IT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Trattamento farmacologico 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2895600" y="1590675"/>
            <a:ext cx="6858000" cy="535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it-IT" altLang="it-IT" sz="2400" b="1" u="sng">
                <a:solidFill>
                  <a:srgbClr val="FF0000"/>
                </a:solidFill>
                <a:latin typeface="Times New Roman" panose="02020603050405020304" pitchFamily="18" charset="0"/>
              </a:rPr>
              <a:t>Diuretici</a:t>
            </a:r>
            <a:r>
              <a:rPr lang="it-IT" altLang="it-IT" sz="2400" b="1" u="sng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lang="it-IT" altLang="it-IT" sz="2400">
                <a:latin typeface="Times New Roman" panose="02020603050405020304" pitchFamily="18" charset="0"/>
              </a:rPr>
              <a:t> tiazidici o furosemide+rispiarmatori di K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2400">
                <a:latin typeface="Times New Roman" panose="02020603050405020304" pitchFamily="18" charset="0"/>
              </a:rPr>
              <a:t>                (</a:t>
            </a:r>
            <a:r>
              <a:rPr lang="it-IT" altLang="it-IT" sz="2000">
                <a:latin typeface="Times New Roman" panose="02020603050405020304" pitchFamily="18" charset="0"/>
              </a:rPr>
              <a:t>per ridurre gli edemi e le resistenze vascolari periferiche)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it-IT" altLang="it-IT" sz="2800" b="1" u="sng">
                <a:solidFill>
                  <a:srgbClr val="FF0000"/>
                </a:solidFill>
                <a:latin typeface="Times New Roman" panose="02020603050405020304" pitchFamily="18" charset="0"/>
              </a:rPr>
              <a:t>Isosorbide dinitrato</a:t>
            </a:r>
            <a:r>
              <a:rPr lang="it-IT" altLang="it-IT" sz="2800">
                <a:latin typeface="Times New Roman" panose="02020603050405020304" pitchFamily="18" charset="0"/>
              </a:rPr>
              <a:t> (</a:t>
            </a:r>
            <a:r>
              <a:rPr lang="it-IT" altLang="it-IT" sz="2400">
                <a:latin typeface="Times New Roman" panose="02020603050405020304" pitchFamily="18" charset="0"/>
              </a:rPr>
              <a:t>per ridurre pre- e post-carico</a:t>
            </a:r>
            <a:r>
              <a:rPr lang="it-IT" altLang="it-IT" sz="2800">
                <a:latin typeface="Times New Roman" panose="02020603050405020304" pitchFamily="18" charset="0"/>
              </a:rPr>
              <a:t> </a:t>
            </a:r>
            <a:r>
              <a:rPr lang="it-IT" altLang="it-IT" sz="2400">
                <a:latin typeface="Times New Roman" panose="02020603050405020304" pitchFamily="18" charset="0"/>
              </a:rPr>
              <a:t>nelle forme di insufficienza di origine ischemica)</a:t>
            </a:r>
            <a:endParaRPr lang="it-IT" altLang="it-IT" sz="28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it-IT" altLang="it-IT" sz="2400" b="1" u="sng">
                <a:solidFill>
                  <a:srgbClr val="FF0000"/>
                </a:solidFill>
                <a:latin typeface="Times New Roman" panose="02020603050405020304" pitchFamily="18" charset="0"/>
              </a:rPr>
              <a:t>Ace-inibitori</a:t>
            </a:r>
            <a:r>
              <a:rPr lang="it-IT" altLang="it-IT" sz="2400">
                <a:latin typeface="Times New Roman" panose="02020603050405020304" pitchFamily="18" charset="0"/>
              </a:rPr>
              <a:t>    (</a:t>
            </a:r>
            <a:r>
              <a:rPr lang="it-IT" altLang="it-IT" sz="2000">
                <a:latin typeface="Times New Roman" panose="02020603050405020304" pitchFamily="18" charset="0"/>
              </a:rPr>
              <a:t>per ridurre precarico e postcarico ed aldosterone)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it-IT" altLang="it-IT" sz="2400" b="1" u="sng">
                <a:solidFill>
                  <a:srgbClr val="FF0000"/>
                </a:solidFill>
                <a:latin typeface="Times New Roman" panose="02020603050405020304" pitchFamily="18" charset="0"/>
              </a:rPr>
              <a:t>Betabloccanti</a:t>
            </a:r>
            <a:r>
              <a:rPr lang="it-IT" altLang="it-IT" sz="2400">
                <a:latin typeface="Times New Roman" panose="02020603050405020304" pitchFamily="18" charset="0"/>
              </a:rPr>
              <a:t>   </a:t>
            </a:r>
            <a:r>
              <a:rPr lang="it-IT" altLang="it-IT" sz="2000">
                <a:latin typeface="Times New Roman" panose="02020603050405020304" pitchFamily="18" charset="0"/>
              </a:rPr>
              <a:t>per ridurre gli effetti negativi  dell’aumentato tono del simpatico (vasocostrizione e stimolazione cardiaca eccessiva)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it-IT" altLang="it-IT" sz="2400" b="1" u="sng">
                <a:solidFill>
                  <a:srgbClr val="FF0000"/>
                </a:solidFill>
                <a:latin typeface="Times New Roman" panose="02020603050405020304" pitchFamily="18" charset="0"/>
              </a:rPr>
              <a:t>Digitalici</a:t>
            </a:r>
            <a:r>
              <a:rPr lang="it-IT" altLang="it-IT" sz="2400">
                <a:latin typeface="Times New Roman" panose="02020603050405020304" pitchFamily="18" charset="0"/>
              </a:rPr>
              <a:t>   (</a:t>
            </a:r>
            <a:r>
              <a:rPr lang="it-IT" altLang="it-IT" sz="2000">
                <a:latin typeface="Times New Roman" panose="02020603050405020304" pitchFamily="18" charset="0"/>
              </a:rPr>
              <a:t>per aumentare la forza di contrazione cardiaca)</a:t>
            </a:r>
            <a:endParaRPr lang="it-IT" altLang="it-IT" sz="2000" b="1" u="sng">
              <a:solidFill>
                <a:schemeClr val="folHlink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82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711450" y="476250"/>
            <a:ext cx="7772400" cy="1143000"/>
          </a:xfrm>
        </p:spPr>
        <p:txBody>
          <a:bodyPr/>
          <a:lstStyle/>
          <a:p>
            <a:pPr algn="ctr" eaLnBrk="1" hangingPunct="1"/>
            <a:r>
              <a:rPr lang="it-IT" altLang="it-IT" smtClean="0"/>
              <a:t>DIGITALICI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2819400" y="2362200"/>
            <a:ext cx="7543800" cy="351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2800">
                <a:latin typeface="Times New Roman" panose="02020603050405020304" pitchFamily="18" charset="0"/>
              </a:rPr>
              <a:t>Glicosidi cardioattivi (digitalici)</a:t>
            </a:r>
          </a:p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it-IT" altLang="it-IT" sz="2800">
                <a:latin typeface="Times New Roman" panose="02020603050405020304" pitchFamily="18" charset="0"/>
              </a:rPr>
              <a:t>Digitossina </a:t>
            </a:r>
          </a:p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it-IT" altLang="it-IT" sz="2800">
                <a:latin typeface="Times New Roman" panose="02020603050405020304" pitchFamily="18" charset="0"/>
              </a:rPr>
              <a:t>Digossina (</a:t>
            </a:r>
            <a:r>
              <a:rPr lang="it-IT" altLang="it-IT" sz="2800" i="1">
                <a:latin typeface="Times New Roman" panose="02020603050405020304" pitchFamily="18" charset="0"/>
              </a:rPr>
              <a:t>Lanoxin</a:t>
            </a:r>
            <a:r>
              <a:rPr lang="it-IT" altLang="it-IT" sz="2800">
                <a:latin typeface="Times New Roman" panose="02020603050405020304" pitchFamily="18" charset="0"/>
              </a:rPr>
              <a:t>)</a:t>
            </a:r>
          </a:p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it-IT" altLang="it-IT" sz="2800">
                <a:latin typeface="Times New Roman" panose="02020603050405020304" pitchFamily="18" charset="0"/>
              </a:rPr>
              <a:t>Strofantina ( Kombetin) uso e.v</a:t>
            </a:r>
          </a:p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it-IT" altLang="it-IT" sz="2800">
                <a:latin typeface="Times New Roman" panose="02020603050405020304" pitchFamily="18" charset="0"/>
              </a:rPr>
              <a:t>Composti di origine vegetale estratti dalla digitalis purpurea e lanata e dallo strofantus.</a:t>
            </a:r>
          </a:p>
        </p:txBody>
      </p:sp>
      <p:pic>
        <p:nvPicPr>
          <p:cNvPr id="40964" name="Picture 6" descr="Digoxin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6225" y="1341438"/>
            <a:ext cx="238125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5" name="Text Box 7"/>
          <p:cNvSpPr txBox="1">
            <a:spLocks noChangeArrowheads="1"/>
          </p:cNvSpPr>
          <p:nvPr/>
        </p:nvSpPr>
        <p:spPr bwMode="auto">
          <a:xfrm>
            <a:off x="8688388" y="2276476"/>
            <a:ext cx="16557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1800">
                <a:solidFill>
                  <a:srgbClr val="FF0000"/>
                </a:solidFill>
                <a:latin typeface="Comic Sans MS" panose="030F0702030302020204" pitchFamily="66" charset="0"/>
              </a:rPr>
              <a:t>digossina</a:t>
            </a:r>
          </a:p>
        </p:txBody>
      </p:sp>
    </p:spTree>
    <p:extLst>
      <p:ext uri="{BB962C8B-B14F-4D97-AF65-F5344CB8AC3E}">
        <p14:creationId xmlns:p14="http://schemas.microsoft.com/office/powerpoint/2010/main" val="359517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3"/>
          <p:cNvSpPr txBox="1">
            <a:spLocks noChangeArrowheads="1"/>
          </p:cNvSpPr>
          <p:nvPr/>
        </p:nvSpPr>
        <p:spPr bwMode="auto">
          <a:xfrm>
            <a:off x="3143250" y="1412876"/>
            <a:ext cx="7010400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2800">
                <a:latin typeface="Times New Roman" panose="02020603050405020304" pitchFamily="18" charset="0"/>
              </a:rPr>
              <a:t>Effetti dei glicosidi cardioattivi (digitalici):</a:t>
            </a:r>
          </a:p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it-IT" altLang="it-IT" sz="2800">
                <a:latin typeface="Times New Roman" panose="02020603050405020304" pitchFamily="18" charset="0"/>
              </a:rPr>
              <a:t>Aumento della forza di contrazione cardiaca   (eff. inotropo positivo)</a:t>
            </a:r>
          </a:p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it-IT" altLang="it-IT" sz="2800">
                <a:latin typeface="Times New Roman" panose="02020603050405020304" pitchFamily="18" charset="0"/>
              </a:rPr>
              <a:t>Riduzione della frequenza cardiaca                  (eff. cronotropo negativo)</a:t>
            </a:r>
          </a:p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it-IT" altLang="it-IT" sz="2800">
                <a:latin typeface="Times New Roman" panose="02020603050405020304" pitchFamily="18" charset="0"/>
              </a:rPr>
              <a:t>Riduzione della velocità di conduzione atrio-ventricolare (eff. dromotropo negativo)</a:t>
            </a:r>
          </a:p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it-IT" altLang="it-IT" sz="2800">
                <a:latin typeface="Times New Roman" panose="02020603050405020304" pitchFamily="18" charset="0"/>
              </a:rPr>
              <a:t>Aumento dell’automatismo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it-IT" altLang="it-IT" sz="28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35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altLang="it-IT" smtClean="0"/>
              <a:t>Farmaci </a:t>
            </a:r>
            <a:br>
              <a:rPr lang="it-IT" altLang="it-IT" smtClean="0"/>
            </a:br>
            <a:r>
              <a:rPr lang="it-IT" altLang="it-IT" smtClean="0"/>
              <a:t>dell’insufficienza cardiaca congestizia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2819400" y="2514601"/>
            <a:ext cx="7467600" cy="308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2800">
                <a:latin typeface="Times New Roman" panose="02020603050405020304" pitchFamily="18" charset="0"/>
              </a:rPr>
              <a:t>Glicosidi cardioattivi (digitalici)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2800">
                <a:latin typeface="Times New Roman" panose="02020603050405020304" pitchFamily="18" charset="0"/>
              </a:rPr>
              <a:t>L’effetto inotropo positivo è dovuto ad inibizione della pompa Na/K ATPasi: aumento del Na intracellulare e come conseguenza del Ca.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2800">
                <a:latin typeface="Times New Roman" panose="02020603050405020304" pitchFamily="18" charset="0"/>
              </a:rPr>
              <a:t>Gli effetti sulla frequenza e sulla conduzione sono dovuti ad attivazione vagale.</a:t>
            </a:r>
          </a:p>
        </p:txBody>
      </p:sp>
    </p:spTree>
    <p:extLst>
      <p:ext uri="{BB962C8B-B14F-4D97-AF65-F5344CB8AC3E}">
        <p14:creationId xmlns:p14="http://schemas.microsoft.com/office/powerpoint/2010/main" val="103636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3"/>
          <p:cNvSpPr txBox="1">
            <a:spLocks noChangeArrowheads="1"/>
          </p:cNvSpPr>
          <p:nvPr/>
        </p:nvSpPr>
        <p:spPr bwMode="auto">
          <a:xfrm>
            <a:off x="2590800" y="1700214"/>
            <a:ext cx="8077200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2800">
                <a:latin typeface="Times New Roman" panose="02020603050405020304" pitchFamily="18" charset="0"/>
              </a:rPr>
              <a:t>Glicosidi cardioattivi (digitalici)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2400" i="1">
                <a:latin typeface="Times New Roman" panose="02020603050405020304" pitchFamily="18" charset="0"/>
              </a:rPr>
              <a:t>Farmacocinetica: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2400" b="1">
                <a:latin typeface="Times New Roman" panose="02020603050405020304" pitchFamily="18" charset="0"/>
              </a:rPr>
              <a:t>Digossina:</a:t>
            </a:r>
            <a:r>
              <a:rPr lang="it-IT" altLang="it-IT" sz="2400">
                <a:latin typeface="Times New Roman" panose="02020603050405020304" pitchFamily="18" charset="0"/>
              </a:rPr>
              <a:t> biodosponibilità orale 70%, scarsa metabolizzazione epatica, escrezione renale, emivita 40 ore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2400" b="1">
                <a:latin typeface="Times New Roman" panose="02020603050405020304" pitchFamily="18" charset="0"/>
              </a:rPr>
              <a:t>Digitossina:</a:t>
            </a:r>
            <a:r>
              <a:rPr lang="it-IT" altLang="it-IT" sz="2400">
                <a:latin typeface="Times New Roman" panose="02020603050405020304" pitchFamily="18" charset="0"/>
              </a:rPr>
              <a:t> elevata biodisponibilità orale, legata alle sieroproteine in alta percentuale, elevato metabolismo epatico, escrezione biliare con circolo enteroepatico, emivita 168 ore</a:t>
            </a:r>
          </a:p>
        </p:txBody>
      </p:sp>
    </p:spTree>
    <p:extLst>
      <p:ext uri="{BB962C8B-B14F-4D97-AF65-F5344CB8AC3E}">
        <p14:creationId xmlns:p14="http://schemas.microsoft.com/office/powerpoint/2010/main" val="246645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571</Words>
  <Application>Microsoft Office PowerPoint</Application>
  <PresentationFormat>Widescreen</PresentationFormat>
  <Paragraphs>82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Comic Sans MS</vt:lpstr>
      <vt:lpstr>Times New Roman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DIGITALICI</vt:lpstr>
      <vt:lpstr>Presentazione standard di PowerPoint</vt:lpstr>
      <vt:lpstr>Farmaci  dell’insufficienza cardiaca congestizia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Silvia Anna Racca</dc:creator>
  <cp:lastModifiedBy>Silvia Anna Racca</cp:lastModifiedBy>
  <cp:revision>1</cp:revision>
  <dcterms:created xsi:type="dcterms:W3CDTF">2020-11-23T13:29:54Z</dcterms:created>
  <dcterms:modified xsi:type="dcterms:W3CDTF">2020-11-23T13:31:19Z</dcterms:modified>
</cp:coreProperties>
</file>