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0CDBF-F019-411A-9895-E623C9BF45C0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F32EC-C172-4016-B09E-F56F0404395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532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347BC6-5A1E-4B66-B280-5F06E0C70475}" type="slidenum">
              <a:rPr lang="it-IT" altLang="it-IT"/>
              <a:pPr/>
              <a:t>9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67A74-C263-4B69-BF8C-B4C7F04842D9}" type="datetimeFigureOut">
              <a:rPr lang="it-IT" smtClean="0"/>
              <a:pPr/>
              <a:t>06/01/2021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3466-F6F5-4368-80E0-515DC3D21BD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nformasalus.it/it/articoli/effetti-inibitori-glucorticoidi.php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2988" y="303213"/>
            <a:ext cx="7416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cap="small" dirty="0">
                <a:solidFill>
                  <a:srgbClr val="FF0000"/>
                </a:solidFill>
              </a:rPr>
              <a:t>Malattie infiammatorie croniche intestinali</a:t>
            </a:r>
          </a:p>
        </p:txBody>
      </p:sp>
      <p:sp>
        <p:nvSpPr>
          <p:cNvPr id="44035" name="CasellaDiTesto 2"/>
          <p:cNvSpPr txBox="1">
            <a:spLocks noChangeArrowheads="1"/>
          </p:cNvSpPr>
          <p:nvPr/>
        </p:nvSpPr>
        <p:spPr bwMode="auto">
          <a:xfrm>
            <a:off x="539750" y="1243013"/>
            <a:ext cx="83851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/>
              <a:t>Gruppo di patologie infiammatorie dell’intestino, la cui eziopatogenesi non è ancora completamente conosciuta.</a:t>
            </a:r>
          </a:p>
          <a:p>
            <a:pPr algn="just"/>
            <a:endParaRPr lang="it-IT" altLang="it-IT"/>
          </a:p>
          <a:p>
            <a:pPr algn="just"/>
            <a:r>
              <a:rPr lang="it-IT" altLang="it-IT"/>
              <a:t>Per il decorso cronico e per la natura dei sintomi che le caratterizzano le IBD risultano particolarmente debilitanti e severe </a:t>
            </a:r>
          </a:p>
        </p:txBody>
      </p:sp>
      <p:sp>
        <p:nvSpPr>
          <p:cNvPr id="44036" name="CasellaDiTesto 4"/>
          <p:cNvSpPr txBox="1">
            <a:spLocks noChangeArrowheads="1"/>
          </p:cNvSpPr>
          <p:nvPr/>
        </p:nvSpPr>
        <p:spPr bwMode="auto">
          <a:xfrm>
            <a:off x="211138" y="2997200"/>
            <a:ext cx="8713787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000" b="1"/>
              <a:t>1. </a:t>
            </a:r>
            <a:r>
              <a:rPr lang="it-IT" altLang="it-IT" sz="2000" b="1" u="sng"/>
              <a:t>Morbo di Crohn</a:t>
            </a:r>
            <a:r>
              <a:rPr lang="it-IT" altLang="it-IT"/>
              <a:t>:  caratterizzata da un processo infiammatorio cronico che può</a:t>
            </a:r>
            <a:br>
              <a:rPr lang="it-IT" altLang="it-IT"/>
            </a:br>
            <a:r>
              <a:rPr lang="it-IT" altLang="it-IT"/>
              <a:t>                                      riguardare tutto lo spessore della parete intestinale.</a:t>
            </a:r>
            <a:br>
              <a:rPr lang="it-IT" altLang="it-IT"/>
            </a:br>
            <a:r>
              <a:rPr lang="it-IT" altLang="it-IT"/>
              <a:t>                                      Interessa prevalentemente l'intestino tenue nella sua parte </a:t>
            </a:r>
            <a:br>
              <a:rPr lang="it-IT" altLang="it-IT"/>
            </a:br>
            <a:r>
              <a:rPr lang="it-IT" altLang="it-IT"/>
              <a:t>                                      finale (ileite) o tratti variabili del colon (colite) o entrambe le  </a:t>
            </a:r>
            <a:br>
              <a:rPr lang="it-IT" altLang="it-IT"/>
            </a:br>
            <a:r>
              <a:rPr lang="it-IT" altLang="it-IT"/>
              <a:t>                                      zone (ileo-colite), ma può colpire qualsiasi tratto del canale</a:t>
            </a:r>
            <a:br>
              <a:rPr lang="it-IT" altLang="it-IT"/>
            </a:br>
            <a:r>
              <a:rPr lang="it-IT" altLang="it-IT"/>
              <a:t>                                      alimentare, dalla bocca all’ano. La malattia è probabilmente</a:t>
            </a:r>
            <a:br>
              <a:rPr lang="it-IT" altLang="it-IT"/>
            </a:br>
            <a:r>
              <a:rPr lang="it-IT" altLang="it-IT"/>
              <a:t>                                      legata ad un difetto della barriera mucosa, con successiva</a:t>
            </a:r>
            <a:br>
              <a:rPr lang="it-IT" altLang="it-IT"/>
            </a:br>
            <a:r>
              <a:rPr lang="it-IT" altLang="it-IT"/>
              <a:t>                                      disregolazione dei meccanismi di difesa immunitaria</a:t>
            </a:r>
            <a:br>
              <a:rPr lang="it-IT" altLang="it-IT"/>
            </a:br>
            <a:r>
              <a:rPr lang="it-IT" altLang="it-IT"/>
              <a:t>                                      In Italia il morbo di Crohn colpisce 2-3 persone ogni 100.000 </a:t>
            </a:r>
            <a:br>
              <a:rPr lang="it-IT" altLang="it-IT"/>
            </a:br>
            <a:r>
              <a:rPr lang="it-IT" altLang="it-IT"/>
              <a:t>                                      abitanti, di età compresa tra i 20 e i 30 anni ed un secondo </a:t>
            </a:r>
            <a:br>
              <a:rPr lang="it-IT" altLang="it-IT"/>
            </a:br>
            <a:r>
              <a:rPr lang="it-IT" altLang="it-IT"/>
              <a:t>                                      picco di incidenza intorno ai 60 anni.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ttangolo 1"/>
          <p:cNvSpPr>
            <a:spLocks noChangeArrowheads="1"/>
          </p:cNvSpPr>
          <p:nvPr/>
        </p:nvSpPr>
        <p:spPr bwMode="auto">
          <a:xfrm>
            <a:off x="250825" y="115888"/>
            <a:ext cx="85693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000" b="1">
                <a:solidFill>
                  <a:srgbClr val="009A96"/>
                </a:solidFill>
              </a:rPr>
              <a:t>c) Metotrexato</a:t>
            </a:r>
          </a:p>
        </p:txBody>
      </p:sp>
      <p:sp>
        <p:nvSpPr>
          <p:cNvPr id="54275" name="CasellaDiTesto 2"/>
          <p:cNvSpPr txBox="1">
            <a:spLocks noChangeArrowheads="1"/>
          </p:cNvSpPr>
          <p:nvPr/>
        </p:nvSpPr>
        <p:spPr bwMode="auto">
          <a:xfrm>
            <a:off x="395288" y="692150"/>
            <a:ext cx="6697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/>
              <a:t>Analogo dell’acido folico: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1371600"/>
            <a:ext cx="8713788" cy="5029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it-IT" altLang="it-IT" sz="1600" dirty="0"/>
              <a:t> </a:t>
            </a:r>
            <a:r>
              <a:rPr lang="it-IT" altLang="it-IT" sz="1600" dirty="0" smtClean="0"/>
              <a:t>                        </a:t>
            </a:r>
            <a:r>
              <a:rPr lang="it-IT" alt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Metotrexato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it-IT" alt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diidrofolato-reduttasi</a:t>
            </a:r>
            <a:r>
              <a:rPr lang="it-IT" alt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Acido folico 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               acido </a:t>
            </a:r>
            <a:r>
              <a:rPr lang="it-IT" altLang="it-IT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tetraidrofolico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, necessario per la sintesi di basi puriniche e timidina;</a:t>
            </a:r>
          </a:p>
          <a:p>
            <a:pPr eaLnBrk="1" hangingPunct="1"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Interferisce con l’azione dell’interleuchina 1</a:t>
            </a:r>
          </a:p>
          <a:p>
            <a:pPr eaLnBrk="1" hangingPunct="1"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Stimola il rilascio di adenosina, che ha attività antinfiammatoria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/>
            </a:r>
            <a:b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</a:b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USI CLINICI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Usato per trattamento del morbo di </a:t>
            </a:r>
            <a:r>
              <a:rPr lang="it-IT" altLang="it-IT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Crohn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15-25 mg alla settimana, s.c.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In seguito a risposta alla terapia (in genere 8-12 settimane), si riduce la dose a 15 mg alla settimana.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EFFETTI SFAVOREVOLI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Depressione midollare, </a:t>
            </a:r>
            <a:r>
              <a:rPr lang="it-IT" altLang="it-IT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mucosite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diarrea, a dosi elevate.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Alle dosi utilizzate per il trattamento delle patologie infiammatorie intestinali, tali effetti sono rari.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La </a:t>
            </a:r>
            <a:r>
              <a:rPr lang="it-IT" altLang="it-IT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supplementazione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con </a:t>
            </a:r>
            <a:r>
              <a:rPr lang="it-IT" altLang="it-IT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folati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riduce il rischio di effetti collaterali, senza ridurre l’azione antinfiammatoria.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it-IT" altLang="it-IT" sz="1600" dirty="0" smtClean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1835150" y="2636838"/>
            <a:ext cx="7207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2051720" y="1700808"/>
            <a:ext cx="0" cy="3603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1907704" y="2204864"/>
            <a:ext cx="431800" cy="28733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1907704" y="2204864"/>
            <a:ext cx="504254" cy="2873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388" y="188913"/>
            <a:ext cx="8496300" cy="2770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cap="small" dirty="0">
                <a:solidFill>
                  <a:srgbClr val="009A96"/>
                </a:solidFill>
              </a:rPr>
              <a:t>3. Terapia anti-</a:t>
            </a:r>
            <a:r>
              <a:rPr lang="it-IT" sz="2000" b="1" cap="small" dirty="0" err="1">
                <a:solidFill>
                  <a:srgbClr val="009A96"/>
                </a:solidFill>
              </a:rPr>
              <a:t>tnf</a:t>
            </a:r>
            <a:r>
              <a:rPr lang="it-IT" sz="2000" b="1" cap="small" dirty="0">
                <a:solidFill>
                  <a:srgbClr val="009A96"/>
                </a:solidFill>
              </a:rPr>
              <a:t>- </a:t>
            </a:r>
            <a:r>
              <a:rPr lang="el-GR" sz="2000" b="1" dirty="0">
                <a:solidFill>
                  <a:srgbClr val="009A96"/>
                </a:solidFill>
              </a:rPr>
              <a:t>α</a:t>
            </a:r>
            <a:endParaRPr lang="it-IT" sz="2000" b="1" dirty="0">
              <a:solidFill>
                <a:srgbClr val="009A96"/>
              </a:solidFill>
            </a:endParaRPr>
          </a:p>
          <a:p>
            <a:pPr>
              <a:defRPr/>
            </a:pPr>
            <a:endParaRPr lang="it-IT" sz="2000" b="1" dirty="0">
              <a:solidFill>
                <a:srgbClr val="009A96"/>
              </a:solidFill>
            </a:endParaRPr>
          </a:p>
          <a:p>
            <a:pPr>
              <a:defRPr/>
            </a:pPr>
            <a:r>
              <a:rPr lang="it-IT" sz="2000" b="1" dirty="0">
                <a:solidFill>
                  <a:srgbClr val="009A96"/>
                </a:solidFill>
              </a:rPr>
              <a:t>     </a:t>
            </a:r>
            <a:r>
              <a:rPr lang="it-IT" sz="2000" b="1" cap="small" dirty="0" err="1">
                <a:solidFill>
                  <a:srgbClr val="009A96"/>
                </a:solidFill>
              </a:rPr>
              <a:t>Infliximab</a:t>
            </a:r>
            <a:endParaRPr lang="it-IT" sz="2000" b="1" cap="small" dirty="0">
              <a:solidFill>
                <a:srgbClr val="009A96"/>
              </a:solidFill>
            </a:endParaRPr>
          </a:p>
          <a:p>
            <a:pPr algn="just">
              <a:defRPr/>
            </a:pPr>
            <a:r>
              <a:rPr lang="it-IT" sz="1600" dirty="0"/>
              <a:t>Anticorpo monoclonale</a:t>
            </a:r>
            <a:r>
              <a:rPr lang="it-IT" cap="small" dirty="0"/>
              <a:t> </a:t>
            </a:r>
            <a:r>
              <a:rPr lang="it-IT" sz="1600" dirty="0"/>
              <a:t>diretto contro TNF- </a:t>
            </a:r>
            <a:r>
              <a:rPr lang="el-GR" sz="1600" dirty="0"/>
              <a:t>α</a:t>
            </a:r>
            <a:r>
              <a:rPr lang="it-IT" sz="1600" dirty="0"/>
              <a:t>, impedendone il legame al recettore.</a:t>
            </a:r>
          </a:p>
          <a:p>
            <a:pPr algn="just">
              <a:defRPr/>
            </a:pPr>
            <a:r>
              <a:rPr lang="it-IT" sz="1600" dirty="0"/>
              <a:t>Soppressione di altre citochine </a:t>
            </a:r>
            <a:r>
              <a:rPr lang="it-IT" sz="1600" dirty="0" err="1"/>
              <a:t>proinfiammatorie</a:t>
            </a:r>
            <a:r>
              <a:rPr lang="it-IT" sz="1600" dirty="0"/>
              <a:t> (IL-1,IL-6) e di molecole di adesione  coinvolte nell’attivazione leucocitaria e nella migrazione cellulare.</a:t>
            </a:r>
          </a:p>
          <a:p>
            <a:pPr algn="just">
              <a:defRPr/>
            </a:pPr>
            <a:endParaRPr lang="it-IT" sz="1600" dirty="0"/>
          </a:p>
          <a:p>
            <a:pPr algn="just">
              <a:defRPr/>
            </a:pPr>
            <a:r>
              <a:rPr lang="it-IT" sz="1600" dirty="0"/>
              <a:t>Apoptosi a carico dei linfociti T e macrofagi.</a:t>
            </a:r>
          </a:p>
          <a:p>
            <a:pPr algn="just">
              <a:defRPr/>
            </a:pPr>
            <a:endParaRPr lang="it-IT" sz="1600" dirty="0"/>
          </a:p>
          <a:p>
            <a:pPr algn="just">
              <a:defRPr/>
            </a:pPr>
            <a:r>
              <a:rPr lang="it-IT" sz="1600" dirty="0"/>
              <a:t>Somministrazione </a:t>
            </a:r>
            <a:r>
              <a:rPr lang="it-IT" sz="1600" dirty="0" err="1"/>
              <a:t>e.v.</a:t>
            </a:r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174625" y="2982913"/>
            <a:ext cx="8501063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USI CLINICI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Usato per trattamento del morbo di </a:t>
            </a:r>
            <a:r>
              <a:rPr lang="it-IT" altLang="it-IT" sz="16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Crohn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o colite ulcerosa di grado moderato-grave. </a:t>
            </a:r>
          </a:p>
          <a:p>
            <a:pPr eaLnBrk="1" hangingPunct="1">
              <a:buFont typeface="Arial" charset="0"/>
              <a:buNone/>
              <a:defRPr/>
            </a:pP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Induce miglioramento sintomatologico e remissione della malattia, anche in pazienti dipendenti dai </a:t>
            </a:r>
            <a:r>
              <a:rPr lang="it-IT" altLang="it-IT" sz="16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glucocorticoidi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o resistenti agli antimetaboliti.</a:t>
            </a:r>
          </a:p>
          <a:p>
            <a:pPr eaLnBrk="1" hangingPunct="1">
              <a:buFont typeface="Arial" charset="0"/>
              <a:buNone/>
              <a:defRPr/>
            </a:pP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Terapia di induzione: 5 mg/Kg (morbo di </a:t>
            </a:r>
            <a:r>
              <a:rPr lang="it-IT" altLang="it-IT" sz="16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Crohn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 o 5-10 mg/Kg (colite ulcerosa) al tempo 0 e quindi dopo 2 e 6 settimane. </a:t>
            </a:r>
          </a:p>
          <a:p>
            <a:pPr eaLnBrk="1" hangingPunct="1">
              <a:buFont typeface="Arial" charset="0"/>
              <a:buNone/>
              <a:defRPr/>
            </a:pP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Risposta dopo 2 settimane, che è seguita da infusioni periodiche ogni 8 settimane.</a:t>
            </a:r>
          </a:p>
          <a:p>
            <a:pPr eaLnBrk="1" hangingPunct="1">
              <a:buFont typeface="Arial" charset="0"/>
              <a:buNone/>
              <a:defRPr/>
            </a:pP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 pazienti (1/3) possono non rispondere più al trattamento: sviluppo di anticorpi anti-</a:t>
            </a:r>
            <a:r>
              <a:rPr lang="it-IT" altLang="it-IT" sz="16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infliximab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0825" y="260350"/>
            <a:ext cx="8785225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EFFETTI SFAVOREVOLI</a:t>
            </a:r>
          </a:p>
          <a:p>
            <a:pPr eaLnBrk="1" hangingPunct="1">
              <a:buFont typeface="Arial" charset="0"/>
              <a:buNone/>
              <a:defRPr/>
            </a:pP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600" dirty="0"/>
              <a:t>Infezioni, conseguenti alla soppressione della risposta infiammatoria mediata da linfociti T (tubercolosi, polmoniti, riattivazione epatite B)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600" dirty="0"/>
              <a:t>Sviluppo di anticorpi anti-</a:t>
            </a:r>
            <a:r>
              <a:rPr lang="it-IT" sz="1600" dirty="0" err="1"/>
              <a:t>infliximab</a:t>
            </a:r>
            <a:r>
              <a:rPr lang="it-IT" sz="1600" dirty="0"/>
              <a:t> (rischio ridotto in caso di associazione con antimetaboliti, infusioni ad intervalli regolari, o pretrattamento con </a:t>
            </a:r>
            <a:r>
              <a:rPr lang="it-IT" sz="1600" dirty="0" err="1"/>
              <a:t>glucocorticoidi</a:t>
            </a:r>
            <a:r>
              <a:rPr lang="it-IT" sz="1600" dirty="0"/>
              <a:t>)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600" b="1" dirty="0"/>
              <a:t>reazioni precoci lievi</a:t>
            </a:r>
            <a:r>
              <a:rPr lang="it-IT" sz="1600" dirty="0"/>
              <a:t> ( mitigate da profilassi con paracetamolo o </a:t>
            </a:r>
            <a:r>
              <a:rPr lang="it-IT" sz="1600" dirty="0" err="1"/>
              <a:t>difenidramina</a:t>
            </a:r>
            <a:r>
              <a:rPr lang="it-IT" sz="1600" dirty="0"/>
              <a:t>): </a:t>
            </a:r>
            <a:br>
              <a:rPr lang="it-IT" sz="1600" dirty="0"/>
            </a:br>
            <a:r>
              <a:rPr lang="it-IT" sz="1600" dirty="0"/>
              <a:t>                                      febbre, cefalea, orticaria, vertigini, dispnea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600" b="1" dirty="0"/>
              <a:t>reazioni acute gravi</a:t>
            </a:r>
            <a:r>
              <a:rPr lang="it-IT" sz="1600" dirty="0"/>
              <a:t> (trattamento con adrenalina e </a:t>
            </a:r>
            <a:r>
              <a:rPr lang="it-IT" sz="1600" dirty="0" err="1"/>
              <a:t>glucocorticoidi</a:t>
            </a:r>
            <a:r>
              <a:rPr lang="it-IT" sz="1600" dirty="0"/>
              <a:t>):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it-IT" sz="1600" dirty="0"/>
              <a:t>                                        Ipotensione arteriosa, marcata difficoltà respiratoria, spasmi </a:t>
            </a:r>
            <a:br>
              <a:rPr lang="it-IT" sz="1600" dirty="0"/>
            </a:br>
            <a:r>
              <a:rPr lang="it-IT" sz="1600" dirty="0"/>
              <a:t>                                        muscolari, malessere toracico 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600" b="1" dirty="0"/>
              <a:t>reazioni ritardate</a:t>
            </a:r>
            <a:r>
              <a:rPr lang="it-IT" sz="1600" dirty="0"/>
              <a:t> (pretrattamento con paracetamolo, </a:t>
            </a:r>
            <a:r>
              <a:rPr lang="it-IT" sz="1600" dirty="0" err="1"/>
              <a:t>difenidramina</a:t>
            </a:r>
            <a:r>
              <a:rPr lang="it-IT" sz="1600" dirty="0"/>
              <a:t> e </a:t>
            </a:r>
            <a:r>
              <a:rPr lang="it-IT" sz="1600" dirty="0" err="1"/>
              <a:t>glucocorticoidi</a:t>
            </a:r>
            <a:r>
              <a:rPr lang="it-IT" sz="1600" dirty="0"/>
              <a:t>):  </a:t>
            </a:r>
            <a:br>
              <a:rPr lang="it-IT" sz="1600" dirty="0"/>
            </a:br>
            <a:r>
              <a:rPr lang="it-IT" sz="1600" dirty="0"/>
              <a:t>                              mialgie, </a:t>
            </a:r>
            <a:r>
              <a:rPr lang="it-IT" sz="1600" dirty="0" err="1"/>
              <a:t>atralgie</a:t>
            </a:r>
            <a:r>
              <a:rPr lang="it-IT" sz="1600" dirty="0"/>
              <a:t>, febbre, eruzioni cutanee, orticaria, edemi; 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600" dirty="0"/>
              <a:t>gravi reazioni epatiche : controllo periodico dei livelli sierici degli enzimi epatici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548681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B0F0"/>
                </a:solidFill>
              </a:rPr>
              <a:t>Altri anticorpi anti </a:t>
            </a:r>
            <a:r>
              <a:rPr lang="it-IT" b="1" dirty="0" err="1" smtClean="0">
                <a:solidFill>
                  <a:srgbClr val="00B0F0"/>
                </a:solidFill>
              </a:rPr>
              <a:t>TNF-alfa</a:t>
            </a:r>
            <a:endParaRPr lang="it-IT" b="1" dirty="0" smtClean="0">
              <a:solidFill>
                <a:srgbClr val="00B0F0"/>
              </a:solidFill>
            </a:endParaRPr>
          </a:p>
          <a:p>
            <a:endParaRPr lang="it-IT" b="1" dirty="0" smtClean="0">
              <a:solidFill>
                <a:srgbClr val="00B0F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1268760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Adalimumab</a:t>
            </a:r>
            <a:r>
              <a:rPr lang="it-IT" dirty="0" smtClean="0"/>
              <a:t>:  anticorpo completamente umanizzato</a:t>
            </a:r>
          </a:p>
          <a:p>
            <a:r>
              <a:rPr lang="it-IT" dirty="0" err="1" smtClean="0"/>
              <a:t>Certolizumab</a:t>
            </a:r>
            <a:r>
              <a:rPr lang="it-IT" dirty="0" smtClean="0"/>
              <a:t>: </a:t>
            </a:r>
            <a:r>
              <a:rPr lang="it-IT" dirty="0" err="1" smtClean="0"/>
              <a:t>costuìtituito</a:t>
            </a:r>
            <a:r>
              <a:rPr lang="it-IT" dirty="0" smtClean="0"/>
              <a:t> da frammento </a:t>
            </a:r>
            <a:r>
              <a:rPr lang="it-IT" dirty="0" err="1" smtClean="0"/>
              <a:t>Fab</a:t>
            </a:r>
            <a:r>
              <a:rPr lang="it-IT" dirty="0" smtClean="0"/>
              <a:t> umanizzato legato a polimero di </a:t>
            </a:r>
            <a:r>
              <a:rPr lang="it-IT" dirty="0" err="1" smtClean="0"/>
              <a:t>polietilenglicole</a:t>
            </a:r>
            <a:r>
              <a:rPr lang="it-IT" dirty="0" smtClean="0"/>
              <a:t> per aumentarne l’emivita plasmatica.</a:t>
            </a:r>
          </a:p>
          <a:p>
            <a:endParaRPr lang="it-IT" dirty="0"/>
          </a:p>
          <a:p>
            <a:r>
              <a:rPr lang="it-IT" dirty="0" smtClean="0"/>
              <a:t>Entrambi somministrati per via sottocutanea il primo ogni due settimane il secondo ogni 4 settimane .</a:t>
            </a:r>
          </a:p>
          <a:p>
            <a:r>
              <a:rPr lang="it-IT" dirty="0" smtClean="0"/>
              <a:t>Minori probabilità di sviluppo di anticorpi poiché sono umanizzati.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0466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F0"/>
                </a:solidFill>
              </a:rPr>
              <a:t>Terapia antibiotica nelle IBD</a:t>
            </a:r>
            <a:endParaRPr lang="it-IT" sz="2400" b="1" dirty="0">
              <a:solidFill>
                <a:srgbClr val="00B0F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1124744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Gli antibiotici possono essere utilizzati nelle malattie infiammatorie intestinali come: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Terapia aggiuntiva nelle IBD gravi quando si teme sepsi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Terapia di complicanze come fistolizzazioni e perforazioni della malattia di </a:t>
            </a:r>
            <a:r>
              <a:rPr lang="it-IT" dirty="0" err="1" smtClean="0"/>
              <a:t>Crohn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Prevenzione delle riacutizzazioni della malattia di </a:t>
            </a:r>
            <a:r>
              <a:rPr lang="it-IT" dirty="0" err="1" smtClean="0"/>
              <a:t>Crohn</a:t>
            </a:r>
            <a:r>
              <a:rPr lang="it-IT" dirty="0" smtClean="0"/>
              <a:t> postoperatoria</a:t>
            </a:r>
          </a:p>
          <a:p>
            <a:endParaRPr lang="it-IT" dirty="0" smtClean="0"/>
          </a:p>
          <a:p>
            <a:r>
              <a:rPr lang="it-IT" dirty="0" smtClean="0"/>
              <a:t>Gli antibiotici più usati sono:</a:t>
            </a:r>
          </a:p>
          <a:p>
            <a:pPr>
              <a:buFont typeface="Wingdings" pitchFamily="2" charset="2"/>
              <a:buChar char="ü"/>
            </a:pPr>
            <a:r>
              <a:rPr lang="it-IT" dirty="0" err="1" smtClean="0"/>
              <a:t>Metronidazolo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err="1" smtClean="0"/>
              <a:t>Ciprofloxacina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err="1" smtClean="0"/>
              <a:t>Amoxicillina</a:t>
            </a:r>
            <a:r>
              <a:rPr lang="it-IT" dirty="0" smtClean="0"/>
              <a:t> associata ad acido </a:t>
            </a:r>
            <a:r>
              <a:rPr lang="it-IT" dirty="0" err="1" smtClean="0"/>
              <a:t>clavulanico</a:t>
            </a:r>
            <a:r>
              <a:rPr lang="it-IT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it-IT" dirty="0" err="1" smtClean="0"/>
              <a:t>Piperacillina</a:t>
            </a:r>
            <a:r>
              <a:rPr lang="it-IT" dirty="0" smtClean="0"/>
              <a:t> associata a </a:t>
            </a:r>
            <a:r>
              <a:rPr lang="it-IT" dirty="0" err="1" smtClean="0"/>
              <a:t>tazobactam</a:t>
            </a:r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asellaDiTesto 1"/>
          <p:cNvSpPr txBox="1">
            <a:spLocks noChangeArrowheads="1"/>
          </p:cNvSpPr>
          <p:nvPr/>
        </p:nvSpPr>
        <p:spPr bwMode="auto">
          <a:xfrm>
            <a:off x="177800" y="333375"/>
            <a:ext cx="88201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000" b="1"/>
              <a:t>2. </a:t>
            </a:r>
            <a:r>
              <a:rPr lang="it-IT" altLang="it-IT" sz="2000" b="1" u="sng"/>
              <a:t>Colite Ulcerosa</a:t>
            </a:r>
            <a:r>
              <a:rPr lang="it-IT" altLang="it-IT"/>
              <a:t>: malattia infiammatoria cronica, interessa caratteristicamente</a:t>
            </a:r>
            <a:br>
              <a:rPr lang="it-IT" altLang="it-IT"/>
            </a:br>
            <a:r>
              <a:rPr lang="it-IT" altLang="it-IT"/>
              <a:t>                                   ed esclusivamente il colon, prevalentemente a livello del </a:t>
            </a:r>
            <a:br>
              <a:rPr lang="it-IT" altLang="it-IT"/>
            </a:br>
            <a:r>
              <a:rPr lang="it-IT" altLang="it-IT"/>
              <a:t>                                   retto; limitata alla mucosa intestinale. </a:t>
            </a:r>
            <a:br>
              <a:rPr lang="it-IT" altLang="it-IT"/>
            </a:br>
            <a:r>
              <a:rPr lang="it-IT" altLang="it-IT"/>
              <a:t>                                   Probabilmente è legata a fattori genetici e/o autoimmunitari.</a:t>
            </a:r>
            <a:br>
              <a:rPr lang="it-IT" altLang="it-IT"/>
            </a:br>
            <a:r>
              <a:rPr lang="it-IT" altLang="it-IT"/>
              <a:t>                                   L'incidenza è considerata lievemente più alta di quella del</a:t>
            </a:r>
          </a:p>
          <a:p>
            <a:r>
              <a:rPr lang="it-IT" altLang="it-IT"/>
              <a:t>                                   morbo di Crohn: 2-5 persone ogni 100.000 abitanti, di età</a:t>
            </a:r>
          </a:p>
          <a:p>
            <a:r>
              <a:rPr lang="it-IT" altLang="it-IT"/>
              <a:t>                                   compresa tra i 30 e i 40 anni. </a:t>
            </a:r>
          </a:p>
        </p:txBody>
      </p:sp>
      <p:sp>
        <p:nvSpPr>
          <p:cNvPr id="45059" name="CasellaDiTesto 1"/>
          <p:cNvSpPr txBox="1">
            <a:spLocks noChangeArrowheads="1"/>
          </p:cNvSpPr>
          <p:nvPr/>
        </p:nvSpPr>
        <p:spPr bwMode="auto">
          <a:xfrm>
            <a:off x="177800" y="3282950"/>
            <a:ext cx="8820150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000" b="1"/>
              <a:t>3. </a:t>
            </a:r>
            <a:r>
              <a:rPr lang="it-IT" altLang="it-IT" sz="2000" b="1" u="sng"/>
              <a:t>Colite Indeterminata</a:t>
            </a:r>
            <a:r>
              <a:rPr lang="it-IT" altLang="it-IT"/>
              <a:t>: si tratta di una malattia di acquisizione relativamente</a:t>
            </a:r>
            <a:br>
              <a:rPr lang="it-IT" altLang="it-IT"/>
            </a:br>
            <a:r>
              <a:rPr lang="it-IT" altLang="it-IT"/>
              <a:t>                                             recente, nella quale la flogosi è limitata al colon, con</a:t>
            </a:r>
            <a:br>
              <a:rPr lang="it-IT" altLang="it-IT"/>
            </a:br>
            <a:r>
              <a:rPr lang="it-IT" altLang="it-IT"/>
              <a:t>                                             caratteristiche istologiche, cliniche, radiologiche ed </a:t>
            </a:r>
            <a:br>
              <a:rPr lang="it-IT" altLang="it-IT"/>
            </a:br>
            <a:r>
              <a:rPr lang="it-IT" altLang="it-IT"/>
              <a:t>                                             endoscopiche tali da non permettere una classificazione,</a:t>
            </a:r>
            <a:br>
              <a:rPr lang="it-IT" altLang="it-IT"/>
            </a:br>
            <a:r>
              <a:rPr lang="it-IT" altLang="it-IT"/>
              <a:t>                                             poichè non riconducibili nè al Morbo di Crohn nè alla</a:t>
            </a:r>
            <a:br>
              <a:rPr lang="it-IT" altLang="it-IT"/>
            </a:br>
            <a:r>
              <a:rPr lang="it-IT" altLang="it-IT"/>
              <a:t>                                             Colite Ulcerosa; nel 13-20 % dei casi si tratta di forme</a:t>
            </a:r>
            <a:br>
              <a:rPr lang="it-IT" altLang="it-IT"/>
            </a:br>
            <a:r>
              <a:rPr lang="it-IT" altLang="it-IT"/>
              <a:t>                                             iniziali di una delle due. Può insorgere a qualsiasi età,</a:t>
            </a:r>
            <a:br>
              <a:rPr lang="it-IT" altLang="it-IT"/>
            </a:br>
            <a:r>
              <a:rPr lang="it-IT" altLang="it-IT"/>
              <a:t>                                             con una predilezione per i primi decenni di vita o,   </a:t>
            </a:r>
            <a:br>
              <a:rPr lang="it-IT" altLang="it-IT"/>
            </a:br>
            <a:r>
              <a:rPr lang="it-IT" altLang="it-IT"/>
              <a:t>                                             con un secondo picco di incidenza, dai 55 ai 65 anni.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2988" y="115888"/>
            <a:ext cx="74168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cap="small" dirty="0">
                <a:solidFill>
                  <a:srgbClr val="FF0000"/>
                </a:solidFill>
              </a:rPr>
              <a:t>Malattie infiammatorie croniche intestinali</a:t>
            </a:r>
          </a:p>
          <a:p>
            <a:pPr algn="ctr">
              <a:defRPr/>
            </a:pPr>
            <a:r>
              <a:rPr lang="it-IT" sz="2400" b="1" cap="small" dirty="0">
                <a:solidFill>
                  <a:srgbClr val="FF0000"/>
                </a:solidFill>
              </a:rPr>
              <a:t>farmaci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41325" y="1268413"/>
            <a:ext cx="8366125" cy="4000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it-IT" sz="2000" b="1" cap="small" dirty="0" err="1">
                <a:solidFill>
                  <a:srgbClr val="009A96"/>
                </a:solidFill>
              </a:rPr>
              <a:t>Amminosalicilati</a:t>
            </a:r>
            <a:r>
              <a:rPr lang="it-IT" sz="2000" b="1" cap="small" dirty="0"/>
              <a:t>.</a:t>
            </a:r>
          </a:p>
          <a:p>
            <a:pPr>
              <a:defRPr/>
            </a:pPr>
            <a:r>
              <a:rPr lang="it-IT" b="1" cap="small" dirty="0"/>
              <a:t>     </a:t>
            </a:r>
            <a:r>
              <a:rPr lang="it-IT" sz="1600" dirty="0"/>
              <a:t>Farmaci contenenti </a:t>
            </a:r>
            <a:r>
              <a:rPr lang="it-IT" sz="1600" b="1" dirty="0"/>
              <a:t>acido 5-amminosalicilico </a:t>
            </a:r>
            <a:r>
              <a:rPr lang="it-IT" sz="1600" dirty="0"/>
              <a:t>(</a:t>
            </a:r>
            <a:r>
              <a:rPr lang="it-IT" sz="1600" b="1" dirty="0"/>
              <a:t>5-ASA</a:t>
            </a:r>
            <a:r>
              <a:rPr lang="it-IT" sz="1600" dirty="0"/>
              <a:t>), formulati in modo da rallentare</a:t>
            </a:r>
            <a:br>
              <a:rPr lang="it-IT" sz="1600" dirty="0"/>
            </a:br>
            <a:r>
              <a:rPr lang="it-IT" sz="1600" dirty="0"/>
              <a:t>      l’assorbimento di 5-ASA da parte dell’intestino</a:t>
            </a:r>
          </a:p>
          <a:p>
            <a:pPr>
              <a:defRPr/>
            </a:pPr>
            <a:r>
              <a:rPr lang="it-IT" sz="1600" dirty="0"/>
              <a:t>      </a:t>
            </a:r>
            <a:br>
              <a:rPr lang="it-IT" sz="1600" dirty="0"/>
            </a:br>
            <a:r>
              <a:rPr lang="it-IT" sz="1600" dirty="0"/>
              <a:t>       Si pensa che gli </a:t>
            </a:r>
            <a:r>
              <a:rPr lang="it-IT" sz="1600" dirty="0" err="1"/>
              <a:t>aminosalicilati</a:t>
            </a:r>
            <a:r>
              <a:rPr lang="it-IT" sz="1600" dirty="0"/>
              <a:t> agiscano </a:t>
            </a:r>
            <a:r>
              <a:rPr lang="it-IT" sz="1600" b="1" dirty="0"/>
              <a:t>localmente</a:t>
            </a:r>
            <a:r>
              <a:rPr lang="it-IT" sz="1600" dirty="0"/>
              <a:t> a livello delle aree della mucosa</a:t>
            </a:r>
            <a:br>
              <a:rPr lang="it-IT" sz="1600" dirty="0"/>
            </a:br>
            <a:r>
              <a:rPr lang="it-IT" sz="1600" dirty="0"/>
              <a:t>       intestinale, interessate dalla patologia      </a:t>
            </a:r>
          </a:p>
          <a:p>
            <a:pPr>
              <a:defRPr/>
            </a:pPr>
            <a:endParaRPr lang="it-IT" sz="1600" dirty="0"/>
          </a:p>
          <a:p>
            <a:pPr>
              <a:defRPr/>
            </a:pPr>
            <a:r>
              <a:rPr lang="it-IT" sz="1600" dirty="0"/>
              <a:t>      Il meccanismo d’azione del 5-ASA non è ancora totalmente chiarito: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it-IT" sz="1600" dirty="0"/>
              <a:t>inibizione della </a:t>
            </a:r>
            <a:r>
              <a:rPr lang="it-IT" sz="1600" dirty="0" err="1"/>
              <a:t>lipossigenasi</a:t>
            </a:r>
            <a:endParaRPr lang="it-IT" sz="1600" dirty="0"/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it-IT" sz="1600" dirty="0"/>
              <a:t>Inibizione della produzione di IL-1 e TNF-a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it-IT" sz="1600" dirty="0"/>
              <a:t>Inibizione dell’attività di NF-</a:t>
            </a:r>
            <a:r>
              <a:rPr lang="it-IT" sz="1600" dirty="0" err="1"/>
              <a:t>kB</a:t>
            </a:r>
            <a:endParaRPr lang="it-IT" sz="1600" dirty="0"/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it-IT" sz="1600" dirty="0"/>
              <a:t>Inibizione della funzione delle cellule </a:t>
            </a:r>
            <a:r>
              <a:rPr lang="it-IT" sz="1600" dirty="0" err="1"/>
              <a:t>natural</a:t>
            </a:r>
            <a:r>
              <a:rPr lang="it-IT" sz="1600" dirty="0"/>
              <a:t> killer e macrofagi 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it-IT" sz="1600" dirty="0"/>
              <a:t>Può funzionare da </a:t>
            </a:r>
            <a:r>
              <a:rPr lang="it-IT" sz="1600" dirty="0" err="1"/>
              <a:t>scavenger</a:t>
            </a:r>
            <a:r>
              <a:rPr lang="it-IT" sz="1600" dirty="0"/>
              <a:t> delle specie reattive dell’ossigeno (ROS)        	</a:t>
            </a:r>
          </a:p>
        </p:txBody>
      </p:sp>
      <p:sp>
        <p:nvSpPr>
          <p:cNvPr id="46084" name="CasellaDiTesto 7"/>
          <p:cNvSpPr txBox="1">
            <a:spLocks noChangeArrowheads="1"/>
          </p:cNvSpPr>
          <p:nvPr/>
        </p:nvSpPr>
        <p:spPr bwMode="auto">
          <a:xfrm>
            <a:off x="330200" y="5805488"/>
            <a:ext cx="8345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1600"/>
              <a:t>I preparati contenenti 5- ASA sono utilizzati per il trattamento della colite ulcerosa lieve-moderata e morbo di Crohn.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4925" y="260350"/>
            <a:ext cx="9001125" cy="283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cap="small" dirty="0" err="1">
                <a:solidFill>
                  <a:srgbClr val="009A96"/>
                </a:solidFill>
              </a:rPr>
              <a:t>azo</a:t>
            </a:r>
            <a:r>
              <a:rPr lang="it-IT" sz="2000" b="1" cap="small" dirty="0">
                <a:solidFill>
                  <a:srgbClr val="009A96"/>
                </a:solidFill>
              </a:rPr>
              <a:t>-composti </a:t>
            </a:r>
          </a:p>
          <a:p>
            <a:pPr>
              <a:defRPr/>
            </a:pPr>
            <a:r>
              <a:rPr lang="it-IT" sz="2000" b="1" cap="small" dirty="0">
                <a:solidFill>
                  <a:srgbClr val="009A96"/>
                </a:solidFill>
              </a:rPr>
              <a:t>(</a:t>
            </a:r>
            <a:r>
              <a:rPr lang="it-IT" b="1" dirty="0" err="1">
                <a:solidFill>
                  <a:srgbClr val="009A96"/>
                </a:solidFill>
              </a:rPr>
              <a:t>sulfasalazina</a:t>
            </a:r>
            <a:r>
              <a:rPr lang="it-IT" b="1" dirty="0">
                <a:solidFill>
                  <a:srgbClr val="009A96"/>
                </a:solidFill>
              </a:rPr>
              <a:t>/</a:t>
            </a:r>
            <a:r>
              <a:rPr lang="it-IT" i="1" dirty="0" err="1">
                <a:solidFill>
                  <a:srgbClr val="009A96"/>
                </a:solidFill>
              </a:rPr>
              <a:t>Salazopyrin</a:t>
            </a:r>
            <a:r>
              <a:rPr lang="it-IT" b="1" dirty="0">
                <a:solidFill>
                  <a:srgbClr val="009A96"/>
                </a:solidFill>
              </a:rPr>
              <a:t>; </a:t>
            </a:r>
            <a:r>
              <a:rPr lang="it-IT" b="1" dirty="0" err="1">
                <a:solidFill>
                  <a:srgbClr val="009A96"/>
                </a:solidFill>
              </a:rPr>
              <a:t>balsalazide</a:t>
            </a:r>
            <a:r>
              <a:rPr lang="it-IT" b="1" dirty="0">
                <a:solidFill>
                  <a:srgbClr val="009A96"/>
                </a:solidFill>
              </a:rPr>
              <a:t>/ </a:t>
            </a:r>
            <a:r>
              <a:rPr lang="it-IT" i="1" dirty="0" err="1">
                <a:solidFill>
                  <a:srgbClr val="009A96"/>
                </a:solidFill>
              </a:rPr>
              <a:t>Balzide</a:t>
            </a:r>
            <a:r>
              <a:rPr lang="it-IT" b="1" dirty="0">
                <a:solidFill>
                  <a:srgbClr val="009A96"/>
                </a:solidFill>
              </a:rPr>
              <a:t>; </a:t>
            </a:r>
            <a:r>
              <a:rPr lang="it-IT" b="1" dirty="0" err="1">
                <a:solidFill>
                  <a:srgbClr val="009A96"/>
                </a:solidFill>
              </a:rPr>
              <a:t>olsalazina</a:t>
            </a:r>
            <a:r>
              <a:rPr lang="it-IT" b="1" dirty="0">
                <a:solidFill>
                  <a:srgbClr val="009A96"/>
                </a:solidFill>
              </a:rPr>
              <a:t>/ </a:t>
            </a:r>
            <a:r>
              <a:rPr lang="it-IT" i="1" dirty="0" err="1">
                <a:solidFill>
                  <a:srgbClr val="009A96"/>
                </a:solidFill>
              </a:rPr>
              <a:t>Dipentum</a:t>
            </a:r>
            <a:r>
              <a:rPr lang="it-IT" b="1" dirty="0">
                <a:solidFill>
                  <a:srgbClr val="009A96"/>
                </a:solidFill>
              </a:rPr>
              <a:t>)</a:t>
            </a:r>
            <a:br>
              <a:rPr lang="it-IT" b="1" dirty="0">
                <a:solidFill>
                  <a:srgbClr val="009A96"/>
                </a:solidFill>
              </a:rPr>
            </a:br>
            <a:r>
              <a:rPr lang="it-IT" b="1" dirty="0">
                <a:solidFill>
                  <a:srgbClr val="009A96"/>
                </a:solidFill>
              </a:rPr>
              <a:t/>
            </a:r>
            <a:br>
              <a:rPr lang="it-IT" b="1" dirty="0">
                <a:solidFill>
                  <a:srgbClr val="009A96"/>
                </a:solidFill>
              </a:rPr>
            </a:br>
            <a:r>
              <a:rPr lang="it-IT" sz="1600" dirty="0" err="1"/>
              <a:t>Sulfasalazina</a:t>
            </a:r>
            <a:r>
              <a:rPr lang="it-IT" sz="1600" dirty="0"/>
              <a:t>: 5-ASA+ </a:t>
            </a:r>
            <a:r>
              <a:rPr lang="it-IT" sz="1600" dirty="0" err="1"/>
              <a:t>sulfapiridina</a:t>
            </a:r>
            <a:r>
              <a:rPr lang="it-IT" sz="1600" dirty="0"/>
              <a:t> (legame azoico N=N)</a:t>
            </a:r>
          </a:p>
          <a:p>
            <a:pPr algn="just">
              <a:defRPr/>
            </a:pPr>
            <a:r>
              <a:rPr lang="it-IT" sz="1600" dirty="0"/>
              <a:t>Dopo scissione, la </a:t>
            </a:r>
            <a:r>
              <a:rPr lang="it-IT" sz="1600" dirty="0" err="1"/>
              <a:t>sulfapiridina</a:t>
            </a:r>
            <a:r>
              <a:rPr lang="it-IT" sz="1600" dirty="0"/>
              <a:t> è assorbita dal colon e trasformata in metabolita inattivo nel fegato ed escreta per via renale.</a:t>
            </a:r>
          </a:p>
          <a:p>
            <a:pPr algn="just">
              <a:defRPr/>
            </a:pPr>
            <a:r>
              <a:rPr lang="it-IT" sz="1600" cap="all" dirty="0" err="1">
                <a:solidFill>
                  <a:srgbClr val="009A96"/>
                </a:solidFill>
              </a:rPr>
              <a:t>Balsalazide</a:t>
            </a:r>
            <a:r>
              <a:rPr lang="it-IT" sz="1600" cap="all" dirty="0">
                <a:solidFill>
                  <a:srgbClr val="009A96"/>
                </a:solidFill>
              </a:rPr>
              <a:t>: </a:t>
            </a:r>
            <a:r>
              <a:rPr lang="it-IT" sz="1600" cap="all" dirty="0"/>
              <a:t>5-ASA legato con legame azoico a composto inerte</a:t>
            </a:r>
          </a:p>
          <a:p>
            <a:pPr algn="just">
              <a:defRPr/>
            </a:pPr>
            <a:r>
              <a:rPr lang="it-IT" sz="1600" b="1" cap="small" dirty="0" err="1">
                <a:solidFill>
                  <a:srgbClr val="009A96"/>
                </a:solidFill>
              </a:rPr>
              <a:t>Olsalazina</a:t>
            </a:r>
            <a:r>
              <a:rPr lang="it-IT" sz="1600" b="1" cap="small" dirty="0"/>
              <a:t>: </a:t>
            </a:r>
            <a:r>
              <a:rPr lang="it-IT" sz="1600" cap="small" dirty="0" err="1"/>
              <a:t>sulfapiridina</a:t>
            </a:r>
            <a:r>
              <a:rPr lang="it-IT" sz="1600" cap="small" dirty="0"/>
              <a:t> sostituita da un secondo 5-ASA con legame azoico</a:t>
            </a:r>
            <a:endParaRPr lang="it-IT" cap="small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it-IT" sz="2000" b="1" cap="small" dirty="0" err="1">
                <a:solidFill>
                  <a:srgbClr val="009A96"/>
                </a:solidFill>
              </a:rPr>
              <a:t>Mesalazina</a:t>
            </a:r>
            <a:r>
              <a:rPr lang="it-IT" sz="2000" b="1" cap="small" dirty="0">
                <a:solidFill>
                  <a:srgbClr val="009A96"/>
                </a:solidFill>
              </a:rPr>
              <a:t> /</a:t>
            </a:r>
            <a:r>
              <a:rPr lang="it-IT" i="1" dirty="0" err="1">
                <a:solidFill>
                  <a:srgbClr val="009A96"/>
                </a:solidFill>
              </a:rPr>
              <a:t>Asacol</a:t>
            </a:r>
            <a:r>
              <a:rPr lang="it-IT" i="1" dirty="0">
                <a:solidFill>
                  <a:srgbClr val="009A96"/>
                </a:solidFill>
              </a:rPr>
              <a:t>. </a:t>
            </a:r>
            <a:r>
              <a:rPr lang="it-IT" i="1" dirty="0" err="1">
                <a:solidFill>
                  <a:srgbClr val="009A96"/>
                </a:solidFill>
              </a:rPr>
              <a:t>Asamax</a:t>
            </a:r>
            <a:r>
              <a:rPr lang="it-IT" i="1" cap="small" dirty="0">
                <a:solidFill>
                  <a:srgbClr val="009A96"/>
                </a:solidFill>
              </a:rPr>
              <a:t>, </a:t>
            </a:r>
            <a:r>
              <a:rPr lang="it-IT" i="1" dirty="0" err="1">
                <a:solidFill>
                  <a:srgbClr val="009A96"/>
                </a:solidFill>
              </a:rPr>
              <a:t>Flamezin</a:t>
            </a:r>
            <a:r>
              <a:rPr lang="it-IT" i="1" dirty="0">
                <a:solidFill>
                  <a:srgbClr val="009A96"/>
                </a:solidFill>
              </a:rPr>
              <a:t>, </a:t>
            </a:r>
            <a:r>
              <a:rPr lang="it-IT" i="1" dirty="0" err="1">
                <a:solidFill>
                  <a:srgbClr val="009A96"/>
                </a:solidFill>
              </a:rPr>
              <a:t>Claversal</a:t>
            </a:r>
            <a:r>
              <a:rPr lang="it-IT" b="1" dirty="0">
                <a:solidFill>
                  <a:srgbClr val="009A96"/>
                </a:solidFill>
              </a:rPr>
              <a:t>.</a:t>
            </a:r>
            <a:endParaRPr lang="it-IT" sz="2000" b="1" dirty="0">
              <a:solidFill>
                <a:srgbClr val="009A96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8288" y="3092450"/>
            <a:ext cx="8783637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USI CLINICI</a:t>
            </a:r>
          </a:p>
          <a:p>
            <a:pPr algn="just">
              <a:defRPr/>
            </a:pPr>
            <a:r>
              <a:rPr lang="it-IT" altLang="it-IT" sz="1600" dirty="0"/>
              <a:t>I preparati contenenti 5- ASA sono utilizzati per il trattamento della colite ulcerosa lieve-moderata e morbo di </a:t>
            </a:r>
            <a:r>
              <a:rPr lang="it-IT" altLang="it-IT" sz="1600" dirty="0" err="1"/>
              <a:t>Crohn</a:t>
            </a:r>
            <a:r>
              <a:rPr lang="it-IT" altLang="it-IT" sz="1600" dirty="0"/>
              <a:t>.</a:t>
            </a:r>
          </a:p>
          <a:p>
            <a:pPr algn="just">
              <a:defRPr/>
            </a:pPr>
            <a:endParaRPr lang="it-IT" altLang="it-IT" sz="1600" dirty="0"/>
          </a:p>
          <a:p>
            <a:pPr algn="just">
              <a:defRPr/>
            </a:pPr>
            <a:r>
              <a:rPr lang="it-IT" sz="1600" dirty="0"/>
              <a:t>Supposte o clisteri di </a:t>
            </a:r>
            <a:r>
              <a:rPr lang="it-IT" sz="1600" dirty="0" err="1"/>
              <a:t>amminosalicilati</a:t>
            </a:r>
            <a:r>
              <a:rPr lang="it-IT" sz="1600" dirty="0"/>
              <a:t> sono utili per il trattamento di colite ulcerosa e morbo di </a:t>
            </a:r>
            <a:r>
              <a:rPr lang="it-IT" sz="1600" dirty="0" err="1"/>
              <a:t>Crohn</a:t>
            </a:r>
            <a:r>
              <a:rPr lang="it-IT" sz="1600" dirty="0"/>
              <a:t> confinati al retto o al colon distale</a:t>
            </a:r>
          </a:p>
          <a:p>
            <a:pPr>
              <a:defRPr/>
            </a:pPr>
            <a:endParaRPr lang="it-IT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EFFETTI SFAVOREVOLI</a:t>
            </a:r>
          </a:p>
          <a:p>
            <a:pPr algn="just">
              <a:defRPr/>
            </a:pPr>
            <a:r>
              <a:rPr lang="it-IT" sz="1600" dirty="0"/>
              <a:t>Gli effetti indesiderati della </a:t>
            </a:r>
            <a:r>
              <a:rPr lang="it-IT" sz="1600" dirty="0" err="1"/>
              <a:t>sulfasalazina</a:t>
            </a:r>
            <a:r>
              <a:rPr lang="it-IT" sz="1600" dirty="0"/>
              <a:t> sono dovuti principalmente ad effetti sistemici della </a:t>
            </a:r>
            <a:r>
              <a:rPr lang="it-IT" sz="1600" dirty="0" err="1"/>
              <a:t>sulfapiridina</a:t>
            </a:r>
            <a:r>
              <a:rPr lang="it-IT" sz="1600" dirty="0"/>
              <a:t>. Sono </a:t>
            </a:r>
            <a:r>
              <a:rPr lang="it-IT" sz="1600" u="sng" dirty="0"/>
              <a:t>dose dipendenti</a:t>
            </a:r>
            <a:r>
              <a:rPr lang="it-IT" sz="1600" dirty="0"/>
              <a:t>: </a:t>
            </a:r>
            <a:r>
              <a:rPr lang="it-IT" sz="1600" dirty="0" err="1"/>
              <a:t>nasuea</a:t>
            </a:r>
            <a:r>
              <a:rPr lang="it-IT" sz="1600" dirty="0"/>
              <a:t>, disturbi gastrointestinali, cefalea, </a:t>
            </a:r>
            <a:r>
              <a:rPr lang="it-IT" sz="1600" dirty="0" err="1"/>
              <a:t>atralgia</a:t>
            </a:r>
            <a:r>
              <a:rPr lang="it-IT" sz="1600" dirty="0"/>
              <a:t>, mialgia, soppressione midollare. </a:t>
            </a:r>
          </a:p>
          <a:p>
            <a:pPr algn="just">
              <a:defRPr/>
            </a:pPr>
            <a:r>
              <a:rPr lang="it-IT" sz="1600" dirty="0"/>
              <a:t>Reazioni di ipersensibilità alla </a:t>
            </a:r>
            <a:r>
              <a:rPr lang="it-IT" sz="1600" dirty="0" err="1"/>
              <a:t>sulfapiridina</a:t>
            </a:r>
            <a:r>
              <a:rPr lang="it-IT" sz="1600" dirty="0"/>
              <a:t> o a 5-ASA: febbre, dermatite esfoliativa, pancreatite, polmonite.</a:t>
            </a:r>
          </a:p>
          <a:p>
            <a:pPr algn="just">
              <a:defRPr/>
            </a:pPr>
            <a:r>
              <a:rPr lang="it-IT" sz="1600" dirty="0"/>
              <a:t>Gli altri preparati </a:t>
            </a:r>
            <a:r>
              <a:rPr lang="it-IT" sz="1600" dirty="0" err="1"/>
              <a:t>conteneti</a:t>
            </a:r>
            <a:r>
              <a:rPr lang="it-IT" sz="1600" dirty="0"/>
              <a:t> salicilato sono generalmente ben tollerati</a:t>
            </a:r>
          </a:p>
          <a:p>
            <a:pPr algn="just">
              <a:defRPr/>
            </a:pPr>
            <a:r>
              <a:rPr lang="it-IT" sz="1600" dirty="0"/>
              <a:t>Dosi elevate di </a:t>
            </a:r>
            <a:r>
              <a:rPr lang="it-IT" sz="1600" dirty="0" err="1"/>
              <a:t>mesalazina</a:t>
            </a:r>
            <a:r>
              <a:rPr lang="it-IT" sz="1600" dirty="0"/>
              <a:t> possono indurre nefrite interstiziale.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1300" y="379413"/>
            <a:ext cx="8640763" cy="2892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cap="small" dirty="0">
                <a:solidFill>
                  <a:srgbClr val="009A96"/>
                </a:solidFill>
              </a:rPr>
              <a:t>2. </a:t>
            </a:r>
            <a:r>
              <a:rPr lang="it-IT" sz="2000" b="1" cap="small" dirty="0" err="1">
                <a:solidFill>
                  <a:srgbClr val="009A96"/>
                </a:solidFill>
              </a:rPr>
              <a:t>Glucocorticoidi</a:t>
            </a:r>
            <a:endParaRPr lang="it-IT" sz="2000" b="1" cap="small" dirty="0">
              <a:solidFill>
                <a:srgbClr val="009A96"/>
              </a:solidFill>
            </a:endParaRPr>
          </a:p>
          <a:p>
            <a:pPr>
              <a:defRPr/>
            </a:pPr>
            <a:endParaRPr lang="it-IT" b="1" cap="small" dirty="0">
              <a:solidFill>
                <a:srgbClr val="009A96"/>
              </a:solidFill>
            </a:endParaRPr>
          </a:p>
          <a:p>
            <a:pPr>
              <a:defRPr/>
            </a:pPr>
            <a:endParaRPr lang="it-IT" b="1" cap="small" dirty="0">
              <a:solidFill>
                <a:srgbClr val="009A96"/>
              </a:solidFill>
            </a:endParaRPr>
          </a:p>
          <a:p>
            <a:pPr>
              <a:defRPr/>
            </a:pPr>
            <a:endParaRPr lang="it-IT" b="1" cap="small" dirty="0">
              <a:solidFill>
                <a:srgbClr val="009A96"/>
              </a:solidFill>
            </a:endParaRPr>
          </a:p>
          <a:p>
            <a:pPr>
              <a:defRPr/>
            </a:pPr>
            <a:endParaRPr lang="it-IT" b="1" cap="small" dirty="0">
              <a:solidFill>
                <a:srgbClr val="009A96"/>
              </a:solidFill>
            </a:endParaRPr>
          </a:p>
          <a:p>
            <a:pPr>
              <a:defRPr/>
            </a:pPr>
            <a:endParaRPr lang="it-IT" b="1" cap="small" dirty="0">
              <a:solidFill>
                <a:srgbClr val="009A96"/>
              </a:solidFill>
            </a:endParaRPr>
          </a:p>
          <a:p>
            <a:pPr>
              <a:defRPr/>
            </a:pPr>
            <a:endParaRPr lang="it-IT" b="1" cap="small" dirty="0">
              <a:solidFill>
                <a:srgbClr val="009A96"/>
              </a:solidFill>
            </a:endParaRPr>
          </a:p>
          <a:p>
            <a:pPr>
              <a:defRPr/>
            </a:pPr>
            <a:endParaRPr lang="it-IT" b="1" cap="small" dirty="0">
              <a:solidFill>
                <a:srgbClr val="009A96"/>
              </a:solidFill>
            </a:endParaRPr>
          </a:p>
          <a:p>
            <a:pPr>
              <a:defRPr/>
            </a:pPr>
            <a:r>
              <a:rPr lang="it-IT" sz="1600" b="1" dirty="0">
                <a:solidFill>
                  <a:srgbClr val="009A96"/>
                </a:solidFill>
              </a:rPr>
              <a:t>Idrocortisone/ </a:t>
            </a:r>
            <a:r>
              <a:rPr lang="it-IT" sz="1600" i="1" dirty="0" err="1">
                <a:solidFill>
                  <a:srgbClr val="009A96"/>
                </a:solidFill>
              </a:rPr>
              <a:t>Colifoam</a:t>
            </a:r>
            <a:r>
              <a:rPr lang="it-IT" sz="1600" i="1" dirty="0">
                <a:solidFill>
                  <a:srgbClr val="009A96"/>
                </a:solidFill>
              </a:rPr>
              <a:t>, </a:t>
            </a:r>
            <a:r>
              <a:rPr lang="it-IT" sz="1600" i="1" dirty="0" err="1">
                <a:solidFill>
                  <a:srgbClr val="009A96"/>
                </a:solidFill>
              </a:rPr>
              <a:t>Cortidro</a:t>
            </a:r>
            <a:r>
              <a:rPr lang="it-IT" sz="1600" i="1" dirty="0">
                <a:solidFill>
                  <a:srgbClr val="009A96"/>
                </a:solidFill>
              </a:rPr>
              <a:t>, </a:t>
            </a:r>
            <a:r>
              <a:rPr lang="it-IT" sz="1600" i="1" dirty="0" err="1">
                <a:solidFill>
                  <a:srgbClr val="009A96"/>
                </a:solidFill>
              </a:rPr>
              <a:t>Cortaid</a:t>
            </a:r>
            <a:r>
              <a:rPr lang="it-IT" sz="1600" b="1" dirty="0">
                <a:solidFill>
                  <a:srgbClr val="009A96"/>
                </a:solidFill>
              </a:rPr>
              <a:t>; prednisone/ </a:t>
            </a:r>
            <a:r>
              <a:rPr lang="it-IT" sz="1400" i="1" dirty="0" err="1">
                <a:solidFill>
                  <a:srgbClr val="009A96"/>
                </a:solidFill>
              </a:rPr>
              <a:t>Deltacortene</a:t>
            </a:r>
            <a:r>
              <a:rPr lang="it-IT" sz="1400" b="1" i="1" dirty="0">
                <a:solidFill>
                  <a:srgbClr val="009A96"/>
                </a:solidFill>
              </a:rPr>
              <a:t>, </a:t>
            </a:r>
            <a:r>
              <a:rPr lang="it-IT" sz="1400" i="1" dirty="0" err="1">
                <a:solidFill>
                  <a:srgbClr val="009A96"/>
                </a:solidFill>
              </a:rPr>
              <a:t>Lodotra</a:t>
            </a:r>
            <a:r>
              <a:rPr lang="it-IT" sz="1600" b="1" dirty="0">
                <a:solidFill>
                  <a:srgbClr val="009A96"/>
                </a:solidFill>
              </a:rPr>
              <a:t>; prednisolone/ </a:t>
            </a:r>
            <a:r>
              <a:rPr lang="it-IT" sz="1400" i="1" dirty="0" err="1">
                <a:solidFill>
                  <a:srgbClr val="009A96"/>
                </a:solidFill>
              </a:rPr>
              <a:t>Etaproctene</a:t>
            </a:r>
            <a:r>
              <a:rPr lang="it-IT" sz="1400" i="1" dirty="0">
                <a:solidFill>
                  <a:srgbClr val="009A96"/>
                </a:solidFill>
              </a:rPr>
              <a:t>,</a:t>
            </a:r>
            <a:r>
              <a:rPr lang="it-IT" sz="1400" b="1" i="1" dirty="0">
                <a:solidFill>
                  <a:srgbClr val="009A96"/>
                </a:solidFill>
              </a:rPr>
              <a:t> </a:t>
            </a:r>
            <a:r>
              <a:rPr lang="it-IT" sz="1400" i="1" dirty="0" err="1">
                <a:solidFill>
                  <a:srgbClr val="009A96"/>
                </a:solidFill>
              </a:rPr>
              <a:t>Sinterdius</a:t>
            </a:r>
            <a:r>
              <a:rPr lang="it-IT" sz="1400" dirty="0">
                <a:solidFill>
                  <a:srgbClr val="009A96"/>
                </a:solidFill>
              </a:rPr>
              <a:t>, </a:t>
            </a:r>
            <a:r>
              <a:rPr lang="it-IT" sz="1400" i="1" dirty="0" err="1">
                <a:solidFill>
                  <a:srgbClr val="009A96"/>
                </a:solidFill>
              </a:rPr>
              <a:t>Deltacortenesol</a:t>
            </a:r>
            <a:r>
              <a:rPr lang="it-IT" sz="1600" b="1" dirty="0">
                <a:solidFill>
                  <a:srgbClr val="009A96"/>
                </a:solidFill>
              </a:rPr>
              <a:t>; </a:t>
            </a:r>
            <a:r>
              <a:rPr lang="it-IT" sz="1600" b="1" dirty="0" err="1">
                <a:solidFill>
                  <a:srgbClr val="009A96"/>
                </a:solidFill>
              </a:rPr>
              <a:t>budesonide</a:t>
            </a:r>
            <a:r>
              <a:rPr lang="it-IT" sz="1600" b="1" dirty="0">
                <a:solidFill>
                  <a:srgbClr val="009A96"/>
                </a:solidFill>
              </a:rPr>
              <a:t>/</a:t>
            </a:r>
            <a:r>
              <a:rPr lang="it-IT" sz="1400" i="1" dirty="0" err="1">
                <a:solidFill>
                  <a:srgbClr val="009A96"/>
                </a:solidFill>
              </a:rPr>
              <a:t>Aircort</a:t>
            </a:r>
            <a:r>
              <a:rPr lang="it-IT" sz="1600" b="1" dirty="0">
                <a:solidFill>
                  <a:srgbClr val="009A96"/>
                </a:solidFill>
              </a:rPr>
              <a:t>, </a:t>
            </a:r>
            <a:r>
              <a:rPr lang="it-IT" sz="1600" i="1" dirty="0" err="1">
                <a:solidFill>
                  <a:srgbClr val="009A96"/>
                </a:solidFill>
              </a:rPr>
              <a:t>Bodinet</a:t>
            </a:r>
            <a:r>
              <a:rPr lang="it-IT" sz="1600" i="1" dirty="0">
                <a:solidFill>
                  <a:srgbClr val="009A96"/>
                </a:solidFill>
              </a:rPr>
              <a:t>, </a:t>
            </a:r>
            <a:r>
              <a:rPr lang="it-IT" sz="1600" i="1" dirty="0" err="1">
                <a:solidFill>
                  <a:srgbClr val="009A96"/>
                </a:solidFill>
              </a:rPr>
              <a:t>Intesticort</a:t>
            </a:r>
            <a:r>
              <a:rPr lang="it-IT" sz="1600" b="1" dirty="0">
                <a:solidFill>
                  <a:srgbClr val="009A96"/>
                </a:solidFill>
              </a:rPr>
              <a:t>.</a:t>
            </a:r>
          </a:p>
        </p:txBody>
      </p:sp>
      <p:pic>
        <p:nvPicPr>
          <p:cNvPr id="48131" name="Immagine 2" descr="glucocorticoidi">
            <a:hlinkClick r:id="rId2" tooltip="&quot;Glucocorticoidi&quot;"/>
          </p:cNvPr>
          <p:cNvPicPr>
            <a:picLocks noChangeAspect="1" noChangeArrowheads="1"/>
          </p:cNvPicPr>
          <p:nvPr/>
        </p:nvPicPr>
        <p:blipFill>
          <a:blip r:embed="rId3" cstate="print"/>
          <a:srcRect t="22070"/>
          <a:stretch>
            <a:fillRect/>
          </a:stretch>
        </p:blipFill>
        <p:spPr bwMode="auto">
          <a:xfrm>
            <a:off x="323850" y="836613"/>
            <a:ext cx="28543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CasellaDiTesto 3"/>
          <p:cNvSpPr txBox="1">
            <a:spLocks noChangeArrowheads="1"/>
          </p:cNvSpPr>
          <p:nvPr/>
        </p:nvSpPr>
        <p:spPr bwMode="auto">
          <a:xfrm>
            <a:off x="260350" y="4076700"/>
            <a:ext cx="8559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it-IT" altLang="it-IT"/>
              <a:t>Riduzione della secrezione di </a:t>
            </a:r>
            <a:r>
              <a:rPr lang="it-IT" altLang="it-IT" b="1"/>
              <a:t>citochine proinfiammatorie (prostaglandine e leucotrieni) per inibizione della sintesi di fosfolipasi A2, ciclossigenasi2;</a:t>
            </a:r>
          </a:p>
          <a:p>
            <a:pPr marL="285750" indent="-285750">
              <a:buFont typeface="Arial" charset="0"/>
              <a:buChar char="•"/>
            </a:pPr>
            <a:endParaRPr lang="it-IT" altLang="it-IT" b="1"/>
          </a:p>
          <a:p>
            <a:pPr marL="285750" indent="-285750">
              <a:buFont typeface="Arial" charset="0"/>
              <a:buChar char="•"/>
            </a:pPr>
            <a:r>
              <a:rPr lang="it-IT" altLang="it-IT"/>
              <a:t>Riduzione della migrazione extravasale di </a:t>
            </a:r>
            <a:r>
              <a:rPr lang="it-IT" altLang="it-IT" b="1"/>
              <a:t>leucociti </a:t>
            </a:r>
            <a:r>
              <a:rPr lang="it-IT" altLang="it-IT"/>
              <a:t>nelle aree danneggiate</a:t>
            </a:r>
          </a:p>
          <a:p>
            <a:pPr marL="285750" indent="-285750">
              <a:buFont typeface="Arial" charset="0"/>
              <a:buChar char="•"/>
            </a:pPr>
            <a:endParaRPr lang="it-IT" altLang="it-IT"/>
          </a:p>
          <a:p>
            <a:pPr marL="285750" indent="-285750">
              <a:buFont typeface="Arial" charset="0"/>
              <a:buChar char="•"/>
            </a:pPr>
            <a:r>
              <a:rPr lang="it-IT" altLang="it-IT"/>
              <a:t>Inibizione dell’attività dei macrofagi (diminuita produzione di TNF-</a:t>
            </a:r>
            <a:r>
              <a:rPr lang="el-GR" altLang="it-IT"/>
              <a:t>α</a:t>
            </a:r>
            <a:r>
              <a:rPr lang="it-IT" altLang="it-IT"/>
              <a:t>)</a:t>
            </a:r>
          </a:p>
        </p:txBody>
      </p:sp>
      <p:sp>
        <p:nvSpPr>
          <p:cNvPr id="48133" name="CasellaDiTesto 4"/>
          <p:cNvSpPr txBox="1">
            <a:spLocks noChangeArrowheads="1"/>
          </p:cNvSpPr>
          <p:nvPr/>
        </p:nvSpPr>
        <p:spPr bwMode="auto">
          <a:xfrm>
            <a:off x="323850" y="34290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/>
              <a:t>I  glucocorticoidi agiscono a livello nucleare: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0825" y="188913"/>
            <a:ext cx="8642350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USI CLINICI</a:t>
            </a:r>
          </a:p>
          <a:p>
            <a:pPr>
              <a:defRPr/>
            </a:pPr>
            <a:r>
              <a:rPr lang="it-IT" sz="1600" dirty="0"/>
              <a:t>Usati frequentemente per patologie infiammatorie intestinali di grado moderato- grave.</a:t>
            </a:r>
          </a:p>
          <a:p>
            <a:pPr>
              <a:defRPr/>
            </a:pPr>
            <a:r>
              <a:rPr lang="it-IT" sz="1600" dirty="0"/>
              <a:t>Il trattamento iniziale della patologia prevede somministrazione orale di prednisone o prednisolone alla posologia di 40/60 mg/</a:t>
            </a:r>
            <a:r>
              <a:rPr lang="it-IT" sz="1600" i="1" dirty="0"/>
              <a:t>die. </a:t>
            </a:r>
            <a:r>
              <a:rPr lang="it-IT" sz="1600" dirty="0"/>
              <a:t>in seguito a risposta al trattamento (in genere 1 o 2 settimane), la dose viene diminuita.</a:t>
            </a:r>
          </a:p>
          <a:p>
            <a:pPr>
              <a:defRPr/>
            </a:pPr>
            <a:endParaRPr lang="it-IT" sz="1600" i="1" dirty="0"/>
          </a:p>
          <a:p>
            <a:pPr>
              <a:defRPr/>
            </a:pPr>
            <a:r>
              <a:rPr lang="it-IT" sz="1600" dirty="0"/>
              <a:t>Nel trattamento di patologie che interessano il retto, si somministrano </a:t>
            </a:r>
            <a:r>
              <a:rPr lang="it-IT" sz="1600" dirty="0" err="1"/>
              <a:t>glucocorticoidi</a:t>
            </a:r>
            <a:r>
              <a:rPr lang="it-IT" sz="1600" dirty="0"/>
              <a:t> per via rettale </a:t>
            </a:r>
            <a:r>
              <a:rPr lang="it-IT" sz="1600" dirty="0" smtClean="0"/>
              <a:t>in forma di clismi (assorbimento </a:t>
            </a:r>
            <a:r>
              <a:rPr lang="it-IT" sz="1600" dirty="0"/>
              <a:t>sistemico più basso</a:t>
            </a:r>
            <a:r>
              <a:rPr lang="it-IT" sz="1600" dirty="0" smtClean="0"/>
              <a:t>). Per questa via si utilizzano principalmente il </a:t>
            </a:r>
            <a:r>
              <a:rPr lang="it-IT" sz="1600" dirty="0" err="1" smtClean="0"/>
              <a:t>betamitasone</a:t>
            </a:r>
            <a:r>
              <a:rPr lang="it-IT" sz="1600" dirty="0" smtClean="0"/>
              <a:t> e la </a:t>
            </a:r>
            <a:r>
              <a:rPr lang="it-IT" sz="1600" dirty="0" err="1" smtClean="0"/>
              <a:t>budesonide</a:t>
            </a:r>
            <a:endParaRPr lang="it-IT" sz="1600" dirty="0"/>
          </a:p>
          <a:p>
            <a:pPr>
              <a:defRPr/>
            </a:pPr>
            <a:endParaRPr lang="it-IT" sz="1600" dirty="0"/>
          </a:p>
          <a:p>
            <a:pPr>
              <a:defRPr/>
            </a:pPr>
            <a:r>
              <a:rPr lang="it-IT" sz="1600" dirty="0" err="1"/>
              <a:t>Budesonide</a:t>
            </a:r>
            <a:r>
              <a:rPr lang="it-IT" sz="1600" dirty="0"/>
              <a:t> per via orale per il trattamento del morbo di </a:t>
            </a:r>
            <a:r>
              <a:rPr lang="it-IT" sz="1600" dirty="0" err="1"/>
              <a:t>Crohn</a:t>
            </a:r>
            <a:r>
              <a:rPr lang="it-IT" sz="1600" dirty="0"/>
              <a:t> </a:t>
            </a:r>
            <a:r>
              <a:rPr lang="it-IT" sz="1600" dirty="0" smtClean="0"/>
              <a:t> ileo-cecale lieve-moderato</a:t>
            </a:r>
            <a:r>
              <a:rPr lang="it-IT" sz="1600" dirty="0"/>
              <a:t>.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288" y="3429000"/>
            <a:ext cx="8497887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TOSSICITÀ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it-IT" b="1" dirty="0"/>
          </a:p>
          <a:p>
            <a:pPr algn="ctr">
              <a:defRPr/>
            </a:pPr>
            <a:r>
              <a:rPr lang="it-IT" b="1" dirty="0"/>
              <a:t>I corticosteroidi hanno effetti diffusi sull’intero organismo</a:t>
            </a:r>
          </a:p>
          <a:p>
            <a:pPr algn="just">
              <a:defRPr/>
            </a:pPr>
            <a:endParaRPr lang="it-IT" b="1" dirty="0"/>
          </a:p>
          <a:p>
            <a:pPr algn="just">
              <a:defRPr/>
            </a:pPr>
            <a:endParaRPr lang="it-IT" b="1" dirty="0"/>
          </a:p>
          <a:p>
            <a:pPr algn="just">
              <a:defRPr/>
            </a:pPr>
            <a:endParaRPr lang="it-IT" b="1" dirty="0"/>
          </a:p>
          <a:p>
            <a:pPr algn="ctr">
              <a:defRPr/>
            </a:pPr>
            <a:endParaRPr lang="it-IT" b="1" dirty="0"/>
          </a:p>
          <a:p>
            <a:pPr algn="ctr">
              <a:defRPr/>
            </a:pPr>
            <a:endParaRPr lang="it-IT" b="1" dirty="0"/>
          </a:p>
          <a:p>
            <a:pPr algn="ctr">
              <a:defRPr/>
            </a:pPr>
            <a:r>
              <a:rPr lang="it-IT" b="1" dirty="0"/>
              <a:t>L’uso clinico e la successiva sospensione</a:t>
            </a:r>
          </a:p>
          <a:p>
            <a:pPr algn="ctr">
              <a:defRPr/>
            </a:pPr>
            <a:r>
              <a:rPr lang="it-IT" b="1" dirty="0"/>
              <a:t>della terapia sono complicati da un gran</a:t>
            </a:r>
          </a:p>
          <a:p>
            <a:pPr algn="ctr">
              <a:defRPr/>
            </a:pPr>
            <a:r>
              <a:rPr lang="it-IT" b="1" dirty="0"/>
              <a:t>numero di effetti collaterali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284663" y="4689475"/>
            <a:ext cx="574675" cy="79216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8913" y="115888"/>
            <a:ext cx="8847137" cy="646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TOSSICITÀ </a:t>
            </a:r>
          </a:p>
          <a:p>
            <a:pPr>
              <a:defRPr/>
            </a:pPr>
            <a:endParaRPr lang="it-IT" b="1" dirty="0"/>
          </a:p>
          <a:p>
            <a:pPr>
              <a:defRPr/>
            </a:pPr>
            <a:r>
              <a:rPr lang="it-IT" b="1" u="sng" dirty="0"/>
              <a:t>Da sospensione della terapia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Riacutizzazione della patologia per cui sono stati prescritti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Insufficienza surrenalica acuta da soppressione dell’asse HPA (ripresa anche dopo mesi)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Sindrome da sospensione di corticosteroidi, caratterizzata da febbre, mialgia, artralgie e astenia.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it-IT" b="1" dirty="0"/>
          </a:p>
          <a:p>
            <a:pPr>
              <a:defRPr/>
            </a:pPr>
            <a:r>
              <a:rPr lang="it-IT" b="1" u="sng" dirty="0"/>
              <a:t>Da uso continuato di dosi </a:t>
            </a:r>
            <a:r>
              <a:rPr lang="it-IT" b="1" u="sng" dirty="0" err="1"/>
              <a:t>sovrafisiologiche</a:t>
            </a:r>
            <a:endParaRPr lang="it-IT" b="1" u="sng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Alterazioni </a:t>
            </a:r>
            <a:r>
              <a:rPr lang="it-IT" dirty="0" err="1"/>
              <a:t>idroelettrolitiche</a:t>
            </a:r>
            <a:r>
              <a:rPr lang="it-IT" dirty="0"/>
              <a:t>: alcalosi </a:t>
            </a:r>
            <a:r>
              <a:rPr lang="it-IT" dirty="0" err="1"/>
              <a:t>ipokaliemica</a:t>
            </a:r>
            <a:r>
              <a:rPr lang="it-IT" dirty="0"/>
              <a:t>, edema,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ipertensione.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Alterazioni metaboliche: iperglicemia con glicosuria.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Aumento della suscettibilità ad infezioni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Ulcera peptica</a:t>
            </a:r>
            <a:endParaRPr lang="it-IT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Miopatia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Modificazioni comportamentali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Cataratta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Osteoporosi a tutte le età correlata </a:t>
            </a:r>
            <a:r>
              <a:rPr lang="it-IT" dirty="0" smtClean="0"/>
              <a:t> a dose </a:t>
            </a:r>
            <a:r>
              <a:rPr lang="it-IT" dirty="0"/>
              <a:t>e durata terapia (coste e vertebre)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Alterazioni della crescita e dello sviluppo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 Caratteristico </a:t>
            </a:r>
            <a:r>
              <a:rPr lang="it-IT" i="1" dirty="0"/>
              <a:t>habitus </a:t>
            </a:r>
            <a:r>
              <a:rPr lang="it-IT" dirty="0"/>
              <a:t>da sovradosaggio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0825" y="188913"/>
            <a:ext cx="8642350" cy="4000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b="1" cap="small" dirty="0">
                <a:solidFill>
                  <a:srgbClr val="009A96"/>
                </a:solidFill>
              </a:rPr>
              <a:t>3. </a:t>
            </a:r>
            <a:r>
              <a:rPr lang="it-IT" sz="2000" b="1" cap="small" dirty="0">
                <a:solidFill>
                  <a:srgbClr val="009A96"/>
                </a:solidFill>
              </a:rPr>
              <a:t>Antimetaboliti</a:t>
            </a:r>
          </a:p>
          <a:p>
            <a:pPr>
              <a:defRPr/>
            </a:pPr>
            <a:endParaRPr lang="it-IT" b="1" cap="small" dirty="0">
              <a:solidFill>
                <a:srgbClr val="009A96"/>
              </a:solidFill>
            </a:endParaRPr>
          </a:p>
          <a:p>
            <a:pPr>
              <a:defRPr/>
            </a:pPr>
            <a:r>
              <a:rPr lang="it-IT" dirty="0"/>
              <a:t>Inibiscono la sintesi di acidi nucleici</a:t>
            </a:r>
          </a:p>
          <a:p>
            <a:pPr>
              <a:defRPr/>
            </a:pPr>
            <a:endParaRPr lang="it-IT" b="1" cap="small" dirty="0">
              <a:solidFill>
                <a:srgbClr val="009A96"/>
              </a:solidFill>
            </a:endParaRPr>
          </a:p>
          <a:p>
            <a:pPr marL="342900" indent="-342900">
              <a:buFontTx/>
              <a:buAutoNum type="alphaLcParenR"/>
              <a:defRPr/>
            </a:pPr>
            <a:r>
              <a:rPr lang="it-IT" b="1" dirty="0">
                <a:solidFill>
                  <a:srgbClr val="009A96"/>
                </a:solidFill>
              </a:rPr>
              <a:t>6- </a:t>
            </a:r>
            <a:r>
              <a:rPr lang="it-IT" b="1" dirty="0" err="1">
                <a:solidFill>
                  <a:srgbClr val="009A96"/>
                </a:solidFill>
              </a:rPr>
              <a:t>mercaptopurina</a:t>
            </a:r>
            <a:endParaRPr lang="it-IT" b="1" dirty="0">
              <a:solidFill>
                <a:srgbClr val="009A96"/>
              </a:solidFill>
            </a:endParaRPr>
          </a:p>
          <a:p>
            <a:pPr>
              <a:defRPr/>
            </a:pPr>
            <a:r>
              <a:rPr lang="it-IT" sz="1600" dirty="0">
                <a:solidFill>
                  <a:srgbClr val="009A96"/>
                </a:solidFill>
              </a:rPr>
              <a:t>         </a:t>
            </a:r>
            <a:r>
              <a:rPr lang="it-IT" sz="1600" dirty="0"/>
              <a:t>Analogo delle purine (adenina e guanina). </a:t>
            </a:r>
          </a:p>
          <a:p>
            <a:pPr>
              <a:defRPr/>
            </a:pPr>
            <a:endParaRPr lang="it-IT" sz="1600" dirty="0"/>
          </a:p>
          <a:p>
            <a:pPr>
              <a:defRPr/>
            </a:pPr>
            <a:r>
              <a:rPr lang="it-IT" sz="1600" dirty="0"/>
              <a:t>         Viene trasformata in acido 6-tioinosinico ad opera dell’enzima ipoxantina-guanina</a:t>
            </a:r>
            <a:br>
              <a:rPr lang="it-IT" sz="1600" dirty="0"/>
            </a:br>
            <a:r>
              <a:rPr lang="it-IT" sz="1600" dirty="0"/>
              <a:t>         </a:t>
            </a:r>
            <a:r>
              <a:rPr lang="it-IT" sz="1600" dirty="0" err="1"/>
              <a:t>fosforibosiltransferasi</a:t>
            </a:r>
            <a:r>
              <a:rPr lang="it-IT" sz="1600" dirty="0"/>
              <a:t> (HGPRT). In questo modo inibisce numerosi enzimi della </a:t>
            </a:r>
            <a:r>
              <a:rPr lang="it-IT" sz="1600" b="1" dirty="0"/>
              <a:t>sintesi</a:t>
            </a:r>
            <a:br>
              <a:rPr lang="it-IT" sz="1600" b="1" dirty="0"/>
            </a:br>
            <a:r>
              <a:rPr lang="it-IT" sz="1600" b="1" dirty="0"/>
              <a:t>         delle basi puriniche</a:t>
            </a:r>
          </a:p>
          <a:p>
            <a:pPr>
              <a:defRPr/>
            </a:pPr>
            <a:endParaRPr lang="it-IT" sz="1600" b="1" dirty="0"/>
          </a:p>
          <a:p>
            <a:pPr>
              <a:defRPr/>
            </a:pPr>
            <a:r>
              <a:rPr lang="it-IT" sz="1600" b="1" dirty="0">
                <a:solidFill>
                  <a:srgbClr val="009A96"/>
                </a:solidFill>
              </a:rPr>
              <a:t>b)   </a:t>
            </a:r>
            <a:r>
              <a:rPr lang="it-IT" b="1" dirty="0" err="1">
                <a:solidFill>
                  <a:srgbClr val="009A96"/>
                </a:solidFill>
              </a:rPr>
              <a:t>Azatioprina</a:t>
            </a:r>
            <a:endParaRPr lang="it-IT" b="1" dirty="0">
              <a:solidFill>
                <a:srgbClr val="009A96"/>
              </a:solidFill>
            </a:endParaRPr>
          </a:p>
          <a:p>
            <a:pPr>
              <a:defRPr/>
            </a:pPr>
            <a:r>
              <a:rPr lang="it-IT" sz="1600" b="1" dirty="0">
                <a:solidFill>
                  <a:srgbClr val="009A96"/>
                </a:solidFill>
              </a:rPr>
              <a:t>       </a:t>
            </a:r>
            <a:r>
              <a:rPr lang="it-IT" sz="1600" dirty="0" err="1"/>
              <a:t>Profarmaco</a:t>
            </a:r>
            <a:r>
              <a:rPr lang="it-IT" sz="1600" dirty="0"/>
              <a:t> della </a:t>
            </a:r>
            <a:r>
              <a:rPr lang="it-IT" sz="1600" dirty="0" err="1"/>
              <a:t>mercaptopurina</a:t>
            </a:r>
            <a:endParaRPr lang="it-IT" sz="1600" dirty="0"/>
          </a:p>
          <a:p>
            <a:pPr>
              <a:defRPr/>
            </a:pPr>
            <a:endParaRPr lang="it-IT" sz="1600" b="1" dirty="0">
              <a:solidFill>
                <a:srgbClr val="009A96"/>
              </a:solidFill>
            </a:endParaRPr>
          </a:p>
          <a:p>
            <a:pPr>
              <a:defRPr/>
            </a:pPr>
            <a:r>
              <a:rPr lang="it-IT" sz="1600" dirty="0"/>
              <a:t>       La sua azione è molto probabilmente dovuta alla conversione in </a:t>
            </a:r>
            <a:r>
              <a:rPr lang="it-IT" sz="1600" dirty="0" err="1"/>
              <a:t>mercaptopurina</a:t>
            </a:r>
            <a:r>
              <a:rPr lang="it-IT" sz="1600" b="1" dirty="0"/>
              <a:t>.</a:t>
            </a:r>
          </a:p>
        </p:txBody>
      </p:sp>
      <p:sp>
        <p:nvSpPr>
          <p:cNvPr id="51203" name="CasellaDiTesto 2"/>
          <p:cNvSpPr txBox="1">
            <a:spLocks noChangeArrowheads="1"/>
          </p:cNvSpPr>
          <p:nvPr/>
        </p:nvSpPr>
        <p:spPr bwMode="auto">
          <a:xfrm>
            <a:off x="468313" y="4437063"/>
            <a:ext cx="7775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/>
              <a:t>Azatioprina e mercaptopurina hanno effetto immunosoppressore per il blocco della sintesi di purine in cellule linfoidi stimolate.</a:t>
            </a:r>
          </a:p>
          <a:p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asellaDiTesto 1"/>
          <p:cNvSpPr txBox="1">
            <a:spLocks noChangeArrowheads="1"/>
          </p:cNvSpPr>
          <p:nvPr/>
        </p:nvSpPr>
        <p:spPr bwMode="auto">
          <a:xfrm>
            <a:off x="187325" y="114300"/>
            <a:ext cx="878363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 b="1" dirty="0">
                <a:solidFill>
                  <a:srgbClr val="E46C0A"/>
                </a:solidFill>
              </a:rPr>
              <a:t>USI CLINICI</a:t>
            </a:r>
          </a:p>
          <a:p>
            <a:pPr algn="just"/>
            <a:r>
              <a:rPr lang="it-IT" altLang="it-IT" sz="1600" dirty="0" err="1"/>
              <a:t>Azatioprina</a:t>
            </a:r>
            <a:r>
              <a:rPr lang="it-IT" altLang="it-IT" sz="1600" dirty="0"/>
              <a:t> e 6- </a:t>
            </a:r>
            <a:r>
              <a:rPr lang="it-IT" altLang="it-IT" sz="1600" dirty="0" err="1"/>
              <a:t>mercaptopurina</a:t>
            </a:r>
            <a:r>
              <a:rPr lang="it-IT" altLang="it-IT" sz="1600" dirty="0"/>
              <a:t> sono agenti importanti nell’induzione e mantenimento della remissione di colite ulcerosa e morbo di </a:t>
            </a:r>
            <a:r>
              <a:rPr lang="it-IT" altLang="it-IT" sz="1600" dirty="0" err="1"/>
              <a:t>Crohn</a:t>
            </a:r>
            <a:r>
              <a:rPr lang="it-IT" altLang="it-IT" sz="1600" dirty="0"/>
              <a:t>. </a:t>
            </a:r>
          </a:p>
          <a:p>
            <a:pPr algn="just"/>
            <a:r>
              <a:rPr lang="it-IT" altLang="it-IT" sz="1600" dirty="0"/>
              <a:t>Remissione dopo 3-6 mesi di terapia (50-60% dei pazienti)</a:t>
            </a:r>
          </a:p>
          <a:p>
            <a:pPr algn="just"/>
            <a:r>
              <a:rPr lang="it-IT" altLang="it-IT" sz="1600" dirty="0"/>
              <a:t>Mantenimento della remissione nell’80% dei pazienti</a:t>
            </a:r>
          </a:p>
          <a:p>
            <a:pPr algn="just"/>
            <a:endParaRPr lang="it-IT" altLang="it-IT" sz="1600" dirty="0"/>
          </a:p>
          <a:p>
            <a:pPr algn="just"/>
            <a:r>
              <a:rPr lang="it-IT" altLang="it-IT" sz="1600" dirty="0"/>
              <a:t>Dosi: 1-1,5 mg/Kg/</a:t>
            </a:r>
            <a:r>
              <a:rPr lang="it-IT" altLang="it-IT" sz="1600" dirty="0" err="1"/>
              <a:t>die</a:t>
            </a:r>
            <a:r>
              <a:rPr lang="it-IT" altLang="it-IT" sz="1600" dirty="0"/>
              <a:t> di 6- </a:t>
            </a:r>
            <a:r>
              <a:rPr lang="it-IT" altLang="it-IT" sz="1600" dirty="0" err="1"/>
              <a:t>mercaptopurina</a:t>
            </a:r>
            <a:r>
              <a:rPr lang="it-IT" altLang="it-IT" sz="1600" dirty="0"/>
              <a:t>; 2-2,5 mg/kg/</a:t>
            </a:r>
            <a:r>
              <a:rPr lang="it-IT" altLang="it-IT" sz="1600" dirty="0" err="1"/>
              <a:t>die</a:t>
            </a:r>
            <a:r>
              <a:rPr lang="it-IT" altLang="it-IT" sz="1600" dirty="0"/>
              <a:t> di </a:t>
            </a:r>
            <a:r>
              <a:rPr lang="it-IT" altLang="it-IT" sz="1600" dirty="0" err="1"/>
              <a:t>azotioprina</a:t>
            </a:r>
            <a:endParaRPr lang="it-IT" altLang="it-IT" sz="1600" dirty="0"/>
          </a:p>
          <a:p>
            <a:pPr algn="just"/>
            <a:endParaRPr lang="it-IT" altLang="it-IT" sz="1600" dirty="0"/>
          </a:p>
          <a:p>
            <a:pPr algn="just"/>
            <a:r>
              <a:rPr lang="it-IT" altLang="it-IT" sz="1600" b="1" dirty="0"/>
              <a:t>In pazienti che necessitano di terapia a lungo termine con </a:t>
            </a:r>
            <a:r>
              <a:rPr lang="it-IT" altLang="it-IT" sz="1600" b="1" dirty="0" err="1"/>
              <a:t>glucocorticoidi</a:t>
            </a:r>
            <a:r>
              <a:rPr lang="it-IT" altLang="it-IT" sz="1600" b="1" dirty="0"/>
              <a:t>, gli analoghi delle </a:t>
            </a:r>
            <a:r>
              <a:rPr lang="it-IT" altLang="it-IT" sz="1600" b="1" dirty="0" err="1"/>
              <a:t>purine</a:t>
            </a:r>
            <a:r>
              <a:rPr lang="it-IT" altLang="it-IT" sz="1600" b="1" dirty="0"/>
              <a:t> consentono di ridurre la posologia o di sospendere la terapia con gli steroidi.</a:t>
            </a:r>
          </a:p>
          <a:p>
            <a:pPr algn="just"/>
            <a:endParaRPr lang="it-IT" altLang="it-IT" sz="1600" b="1" dirty="0"/>
          </a:p>
          <a:p>
            <a:r>
              <a:rPr lang="it-IT" altLang="it-IT" sz="1600" b="1" dirty="0">
                <a:solidFill>
                  <a:srgbClr val="E46C0A"/>
                </a:solidFill>
              </a:rPr>
              <a:t>EFFETTI </a:t>
            </a:r>
            <a:r>
              <a:rPr lang="it-IT" altLang="it-IT" sz="1600" b="1" dirty="0" smtClean="0">
                <a:solidFill>
                  <a:srgbClr val="E46C0A"/>
                </a:solidFill>
              </a:rPr>
              <a:t>SFAVOREVOLI</a:t>
            </a:r>
          </a:p>
          <a:p>
            <a:r>
              <a:rPr lang="it-IT" altLang="it-IT" sz="1600" b="1" dirty="0" smtClean="0">
                <a:solidFill>
                  <a:srgbClr val="E46C0A"/>
                </a:solidFill>
              </a:rPr>
              <a:t>Reazioni </a:t>
            </a:r>
            <a:r>
              <a:rPr lang="it-IT" altLang="it-IT" sz="1600" b="1" dirty="0" err="1" smtClean="0">
                <a:solidFill>
                  <a:srgbClr val="E46C0A"/>
                </a:solidFill>
              </a:rPr>
              <a:t>idiosincrasiche</a:t>
            </a:r>
            <a:endParaRPr lang="it-IT" altLang="it-IT" sz="1600" b="1" dirty="0">
              <a:solidFill>
                <a:srgbClr val="E46C0A"/>
              </a:solidFill>
            </a:endParaRPr>
          </a:p>
          <a:p>
            <a:pPr>
              <a:buFont typeface="Arial" charset="0"/>
              <a:buChar char="•"/>
            </a:pPr>
            <a:r>
              <a:rPr lang="it-IT" altLang="it-IT" sz="1600" dirty="0" smtClean="0"/>
              <a:t>Pancreatite</a:t>
            </a:r>
          </a:p>
          <a:p>
            <a:pPr>
              <a:buFont typeface="Arial" charset="0"/>
              <a:buChar char="•"/>
            </a:pPr>
            <a:r>
              <a:rPr lang="it-IT" altLang="it-IT" sz="1600" dirty="0" smtClean="0"/>
              <a:t>Nausea</a:t>
            </a:r>
          </a:p>
          <a:p>
            <a:pPr>
              <a:buFont typeface="Arial" charset="0"/>
              <a:buChar char="•"/>
            </a:pPr>
            <a:r>
              <a:rPr lang="it-IT" altLang="it-IT" sz="1600" dirty="0" smtClean="0"/>
              <a:t>Vomito</a:t>
            </a:r>
          </a:p>
          <a:p>
            <a:pPr>
              <a:buFont typeface="Arial" charset="0"/>
              <a:buChar char="•"/>
            </a:pPr>
            <a:r>
              <a:rPr lang="it-IT" altLang="it-IT" sz="1600" dirty="0" smtClean="0"/>
              <a:t>Febbre</a:t>
            </a:r>
          </a:p>
          <a:p>
            <a:pPr>
              <a:buFont typeface="Arial" charset="0"/>
              <a:buChar char="•"/>
            </a:pPr>
            <a:r>
              <a:rPr lang="it-IT" altLang="it-IT" sz="1600" dirty="0" smtClean="0"/>
              <a:t>Eruzioni cutanee</a:t>
            </a:r>
          </a:p>
          <a:p>
            <a:pPr>
              <a:buFont typeface="Arial" charset="0"/>
              <a:buChar char="•"/>
            </a:pPr>
            <a:r>
              <a:rPr lang="it-IT" altLang="it-IT" sz="1600" dirty="0" smtClean="0"/>
              <a:t>Febbre</a:t>
            </a:r>
          </a:p>
          <a:p>
            <a:pPr>
              <a:buFont typeface="Arial" charset="0"/>
              <a:buChar char="•"/>
            </a:pPr>
            <a:r>
              <a:rPr lang="it-IT" altLang="it-IT" sz="1600" dirty="0" smtClean="0"/>
              <a:t>Eruzioni cutanee</a:t>
            </a:r>
          </a:p>
          <a:p>
            <a:r>
              <a:rPr lang="it-IT" altLang="it-IT" sz="1600" b="1" dirty="0" smtClean="0">
                <a:solidFill>
                  <a:srgbClr val="E46C0A"/>
                </a:solidFill>
              </a:rPr>
              <a:t>Reazioni dose-correlate</a:t>
            </a:r>
          </a:p>
          <a:p>
            <a:pPr>
              <a:buFont typeface="Arial" charset="0"/>
              <a:buChar char="•"/>
            </a:pPr>
            <a:r>
              <a:rPr lang="it-IT" altLang="it-IT" sz="1600" dirty="0" err="1" smtClean="0"/>
              <a:t>Leucopenia</a:t>
            </a:r>
            <a:r>
              <a:rPr lang="it-IT" altLang="it-IT" sz="1600" dirty="0"/>
              <a:t>, macrocitosi, trombocitopenia (depressione midollare)</a:t>
            </a:r>
          </a:p>
          <a:p>
            <a:pPr>
              <a:buFont typeface="Arial" charset="0"/>
              <a:buChar char="•"/>
            </a:pPr>
            <a:r>
              <a:rPr lang="it-IT" altLang="it-IT" sz="1600" dirty="0"/>
              <a:t>Epatopatia</a:t>
            </a:r>
          </a:p>
          <a:p>
            <a:pPr>
              <a:buFont typeface="Arial" charset="0"/>
              <a:buChar char="•"/>
            </a:pPr>
            <a:r>
              <a:rPr lang="it-IT" altLang="it-IT" sz="1600" b="1" dirty="0"/>
              <a:t>Attenzione all’attività della </a:t>
            </a:r>
            <a:r>
              <a:rPr lang="it-IT" altLang="it-IT" sz="1600" b="1" dirty="0" err="1"/>
              <a:t>tiopurina</a:t>
            </a:r>
            <a:r>
              <a:rPr lang="it-IT" altLang="it-IT" sz="1600" b="1" dirty="0"/>
              <a:t> </a:t>
            </a:r>
            <a:r>
              <a:rPr lang="it-IT" altLang="it-IT" sz="1600" b="1" dirty="0" err="1"/>
              <a:t>S-metiltransferasi</a:t>
            </a:r>
            <a:r>
              <a:rPr lang="it-IT" altLang="it-IT" sz="1600" b="1" dirty="0"/>
              <a:t>!!</a:t>
            </a:r>
          </a:p>
          <a:p>
            <a:r>
              <a:rPr lang="it-IT" altLang="it-IT" sz="1600" dirty="0" smtClean="0"/>
              <a:t>.Anche </a:t>
            </a:r>
            <a:r>
              <a:rPr lang="it-IT" altLang="it-IT" sz="1600" dirty="0"/>
              <a:t>se attraversano la barriera feto-placentare, il rischio di </a:t>
            </a:r>
            <a:r>
              <a:rPr lang="it-IT" altLang="it-IT" sz="1600" dirty="0" err="1"/>
              <a:t>teratogenicità</a:t>
            </a:r>
            <a:r>
              <a:rPr lang="it-IT" altLang="it-IT" sz="1600" dirty="0"/>
              <a:t> sembra essere basso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1067</Words>
  <Application>Microsoft Office PowerPoint</Application>
  <PresentationFormat>Presentazione su schermo (4:3)</PresentationFormat>
  <Paragraphs>191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</dc:creator>
  <cp:lastModifiedBy>a</cp:lastModifiedBy>
  <cp:revision>3</cp:revision>
  <dcterms:created xsi:type="dcterms:W3CDTF">2021-01-06T17:18:14Z</dcterms:created>
  <dcterms:modified xsi:type="dcterms:W3CDTF">2021-01-06T17:55:47Z</dcterms:modified>
</cp:coreProperties>
</file>