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BBD37-F43B-49DC-A993-1BE65AE8D704}" type="datetimeFigureOut">
              <a:rPr lang="it-IT" smtClean="0"/>
              <a:pPr/>
              <a:t>10/10/2021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4BA3F-0B81-4895-B493-704A912C90A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77018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521A85A2-297C-4BB0-BDCD-3A6143BD35D1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="" xmlns:p14="http://schemas.microsoft.com/office/powerpoint/2010/main" val="2050615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5CB63334-8906-49BC-847C-78E1CC498F3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="" xmlns:p14="http://schemas.microsoft.com/office/powerpoint/2010/main" val="4176570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B475003B-918F-41D9-8394-04EFA7B844EC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03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03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="" xmlns:p14="http://schemas.microsoft.com/office/powerpoint/2010/main" val="4293081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C7D7617B-EBA5-46A2-B609-9A2EE2CF2659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4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24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="" xmlns:p14="http://schemas.microsoft.com/office/powerpoint/2010/main" val="3340983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98ED04FE-5C01-452A-B0CE-8D75A2EC91F8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44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44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="" xmlns:p14="http://schemas.microsoft.com/office/powerpoint/2010/main" val="2632814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F5D89C1B-FF35-4FE8-BAA9-31272D0ED2E9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64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65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="" xmlns:p14="http://schemas.microsoft.com/office/powerpoint/2010/main" val="22584245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E4194122-830F-45BC-85F9-A7341E5EEEC1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16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85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85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="" xmlns:p14="http://schemas.microsoft.com/office/powerpoint/2010/main" val="10455006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F0FBF359-9681-408D-9B4B-E06C0D43CB0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17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05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05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="" xmlns:p14="http://schemas.microsoft.com/office/powerpoint/2010/main" val="32099960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986AAE08-994D-43D8-89A2-C5C3045CD121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18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6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26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="" xmlns:p14="http://schemas.microsoft.com/office/powerpoint/2010/main" val="2021422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5ECD1EB7-2350-44DF-B9CD-2448BE1A736F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19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46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46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="" xmlns:p14="http://schemas.microsoft.com/office/powerpoint/2010/main" val="3224172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FBC72BF1-6E3D-4521-A0F7-A4A13FFE1EEF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="" xmlns:p14="http://schemas.microsoft.com/office/powerpoint/2010/main" val="1216202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21AD6BE-B9AD-4A5F-9697-8D636C11E93A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3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39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="" xmlns:p14="http://schemas.microsoft.com/office/powerpoint/2010/main" val="1177550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31D63851-DA71-4781-8332-686B60738278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60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60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="" xmlns:p14="http://schemas.microsoft.com/office/powerpoint/2010/main" val="1385117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65F4B10E-A515-4A69-BDFC-F9181415C4AC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="" xmlns:p14="http://schemas.microsoft.com/office/powerpoint/2010/main" val="3621930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D1CFD028-C64C-41E3-AB38-3D621897921B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01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901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="" xmlns:p14="http://schemas.microsoft.com/office/powerpoint/2010/main" val="2463514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73566D2-7F0B-4939-980D-021DFBA689EE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1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921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="" xmlns:p14="http://schemas.microsoft.com/office/powerpoint/2010/main" val="261581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D8ABE751-D66E-446E-AA05-6F12DF4F624C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42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42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="" xmlns:p14="http://schemas.microsoft.com/office/powerpoint/2010/main" val="1661162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FDACC1A3-1E66-41E9-9922-3C2B34DD6108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10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62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62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="" xmlns:p14="http://schemas.microsoft.com/office/powerpoint/2010/main" val="362335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15A9-5FCC-4C9E-9566-C1CD69095F1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407592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B444B-042B-4792-A2C0-55AAFE65F2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112686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139767" y="301625"/>
            <a:ext cx="2436284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826684" y="301625"/>
            <a:ext cx="7109883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04A9-8F2D-499D-8567-53FBCB9B203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47655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44982-E2FD-4AB5-9702-7AA9A0CA739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4103722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125CF-1B28-4567-870F-14004F3DD52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340814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826684" y="1827213"/>
            <a:ext cx="477308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3084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F3C6-3EA1-4687-AE7F-74C5E9BFC29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288800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20434-C493-4041-B485-786329BAA1E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153259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B8696-5B32-420A-9A7A-81037A2E80C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1466146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569A6-229A-4A18-9889-06AD1447BC4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268511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F88BD-B83D-46D7-BB81-38A9C17D6D3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135141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5EC1E-44BE-48EC-99FD-6127B17896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141687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-4317999" y="1"/>
            <a:ext cx="15898284" cy="3808413"/>
            <a:chOff x="-2040" y="0"/>
            <a:chExt cx="7511" cy="2399"/>
          </a:xfrm>
        </p:grpSpPr>
        <p:sp>
          <p:nvSpPr>
            <p:cNvPr id="1032" name="Line 4"/>
            <p:cNvSpPr>
              <a:spLocks noChangeShapeType="1"/>
            </p:cNvSpPr>
            <p:nvPr/>
          </p:nvSpPr>
          <p:spPr bwMode="auto">
            <a:xfrm>
              <a:off x="864" y="960"/>
              <a:ext cx="4607" cy="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 sz="1800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26685" y="301626"/>
            <a:ext cx="974936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Fai clic per modificare il formato del testo del titolo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85" y="1827213"/>
            <a:ext cx="9749367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Fai clic per modificare il formato del testo della struttura</a:t>
            </a:r>
          </a:p>
          <a:p>
            <a:pPr lvl="1"/>
            <a:r>
              <a:rPr lang="en-GB" altLang="it-IT" smtClean="0"/>
              <a:t>Secondo livello struttura</a:t>
            </a:r>
          </a:p>
          <a:p>
            <a:pPr lvl="2"/>
            <a:r>
              <a:rPr lang="en-GB" altLang="it-IT" smtClean="0"/>
              <a:t>Terzo livello struttura</a:t>
            </a:r>
          </a:p>
          <a:p>
            <a:pPr lvl="3"/>
            <a:r>
              <a:rPr lang="en-GB" altLang="it-IT" smtClean="0"/>
              <a:t>Quarto livello struttura</a:t>
            </a:r>
          </a:p>
          <a:p>
            <a:pPr lvl="4"/>
            <a:r>
              <a:rPr lang="en-GB" altLang="it-IT" smtClean="0"/>
              <a:t>Quinto livello struttura</a:t>
            </a:r>
          </a:p>
          <a:p>
            <a:pPr lvl="4"/>
            <a:r>
              <a:rPr lang="en-GB" altLang="it-IT" smtClean="0"/>
              <a:t>Sesto livello struttura</a:t>
            </a:r>
          </a:p>
          <a:p>
            <a:pPr lvl="4"/>
            <a:r>
              <a:rPr lang="en-GB" altLang="it-IT" smtClean="0"/>
              <a:t>Settimo livello struttura</a:t>
            </a: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800"/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8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8401"/>
            <a:ext cx="2842684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05301C4-3597-49C1-98FF-D9D748DEA05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363521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7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5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855640" y="76470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FARMACI ATTIVI SUL SISTEMA RENINA- ANGIOTENSINA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711624" y="1916832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4926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Farmaci inibitori dell’enzima di conversione dell’</a:t>
            </a:r>
            <a:r>
              <a:rPr lang="it-IT" dirty="0" err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angiotensina</a:t>
            </a: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I in </a:t>
            </a:r>
            <a:r>
              <a:rPr lang="it-IT" dirty="0" err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angiotensina</a:t>
            </a: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II (ACE-inibitori)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defTabSz="44926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Farmaci antagonisti competitivi del </a:t>
            </a:r>
            <a:r>
              <a:rPr lang="it-IT" dirty="0" err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reccettore</a:t>
            </a: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AT1 dell’</a:t>
            </a:r>
            <a:r>
              <a:rPr lang="it-IT" dirty="0" err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angiotensina</a:t>
            </a: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II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defTabSz="44926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Farmaci inibitori della renina</a:t>
            </a:r>
          </a:p>
          <a:p>
            <a:pPr marL="285750" indent="-285750" defTabSz="44926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it-IT" dirty="0">
              <a:solidFill>
                <a:srgbClr val="00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61490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1"/>
          <p:cNvSpPr txBox="1">
            <a:spLocks noChangeArrowheads="1"/>
          </p:cNvSpPr>
          <p:nvPr/>
        </p:nvSpPr>
        <p:spPr bwMode="auto">
          <a:xfrm>
            <a:off x="2133600" y="762000"/>
            <a:ext cx="7696200" cy="46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eaLnBrk="0" fontAlgn="base" hangingPunct="0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b="1">
                <a:solidFill>
                  <a:srgbClr val="FF0000"/>
                </a:solidFill>
                <a:latin typeface="Times New Roman" panose="02020603050405020304" pitchFamily="18" charset="0"/>
              </a:rPr>
              <a:t>GLI ACE-INIBITORI  NELL’ISCHEMIA CARDIACA:</a:t>
            </a:r>
          </a:p>
          <a:p>
            <a:pPr defTabSz="449263" eaLnBrk="0" fontAlgn="base" hangingPunct="0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 b="1" u="sng">
              <a:solidFill>
                <a:srgbClr val="B2B2B2"/>
              </a:solidFill>
              <a:latin typeface="Times New Roman" panose="02020603050405020304" pitchFamily="18" charset="0"/>
            </a:endParaRPr>
          </a:p>
          <a:p>
            <a:pPr algn="ctr" defTabSz="449263" eaLnBrk="0" fontAlgn="base" hangingPunct="0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>
                <a:latin typeface="Times New Roman" panose="02020603050405020304" pitchFamily="18" charset="0"/>
              </a:rPr>
              <a:t>Riduzione degli eventi coronarici acuti, in quanto </a:t>
            </a:r>
            <a:r>
              <a:rPr lang="it-IT" altLang="it-IT" sz="2400" u="sng">
                <a:latin typeface="Times New Roman" panose="02020603050405020304" pitchFamily="18" charset="0"/>
              </a:rPr>
              <a:t>prevengono il danno endoteliale</a:t>
            </a:r>
            <a:r>
              <a:rPr lang="it-IT" altLang="it-IT" sz="2400">
                <a:latin typeface="Times New Roman" panose="02020603050405020304" pitchFamily="18" charset="0"/>
              </a:rPr>
              <a:t> e la formazione di placche aterosclerotiche</a:t>
            </a:r>
          </a:p>
          <a:p>
            <a:pPr algn="ctr" defTabSz="449263" eaLnBrk="0" fontAlgn="base" hangingPunct="0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 u="sng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algn="ctr" defTabSz="449263" eaLnBrk="0" fontAlgn="base" hangingPunct="0">
              <a:spcBef>
                <a:spcPts val="1250"/>
              </a:spcBef>
              <a:spcAft>
                <a:spcPct val="0"/>
              </a:spcAft>
              <a:buClrTx/>
            </a:pPr>
            <a:r>
              <a:rPr lang="it-IT" altLang="it-IT" sz="2000">
                <a:latin typeface="Times New Roman" panose="02020603050405020304" pitchFamily="18" charset="0"/>
              </a:rPr>
              <a:t>Dopo infarto si assiste precocemente una progressiva dilatazione del ventricolo sinistro ed ipertrofia  (remodeling).</a:t>
            </a:r>
          </a:p>
          <a:p>
            <a:pPr algn="ctr" defTabSz="449263" eaLnBrk="0" fontAlgn="base" hangingPunct="0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u="sng">
                <a:latin typeface="Times New Roman" panose="02020603050405020304" pitchFamily="18" charset="0"/>
              </a:rPr>
              <a:t>Gli ACE-inibitori controllano il remodeling</a:t>
            </a:r>
            <a:r>
              <a:rPr lang="it-IT" altLang="it-IT" sz="2400">
                <a:latin typeface="Times New Roman" panose="02020603050405020304" pitchFamily="18" charset="0"/>
              </a:rPr>
              <a:t> negli infarti di moderata dimensione</a:t>
            </a:r>
          </a:p>
        </p:txBody>
      </p:sp>
    </p:spTree>
    <p:extLst>
      <p:ext uri="{BB962C8B-B14F-4D97-AF65-F5344CB8AC3E}">
        <p14:creationId xmlns="" xmlns:p14="http://schemas.microsoft.com/office/powerpoint/2010/main" val="14460860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1"/>
          <p:cNvSpPr txBox="1">
            <a:spLocks noChangeArrowheads="1"/>
          </p:cNvSpPr>
          <p:nvPr/>
        </p:nvSpPr>
        <p:spPr bwMode="auto">
          <a:xfrm>
            <a:off x="2063750" y="476250"/>
            <a:ext cx="8001000" cy="402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b="1">
                <a:latin typeface="Times New Roman" panose="02020603050405020304" pitchFamily="18" charset="0"/>
              </a:rPr>
              <a:t>NELL’</a:t>
            </a:r>
            <a:r>
              <a:rPr lang="it-IT" altLang="it-IT" sz="2400" b="1" u="sng">
                <a:latin typeface="Times New Roman" panose="02020603050405020304" pitchFamily="18" charset="0"/>
              </a:rPr>
              <a:t>IPERTESO</a:t>
            </a:r>
            <a:r>
              <a:rPr lang="it-IT" altLang="it-IT" sz="2400" b="1">
                <a:latin typeface="Times New Roman" panose="02020603050405020304" pitchFamily="18" charset="0"/>
              </a:rPr>
              <a:t> CON DIABETE E NEFROPATIA</a:t>
            </a:r>
          </a:p>
          <a:p>
            <a:pPr algn="ctr" defTabSz="449263" fontAlgn="base">
              <a:spcBef>
                <a:spcPts val="1250"/>
              </a:spcBef>
              <a:spcAft>
                <a:spcPct val="0"/>
              </a:spcAft>
              <a:buClrTx/>
            </a:pPr>
            <a:r>
              <a:rPr lang="it-IT" altLang="it-IT" sz="2000">
                <a:latin typeface="Times New Roman" panose="02020603050405020304" pitchFamily="18" charset="0"/>
              </a:rPr>
              <a:t>(1/3 di patologie renali all’ultimo stadio sono causate da diabete)</a:t>
            </a:r>
          </a:p>
          <a:p>
            <a:pPr algn="ctr" defTabSz="449263" fontAlgn="base">
              <a:spcBef>
                <a:spcPts val="1250"/>
              </a:spcBef>
              <a:spcAft>
                <a:spcPct val="0"/>
              </a:spcAft>
              <a:buClrTx/>
            </a:pPr>
            <a:endParaRPr lang="it-IT" altLang="it-IT" sz="2000">
              <a:latin typeface="Times New Roman" panose="02020603050405020304" pitchFamily="18" charset="0"/>
            </a:endParaRPr>
          </a:p>
          <a:p>
            <a:pPr algn="ctr" defTabSz="449263" fontAlgn="base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 b="1">
              <a:latin typeface="Times New Roman" panose="02020603050405020304" pitchFamily="18" charset="0"/>
            </a:endParaRPr>
          </a:p>
          <a:p>
            <a:pPr algn="ctr" defTabSz="449263" fontAlgn="base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 b="1">
              <a:latin typeface="Times New Roman" panose="02020603050405020304" pitchFamily="18" charset="0"/>
            </a:endParaRPr>
          </a:p>
          <a:p>
            <a:pPr algn="ctr"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b="1">
                <a:latin typeface="Times New Roman" panose="02020603050405020304" pitchFamily="18" charset="0"/>
              </a:rPr>
              <a:t>ACE-INIBITORI RALLENTANO PROGRESSIONE DEI DANNI GLOMERULARI E RETINICI</a:t>
            </a:r>
          </a:p>
          <a:p>
            <a:pPr algn="ctr" defTabSz="449263" fontAlgn="base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 b="1">
              <a:latin typeface="Times New Roman" panose="02020603050405020304" pitchFamily="18" charset="0"/>
            </a:endParaRPr>
          </a:p>
        </p:txBody>
      </p:sp>
      <p:sp>
        <p:nvSpPr>
          <p:cNvPr id="97283" name="AutoShape 2"/>
          <p:cNvSpPr>
            <a:spLocks noChangeArrowheads="1"/>
          </p:cNvSpPr>
          <p:nvPr/>
        </p:nvSpPr>
        <p:spPr bwMode="auto">
          <a:xfrm>
            <a:off x="5808664" y="1628776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33CCCC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altLang="it-IT">
              <a:solidFill>
                <a:srgbClr val="FFFFFF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50405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1"/>
          <p:cNvSpPr txBox="1">
            <a:spLocks noChangeArrowheads="1"/>
          </p:cNvSpPr>
          <p:nvPr/>
        </p:nvSpPr>
        <p:spPr bwMode="auto">
          <a:xfrm>
            <a:off x="2894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3600">
                <a:solidFill>
                  <a:srgbClr val="006666"/>
                </a:solidFill>
              </a:rPr>
              <a:t>ACE-Inibitori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495550" y="1844675"/>
            <a:ext cx="75946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defTabSz="449263" fontAlgn="base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b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Effetti avversi</a:t>
            </a:r>
          </a:p>
          <a:p>
            <a:pPr marL="341313" indent="-339725" defTabSz="449263" fontAlgn="base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>
                <a:solidFill>
                  <a:srgbClr val="0033CC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Ipotensione</a:t>
            </a:r>
            <a:r>
              <a:rPr lang="it-IT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: più frequente in pazienti con sistema renina-angiotensina-aldosterone</a:t>
            </a:r>
            <a:r>
              <a:rPr lang="it-IT" b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it-IT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attivato.</a:t>
            </a:r>
          </a:p>
          <a:p>
            <a:pPr marL="341313" indent="-339725" defTabSz="449263" fontAlgn="base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>
                <a:solidFill>
                  <a:srgbClr val="0033CC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iperpotassiemia</a:t>
            </a:r>
            <a:r>
              <a:rPr lang="it-IT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: effetto maggiore se assunti con diuretici risparmiatori di potassio, se la funzione renale è compromessa e se è elevato l’apporto di K</a:t>
            </a:r>
            <a:r>
              <a:rPr lang="it-IT" baseline="300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+</a:t>
            </a:r>
            <a:r>
              <a:rPr lang="it-IT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con la dieta.</a:t>
            </a:r>
          </a:p>
          <a:p>
            <a:pPr marL="341313" indent="-339725" defTabSz="449263" fontAlgn="base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>
                <a:solidFill>
                  <a:srgbClr val="0033CC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tosse stizzosa</a:t>
            </a:r>
            <a:r>
              <a:rPr lang="it-IT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: reazione avversa più frequente. Compare dopo alcune settimane di terapia (accumulo di bradichinina, sostanza P e prostaglandine nel polmone)</a:t>
            </a:r>
          </a:p>
          <a:p>
            <a:pPr marL="341313" indent="-339725" defTabSz="449263" fontAlgn="base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>
                <a:solidFill>
                  <a:srgbClr val="0033CC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Rash cutanei</a:t>
            </a:r>
            <a:r>
              <a:rPr lang="it-IT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 </a:t>
            </a:r>
            <a:r>
              <a:rPr lang="it-IT">
                <a:solidFill>
                  <a:srgbClr val="0033CC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e</a:t>
            </a:r>
            <a:r>
              <a:rPr lang="it-IT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it-IT">
                <a:solidFill>
                  <a:srgbClr val="0033CC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riduzione o perdita della discriminazione gustativa. </a:t>
            </a:r>
          </a:p>
          <a:p>
            <a:pPr marL="341313" indent="-339725" defTabSz="449263" fontAlgn="base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>
                <a:solidFill>
                  <a:srgbClr val="0033CC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Edema Angioneurotico</a:t>
            </a:r>
            <a:r>
              <a:rPr lang="it-IT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(labbra, bocca)</a:t>
            </a:r>
          </a:p>
          <a:p>
            <a:pPr marL="341313" indent="-339725" defTabSz="449263" fontAlgn="base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>
                <a:solidFill>
                  <a:srgbClr val="0033CC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Sono controindicati in gravidanza</a:t>
            </a:r>
            <a:r>
              <a:rPr lang="it-IT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perché possono provocare danni al feto.</a:t>
            </a:r>
          </a:p>
          <a:p>
            <a:pPr marL="341313" indent="-339725" defTabSz="449263" fontAlgn="base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>
                <a:solidFill>
                  <a:srgbClr val="0033CC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Insufficienza renale in paz</a:t>
            </a:r>
            <a:r>
              <a:rPr lang="it-IT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con </a:t>
            </a:r>
            <a:r>
              <a:rPr lang="it-IT">
                <a:solidFill>
                  <a:srgbClr val="0033CC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stenosi dell’arteria renale</a:t>
            </a:r>
            <a:r>
              <a:rPr lang="it-IT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8588164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1"/>
          <p:cNvSpPr txBox="1">
            <a:spLocks noChangeArrowheads="1"/>
          </p:cNvSpPr>
          <p:nvPr/>
        </p:nvSpPr>
        <p:spPr bwMode="auto">
          <a:xfrm>
            <a:off x="2855913" y="692150"/>
            <a:ext cx="6477000" cy="478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800" b="1" u="sng">
                <a:solidFill>
                  <a:srgbClr val="33CCCC"/>
                </a:solidFill>
                <a:latin typeface="Times New Roman" panose="02020603050405020304" pitchFamily="18" charset="0"/>
              </a:rPr>
              <a:t>ACE-INIBITORI IN GRAVIDANZA</a:t>
            </a:r>
            <a:r>
              <a:rPr lang="it-IT" altLang="it-IT" sz="2400" b="1" u="sng">
                <a:latin typeface="Times New Roman" panose="02020603050405020304" pitchFamily="18" charset="0"/>
              </a:rPr>
              <a:t> </a:t>
            </a:r>
            <a:r>
              <a:rPr lang="it-IT" altLang="it-IT" sz="2400" b="1">
                <a:latin typeface="Times New Roman" panose="02020603050405020304" pitchFamily="18" charset="0"/>
              </a:rPr>
              <a:t>: 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 b="1">
              <a:latin typeface="Times New Roman" panose="02020603050405020304" pitchFamily="18" charset="0"/>
            </a:endParaRP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 b="1">
              <a:latin typeface="Times New Roman" panose="02020603050405020304" pitchFamily="18" charset="0"/>
            </a:endParaRP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 b="1">
              <a:latin typeface="Times New Roman" panose="02020603050405020304" pitchFamily="18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>
                <a:solidFill>
                  <a:srgbClr val="FF0000"/>
                </a:solidFill>
                <a:latin typeface="Times New Roman" panose="02020603050405020304" pitchFamily="18" charset="0"/>
              </a:rPr>
              <a:t>TOSSICITA' FETALE NEL II E III TRIMESTRE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Font typeface="Times New Roman" panose="02020603050405020304" pitchFamily="18" charset="0"/>
              <a:buChar char="•"/>
            </a:pPr>
            <a:r>
              <a:rPr lang="it-IT" altLang="it-IT" sz="2400">
                <a:latin typeface="Times New Roman" panose="02020603050405020304" pitchFamily="18" charset="0"/>
              </a:rPr>
              <a:t> ipotensione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Font typeface="Times New Roman" panose="02020603050405020304" pitchFamily="18" charset="0"/>
              <a:buChar char="•"/>
            </a:pPr>
            <a:r>
              <a:rPr lang="it-IT" altLang="it-IT" sz="2400">
                <a:latin typeface="Times New Roman" panose="02020603050405020304" pitchFamily="18" charset="0"/>
              </a:rPr>
              <a:t> riduzione della crescita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Font typeface="Times New Roman" panose="02020603050405020304" pitchFamily="18" charset="0"/>
              <a:buChar char="•"/>
            </a:pPr>
            <a:r>
              <a:rPr lang="it-IT" altLang="it-IT" sz="2400">
                <a:latin typeface="Times New Roman" panose="02020603050405020304" pitchFamily="18" charset="0"/>
              </a:rPr>
              <a:t> ipoplasia polmonare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Font typeface="Times New Roman" panose="02020603050405020304" pitchFamily="18" charset="0"/>
              <a:buChar char="•"/>
            </a:pPr>
            <a:r>
              <a:rPr lang="it-IT" altLang="it-IT" sz="2400">
                <a:latin typeface="Times New Roman" panose="02020603050405020304" pitchFamily="18" charset="0"/>
              </a:rPr>
              <a:t> displasia del tubulo renale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defTabSz="449263" eaLnBrk="0" fontAlgn="base" hangingPunct="0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16134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1"/>
          <p:cNvSpPr txBox="1">
            <a:spLocks noChangeArrowheads="1"/>
          </p:cNvSpPr>
          <p:nvPr/>
        </p:nvSpPr>
        <p:spPr bwMode="auto">
          <a:xfrm>
            <a:off x="2894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3200">
                <a:solidFill>
                  <a:srgbClr val="006666"/>
                </a:solidFill>
                <a:latin typeface="Arial" panose="020B0604020202020204" pitchFamily="34" charset="0"/>
              </a:rPr>
              <a:t>Antagonisti dell’angiotensina</a:t>
            </a:r>
            <a:br>
              <a:rPr lang="it-IT" altLang="it-IT" sz="3200">
                <a:solidFill>
                  <a:srgbClr val="006666"/>
                </a:solidFill>
                <a:latin typeface="Arial" panose="020B0604020202020204" pitchFamily="34" charset="0"/>
              </a:rPr>
            </a:br>
            <a:r>
              <a:rPr lang="it-IT" altLang="it-IT" sz="3200">
                <a:solidFill>
                  <a:srgbClr val="006666"/>
                </a:solidFill>
                <a:latin typeface="Arial" panose="020B0604020202020204" pitchFamily="34" charset="0"/>
              </a:rPr>
              <a:t>Sartani</a:t>
            </a:r>
          </a:p>
        </p:txBody>
      </p:sp>
      <p:sp>
        <p:nvSpPr>
          <p:cNvPr id="103427" name="Text Box 2"/>
          <p:cNvSpPr txBox="1">
            <a:spLocks noChangeArrowheads="1"/>
          </p:cNvSpPr>
          <p:nvPr/>
        </p:nvSpPr>
        <p:spPr bwMode="auto">
          <a:xfrm>
            <a:off x="2894013" y="1827213"/>
            <a:ext cx="752316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fontAlgn="base">
              <a:spcBef>
                <a:spcPts val="600"/>
              </a:spcBef>
              <a:spcAft>
                <a:spcPct val="0"/>
              </a:spcAft>
              <a:buClrTx/>
              <a:buSzPct val="70000"/>
            </a:pPr>
            <a:r>
              <a:rPr lang="it-IT" altLang="it-IT" sz="2400"/>
              <a:t>Farmaci che bloccano per antagonismo competitivo il recettore AT1 dell’angiotensina II.</a:t>
            </a:r>
          </a:p>
          <a:p>
            <a:pPr defTabSz="449263" fontAlgn="base">
              <a:spcBef>
                <a:spcPts val="600"/>
              </a:spcBef>
              <a:spcAft>
                <a:spcPct val="0"/>
              </a:spcAft>
              <a:buClrTx/>
              <a:buSzPct val="70000"/>
            </a:pPr>
            <a:endParaRPr lang="it-IT" altLang="it-IT" sz="2400"/>
          </a:p>
          <a:p>
            <a:pPr defTabSz="449263" fontAlgn="base">
              <a:spcBef>
                <a:spcPts val="600"/>
              </a:spcBef>
              <a:spcAft>
                <a:spcPct val="0"/>
              </a:spcAft>
              <a:buClrTx/>
              <a:buSzPct val="70000"/>
            </a:pPr>
            <a:r>
              <a:rPr lang="it-IT" altLang="it-IT" sz="2400"/>
              <a:t>Losartan (</a:t>
            </a:r>
            <a:r>
              <a:rPr lang="it-IT" altLang="it-IT" sz="2400" i="1"/>
              <a:t>Lastan, Neolotan) </a:t>
            </a:r>
            <a:r>
              <a:rPr lang="it-IT" altLang="it-IT" sz="2400"/>
              <a:t>, candesartan (</a:t>
            </a:r>
            <a:r>
              <a:rPr lang="it-IT" altLang="it-IT" sz="2400" i="1"/>
              <a:t>Blopress</a:t>
            </a:r>
            <a:r>
              <a:rPr lang="it-IT" altLang="it-IT" sz="2400"/>
              <a:t>), telmisartan (</a:t>
            </a:r>
            <a:r>
              <a:rPr lang="it-IT" altLang="it-IT" sz="2400" i="1"/>
              <a:t>Micardis)</a:t>
            </a:r>
            <a:r>
              <a:rPr lang="it-IT" altLang="it-IT" sz="2400"/>
              <a:t>, valsartan (</a:t>
            </a:r>
            <a:r>
              <a:rPr lang="it-IT" altLang="it-IT" sz="2400" i="1"/>
              <a:t>Valprex)</a:t>
            </a:r>
          </a:p>
          <a:p>
            <a:pPr defTabSz="449263" fontAlgn="base">
              <a:spcBef>
                <a:spcPts val="600"/>
              </a:spcBef>
              <a:spcAft>
                <a:spcPct val="0"/>
              </a:spcAft>
              <a:buClrTx/>
              <a:buSzPct val="70000"/>
            </a:pPr>
            <a:endParaRPr lang="it-IT" altLang="it-IT" sz="2400" i="1"/>
          </a:p>
          <a:p>
            <a:pPr defTabSz="449263" fontAlgn="base">
              <a:spcBef>
                <a:spcPts val="600"/>
              </a:spcBef>
              <a:spcAft>
                <a:spcPct val="0"/>
              </a:spcAft>
              <a:buClrTx/>
              <a:buSzPct val="70000"/>
            </a:pPr>
            <a:r>
              <a:rPr lang="it-IT" altLang="it-IT" sz="2400"/>
              <a:t>Impiego clinico analogo a quello degli ACE inibitori.</a:t>
            </a:r>
          </a:p>
          <a:p>
            <a:pPr defTabSz="449263" fontAlgn="base">
              <a:spcBef>
                <a:spcPts val="600"/>
              </a:spcBef>
              <a:spcAft>
                <a:spcPct val="0"/>
              </a:spcAft>
              <a:buClrTx/>
              <a:buSzPct val="70000"/>
            </a:pPr>
            <a:endParaRPr lang="it-IT" altLang="it-IT" sz="2400"/>
          </a:p>
          <a:p>
            <a:pPr defTabSz="449263" fontAlgn="base">
              <a:spcBef>
                <a:spcPts val="600"/>
              </a:spcBef>
              <a:spcAft>
                <a:spcPct val="0"/>
              </a:spcAft>
              <a:buClrTx/>
              <a:buSzPct val="70000"/>
            </a:pPr>
            <a:endParaRPr lang="it-IT" altLang="it-IT" sz="2400"/>
          </a:p>
        </p:txBody>
      </p:sp>
    </p:spTree>
    <p:extLst>
      <p:ext uri="{BB962C8B-B14F-4D97-AF65-F5344CB8AC3E}">
        <p14:creationId xmlns="" xmlns:p14="http://schemas.microsoft.com/office/powerpoint/2010/main" val="30432470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1"/>
          <p:cNvSpPr txBox="1">
            <a:spLocks noChangeArrowheads="1"/>
          </p:cNvSpPr>
          <p:nvPr/>
        </p:nvSpPr>
        <p:spPr bwMode="auto">
          <a:xfrm>
            <a:off x="2894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3200">
                <a:solidFill>
                  <a:srgbClr val="006666"/>
                </a:solidFill>
                <a:latin typeface="Arial" panose="020B0604020202020204" pitchFamily="34" charset="0"/>
              </a:rPr>
              <a:t>Antagonisti dell’angiotensina</a:t>
            </a:r>
            <a:br>
              <a:rPr lang="it-IT" altLang="it-IT" sz="3200">
                <a:solidFill>
                  <a:srgbClr val="006666"/>
                </a:solidFill>
                <a:latin typeface="Arial" panose="020B0604020202020204" pitchFamily="34" charset="0"/>
              </a:rPr>
            </a:br>
            <a:r>
              <a:rPr lang="it-IT" altLang="it-IT" sz="3200">
                <a:solidFill>
                  <a:srgbClr val="006666"/>
                </a:solidFill>
                <a:latin typeface="Arial" panose="020B0604020202020204" pitchFamily="34" charset="0"/>
              </a:rPr>
              <a:t>Sartani</a:t>
            </a:r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711451" y="1773238"/>
            <a:ext cx="7523163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defTabSz="449263" fontAlgn="base">
              <a:spcBef>
                <a:spcPts val="50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b="1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Reazioni avverse</a:t>
            </a:r>
          </a:p>
          <a:p>
            <a:pPr marL="342900" indent="-341313" defTabSz="449263" fontAlgn="base">
              <a:spcBef>
                <a:spcPts val="50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Analoghe a quelle degli ACE-inibitori.</a:t>
            </a:r>
          </a:p>
          <a:p>
            <a:pPr marL="341313" indent="-339725" defTabSz="449263" fontAlgn="base">
              <a:spcBef>
                <a:spcPts val="5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Ipotensione</a:t>
            </a:r>
          </a:p>
          <a:p>
            <a:pPr marL="341313" indent="-339725" defTabSz="449263" fontAlgn="base">
              <a:spcBef>
                <a:spcPts val="5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Angioedema (raro)</a:t>
            </a:r>
          </a:p>
          <a:p>
            <a:pPr marL="341313" indent="-339725" defTabSz="449263" fontAlgn="base">
              <a:spcBef>
                <a:spcPts val="5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Tosse (meno frequente rispetto ad ACE-inibitori) </a:t>
            </a:r>
          </a:p>
          <a:p>
            <a:pPr marL="341313" indent="-339725" defTabSz="449263" fontAlgn="base">
              <a:spcBef>
                <a:spcPts val="5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Dolore lombare</a:t>
            </a:r>
          </a:p>
          <a:p>
            <a:pPr marL="341313" indent="-339725" defTabSz="449263" fontAlgn="base">
              <a:spcBef>
                <a:spcPts val="5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Disturbi gastroenterici</a:t>
            </a:r>
          </a:p>
          <a:p>
            <a:pPr marL="342900" indent="-341313" defTabSz="449263" fontAlgn="base">
              <a:spcBef>
                <a:spcPts val="50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1313" defTabSz="449263" fontAlgn="base">
              <a:spcBef>
                <a:spcPts val="50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>
                <a:solidFill>
                  <a:srgbClr val="0033CC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Da usare con cautela nei pazienti con stenosi dell’arteria renale, della valvola mitralica e aortica e in presenza di cardiomiopatia ostruttiva ipertrofica</a:t>
            </a:r>
          </a:p>
        </p:txBody>
      </p:sp>
    </p:spTree>
    <p:extLst>
      <p:ext uri="{BB962C8B-B14F-4D97-AF65-F5344CB8AC3E}">
        <p14:creationId xmlns="" xmlns:p14="http://schemas.microsoft.com/office/powerpoint/2010/main" val="26109045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1"/>
          <p:cNvSpPr txBox="1">
            <a:spLocks noChangeArrowheads="1"/>
          </p:cNvSpPr>
          <p:nvPr/>
        </p:nvSpPr>
        <p:spPr bwMode="auto">
          <a:xfrm>
            <a:off x="2286000" y="457200"/>
            <a:ext cx="7467600" cy="528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3200" b="1" u="sng">
                <a:solidFill>
                  <a:srgbClr val="FF0000"/>
                </a:solidFill>
                <a:latin typeface="Times New Roman" panose="02020603050405020304" pitchFamily="18" charset="0"/>
              </a:rPr>
              <a:t>INDICAZIONI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3200" b="1" u="sng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>
              <a:solidFill>
                <a:srgbClr val="B2B2B2"/>
              </a:solidFill>
              <a:latin typeface="Times New Roman" panose="02020603050405020304" pitchFamily="18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>
                <a:latin typeface="Times New Roman" panose="02020603050405020304" pitchFamily="18" charset="0"/>
              </a:rPr>
              <a:t>IPERTENSIONE   : massima risposta dopo 4-6 settimane 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>
                <a:latin typeface="Times New Roman" panose="02020603050405020304" pitchFamily="18" charset="0"/>
              </a:rPr>
              <a:t>INSUFFICIENZA CARDIACA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>
                <a:latin typeface="Times New Roman" panose="02020603050405020304" pitchFamily="18" charset="0"/>
              </a:rPr>
              <a:t>IPERTROFIA CARDIACA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>
                <a:latin typeface="Times New Roman" panose="02020603050405020304" pitchFamily="18" charset="0"/>
              </a:rPr>
              <a:t>NEFROPATIA DIABETICA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>
                <a:latin typeface="Times New Roman" panose="02020603050405020304" pitchFamily="18" charset="0"/>
              </a:rPr>
              <a:t>POST-INFARTO</a:t>
            </a:r>
          </a:p>
          <a:p>
            <a:pPr algn="ctr" defTabSz="449263" fontAlgn="base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68852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2362200" y="981075"/>
            <a:ext cx="83058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36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anose="020B0604020202020204" pitchFamily="34" charset="0"/>
              </a:rPr>
              <a:t>INIBITORI DIRETTI DELLA RENINA</a:t>
            </a:r>
          </a:p>
        </p:txBody>
      </p:sp>
    </p:spTree>
    <p:extLst>
      <p:ext uri="{BB962C8B-B14F-4D97-AF65-F5344CB8AC3E}">
        <p14:creationId xmlns="" xmlns:p14="http://schemas.microsoft.com/office/powerpoint/2010/main" val="35406619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1"/>
          <p:cNvSpPr txBox="1">
            <a:spLocks noChangeArrowheads="1"/>
          </p:cNvSpPr>
          <p:nvPr/>
        </p:nvSpPr>
        <p:spPr bwMode="auto">
          <a:xfrm>
            <a:off x="2566989" y="765175"/>
            <a:ext cx="7026275" cy="4772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3200">
                <a:solidFill>
                  <a:srgbClr val="B2B2B2"/>
                </a:solidFill>
                <a:latin typeface="Times New Roman" panose="02020603050405020304" pitchFamily="18" charset="0"/>
              </a:rPr>
              <a:t>  </a:t>
            </a:r>
            <a:r>
              <a:rPr lang="it-IT" altLang="it-IT" sz="3200">
                <a:solidFill>
                  <a:srgbClr val="FF0000"/>
                </a:solidFill>
                <a:latin typeface="Times New Roman" panose="02020603050405020304" pitchFamily="18" charset="0"/>
              </a:rPr>
              <a:t>ALISKIREN  (RASILEZ)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3200">
              <a:latin typeface="Times New Roman" panose="02020603050405020304" pitchFamily="18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Font typeface="Times New Roman" panose="02020603050405020304" pitchFamily="18" charset="0"/>
              <a:buChar char="•"/>
            </a:pPr>
            <a:r>
              <a:rPr lang="it-IT" altLang="it-IT" sz="2400">
                <a:latin typeface="Times New Roman" panose="02020603050405020304" pitchFamily="18" charset="0"/>
              </a:rPr>
              <a:t> Primo membro di questa classe di farmaci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>
                <a:latin typeface="Times New Roman" panose="02020603050405020304" pitchFamily="18" charset="0"/>
              </a:rPr>
              <a:t>      </a:t>
            </a:r>
            <a:r>
              <a:rPr lang="it-IT" altLang="it-IT" sz="2400">
                <a:solidFill>
                  <a:srgbClr val="FFFFFF"/>
                </a:solidFill>
                <a:latin typeface="Times New Roman" panose="02020603050405020304" pitchFamily="18" charset="0"/>
              </a:rPr>
              <a:t>(in commercio in Italia dal marzo 2009)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Font typeface="Times New Roman" panose="02020603050405020304" pitchFamily="18" charset="0"/>
              <a:buChar char="•"/>
            </a:pPr>
            <a:r>
              <a:rPr lang="it-IT" altLang="it-IT" sz="2400">
                <a:latin typeface="Times New Roman" panose="02020603050405020304" pitchFamily="18" charset="0"/>
              </a:rPr>
              <a:t> Compresse da 150 o 300 mg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Font typeface="Times New Roman" panose="02020603050405020304" pitchFamily="18" charset="0"/>
              <a:buChar char="•"/>
            </a:pPr>
            <a:r>
              <a:rPr lang="it-IT" altLang="it-IT" sz="2400">
                <a:latin typeface="Times New Roman" panose="02020603050405020304" pitchFamily="18" charset="0"/>
              </a:rPr>
              <a:t> Efficacia simile agli altri anti-ipertensivi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Font typeface="Times New Roman" panose="02020603050405020304" pitchFamily="18" charset="0"/>
              <a:buChar char="•"/>
            </a:pPr>
            <a:r>
              <a:rPr lang="it-IT" altLang="it-IT" sz="2400">
                <a:latin typeface="Times New Roman" panose="02020603050405020304" pitchFamily="18" charset="0"/>
              </a:rPr>
              <a:t> Eliminato per il 78% immodificato per via renale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>
                <a:solidFill>
                  <a:srgbClr val="33CCCC"/>
                </a:solidFill>
                <a:latin typeface="Times New Roman" panose="02020603050405020304" pitchFamily="18" charset="0"/>
              </a:rPr>
              <a:t>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1254105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"/>
          <p:cNvSpPr>
            <a:spLocks noChangeArrowheads="1"/>
          </p:cNvSpPr>
          <p:nvPr/>
        </p:nvSpPr>
        <p:spPr bwMode="auto">
          <a:xfrm>
            <a:off x="3071813" y="1052514"/>
            <a:ext cx="6286500" cy="420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>
                <a:solidFill>
                  <a:srgbClr val="FF0000"/>
                </a:solidFill>
                <a:latin typeface="Times New Roman" panose="02020603050405020304" pitchFamily="18" charset="0"/>
              </a:rPr>
              <a:t>Effetti collaterali</a:t>
            </a:r>
            <a:r>
              <a:rPr lang="it-IT" altLang="it-IT" sz="2400">
                <a:latin typeface="Times New Roman" panose="02020603050405020304" pitchFamily="18" charset="0"/>
              </a:rPr>
              <a:t>: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>
                <a:latin typeface="Times New Roman" panose="02020603050405020304" pitchFamily="18" charset="0"/>
              </a:rPr>
              <a:t> Diarrea, tosse, cefalea, astenia, vertigini 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Font typeface="Times New Roman" panose="02020603050405020304" pitchFamily="18" charset="0"/>
              <a:buChar char="•"/>
            </a:pPr>
            <a:r>
              <a:rPr lang="it-IT" altLang="it-IT" sz="2400">
                <a:latin typeface="Times New Roman" panose="02020603050405020304" pitchFamily="18" charset="0"/>
              </a:rPr>
              <a:t> </a:t>
            </a:r>
            <a:r>
              <a:rPr lang="it-IT" altLang="it-IT" sz="2400" u="sng">
                <a:latin typeface="Times New Roman" panose="02020603050405020304" pitchFamily="18" charset="0"/>
              </a:rPr>
              <a:t>Molto costoso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Font typeface="Times New Roman" panose="02020603050405020304" pitchFamily="18" charset="0"/>
              <a:buChar char="•"/>
            </a:pPr>
            <a:r>
              <a:rPr lang="it-IT" altLang="it-IT" sz="2400">
                <a:latin typeface="Times New Roman" panose="02020603050405020304" pitchFamily="18" charset="0"/>
              </a:rPr>
              <a:t> Secondo AIFA </a:t>
            </a:r>
            <a:r>
              <a:rPr lang="it-IT" altLang="it-IT" sz="2400" u="sng">
                <a:latin typeface="Times New Roman" panose="02020603050405020304" pitchFamily="18" charset="0"/>
              </a:rPr>
              <a:t>da usare solo dopo fallimento di almeno 2 terapie con anti-ipertensivi noti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>
                <a:srgbClr val="33CCCC"/>
              </a:buClr>
              <a:buFont typeface="Times New Roman" panose="02020603050405020304" pitchFamily="18" charset="0"/>
              <a:buChar char="•"/>
            </a:pPr>
            <a:r>
              <a:rPr lang="it-IT" altLang="it-IT" sz="2400">
                <a:solidFill>
                  <a:srgbClr val="33CCCC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b="1">
                <a:solidFill>
                  <a:srgbClr val="33CCCC"/>
                </a:solidFill>
                <a:latin typeface="Times New Roman" panose="02020603050405020304" pitchFamily="18" charset="0"/>
              </a:rPr>
              <a:t>Efficacia e sicurezza a lungo termine ignoti</a:t>
            </a:r>
          </a:p>
        </p:txBody>
      </p:sp>
    </p:spTree>
    <p:extLst>
      <p:ext uri="{BB962C8B-B14F-4D97-AF65-F5344CB8AC3E}">
        <p14:creationId xmlns="" xmlns:p14="http://schemas.microsoft.com/office/powerpoint/2010/main" val="39188192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1"/>
          <p:cNvSpPr txBox="1">
            <a:spLocks noChangeArrowheads="1"/>
          </p:cNvSpPr>
          <p:nvPr/>
        </p:nvSpPr>
        <p:spPr bwMode="auto">
          <a:xfrm>
            <a:off x="2894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3600">
                <a:solidFill>
                  <a:srgbClr val="006666"/>
                </a:solidFill>
              </a:rPr>
              <a:t>ACE-Inibitori</a:t>
            </a:r>
          </a:p>
        </p:txBody>
      </p:sp>
      <p:sp>
        <p:nvSpPr>
          <p:cNvPr id="78851" name="Text Box 2"/>
          <p:cNvSpPr txBox="1">
            <a:spLocks noChangeArrowheads="1"/>
          </p:cNvSpPr>
          <p:nvPr/>
        </p:nvSpPr>
        <p:spPr bwMode="auto">
          <a:xfrm>
            <a:off x="3000376" y="1773238"/>
            <a:ext cx="73136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fontAlgn="base">
              <a:lnSpc>
                <a:spcPct val="90000"/>
              </a:lnSpc>
              <a:spcBef>
                <a:spcPts val="525"/>
              </a:spcBef>
              <a:spcAft>
                <a:spcPct val="0"/>
              </a:spcAft>
              <a:buClrTx/>
              <a:buSzPct val="70000"/>
            </a:pPr>
            <a:r>
              <a:rPr lang="it-IT" altLang="it-IT" sz="2100" dirty="0"/>
              <a:t>Inibitori dell’enzima di conversione dell’</a:t>
            </a:r>
            <a:r>
              <a:rPr lang="it-IT" altLang="it-IT" sz="2100" dirty="0" err="1"/>
              <a:t>angiotensina</a:t>
            </a:r>
            <a:r>
              <a:rPr lang="it-IT" altLang="it-IT" sz="2100" dirty="0"/>
              <a:t> I (ACE-inibitori)</a:t>
            </a:r>
          </a:p>
          <a:p>
            <a:pPr defTabSz="449263" fontAlgn="base">
              <a:lnSpc>
                <a:spcPct val="90000"/>
              </a:lnSpc>
              <a:spcBef>
                <a:spcPts val="525"/>
              </a:spcBef>
              <a:spcAft>
                <a:spcPct val="0"/>
              </a:spcAft>
              <a:buClrTx/>
              <a:buSzPct val="70000"/>
            </a:pPr>
            <a:endParaRPr lang="it-IT" altLang="it-IT" sz="2100" dirty="0"/>
          </a:p>
          <a:p>
            <a:pPr defTabSz="449263" fontAlgn="base">
              <a:lnSpc>
                <a:spcPct val="90000"/>
              </a:lnSpc>
              <a:spcBef>
                <a:spcPts val="525"/>
              </a:spcBef>
              <a:spcAft>
                <a:spcPct val="0"/>
              </a:spcAft>
              <a:buClrTx/>
              <a:buSzPct val="70000"/>
            </a:pPr>
            <a:r>
              <a:rPr lang="it-IT" altLang="it-IT" sz="2100" dirty="0" err="1"/>
              <a:t>Captopril</a:t>
            </a:r>
            <a:r>
              <a:rPr lang="it-IT" altLang="it-IT" sz="2100" dirty="0"/>
              <a:t> (</a:t>
            </a:r>
            <a:r>
              <a:rPr lang="it-IT" altLang="it-IT" sz="2100" i="1" dirty="0" err="1"/>
              <a:t>Acepress</a:t>
            </a:r>
            <a:r>
              <a:rPr lang="it-IT" altLang="it-IT" sz="2100" dirty="0"/>
              <a:t>), </a:t>
            </a:r>
            <a:r>
              <a:rPr lang="it-IT" altLang="it-IT" sz="2100" dirty="0" err="1"/>
              <a:t>enalapril</a:t>
            </a:r>
            <a:r>
              <a:rPr lang="it-IT" altLang="it-IT" sz="2100" dirty="0"/>
              <a:t> (</a:t>
            </a:r>
            <a:r>
              <a:rPr lang="it-IT" altLang="it-IT" sz="2100" i="1" dirty="0" err="1"/>
              <a:t>Enapren</a:t>
            </a:r>
            <a:r>
              <a:rPr lang="it-IT" altLang="it-IT" sz="2100" i="1" dirty="0"/>
              <a:t>), </a:t>
            </a:r>
            <a:r>
              <a:rPr lang="it-IT" altLang="it-IT" sz="2100" dirty="0" err="1"/>
              <a:t>lisinopril</a:t>
            </a:r>
            <a:r>
              <a:rPr lang="it-IT" altLang="it-IT" sz="2100" i="1" dirty="0"/>
              <a:t> (</a:t>
            </a:r>
            <a:r>
              <a:rPr lang="it-IT" altLang="it-IT" sz="2100" i="1" dirty="0" err="1"/>
              <a:t>Alapril</a:t>
            </a:r>
            <a:r>
              <a:rPr lang="it-IT" altLang="it-IT" sz="2100" i="1" dirty="0"/>
              <a:t>, </a:t>
            </a:r>
            <a:r>
              <a:rPr lang="it-IT" altLang="it-IT" sz="2100" i="1" dirty="0" err="1"/>
              <a:t>Zestril</a:t>
            </a:r>
            <a:r>
              <a:rPr lang="it-IT" altLang="it-IT" sz="2100" i="1" dirty="0"/>
              <a:t>), </a:t>
            </a:r>
            <a:r>
              <a:rPr lang="it-IT" altLang="it-IT" sz="2100" dirty="0" err="1"/>
              <a:t>benazepril</a:t>
            </a:r>
            <a:r>
              <a:rPr lang="it-IT" altLang="it-IT" sz="2100" dirty="0"/>
              <a:t> (</a:t>
            </a:r>
            <a:r>
              <a:rPr lang="it-IT" altLang="it-IT" sz="2100" i="1" dirty="0" err="1"/>
              <a:t>Tensanil</a:t>
            </a:r>
            <a:r>
              <a:rPr lang="it-IT" altLang="it-IT" sz="2100" dirty="0"/>
              <a:t>), </a:t>
            </a:r>
            <a:r>
              <a:rPr lang="it-IT" altLang="it-IT" sz="2100" dirty="0" err="1"/>
              <a:t>quinapril</a:t>
            </a:r>
            <a:r>
              <a:rPr lang="it-IT" altLang="it-IT" sz="2100" dirty="0"/>
              <a:t> (</a:t>
            </a:r>
            <a:r>
              <a:rPr lang="it-IT" altLang="it-IT" sz="2100" i="1" dirty="0" err="1"/>
              <a:t>Quinazil</a:t>
            </a:r>
            <a:r>
              <a:rPr lang="it-IT" altLang="it-IT" sz="2100" dirty="0"/>
              <a:t>), </a:t>
            </a:r>
            <a:r>
              <a:rPr lang="it-IT" altLang="it-IT" sz="2100" dirty="0" err="1"/>
              <a:t>ramipril</a:t>
            </a:r>
            <a:r>
              <a:rPr lang="it-IT" altLang="it-IT" sz="2100" dirty="0"/>
              <a:t> (</a:t>
            </a:r>
            <a:r>
              <a:rPr lang="it-IT" altLang="it-IT" sz="2100" i="1" dirty="0" err="1"/>
              <a:t>Triatec</a:t>
            </a:r>
            <a:r>
              <a:rPr lang="it-IT" altLang="it-IT" sz="2100" dirty="0"/>
              <a:t>).</a:t>
            </a:r>
          </a:p>
          <a:p>
            <a:pPr defTabSz="449263" fontAlgn="base">
              <a:lnSpc>
                <a:spcPct val="90000"/>
              </a:lnSpc>
              <a:spcBef>
                <a:spcPts val="525"/>
              </a:spcBef>
              <a:spcAft>
                <a:spcPct val="0"/>
              </a:spcAft>
              <a:buClrTx/>
              <a:buSzPct val="70000"/>
            </a:pPr>
            <a:endParaRPr lang="it-IT" altLang="it-IT" sz="2100" dirty="0"/>
          </a:p>
          <a:p>
            <a:pPr defTabSz="449263" fontAlgn="base">
              <a:lnSpc>
                <a:spcPct val="90000"/>
              </a:lnSpc>
              <a:spcBef>
                <a:spcPts val="525"/>
              </a:spcBef>
              <a:spcAft>
                <a:spcPct val="0"/>
              </a:spcAft>
              <a:buClrTx/>
              <a:buSzPct val="70000"/>
            </a:pPr>
            <a:r>
              <a:rPr lang="it-IT" altLang="it-IT" sz="2100" dirty="0"/>
              <a:t>Inibiscono l’enzima che trasforma l’</a:t>
            </a:r>
            <a:r>
              <a:rPr lang="it-IT" altLang="it-IT" sz="2100" dirty="0" err="1"/>
              <a:t>angiotensina</a:t>
            </a:r>
            <a:r>
              <a:rPr lang="it-IT" altLang="it-IT" sz="2100" dirty="0"/>
              <a:t> I in </a:t>
            </a:r>
            <a:r>
              <a:rPr lang="it-IT" altLang="it-IT" sz="2100" dirty="0" err="1"/>
              <a:t>angiotensina</a:t>
            </a:r>
            <a:r>
              <a:rPr lang="it-IT" altLang="it-IT" sz="2100" dirty="0"/>
              <a:t> II (vasocostrittore): vasodilatazione con riduzione della pressione arteriosa e riduzione della ritenzione di Na</a:t>
            </a:r>
            <a:r>
              <a:rPr lang="it-IT" altLang="it-IT" sz="2100" baseline="30000" dirty="0"/>
              <a:t>+</a:t>
            </a:r>
            <a:r>
              <a:rPr lang="it-IT" altLang="it-IT" sz="2100" dirty="0"/>
              <a:t> mediata da aldosterone. </a:t>
            </a:r>
          </a:p>
          <a:p>
            <a:pPr defTabSz="449263" fontAlgn="base">
              <a:lnSpc>
                <a:spcPct val="90000"/>
              </a:lnSpc>
              <a:spcBef>
                <a:spcPts val="525"/>
              </a:spcBef>
              <a:spcAft>
                <a:spcPct val="0"/>
              </a:spcAft>
              <a:buClrTx/>
              <a:buSzPct val="70000"/>
            </a:pPr>
            <a:endParaRPr lang="it-IT" altLang="it-IT" sz="2100" dirty="0"/>
          </a:p>
        </p:txBody>
      </p:sp>
    </p:spTree>
    <p:extLst>
      <p:ext uri="{BB962C8B-B14F-4D97-AF65-F5344CB8AC3E}">
        <p14:creationId xmlns="" xmlns:p14="http://schemas.microsoft.com/office/powerpoint/2010/main" val="19959837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"/>
          <p:cNvSpPr txBox="1">
            <a:spLocks noChangeArrowheads="1"/>
          </p:cNvSpPr>
          <p:nvPr/>
        </p:nvSpPr>
        <p:spPr bwMode="auto">
          <a:xfrm>
            <a:off x="2590800" y="685801"/>
            <a:ext cx="708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altLang="it-IT">
              <a:solidFill>
                <a:srgbClr val="FFFFFF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0899" name="Text Box 2"/>
          <p:cNvSpPr txBox="1">
            <a:spLocks noChangeArrowheads="1"/>
          </p:cNvSpPr>
          <p:nvPr/>
        </p:nvSpPr>
        <p:spPr bwMode="auto">
          <a:xfrm>
            <a:off x="2667000" y="304800"/>
            <a:ext cx="7391400" cy="5585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defTabSz="449263" eaLnBrk="0" fontAlgn="base" hangingPunct="0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b="1" dirty="0">
                <a:latin typeface="Times New Roman" panose="02020603050405020304" pitchFamily="18" charset="0"/>
              </a:rPr>
              <a:t>FEGATO</a:t>
            </a:r>
          </a:p>
          <a:p>
            <a:pPr algn="ctr" defTabSz="449263" eaLnBrk="0" fontAlgn="base" hangingPunct="0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 dirty="0">
              <a:latin typeface="Times New Roman" panose="02020603050405020304" pitchFamily="18" charset="0"/>
            </a:endParaRPr>
          </a:p>
          <a:p>
            <a:pPr algn="ctr" defTabSz="449263" eaLnBrk="0" fontAlgn="base" hangingPunct="0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b="1" dirty="0">
                <a:latin typeface="Times New Roman" panose="02020603050405020304" pitchFamily="18" charset="0"/>
              </a:rPr>
              <a:t>                     ANGIOTENSINOGENO   (14 aminoacidi)</a:t>
            </a:r>
          </a:p>
          <a:p>
            <a:pPr defTabSz="449263" eaLnBrk="0" fontAlgn="base" hangingPunct="0">
              <a:lnSpc>
                <a:spcPct val="110000"/>
              </a:lnSpc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b="1" dirty="0">
                <a:latin typeface="Times New Roman" panose="02020603050405020304" pitchFamily="18" charset="0"/>
              </a:rPr>
              <a:t>RENE</a:t>
            </a:r>
          </a:p>
          <a:p>
            <a:pPr defTabSz="449263" eaLnBrk="0" fontAlgn="base" hangingPunct="0">
              <a:lnSpc>
                <a:spcPct val="140000"/>
              </a:lnSpc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b="1" dirty="0">
                <a:solidFill>
                  <a:srgbClr val="33CCCC"/>
                </a:solidFill>
                <a:latin typeface="Times New Roman" panose="02020603050405020304" pitchFamily="18" charset="0"/>
              </a:rPr>
              <a:t>RENINA</a:t>
            </a:r>
          </a:p>
          <a:p>
            <a:pPr algn="ctr" defTabSz="449263" eaLnBrk="0" fontAlgn="base" hangingPunct="0">
              <a:lnSpc>
                <a:spcPct val="220000"/>
              </a:lnSpc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b="1" dirty="0">
                <a:latin typeface="Times New Roman" panose="02020603050405020304" pitchFamily="18" charset="0"/>
              </a:rPr>
              <a:t>                        ANGIOTENSINA I   (10 aminoacidi)</a:t>
            </a:r>
          </a:p>
          <a:p>
            <a:pPr algn="ctr" defTabSz="449263" eaLnBrk="0" fontAlgn="base" hangingPunct="0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dirty="0">
                <a:latin typeface="Times New Roman" panose="02020603050405020304" pitchFamily="18" charset="0"/>
              </a:rPr>
              <a:t>			         </a:t>
            </a:r>
            <a:r>
              <a:rPr lang="it-IT" altLang="it-IT" sz="2400" b="1" dirty="0">
                <a:solidFill>
                  <a:srgbClr val="33CCCC"/>
                </a:solidFill>
                <a:latin typeface="Times New Roman" panose="02020603050405020304" pitchFamily="18" charset="0"/>
              </a:rPr>
              <a:t>ACE</a:t>
            </a:r>
          </a:p>
          <a:p>
            <a:pPr algn="ctr" defTabSz="449263" eaLnBrk="0" fontAlgn="base" hangingPunct="0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 dirty="0">
              <a:latin typeface="Times New Roman" panose="02020603050405020304" pitchFamily="18" charset="0"/>
            </a:endParaRPr>
          </a:p>
          <a:p>
            <a:pPr algn="ctr" defTabSz="449263" eaLnBrk="0" fontAlgn="base" hangingPunct="0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b="1" dirty="0">
                <a:latin typeface="Times New Roman" panose="02020603050405020304" pitchFamily="18" charset="0"/>
              </a:rPr>
              <a:t>                       ANGIOTENSINA II   (8 aminoacidi)</a:t>
            </a:r>
          </a:p>
        </p:txBody>
      </p:sp>
      <p:sp>
        <p:nvSpPr>
          <p:cNvPr id="80900" name="Line 3"/>
          <p:cNvSpPr>
            <a:spLocks noChangeShapeType="1"/>
          </p:cNvSpPr>
          <p:nvPr/>
        </p:nvSpPr>
        <p:spPr bwMode="auto">
          <a:xfrm>
            <a:off x="6248400" y="838200"/>
            <a:ext cx="1588" cy="533400"/>
          </a:xfrm>
          <a:prstGeom prst="line">
            <a:avLst/>
          </a:prstGeom>
          <a:noFill/>
          <a:ln w="5724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0901" name="Line 4"/>
          <p:cNvSpPr>
            <a:spLocks noChangeShapeType="1"/>
          </p:cNvSpPr>
          <p:nvPr/>
        </p:nvSpPr>
        <p:spPr bwMode="auto">
          <a:xfrm>
            <a:off x="3200400" y="2362200"/>
            <a:ext cx="1588" cy="381000"/>
          </a:xfrm>
          <a:prstGeom prst="line">
            <a:avLst/>
          </a:prstGeom>
          <a:noFill/>
          <a:ln w="28440" cap="sq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0902" name="Line 5"/>
          <p:cNvSpPr>
            <a:spLocks noChangeShapeType="1"/>
          </p:cNvSpPr>
          <p:nvPr/>
        </p:nvSpPr>
        <p:spPr bwMode="auto">
          <a:xfrm>
            <a:off x="6248400" y="1905000"/>
            <a:ext cx="1588" cy="1600200"/>
          </a:xfrm>
          <a:prstGeom prst="line">
            <a:avLst/>
          </a:prstGeom>
          <a:noFill/>
          <a:ln w="5724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0903" name="Line 6"/>
          <p:cNvSpPr>
            <a:spLocks noChangeShapeType="1"/>
          </p:cNvSpPr>
          <p:nvPr/>
        </p:nvSpPr>
        <p:spPr bwMode="auto">
          <a:xfrm>
            <a:off x="4191000" y="2819400"/>
            <a:ext cx="1752600" cy="1588"/>
          </a:xfrm>
          <a:prstGeom prst="line">
            <a:avLst/>
          </a:prstGeom>
          <a:noFill/>
          <a:ln w="28440" cap="sq">
            <a:solidFill>
              <a:srgbClr val="33CC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0904" name="Line 7"/>
          <p:cNvSpPr>
            <a:spLocks noChangeShapeType="1"/>
          </p:cNvSpPr>
          <p:nvPr/>
        </p:nvSpPr>
        <p:spPr bwMode="auto">
          <a:xfrm>
            <a:off x="6248400" y="4191000"/>
            <a:ext cx="1588" cy="1066800"/>
          </a:xfrm>
          <a:prstGeom prst="line">
            <a:avLst/>
          </a:prstGeom>
          <a:noFill/>
          <a:ln w="57240" cap="sq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FFFFFF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0905" name="Line 8"/>
          <p:cNvSpPr>
            <a:spLocks noChangeShapeType="1"/>
          </p:cNvSpPr>
          <p:nvPr/>
        </p:nvSpPr>
        <p:spPr bwMode="auto">
          <a:xfrm flipH="1" flipV="1">
            <a:off x="6399211" y="4497388"/>
            <a:ext cx="776908" cy="11732"/>
          </a:xfrm>
          <a:prstGeom prst="line">
            <a:avLst/>
          </a:prstGeom>
          <a:noFill/>
          <a:ln w="28440" cap="sq">
            <a:solidFill>
              <a:srgbClr val="33CC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>
                <a:solidFill>
                  <a:srgbClr val="FFFFFF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   </a:t>
            </a:r>
          </a:p>
        </p:txBody>
      </p:sp>
    </p:spTree>
    <p:extLst>
      <p:ext uri="{BB962C8B-B14F-4D97-AF65-F5344CB8AC3E}">
        <p14:creationId xmlns="" xmlns:p14="http://schemas.microsoft.com/office/powerpoint/2010/main" val="12941972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"/>
          <p:cNvSpPr txBox="1">
            <a:spLocks noChangeArrowheads="1"/>
          </p:cNvSpPr>
          <p:nvPr/>
        </p:nvSpPr>
        <p:spPr bwMode="auto">
          <a:xfrm>
            <a:off x="2894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3600">
                <a:solidFill>
                  <a:srgbClr val="006666"/>
                </a:solidFill>
              </a:rPr>
              <a:t>ACE-Inibitori</a:t>
            </a:r>
          </a:p>
        </p:txBody>
      </p:sp>
      <p:sp>
        <p:nvSpPr>
          <p:cNvPr id="82947" name="Text Box 2"/>
          <p:cNvSpPr txBox="1">
            <a:spLocks noChangeArrowheads="1"/>
          </p:cNvSpPr>
          <p:nvPr/>
        </p:nvSpPr>
        <p:spPr bwMode="auto">
          <a:xfrm>
            <a:off x="2640013" y="1844676"/>
            <a:ext cx="7632700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fontAlgn="base">
              <a:spcBef>
                <a:spcPts val="500"/>
              </a:spcBef>
              <a:spcAft>
                <a:spcPct val="0"/>
              </a:spcAft>
              <a:buClrTx/>
              <a:buSzPct val="70000"/>
            </a:pPr>
            <a:endParaRPr lang="it-IT" altLang="it-IT" sz="2000"/>
          </a:p>
          <a:p>
            <a:pPr defTabSz="449263" fontAlgn="base">
              <a:spcBef>
                <a:spcPts val="500"/>
              </a:spcBef>
              <a:spcAft>
                <a:spcPct val="0"/>
              </a:spcAft>
              <a:buClrTx/>
              <a:buSzPct val="70000"/>
            </a:pPr>
            <a:r>
              <a:rPr lang="it-IT" altLang="it-IT" sz="2000"/>
              <a:t>L’effetto antialdosteronico e’ accompagnato da  modesta diuresi , natriuresi e ritenzione di potassio.</a:t>
            </a:r>
          </a:p>
          <a:p>
            <a:pPr defTabSz="449263" fontAlgn="base">
              <a:spcBef>
                <a:spcPts val="500"/>
              </a:spcBef>
              <a:spcAft>
                <a:spcPct val="0"/>
              </a:spcAft>
              <a:buClrTx/>
              <a:buSzPct val="70000"/>
            </a:pPr>
            <a:endParaRPr lang="it-IT" altLang="it-IT" sz="2000"/>
          </a:p>
          <a:p>
            <a:pPr defTabSz="449263" fontAlgn="base">
              <a:spcBef>
                <a:spcPts val="500"/>
              </a:spcBef>
              <a:spcAft>
                <a:spcPct val="0"/>
              </a:spcAft>
              <a:buClrTx/>
              <a:buSzPct val="70000"/>
            </a:pPr>
            <a:r>
              <a:rPr lang="it-IT" altLang="it-IT" sz="2000"/>
              <a:t>La vasodilatazione arteriosa è accompagnata da dilatazione venulare, ma non è accompagnata da attivazione adrenergica riflessa.</a:t>
            </a:r>
          </a:p>
        </p:txBody>
      </p:sp>
    </p:spTree>
    <p:extLst>
      <p:ext uri="{BB962C8B-B14F-4D97-AF65-F5344CB8AC3E}">
        <p14:creationId xmlns="" xmlns:p14="http://schemas.microsoft.com/office/powerpoint/2010/main" val="25056658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2209800" y="1181101"/>
            <a:ext cx="7848600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>
                <a:latin typeface="Times New Roman" panose="02020603050405020304" pitchFamily="18" charset="0"/>
              </a:rPr>
              <a:t>L‘ACE non è specifica del sistema renina-angiotensina, ma e’ coinvolta anche nel </a:t>
            </a:r>
            <a:r>
              <a:rPr lang="it-IT" altLang="it-IT" sz="2400" u="sng">
                <a:latin typeface="Times New Roman" panose="02020603050405020304" pitchFamily="18" charset="0"/>
              </a:rPr>
              <a:t>metabolismo degradativo della </a:t>
            </a:r>
            <a:r>
              <a:rPr lang="it-IT" altLang="it-IT" sz="2400" b="1" u="sng">
                <a:latin typeface="Times New Roman" panose="02020603050405020304" pitchFamily="18" charset="0"/>
              </a:rPr>
              <a:t>bradichinina.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 b="1" u="sng">
              <a:latin typeface="Times New Roman" panose="02020603050405020304" pitchFamily="18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 b="1">
              <a:latin typeface="Times New Roman" panose="02020603050405020304" pitchFamily="18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 b="1">
                <a:latin typeface="Times New Roman" panose="02020603050405020304" pitchFamily="18" charset="0"/>
              </a:rPr>
              <a:t>LA BRADICHININA, </a:t>
            </a:r>
            <a:r>
              <a:rPr lang="it-IT" altLang="it-IT" sz="2400">
                <a:latin typeface="Times New Roman" panose="02020603050405020304" pitchFamily="18" charset="0"/>
              </a:rPr>
              <a:t>attivando i recettori B2 endoteliali, </a:t>
            </a:r>
            <a:r>
              <a:rPr lang="it-IT" altLang="it-IT" sz="2400" u="sng">
                <a:latin typeface="Times New Roman" panose="02020603050405020304" pitchFamily="18" charset="0"/>
              </a:rPr>
              <a:t>STIMOLA LA SINTESI DI POTENTI</a:t>
            </a:r>
            <a:r>
              <a:rPr lang="it-IT" altLang="it-IT" sz="2400">
                <a:latin typeface="Times New Roman" panose="02020603050405020304" pitchFamily="18" charset="0"/>
              </a:rPr>
              <a:t> </a:t>
            </a:r>
            <a:r>
              <a:rPr lang="it-IT" altLang="it-IT" sz="2400" u="sng">
                <a:latin typeface="Times New Roman" panose="02020603050405020304" pitchFamily="18" charset="0"/>
              </a:rPr>
              <a:t>VASODILATATORI </a:t>
            </a:r>
            <a:r>
              <a:rPr lang="it-IT" altLang="it-IT" sz="2400">
                <a:latin typeface="Times New Roman" panose="02020603050405020304" pitchFamily="18" charset="0"/>
              </a:rPr>
              <a:t>:  PGI</a:t>
            </a:r>
            <a:r>
              <a:rPr lang="it-IT" altLang="it-IT" sz="2400" baseline="-25000">
                <a:latin typeface="Times New Roman" panose="02020603050405020304" pitchFamily="18" charset="0"/>
              </a:rPr>
              <a:t>2 </a:t>
            </a:r>
            <a:r>
              <a:rPr lang="it-IT" altLang="it-IT" sz="2400">
                <a:latin typeface="Times New Roman" panose="02020603050405020304" pitchFamily="18" charset="0"/>
              </a:rPr>
              <a:t>,   PGE</a:t>
            </a:r>
            <a:r>
              <a:rPr lang="it-IT" altLang="it-IT" sz="2400" baseline="-25000">
                <a:latin typeface="Times New Roman" panose="02020603050405020304" pitchFamily="18" charset="0"/>
              </a:rPr>
              <a:t>2 </a:t>
            </a:r>
            <a:r>
              <a:rPr lang="it-IT" altLang="it-IT" sz="2400">
                <a:latin typeface="Times New Roman" panose="02020603050405020304" pitchFamily="18" charset="0"/>
              </a:rPr>
              <a:t>,  NO.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>
                <a:latin typeface="Times New Roman" panose="02020603050405020304" pitchFamily="18" charset="0"/>
              </a:rPr>
              <a:t> 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 b="1">
                <a:solidFill>
                  <a:srgbClr val="FFFFFF"/>
                </a:solidFill>
                <a:latin typeface="Times New Roman" panose="02020603050405020304" pitchFamily="18" charset="0"/>
              </a:rPr>
              <a:t>    </a:t>
            </a:r>
            <a:r>
              <a:rPr lang="it-IT" altLang="it-IT" sz="2400" b="1">
                <a:solidFill>
                  <a:srgbClr val="FF0000"/>
                </a:solidFill>
                <a:latin typeface="Times New Roman" panose="02020603050405020304" pitchFamily="18" charset="0"/>
              </a:rPr>
              <a:t>Gli ACE–inibitori, impedendo che l’ACE inattivi  la 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bradichinina, ne consentono  l’effetto vasodilatatore.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995" name="AutoShape 2"/>
          <p:cNvSpPr>
            <a:spLocks noChangeArrowheads="1"/>
          </p:cNvSpPr>
          <p:nvPr/>
        </p:nvSpPr>
        <p:spPr bwMode="auto">
          <a:xfrm>
            <a:off x="6024564" y="4005264"/>
            <a:ext cx="358775" cy="719137"/>
          </a:xfrm>
          <a:prstGeom prst="downArrow">
            <a:avLst>
              <a:gd name="adj1" fmla="val 50000"/>
              <a:gd name="adj2" fmla="val 50111"/>
            </a:avLst>
          </a:prstGeom>
          <a:solidFill>
            <a:srgbClr val="FFFF00"/>
          </a:solidFill>
          <a:ln w="9360" cap="sq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altLang="it-IT">
              <a:solidFill>
                <a:srgbClr val="FFFFFF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782107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1"/>
          <p:cNvSpPr txBox="1">
            <a:spLocks noChangeArrowheads="1"/>
          </p:cNvSpPr>
          <p:nvPr/>
        </p:nvSpPr>
        <p:spPr bwMode="auto">
          <a:xfrm>
            <a:off x="2209800" y="914401"/>
            <a:ext cx="7848600" cy="546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57200" indent="-455613"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>
                <a:solidFill>
                  <a:srgbClr val="B2B2B2"/>
                </a:solidFill>
                <a:latin typeface="Times New Roman" panose="02020603050405020304" pitchFamily="18" charset="0"/>
              </a:rPr>
              <a:t>  </a:t>
            </a:r>
            <a:r>
              <a:rPr lang="it-IT" altLang="it-IT" sz="2400">
                <a:solidFill>
                  <a:srgbClr val="0033CC"/>
                </a:solidFill>
                <a:latin typeface="Times New Roman" panose="02020603050405020304" pitchFamily="18" charset="0"/>
              </a:rPr>
              <a:t> ACE-INIBITORE </a:t>
            </a:r>
            <a:r>
              <a:rPr lang="it-IT" altLang="it-IT" sz="2400">
                <a:solidFill>
                  <a:srgbClr val="B2B2B2"/>
                </a:solidFill>
                <a:latin typeface="Times New Roman" panose="02020603050405020304" pitchFamily="18" charset="0"/>
              </a:rPr>
              <a:t>                </a:t>
            </a:r>
            <a:r>
              <a:rPr lang="it-IT" altLang="it-IT" sz="2400">
                <a:solidFill>
                  <a:srgbClr val="0033CC"/>
                </a:solidFill>
                <a:latin typeface="Times New Roman" panose="02020603050405020304" pitchFamily="18" charset="0"/>
              </a:rPr>
              <a:t>DOSE (mg/die)</a:t>
            </a:r>
            <a:r>
              <a:rPr lang="it-IT" altLang="it-IT" sz="2400">
                <a:solidFill>
                  <a:srgbClr val="B2B2B2"/>
                </a:solidFill>
                <a:latin typeface="Times New Roman" panose="02020603050405020304" pitchFamily="18" charset="0"/>
              </a:rPr>
              <a:t>        </a:t>
            </a:r>
            <a:r>
              <a:rPr lang="it-IT" altLang="it-IT" sz="2400">
                <a:solidFill>
                  <a:srgbClr val="0033CC"/>
                </a:solidFill>
                <a:latin typeface="Times New Roman" panose="02020603050405020304" pitchFamily="18" charset="0"/>
              </a:rPr>
              <a:t>EMIVITA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>
                <a:latin typeface="Times New Roman" panose="02020603050405020304" pitchFamily="18" charset="0"/>
              </a:rPr>
              <a:t>CAPTOPRIL   (ACEPRESS)       50-100                     2 ore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>
                <a:latin typeface="Times New Roman" panose="02020603050405020304" pitchFamily="18" charset="0"/>
              </a:rPr>
              <a:t>ENALAPRIL  (ENAPREN)         </a:t>
            </a:r>
            <a:r>
              <a:rPr lang="it-IT" altLang="it-IT" sz="2400">
                <a:solidFill>
                  <a:srgbClr val="0033CC"/>
                </a:solidFill>
                <a:latin typeface="Times New Roman" panose="02020603050405020304" pitchFamily="18" charset="0"/>
              </a:rPr>
              <a:t>10- 20</a:t>
            </a:r>
            <a:r>
              <a:rPr lang="it-IT" altLang="it-IT" sz="2400">
                <a:latin typeface="Times New Roman" panose="02020603050405020304" pitchFamily="18" charset="0"/>
              </a:rPr>
              <a:t>                     </a:t>
            </a:r>
            <a:r>
              <a:rPr lang="it-IT" altLang="it-IT" sz="2400">
                <a:solidFill>
                  <a:srgbClr val="006666"/>
                </a:solidFill>
                <a:latin typeface="Times New Roman" panose="02020603050405020304" pitchFamily="18" charset="0"/>
              </a:rPr>
              <a:t>11 ore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>
                <a:solidFill>
                  <a:srgbClr val="006666"/>
                </a:solidFill>
                <a:latin typeface="Times New Roman" panose="02020603050405020304" pitchFamily="18" charset="0"/>
              </a:rPr>
              <a:t>LISINOPRIL   (ZESTRIL)           </a:t>
            </a:r>
            <a:r>
              <a:rPr lang="it-IT" altLang="it-IT" sz="2400">
                <a:solidFill>
                  <a:srgbClr val="0033CC"/>
                </a:solidFill>
                <a:latin typeface="Times New Roman" panose="02020603050405020304" pitchFamily="18" charset="0"/>
              </a:rPr>
              <a:t>10-20</a:t>
            </a:r>
            <a:r>
              <a:rPr lang="it-IT" altLang="it-IT" sz="2400">
                <a:solidFill>
                  <a:srgbClr val="006666"/>
                </a:solidFill>
                <a:latin typeface="Times New Roman" panose="02020603050405020304" pitchFamily="18" charset="0"/>
              </a:rPr>
              <a:t>                      13 ore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>
                <a:solidFill>
                  <a:srgbClr val="006666"/>
                </a:solidFill>
                <a:latin typeface="Times New Roman" panose="02020603050405020304" pitchFamily="18" charset="0"/>
              </a:rPr>
              <a:t>RAMIPRIL      (TRIATEC)          2,5- 10                    15 ore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>
                <a:latin typeface="Times New Roman" panose="02020603050405020304" pitchFamily="18" charset="0"/>
              </a:rPr>
              <a:t>FOSINOPRIL  (FOSIPRES)        </a:t>
            </a:r>
            <a:r>
              <a:rPr lang="it-IT" altLang="it-IT" sz="2400">
                <a:solidFill>
                  <a:srgbClr val="0033CC"/>
                </a:solidFill>
                <a:latin typeface="Times New Roman" panose="02020603050405020304" pitchFamily="18" charset="0"/>
              </a:rPr>
              <a:t>15-30</a:t>
            </a:r>
            <a:r>
              <a:rPr lang="it-IT" altLang="it-IT" sz="2400">
                <a:latin typeface="Times New Roman" panose="02020603050405020304" pitchFamily="18" charset="0"/>
              </a:rPr>
              <a:t>                         6 ore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>
                <a:latin typeface="Times New Roman" panose="02020603050405020304" pitchFamily="18" charset="0"/>
              </a:rPr>
              <a:t>CILAZAPRIL  (INIBACE)          </a:t>
            </a:r>
            <a:r>
              <a:rPr lang="it-IT" altLang="it-IT" sz="2400">
                <a:solidFill>
                  <a:srgbClr val="006666"/>
                </a:solidFill>
                <a:latin typeface="Times New Roman" panose="02020603050405020304" pitchFamily="18" charset="0"/>
              </a:rPr>
              <a:t>2,5- 10</a:t>
            </a:r>
            <a:r>
              <a:rPr lang="it-IT" altLang="it-IT" sz="2400">
                <a:latin typeface="Times New Roman" panose="02020603050405020304" pitchFamily="18" charset="0"/>
              </a:rPr>
              <a:t>                     </a:t>
            </a:r>
            <a:r>
              <a:rPr lang="it-IT" altLang="it-IT" sz="2400">
                <a:solidFill>
                  <a:srgbClr val="FF0000"/>
                </a:solidFill>
                <a:latin typeface="Times New Roman" panose="02020603050405020304" pitchFamily="18" charset="0"/>
              </a:rPr>
              <a:t>40 ore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>
              <a:solidFill>
                <a:srgbClr val="33CCCC"/>
              </a:solidFill>
              <a:latin typeface="Times New Roman" panose="02020603050405020304" pitchFamily="18" charset="0"/>
            </a:endParaRP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>
              <a:solidFill>
                <a:srgbClr val="33CC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43" name="Text Box 2"/>
          <p:cNvSpPr txBox="1">
            <a:spLocks noChangeArrowheads="1"/>
          </p:cNvSpPr>
          <p:nvPr/>
        </p:nvSpPr>
        <p:spPr bwMode="auto">
          <a:xfrm>
            <a:off x="3733800" y="5486400"/>
            <a:ext cx="47244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fontAlgn="base">
              <a:spcBef>
                <a:spcPts val="1750"/>
              </a:spcBef>
              <a:spcAft>
                <a:spcPct val="0"/>
              </a:spcAft>
              <a:buClrTx/>
            </a:pPr>
            <a:r>
              <a:rPr lang="it-IT" altLang="it-IT" sz="2800">
                <a:latin typeface="Times New Roman" panose="02020603050405020304" pitchFamily="18" charset="0"/>
              </a:rPr>
              <a:t>Sono ben assorbiti per via orale</a:t>
            </a:r>
          </a:p>
        </p:txBody>
      </p:sp>
    </p:spTree>
    <p:extLst>
      <p:ext uri="{BB962C8B-B14F-4D97-AF65-F5344CB8AC3E}">
        <p14:creationId xmlns="" xmlns:p14="http://schemas.microsoft.com/office/powerpoint/2010/main" val="14564186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1"/>
          <p:cNvSpPr txBox="1">
            <a:spLocks noChangeArrowheads="1"/>
          </p:cNvSpPr>
          <p:nvPr/>
        </p:nvSpPr>
        <p:spPr bwMode="auto">
          <a:xfrm>
            <a:off x="2667000" y="609600"/>
            <a:ext cx="708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altLang="it-IT">
              <a:solidFill>
                <a:srgbClr val="FFFFFF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9091" name="Text Box 2"/>
          <p:cNvSpPr txBox="1">
            <a:spLocks noChangeArrowheads="1"/>
          </p:cNvSpPr>
          <p:nvPr/>
        </p:nvSpPr>
        <p:spPr bwMode="auto">
          <a:xfrm>
            <a:off x="2782888" y="765175"/>
            <a:ext cx="6858000" cy="34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defTabSz="449263" eaLnBrk="0" fontAlgn="base" hangingPunct="0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b="1" u="sng" dirty="0">
                <a:solidFill>
                  <a:srgbClr val="33CCCC"/>
                </a:solidFill>
                <a:latin typeface="Times New Roman" panose="02020603050405020304" pitchFamily="18" charset="0"/>
              </a:rPr>
              <a:t>GLI ACE-INIBITORI SONO UTILI PER RIDURRE L’IPERTROFIA VENTRICOLARE</a:t>
            </a:r>
            <a:r>
              <a:rPr lang="it-IT" altLang="it-IT" sz="2400" dirty="0">
                <a:latin typeface="Times New Roman" panose="02020603050405020304" pitchFamily="18" charset="0"/>
              </a:rPr>
              <a:t>.</a:t>
            </a:r>
          </a:p>
          <a:p>
            <a:pPr algn="just" defTabSz="449263" eaLnBrk="0" fontAlgn="base" hangingPunct="0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 dirty="0">
              <a:latin typeface="Times New Roman" panose="02020603050405020304" pitchFamily="18" charset="0"/>
            </a:endParaRPr>
          </a:p>
          <a:p>
            <a:pPr algn="just" defTabSz="449263" eaLnBrk="0" fontAlgn="base" hangingPunct="0">
              <a:lnSpc>
                <a:spcPct val="80000"/>
              </a:lnSpc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                </a:t>
            </a:r>
            <a:r>
              <a:rPr lang="it-IT" altLang="it-IT" sz="2400" dirty="0">
                <a:latin typeface="Times New Roman" panose="02020603050405020304" pitchFamily="18" charset="0"/>
              </a:rPr>
              <a:t>Essi, infatti, provocano riduzione :</a:t>
            </a:r>
          </a:p>
          <a:p>
            <a:pPr algn="just" defTabSz="449263" eaLnBrk="0" fontAlgn="base" hangingPunct="0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 dirty="0">
              <a:latin typeface="Times New Roman" panose="02020603050405020304" pitchFamily="18" charset="0"/>
            </a:endParaRPr>
          </a:p>
          <a:p>
            <a:pPr defTabSz="449263" eaLnBrk="0" fontAlgn="base" hangingPunct="0">
              <a:lnSpc>
                <a:spcPct val="0"/>
              </a:lnSpc>
              <a:spcBef>
                <a:spcPts val="1500"/>
              </a:spcBef>
              <a:spcAft>
                <a:spcPct val="0"/>
              </a:spcAft>
              <a:buFont typeface="Times New Roman" panose="02020603050405020304" pitchFamily="18" charset="0"/>
              <a:buChar char="•"/>
            </a:pPr>
            <a:r>
              <a:rPr lang="it-IT" altLang="it-IT" sz="2400" u="sng" dirty="0">
                <a:latin typeface="Times New Roman" panose="02020603050405020304" pitchFamily="18" charset="0"/>
              </a:rPr>
              <a:t> del </a:t>
            </a:r>
            <a:r>
              <a:rPr lang="it-IT" altLang="it-IT" sz="2400" u="sng" dirty="0" err="1">
                <a:latin typeface="Times New Roman" panose="02020603050405020304" pitchFamily="18" charset="0"/>
              </a:rPr>
              <a:t>postcarico</a:t>
            </a:r>
            <a:r>
              <a:rPr lang="it-IT" altLang="it-IT" sz="2400" u="sng" dirty="0">
                <a:latin typeface="Times New Roman" panose="02020603050405020304" pitchFamily="18" charset="0"/>
              </a:rPr>
              <a:t>,</a:t>
            </a:r>
            <a:r>
              <a:rPr lang="it-IT" altLang="it-IT" sz="2400" dirty="0">
                <a:latin typeface="Times New Roman" panose="02020603050405020304" pitchFamily="18" charset="0"/>
              </a:rPr>
              <a:t> per la vasodilatazione periferica</a:t>
            </a:r>
          </a:p>
          <a:p>
            <a:pPr defTabSz="449263" eaLnBrk="0" fontAlgn="base" hangingPunct="0">
              <a:spcBef>
                <a:spcPts val="1250"/>
              </a:spcBef>
              <a:spcAft>
                <a:spcPct val="0"/>
              </a:spcAft>
              <a:buFont typeface="Times New Roman" panose="02020603050405020304" pitchFamily="18" charset="0"/>
              <a:buChar char="•"/>
            </a:pPr>
            <a:r>
              <a:rPr lang="it-IT" altLang="it-IT" sz="2400" u="sng" dirty="0">
                <a:latin typeface="Times New Roman" panose="02020603050405020304" pitchFamily="18" charset="0"/>
              </a:rPr>
              <a:t> dell’effetto </a:t>
            </a:r>
            <a:r>
              <a:rPr lang="it-IT" altLang="it-IT" sz="2400" u="sng" dirty="0" err="1">
                <a:latin typeface="Times New Roman" panose="02020603050405020304" pitchFamily="18" charset="0"/>
              </a:rPr>
              <a:t>mitogeno</a:t>
            </a:r>
            <a:r>
              <a:rPr lang="it-IT" altLang="it-IT" sz="2400" dirty="0">
                <a:latin typeface="Times New Roman" panose="02020603050405020304" pitchFamily="18" charset="0"/>
              </a:rPr>
              <a:t> </a:t>
            </a:r>
            <a:r>
              <a:rPr lang="it-IT" altLang="it-IT" sz="2000" dirty="0">
                <a:latin typeface="Times New Roman" panose="02020603050405020304" pitchFamily="18" charset="0"/>
              </a:rPr>
              <a:t>esercitato dall’</a:t>
            </a:r>
            <a:r>
              <a:rPr lang="it-IT" altLang="it-IT" sz="2000" dirty="0" err="1">
                <a:latin typeface="Times New Roman" panose="02020603050405020304" pitchFamily="18" charset="0"/>
              </a:rPr>
              <a:t>angiotensina</a:t>
            </a:r>
            <a:r>
              <a:rPr lang="it-IT" altLang="it-IT" sz="2000" dirty="0">
                <a:latin typeface="Times New Roman" panose="02020603050405020304" pitchFamily="18" charset="0"/>
              </a:rPr>
              <a:t> II  prodotta a livello cardiaco</a:t>
            </a:r>
          </a:p>
        </p:txBody>
      </p:sp>
    </p:spTree>
    <p:extLst>
      <p:ext uri="{BB962C8B-B14F-4D97-AF65-F5344CB8AC3E}">
        <p14:creationId xmlns="" xmlns:p14="http://schemas.microsoft.com/office/powerpoint/2010/main" val="29053937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"/>
          <p:cNvSpPr txBox="1">
            <a:spLocks noChangeArrowheads="1"/>
          </p:cNvSpPr>
          <p:nvPr/>
        </p:nvSpPr>
        <p:spPr bwMode="auto">
          <a:xfrm>
            <a:off x="2063750" y="1052514"/>
            <a:ext cx="8077200" cy="420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b="1" dirty="0" smtClean="0">
                <a:solidFill>
                  <a:schemeClr val="accent5"/>
                </a:solidFill>
                <a:latin typeface="Times New Roman" panose="02020603050405020304" pitchFamily="18" charset="0"/>
              </a:rPr>
              <a:t>AZIONI </a:t>
            </a:r>
            <a:r>
              <a:rPr lang="it-IT" altLang="it-IT" sz="2400" b="1" dirty="0">
                <a:solidFill>
                  <a:schemeClr val="accent5"/>
                </a:solidFill>
                <a:latin typeface="Times New Roman" panose="02020603050405020304" pitchFamily="18" charset="0"/>
              </a:rPr>
              <a:t>MITOGENE DELL’ANGIOTENSINA II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 dirty="0">
              <a:latin typeface="Times New Roman" panose="02020603050405020304" pitchFamily="18" charset="0"/>
            </a:endParaRP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Font typeface="Times New Roman" panose="02020603050405020304" pitchFamily="18" charset="0"/>
              <a:buChar char="•"/>
            </a:pPr>
            <a:r>
              <a:rPr lang="it-IT" altLang="it-IT" sz="2400" dirty="0">
                <a:latin typeface="Times New Roman" panose="02020603050405020304" pitchFamily="18" charset="0"/>
              </a:rPr>
              <a:t> Aumentata espressione di proto-oncogeni (c-</a:t>
            </a:r>
            <a:r>
              <a:rPr lang="it-IT" altLang="it-IT" sz="2400" dirty="0" err="1">
                <a:latin typeface="Times New Roman" panose="02020603050405020304" pitchFamily="18" charset="0"/>
              </a:rPr>
              <a:t>fos</a:t>
            </a:r>
            <a:r>
              <a:rPr lang="it-IT" altLang="it-IT" sz="2400" dirty="0">
                <a:latin typeface="Times New Roman" panose="02020603050405020304" pitchFamily="18" charset="0"/>
              </a:rPr>
              <a:t>, c-</a:t>
            </a:r>
            <a:r>
              <a:rPr lang="it-IT" altLang="it-IT" sz="2400" dirty="0" err="1">
                <a:latin typeface="Times New Roman" panose="02020603050405020304" pitchFamily="18" charset="0"/>
              </a:rPr>
              <a:t>jun</a:t>
            </a:r>
            <a:r>
              <a:rPr lang="it-IT" altLang="it-IT" sz="2400" dirty="0">
                <a:latin typeface="Times New Roman" panose="02020603050405020304" pitchFamily="18" charset="0"/>
              </a:rPr>
              <a:t>, c-</a:t>
            </a:r>
            <a:r>
              <a:rPr lang="it-IT" altLang="it-IT" sz="2400" dirty="0" err="1">
                <a:latin typeface="Times New Roman" panose="02020603050405020304" pitchFamily="18" charset="0"/>
              </a:rPr>
              <a:t>myc</a:t>
            </a:r>
            <a:r>
              <a:rPr lang="it-IT" altLang="it-IT" sz="2400" dirty="0">
                <a:latin typeface="Times New Roman" panose="02020603050405020304" pitchFamily="18" charset="0"/>
              </a:rPr>
              <a:t>)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Font typeface="Times New Roman" panose="02020603050405020304" pitchFamily="18" charset="0"/>
              <a:buChar char="•"/>
            </a:pPr>
            <a:r>
              <a:rPr lang="it-IT" altLang="it-IT" sz="2400" dirty="0">
                <a:latin typeface="Times New Roman" panose="02020603050405020304" pitchFamily="18" charset="0"/>
              </a:rPr>
              <a:t> Aumentata produzione di fattori di crescita : b-FGF, PDGF, TGF</a:t>
            </a: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Font typeface="Times New Roman" panose="02020603050405020304" pitchFamily="18" charset="0"/>
              <a:buChar char="•"/>
            </a:pP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Aumentata sintesi di proteine extracellulari : collageno, ecc.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(con ipertrofia cardiaca e vasale)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67387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1"/>
          <p:cNvSpPr txBox="1">
            <a:spLocks noChangeArrowheads="1"/>
          </p:cNvSpPr>
          <p:nvPr/>
        </p:nvSpPr>
        <p:spPr bwMode="auto">
          <a:xfrm>
            <a:off x="2362200" y="609601"/>
            <a:ext cx="8001000" cy="613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 b="1">
                <a:latin typeface="Times New Roman" panose="02020603050405020304" pitchFamily="18" charset="0"/>
              </a:rPr>
              <a:t>                          </a:t>
            </a:r>
            <a:r>
              <a:rPr lang="it-IT" altLang="it-IT" sz="2400" b="1" u="sng">
                <a:solidFill>
                  <a:srgbClr val="FF0000"/>
                </a:solidFill>
                <a:latin typeface="Times New Roman" panose="02020603050405020304" pitchFamily="18" charset="0"/>
              </a:rPr>
              <a:t>GLI ACE-INIBITORI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 b="1" u="sng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NELL’ INSUFFICIENZA CARDIACA CONGESTIZIA</a:t>
            </a:r>
            <a:r>
              <a:rPr lang="it-IT" altLang="it-IT" sz="240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it-IT" altLang="it-IT" sz="2400">
                <a:latin typeface="Times New Roman" panose="02020603050405020304" pitchFamily="18" charset="0"/>
              </a:rPr>
              <a:t> 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>
                <a:latin typeface="Times New Roman" panose="02020603050405020304" pitchFamily="18" charset="0"/>
              </a:rPr>
              <a:t>Hanno effetti favorevoli :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Font typeface="Times New Roman" panose="02020603050405020304" pitchFamily="18" charset="0"/>
              <a:buChar char="•"/>
            </a:pPr>
            <a:r>
              <a:rPr lang="it-IT" altLang="it-IT" sz="2400">
                <a:latin typeface="Times New Roman" panose="02020603050405020304" pitchFamily="18" charset="0"/>
              </a:rPr>
              <a:t>RIDUCONO IL PRE-CARICO E IL POST-CARICO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Font typeface="Times New Roman" panose="02020603050405020304" pitchFamily="18" charset="0"/>
              <a:buChar char="•"/>
            </a:pPr>
            <a:r>
              <a:rPr lang="it-IT" altLang="it-IT" sz="2400">
                <a:latin typeface="Times New Roman" panose="02020603050405020304" pitchFamily="18" charset="0"/>
              </a:rPr>
              <a:t>RIDUCONO LA DILATAZIONE VENTRICOLARE SINISTRA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Font typeface="Times New Roman" panose="02020603050405020304" pitchFamily="18" charset="0"/>
              <a:buChar char="•"/>
            </a:pPr>
            <a:r>
              <a:rPr lang="it-IT" altLang="it-IT" sz="2400">
                <a:latin typeface="Times New Roman" panose="02020603050405020304" pitchFamily="18" charset="0"/>
              </a:rPr>
              <a:t>RIDUCONO LA MORTALITA'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Font typeface="Times New Roman" panose="02020603050405020304" pitchFamily="18" charset="0"/>
              <a:buChar char="•"/>
            </a:pPr>
            <a:r>
              <a:rPr lang="it-IT" altLang="it-IT" sz="2400">
                <a:latin typeface="Times New Roman" panose="02020603050405020304" pitchFamily="18" charset="0"/>
              </a:rPr>
              <a:t>BUONA TOLLERABILITA’  :   non tachicardia, né ritenzione idro-salina, senso di benessere</a:t>
            </a:r>
          </a:p>
          <a:p>
            <a:pPr defTabSz="449263" eaLnBrk="0" fontAlgn="base" hangingPunct="0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59667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815</Words>
  <Application>Microsoft Office PowerPoint</Application>
  <PresentationFormat>Personalizzato</PresentationFormat>
  <Paragraphs>169</Paragraphs>
  <Slides>19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1_Tema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 Anna Racca</dc:creator>
  <cp:lastModifiedBy>a</cp:lastModifiedBy>
  <cp:revision>2</cp:revision>
  <dcterms:created xsi:type="dcterms:W3CDTF">2020-11-23T14:51:41Z</dcterms:created>
  <dcterms:modified xsi:type="dcterms:W3CDTF">2021-10-10T21:34:23Z</dcterms:modified>
</cp:coreProperties>
</file>