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22"/>
  </p:notesMasterIdLst>
  <p:sldIdLst>
    <p:sldId id="256" r:id="rId2"/>
    <p:sldId id="293" r:id="rId3"/>
    <p:sldId id="294" r:id="rId4"/>
    <p:sldId id="257" r:id="rId5"/>
    <p:sldId id="288" r:id="rId6"/>
    <p:sldId id="290" r:id="rId7"/>
    <p:sldId id="292" r:id="rId8"/>
    <p:sldId id="291" r:id="rId9"/>
    <p:sldId id="258" r:id="rId10"/>
    <p:sldId id="259" r:id="rId11"/>
    <p:sldId id="260" r:id="rId12"/>
    <p:sldId id="261" r:id="rId13"/>
    <p:sldId id="295" r:id="rId14"/>
    <p:sldId id="277" r:id="rId15"/>
    <p:sldId id="286" r:id="rId16"/>
    <p:sldId id="287" r:id="rId17"/>
    <p:sldId id="262" r:id="rId18"/>
    <p:sldId id="263" r:id="rId19"/>
    <p:sldId id="264" r:id="rId20"/>
    <p:sldId id="289" r:id="rId21"/>
  </p:sldIdLst>
  <p:sldSz cx="9144000" cy="6858000" type="screen4x3"/>
  <p:notesSz cx="6858000" cy="9144000"/>
  <p:defaultTextStyle>
    <a:defPPr>
      <a:defRPr lang="en-IT"/>
    </a:defPPr>
    <a:lvl1pPr algn="l" rtl="0" eaLnBrk="0" fontAlgn="base" hangingPunct="0">
      <a:spcBef>
        <a:spcPct val="0"/>
      </a:spcBef>
      <a:spcAft>
        <a:spcPct val="0"/>
      </a:spcAft>
      <a:defRPr sz="2400" kern="1200">
        <a:solidFill>
          <a:srgbClr val="000000"/>
        </a:solidFill>
        <a:latin typeface="Times" pitchFamily="2" charset="0"/>
        <a:ea typeface="Times" pitchFamily="2" charset="0"/>
        <a:cs typeface="Times" pitchFamily="2" charset="0"/>
        <a:sym typeface="Times" pitchFamily="2" charset="0"/>
      </a:defRPr>
    </a:lvl1pPr>
    <a:lvl2pPr marL="457200" algn="l" rtl="0" eaLnBrk="0" fontAlgn="base" hangingPunct="0">
      <a:spcBef>
        <a:spcPct val="0"/>
      </a:spcBef>
      <a:spcAft>
        <a:spcPct val="0"/>
      </a:spcAft>
      <a:defRPr sz="2400" kern="1200">
        <a:solidFill>
          <a:srgbClr val="000000"/>
        </a:solidFill>
        <a:latin typeface="Times" pitchFamily="2" charset="0"/>
        <a:ea typeface="Times" pitchFamily="2" charset="0"/>
        <a:cs typeface="Times" pitchFamily="2" charset="0"/>
        <a:sym typeface="Times" pitchFamily="2" charset="0"/>
      </a:defRPr>
    </a:lvl2pPr>
    <a:lvl3pPr marL="914400" algn="l" rtl="0" eaLnBrk="0" fontAlgn="base" hangingPunct="0">
      <a:spcBef>
        <a:spcPct val="0"/>
      </a:spcBef>
      <a:spcAft>
        <a:spcPct val="0"/>
      </a:spcAft>
      <a:defRPr sz="2400" kern="1200">
        <a:solidFill>
          <a:srgbClr val="000000"/>
        </a:solidFill>
        <a:latin typeface="Times" pitchFamily="2" charset="0"/>
        <a:ea typeface="Times" pitchFamily="2" charset="0"/>
        <a:cs typeface="Times" pitchFamily="2" charset="0"/>
        <a:sym typeface="Times" pitchFamily="2" charset="0"/>
      </a:defRPr>
    </a:lvl3pPr>
    <a:lvl4pPr marL="1371600" algn="l" rtl="0" eaLnBrk="0" fontAlgn="base" hangingPunct="0">
      <a:spcBef>
        <a:spcPct val="0"/>
      </a:spcBef>
      <a:spcAft>
        <a:spcPct val="0"/>
      </a:spcAft>
      <a:defRPr sz="2400" kern="1200">
        <a:solidFill>
          <a:srgbClr val="000000"/>
        </a:solidFill>
        <a:latin typeface="Times" pitchFamily="2" charset="0"/>
        <a:ea typeface="Times" pitchFamily="2" charset="0"/>
        <a:cs typeface="Times" pitchFamily="2" charset="0"/>
        <a:sym typeface="Times" pitchFamily="2" charset="0"/>
      </a:defRPr>
    </a:lvl4pPr>
    <a:lvl5pPr marL="1828800" algn="l" rtl="0" eaLnBrk="0" fontAlgn="base" hangingPunct="0">
      <a:spcBef>
        <a:spcPct val="0"/>
      </a:spcBef>
      <a:spcAft>
        <a:spcPct val="0"/>
      </a:spcAft>
      <a:defRPr sz="2400" kern="1200">
        <a:solidFill>
          <a:srgbClr val="000000"/>
        </a:solidFill>
        <a:latin typeface="Times" pitchFamily="2" charset="0"/>
        <a:ea typeface="Times" pitchFamily="2" charset="0"/>
        <a:cs typeface="Times" pitchFamily="2" charset="0"/>
        <a:sym typeface="Times" pitchFamily="2" charset="0"/>
      </a:defRPr>
    </a:lvl5pPr>
    <a:lvl6pPr marL="2286000" algn="l" defTabSz="914400" rtl="0" eaLnBrk="1" latinLnBrk="0" hangingPunct="1">
      <a:defRPr sz="2400" kern="1200">
        <a:solidFill>
          <a:srgbClr val="000000"/>
        </a:solidFill>
        <a:latin typeface="Times" pitchFamily="2" charset="0"/>
        <a:ea typeface="Times" pitchFamily="2" charset="0"/>
        <a:cs typeface="Times" pitchFamily="2" charset="0"/>
        <a:sym typeface="Times" pitchFamily="2" charset="0"/>
      </a:defRPr>
    </a:lvl6pPr>
    <a:lvl7pPr marL="2743200" algn="l" defTabSz="914400" rtl="0" eaLnBrk="1" latinLnBrk="0" hangingPunct="1">
      <a:defRPr sz="2400" kern="1200">
        <a:solidFill>
          <a:srgbClr val="000000"/>
        </a:solidFill>
        <a:latin typeface="Times" pitchFamily="2" charset="0"/>
        <a:ea typeface="Times" pitchFamily="2" charset="0"/>
        <a:cs typeface="Times" pitchFamily="2" charset="0"/>
        <a:sym typeface="Times" pitchFamily="2" charset="0"/>
      </a:defRPr>
    </a:lvl7pPr>
    <a:lvl8pPr marL="3200400" algn="l" defTabSz="914400" rtl="0" eaLnBrk="1" latinLnBrk="0" hangingPunct="1">
      <a:defRPr sz="2400" kern="1200">
        <a:solidFill>
          <a:srgbClr val="000000"/>
        </a:solidFill>
        <a:latin typeface="Times" pitchFamily="2" charset="0"/>
        <a:ea typeface="Times" pitchFamily="2" charset="0"/>
        <a:cs typeface="Times" pitchFamily="2" charset="0"/>
        <a:sym typeface="Times" pitchFamily="2" charset="0"/>
      </a:defRPr>
    </a:lvl8pPr>
    <a:lvl9pPr marL="3657600" algn="l" defTabSz="914400" rtl="0" eaLnBrk="1" latinLnBrk="0" hangingPunct="1">
      <a:defRPr sz="2400" kern="1200">
        <a:solidFill>
          <a:srgbClr val="000000"/>
        </a:solidFill>
        <a:latin typeface="Times" pitchFamily="2" charset="0"/>
        <a:ea typeface="Times" pitchFamily="2" charset="0"/>
        <a:cs typeface="Times" pitchFamily="2" charset="0"/>
        <a:sym typeface="Times" pitchFamily="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94"/>
    <p:restoredTop sz="84804"/>
  </p:normalViewPr>
  <p:slideViewPr>
    <p:cSldViewPr>
      <p:cViewPr varScale="1">
        <p:scale>
          <a:sx n="88" d="100"/>
          <a:sy n="88" d="100"/>
        </p:scale>
        <p:origin x="118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6FD6D93A-0D8A-8C4D-968C-11B852655A38}"/>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48FFB8AB-7869-2B4A-84B9-9A3A070BF3E1}"/>
              </a:ext>
            </a:extLst>
          </p:cNvPr>
          <p:cNvSpPr>
            <a:spLocks noGrp="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IT" altLang="en-IT" noProof="0">
                <a:sym typeface="Helvetica Neue" panose="02000503000000020004" pitchFamily="2" charset="0"/>
              </a:rPr>
              <a:t>Click to edit Master text styles</a:t>
            </a:r>
          </a:p>
          <a:p>
            <a:pPr lvl="1"/>
            <a:r>
              <a:rPr lang="en-IT" altLang="en-IT" noProof="0">
                <a:sym typeface="Helvetica Neue" panose="02000503000000020004" pitchFamily="2" charset="0"/>
              </a:rPr>
              <a:t>Second level</a:t>
            </a:r>
          </a:p>
          <a:p>
            <a:pPr lvl="2"/>
            <a:r>
              <a:rPr lang="en-IT" altLang="en-IT" noProof="0">
                <a:sym typeface="Helvetica Neue" panose="02000503000000020004" pitchFamily="2" charset="0"/>
              </a:rPr>
              <a:t>Third level</a:t>
            </a:r>
          </a:p>
          <a:p>
            <a:pPr lvl="3"/>
            <a:r>
              <a:rPr lang="en-IT" altLang="en-IT" noProof="0">
                <a:sym typeface="Helvetica Neue" panose="02000503000000020004" pitchFamily="2" charset="0"/>
              </a:rPr>
              <a:t>Fourth level</a:t>
            </a:r>
          </a:p>
          <a:p>
            <a:pPr lvl="4"/>
            <a:r>
              <a:rPr lang="en-IT" altLang="en-IT" noProof="0">
                <a:sym typeface="Helvetica Neue" panose="02000503000000020004" pitchFamily="2" charset="0"/>
              </a:rP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indent="228600" algn="l" rtl="0" eaLnBrk="0" fontAlgn="base" hangingPunct="0">
      <a:spcBef>
        <a:spcPct val="0"/>
      </a:spcBef>
      <a:spcAft>
        <a:spcPct val="0"/>
      </a:spcAft>
      <a:defRPr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indent="457200" algn="l" rtl="0" eaLnBrk="0" fontAlgn="base" hangingPunct="0">
      <a:spcBef>
        <a:spcPct val="0"/>
      </a:spcBef>
      <a:spcAft>
        <a:spcPct val="0"/>
      </a:spcAft>
      <a:defRPr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indent="685800" algn="l" rtl="0" eaLnBrk="0" fontAlgn="base" hangingPunct="0">
      <a:spcBef>
        <a:spcPct val="0"/>
      </a:spcBef>
      <a:spcAft>
        <a:spcPct val="0"/>
      </a:spcAft>
      <a:defRPr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indent="914400" algn="l" rtl="0" eaLnBrk="0" fontAlgn="base" hangingPunct="0">
      <a:spcBef>
        <a:spcPct val="0"/>
      </a:spcBef>
      <a:spcAft>
        <a:spcPct val="0"/>
      </a:spcAft>
      <a:defRPr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TOR1AIP1" TargetMode="External"/><Relationship Id="rId13" Type="http://schemas.openxmlformats.org/officeDocument/2006/relationships/hyperlink" Target="https://en.wikipedia.org/wiki/Torsin_A#External_links" TargetMode="External"/><Relationship Id="rId18" Type="http://schemas.openxmlformats.org/officeDocument/2006/relationships/hyperlink" Target="https://en.wikipedia.org/wiki/Torsion_dystonia" TargetMode="External"/><Relationship Id="rId3" Type="http://schemas.openxmlformats.org/officeDocument/2006/relationships/hyperlink" Target="https://en.wikipedia.org/wiki/Protein" TargetMode="External"/><Relationship Id="rId7" Type="http://schemas.openxmlformats.org/officeDocument/2006/relationships/hyperlink" Target="https://en.wikipedia.org/wiki/Nuclear_membrane" TargetMode="External"/><Relationship Id="rId12" Type="http://schemas.openxmlformats.org/officeDocument/2006/relationships/hyperlink" Target="https://en.wikipedia.org/wiki/Torsin_A#Further_reading" TargetMode="External"/><Relationship Id="rId17" Type="http://schemas.openxmlformats.org/officeDocument/2006/relationships/hyperlink" Target="https://en.wikipedia.org/w/index.php?title=Torsin_A&amp;action=edit&amp;section=2" TargetMode="External"/><Relationship Id="rId2" Type="http://schemas.openxmlformats.org/officeDocument/2006/relationships/slide" Target="../slides/slide5.xml"/><Relationship Id="rId16" Type="http://schemas.openxmlformats.org/officeDocument/2006/relationships/hyperlink" Target="https://en.wikipedia.org/wiki/Torsin_A#cite_note-entrez-6" TargetMode="External"/><Relationship Id="rId1" Type="http://schemas.openxmlformats.org/officeDocument/2006/relationships/notesMaster" Target="../notesMasters/notesMaster1.xml"/><Relationship Id="rId6" Type="http://schemas.openxmlformats.org/officeDocument/2006/relationships/hyperlink" Target="https://en.wikipedia.org/wiki/Endoplasmic_reticulum" TargetMode="External"/><Relationship Id="rId11" Type="http://schemas.openxmlformats.org/officeDocument/2006/relationships/hyperlink" Target="https://en.wikipedia.org/wiki/Torsin_A#References" TargetMode="External"/><Relationship Id="rId5" Type="http://schemas.openxmlformats.org/officeDocument/2006/relationships/hyperlink" Target="https://en.wikipedia.org/wiki/Torsin_A#cite_note-pmid10644435-5" TargetMode="External"/><Relationship Id="rId15" Type="http://schemas.openxmlformats.org/officeDocument/2006/relationships/hyperlink" Target="https://en.wikipedia.org/wiki/AAA_proteins" TargetMode="External"/><Relationship Id="rId10" Type="http://schemas.openxmlformats.org/officeDocument/2006/relationships/hyperlink" Target="https://en.wikipedia.org/wiki/Torsin_A#Clinical_significance" TargetMode="External"/><Relationship Id="rId4" Type="http://schemas.openxmlformats.org/officeDocument/2006/relationships/hyperlink" Target="https://en.wikipedia.org/wiki/Gene" TargetMode="External"/><Relationship Id="rId9" Type="http://schemas.openxmlformats.org/officeDocument/2006/relationships/hyperlink" Target="https://en.wikipedia.org/wiki/Torsin_A#Function" TargetMode="External"/><Relationship Id="rId14" Type="http://schemas.openxmlformats.org/officeDocument/2006/relationships/hyperlink" Target="https://en.wikipedia.org/w/index.php?title=Torsin_A&amp;action=edit&amp;section=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it.wikipedia.org/wiki/Sinapsi" TargetMode="External"/><Relationship Id="rId13" Type="http://schemas.openxmlformats.org/officeDocument/2006/relationships/hyperlink" Target="https://it.wikipedia.org/wiki/Telencefalo#Funzioni" TargetMode="External"/><Relationship Id="rId18" Type="http://schemas.openxmlformats.org/officeDocument/2006/relationships/hyperlink" Target="https://it.wikipedia.org/wiki/Nucleo_olivare_inferiore" TargetMode="External"/><Relationship Id="rId26" Type="http://schemas.openxmlformats.org/officeDocument/2006/relationships/hyperlink" Target="https://it.wikipedia.org/wiki/Neurolettico" TargetMode="External"/><Relationship Id="rId3" Type="http://schemas.openxmlformats.org/officeDocument/2006/relationships/hyperlink" Target="https://it.wikipedia.org/wiki/Nervo" TargetMode="External"/><Relationship Id="rId21" Type="http://schemas.openxmlformats.org/officeDocument/2006/relationships/hyperlink" Target="https://it.wikipedia.org/wiki/Nucleo_dentato" TargetMode="External"/><Relationship Id="rId7" Type="http://schemas.openxmlformats.org/officeDocument/2006/relationships/hyperlink" Target="https://it.wikipedia.org/wiki/Corteccia_cerebrale" TargetMode="External"/><Relationship Id="rId12" Type="http://schemas.openxmlformats.org/officeDocument/2006/relationships/hyperlink" Target="https://it.wikipedia.org/wiki/Globus_pallidus" TargetMode="External"/><Relationship Id="rId17" Type="http://schemas.openxmlformats.org/officeDocument/2006/relationships/hyperlink" Target="https://it.wikipedia.org/wiki/Decussazione" TargetMode="External"/><Relationship Id="rId25" Type="http://schemas.openxmlformats.org/officeDocument/2006/relationships/hyperlink" Target="https://it.wikipedia.org/wiki/Corea_di_Huntington" TargetMode="External"/><Relationship Id="rId2" Type="http://schemas.openxmlformats.org/officeDocument/2006/relationships/slide" Target="../slides/slide7.xml"/><Relationship Id="rId16" Type="http://schemas.openxmlformats.org/officeDocument/2006/relationships/hyperlink" Target="https://it.wikipedia.org/wiki/Ipotalamo" TargetMode="External"/><Relationship Id="rId20" Type="http://schemas.openxmlformats.org/officeDocument/2006/relationships/hyperlink" Target="https://it.wikipedia.org/w/index.php?title=Cellule_dei_granuli&amp;action=edit&amp;redlink=1" TargetMode="External"/><Relationship Id="rId1" Type="http://schemas.openxmlformats.org/officeDocument/2006/relationships/notesMaster" Target="../notesMasters/notesMaster1.xml"/><Relationship Id="rId6" Type="http://schemas.openxmlformats.org/officeDocument/2006/relationships/hyperlink" Target="https://it.wikipedia.org/wiki/Corpo_striato" TargetMode="External"/><Relationship Id="rId11" Type="http://schemas.openxmlformats.org/officeDocument/2006/relationships/hyperlink" Target="https://it.wikipedia.org/wiki/Putamen" TargetMode="External"/><Relationship Id="rId24" Type="http://schemas.openxmlformats.org/officeDocument/2006/relationships/hyperlink" Target="https://it.wikipedia.org/wiki/Malattia_di_Parkinson" TargetMode="External"/><Relationship Id="rId5" Type="http://schemas.openxmlformats.org/officeDocument/2006/relationships/hyperlink" Target="https://it.wikipedia.org/wiki/Talamo" TargetMode="External"/><Relationship Id="rId15" Type="http://schemas.openxmlformats.org/officeDocument/2006/relationships/hyperlink" Target="https://it.wikipedia.org/wiki/Nucleo_rosso" TargetMode="External"/><Relationship Id="rId23" Type="http://schemas.openxmlformats.org/officeDocument/2006/relationships/hyperlink" Target="https://it.wikipedia.org/wiki/Neurologia" TargetMode="External"/><Relationship Id="rId10" Type="http://schemas.openxmlformats.org/officeDocument/2006/relationships/hyperlink" Target="https://it.wikipedia.org/wiki/Nucleo_caudato" TargetMode="External"/><Relationship Id="rId19" Type="http://schemas.openxmlformats.org/officeDocument/2006/relationships/hyperlink" Target="https://it.wikipedia.org/w/index.php?title=Fibre_muscoidi&amp;action=edit&amp;redlink=1" TargetMode="External"/><Relationship Id="rId4" Type="http://schemas.openxmlformats.org/officeDocument/2006/relationships/hyperlink" Target="https://it.wikipedia.org/wiki/Sistema_piramidale" TargetMode="External"/><Relationship Id="rId9" Type="http://schemas.openxmlformats.org/officeDocument/2006/relationships/hyperlink" Target="https://it.wikipedia.org/wiki/Motoneurone" TargetMode="External"/><Relationship Id="rId14" Type="http://schemas.openxmlformats.org/officeDocument/2006/relationships/hyperlink" Target="https://it.wikipedia.org/wiki/Cervelletto" TargetMode="External"/><Relationship Id="rId22" Type="http://schemas.openxmlformats.org/officeDocument/2006/relationships/hyperlink" Target="https://it.wikipedia.org/wiki/Nuclei_della_base"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it.wikipedia.org/wiki/Cervello" TargetMode="External"/><Relationship Id="rId13" Type="http://schemas.openxmlformats.org/officeDocument/2006/relationships/hyperlink" Target="https://it.wikipedia.org/wiki/Nervi_cranici" TargetMode="External"/><Relationship Id="rId18" Type="http://schemas.openxmlformats.org/officeDocument/2006/relationships/hyperlink" Target="https://it.wikipedia.org/wiki/Decussazione" TargetMode="External"/><Relationship Id="rId3" Type="http://schemas.openxmlformats.org/officeDocument/2006/relationships/hyperlink" Target="https://it.wikipedia.org/wiki/Nervo" TargetMode="External"/><Relationship Id="rId21" Type="http://schemas.openxmlformats.org/officeDocument/2006/relationships/hyperlink" Target="https://it.wikipedia.org/wiki/Sistema_extrapiramidale" TargetMode="External"/><Relationship Id="rId7" Type="http://schemas.openxmlformats.org/officeDocument/2006/relationships/hyperlink" Target="https://it.wikipedia.org/wiki/Midollo_spinale" TargetMode="External"/><Relationship Id="rId12" Type="http://schemas.openxmlformats.org/officeDocument/2006/relationships/hyperlink" Target="https://it.wikipedia.org/wiki/Capsula_interna" TargetMode="External"/><Relationship Id="rId17" Type="http://schemas.openxmlformats.org/officeDocument/2006/relationships/hyperlink" Target="https://it.wikipedia.org/wiki/Midollo_allungato" TargetMode="External"/><Relationship Id="rId2" Type="http://schemas.openxmlformats.org/officeDocument/2006/relationships/slide" Target="../slides/slide8.xml"/><Relationship Id="rId16" Type="http://schemas.openxmlformats.org/officeDocument/2006/relationships/hyperlink" Target="https://it.wikipedia.org/wiki/Ponte_di_Varolio" TargetMode="External"/><Relationship Id="rId20" Type="http://schemas.openxmlformats.org/officeDocument/2006/relationships/hyperlink" Target="https://it.wikipedia.org/wiki/Giunzione_neuromuscolare" TargetMode="External"/><Relationship Id="rId1" Type="http://schemas.openxmlformats.org/officeDocument/2006/relationships/notesMaster" Target="../notesMasters/notesMaster1.xml"/><Relationship Id="rId6" Type="http://schemas.openxmlformats.org/officeDocument/2006/relationships/hyperlink" Target="https://it.wikipedia.org/wiki/Corteccia_motoria" TargetMode="External"/><Relationship Id="rId11" Type="http://schemas.openxmlformats.org/officeDocument/2006/relationships/hyperlink" Target="https://it.wikipedia.org/wiki/Centro_semiovale" TargetMode="External"/><Relationship Id="rId5" Type="http://schemas.openxmlformats.org/officeDocument/2006/relationships/hyperlink" Target="https://it.wikipedia.org/wiki/Neurone" TargetMode="External"/><Relationship Id="rId15" Type="http://schemas.openxmlformats.org/officeDocument/2006/relationships/hyperlink" Target="https://it.wikipedia.org/wiki/Peduncolo_(medicina)" TargetMode="External"/><Relationship Id="rId10" Type="http://schemas.openxmlformats.org/officeDocument/2006/relationships/hyperlink" Target="https://it.wikipedia.org/wiki/Assone" TargetMode="External"/><Relationship Id="rId19" Type="http://schemas.openxmlformats.org/officeDocument/2006/relationships/hyperlink" Target="https://it.wikipedia.org/wiki/Motoneurone" TargetMode="External"/><Relationship Id="rId4" Type="http://schemas.openxmlformats.org/officeDocument/2006/relationships/hyperlink" Target="https://it.wikipedia.org/wiki/Muscoli" TargetMode="External"/><Relationship Id="rId9" Type="http://schemas.openxmlformats.org/officeDocument/2006/relationships/hyperlink" Target="https://it.wikipedia.org/wiki/Circonvoluzione" TargetMode="External"/><Relationship Id="rId14" Type="http://schemas.openxmlformats.org/officeDocument/2006/relationships/hyperlink" Target="https://it.wikipedia.org/wiki/Mesencefalo"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42DD71F6-162B-FC42-999D-45E437B24F8E}"/>
              </a:ext>
            </a:extLst>
          </p:cNvPr>
          <p:cNvSpPr>
            <a:spLocks noGrp="1" noRot="1" noChangeAspect="1" noTextEdit="1"/>
          </p:cNvSpPr>
          <p:nvPr>
            <p:ph type="sldImg"/>
          </p:nvPr>
        </p:nvSpPr>
        <p:spPr/>
      </p:sp>
      <p:sp>
        <p:nvSpPr>
          <p:cNvPr id="15362" name="Rectangle 2">
            <a:extLst>
              <a:ext uri="{FF2B5EF4-FFF2-40B4-BE49-F238E27FC236}">
                <a16:creationId xmlns:a16="http://schemas.microsoft.com/office/drawing/2014/main" id="{880E324F-7237-7F4A-9036-2866FA86ADC3}"/>
              </a:ext>
            </a:extLst>
          </p:cNvPr>
          <p:cNvSpPr>
            <a:spLocks noGrp="1" noChangeArrowheads="1"/>
          </p:cNvSpPr>
          <p:nvPr>
            <p:ph type="body"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r>
              <a:rPr lang="en-IT" altLang="en-IT"/>
              <a:t>La distonia è una difficoltà motoria dovuta ad atteggiamenti posturali del tutto involontari dell’individuo.</a:t>
            </a:r>
          </a:p>
          <a:p>
            <a:pPr eaLnBrk="1"/>
            <a:r>
              <a:rPr lang="en-IT" altLang="en-IT"/>
              <a:t>La persona affetta da tale disturbo assume posizioni innaturali e le mantiene per tempi prolungati, oppure riesce a modificarle molto lentamente. La distonia rientra tra i disordini del movimento.</a:t>
            </a:r>
          </a:p>
          <a:p>
            <a:pPr eaLnBrk="1"/>
            <a:endParaRPr lang="en-IT" altLang="en-IT"/>
          </a:p>
          <a:p>
            <a:pPr eaLnBrk="1"/>
            <a:r>
              <a:rPr lang="en-IT" altLang="en-IT"/>
              <a:t>Tra i disturbi del movimento - </a:t>
            </a:r>
            <a:r>
              <a:rPr lang="en-IT" altLang="en-IT" b="1"/>
              <a:t>noti come discinesie</a:t>
            </a:r>
            <a:r>
              <a:rPr lang="en-IT" altLang="en-IT"/>
              <a:t> - spicca la distonia, responsabile di contrazioni e spasmi  muscolari involontari che costringono il soggetto ad assumere posture fisiche anormali o a realizzare movimenti inconsueti, spesse volte dolenti. Un paziente distonico non è in grado di assumere nuovamente una posizione naturale o, in caso contrario, questi riuscirebbe sì a modificare la posizione insolita ma gradualmente, impiegando uno sforzo abnorme ed una sofferenza fisica talvolta esagerata e vana.  </a:t>
            </a:r>
          </a:p>
          <a:p>
            <a:pPr eaLnBrk="1"/>
            <a:r>
              <a:rPr lang="en-IT" altLang="en-IT"/>
              <a:t>Le contrazioni involontarie della muscolatura costringono il corpo a realizzare movimenti ripetitivi e posture scomode e contorte; esistono all'incirca 13 forme distoniche, talvolta tipiche di alcune forme patologiche gravi. Sfortunatamente, per la maggior parte delle distonie, non esiste una cura definitiva; tuttavia, si possono ottenere miglioramenti attraverso la somministrazione di specialità farmacologiche specifiche.</a:t>
            </a:r>
          </a:p>
          <a:p>
            <a:pPr eaLnBrk="1"/>
            <a:endParaRPr lang="en-IT" altLang="en-IT"/>
          </a:p>
          <a:p>
            <a:pPr eaLnBrk="1"/>
            <a:r>
              <a:rPr lang="en-IT" altLang="en-IT"/>
              <a:t>La distonia s'inserisce tra i disturbi del movimento maggiormente diffusi, dopo il morbo di Parkinson ed il tremore.</a:t>
            </a:r>
          </a:p>
          <a:p>
            <a:pPr eaLnBrk="1"/>
            <a:endParaRPr lang="en-IT" altLang="en-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3E942DE1-DFB7-CE42-B1BD-B52818EB5055}"/>
              </a:ext>
            </a:extLst>
          </p:cNvPr>
          <p:cNvSpPr>
            <a:spLocks noGrp="1" noRot="1" noChangeAspect="1" noTextEdit="1"/>
          </p:cNvSpPr>
          <p:nvPr>
            <p:ph type="sldImg"/>
          </p:nvPr>
        </p:nvSpPr>
        <p:spPr/>
      </p:sp>
      <p:sp>
        <p:nvSpPr>
          <p:cNvPr id="29698" name="Notes Placeholder 2">
            <a:extLst>
              <a:ext uri="{FF2B5EF4-FFF2-40B4-BE49-F238E27FC236}">
                <a16:creationId xmlns:a16="http://schemas.microsoft.com/office/drawing/2014/main" id="{59FEFB7C-2D84-3C46-9372-DBCB840C6F4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r>
              <a:rPr lang="en-US" altLang="en-IT"/>
              <a:t>Types A, B, E, and (infrequently) F cause human botulism, while types C and D cause animal toxicity.</a:t>
            </a:r>
            <a:endParaRPr lang="it-CH" altLang="en-IT"/>
          </a:p>
        </p:txBody>
      </p:sp>
      <p:sp>
        <p:nvSpPr>
          <p:cNvPr id="29699" name="Slide Number Placeholder 3">
            <a:extLst>
              <a:ext uri="{FF2B5EF4-FFF2-40B4-BE49-F238E27FC236}">
                <a16:creationId xmlns:a16="http://schemas.microsoft.com/office/drawing/2014/main" id="{68736288-92FB-5549-A337-BBA50BCD6883}"/>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fld id="{67A505AB-93E0-D14E-90A8-AFAD543E6811}" type="slidenum">
              <a:rPr lang="it-CH" altLang="en-IT"/>
              <a:pPr eaLnBrk="1"/>
              <a:t>14</a:t>
            </a:fld>
            <a:endParaRPr lang="it-CH" altLang="en-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A0D28590-A861-A142-BCF0-5B777B39B6D7}"/>
              </a:ext>
            </a:extLst>
          </p:cNvPr>
          <p:cNvSpPr>
            <a:spLocks noGrp="1" noRot="1" noChangeAspect="1" noTextEdit="1"/>
          </p:cNvSpPr>
          <p:nvPr>
            <p:ph type="sldImg"/>
          </p:nvPr>
        </p:nvSpPr>
        <p:spPr/>
      </p:sp>
      <p:sp>
        <p:nvSpPr>
          <p:cNvPr id="31746" name="Notes Placeholder 2">
            <a:extLst>
              <a:ext uri="{FF2B5EF4-FFF2-40B4-BE49-F238E27FC236}">
                <a16:creationId xmlns:a16="http://schemas.microsoft.com/office/drawing/2014/main" id="{197667A2-36D0-6249-91B9-F6498EBC35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r>
              <a:rPr lang="it-CH" altLang="en-IT"/>
              <a:t>La scissione di queste proteine distrugge la formazione di complessi SNARE funzionanti, prevenendo l’adesione e la </a:t>
            </a:r>
          </a:p>
          <a:p>
            <a:pPr eaLnBrk="1"/>
            <a:r>
              <a:rPr lang="it-CH" altLang="en-IT"/>
              <a:t>fusione delle vescicole con la membrana presinaptica ed inibendo l’esocitosi dell’acetilcolina. In tal modo viene </a:t>
            </a:r>
          </a:p>
          <a:p>
            <a:pPr eaLnBrk="1"/>
            <a:r>
              <a:rPr lang="it-CH" altLang="en-IT"/>
              <a:t>interrotta la conduzione del segnale dei neuroni colinergici coinvolti. </a:t>
            </a:r>
          </a:p>
          <a:p>
            <a:pPr eaLnBrk="1"/>
            <a:r>
              <a:rPr lang="it-CH" altLang="en-IT"/>
              <a:t>Pur mostrando tutti i 7 sierotipi lo stesso effetto biologico, ossia quello di inibire il rilascio dell’acetilcolina, si può </a:t>
            </a:r>
          </a:p>
          <a:p>
            <a:pPr eaLnBrk="1"/>
            <a:r>
              <a:rPr lang="it-CH" altLang="en-IT"/>
              <a:t>evidenziare una prima differenza tra il sierotipo A e B in termini di bersaglio biologico (nel primo SNAP-25 e nel </a:t>
            </a:r>
          </a:p>
          <a:p>
            <a:pPr eaLnBrk="1"/>
            <a:r>
              <a:rPr lang="it-CH" altLang="en-IT"/>
              <a:t>secondo VAMP)</a:t>
            </a:r>
          </a:p>
          <a:p>
            <a:pPr eaLnBrk="1"/>
            <a:endParaRPr lang="it-CH" altLang="en-IT"/>
          </a:p>
        </p:txBody>
      </p:sp>
      <p:sp>
        <p:nvSpPr>
          <p:cNvPr id="31747" name="Slide Number Placeholder 3">
            <a:extLst>
              <a:ext uri="{FF2B5EF4-FFF2-40B4-BE49-F238E27FC236}">
                <a16:creationId xmlns:a16="http://schemas.microsoft.com/office/drawing/2014/main" id="{67AE458B-F715-D146-8F2D-E4D594603FDC}"/>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fld id="{A8013E09-2CB2-304B-927A-227668B1FE2C}" type="slidenum">
              <a:rPr lang="it-CH" altLang="en-IT"/>
              <a:pPr eaLnBrk="1"/>
              <a:t>15</a:t>
            </a:fld>
            <a:endParaRPr lang="it-CH" altLang="en-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CBA5F093-5CB1-044D-9476-AC0F82E631AB}"/>
              </a:ext>
            </a:extLst>
          </p:cNvPr>
          <p:cNvSpPr>
            <a:spLocks noGrp="1" noRot="1" noChangeAspect="1" noTextEdit="1"/>
          </p:cNvSpPr>
          <p:nvPr>
            <p:ph type="sldImg"/>
          </p:nvPr>
        </p:nvSpPr>
        <p:spPr/>
      </p:sp>
      <p:sp>
        <p:nvSpPr>
          <p:cNvPr id="36866" name="Notes Placeholder 2">
            <a:extLst>
              <a:ext uri="{FF2B5EF4-FFF2-40B4-BE49-F238E27FC236}">
                <a16:creationId xmlns:a16="http://schemas.microsoft.com/office/drawing/2014/main" id="{4B0E4A73-91D3-1C40-ACF6-E7D075C0FBF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endParaRPr lang="en-US" altLang="en-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A1080B4E-5973-A140-B089-FBE0A9E51C2B}"/>
              </a:ext>
            </a:extLst>
          </p:cNvPr>
          <p:cNvSpPr>
            <a:spLocks noGrp="1" noRot="1" noChangeAspect="1" noTextEdit="1"/>
          </p:cNvSpPr>
          <p:nvPr>
            <p:ph type="sldImg"/>
          </p:nvPr>
        </p:nvSpPr>
        <p:spPr/>
      </p:sp>
      <p:sp>
        <p:nvSpPr>
          <p:cNvPr id="17410" name="Rectangle 2">
            <a:extLst>
              <a:ext uri="{FF2B5EF4-FFF2-40B4-BE49-F238E27FC236}">
                <a16:creationId xmlns:a16="http://schemas.microsoft.com/office/drawing/2014/main" id="{3040D515-1772-2D4B-9823-993086FCCF81}"/>
              </a:ext>
            </a:extLst>
          </p:cNvPr>
          <p:cNvSpPr>
            <a:spLocks noGrp="1" noChangeArrowheads="1"/>
          </p:cNvSpPr>
          <p:nvPr>
            <p:ph type="body"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r>
              <a:rPr lang="en-IT" altLang="en-IT"/>
              <a:t>Si osservano contrazioni muscolari e le posture assunte da chi è affetto da tale disturbo sono spesso molto bizzarre, si possono trovare estensioni forzate oppure torsioni attorno ad una singola articolazione. Una buona quota parte dei pazienti manifesta inoltre tremore, in genere del capo o degli arti superiori.</a:t>
            </a:r>
          </a:p>
          <a:p>
            <a:pPr eaLnBrk="1"/>
            <a:endParaRPr lang="en-IT" altLang="en-IT"/>
          </a:p>
          <a:p>
            <a:pPr eaLnBrk="1"/>
            <a:r>
              <a:rPr lang="en-IT" altLang="en-IT"/>
              <a:t>Generalità</a:t>
            </a:r>
          </a:p>
          <a:p>
            <a:pPr eaLnBrk="1"/>
            <a:r>
              <a:rPr lang="en-IT" altLang="en-IT"/>
              <a:t>La distonia è una patologia cronica e solo di rado incide nella cognizione del paziente affetto; è inoltre improbabile che la distonia sia direttamente correlata ad una diminuzione delle aspettative di vita di un individuo. Ad ogni modo, è doveroso ricordare che la distonia, quando si manifesta come sintomo di un'altra patologia, potrebbe comunque generare complicazioni a breve o lungo termine.</a:t>
            </a:r>
          </a:p>
          <a:p>
            <a:pPr eaLnBrk="1"/>
            <a:r>
              <a:rPr lang="en-IT" altLang="en-IT"/>
              <a:t>La distonia non identifica patologie terminali; talvolta, tuttavia, i movimenti muscolari involontari si presentano con un'intensità ed una frequenza tale da invalidare il paziente affetto, e da compromettere pesantemente la sua qualità di vita. In base alla forma di distonia, la malattia può generare diversi gradi di dolore e disabilità, caratteristiche classificate su una scala ideale di valutazione (dolore/disabilità: nullo - lieve - medio - grave). Le contrazioni muscolari sono protratte nel tempo e sono responsabili di posture anomale e di movimenti di torsione ripetitivi, non controllati; per alcuni autori, la torsione dei movimenti generata dalla distonia è paragonabile allo spostamento del serpente [tratto da www.distonia.it]</a:t>
            </a:r>
          </a:p>
          <a:p>
            <a:pPr eaLnBrk="1"/>
            <a:endParaRPr lang="en-IT" altLang="en-IT"/>
          </a:p>
          <a:p>
            <a:pPr eaLnBrk="1"/>
            <a:endParaRPr lang="en-IT" altLang="en-IT"/>
          </a:p>
          <a:p>
            <a:pPr eaLnBrk="1"/>
            <a:endParaRPr lang="en-IT" altLang="en-IT"/>
          </a:p>
          <a:p>
            <a:pPr eaLnBrk="1"/>
            <a:r>
              <a:rPr lang="en-IT" altLang="en-IT" b="1"/>
              <a:t>Tipologia</a:t>
            </a:r>
          </a:p>
          <a:p>
            <a:pPr eaLnBrk="1"/>
            <a:r>
              <a:rPr lang="en-IT" altLang="en-IT"/>
              <a:t>Le distonie possono essere suddivise in quelle generalizzate (che riguardano tutto il corpo, più rare e sono generalmente ad esordio precoce) e quelle focali che interessano un solo distretto corporeo e sono più comuni in generale, tipicamente ad esordio adulto: esempi sono la distonia cervicale (precedentemente chiamata torcicollo spasmodico) che interessa il collo, il crampo dello scrivano l'arto superiore, il blefarospasmo i muscoli extraoculari.</a:t>
            </a:r>
          </a:p>
          <a:p>
            <a:pPr eaLnBrk="1"/>
            <a:r>
              <a:rPr lang="en-IT" altLang="en-IT"/>
              <a:t>Tra le forme genetiche, alcune sono:</a:t>
            </a:r>
          </a:p>
          <a:p>
            <a:pPr eaLnBrk="1"/>
            <a:r>
              <a:rPr lang="en-IT" altLang="en-IT"/>
              <a:t>	•	Distonia tipo DYT1 (la prima forma genetica scoperta e la più frequente, dovuta a mutazioni del gene TOR1A)</a:t>
            </a:r>
          </a:p>
          <a:p>
            <a:pPr eaLnBrk="1"/>
            <a:r>
              <a:rPr lang="en-IT" altLang="en-IT"/>
              <a:t>	•	Distonia di Segawa (anche detta distonia responsiva alla levodopa o anche sensibile alla dopamina, dovuta nella sua forma classica a mutazioni del gene GCH1)</a:t>
            </a:r>
          </a:p>
          <a:p>
            <a:pPr eaLnBrk="1"/>
            <a:r>
              <a:rPr lang="en-IT" altLang="en-IT"/>
              <a:t>	•	Distonia mioclonica (in buona parte dei casi dovuta a mutazioni del gene SCGE)</a:t>
            </a:r>
          </a:p>
          <a:p>
            <a:pPr eaLnBrk="1"/>
            <a:endParaRPr lang="en-IT" altLang="en-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A0BDCABD-DDB1-454C-921C-623A29107A1D}"/>
              </a:ext>
            </a:extLst>
          </p:cNvPr>
          <p:cNvSpPr>
            <a:spLocks noGrp="1" noRot="1" noChangeAspect="1" noTextEdit="1"/>
          </p:cNvSpPr>
          <p:nvPr>
            <p:ph type="sldImg"/>
          </p:nvPr>
        </p:nvSpPr>
        <p:spPr/>
      </p:sp>
      <p:sp>
        <p:nvSpPr>
          <p:cNvPr id="19458" name="Notes Placeholder 2">
            <a:extLst>
              <a:ext uri="{FF2B5EF4-FFF2-40B4-BE49-F238E27FC236}">
                <a16:creationId xmlns:a16="http://schemas.microsoft.com/office/drawing/2014/main" id="{A6DE75C9-55FE-7B4C-902D-B7099DE4DA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IT" b="1"/>
              <a:t>Torsin-1A</a:t>
            </a:r>
            <a:r>
              <a:rPr lang="en-GB" altLang="en-IT"/>
              <a:t> (TorA) also known as </a:t>
            </a:r>
            <a:r>
              <a:rPr lang="en-GB" altLang="en-IT" b="1"/>
              <a:t>dystonia 1 protein</a:t>
            </a:r>
            <a:r>
              <a:rPr lang="en-GB" altLang="en-IT"/>
              <a:t> (DYT1) is a </a:t>
            </a:r>
            <a:r>
              <a:rPr lang="en-GB" altLang="en-IT">
                <a:hlinkClick r:id="rId3" tooltip="Protein"/>
              </a:rPr>
              <a:t>protein</a:t>
            </a:r>
            <a:r>
              <a:rPr lang="en-GB" altLang="en-IT"/>
              <a:t> that in humans is encoded by the </a:t>
            </a:r>
            <a:r>
              <a:rPr lang="en-GB" altLang="en-IT" i="1"/>
              <a:t>TOR1A</a:t>
            </a:r>
            <a:r>
              <a:rPr lang="en-GB" altLang="en-IT"/>
              <a:t> </a:t>
            </a:r>
            <a:r>
              <a:rPr lang="en-GB" altLang="en-IT">
                <a:hlinkClick r:id="rId4" tooltip="Gene"/>
              </a:rPr>
              <a:t>gene</a:t>
            </a:r>
            <a:r>
              <a:rPr lang="en-GB" altLang="en-IT"/>
              <a:t> (also known as DQ2 or DYT1).</a:t>
            </a:r>
            <a:r>
              <a:rPr lang="en-GB" altLang="en-IT" baseline="30000">
                <a:hlinkClick r:id="rId5"/>
              </a:rPr>
              <a:t>[5]</a:t>
            </a:r>
            <a:r>
              <a:rPr lang="en-GB" altLang="en-IT"/>
              <a:t> TorA localizes to the </a:t>
            </a:r>
            <a:r>
              <a:rPr lang="en-GB" altLang="en-IT">
                <a:hlinkClick r:id="rId6" tooltip="Endoplasmic reticulum"/>
              </a:rPr>
              <a:t>endoplasmic reticulum</a:t>
            </a:r>
            <a:r>
              <a:rPr lang="en-GB" altLang="en-IT"/>
              <a:t> and contiguous </a:t>
            </a:r>
            <a:r>
              <a:rPr lang="en-GB" altLang="en-IT">
                <a:hlinkClick r:id="rId7" tooltip="Nuclear membrane"/>
              </a:rPr>
              <a:t>perinuclear space</a:t>
            </a:r>
            <a:r>
              <a:rPr lang="en-GB" altLang="en-IT"/>
              <a:t>, where its ATPase activity is activated by either LULL1 or </a:t>
            </a:r>
            <a:r>
              <a:rPr lang="en-GB" altLang="en-IT">
                <a:hlinkClick r:id="rId8" tooltip="TOR1AIP1"/>
              </a:rPr>
              <a:t>LAP1</a:t>
            </a:r>
            <a:r>
              <a:rPr lang="en-GB" altLang="en-IT"/>
              <a:t>, respectively.</a:t>
            </a:r>
          </a:p>
          <a:p>
            <a:r>
              <a:rPr lang="en-GB" altLang="en-IT" b="1"/>
              <a:t>Contents</a:t>
            </a:r>
          </a:p>
          <a:p>
            <a:r>
              <a:rPr lang="en-GB" altLang="en-IT">
                <a:hlinkClick r:id="rId9"/>
              </a:rPr>
              <a:t>1Function</a:t>
            </a:r>
            <a:endParaRPr lang="en-GB" altLang="en-IT"/>
          </a:p>
          <a:p>
            <a:r>
              <a:rPr lang="en-GB" altLang="en-IT">
                <a:hlinkClick r:id="rId10"/>
              </a:rPr>
              <a:t>2Clinical significance</a:t>
            </a:r>
            <a:endParaRPr lang="en-GB" altLang="en-IT"/>
          </a:p>
          <a:p>
            <a:r>
              <a:rPr lang="en-GB" altLang="en-IT">
                <a:hlinkClick r:id="rId11"/>
              </a:rPr>
              <a:t>3References</a:t>
            </a:r>
            <a:endParaRPr lang="en-GB" altLang="en-IT"/>
          </a:p>
          <a:p>
            <a:r>
              <a:rPr lang="en-GB" altLang="en-IT">
                <a:hlinkClick r:id="rId12"/>
              </a:rPr>
              <a:t>4Further reading</a:t>
            </a:r>
            <a:endParaRPr lang="en-GB" altLang="en-IT"/>
          </a:p>
          <a:p>
            <a:r>
              <a:rPr lang="en-GB" altLang="en-IT">
                <a:hlinkClick r:id="rId13"/>
              </a:rPr>
              <a:t>5External links</a:t>
            </a:r>
            <a:endParaRPr lang="en-GB" altLang="en-IT"/>
          </a:p>
          <a:p>
            <a:r>
              <a:rPr lang="en-GB" altLang="en-IT"/>
              <a:t>Function[</a:t>
            </a:r>
            <a:r>
              <a:rPr lang="en-GB" altLang="en-IT">
                <a:hlinkClick r:id="rId14" tooltip="Edit section: Function"/>
              </a:rPr>
              <a:t>edit</a:t>
            </a:r>
            <a:r>
              <a:rPr lang="en-GB" altLang="en-IT"/>
              <a:t>]</a:t>
            </a:r>
          </a:p>
          <a:p>
            <a:r>
              <a:rPr lang="en-GB" altLang="en-IT"/>
              <a:t>The protein encoded by this gene is a member of the </a:t>
            </a:r>
            <a:r>
              <a:rPr lang="en-GB" altLang="en-IT">
                <a:hlinkClick r:id="rId15" tooltip="AAA proteins"/>
              </a:rPr>
              <a:t>AAA family</a:t>
            </a:r>
            <a:r>
              <a:rPr lang="en-GB" altLang="en-IT"/>
              <a:t> of adenosine triphosphatases (ATPases), is related to the Clp protease/heat shock family.</a:t>
            </a:r>
            <a:r>
              <a:rPr lang="en-GB" altLang="en-IT" baseline="30000">
                <a:hlinkClick r:id="rId16"/>
              </a:rPr>
              <a:t>[6]</a:t>
            </a:r>
            <a:endParaRPr lang="en-GB" altLang="en-IT"/>
          </a:p>
          <a:p>
            <a:r>
              <a:rPr lang="en-GB" altLang="en-IT"/>
              <a:t>Clinical significance[</a:t>
            </a:r>
            <a:r>
              <a:rPr lang="en-GB" altLang="en-IT">
                <a:hlinkClick r:id="rId17" tooltip="Edit section: Clinical significance"/>
              </a:rPr>
              <a:t>edit</a:t>
            </a:r>
            <a:r>
              <a:rPr lang="en-GB" altLang="en-IT"/>
              <a:t>]</a:t>
            </a:r>
          </a:p>
          <a:p>
            <a:r>
              <a:rPr lang="en-GB" altLang="en-IT"/>
              <a:t>Mutations in this gene result in the autosomal dominant disorder, </a:t>
            </a:r>
            <a:r>
              <a:rPr lang="en-GB" altLang="en-IT">
                <a:hlinkClick r:id="rId18" tooltip="Torsion dystonia"/>
              </a:rPr>
              <a:t>torsion dystonia 1</a:t>
            </a:r>
            <a:r>
              <a:rPr lang="en-GB" altLang="en-IT"/>
              <a:t>.</a:t>
            </a:r>
            <a:r>
              <a:rPr lang="en-GB" altLang="en-IT" baseline="30000">
                <a:hlinkClick r:id="rId16"/>
              </a:rPr>
              <a:t>[6]</a:t>
            </a:r>
            <a:endParaRPr lang="en-GB" altLang="en-IT"/>
          </a:p>
          <a:p>
            <a:endParaRPr lang="en-US" altLang="en-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 </a:t>
            </a:r>
            <a:r>
              <a:rPr lang="en-US" dirty="0" err="1"/>
              <a:t>ruolo</a:t>
            </a:r>
            <a:r>
              <a:rPr lang="en-US" dirty="0"/>
              <a:t> </a:t>
            </a:r>
            <a:r>
              <a:rPr lang="en-US" dirty="0" err="1"/>
              <a:t>della</a:t>
            </a:r>
            <a:r>
              <a:rPr lang="en-US" dirty="0"/>
              <a:t> </a:t>
            </a:r>
            <a:r>
              <a:rPr lang="en-US" dirty="0" err="1"/>
              <a:t>dopamina</a:t>
            </a:r>
            <a:r>
              <a:rPr lang="en-US" dirty="0"/>
              <a:t> </a:t>
            </a:r>
            <a:r>
              <a:rPr lang="en-US" dirty="0" err="1"/>
              <a:t>è</a:t>
            </a:r>
            <a:r>
              <a:rPr lang="en-US" dirty="0"/>
              <a:t> </a:t>
            </a:r>
            <a:r>
              <a:rPr lang="en-US" dirty="0" err="1"/>
              <a:t>quello</a:t>
            </a:r>
            <a:r>
              <a:rPr lang="en-US" dirty="0"/>
              <a:t> di </a:t>
            </a:r>
            <a:r>
              <a:rPr lang="en-US" dirty="0" err="1"/>
              <a:t>regolare</a:t>
            </a:r>
            <a:r>
              <a:rPr lang="en-US" dirty="0"/>
              <a:t> </a:t>
            </a:r>
            <a:r>
              <a:rPr lang="en-US" dirty="0" err="1"/>
              <a:t>l'equilibrio</a:t>
            </a:r>
            <a:r>
              <a:rPr lang="en-US" dirty="0"/>
              <a:t> </a:t>
            </a:r>
            <a:r>
              <a:rPr lang="en-US" dirty="0" err="1"/>
              <a:t>tra</a:t>
            </a:r>
            <a:r>
              <a:rPr lang="en-US" dirty="0"/>
              <a:t> le due vie </a:t>
            </a:r>
            <a:r>
              <a:rPr lang="en-US" dirty="0" err="1"/>
              <a:t>striato-pallidali</a:t>
            </a:r>
            <a:r>
              <a:rPr lang="en-US" dirty="0"/>
              <a:t> </a:t>
            </a:r>
            <a:r>
              <a:rPr lang="en-US" dirty="0" err="1"/>
              <a:t>attraverso</a:t>
            </a:r>
            <a:r>
              <a:rPr lang="en-US" dirty="0"/>
              <a:t> la </a:t>
            </a:r>
            <a:r>
              <a:rPr lang="en-US" dirty="0" err="1"/>
              <a:t>modulazione</a:t>
            </a:r>
            <a:r>
              <a:rPr lang="en-US" dirty="0"/>
              <a:t> </a:t>
            </a:r>
            <a:r>
              <a:rPr lang="en-US" dirty="0" err="1"/>
              <a:t>delle</a:t>
            </a:r>
            <a:r>
              <a:rPr lang="en-US" dirty="0"/>
              <a:t> </a:t>
            </a:r>
            <a:r>
              <a:rPr lang="en-US" dirty="0" err="1"/>
              <a:t>sinapsi</a:t>
            </a:r>
            <a:r>
              <a:rPr lang="en-US" dirty="0"/>
              <a:t> cortico-</a:t>
            </a:r>
            <a:r>
              <a:rPr lang="en-US" dirty="0" err="1"/>
              <a:t>striatali</a:t>
            </a:r>
            <a:r>
              <a:rPr lang="en-US" dirty="0"/>
              <a:t>. </a:t>
            </a:r>
            <a:r>
              <a:rPr lang="en-US" dirty="0" err="1"/>
              <a:t>Questo</a:t>
            </a:r>
            <a:r>
              <a:rPr lang="en-US" dirty="0"/>
              <a:t> </a:t>
            </a:r>
            <a:r>
              <a:rPr lang="en-US" dirty="0" err="1"/>
              <a:t>processo</a:t>
            </a:r>
            <a:r>
              <a:rPr lang="en-US" dirty="0"/>
              <a:t> </a:t>
            </a:r>
            <a:r>
              <a:rPr lang="en-US" dirty="0" err="1"/>
              <a:t>consente</a:t>
            </a:r>
            <a:r>
              <a:rPr lang="en-US" dirty="0"/>
              <a:t> la </a:t>
            </a:r>
            <a:r>
              <a:rPr lang="en-US" dirty="0" err="1"/>
              <a:t>selezione</a:t>
            </a:r>
            <a:r>
              <a:rPr lang="en-US" dirty="0"/>
              <a:t> di routine </a:t>
            </a:r>
            <a:r>
              <a:rPr lang="en-US" dirty="0" err="1"/>
              <a:t>specifiche</a:t>
            </a:r>
            <a:r>
              <a:rPr lang="en-US" dirty="0"/>
              <a:t> </a:t>
            </a:r>
            <a:r>
              <a:rPr lang="en-US" dirty="0" err="1"/>
              <a:t>adattate</a:t>
            </a:r>
            <a:r>
              <a:rPr lang="en-US" dirty="0"/>
              <a:t> al </a:t>
            </a:r>
            <a:r>
              <a:rPr lang="en-US" dirty="0" err="1"/>
              <a:t>contesto</a:t>
            </a:r>
            <a:r>
              <a:rPr lang="en-US" dirty="0"/>
              <a:t> </a:t>
            </a:r>
            <a:r>
              <a:rPr lang="en-US" dirty="0" err="1"/>
              <a:t>dell'azione</a:t>
            </a:r>
            <a:r>
              <a:rPr lang="en-US" dirty="0"/>
              <a:t>, ad es. </a:t>
            </a:r>
            <a:r>
              <a:rPr lang="en-US" dirty="0" err="1"/>
              <a:t>durante</a:t>
            </a:r>
            <a:r>
              <a:rPr lang="en-US" dirty="0"/>
              <a:t> </a:t>
            </a:r>
            <a:r>
              <a:rPr lang="en-US" dirty="0" err="1"/>
              <a:t>l'esecuzione</a:t>
            </a:r>
            <a:r>
              <a:rPr lang="en-US" dirty="0"/>
              <a:t> del </a:t>
            </a:r>
            <a:r>
              <a:rPr lang="en-US" dirty="0" err="1"/>
              <a:t>movimento</a:t>
            </a:r>
            <a:r>
              <a:rPr lang="en-US" dirty="0"/>
              <a:t>, per </a:t>
            </a:r>
            <a:r>
              <a:rPr lang="en-US" dirty="0" err="1"/>
              <a:t>selezionare</a:t>
            </a:r>
            <a:r>
              <a:rPr lang="en-US" dirty="0"/>
              <a:t> una catena di </a:t>
            </a:r>
            <a:r>
              <a:rPr lang="en-US" dirty="0" err="1"/>
              <a:t>muscoli</a:t>
            </a:r>
            <a:r>
              <a:rPr lang="en-US" dirty="0"/>
              <a:t> </a:t>
            </a:r>
            <a:r>
              <a:rPr lang="en-US" dirty="0" err="1"/>
              <a:t>agonisti</a:t>
            </a:r>
            <a:r>
              <a:rPr lang="en-US" dirty="0"/>
              <a:t> (</a:t>
            </a:r>
            <a:r>
              <a:rPr lang="en-US" dirty="0" err="1"/>
              <a:t>percorso</a:t>
            </a:r>
            <a:r>
              <a:rPr lang="en-US" dirty="0"/>
              <a:t> </a:t>
            </a:r>
            <a:r>
              <a:rPr lang="en-US" dirty="0" err="1"/>
              <a:t>diretto</a:t>
            </a:r>
            <a:r>
              <a:rPr lang="en-US" dirty="0"/>
              <a:t>) </a:t>
            </a:r>
            <a:r>
              <a:rPr lang="en-US" dirty="0" err="1"/>
              <a:t>inibendone</a:t>
            </a:r>
            <a:r>
              <a:rPr lang="en-US" dirty="0"/>
              <a:t> </a:t>
            </a:r>
            <a:r>
              <a:rPr lang="en-US" dirty="0" err="1"/>
              <a:t>gli</a:t>
            </a:r>
            <a:r>
              <a:rPr lang="en-US" dirty="0"/>
              <a:t> </a:t>
            </a:r>
            <a:r>
              <a:rPr lang="en-US" dirty="0" err="1"/>
              <a:t>antagonisti</a:t>
            </a:r>
            <a:r>
              <a:rPr lang="en-US" dirty="0"/>
              <a:t> (</a:t>
            </a:r>
            <a:r>
              <a:rPr lang="en-US" dirty="0" err="1"/>
              <a:t>percorso</a:t>
            </a:r>
            <a:r>
              <a:rPr lang="en-US" dirty="0"/>
              <a:t> </a:t>
            </a:r>
            <a:r>
              <a:rPr lang="en-US" dirty="0" err="1"/>
              <a:t>indiretto</a:t>
            </a:r>
            <a:r>
              <a:rPr lang="en-US" dirty="0"/>
              <a:t>). Un </a:t>
            </a:r>
            <a:r>
              <a:rPr lang="en-US" dirty="0" err="1"/>
              <a:t>fallimento</a:t>
            </a:r>
            <a:r>
              <a:rPr lang="en-US" dirty="0"/>
              <a:t> di </a:t>
            </a:r>
            <a:r>
              <a:rPr lang="en-US" dirty="0" err="1"/>
              <a:t>questo</a:t>
            </a:r>
            <a:r>
              <a:rPr lang="en-US" dirty="0"/>
              <a:t> </a:t>
            </a:r>
            <a:r>
              <a:rPr lang="en-US" dirty="0" err="1"/>
              <a:t>meccanismo</a:t>
            </a:r>
            <a:r>
              <a:rPr lang="en-US" dirty="0"/>
              <a:t> porta a co-</a:t>
            </a:r>
            <a:r>
              <a:rPr lang="en-US" dirty="0" err="1"/>
              <a:t>contrazioni</a:t>
            </a:r>
            <a:r>
              <a:rPr lang="en-US" dirty="0"/>
              <a:t> </a:t>
            </a:r>
            <a:r>
              <a:rPr lang="en-US" dirty="0" err="1"/>
              <a:t>muscolari</a:t>
            </a:r>
            <a:r>
              <a:rPr lang="en-US" dirty="0"/>
              <a:t> e al </a:t>
            </a:r>
            <a:r>
              <a:rPr lang="en-US" dirty="0" err="1"/>
              <a:t>trabocco</a:t>
            </a:r>
            <a:r>
              <a:rPr lang="en-US" dirty="0"/>
              <a:t> </a:t>
            </a:r>
            <a:r>
              <a:rPr lang="en-US" dirty="0" err="1"/>
              <a:t>dell'attività</a:t>
            </a:r>
            <a:r>
              <a:rPr lang="en-US" dirty="0"/>
              <a:t> </a:t>
            </a:r>
            <a:r>
              <a:rPr lang="en-US" dirty="0" err="1"/>
              <a:t>muscolare</a:t>
            </a:r>
            <a:r>
              <a:rPr lang="en-US" dirty="0"/>
              <a:t>, due </a:t>
            </a:r>
            <a:r>
              <a:rPr lang="en-US" dirty="0" err="1"/>
              <a:t>punti</a:t>
            </a:r>
            <a:r>
              <a:rPr lang="en-US" dirty="0"/>
              <a:t> di </a:t>
            </a:r>
            <a:r>
              <a:rPr lang="en-US" dirty="0" err="1"/>
              <a:t>riferimento</a:t>
            </a:r>
            <a:r>
              <a:rPr lang="en-US" dirty="0"/>
              <a:t> </a:t>
            </a:r>
            <a:r>
              <a:rPr lang="en-US" dirty="0" err="1"/>
              <a:t>della</a:t>
            </a:r>
            <a:r>
              <a:rPr lang="en-US" dirty="0"/>
              <a:t> </a:t>
            </a:r>
            <a:r>
              <a:rPr lang="en-US" dirty="0" err="1"/>
              <a:t>distonia</a:t>
            </a:r>
            <a:r>
              <a:rPr lang="en-US" dirty="0"/>
              <a:t>.</a:t>
            </a:r>
          </a:p>
        </p:txBody>
      </p:sp>
    </p:spTree>
    <p:extLst>
      <p:ext uri="{BB962C8B-B14F-4D97-AF65-F5344CB8AC3E}">
        <p14:creationId xmlns:p14="http://schemas.microsoft.com/office/powerpoint/2010/main" val="83956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b="1"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Il sistema extrapiramidale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è un insieme di vie e di centri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3" tooltip="Nervo"/>
              </a:rPr>
              <a:t>nervosi</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che agiscono direttamente o indirettamente sulla corretta azione motoria, controllando le reazioni istintive orientate e adattandole al movimento volontario, coordinato dal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4" tooltip="Sistema piramidale"/>
              </a:rPr>
              <a:t>sistema piramidale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Connessioni nervose[</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Le connessioni del sistema extrapiramidale sono molto complesse: gli impulsi periferici, giunti al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5" tooltip="Talamo"/>
              </a:rPr>
              <a:t>talamo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sono smistati al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6" tooltip="Corpo striato"/>
              </a:rPr>
              <a:t>corpo striato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vero complesso organizzatore degli impulsi, trasmessi poi alle formazioni extrapiramidali sottostanti.</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Il sistema extrapiramidale si divide a sua volta in due fasci distinti: </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la </a:t>
            </a:r>
            <a:r>
              <a:rPr lang="it-IT" b="1"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via del cordone mediale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che è formata da fasci nervosi importanti per l'innervazione muscolare dei movimenti grossolani come quelli delle braccia e delle gambe;</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la </a:t>
            </a:r>
            <a:r>
              <a:rPr lang="it-IT" b="1"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via del cordone laterale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che innerva invece la muscolatura reclutata ai movimenti fini quali quelli delle dita.</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Grazie ai rapporti con la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7" tooltip="Corteccia cerebrale"/>
              </a:rPr>
              <a:t>corteccia</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queste strutture possono regolare la motilità piramidale, di origine corticale. Il sistema extrapiramidale è quindi un sistema a più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8" tooltip="Sinapsi"/>
              </a:rPr>
              <a:t>sinapsi</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che influenza in ultima istanza i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9" tooltip="Motoneurone"/>
              </a:rPr>
              <a:t>motoneuroni spinali</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regolando il tono muscolare e la motilità.</a:t>
            </a:r>
          </a:p>
          <a:p>
            <a:pPr rtl="0"/>
            <a:r>
              <a:rPr lang="it-IT" b="1"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Le vie extra-piramidali</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Le vie extra-piramidali sono principalmente tre:</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Via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cortico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-strio-pallido-rubro-(reticolo)-spinale;</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Via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cortico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-strio-pallido-ipotalamo-olivo-spinale;</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Via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cortico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-ponto-cerebello-dento-(rubro)reticolo-spinale.</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Le prime due vie hanno il tratto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cortico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-strio-pallido in comune e prevede l'origine di cellule piramidali dal V strato della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coniocorteccia</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che si porta attraverso il centro semi-ovale e la radiazione al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6" tooltip="Corpo striato"/>
              </a:rPr>
              <a:t>corpo striato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0" tooltip="Nucleo caudato"/>
              </a:rPr>
              <a:t>nucleo caudato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e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1" tooltip="Putamen"/>
              </a:rPr>
              <a:t>putamen</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e, quindi, al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2" tooltip="Globus pallidus"/>
              </a:rPr>
              <a:t>pallido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attivando sia il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3" tooltip="Telencefalo"/>
              </a:rPr>
              <a:t>circuito dei nuclei della base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(secondo circuito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regolatorio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dei movimenti dopo quello del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4" tooltip="Cervelletto"/>
              </a:rPr>
              <a:t>cervelletto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che due fasci discendenti: il primo si porta al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5" tooltip="Nucleo rosso"/>
              </a:rPr>
              <a:t>nucleo rosso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e il secondo all'</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6" tooltip="Ipotalamo"/>
              </a:rPr>
              <a:t>ipotalamo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Dal nucleo rosso si sviluppano i due fasci discendenti (poco sviluppati nell'uomo) che prendono il nome di rubro-spinale anteriore e laterale e che si incrociano nella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7" tooltip="Decussazione"/>
              </a:rPr>
              <a:t>decussazione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del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Forel</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ma anche i fasci rubro-reticolari che si portano alla sostanza reticolare di tutto il tronco encefalico a cui convergeranno anche le fibre discendenti della via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cortico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-ponto-cerebello-rubro-spinale.</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Il fascio che si porta all'ipotalamo darà origine ad un fascio discendente che si porta verso il basso a dare il fascio della callotta centrale in cui giungono anche fibre dal reticolo e dal nucleo rosso dirette al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8" tooltip="Nucleo olivare inferiore"/>
              </a:rPr>
              <a:t>nucleo olivare inferiore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da cui origina il fascio olivo-spinale che con il fascio spino-olivare forma il fascio triangolare (di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Helweg</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La terza via è quella che dalla corteccia si porta ai nuclei del tronco encefalico (principalmente del ponte e del bulbo) con il fascio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cortico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-pontino frontale dell'Arnold e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cortico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-pontino temporale del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Turck</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che decorrono rispettivamente medialmente e lateralmente al fascio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cortico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-spinale nel piede del peduncolo cerebrale del mesencefalo, per andare a distribuirsi ai nuclei basilari del ponte. Da questi nuclei si dipartono fibre trasversali, che determinano la macro-morfologia del ponte, crociate, che si portano attraverso i peduncoli cerebellari medi, alla corteccia del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neocerebello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come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9" tooltip="Fibre muscoidi (la pagina non esiste)"/>
              </a:rPr>
              <a:t>fibre muscoidi</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qui dopo aver contratto sinapsi con le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20" tooltip="Cellule dei granuli (la pagina non esiste)"/>
              </a:rPr>
              <a:t>cellule dei granuli</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la via prosegue fuoriuscendo passando per la maggior parte attraverso il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21" tooltip="Nucleo dentato"/>
              </a:rPr>
              <a:t>nucleo dentato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e attraverso il nucleo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emboliforme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(o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interposito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per correre nei peduncoli cerebellari superiori e decussare a livello di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tegmento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nel mesencefalo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7" tooltip="Decussazione"/>
              </a:rPr>
              <a:t>decussazione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del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Wernekinck</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per arrivare al nucleo rosso o portarsi direttamente al nucleo ventrale laterale del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5" tooltip="Talamo"/>
              </a:rPr>
              <a:t>talamo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nella parte posteriore o dallo stesso nucleo rosso per formare il fascio rubro-spinale o quello reticolo-spinale.</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È bene ricordare, anche se di fatto non fanno parte delle vie extra-piramidali, che al nucleo rosso giungono fibre anche dallo spino-cerebello per il nucleo rosso per la coordinazione e la resa fluida dei movimenti in collaborazione anche con il circuito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regolatorio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dei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22" tooltip="Nuclei della base"/>
              </a:rPr>
              <a:t>nuclei della base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
            </a:r>
          </a:p>
          <a:p>
            <a:pPr rtl="0"/>
            <a:r>
              <a:rPr lang="it-IT" b="1"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Funzioni</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La sua azione si esplica così nei movimenti espressivi, in quelli associati (come nelle sincinesie pendolari, il pendolamento degli arti superiori durante la marcia), nella scrittura, nella masticazione, nella fonazione, nella deglutizione, nella stazione eretta e in tutti gli altri atteggiamenti del corpo.</a:t>
            </a:r>
          </a:p>
          <a:p>
            <a:pPr rtl="0"/>
            <a:r>
              <a:rPr lang="it-IT" b="1"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Patologia</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In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23" tooltip="Neurologia"/>
              </a:rPr>
              <a:t>neurologia</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la rottura dell'equilibrio funzionale fra i vari circuiti è considerata alla base dei disordini motori extrapiramidali. Un classico esempio di lesione del sistema extrapiramidale è rappresentato dal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24" tooltip="Malattia di Parkinson"/>
              </a:rPr>
              <a:t>malattia di Parkinson</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o dalla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25" tooltip="Corea di Huntington"/>
              </a:rPr>
              <a:t>corea di Huntington</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in quest'ultima, farmaci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26" tooltip="Neurolettico"/>
              </a:rPr>
              <a:t>neurolettici</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dovrebbero essere d'aiuto, ma è ormai chiaro che gli stessi neurolettici creano problemi al sistema extrapiramidale.</a:t>
            </a:r>
          </a:p>
          <a:p>
            <a:br>
              <a:rPr lang="it-IT" dirty="0">
                <a:effectLst/>
              </a:rPr>
            </a:br>
            <a:endParaRPr lang="it-IT" dirty="0">
              <a:effectLst/>
            </a:endParaRPr>
          </a:p>
          <a:p>
            <a:endParaRPr lang="en-US" dirty="0"/>
          </a:p>
        </p:txBody>
      </p:sp>
    </p:spTree>
    <p:extLst>
      <p:ext uri="{BB962C8B-B14F-4D97-AF65-F5344CB8AC3E}">
        <p14:creationId xmlns:p14="http://schemas.microsoft.com/office/powerpoint/2010/main" val="3984753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it-IT" b="1"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Sistema piramidale</a:t>
            </a:r>
          </a:p>
          <a:p>
            <a:pPr rtl="0" fontAlgn="t"/>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Il </a:t>
            </a:r>
            <a:r>
              <a:rPr lang="it-IT" b="1"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sistema piramidale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(o </a:t>
            </a:r>
            <a:r>
              <a:rPr lang="it-IT" b="1"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via piramidale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è un sistema di vie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3" tooltip="Nervo"/>
              </a:rPr>
              <a:t>nervose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che provvedono ai movimenti volontari dei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4" tooltip="Muscoli"/>
              </a:rPr>
              <a:t>muscoli</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permettendo lo svolgimento del movimento attraverso un circuito neuronale costituito da due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5" tooltip="Neurone"/>
              </a:rPr>
              <a:t>neuroni</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La pianificazione del gesto motorio avviene nelle aree corticali.</a:t>
            </a:r>
          </a:p>
          <a:p>
            <a:pPr rtl="0"/>
            <a:endPar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a:p>
            <a:pPr rtl="0"/>
            <a:r>
              <a:rPr lang="it-IT" b="1"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Descrizione</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Il sistema è costituito da fibre motrici che originano dalla parte posteriore dei lobi frontali della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6" tooltip="Corteccia motoria"/>
              </a:rPr>
              <a:t>corteccia motoria</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e terminano nei centri nervosi del tronco encefalico e nelle corna anteriori del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7" tooltip="Midollo spinale"/>
              </a:rPr>
              <a:t>midollo spinale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tali fibre formano in particolare il </a:t>
            </a:r>
            <a:r>
              <a:rPr lang="it-IT" b="0" i="1"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fascio piramidale crociato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(le cui fibre si incrociano nel midollo allungato) e il </a:t>
            </a:r>
            <a:r>
              <a:rPr lang="it-IT" b="0" i="1"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fascio piramidale diretto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L'area del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8" tooltip="Cervello"/>
              </a:rPr>
              <a:t>cervello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deputata al movimento volontario è la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9" tooltip="Circonvoluzione"/>
              </a:rPr>
              <a:t>circonvoluzione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frontale ascendente o </a:t>
            </a:r>
            <a:r>
              <a:rPr lang="it-IT" b="0" i="1"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Area 4</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organizzata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somatotopicamente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(ovvero partendo dall'apice della circonvoluzione e procedendo verso il basso troviamo i neuroni deputati al movimento dei muscoli del piede, arto inferiore, tronco, arto superiore, mano, collo e testa). Le fibre nervose, ovvero gli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0" tooltip="Assone"/>
              </a:rPr>
              <a:t>assoni</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delle cellule piramidali della corteccia dell'area 4, si portano nel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1" tooltip="Centro semiovale"/>
              </a:rPr>
              <a:t>centro semiovale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in cui convergono e scendono attraverso la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2" tooltip="Capsula interna"/>
              </a:rPr>
              <a:t>capsula interna</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(di cui occupano il ginocchio e la parte anteriore del braccio posteriore: nel ginocchio passano le fibre destinate ai nuclei motori dei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3" tooltip="Nervi cranici"/>
              </a:rPr>
              <a:t>nervi cranici</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per il movimento dei muscoli di collo e testa, chiamati nel loro insieme </a:t>
            </a:r>
            <a:r>
              <a:rPr lang="it-IT" b="0" i="1"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fascio genicolato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poi passano attraverso il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4" tooltip="Mesencefalo"/>
              </a:rPr>
              <a:t>mesencefalo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nel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5" tooltip="Peduncolo (medicina)"/>
              </a:rPr>
              <a:t>peduncolo</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cerebrale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attraversano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6" tooltip="Ponte di Varolio"/>
              </a:rPr>
              <a:t>ponte di Varolio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e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7" tooltip="Midollo allungato"/>
              </a:rPr>
              <a:t>midollo allungato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dove si estingue il fascio genicolato.</a:t>
            </a:r>
          </a:p>
          <a:p>
            <a:pPr rtl="0"/>
            <a:r>
              <a:rPr lang="it-IT" b="1"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Percorso della via piramidale</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 livello della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8" tooltip="Decussazione"/>
              </a:rPr>
              <a:t>decussazione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delle piramidi, visibile nella fessura mediana anteriore del bulbo, la gran parte delle fibre (80-90%) attraversa la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8" tooltip="Decussazione"/>
              </a:rPr>
              <a:t>decussazione</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per portarsi nel cordone laterale dell'antimero opposto formando il </a:t>
            </a:r>
            <a:r>
              <a:rPr lang="it-IT" b="0" i="1"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fascio piramidale crociato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che si estingue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sinaptando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con i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19" tooltip="Motoneurone"/>
              </a:rPr>
              <a:t>motoneuroni</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del corno omo-laterale. La restante parte di fibre che non si incrocia resta nel cordone anteriore e forma il fascio piramidale diretto, che termina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sinaptando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con i motoneuroni del corno anteriore contro-laterale, a cui giungono attraversando la commessura bianca anteriore.</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I motoneuroni sono il secondo neurone della via, escono dal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7" tooltip="Midollo spinale"/>
              </a:rPr>
              <a:t>midollo </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7" tooltip="Midollo spinale"/>
              </a:rPr>
              <a:t>spinale</a:t>
            </a:r>
            <a:r>
              <a:rPr lang="it-IT" b="0" i="0" u="none" strike="noStrike" kern="1200" dirty="0" err="1">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attraverso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la radice anteriore dei nervi spinali e decorrono nel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3" tooltip="Nervo"/>
              </a:rPr>
              <a:t>nervo</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fino al muscolo da innervare, dove si ramificano e ogni ramificazione forma delle connessioni neuro-muscolari chiamate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20" tooltip="Giunzione neuromuscolare"/>
              </a:rPr>
              <a:t>placche motrici</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a:t>
            </a:r>
          </a:p>
          <a:p>
            <a:pPr rtl="0"/>
            <a:r>
              <a:rPr lang="it-IT" b="1"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Vie extrapiramidali</a:t>
            </a:r>
          </a:p>
          <a:p>
            <a:pPr rtl="0"/>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I movimenti automatici e il tono muscolare sono poi regolati attraverso altre vie motrici (</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hlinkClick r:id="rId21" tooltip="Sistema extrapiramidale"/>
              </a:rPr>
              <a:t>extrapiramidali</a:t>
            </a:r>
            <a:r>
              <a:rPr lang="it-IT" b="0" i="0" u="none" strike="noStrike"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 in questo tipo di vie sono coinvolti i nuclei vestibolari, i tubercoli quadrigemini del mesencefalo, il nucleo rosso, la formazione reticolare, il nucleo olivare inferiore ed, in generale, il cervelletto.</a:t>
            </a:r>
          </a:p>
          <a:p>
            <a:endParaRPr lang="en-US" dirty="0"/>
          </a:p>
        </p:txBody>
      </p:sp>
    </p:spTree>
    <p:extLst>
      <p:ext uri="{BB962C8B-B14F-4D97-AF65-F5344CB8AC3E}">
        <p14:creationId xmlns:p14="http://schemas.microsoft.com/office/powerpoint/2010/main" val="288905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D72B3C55-5AC3-7E46-8C98-E88BC6321804}"/>
              </a:ext>
            </a:extLst>
          </p:cNvPr>
          <p:cNvSpPr>
            <a:spLocks noGrp="1" noRot="1" noChangeAspect="1" noTextEdit="1"/>
          </p:cNvSpPr>
          <p:nvPr>
            <p:ph type="sldImg"/>
          </p:nvPr>
        </p:nvSpPr>
        <p:spPr/>
      </p:sp>
      <p:sp>
        <p:nvSpPr>
          <p:cNvPr id="23554" name="Rectangle 2">
            <a:extLst>
              <a:ext uri="{FF2B5EF4-FFF2-40B4-BE49-F238E27FC236}">
                <a16:creationId xmlns:a16="http://schemas.microsoft.com/office/drawing/2014/main" id="{E57B146A-702A-C242-8195-FC5D8E8B3E94}"/>
              </a:ext>
            </a:extLst>
          </p:cNvPr>
          <p:cNvSpPr>
            <a:spLocks noGrp="1" noChangeArrowheads="1"/>
          </p:cNvSpPr>
          <p:nvPr>
            <p:ph type="body"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r>
              <a:rPr lang="en-IT" altLang="en-IT"/>
              <a:t>Tra i disturbi del movimento - noti come discinesie - spicca la distonia, responsabile di contrazioni e spasmi  muscolari involontari che costringono il soggetto ad assumere posture fisiche anormali o a realizzare movimenti inconsueti, spesse volte dolenti. Un paziente distonico non è in grado di assumere nuovamente una posizione naturale o, in caso contrario, questi riuscirebbe sì a modificare la posizione insolita ma gradualmente, impiegando uno sforzo abnorme ed una sofferenza fisica talvolta esagerata e vana.  </a:t>
            </a:r>
          </a:p>
          <a:p>
            <a:pPr eaLnBrk="1"/>
            <a:r>
              <a:rPr lang="en-IT" altLang="en-IT"/>
              <a:t>Le contrazioni involontarie della muscolatura costringono il corpo a realizzare movimenti ripetitivi e posture scomode e contorte; esistono all'incirca 13 forme distoniche, talvolta tipiche di alcune forme patologiche gravi. Sfortunatamente, per la maggior parte delle distonie, non esiste una cura definitiva; tuttavia, si possono ottenere miglioramenti attraverso la somministrazione di specialità farmacologiche specifiche.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CD2A37A9-D8E7-0E4F-8C5D-DBE24CA1994A}"/>
              </a:ext>
            </a:extLst>
          </p:cNvPr>
          <p:cNvSpPr>
            <a:spLocks noGrp="1" noRot="1" noChangeAspect="1" noTextEdit="1"/>
          </p:cNvSpPr>
          <p:nvPr>
            <p:ph type="sldImg"/>
          </p:nvPr>
        </p:nvSpPr>
        <p:spPr/>
      </p:sp>
      <p:sp>
        <p:nvSpPr>
          <p:cNvPr id="25602" name="Rectangle 2">
            <a:extLst>
              <a:ext uri="{FF2B5EF4-FFF2-40B4-BE49-F238E27FC236}">
                <a16:creationId xmlns:a16="http://schemas.microsoft.com/office/drawing/2014/main" id="{4FEB9C77-C355-DA4A-B387-16D5B732226D}"/>
              </a:ext>
            </a:extLst>
          </p:cNvPr>
          <p:cNvSpPr>
            <a:spLocks noGrp="1" noChangeArrowheads="1"/>
          </p:cNvSpPr>
          <p:nvPr>
            <p:ph type="body"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r>
              <a:rPr lang="en-IT" altLang="en-IT" b="1"/>
              <a:t>Eziologia</a:t>
            </a:r>
            <a:endParaRPr lang="en-IT" altLang="en-IT"/>
          </a:p>
          <a:p>
            <a:pPr eaLnBrk="1"/>
            <a:r>
              <a:rPr lang="en-IT" altLang="en-IT"/>
              <a:t>La distonia é una manifestazione clinica che può essere indotta da varie cause. Quando la causa é sconosciuta, si parla di forme idiopatiche (in genere ad esordio adulto e comunque le più frequenti). Il disturbo può avere carattere familiare, ma solo raramente é ereditario (quando dovuto a mutazioni di alcuni geni). La forma genetica più frequente tra forme ad esordio precoce è dovuta a mutazione del gene TOR1A (DYT1). Ci sono anche cause cosiddette secondarie: per esempio, alcuni farmaci possono provocare distonia fra vari altri effetti collaterali.</a:t>
            </a:r>
          </a:p>
          <a:p>
            <a:pPr eaLnBrk="1"/>
            <a:r>
              <a:rPr lang="en-IT" altLang="en-IT" b="1"/>
              <a:t>Terapie</a:t>
            </a:r>
          </a:p>
          <a:p>
            <a:pPr eaLnBrk="1"/>
            <a:r>
              <a:rPr lang="en-IT" altLang="en-IT"/>
              <a:t>Alcune forme generalizzate di distonia possono ottenere beneficio da terapie a base di dopamina, anticolinergici, benzodiazepine, baclofene e anticonvulsivanti. Nelle forme focali la terapia di prima scelta è l'iniezione locale di tossina botulinica.</a:t>
            </a:r>
          </a:p>
          <a:p>
            <a:pPr eaLnBrk="1"/>
            <a:r>
              <a:rPr lang="en-IT" altLang="en-IT"/>
              <a:t>Per alcuni casi è indicata la Stimolazione cerebrale profonda del globo pallido.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L’efficacia</a:t>
            </a:r>
            <a:r>
              <a:rPr lang="en-US" dirty="0"/>
              <a:t> </a:t>
            </a:r>
            <a:r>
              <a:rPr lang="en-US" dirty="0" err="1"/>
              <a:t>dei</a:t>
            </a:r>
            <a:r>
              <a:rPr lang="en-US" dirty="0"/>
              <a:t> </a:t>
            </a:r>
            <a:r>
              <a:rPr lang="en-US" dirty="0" err="1"/>
              <a:t>neurolettici</a:t>
            </a:r>
            <a:r>
              <a:rPr lang="en-US" dirty="0"/>
              <a:t> è </a:t>
            </a:r>
            <a:r>
              <a:rPr lang="en-US" dirty="0" err="1"/>
              <a:t>strettamente</a:t>
            </a:r>
            <a:r>
              <a:rPr lang="en-US" dirty="0"/>
              <a:t> </a:t>
            </a:r>
            <a:r>
              <a:rPr lang="en-US" dirty="0" err="1"/>
              <a:t>legata</a:t>
            </a:r>
            <a:r>
              <a:rPr lang="en-US" dirty="0"/>
              <a:t> </a:t>
            </a:r>
            <a:r>
              <a:rPr lang="en-US" dirty="0" err="1"/>
              <a:t>alla</a:t>
            </a:r>
            <a:r>
              <a:rPr lang="en-US" dirty="0"/>
              <a:t> </a:t>
            </a:r>
            <a:r>
              <a:rPr lang="en-US" dirty="0" err="1"/>
              <a:t>loro</a:t>
            </a:r>
            <a:r>
              <a:rPr lang="en-US" dirty="0"/>
              <a:t> </a:t>
            </a:r>
            <a:r>
              <a:rPr lang="en-US" dirty="0" err="1"/>
              <a:t>capacita</a:t>
            </a:r>
            <a:r>
              <a:rPr lang="en-US" dirty="0"/>
              <a:t>̀ di </a:t>
            </a:r>
            <a:r>
              <a:rPr lang="en-US" dirty="0" err="1"/>
              <a:t>legarsi</a:t>
            </a:r>
            <a:r>
              <a:rPr lang="en-US" dirty="0"/>
              <a:t> </a:t>
            </a:r>
            <a:r>
              <a:rPr lang="en-US" dirty="0" err="1"/>
              <a:t>preferibilmente</a:t>
            </a:r>
            <a:r>
              <a:rPr lang="en-US" dirty="0"/>
              <a:t> con </a:t>
            </a:r>
            <a:r>
              <a:rPr lang="en-US" dirty="0" err="1"/>
              <a:t>i</a:t>
            </a:r>
            <a:r>
              <a:rPr lang="en-US" dirty="0"/>
              <a:t> </a:t>
            </a:r>
            <a:r>
              <a:rPr lang="en-US" dirty="0" err="1"/>
              <a:t>recettori</a:t>
            </a:r>
            <a:r>
              <a:rPr lang="en-US" dirty="0"/>
              <a:t> D4 e di </a:t>
            </a:r>
            <a:r>
              <a:rPr lang="en-US" dirty="0" err="1"/>
              <a:t>bloccare</a:t>
            </a:r>
            <a:r>
              <a:rPr lang="en-US" dirty="0"/>
              <a:t> </a:t>
            </a:r>
            <a:r>
              <a:rPr lang="en-US" dirty="0" err="1"/>
              <a:t>i</a:t>
            </a:r>
            <a:r>
              <a:rPr lang="en-US" dirty="0"/>
              <a:t> </a:t>
            </a:r>
            <a:r>
              <a:rPr lang="en-US" dirty="0" err="1"/>
              <a:t>recettori</a:t>
            </a:r>
            <a:r>
              <a:rPr lang="en-US" dirty="0"/>
              <a:t> 5-HT2A. </a:t>
            </a:r>
          </a:p>
          <a:p>
            <a:r>
              <a:rPr lang="en-US" dirty="0" err="1"/>
              <a:t>L’interazione</a:t>
            </a:r>
            <a:r>
              <a:rPr lang="en-US" dirty="0"/>
              <a:t> con </a:t>
            </a:r>
            <a:r>
              <a:rPr lang="en-US" dirty="0" err="1"/>
              <a:t>i</a:t>
            </a:r>
            <a:r>
              <a:rPr lang="en-US" dirty="0"/>
              <a:t> </a:t>
            </a:r>
            <a:r>
              <a:rPr lang="en-US" dirty="0" err="1"/>
              <a:t>recettori</a:t>
            </a:r>
            <a:r>
              <a:rPr lang="en-US" dirty="0"/>
              <a:t> D2 porta ad </a:t>
            </a:r>
            <a:r>
              <a:rPr lang="en-US" dirty="0" err="1"/>
              <a:t>effetti</a:t>
            </a:r>
            <a:r>
              <a:rPr lang="en-US" dirty="0"/>
              <a:t> </a:t>
            </a:r>
            <a:r>
              <a:rPr lang="en-US" dirty="0" err="1"/>
              <a:t>parkinsoniano</a:t>
            </a:r>
            <a:r>
              <a:rPr lang="en-US"/>
              <a:t>-simile</a:t>
            </a:r>
            <a:br>
              <a:rPr lang="en-US"/>
            </a:br>
            <a:endParaRPr lang="en-US"/>
          </a:p>
          <a:p>
            <a:endParaRPr lang="en-US"/>
          </a:p>
        </p:txBody>
      </p:sp>
    </p:spTree>
    <p:extLst>
      <p:ext uri="{BB962C8B-B14F-4D97-AF65-F5344CB8AC3E}">
        <p14:creationId xmlns:p14="http://schemas.microsoft.com/office/powerpoint/2010/main" val="78010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Rectangle 3">
            <a:extLst>
              <a:ext uri="{FF2B5EF4-FFF2-40B4-BE49-F238E27FC236}">
                <a16:creationId xmlns:a16="http://schemas.microsoft.com/office/drawing/2014/main" id="{978904B8-D909-5A4B-8BC7-DE74EA1CB9C8}"/>
              </a:ext>
            </a:extLst>
          </p:cNvPr>
          <p:cNvSpPr>
            <a:spLocks noGrp="1"/>
          </p:cNvSpPr>
          <p:nvPr>
            <p:ph type="sldNum" sz="quarter" idx="10"/>
          </p:nvPr>
        </p:nvSpPr>
        <p:spPr>
          <a:ln/>
        </p:spPr>
        <p:txBody>
          <a:bodyPr/>
          <a:lstStyle>
            <a:lvl1pPr>
              <a:defRPr/>
            </a:lvl1pPr>
          </a:lstStyle>
          <a:p>
            <a:pPr>
              <a:defRPr/>
            </a:pPr>
            <a:fld id="{C4BCE443-24F7-B54F-A1A8-C3E11B29D9A1}" type="slidenum">
              <a:rPr lang="en-IT" altLang="en-IT"/>
              <a:pPr>
                <a:defRPr/>
              </a:pPr>
              <a:t>‹#›</a:t>
            </a:fld>
            <a:endParaRPr lang="en-IT" altLang="en-IT"/>
          </a:p>
        </p:txBody>
      </p:sp>
    </p:spTree>
    <p:extLst>
      <p:ext uri="{BB962C8B-B14F-4D97-AF65-F5344CB8AC3E}">
        <p14:creationId xmlns:p14="http://schemas.microsoft.com/office/powerpoint/2010/main" val="1986912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0C679F25-8B42-F54D-AC3E-1DDB12681CD9}"/>
              </a:ext>
            </a:extLst>
          </p:cNvPr>
          <p:cNvSpPr>
            <a:spLocks noGrp="1"/>
          </p:cNvSpPr>
          <p:nvPr>
            <p:ph type="sldNum" sz="quarter" idx="10"/>
          </p:nvPr>
        </p:nvSpPr>
        <p:spPr>
          <a:ln/>
        </p:spPr>
        <p:txBody>
          <a:bodyPr/>
          <a:lstStyle>
            <a:lvl1pPr>
              <a:defRPr/>
            </a:lvl1pPr>
          </a:lstStyle>
          <a:p>
            <a:pPr>
              <a:defRPr/>
            </a:pPr>
            <a:fld id="{D893DFA2-ED1B-1947-92D7-FD8B8694B29F}" type="slidenum">
              <a:rPr lang="en-IT" altLang="en-IT"/>
              <a:pPr>
                <a:defRPr/>
              </a:pPr>
              <a:t>‹#›</a:t>
            </a:fld>
            <a:endParaRPr lang="en-IT" altLang="en-IT"/>
          </a:p>
        </p:txBody>
      </p:sp>
    </p:spTree>
    <p:extLst>
      <p:ext uri="{BB962C8B-B14F-4D97-AF65-F5344CB8AC3E}">
        <p14:creationId xmlns:p14="http://schemas.microsoft.com/office/powerpoint/2010/main" val="157211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C2EA85F8-9C86-F74A-A62C-C854A4424825}"/>
              </a:ext>
            </a:extLst>
          </p:cNvPr>
          <p:cNvSpPr>
            <a:spLocks noGrp="1"/>
          </p:cNvSpPr>
          <p:nvPr>
            <p:ph type="sldNum" sz="quarter" idx="10"/>
          </p:nvPr>
        </p:nvSpPr>
        <p:spPr>
          <a:ln/>
        </p:spPr>
        <p:txBody>
          <a:bodyPr/>
          <a:lstStyle>
            <a:lvl1pPr>
              <a:defRPr/>
            </a:lvl1pPr>
          </a:lstStyle>
          <a:p>
            <a:pPr>
              <a:defRPr/>
            </a:pPr>
            <a:fld id="{F859E6D0-F300-3E4E-9B67-7B5FE3C18952}" type="slidenum">
              <a:rPr lang="en-IT" altLang="en-IT"/>
              <a:pPr>
                <a:defRPr/>
              </a:pPr>
              <a:t>‹#›</a:t>
            </a:fld>
            <a:endParaRPr lang="en-IT" altLang="en-IT"/>
          </a:p>
        </p:txBody>
      </p:sp>
    </p:spTree>
    <p:extLst>
      <p:ext uri="{BB962C8B-B14F-4D97-AF65-F5344CB8AC3E}">
        <p14:creationId xmlns:p14="http://schemas.microsoft.com/office/powerpoint/2010/main" val="61623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7A4E8763-603F-FD46-9AED-A1902619EF1B}"/>
              </a:ext>
            </a:extLst>
          </p:cNvPr>
          <p:cNvSpPr>
            <a:spLocks noGrp="1"/>
          </p:cNvSpPr>
          <p:nvPr>
            <p:ph type="sldNum" sz="quarter" idx="10"/>
          </p:nvPr>
        </p:nvSpPr>
        <p:spPr>
          <a:ln/>
        </p:spPr>
        <p:txBody>
          <a:bodyPr/>
          <a:lstStyle>
            <a:lvl1pPr>
              <a:defRPr/>
            </a:lvl1pPr>
          </a:lstStyle>
          <a:p>
            <a:pPr>
              <a:defRPr/>
            </a:pPr>
            <a:fld id="{14C48BE9-AC9B-7742-94FA-7D086FE5C4C0}" type="slidenum">
              <a:rPr lang="en-IT" altLang="en-IT"/>
              <a:pPr>
                <a:defRPr/>
              </a:pPr>
              <a:t>‹#›</a:t>
            </a:fld>
            <a:endParaRPr lang="en-IT" altLang="en-IT"/>
          </a:p>
        </p:txBody>
      </p:sp>
    </p:spTree>
    <p:extLst>
      <p:ext uri="{BB962C8B-B14F-4D97-AF65-F5344CB8AC3E}">
        <p14:creationId xmlns:p14="http://schemas.microsoft.com/office/powerpoint/2010/main" val="368419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a:t>Click to edit Master text styles</a:t>
            </a:r>
          </a:p>
        </p:txBody>
      </p:sp>
      <p:sp>
        <p:nvSpPr>
          <p:cNvPr id="4" name="Rectangle 3">
            <a:extLst>
              <a:ext uri="{FF2B5EF4-FFF2-40B4-BE49-F238E27FC236}">
                <a16:creationId xmlns:a16="http://schemas.microsoft.com/office/drawing/2014/main" id="{49D91EEB-AB66-444C-8C28-81434F6D8B8F}"/>
              </a:ext>
            </a:extLst>
          </p:cNvPr>
          <p:cNvSpPr>
            <a:spLocks noGrp="1"/>
          </p:cNvSpPr>
          <p:nvPr>
            <p:ph type="sldNum" sz="quarter" idx="10"/>
          </p:nvPr>
        </p:nvSpPr>
        <p:spPr>
          <a:ln/>
        </p:spPr>
        <p:txBody>
          <a:bodyPr/>
          <a:lstStyle>
            <a:lvl1pPr>
              <a:defRPr/>
            </a:lvl1pPr>
          </a:lstStyle>
          <a:p>
            <a:pPr>
              <a:defRPr/>
            </a:pPr>
            <a:fld id="{B77DDFF3-E8A3-0244-A0EE-4A65CC3B2398}" type="slidenum">
              <a:rPr lang="en-IT" altLang="en-IT"/>
              <a:pPr>
                <a:defRPr/>
              </a:pPr>
              <a:t>‹#›</a:t>
            </a:fld>
            <a:endParaRPr lang="en-IT" altLang="en-IT"/>
          </a:p>
        </p:txBody>
      </p:sp>
    </p:spTree>
    <p:extLst>
      <p:ext uri="{BB962C8B-B14F-4D97-AF65-F5344CB8AC3E}">
        <p14:creationId xmlns:p14="http://schemas.microsoft.com/office/powerpoint/2010/main" val="344566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5257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3">
            <a:extLst>
              <a:ext uri="{FF2B5EF4-FFF2-40B4-BE49-F238E27FC236}">
                <a16:creationId xmlns:a16="http://schemas.microsoft.com/office/drawing/2014/main" id="{FC9045DF-A9B7-AE40-9B75-96BE4D9BFD14}"/>
              </a:ext>
            </a:extLst>
          </p:cNvPr>
          <p:cNvSpPr>
            <a:spLocks noGrp="1"/>
          </p:cNvSpPr>
          <p:nvPr>
            <p:ph type="sldNum" sz="quarter" idx="10"/>
          </p:nvPr>
        </p:nvSpPr>
        <p:spPr>
          <a:ln/>
        </p:spPr>
        <p:txBody>
          <a:bodyPr/>
          <a:lstStyle>
            <a:lvl1pPr>
              <a:defRPr/>
            </a:lvl1pPr>
          </a:lstStyle>
          <a:p>
            <a:pPr>
              <a:defRPr/>
            </a:pPr>
            <a:fld id="{EC4C1DC6-3B43-3F42-A86B-55900A79334A}" type="slidenum">
              <a:rPr lang="en-IT" altLang="en-IT"/>
              <a:pPr>
                <a:defRPr/>
              </a:pPr>
              <a:t>‹#›</a:t>
            </a:fld>
            <a:endParaRPr lang="en-IT" altLang="en-IT"/>
          </a:p>
        </p:txBody>
      </p:sp>
    </p:spTree>
    <p:extLst>
      <p:ext uri="{BB962C8B-B14F-4D97-AF65-F5344CB8AC3E}">
        <p14:creationId xmlns:p14="http://schemas.microsoft.com/office/powerpoint/2010/main" val="67740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3">
            <a:extLst>
              <a:ext uri="{FF2B5EF4-FFF2-40B4-BE49-F238E27FC236}">
                <a16:creationId xmlns:a16="http://schemas.microsoft.com/office/drawing/2014/main" id="{1D10F5E1-65A7-F444-A3E1-64BB3313277D}"/>
              </a:ext>
            </a:extLst>
          </p:cNvPr>
          <p:cNvSpPr>
            <a:spLocks noGrp="1"/>
          </p:cNvSpPr>
          <p:nvPr>
            <p:ph type="sldNum" sz="quarter" idx="10"/>
          </p:nvPr>
        </p:nvSpPr>
        <p:spPr>
          <a:ln/>
        </p:spPr>
        <p:txBody>
          <a:bodyPr/>
          <a:lstStyle>
            <a:lvl1pPr>
              <a:defRPr/>
            </a:lvl1pPr>
          </a:lstStyle>
          <a:p>
            <a:pPr>
              <a:defRPr/>
            </a:pPr>
            <a:fld id="{9CACB4BB-5240-DB4C-BBDA-3DA9DCA1DBE6}" type="slidenum">
              <a:rPr lang="en-IT" altLang="en-IT"/>
              <a:pPr>
                <a:defRPr/>
              </a:pPr>
              <a:t>‹#›</a:t>
            </a:fld>
            <a:endParaRPr lang="en-IT" altLang="en-IT"/>
          </a:p>
        </p:txBody>
      </p:sp>
    </p:spTree>
    <p:extLst>
      <p:ext uri="{BB962C8B-B14F-4D97-AF65-F5344CB8AC3E}">
        <p14:creationId xmlns:p14="http://schemas.microsoft.com/office/powerpoint/2010/main" val="204685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3">
            <a:extLst>
              <a:ext uri="{FF2B5EF4-FFF2-40B4-BE49-F238E27FC236}">
                <a16:creationId xmlns:a16="http://schemas.microsoft.com/office/drawing/2014/main" id="{C8118357-1E9F-B845-8C30-3AE137E3370F}"/>
              </a:ext>
            </a:extLst>
          </p:cNvPr>
          <p:cNvSpPr>
            <a:spLocks noGrp="1"/>
          </p:cNvSpPr>
          <p:nvPr>
            <p:ph type="sldNum" sz="quarter" idx="10"/>
          </p:nvPr>
        </p:nvSpPr>
        <p:spPr>
          <a:ln/>
        </p:spPr>
        <p:txBody>
          <a:bodyPr/>
          <a:lstStyle>
            <a:lvl1pPr>
              <a:defRPr/>
            </a:lvl1pPr>
          </a:lstStyle>
          <a:p>
            <a:pPr>
              <a:defRPr/>
            </a:pPr>
            <a:fld id="{2375CB3F-A0A4-694B-820A-6AABA4B0B6B0}" type="slidenum">
              <a:rPr lang="en-IT" altLang="en-IT"/>
              <a:pPr>
                <a:defRPr/>
              </a:pPr>
              <a:t>‹#›</a:t>
            </a:fld>
            <a:endParaRPr lang="en-IT" altLang="en-IT"/>
          </a:p>
        </p:txBody>
      </p:sp>
    </p:spTree>
    <p:extLst>
      <p:ext uri="{BB962C8B-B14F-4D97-AF65-F5344CB8AC3E}">
        <p14:creationId xmlns:p14="http://schemas.microsoft.com/office/powerpoint/2010/main" val="125146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3B82203C-0FF5-6841-8F1C-43543B399624}"/>
              </a:ext>
            </a:extLst>
          </p:cNvPr>
          <p:cNvSpPr>
            <a:spLocks noGrp="1"/>
          </p:cNvSpPr>
          <p:nvPr>
            <p:ph type="sldNum" sz="quarter" idx="10"/>
          </p:nvPr>
        </p:nvSpPr>
        <p:spPr>
          <a:ln/>
        </p:spPr>
        <p:txBody>
          <a:bodyPr/>
          <a:lstStyle>
            <a:lvl1pPr>
              <a:defRPr/>
            </a:lvl1pPr>
          </a:lstStyle>
          <a:p>
            <a:pPr>
              <a:defRPr/>
            </a:pPr>
            <a:fld id="{56FB2DC5-EA33-E34A-8B49-4B882C85A546}" type="slidenum">
              <a:rPr lang="en-IT" altLang="en-IT"/>
              <a:pPr>
                <a:defRPr/>
              </a:pPr>
              <a:t>‹#›</a:t>
            </a:fld>
            <a:endParaRPr lang="en-IT" altLang="en-IT"/>
          </a:p>
        </p:txBody>
      </p:sp>
    </p:spTree>
    <p:extLst>
      <p:ext uri="{BB962C8B-B14F-4D97-AF65-F5344CB8AC3E}">
        <p14:creationId xmlns:p14="http://schemas.microsoft.com/office/powerpoint/2010/main" val="379519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3">
            <a:extLst>
              <a:ext uri="{FF2B5EF4-FFF2-40B4-BE49-F238E27FC236}">
                <a16:creationId xmlns:a16="http://schemas.microsoft.com/office/drawing/2014/main" id="{89C44740-5F5C-D24E-960C-343FD56FF37E}"/>
              </a:ext>
            </a:extLst>
          </p:cNvPr>
          <p:cNvSpPr>
            <a:spLocks noGrp="1"/>
          </p:cNvSpPr>
          <p:nvPr>
            <p:ph type="sldNum" sz="quarter" idx="10"/>
          </p:nvPr>
        </p:nvSpPr>
        <p:spPr>
          <a:ln/>
        </p:spPr>
        <p:txBody>
          <a:bodyPr/>
          <a:lstStyle>
            <a:lvl1pPr>
              <a:defRPr/>
            </a:lvl1pPr>
          </a:lstStyle>
          <a:p>
            <a:pPr>
              <a:defRPr/>
            </a:pPr>
            <a:fld id="{5B2F630D-C0F4-F34B-B4EF-195CE0CFE5D2}" type="slidenum">
              <a:rPr lang="en-IT" altLang="en-IT"/>
              <a:pPr>
                <a:defRPr/>
              </a:pPr>
              <a:t>‹#›</a:t>
            </a:fld>
            <a:endParaRPr lang="en-IT" altLang="en-IT"/>
          </a:p>
        </p:txBody>
      </p:sp>
    </p:spTree>
    <p:extLst>
      <p:ext uri="{BB962C8B-B14F-4D97-AF65-F5344CB8AC3E}">
        <p14:creationId xmlns:p14="http://schemas.microsoft.com/office/powerpoint/2010/main" val="315606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Times" pitchFamily="2"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Rectangle 3">
            <a:extLst>
              <a:ext uri="{FF2B5EF4-FFF2-40B4-BE49-F238E27FC236}">
                <a16:creationId xmlns:a16="http://schemas.microsoft.com/office/drawing/2014/main" id="{040E5115-B0E7-4549-A53F-6FAB3CAE397F}"/>
              </a:ext>
            </a:extLst>
          </p:cNvPr>
          <p:cNvSpPr>
            <a:spLocks noGrp="1"/>
          </p:cNvSpPr>
          <p:nvPr>
            <p:ph type="sldNum" sz="quarter" idx="10"/>
          </p:nvPr>
        </p:nvSpPr>
        <p:spPr>
          <a:ln/>
        </p:spPr>
        <p:txBody>
          <a:bodyPr/>
          <a:lstStyle>
            <a:lvl1pPr>
              <a:defRPr/>
            </a:lvl1pPr>
          </a:lstStyle>
          <a:p>
            <a:pPr>
              <a:defRPr/>
            </a:pPr>
            <a:fld id="{A83C30B0-3EAB-A34C-98F7-8F6C5690C035}" type="slidenum">
              <a:rPr lang="en-IT" altLang="en-IT"/>
              <a:pPr>
                <a:defRPr/>
              </a:pPr>
              <a:t>‹#›</a:t>
            </a:fld>
            <a:endParaRPr lang="en-IT" altLang="en-IT"/>
          </a:p>
        </p:txBody>
      </p:sp>
    </p:spTree>
    <p:extLst>
      <p:ext uri="{BB962C8B-B14F-4D97-AF65-F5344CB8AC3E}">
        <p14:creationId xmlns:p14="http://schemas.microsoft.com/office/powerpoint/2010/main" val="182263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69AEF92-BC82-EE4F-8ED7-D661308DB2DC}"/>
              </a:ext>
            </a:extLst>
          </p:cNvPr>
          <p:cNvSpPr>
            <a:spLocks noGrp="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p>
            <a:pPr lvl="0"/>
            <a:r>
              <a:rPr lang="en-IT" altLang="en-IT">
                <a:sym typeface="Times" pitchFamily="2" charset="0"/>
              </a:rPr>
              <a:t>Click to edit Master title style</a:t>
            </a:r>
          </a:p>
        </p:txBody>
      </p:sp>
      <p:sp>
        <p:nvSpPr>
          <p:cNvPr id="1027" name="Rectangle 2">
            <a:extLst>
              <a:ext uri="{FF2B5EF4-FFF2-40B4-BE49-F238E27FC236}">
                <a16:creationId xmlns:a16="http://schemas.microsoft.com/office/drawing/2014/main" id="{BA17D4B1-3DE4-464A-ABFB-B5CDCA71130D}"/>
              </a:ext>
            </a:extLst>
          </p:cNvPr>
          <p:cNvSpPr>
            <a:spLocks noGrp="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IT" altLang="en-IT">
                <a:sym typeface="Times" pitchFamily="2" charset="0"/>
              </a:rPr>
              <a:t>Click to edit Master text styles</a:t>
            </a:r>
          </a:p>
          <a:p>
            <a:pPr lvl="1"/>
            <a:r>
              <a:rPr lang="en-IT" altLang="en-IT">
                <a:sym typeface="Times" pitchFamily="2" charset="0"/>
              </a:rPr>
              <a:t>Second level</a:t>
            </a:r>
          </a:p>
          <a:p>
            <a:pPr lvl="2"/>
            <a:r>
              <a:rPr lang="en-IT" altLang="en-IT">
                <a:sym typeface="Times" pitchFamily="2" charset="0"/>
              </a:rPr>
              <a:t>Third level</a:t>
            </a:r>
          </a:p>
          <a:p>
            <a:pPr lvl="3"/>
            <a:r>
              <a:rPr lang="en-IT" altLang="en-IT">
                <a:sym typeface="Times" pitchFamily="2" charset="0"/>
              </a:rPr>
              <a:t>Fourth level</a:t>
            </a:r>
          </a:p>
          <a:p>
            <a:pPr lvl="4"/>
            <a:r>
              <a:rPr lang="en-IT" altLang="en-IT">
                <a:sym typeface="Times" pitchFamily="2" charset="0"/>
              </a:rPr>
              <a:t>Fifth level</a:t>
            </a:r>
          </a:p>
        </p:txBody>
      </p:sp>
      <p:sp>
        <p:nvSpPr>
          <p:cNvPr id="2" name="Rectangle 3">
            <a:extLst>
              <a:ext uri="{FF2B5EF4-FFF2-40B4-BE49-F238E27FC236}">
                <a16:creationId xmlns:a16="http://schemas.microsoft.com/office/drawing/2014/main" id="{DC92B820-F96C-EF4E-AAF4-3181F0498BF1}"/>
              </a:ext>
            </a:extLst>
          </p:cNvPr>
          <p:cNvSpPr>
            <a:spLocks noGrp="1"/>
          </p:cNvSpPr>
          <p:nvPr>
            <p:ph type="sldNum" sz="quarter" idx="2"/>
          </p:nvPr>
        </p:nvSpPr>
        <p:spPr bwMode="auto">
          <a:xfrm>
            <a:off x="8175625" y="6248400"/>
            <a:ext cx="280988" cy="319088"/>
          </a:xfrm>
          <a:prstGeom prst="rect">
            <a:avLst/>
          </a:prstGeom>
          <a:noFill/>
          <a:ln>
            <a:noFill/>
          </a:ln>
          <a:effectLst/>
        </p:spPr>
        <p:txBody>
          <a:bodyPr vert="horz" wrap="none" lIns="45720" tIns="45720" rIns="45720" bIns="45720" numCol="1" anchor="t" anchorCtr="0" compatLnSpc="1">
            <a:prstTxWarp prst="textNoShape">
              <a:avLst/>
            </a:prstTxWarp>
          </a:bodyPr>
          <a:lstStyle>
            <a:lvl1pPr algn="r" eaLnBrk="1">
              <a:defRPr sz="1400"/>
            </a:lvl1pPr>
          </a:lstStyle>
          <a:p>
            <a:pPr>
              <a:defRPr/>
            </a:pPr>
            <a:fld id="{FEB52499-4E49-8C42-A3A2-0223395B6084}" type="slidenum">
              <a:rPr lang="en-IT" altLang="en-IT"/>
              <a:pPr>
                <a:defRPr/>
              </a:pPr>
              <a:t>‹#›</a:t>
            </a:fld>
            <a:endParaRPr lang="en-IT" altLang="en-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rgbClr val="000000"/>
          </a:solidFill>
          <a:latin typeface="+mj-lt"/>
          <a:ea typeface="+mj-ea"/>
          <a:cs typeface="+mj-cs"/>
          <a:sym typeface="Times" pitchFamily="2" charset="0"/>
        </a:defRPr>
      </a:lvl1pPr>
      <a:lvl2pPr algn="ctr" rtl="0" eaLnBrk="0" fontAlgn="base" hangingPunct="0">
        <a:spcBef>
          <a:spcPct val="0"/>
        </a:spcBef>
        <a:spcAft>
          <a:spcPct val="0"/>
        </a:spcAft>
        <a:defRPr sz="4400">
          <a:solidFill>
            <a:srgbClr val="000000"/>
          </a:solidFill>
          <a:latin typeface="Times" pitchFamily="2" charset="0"/>
          <a:ea typeface="Times" pitchFamily="2" charset="0"/>
          <a:cs typeface="Times" pitchFamily="2" charset="0"/>
          <a:sym typeface="Times" pitchFamily="2" charset="0"/>
        </a:defRPr>
      </a:lvl2pPr>
      <a:lvl3pPr algn="ctr" rtl="0" eaLnBrk="0" fontAlgn="base" hangingPunct="0">
        <a:spcBef>
          <a:spcPct val="0"/>
        </a:spcBef>
        <a:spcAft>
          <a:spcPct val="0"/>
        </a:spcAft>
        <a:defRPr sz="4400">
          <a:solidFill>
            <a:srgbClr val="000000"/>
          </a:solidFill>
          <a:latin typeface="Times" pitchFamily="2" charset="0"/>
          <a:ea typeface="Times" pitchFamily="2" charset="0"/>
          <a:cs typeface="Times" pitchFamily="2" charset="0"/>
          <a:sym typeface="Times" pitchFamily="2" charset="0"/>
        </a:defRPr>
      </a:lvl3pPr>
      <a:lvl4pPr algn="ctr" rtl="0" eaLnBrk="0" fontAlgn="base" hangingPunct="0">
        <a:spcBef>
          <a:spcPct val="0"/>
        </a:spcBef>
        <a:spcAft>
          <a:spcPct val="0"/>
        </a:spcAft>
        <a:defRPr sz="4400">
          <a:solidFill>
            <a:srgbClr val="000000"/>
          </a:solidFill>
          <a:latin typeface="Times" pitchFamily="2" charset="0"/>
          <a:ea typeface="Times" pitchFamily="2" charset="0"/>
          <a:cs typeface="Times" pitchFamily="2" charset="0"/>
          <a:sym typeface="Times" pitchFamily="2" charset="0"/>
        </a:defRPr>
      </a:lvl4pPr>
      <a:lvl5pPr algn="ctr" rtl="0" eaLnBrk="0" fontAlgn="base" hangingPunct="0">
        <a:spcBef>
          <a:spcPct val="0"/>
        </a:spcBef>
        <a:spcAft>
          <a:spcPct val="0"/>
        </a:spcAft>
        <a:defRPr sz="4400">
          <a:solidFill>
            <a:srgbClr val="000000"/>
          </a:solidFill>
          <a:latin typeface="Times" pitchFamily="2" charset="0"/>
          <a:ea typeface="Times" pitchFamily="2" charset="0"/>
          <a:cs typeface="Times" pitchFamily="2" charset="0"/>
          <a:sym typeface="Times" pitchFamily="2" charset="0"/>
        </a:defRPr>
      </a:lvl5pPr>
      <a:lvl6pPr marL="457200" algn="ctr" rtl="0" fontAlgn="base" hangingPunct="0">
        <a:spcBef>
          <a:spcPct val="0"/>
        </a:spcBef>
        <a:spcAft>
          <a:spcPct val="0"/>
        </a:spcAft>
        <a:defRPr sz="4400">
          <a:solidFill>
            <a:srgbClr val="000000"/>
          </a:solidFill>
          <a:latin typeface="Times" pitchFamily="2" charset="0"/>
          <a:ea typeface="Times" pitchFamily="2" charset="0"/>
          <a:cs typeface="Times" pitchFamily="2" charset="0"/>
          <a:sym typeface="Times" pitchFamily="2" charset="0"/>
        </a:defRPr>
      </a:lvl6pPr>
      <a:lvl7pPr marL="914400" algn="ctr" rtl="0" fontAlgn="base" hangingPunct="0">
        <a:spcBef>
          <a:spcPct val="0"/>
        </a:spcBef>
        <a:spcAft>
          <a:spcPct val="0"/>
        </a:spcAft>
        <a:defRPr sz="4400">
          <a:solidFill>
            <a:srgbClr val="000000"/>
          </a:solidFill>
          <a:latin typeface="Times" pitchFamily="2" charset="0"/>
          <a:ea typeface="Times" pitchFamily="2" charset="0"/>
          <a:cs typeface="Times" pitchFamily="2" charset="0"/>
          <a:sym typeface="Times" pitchFamily="2" charset="0"/>
        </a:defRPr>
      </a:lvl7pPr>
      <a:lvl8pPr marL="1371600" algn="ctr" rtl="0" fontAlgn="base" hangingPunct="0">
        <a:spcBef>
          <a:spcPct val="0"/>
        </a:spcBef>
        <a:spcAft>
          <a:spcPct val="0"/>
        </a:spcAft>
        <a:defRPr sz="4400">
          <a:solidFill>
            <a:srgbClr val="000000"/>
          </a:solidFill>
          <a:latin typeface="Times" pitchFamily="2" charset="0"/>
          <a:ea typeface="Times" pitchFamily="2" charset="0"/>
          <a:cs typeface="Times" pitchFamily="2" charset="0"/>
          <a:sym typeface="Times" pitchFamily="2" charset="0"/>
        </a:defRPr>
      </a:lvl8pPr>
      <a:lvl9pPr marL="1828800" algn="ctr" rtl="0" fontAlgn="base" hangingPunct="0">
        <a:spcBef>
          <a:spcPct val="0"/>
        </a:spcBef>
        <a:spcAft>
          <a:spcPct val="0"/>
        </a:spcAft>
        <a:defRPr sz="4400">
          <a:solidFill>
            <a:srgbClr val="000000"/>
          </a:solidFill>
          <a:latin typeface="Times" pitchFamily="2" charset="0"/>
          <a:ea typeface="Times" pitchFamily="2" charset="0"/>
          <a:cs typeface="Times" pitchFamily="2" charset="0"/>
          <a:sym typeface="Times" pitchFamily="2" charset="0"/>
        </a:defRPr>
      </a:lvl9pPr>
    </p:titleStyle>
    <p:bodyStyle>
      <a:lvl1pPr marL="342900" indent="-342900" algn="l" rtl="0" eaLnBrk="0" fontAlgn="base" hangingPunct="0">
        <a:spcBef>
          <a:spcPts val="700"/>
        </a:spcBef>
        <a:spcAft>
          <a:spcPct val="0"/>
        </a:spcAft>
        <a:buSzPct val="100000"/>
        <a:buChar char="»"/>
        <a:defRPr sz="3200" kern="1200">
          <a:solidFill>
            <a:srgbClr val="000000"/>
          </a:solidFill>
          <a:latin typeface="+mn-lt"/>
          <a:ea typeface="+mn-ea"/>
          <a:cs typeface="+mn-cs"/>
          <a:sym typeface="Times" pitchFamily="2" charset="0"/>
        </a:defRPr>
      </a:lvl1pPr>
      <a:lvl2pPr marL="782638" indent="-325438" algn="l" rtl="0" eaLnBrk="0" fontAlgn="base" hangingPunct="0">
        <a:spcBef>
          <a:spcPts val="700"/>
        </a:spcBef>
        <a:spcAft>
          <a:spcPct val="0"/>
        </a:spcAft>
        <a:buSzPct val="100000"/>
        <a:buChar char="–"/>
        <a:defRPr sz="3200" kern="1200">
          <a:solidFill>
            <a:srgbClr val="000000"/>
          </a:solidFill>
          <a:latin typeface="+mn-lt"/>
          <a:ea typeface="+mn-ea"/>
          <a:cs typeface="+mn-cs"/>
          <a:sym typeface="Times" pitchFamily="2" charset="0"/>
        </a:defRPr>
      </a:lvl2pPr>
      <a:lvl3pPr marL="1219200" indent="-304800" algn="l" rtl="0" eaLnBrk="0" fontAlgn="base" hangingPunct="0">
        <a:spcBef>
          <a:spcPts val="700"/>
        </a:spcBef>
        <a:spcAft>
          <a:spcPct val="0"/>
        </a:spcAft>
        <a:buSzPct val="100000"/>
        <a:buChar char="•"/>
        <a:defRPr sz="3200" kern="1200">
          <a:solidFill>
            <a:srgbClr val="000000"/>
          </a:solidFill>
          <a:latin typeface="+mn-lt"/>
          <a:ea typeface="+mn-ea"/>
          <a:cs typeface="+mn-cs"/>
          <a:sym typeface="Times" pitchFamily="2" charset="0"/>
        </a:defRPr>
      </a:lvl3pPr>
      <a:lvl4pPr marL="1736725" indent="-365125" algn="l" rtl="0" eaLnBrk="0" fontAlgn="base" hangingPunct="0">
        <a:spcBef>
          <a:spcPts val="700"/>
        </a:spcBef>
        <a:spcAft>
          <a:spcPct val="0"/>
        </a:spcAft>
        <a:buSzPct val="100000"/>
        <a:buChar char="–"/>
        <a:defRPr sz="3200" kern="1200">
          <a:solidFill>
            <a:srgbClr val="000000"/>
          </a:solidFill>
          <a:latin typeface="+mn-lt"/>
          <a:ea typeface="+mn-ea"/>
          <a:cs typeface="+mn-cs"/>
          <a:sym typeface="Times" pitchFamily="2" charset="0"/>
        </a:defRPr>
      </a:lvl4pPr>
      <a:lvl5pPr marL="2235200" indent="-406400" algn="l" rtl="0" eaLnBrk="0" fontAlgn="base" hangingPunct="0">
        <a:spcBef>
          <a:spcPts val="700"/>
        </a:spcBef>
        <a:spcAft>
          <a:spcPct val="0"/>
        </a:spcAft>
        <a:buSzPct val="100000"/>
        <a:buChar char="»"/>
        <a:defRPr sz="3200" kern="1200">
          <a:solidFill>
            <a:srgbClr val="000000"/>
          </a:solidFill>
          <a:latin typeface="+mn-lt"/>
          <a:ea typeface="+mn-ea"/>
          <a:cs typeface="+mn-cs"/>
          <a:sym typeface="Time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my-personaltrainer.it/farmacologia/somministrazione-orale-3.html" TargetMode="External"/><Relationship Id="rId5" Type="http://schemas.openxmlformats.org/officeDocument/2006/relationships/hyperlink" Target="https://www.my-personaltrainer.it/integratori/infuso.html" TargetMode="External"/><Relationship Id="rId4" Type="http://schemas.openxmlformats.org/officeDocument/2006/relationships/hyperlink" Target="https://www.my-personaltrainer.it/farmacologia/vie-di-somministrazione-parenterali-6.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my-personaltrainer.it/Sintomi/Paraplegia" TargetMode="External"/><Relationship Id="rId3" Type="http://schemas.openxmlformats.org/officeDocument/2006/relationships/hyperlink" Target="https://www.my-personaltrainer.it/salute/sclerosi-multipla.html" TargetMode="External"/><Relationship Id="rId7" Type="http://schemas.openxmlformats.org/officeDocument/2006/relationships/hyperlink" Target="https://www.my-personaltrainer.it/salute-benessere/mielite.html" TargetMode="External"/><Relationship Id="rId2" Type="http://schemas.openxmlformats.org/officeDocument/2006/relationships/hyperlink" Target="https://www.my-personaltrainer.it/Sintomi/Ipertonia" TargetMode="External"/><Relationship Id="rId1" Type="http://schemas.openxmlformats.org/officeDocument/2006/relationships/slideLayout" Target="../slideLayouts/slideLayout7.xml"/><Relationship Id="rId6" Type="http://schemas.openxmlformats.org/officeDocument/2006/relationships/hyperlink" Target="https://www.my-personaltrainer.it/salute-benessere/siringomielia.html" TargetMode="External"/><Relationship Id="rId11" Type="http://schemas.openxmlformats.org/officeDocument/2006/relationships/hyperlink" Target="https://www.my-personaltrainer.it/salute-benessere/encefalopatia.html" TargetMode="External"/><Relationship Id="rId5" Type="http://schemas.openxmlformats.org/officeDocument/2006/relationships/hyperlink" Target="https://www.my-personaltrainer.it/salute-benessere/sclerosi-laterale-amiotrofica.html" TargetMode="External"/><Relationship Id="rId10" Type="http://schemas.openxmlformats.org/officeDocument/2006/relationships/hyperlink" Target="https://www.my-personaltrainer.it/salute-benessere/cervello.html" TargetMode="External"/><Relationship Id="rId4" Type="http://schemas.openxmlformats.org/officeDocument/2006/relationships/hyperlink" Target="https://www.my-personaltrainer.it/salute-benessere/mielopatia.html" TargetMode="External"/><Relationship Id="rId9" Type="http://schemas.openxmlformats.org/officeDocument/2006/relationships/hyperlink" Target="https://www.my-personaltrainer.it/fisiologia/midollo-osseo.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A7C80F2E-3259-F14E-9142-D29B6BF6C9F9}"/>
              </a:ext>
            </a:extLst>
          </p:cNvPr>
          <p:cNvSpPr>
            <a:spLocks/>
          </p:cNvSpPr>
          <p:nvPr/>
        </p:nvSpPr>
        <p:spPr bwMode="auto">
          <a:xfrm>
            <a:off x="457200" y="1676400"/>
            <a:ext cx="8229600"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11163">
              <a:defRPr sz="2400">
                <a:solidFill>
                  <a:srgbClr val="000000"/>
                </a:solidFill>
                <a:latin typeface="Times" pitchFamily="2" charset="0"/>
                <a:ea typeface="Times" pitchFamily="2" charset="0"/>
                <a:cs typeface="Times" pitchFamily="2" charset="0"/>
                <a:sym typeface="Times" pitchFamily="2" charset="0"/>
              </a:defRPr>
            </a:lvl1pPr>
            <a:lvl2pPr marL="742950" indent="-285750" defTabSz="411163">
              <a:defRPr sz="2400">
                <a:solidFill>
                  <a:srgbClr val="000000"/>
                </a:solidFill>
                <a:latin typeface="Times" pitchFamily="2" charset="0"/>
                <a:ea typeface="Times" pitchFamily="2" charset="0"/>
                <a:cs typeface="Times" pitchFamily="2" charset="0"/>
                <a:sym typeface="Times" pitchFamily="2" charset="0"/>
              </a:defRPr>
            </a:lvl2pPr>
            <a:lvl3pPr marL="1143000" indent="-228600" defTabSz="411163">
              <a:defRPr sz="2400">
                <a:solidFill>
                  <a:srgbClr val="000000"/>
                </a:solidFill>
                <a:latin typeface="Times" pitchFamily="2" charset="0"/>
                <a:ea typeface="Times" pitchFamily="2" charset="0"/>
                <a:cs typeface="Times" pitchFamily="2" charset="0"/>
                <a:sym typeface="Times" pitchFamily="2" charset="0"/>
              </a:defRPr>
            </a:lvl3pPr>
            <a:lvl4pPr marL="1600200" indent="-228600" defTabSz="411163">
              <a:defRPr sz="2400">
                <a:solidFill>
                  <a:srgbClr val="000000"/>
                </a:solidFill>
                <a:latin typeface="Times" pitchFamily="2" charset="0"/>
                <a:ea typeface="Times" pitchFamily="2" charset="0"/>
                <a:cs typeface="Times" pitchFamily="2" charset="0"/>
                <a:sym typeface="Times" pitchFamily="2" charset="0"/>
              </a:defRPr>
            </a:lvl4pPr>
            <a:lvl5pPr marL="2057400" indent="-228600" defTabSz="411163">
              <a:defRPr sz="2400">
                <a:solidFill>
                  <a:srgbClr val="000000"/>
                </a:solidFill>
                <a:latin typeface="Times" pitchFamily="2" charset="0"/>
                <a:ea typeface="Times" pitchFamily="2" charset="0"/>
                <a:cs typeface="Times" pitchFamily="2" charset="0"/>
                <a:sym typeface="Times" pitchFamily="2" charset="0"/>
              </a:defRPr>
            </a:lvl5pPr>
            <a:lvl6pPr marL="2514600" indent="-228600" defTabSz="411163"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defTabSz="411163"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defTabSz="411163"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defTabSz="411163"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algn="ctr" eaLnBrk="1"/>
            <a:r>
              <a:rPr lang="en-IT" altLang="en-IT" sz="3600">
                <a:solidFill>
                  <a:srgbClr val="008000"/>
                </a:solidFill>
                <a:latin typeface="Arial Black" panose="020B0604020202020204" pitchFamily="34" charset="0"/>
                <a:ea typeface="Arial Black" panose="020B0604020202020204" pitchFamily="34" charset="0"/>
                <a:cs typeface="Arial Black" panose="020B0604020202020204" pitchFamily="34" charset="0"/>
                <a:sym typeface="Arial Black" panose="020B0604020202020204" pitchFamily="34" charset="0"/>
              </a:rPr>
              <a:t>Principali Interventi Terapeutici  </a:t>
            </a:r>
            <a:endParaRPr lang="en-IT" altLang="en-IT" sz="1600">
              <a:solidFill>
                <a:srgbClr val="008000"/>
              </a:solidFill>
              <a:latin typeface="Arial Black" panose="020B0604020202020204" pitchFamily="34" charset="0"/>
              <a:ea typeface="Arial Black" panose="020B0604020202020204" pitchFamily="34" charset="0"/>
              <a:cs typeface="Arial Black" panose="020B0604020202020204" pitchFamily="34" charset="0"/>
              <a:sym typeface="Arial Black" panose="020B0604020202020204" pitchFamily="34" charset="0"/>
            </a:endParaRPr>
          </a:p>
          <a:p>
            <a:pPr algn="ctr" eaLnBrk="1"/>
            <a:r>
              <a:rPr lang="en-IT" altLang="en-IT" sz="3600">
                <a:solidFill>
                  <a:srgbClr val="008000"/>
                </a:solidFill>
                <a:latin typeface="Arial Black" panose="020B0604020202020204" pitchFamily="34" charset="0"/>
                <a:ea typeface="Arial Black" panose="020B0604020202020204" pitchFamily="34" charset="0"/>
                <a:cs typeface="Arial Black" panose="020B0604020202020204" pitchFamily="34" charset="0"/>
                <a:sym typeface="Arial Black" panose="020B0604020202020204" pitchFamily="34" charset="0"/>
              </a:rPr>
              <a:t>nei disordini del movimento  nelle </a:t>
            </a:r>
            <a:endParaRPr lang="en-IT" altLang="en-IT" sz="1600">
              <a:solidFill>
                <a:srgbClr val="993300"/>
              </a:solidFill>
              <a:latin typeface="Arial Black" panose="020B0604020202020204" pitchFamily="34" charset="0"/>
              <a:ea typeface="Arial Black" panose="020B0604020202020204" pitchFamily="34" charset="0"/>
              <a:cs typeface="Arial Black" panose="020B0604020202020204" pitchFamily="34" charset="0"/>
              <a:sym typeface="Arial Black" panose="020B0604020202020204" pitchFamily="34" charset="0"/>
            </a:endParaRPr>
          </a:p>
          <a:p>
            <a:pPr algn="ctr" eaLnBrk="1"/>
            <a:r>
              <a:rPr lang="en-IT" altLang="en-IT" sz="3600">
                <a:solidFill>
                  <a:srgbClr val="008000"/>
                </a:solidFill>
                <a:latin typeface="Arial Black" panose="020B0604020202020204" pitchFamily="34" charset="0"/>
                <a:ea typeface="Arial Black" panose="020B0604020202020204" pitchFamily="34" charset="0"/>
                <a:cs typeface="Arial Black" panose="020B0604020202020204" pitchFamily="34" charset="0"/>
                <a:sym typeface="Arial Black" panose="020B0604020202020204" pitchFamily="34" charset="0"/>
              </a:rPr>
              <a:t>Patologie neurologiche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F2C6F500-C982-F044-AE82-03512F926585}"/>
              </a:ext>
            </a:extLst>
          </p:cNvPr>
          <p:cNvSpPr>
            <a:spLocks/>
          </p:cNvSpPr>
          <p:nvPr/>
        </p:nvSpPr>
        <p:spPr bwMode="auto">
          <a:xfrm>
            <a:off x="381000" y="838200"/>
            <a:ext cx="8153400" cy="384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en-IT" altLang="en-IT" sz="2800" b="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Terapia delle Distonie </a:t>
            </a:r>
            <a:r>
              <a:rPr lang="en-IT" altLang="en-IT" sz="1800" b="1">
                <a:solidFill>
                  <a:srgbClr val="CC00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Farmaci dopaminergici</a:t>
            </a:r>
            <a:endParaRPr lang="en-IT" altLang="en-IT" sz="2800" b="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L-Dopa: indicata nei pazienti con Distonia L-Dopa-responsiva </a:t>
            </a:r>
          </a:p>
          <a:p>
            <a:pPr eaLnBrk="1"/>
            <a:r>
              <a:rPr lang="en-IT" altLang="en-IT">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Un dosaggio iniziale di 100mg (con inibitore) da icrementale</a:t>
            </a:r>
          </a:p>
          <a:p>
            <a:pPr eaLnBrk="1"/>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gradualemente &gt;miglioramento drammatico in diversi</a:t>
            </a:r>
          </a:p>
          <a:p>
            <a:pPr eaLnBrk="1"/>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pazienti</a:t>
            </a:r>
          </a:p>
          <a:p>
            <a:pPr eaLnBrk="1"/>
            <a:r>
              <a:rPr lang="en-IT" altLang="en-IT">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Occasionalmente anche pz con distonia non DRD</a:t>
            </a:r>
          </a:p>
          <a:p>
            <a:pPr eaLnBrk="1"/>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possono migliorare con dopaminergici, ma a dosi più</a:t>
            </a:r>
          </a:p>
          <a:p>
            <a:pPr eaLnBrk="1"/>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elevate (1000-2000 mg)</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28D6CE2-8B65-384A-BE5E-33548CF8B699}"/>
              </a:ext>
            </a:extLst>
          </p:cNvPr>
          <p:cNvSpPr>
            <a:spLocks/>
          </p:cNvSpPr>
          <p:nvPr/>
        </p:nvSpPr>
        <p:spPr bwMode="auto">
          <a:xfrm>
            <a:off x="630238" y="555625"/>
            <a:ext cx="8305800" cy="621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en-IT" altLang="en-IT" sz="2800"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Terapia delle Distonie</a:t>
            </a:r>
          </a:p>
          <a:p>
            <a:pPr eaLnBrk="1"/>
            <a:r>
              <a:rPr lang="en-IT" altLang="en-IT" b="1" dirty="0">
                <a:solidFill>
                  <a:srgbClr val="CC00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Farmaci anticolinergici </a:t>
            </a:r>
          </a:p>
          <a:p>
            <a:pPr eaLnBrk="1"/>
            <a:r>
              <a:rPr lang="en-IT" altLang="en-IT"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I farmaci più indicati nelle distonie non DRD &gt; risposta moderata nel 40-50% dei casi </a:t>
            </a:r>
          </a:p>
          <a:p>
            <a:pPr eaLnBrk="1"/>
            <a:r>
              <a:rPr lang="en-GB" altLang="en-IT" sz="2000" dirty="0" err="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Antagonista</a:t>
            </a:r>
            <a:r>
              <a:rPr lang="en-GB"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2000" dirty="0" err="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dei</a:t>
            </a:r>
            <a:r>
              <a:rPr lang="en-GB"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2000" dirty="0" err="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recettori</a:t>
            </a:r>
            <a:r>
              <a:rPr lang="en-GB"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2000" dirty="0" err="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muscarinici</a:t>
            </a:r>
            <a:r>
              <a:rPr lang="en-GB"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 </a:t>
            </a:r>
            <a:r>
              <a:rPr lang="en-GB" altLang="en-IT" sz="2000" dirty="0" err="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livello</a:t>
            </a:r>
            <a:r>
              <a:rPr lang="en-GB"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centrale.</a:t>
            </a:r>
          </a:p>
          <a:p>
            <a:pPr eaLnBrk="1"/>
            <a:r>
              <a:rPr lang="en-GB" altLang="en-IT" sz="2000" dirty="0" err="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Riduce</a:t>
            </a:r>
            <a:r>
              <a:rPr lang="en-GB"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il </a:t>
            </a:r>
            <a:r>
              <a:rPr lang="en-GB" altLang="en-IT" sz="2000" dirty="0" err="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tremore</a:t>
            </a:r>
            <a:r>
              <a:rPr lang="en-GB"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la </a:t>
            </a:r>
            <a:r>
              <a:rPr lang="en-GB" altLang="en-IT" sz="2000" dirty="0" err="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rigidità</a:t>
            </a:r>
            <a:r>
              <a:rPr lang="en-GB"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e la </a:t>
            </a:r>
            <a:r>
              <a:rPr lang="en-GB" altLang="en-IT" sz="2000" dirty="0" err="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scialorrea</a:t>
            </a:r>
            <a:r>
              <a:rPr lang="en-GB"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2000" dirty="0" err="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eccessiva</a:t>
            </a:r>
            <a:r>
              <a:rPr lang="en-GB"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2000" dirty="0" err="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salivazione</a:t>
            </a:r>
            <a:r>
              <a:rPr lang="en-GB"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endParaRPr lang="en-IT" altLang="en-IT"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b="1" dirty="0">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Triesifenidile (Artane®):</a:t>
            </a:r>
            <a:endParaRPr lang="en-IT" altLang="en-IT" b="1"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 </a:t>
            </a:r>
            <a:r>
              <a:rPr lang="en-IT" altLang="en-IT" b="1"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Più efficace nel bambino</a:t>
            </a:r>
          </a:p>
          <a:p>
            <a:pPr eaLnBrk="1"/>
            <a:r>
              <a:rPr lang="en-IT" altLang="en-IT"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 </a:t>
            </a:r>
            <a:r>
              <a:rPr lang="en-IT" altLang="en-IT" b="1"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Dosi elevate suddivise in 3-4 somm. giornaliere 		(fino a 120-180mg/die)</a:t>
            </a:r>
          </a:p>
          <a:p>
            <a:pPr eaLnBrk="1"/>
            <a:endParaRPr lang="en-IT" altLang="en-IT" b="1"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b="1"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b="1"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Effetti collaterali colinergici:</a:t>
            </a:r>
          </a:p>
          <a:p>
            <a:pPr eaLnBrk="1"/>
            <a:r>
              <a:rPr lang="en-IT" altLang="en-IT"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Disturbi della memoria, stati confusionali, allucinazioni</a:t>
            </a:r>
          </a:p>
          <a:p>
            <a:pPr eaLnBrk="1"/>
            <a:r>
              <a:rPr lang="en-IT" altLang="en-IT"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Stipsi, visione offuscata, ritenzione urinaria, secchezza delle</a:t>
            </a:r>
          </a:p>
          <a:p>
            <a:pPr eaLnBrk="1"/>
            <a:r>
              <a:rPr lang="en-IT" altLang="en-IT"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fauci</a:t>
            </a:r>
          </a:p>
          <a:p>
            <a:pPr eaLnBrk="1"/>
            <a:endParaRPr lang="en-IT" altLang="en-IT" sz="1800" b="1" dirty="0">
              <a:solidFill>
                <a:srgbClr val="CC00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pic>
        <p:nvPicPr>
          <p:cNvPr id="26626" name="Picture 3">
            <a:extLst>
              <a:ext uri="{FF2B5EF4-FFF2-40B4-BE49-F238E27FC236}">
                <a16:creationId xmlns:a16="http://schemas.microsoft.com/office/drawing/2014/main" id="{DCEFD0C7-53DD-B542-B06A-5F0CBF3BE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363" y="6350"/>
            <a:ext cx="1930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E1AAD6F9-0919-E941-9FEF-B539C7E914A2}"/>
              </a:ext>
            </a:extLst>
          </p:cNvPr>
          <p:cNvSpPr>
            <a:spLocks/>
          </p:cNvSpPr>
          <p:nvPr/>
        </p:nvSpPr>
        <p:spPr bwMode="auto">
          <a:xfrm>
            <a:off x="495300" y="548680"/>
            <a:ext cx="8153400" cy="5991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en-IT" altLang="en-IT" sz="2800"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Terapia delle Distonie</a:t>
            </a:r>
          </a:p>
          <a:p>
            <a:pPr eaLnBrk="1"/>
            <a:r>
              <a:rPr lang="en-IT" altLang="en-IT" b="1" dirty="0">
                <a:solidFill>
                  <a:srgbClr val="CC00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Discinesie indotte da farmaci antidopaminergici</a:t>
            </a:r>
          </a:p>
          <a:p>
            <a:pPr eaLnBrk="1"/>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I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disturbi</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del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movimento</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iatrogeni</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sono</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conseguenti</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all'esposizione</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piu’ o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meno</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prolungata</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farmaci</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che</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solitamente</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appartengono</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alla</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categoria</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dei</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DRBAs (Dopamine Receptor Blocking Agents) ,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ampiamente</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utilizzati</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in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ambito</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b="1" dirty="0" err="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psichiatrico</a:t>
            </a:r>
            <a:r>
              <a:rPr lang="en-GB"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a:p>
            <a:pPr eaLnBrk="1"/>
            <a:endParaRPr lang="en-IT" altLang="en-IT"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lnSpc>
                <a:spcPct val="80000"/>
              </a:lnSpc>
            </a:pPr>
            <a:endParaRPr lang="en-IT" altLang="en-IT" sz="18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lnSpc>
                <a:spcPct val="80000"/>
              </a:lnSpc>
            </a:pPr>
            <a:r>
              <a:rPr lang="en-IT" altLang="en-IT" sz="1800"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18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Neurolettici atipici (</a:t>
            </a:r>
            <a:r>
              <a:rPr lang="en-IT" altLang="en-IT" sz="1800" b="1"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Clozapina</a:t>
            </a:r>
            <a:r>
              <a:rPr lang="en-IT" altLang="en-IT" sz="18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ino</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ad </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oggi</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è</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l'unico</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farmaco</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neurolettico</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che</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ha </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dimostrato</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di </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avere</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un </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rischio</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minimo</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o </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nullo</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di </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disturbi</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tardivi</a:t>
            </a:r>
            <a:r>
              <a:rPr lang="en-GB" altLang="en-IT" sz="1800" dirty="0">
                <a:solidFill>
                  <a:schemeClr val="tx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del </a:t>
            </a:r>
            <a:r>
              <a:rPr lang="en-GB" altLang="en-IT" sz="1800" dirty="0" err="1">
                <a:solidFill>
                  <a:schemeClr val="tx1"/>
                </a:solidFill>
                <a:latin typeface="Comic Sans MS" panose="030F0902030302020204" pitchFamily="66" charset="0"/>
                <a:sym typeface="Comic Sans MS" panose="030F0902030302020204" pitchFamily="66" charset="0"/>
              </a:rPr>
              <a:t>movimento</a:t>
            </a:r>
            <a:r>
              <a:rPr lang="en-GB" altLang="en-IT" sz="1800" dirty="0">
                <a:solidFill>
                  <a:schemeClr val="tx1"/>
                </a:solidFill>
                <a:latin typeface="Comic Sans MS" panose="030F0902030302020204" pitchFamily="66" charset="0"/>
                <a:sym typeface="Comic Sans MS" panose="030F0902030302020204" pitchFamily="66" charset="0"/>
              </a:rPr>
              <a:t>. </a:t>
            </a:r>
            <a:r>
              <a:rPr lang="en-GB" altLang="en-IT" sz="1800" dirty="0" err="1">
                <a:solidFill>
                  <a:schemeClr val="tx1"/>
                </a:solidFill>
                <a:latin typeface="Comic Sans MS" panose="030F0902030302020204" pitchFamily="66" charset="0"/>
                <a:sym typeface="Comic Sans MS" panose="030F0902030302020204" pitchFamily="66" charset="0"/>
              </a:rPr>
              <a:t>M</a:t>
            </a:r>
            <a:r>
              <a:rPr lang="en-GB" altLang="en-IT" sz="1800" dirty="0" err="1">
                <a:solidFill>
                  <a:schemeClr val="tx1"/>
                </a:solidFill>
                <a:latin typeface="Comic Sans MS" panose="030F0902030302020204" pitchFamily="66" charset="0"/>
              </a:rPr>
              <a:t>igliore</a:t>
            </a:r>
            <a:r>
              <a:rPr lang="en-GB" altLang="en-IT" sz="1800" dirty="0">
                <a:solidFill>
                  <a:schemeClr val="tx1"/>
                </a:solidFill>
                <a:latin typeface="Comic Sans MS" panose="030F0902030302020204" pitchFamily="66" charset="0"/>
              </a:rPr>
              <a:t> </a:t>
            </a:r>
            <a:r>
              <a:rPr lang="en-GB" altLang="en-IT" sz="1800" dirty="0" err="1">
                <a:solidFill>
                  <a:schemeClr val="tx1"/>
                </a:solidFill>
                <a:latin typeface="Comic Sans MS" panose="030F0902030302020204" pitchFamily="66" charset="0"/>
              </a:rPr>
              <a:t>opzione</a:t>
            </a:r>
            <a:r>
              <a:rPr lang="en-GB" altLang="en-IT" sz="1800" dirty="0">
                <a:solidFill>
                  <a:schemeClr val="tx1"/>
                </a:solidFill>
                <a:latin typeface="Comic Sans MS" panose="030F0902030302020204" pitchFamily="66" charset="0"/>
              </a:rPr>
              <a:t> </a:t>
            </a:r>
            <a:r>
              <a:rPr lang="en-GB" altLang="en-IT" sz="1800" dirty="0" err="1">
                <a:solidFill>
                  <a:schemeClr val="tx1"/>
                </a:solidFill>
                <a:latin typeface="Comic Sans MS" panose="030F0902030302020204" pitchFamily="66" charset="0"/>
              </a:rPr>
              <a:t>terapeutica</a:t>
            </a:r>
            <a:r>
              <a:rPr lang="en-GB" altLang="en-IT" sz="1800" dirty="0">
                <a:solidFill>
                  <a:schemeClr val="tx1"/>
                </a:solidFill>
                <a:latin typeface="Comic Sans MS" panose="030F0902030302020204" pitchFamily="66" charset="0"/>
              </a:rPr>
              <a:t> per </a:t>
            </a:r>
            <a:r>
              <a:rPr lang="en-GB" altLang="en-IT" sz="1800" dirty="0" err="1">
                <a:solidFill>
                  <a:schemeClr val="tx1"/>
                </a:solidFill>
                <a:latin typeface="Comic Sans MS" panose="030F0902030302020204" pitchFamily="66" charset="0"/>
              </a:rPr>
              <a:t>quei</a:t>
            </a:r>
            <a:r>
              <a:rPr lang="en-GB" altLang="en-IT" sz="1800" dirty="0">
                <a:solidFill>
                  <a:schemeClr val="tx1"/>
                </a:solidFill>
                <a:latin typeface="Comic Sans MS" panose="030F0902030302020204" pitchFamily="66" charset="0"/>
              </a:rPr>
              <a:t> </a:t>
            </a:r>
            <a:r>
              <a:rPr lang="en-GB" altLang="en-IT" sz="1800" dirty="0" err="1">
                <a:solidFill>
                  <a:schemeClr val="tx1"/>
                </a:solidFill>
                <a:latin typeface="Comic Sans MS" panose="030F0902030302020204" pitchFamily="66" charset="0"/>
              </a:rPr>
              <a:t>pazienti</a:t>
            </a:r>
            <a:r>
              <a:rPr lang="en-GB" altLang="en-IT" sz="1800" dirty="0">
                <a:solidFill>
                  <a:schemeClr val="tx1"/>
                </a:solidFill>
                <a:latin typeface="Comic Sans MS" panose="030F0902030302020204" pitchFamily="66" charset="0"/>
              </a:rPr>
              <a:t> con </a:t>
            </a:r>
            <a:r>
              <a:rPr lang="en-GB" altLang="en-IT" sz="1800" dirty="0" err="1">
                <a:solidFill>
                  <a:schemeClr val="tx1"/>
                </a:solidFill>
                <a:latin typeface="Comic Sans MS" panose="030F0902030302020204" pitchFamily="66" charset="0"/>
              </a:rPr>
              <a:t>distonia</a:t>
            </a:r>
            <a:r>
              <a:rPr lang="en-GB" altLang="en-IT" sz="1800" dirty="0">
                <a:solidFill>
                  <a:schemeClr val="tx1"/>
                </a:solidFill>
                <a:latin typeface="Comic Sans MS" panose="030F0902030302020204" pitchFamily="66" charset="0"/>
              </a:rPr>
              <a:t> e </a:t>
            </a:r>
            <a:r>
              <a:rPr lang="en-GB" altLang="en-IT" sz="1800" dirty="0" err="1">
                <a:solidFill>
                  <a:schemeClr val="tx1"/>
                </a:solidFill>
                <a:latin typeface="Comic Sans MS" panose="030F0902030302020204" pitchFamily="66" charset="0"/>
              </a:rPr>
              <a:t>disturbi</a:t>
            </a:r>
            <a:r>
              <a:rPr lang="en-GB" altLang="en-IT" sz="1800" dirty="0">
                <a:solidFill>
                  <a:schemeClr val="tx1"/>
                </a:solidFill>
                <a:latin typeface="Comic Sans MS" panose="030F0902030302020204" pitchFamily="66" charset="0"/>
              </a:rPr>
              <a:t> </a:t>
            </a:r>
            <a:r>
              <a:rPr lang="en-GB" altLang="en-IT" sz="1800" dirty="0" err="1">
                <a:solidFill>
                  <a:schemeClr val="tx1"/>
                </a:solidFill>
                <a:latin typeface="Comic Sans MS" panose="030F0902030302020204" pitchFamily="66" charset="0"/>
              </a:rPr>
              <a:t>psicotici</a:t>
            </a:r>
            <a:r>
              <a:rPr lang="en-GB" altLang="en-IT" sz="1800" dirty="0">
                <a:solidFill>
                  <a:schemeClr val="tx1"/>
                </a:solidFill>
                <a:latin typeface="Comic Sans MS" panose="030F0902030302020204" pitchFamily="66" charset="0"/>
              </a:rPr>
              <a:t>.</a:t>
            </a:r>
            <a:endParaRPr lang="en-IT" altLang="en-IT" sz="1800" dirty="0">
              <a:solidFill>
                <a:schemeClr val="tx1"/>
              </a:solidFill>
              <a:latin typeface="Comic Sans MS" panose="030F0902030302020204" pitchFamily="66" charset="0"/>
              <a:sym typeface="Comic Sans MS" panose="030F0902030302020204" pitchFamily="66" charset="0"/>
            </a:endParaRPr>
          </a:p>
          <a:p>
            <a:pPr eaLnBrk="1">
              <a:lnSpc>
                <a:spcPct val="80000"/>
              </a:lnSpc>
            </a:pPr>
            <a:endParaRPr lang="en-IT" altLang="en-IT" sz="18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lnSpc>
                <a:spcPct val="80000"/>
              </a:lnSpc>
            </a:pPr>
            <a:r>
              <a:rPr lang="en-IT" altLang="en-IT" sz="1800"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1800" b="1"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Risperidone</a:t>
            </a:r>
            <a:r>
              <a:rPr lang="en-IT" altLang="en-IT" sz="18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(antipsicotico, con azione dopaminergica e serotonergica combinata) </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ha un minor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rischio</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di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indurre</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disturbi</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tardivi</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del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movimento</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rispetto ai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neurolettici</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tradizionali</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Può</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essere</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una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valida</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alternativa</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terapeutica</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per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quei</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pazienti</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con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disturbi</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tardivi</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del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movimento</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che</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necessitano</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della</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prosecuzione</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del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trattamento</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neurolettico</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e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che</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non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possono</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essere</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trattati</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con </a:t>
            </a:r>
            <a:r>
              <a:rPr lang="en-GB" altLang="en-IT" sz="18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clozapina</a:t>
            </a:r>
            <a:r>
              <a:rPr lang="en-GB" altLang="en-IT" sz="18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t>
            </a:r>
            <a:endParaRPr lang="en-IT" altLang="en-IT" sz="18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pic>
        <p:nvPicPr>
          <p:cNvPr id="3" name="Audio Recording 1 Dec 2020 at 21:32:49" descr="Audio Recording 1 Dec 2020 at 21:32:49">
            <a:hlinkClick r:id="" action="ppaction://media"/>
            <a:extLst>
              <a:ext uri="{FF2B5EF4-FFF2-40B4-BE49-F238E27FC236}">
                <a16:creationId xmlns:a16="http://schemas.microsoft.com/office/drawing/2014/main" id="{016C0B08-6622-2E4A-BB6C-90CB6CBBAF3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5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94009717-C6ED-E743-8ABD-117B9BE085A1}"/>
              </a:ext>
            </a:extLst>
          </p:cNvPr>
          <p:cNvSpPr>
            <a:spLocks noChangeArrowheads="1"/>
          </p:cNvSpPr>
          <p:nvPr/>
        </p:nvSpPr>
        <p:spPr bwMode="auto">
          <a:xfrm>
            <a:off x="477043" y="116632"/>
            <a:ext cx="8189913"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en-IT" altLang="en-IT" sz="2800"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Terapia delle Distonie</a:t>
            </a:r>
            <a:endParaRPr lang="en-GB" altLang="en-IT" dirty="0">
              <a:solidFill>
                <a:srgbClr val="003F8A"/>
              </a:solidFill>
              <a:latin typeface="Comic Sans MS" panose="030F0902030302020204" pitchFamily="66" charset="0"/>
            </a:endParaRPr>
          </a:p>
          <a:p>
            <a:pPr eaLnBrk="1"/>
            <a:r>
              <a:rPr lang="en-GB" altLang="en-IT" b="1" dirty="0" err="1">
                <a:solidFill>
                  <a:srgbClr val="CC0066"/>
                </a:solidFill>
                <a:latin typeface="Comic Sans MS" panose="030F0902030302020204" pitchFamily="66" charset="0"/>
              </a:rPr>
              <a:t>Disordini</a:t>
            </a:r>
            <a:r>
              <a:rPr lang="en-GB" altLang="en-IT" b="1" dirty="0">
                <a:solidFill>
                  <a:srgbClr val="CC0066"/>
                </a:solidFill>
                <a:latin typeface="Comic Sans MS" panose="030F0902030302020204" pitchFamily="66" charset="0"/>
              </a:rPr>
              <a:t> del </a:t>
            </a:r>
            <a:r>
              <a:rPr lang="en-GB" altLang="en-IT" b="1" dirty="0" err="1">
                <a:solidFill>
                  <a:srgbClr val="CC0066"/>
                </a:solidFill>
                <a:latin typeface="Comic Sans MS" panose="030F0902030302020204" pitchFamily="66" charset="0"/>
              </a:rPr>
              <a:t>movimento</a:t>
            </a:r>
            <a:r>
              <a:rPr lang="en-GB" altLang="en-IT" b="1" dirty="0">
                <a:solidFill>
                  <a:srgbClr val="CC0066"/>
                </a:solidFill>
                <a:latin typeface="Comic Sans MS" panose="030F0902030302020204" pitchFamily="66" charset="0"/>
              </a:rPr>
              <a:t> </a:t>
            </a:r>
            <a:r>
              <a:rPr lang="en-GB" altLang="en-IT" b="1" dirty="0" err="1">
                <a:solidFill>
                  <a:srgbClr val="CC0066"/>
                </a:solidFill>
                <a:latin typeface="Comic Sans MS" panose="030F0902030302020204" pitchFamily="66" charset="0"/>
              </a:rPr>
              <a:t>associati</a:t>
            </a:r>
            <a:r>
              <a:rPr lang="en-GB" altLang="en-IT" b="1" dirty="0">
                <a:solidFill>
                  <a:srgbClr val="CC0066"/>
                </a:solidFill>
                <a:latin typeface="Comic Sans MS" panose="030F0902030302020204" pitchFamily="66" charset="0"/>
              </a:rPr>
              <a:t> a </a:t>
            </a:r>
            <a:r>
              <a:rPr lang="en-GB" altLang="en-IT" b="1" dirty="0" err="1">
                <a:solidFill>
                  <a:srgbClr val="CC0066"/>
                </a:solidFill>
                <a:latin typeface="Comic Sans MS" panose="030F0902030302020204" pitchFamily="66" charset="0"/>
              </a:rPr>
              <a:t>Corea</a:t>
            </a:r>
            <a:r>
              <a:rPr lang="en-GB" altLang="en-IT" b="1" dirty="0">
                <a:solidFill>
                  <a:srgbClr val="CC0066"/>
                </a:solidFill>
                <a:latin typeface="Comic Sans MS" panose="030F0902030302020204" pitchFamily="66" charset="0"/>
              </a:rPr>
              <a:t> di Huntington.</a:t>
            </a:r>
          </a:p>
          <a:p>
            <a:endParaRPr lang="en-GB" altLang="en-IT" dirty="0">
              <a:latin typeface="Comic Sans MS" panose="030F0902030302020204" pitchFamily="66" charset="0"/>
            </a:endParaRPr>
          </a:p>
          <a:p>
            <a:pPr eaLnBrk="1">
              <a:lnSpc>
                <a:spcPct val="80000"/>
              </a:lnSpc>
            </a:pPr>
            <a:r>
              <a:rPr lang="en-IT" altLang="en-IT" dirty="0">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Tetrabenazina </a:t>
            </a:r>
            <a:r>
              <a:rPr lang="en-IT" altLang="en-IT" sz="1800" dirty="0">
                <a:solidFill>
                  <a:srgbClr val="003164"/>
                </a:solidFill>
                <a:latin typeface="Comic Sans MS" panose="030F0902030302020204" pitchFamily="66" charset="0"/>
                <a:sym typeface="Comic Sans MS" panose="030F0902030302020204" pitchFamily="66" charset="0"/>
              </a:rPr>
              <a:t>(</a:t>
            </a:r>
            <a:r>
              <a:rPr lang="en-GB" altLang="en-IT" sz="1800" dirty="0" err="1">
                <a:solidFill>
                  <a:srgbClr val="003164"/>
                </a:solidFill>
                <a:latin typeface="Comic Sans MS" panose="030F0902030302020204" pitchFamily="66" charset="0"/>
              </a:rPr>
              <a:t>Xenazina</a:t>
            </a:r>
            <a:r>
              <a:rPr lang="en-GB" altLang="en-IT" sz="1800" dirty="0">
                <a:solidFill>
                  <a:srgbClr val="003164"/>
                </a:solidFill>
                <a:latin typeface="Comic Sans MS" panose="030F0902030302020204" pitchFamily="66" charset="0"/>
              </a:rPr>
              <a:t>) </a:t>
            </a:r>
            <a:r>
              <a:rPr lang="en-GB" altLang="en-IT" sz="1800" dirty="0" err="1">
                <a:solidFill>
                  <a:srgbClr val="003164"/>
                </a:solidFill>
                <a:latin typeface="Comic Sans MS" panose="030F0902030302020204" pitchFamily="66" charset="0"/>
              </a:rPr>
              <a:t>è</a:t>
            </a:r>
            <a:r>
              <a:rPr lang="en-GB" altLang="en-IT" sz="1800" dirty="0">
                <a:solidFill>
                  <a:srgbClr val="003164"/>
                </a:solidFill>
                <a:latin typeface="Comic Sans MS" panose="030F0902030302020204" pitchFamily="66" charset="0"/>
              </a:rPr>
              <a:t> </a:t>
            </a:r>
            <a:r>
              <a:rPr lang="en-GB" altLang="en-IT" sz="1800" dirty="0" err="1">
                <a:solidFill>
                  <a:srgbClr val="003164"/>
                </a:solidFill>
                <a:latin typeface="Comic Sans MS" panose="030F0902030302020204" pitchFamily="66" charset="0"/>
              </a:rPr>
              <a:t>indicato</a:t>
            </a:r>
            <a:r>
              <a:rPr lang="en-GB" altLang="en-IT" sz="1800" dirty="0">
                <a:solidFill>
                  <a:srgbClr val="003164"/>
                </a:solidFill>
                <a:latin typeface="Comic Sans MS" panose="030F0902030302020204" pitchFamily="66" charset="0"/>
              </a:rPr>
              <a:t> </a:t>
            </a:r>
            <a:r>
              <a:rPr lang="en-GB" altLang="en-IT" sz="1800" dirty="0" err="1">
                <a:solidFill>
                  <a:srgbClr val="003164"/>
                </a:solidFill>
                <a:latin typeface="Comic Sans MS" panose="030F0902030302020204" pitchFamily="66" charset="0"/>
              </a:rPr>
              <a:t>nel</a:t>
            </a:r>
            <a:r>
              <a:rPr lang="en-GB" altLang="en-IT" sz="1800" dirty="0">
                <a:solidFill>
                  <a:srgbClr val="003164"/>
                </a:solidFill>
                <a:latin typeface="Comic Sans MS" panose="030F0902030302020204" pitchFamily="66" charset="0"/>
              </a:rPr>
              <a:t> </a:t>
            </a:r>
            <a:r>
              <a:rPr lang="en-GB" altLang="en-IT" sz="1800" dirty="0" err="1">
                <a:solidFill>
                  <a:srgbClr val="003164"/>
                </a:solidFill>
                <a:latin typeface="Comic Sans MS" panose="030F0902030302020204" pitchFamily="66" charset="0"/>
              </a:rPr>
              <a:t>trattamento</a:t>
            </a:r>
            <a:r>
              <a:rPr lang="en-GB" altLang="en-IT" sz="1800" dirty="0">
                <a:solidFill>
                  <a:srgbClr val="003164"/>
                </a:solidFill>
                <a:latin typeface="Comic Sans MS" panose="030F0902030302020204" pitchFamily="66" charset="0"/>
              </a:rPr>
              <a:t> </a:t>
            </a:r>
            <a:r>
              <a:rPr lang="en-GB" altLang="en-IT" sz="1800" dirty="0" err="1">
                <a:solidFill>
                  <a:srgbClr val="003164"/>
                </a:solidFill>
                <a:latin typeface="Comic Sans MS" panose="030F0902030302020204" pitchFamily="66" charset="0"/>
              </a:rPr>
              <a:t>della</a:t>
            </a:r>
            <a:r>
              <a:rPr lang="en-GB" altLang="en-IT" sz="1800" dirty="0">
                <a:solidFill>
                  <a:srgbClr val="003164"/>
                </a:solidFill>
                <a:latin typeface="Comic Sans MS" panose="030F0902030302020204" pitchFamily="66" charset="0"/>
              </a:rPr>
              <a:t> </a:t>
            </a:r>
            <a:r>
              <a:rPr lang="en-GB" altLang="en-IT" sz="1800" dirty="0" err="1">
                <a:solidFill>
                  <a:srgbClr val="003164"/>
                </a:solidFill>
                <a:latin typeface="Comic Sans MS" panose="030F0902030302020204" pitchFamily="66" charset="0"/>
              </a:rPr>
              <a:t>discinesia</a:t>
            </a:r>
            <a:r>
              <a:rPr lang="en-GB" altLang="en-IT" sz="1800" dirty="0">
                <a:solidFill>
                  <a:srgbClr val="003164"/>
                </a:solidFill>
                <a:latin typeface="Comic Sans MS" panose="030F0902030302020204" pitchFamily="66" charset="0"/>
              </a:rPr>
              <a:t> </a:t>
            </a:r>
            <a:r>
              <a:rPr lang="en-GB" altLang="en-IT" sz="1800" dirty="0" err="1">
                <a:solidFill>
                  <a:srgbClr val="003164"/>
                </a:solidFill>
                <a:latin typeface="Comic Sans MS" panose="030F0902030302020204" pitchFamily="66" charset="0"/>
              </a:rPr>
              <a:t>tardiva</a:t>
            </a:r>
            <a:r>
              <a:rPr lang="en-GB" altLang="en-IT" sz="1800" dirty="0">
                <a:solidFill>
                  <a:srgbClr val="003164"/>
                </a:solidFill>
                <a:latin typeface="Comic Sans MS" panose="030F0902030302020204" pitchFamily="66" charset="0"/>
              </a:rPr>
              <a:t> da </a:t>
            </a:r>
            <a:r>
              <a:rPr lang="en-GB" altLang="en-IT" sz="1800" dirty="0" err="1">
                <a:solidFill>
                  <a:srgbClr val="003164"/>
                </a:solidFill>
                <a:latin typeface="Comic Sans MS" panose="030F0902030302020204" pitchFamily="66" charset="0"/>
              </a:rPr>
              <a:t>moderata</a:t>
            </a:r>
            <a:r>
              <a:rPr lang="en-GB" altLang="en-IT" sz="1800" dirty="0">
                <a:solidFill>
                  <a:srgbClr val="003164"/>
                </a:solidFill>
                <a:latin typeface="Comic Sans MS" panose="030F0902030302020204" pitchFamily="66" charset="0"/>
              </a:rPr>
              <a:t> a </a:t>
            </a:r>
            <a:r>
              <a:rPr lang="en-GB" altLang="en-IT" sz="1800" dirty="0" err="1">
                <a:solidFill>
                  <a:srgbClr val="003164"/>
                </a:solidFill>
                <a:latin typeface="Comic Sans MS" panose="030F0902030302020204" pitchFamily="66" charset="0"/>
              </a:rPr>
              <a:t>severa</a:t>
            </a:r>
            <a:r>
              <a:rPr lang="en-GB" altLang="en-IT" sz="1800" dirty="0">
                <a:solidFill>
                  <a:srgbClr val="003164"/>
                </a:solidFill>
                <a:latin typeface="Comic Sans MS" panose="030F0902030302020204" pitchFamily="66" charset="0"/>
              </a:rPr>
              <a:t> </a:t>
            </a:r>
            <a:r>
              <a:rPr lang="en-GB" altLang="en-IT" sz="1800" dirty="0" err="1">
                <a:solidFill>
                  <a:srgbClr val="003164"/>
                </a:solidFill>
                <a:latin typeface="Comic Sans MS" panose="030F0902030302020204" pitchFamily="66" charset="0"/>
              </a:rPr>
              <a:t>invalidante</a:t>
            </a:r>
            <a:r>
              <a:rPr lang="en-GB" altLang="en-IT" sz="1800" dirty="0">
                <a:solidFill>
                  <a:srgbClr val="003164"/>
                </a:solidFill>
                <a:latin typeface="Comic Sans MS" panose="030F0902030302020204" pitchFamily="66" charset="0"/>
              </a:rPr>
              <a:t> e/o </a:t>
            </a:r>
            <a:r>
              <a:rPr lang="en-GB" altLang="en-IT" sz="1800" dirty="0" err="1">
                <a:solidFill>
                  <a:srgbClr val="003164"/>
                </a:solidFill>
                <a:latin typeface="Comic Sans MS" panose="030F0902030302020204" pitchFamily="66" charset="0"/>
              </a:rPr>
              <a:t>socialmente</a:t>
            </a:r>
            <a:r>
              <a:rPr lang="en-GB" altLang="en-IT" sz="1800" dirty="0">
                <a:solidFill>
                  <a:srgbClr val="003164"/>
                </a:solidFill>
                <a:latin typeface="Comic Sans MS" panose="030F0902030302020204" pitchFamily="66" charset="0"/>
              </a:rPr>
              <a:t> </a:t>
            </a:r>
            <a:r>
              <a:rPr lang="en-GB" altLang="en-IT" sz="1800" dirty="0" err="1">
                <a:solidFill>
                  <a:srgbClr val="003164"/>
                </a:solidFill>
                <a:latin typeface="Comic Sans MS" panose="030F0902030302020204" pitchFamily="66" charset="0"/>
              </a:rPr>
              <a:t>imbarazzante</a:t>
            </a:r>
            <a:r>
              <a:rPr lang="en-GB" altLang="en-IT" sz="1800" dirty="0">
                <a:solidFill>
                  <a:srgbClr val="003164"/>
                </a:solidFill>
                <a:latin typeface="Comic Sans MS" panose="030F0902030302020204" pitchFamily="66" charset="0"/>
              </a:rPr>
              <a:t>. </a:t>
            </a:r>
          </a:p>
          <a:p>
            <a:pPr eaLnBrk="1">
              <a:lnSpc>
                <a:spcPct val="80000"/>
              </a:lnSpc>
            </a:pPr>
            <a:r>
              <a:rPr lang="en-GB" altLang="en-IT" sz="18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a:t>
            </a:r>
            <a:r>
              <a:rPr lang="en-IT" altLang="en-IT" sz="18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nelle forme di distonia tardiva da farmaci.</a:t>
            </a:r>
            <a:endParaRPr lang="en-GB" altLang="en-IT" sz="1800" dirty="0">
              <a:latin typeface="Comic Sans MS" panose="030F0902030302020204" pitchFamily="66" charset="0"/>
            </a:endParaRPr>
          </a:p>
          <a:p>
            <a:r>
              <a:rPr lang="en-GB" altLang="en-IT" sz="1800" dirty="0">
                <a:latin typeface="Comic Sans MS" panose="030F0902030302020204" pitchFamily="66" charset="0"/>
              </a:rPr>
              <a:t>Tale </a:t>
            </a:r>
            <a:r>
              <a:rPr lang="en-GB" altLang="en-IT" sz="1800" dirty="0" err="1">
                <a:latin typeface="Comic Sans MS" panose="030F0902030302020204" pitchFamily="66" charset="0"/>
              </a:rPr>
              <a:t>condizione</a:t>
            </a:r>
            <a:r>
              <a:rPr lang="en-GB" altLang="en-IT" sz="1800" dirty="0">
                <a:latin typeface="Comic Sans MS" panose="030F0902030302020204" pitchFamily="66" charset="0"/>
              </a:rPr>
              <a:t> </a:t>
            </a:r>
            <a:r>
              <a:rPr lang="en-GB" altLang="en-IT" sz="1800" dirty="0" err="1">
                <a:latin typeface="Comic Sans MS" panose="030F0902030302020204" pitchFamily="66" charset="0"/>
              </a:rPr>
              <a:t>deve</a:t>
            </a:r>
            <a:r>
              <a:rPr lang="en-GB" altLang="en-IT" sz="1800" dirty="0">
                <a:latin typeface="Comic Sans MS" panose="030F0902030302020204" pitchFamily="66" charset="0"/>
              </a:rPr>
              <a:t> </a:t>
            </a:r>
            <a:r>
              <a:rPr lang="en-GB" altLang="en-IT" sz="1800" dirty="0" err="1">
                <a:latin typeface="Comic Sans MS" panose="030F0902030302020204" pitchFamily="66" charset="0"/>
              </a:rPr>
              <a:t>permanere</a:t>
            </a:r>
            <a:r>
              <a:rPr lang="en-GB" altLang="en-IT" sz="1800" dirty="0">
                <a:latin typeface="Comic Sans MS" panose="030F0902030302020204" pitchFamily="66" charset="0"/>
              </a:rPr>
              <a:t> </a:t>
            </a:r>
            <a:r>
              <a:rPr lang="en-GB" altLang="en-IT" sz="1800" dirty="0" err="1">
                <a:latin typeface="Comic Sans MS" panose="030F0902030302020204" pitchFamily="66" charset="0"/>
              </a:rPr>
              <a:t>anche</a:t>
            </a:r>
            <a:r>
              <a:rPr lang="en-GB" altLang="en-IT" sz="1800" dirty="0">
                <a:latin typeface="Comic Sans MS" panose="030F0902030302020204" pitchFamily="66" charset="0"/>
              </a:rPr>
              <a:t> dopo </a:t>
            </a:r>
            <a:r>
              <a:rPr lang="en-GB" altLang="en-IT" sz="1800" dirty="0" err="1">
                <a:latin typeface="Comic Sans MS" panose="030F0902030302020204" pitchFamily="66" charset="0"/>
              </a:rPr>
              <a:t>sospensione</a:t>
            </a:r>
            <a:r>
              <a:rPr lang="en-GB" altLang="en-IT" sz="1800" dirty="0">
                <a:latin typeface="Comic Sans MS" panose="030F0902030302020204" pitchFamily="66" charset="0"/>
              </a:rPr>
              <a:t> di una </a:t>
            </a:r>
            <a:r>
              <a:rPr lang="en-GB" altLang="en-IT" sz="1800" dirty="0" err="1">
                <a:latin typeface="Comic Sans MS" panose="030F0902030302020204" pitchFamily="66" charset="0"/>
              </a:rPr>
              <a:t>terapia</a:t>
            </a:r>
            <a:r>
              <a:rPr lang="en-GB" altLang="en-IT" sz="1800" dirty="0">
                <a:latin typeface="Comic Sans MS" panose="030F0902030302020204" pitchFamily="66" charset="0"/>
              </a:rPr>
              <a:t> con </a:t>
            </a:r>
            <a:r>
              <a:rPr lang="en-GB" altLang="en-IT" sz="1800" dirty="0" err="1">
                <a:latin typeface="Comic Sans MS" panose="030F0902030302020204" pitchFamily="66" charset="0"/>
              </a:rPr>
              <a:t>antipsicotici</a:t>
            </a:r>
            <a:r>
              <a:rPr lang="en-GB" altLang="en-IT" sz="1800" dirty="0">
                <a:latin typeface="Comic Sans MS" panose="030F0902030302020204" pitchFamily="66" charset="0"/>
              </a:rPr>
              <a:t>, </a:t>
            </a:r>
            <a:r>
              <a:rPr lang="en-GB" altLang="en-IT" sz="1800" dirty="0" err="1">
                <a:latin typeface="Comic Sans MS" panose="030F0902030302020204" pitchFamily="66" charset="0"/>
              </a:rPr>
              <a:t>oppure</a:t>
            </a:r>
            <a:r>
              <a:rPr lang="en-GB" altLang="en-IT" sz="1800" dirty="0">
                <a:latin typeface="Comic Sans MS" panose="030F0902030302020204" pitchFamily="66" charset="0"/>
              </a:rPr>
              <a:t> </a:t>
            </a:r>
            <a:r>
              <a:rPr lang="en-GB" altLang="en-IT" sz="1800" dirty="0" err="1">
                <a:latin typeface="Comic Sans MS" panose="030F0902030302020204" pitchFamily="66" charset="0"/>
              </a:rPr>
              <a:t>nei</a:t>
            </a:r>
            <a:r>
              <a:rPr lang="en-GB" altLang="en-IT" sz="1800" dirty="0">
                <a:latin typeface="Comic Sans MS" panose="030F0902030302020204" pitchFamily="66" charset="0"/>
              </a:rPr>
              <a:t> </a:t>
            </a:r>
            <a:r>
              <a:rPr lang="en-GB" altLang="en-IT" sz="1800" dirty="0" err="1">
                <a:latin typeface="Comic Sans MS" panose="030F0902030302020204" pitchFamily="66" charset="0"/>
              </a:rPr>
              <a:t>casi</a:t>
            </a:r>
            <a:r>
              <a:rPr lang="en-GB" altLang="en-IT" sz="1800" dirty="0">
                <a:latin typeface="Comic Sans MS" panose="030F0902030302020204" pitchFamily="66" charset="0"/>
              </a:rPr>
              <a:t> in cui non </a:t>
            </a:r>
            <a:r>
              <a:rPr lang="en-GB" altLang="en-IT" sz="1800" dirty="0" err="1">
                <a:latin typeface="Comic Sans MS" panose="030F0902030302020204" pitchFamily="66" charset="0"/>
              </a:rPr>
              <a:t>c'e</a:t>
            </a:r>
            <a:r>
              <a:rPr lang="en-GB" altLang="en-IT" sz="1800" dirty="0">
                <a:latin typeface="Comic Sans MS" panose="030F0902030302020204" pitchFamily="66" charset="0"/>
              </a:rPr>
              <a:t>' </a:t>
            </a:r>
            <a:r>
              <a:rPr lang="en-GB" altLang="en-IT" sz="1800" dirty="0" err="1">
                <a:latin typeface="Comic Sans MS" panose="030F0902030302020204" pitchFamily="66" charset="0"/>
              </a:rPr>
              <a:t>possibilità</a:t>
            </a:r>
            <a:r>
              <a:rPr lang="en-GB" altLang="en-IT" sz="1800" dirty="0">
                <a:latin typeface="Comic Sans MS" panose="030F0902030302020204" pitchFamily="66" charset="0"/>
              </a:rPr>
              <a:t> di </a:t>
            </a:r>
            <a:r>
              <a:rPr lang="en-GB" altLang="en-IT" sz="1800" dirty="0" err="1">
                <a:latin typeface="Comic Sans MS" panose="030F0902030302020204" pitchFamily="66" charset="0"/>
              </a:rPr>
              <a:t>interrompere</a:t>
            </a:r>
            <a:r>
              <a:rPr lang="en-GB" altLang="en-IT" sz="1800" dirty="0">
                <a:latin typeface="Comic Sans MS" panose="030F0902030302020204" pitchFamily="66" charset="0"/>
              </a:rPr>
              <a:t> il </a:t>
            </a:r>
            <a:r>
              <a:rPr lang="en-GB" altLang="en-IT" sz="1800" dirty="0" err="1">
                <a:latin typeface="Comic Sans MS" panose="030F0902030302020204" pitchFamily="66" charset="0"/>
              </a:rPr>
              <a:t>trattamento</a:t>
            </a:r>
            <a:r>
              <a:rPr lang="en-GB" altLang="en-IT" sz="1800" dirty="0">
                <a:latin typeface="Comic Sans MS" panose="030F0902030302020204" pitchFamily="66" charset="0"/>
              </a:rPr>
              <a:t> </a:t>
            </a:r>
            <a:r>
              <a:rPr lang="en-GB" altLang="en-IT" sz="1800" dirty="0" err="1">
                <a:latin typeface="Comic Sans MS" panose="030F0902030302020204" pitchFamily="66" charset="0"/>
              </a:rPr>
              <a:t>antipsicotico</a:t>
            </a:r>
            <a:r>
              <a:rPr lang="en-GB" altLang="en-IT" sz="1800" dirty="0">
                <a:latin typeface="Comic Sans MS" panose="030F0902030302020204" pitchFamily="66" charset="0"/>
              </a:rPr>
              <a:t>; </a:t>
            </a:r>
            <a:r>
              <a:rPr lang="en-GB" altLang="en-IT" sz="1800" dirty="0" err="1">
                <a:latin typeface="Comic Sans MS" panose="030F0902030302020204" pitchFamily="66" charset="0"/>
              </a:rPr>
              <a:t>indicato</a:t>
            </a:r>
            <a:r>
              <a:rPr lang="en-GB" altLang="en-IT" sz="1800" dirty="0">
                <a:latin typeface="Comic Sans MS" panose="030F0902030302020204" pitchFamily="66" charset="0"/>
              </a:rPr>
              <a:t> </a:t>
            </a:r>
            <a:r>
              <a:rPr lang="en-GB" altLang="en-IT" sz="1800" dirty="0" err="1">
                <a:latin typeface="Comic Sans MS" panose="030F0902030302020204" pitchFamily="66" charset="0"/>
              </a:rPr>
              <a:t>anche</a:t>
            </a:r>
            <a:r>
              <a:rPr lang="en-GB" altLang="en-IT" sz="1800" dirty="0">
                <a:latin typeface="Comic Sans MS" panose="030F0902030302020204" pitchFamily="66" charset="0"/>
              </a:rPr>
              <a:t> in </a:t>
            </a:r>
            <a:r>
              <a:rPr lang="en-GB" altLang="en-IT" sz="1800" dirty="0" err="1">
                <a:latin typeface="Comic Sans MS" panose="030F0902030302020204" pitchFamily="66" charset="0"/>
              </a:rPr>
              <a:t>casi</a:t>
            </a:r>
            <a:r>
              <a:rPr lang="en-GB" altLang="en-IT" sz="1800" dirty="0">
                <a:latin typeface="Comic Sans MS" panose="030F0902030302020204" pitchFamily="66" charset="0"/>
              </a:rPr>
              <a:t> in cui la </a:t>
            </a:r>
            <a:r>
              <a:rPr lang="en-GB" altLang="en-IT" sz="1800" dirty="0" err="1">
                <a:latin typeface="Comic Sans MS" panose="030F0902030302020204" pitchFamily="66" charset="0"/>
              </a:rPr>
              <a:t>discinesia</a:t>
            </a:r>
            <a:r>
              <a:rPr lang="en-GB" altLang="en-IT" sz="1800" dirty="0">
                <a:latin typeface="Comic Sans MS" panose="030F0902030302020204" pitchFamily="66" charset="0"/>
              </a:rPr>
              <a:t> </a:t>
            </a:r>
            <a:r>
              <a:rPr lang="en-GB" altLang="en-IT" sz="1800" dirty="0" err="1">
                <a:latin typeface="Comic Sans MS" panose="030F0902030302020204" pitchFamily="66" charset="0"/>
              </a:rPr>
              <a:t>persiste</a:t>
            </a:r>
            <a:r>
              <a:rPr lang="en-GB" altLang="en-IT" sz="1800" dirty="0">
                <a:latin typeface="Comic Sans MS" panose="030F0902030302020204" pitchFamily="66" charset="0"/>
              </a:rPr>
              <a:t> </a:t>
            </a:r>
            <a:r>
              <a:rPr lang="en-GB" altLang="en-IT" sz="1800" dirty="0" err="1">
                <a:latin typeface="Comic Sans MS" panose="030F0902030302020204" pitchFamily="66" charset="0"/>
              </a:rPr>
              <a:t>nonostante</a:t>
            </a:r>
            <a:r>
              <a:rPr lang="en-GB" altLang="en-IT" sz="1800" dirty="0">
                <a:latin typeface="Comic Sans MS" panose="030F0902030302020204" pitchFamily="66" charset="0"/>
              </a:rPr>
              <a:t> </a:t>
            </a:r>
            <a:r>
              <a:rPr lang="en-GB" altLang="en-IT" sz="1800" dirty="0" err="1">
                <a:latin typeface="Comic Sans MS" panose="030F0902030302020204" pitchFamily="66" charset="0"/>
              </a:rPr>
              <a:t>riduzione</a:t>
            </a:r>
            <a:r>
              <a:rPr lang="en-GB" altLang="en-IT" sz="1800" dirty="0">
                <a:latin typeface="Comic Sans MS" panose="030F0902030302020204" pitchFamily="66" charset="0"/>
              </a:rPr>
              <a:t> del </a:t>
            </a:r>
            <a:r>
              <a:rPr lang="en-GB" altLang="en-IT" sz="1800" dirty="0" err="1">
                <a:latin typeface="Comic Sans MS" panose="030F0902030302020204" pitchFamily="66" charset="0"/>
              </a:rPr>
              <a:t>dosaggio</a:t>
            </a:r>
            <a:r>
              <a:rPr lang="en-GB" altLang="en-IT" sz="1800" dirty="0">
                <a:latin typeface="Comic Sans MS" panose="030F0902030302020204" pitchFamily="66" charset="0"/>
              </a:rPr>
              <a:t> </a:t>
            </a:r>
            <a:r>
              <a:rPr lang="en-GB" altLang="en-IT" sz="1800" dirty="0" err="1">
                <a:latin typeface="Comic Sans MS" panose="030F0902030302020204" pitchFamily="66" charset="0"/>
              </a:rPr>
              <a:t>dell'antipsicotico</a:t>
            </a:r>
            <a:r>
              <a:rPr lang="en-GB" altLang="en-IT" sz="1800" dirty="0">
                <a:latin typeface="Comic Sans MS" panose="030F0902030302020204" pitchFamily="66" charset="0"/>
              </a:rPr>
              <a:t> o </a:t>
            </a:r>
            <a:r>
              <a:rPr lang="en-GB" altLang="en-IT" sz="1800" dirty="0" err="1">
                <a:latin typeface="Comic Sans MS" panose="030F0902030302020204" pitchFamily="66" charset="0"/>
              </a:rPr>
              <a:t>sostituzione</a:t>
            </a:r>
            <a:r>
              <a:rPr lang="en-GB" altLang="en-IT" sz="1800" dirty="0">
                <a:latin typeface="Comic Sans MS" panose="030F0902030302020204" pitchFamily="66" charset="0"/>
              </a:rPr>
              <a:t> con </a:t>
            </a:r>
            <a:r>
              <a:rPr lang="en-GB" altLang="en-IT" sz="1800" dirty="0" err="1">
                <a:latin typeface="Comic Sans MS" panose="030F0902030302020204" pitchFamily="66" charset="0"/>
              </a:rPr>
              <a:t>antipsicotici</a:t>
            </a:r>
            <a:r>
              <a:rPr lang="en-GB" altLang="en-IT" sz="1800" dirty="0">
                <a:latin typeface="Comic Sans MS" panose="030F0902030302020204" pitchFamily="66" charset="0"/>
              </a:rPr>
              <a:t> </a:t>
            </a:r>
            <a:r>
              <a:rPr lang="en-GB" altLang="en-IT" sz="1800" dirty="0" err="1">
                <a:latin typeface="Comic Sans MS" panose="030F0902030302020204" pitchFamily="66" charset="0"/>
              </a:rPr>
              <a:t>atipici</a:t>
            </a:r>
            <a:r>
              <a:rPr lang="en-GB" altLang="en-IT" sz="1800" dirty="0">
                <a:latin typeface="Comic Sans MS" panose="030F0902030302020204" pitchFamily="66" charset="0"/>
              </a:rPr>
              <a:t>.</a:t>
            </a:r>
          </a:p>
          <a:p>
            <a:endParaRPr lang="en-GB" altLang="en-IT" sz="1800" dirty="0">
              <a:latin typeface="Comic Sans MS" panose="030F0902030302020204" pitchFamily="66" charset="0"/>
            </a:endParaRPr>
          </a:p>
        </p:txBody>
      </p:sp>
      <p:pic>
        <p:nvPicPr>
          <p:cNvPr id="41987" name="Picture 3">
            <a:extLst>
              <a:ext uri="{FF2B5EF4-FFF2-40B4-BE49-F238E27FC236}">
                <a16:creationId xmlns:a16="http://schemas.microsoft.com/office/drawing/2014/main" id="{98E07C0E-BE3B-4E42-BBFE-DF4D21430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593" y="3808191"/>
            <a:ext cx="1870535" cy="27089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6A9A981-8C86-EC4F-A5AF-991329A241C7}"/>
              </a:ext>
            </a:extLst>
          </p:cNvPr>
          <p:cNvSpPr/>
          <p:nvPr/>
        </p:nvSpPr>
        <p:spPr>
          <a:xfrm>
            <a:off x="1050298" y="3734037"/>
            <a:ext cx="4817846" cy="2557367"/>
          </a:xfrm>
          <a:prstGeom prst="rect">
            <a:avLst/>
          </a:prstGeom>
        </p:spPr>
        <p:txBody>
          <a:bodyPr wrap="square">
            <a:spAutoFit/>
          </a:bodyPr>
          <a:lstStyle/>
          <a:p>
            <a:pPr eaLnBrk="1">
              <a:lnSpc>
                <a:spcPct val="80000"/>
              </a:lnSpc>
            </a:pPr>
            <a:r>
              <a:rPr lang="en-IT"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a:t>
            </a:r>
            <a:r>
              <a:rPr lang="en-IT" altLang="en-IT" sz="20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gisce a livello della trasmissione dopaminergica attraverso due azioni: </a:t>
            </a:r>
          </a:p>
          <a:p>
            <a:pPr eaLnBrk="1">
              <a:lnSpc>
                <a:spcPct val="80000"/>
              </a:lnSpc>
            </a:pPr>
            <a:r>
              <a:rPr lang="en-IT" altLang="en-IT" sz="20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-azione a livello presinaptico: inibitore della ricaptazione</a:t>
            </a:r>
            <a:r>
              <a:rPr lang="en-GB" altLang="en-IT" sz="20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t>
            </a:r>
            <a:r>
              <a:rPr lang="en-GB" altLang="en-IT" sz="2000" dirty="0" err="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vescicular</a:t>
            </a:r>
            <a:r>
              <a:rPr lang="en-GB" altLang="en-IT" sz="20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monoamine transporter 2” (VMAT2) </a:t>
            </a:r>
          </a:p>
          <a:p>
            <a:pPr eaLnBrk="1">
              <a:lnSpc>
                <a:spcPct val="80000"/>
              </a:lnSpc>
            </a:pPr>
            <a:r>
              <a:rPr lang="en-IT" altLang="en-IT" sz="2000"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Tetrabenazina (depletore di dopamina) + aloperidolo (bloccante dei recettori dopamienrgici) + anticolinergico </a:t>
            </a:r>
            <a:r>
              <a:rPr lang="en-IT" altLang="en-IT" sz="2000" dirty="0">
                <a:solidFill>
                  <a:srgbClr val="FF0000"/>
                </a:solidFill>
                <a:latin typeface="Symbol" pitchFamily="2" charset="2"/>
                <a:ea typeface="Symbol" pitchFamily="2" charset="2"/>
                <a:cs typeface="Symbol" pitchFamily="2" charset="2"/>
                <a:sym typeface="Symbol" pitchFamily="2" charset="2"/>
              </a:rPr>
              <a:t>⇒</a:t>
            </a:r>
            <a:r>
              <a:rPr lang="en-IT"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cocktail di farmaci utilizzati in distonia primaria</a:t>
            </a:r>
            <a:endParaRPr lang="en-IT" altLang="en-IT" sz="2000"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7">
            <a:extLst>
              <a:ext uri="{FF2B5EF4-FFF2-40B4-BE49-F238E27FC236}">
                <a16:creationId xmlns:a16="http://schemas.microsoft.com/office/drawing/2014/main" id="{1D003B38-C2D8-244C-B71E-4E2FE656C929}"/>
              </a:ext>
            </a:extLst>
          </p:cNvPr>
          <p:cNvSpPr txBox="1">
            <a:spLocks noChangeArrowheads="1"/>
          </p:cNvSpPr>
          <p:nvPr/>
        </p:nvSpPr>
        <p:spPr bwMode="auto">
          <a:xfrm>
            <a:off x="115888" y="1595438"/>
            <a:ext cx="7205662"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it-IT" altLang="en-IT" sz="2100">
                <a:latin typeface="Comic Sans MS" panose="030F0902030302020204" pitchFamily="66" charset="0"/>
                <a:ea typeface="Arial Unicode MS" panose="020B0604020202020204" pitchFamily="34" charset="-128"/>
                <a:cs typeface="Arial Unicode MS" panose="020B0604020202020204" pitchFamily="34" charset="-128"/>
              </a:rPr>
              <a:t>Neurotossina prodotta dal Clostridium Botulinum che da origine a spore che in ambiente umido ed in assenza di ossigeno</a:t>
            </a:r>
            <a:endParaRPr lang="it-CH" altLang="en-IT" sz="2100">
              <a:latin typeface="Comic Sans MS" panose="030F0902030302020204" pitchFamily="66" charset="0"/>
              <a:ea typeface="Arial Unicode MS" panose="020B0604020202020204" pitchFamily="34" charset="-128"/>
              <a:cs typeface="Arial Unicode MS" panose="020B0604020202020204" pitchFamily="34" charset="-128"/>
            </a:endParaRPr>
          </a:p>
        </p:txBody>
      </p:sp>
      <p:pic>
        <p:nvPicPr>
          <p:cNvPr id="28674" name="Picture 8">
            <a:extLst>
              <a:ext uri="{FF2B5EF4-FFF2-40B4-BE49-F238E27FC236}">
                <a16:creationId xmlns:a16="http://schemas.microsoft.com/office/drawing/2014/main" id="{3CC908F0-6403-2B4B-BA52-A923EAA30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82" t="52422" r="61966" b="9930"/>
          <a:stretch>
            <a:fillRect/>
          </a:stretch>
        </p:blipFill>
        <p:spPr bwMode="auto">
          <a:xfrm>
            <a:off x="7019925" y="2298700"/>
            <a:ext cx="1887538"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5">
            <a:extLst>
              <a:ext uri="{FF2B5EF4-FFF2-40B4-BE49-F238E27FC236}">
                <a16:creationId xmlns:a16="http://schemas.microsoft.com/office/drawing/2014/main" id="{AB7B80D1-1807-F94B-8AAC-E2DEF7C7B99C}"/>
              </a:ext>
            </a:extLst>
          </p:cNvPr>
          <p:cNvSpPr>
            <a:spLocks noChangeArrowheads="1"/>
          </p:cNvSpPr>
          <p:nvPr/>
        </p:nvSpPr>
        <p:spPr bwMode="auto">
          <a:xfrm>
            <a:off x="115888" y="2855913"/>
            <a:ext cx="54435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it-IT" altLang="en-IT" sz="2100">
                <a:latin typeface="Comic Sans MS" panose="030F0902030302020204" pitchFamily="66" charset="0"/>
                <a:ea typeface="Arial Unicode MS" panose="020B0604020202020204" pitchFamily="34" charset="-128"/>
                <a:cs typeface="Arial Unicode MS" panose="020B0604020202020204" pitchFamily="34" charset="-128"/>
              </a:rPr>
              <a:t>Ne esistono 7 sierotipi (A-F) </a:t>
            </a:r>
            <a:r>
              <a:rPr lang="it-IT" altLang="en-IT" sz="2100">
                <a:latin typeface="Comic Sans MS" panose="030F0902030302020204" pitchFamily="66" charset="0"/>
                <a:ea typeface="Arial Unicode MS" panose="020B0604020202020204" pitchFamily="34" charset="-128"/>
                <a:cs typeface="Arial Unicode MS" panose="020B0604020202020204" pitchFamily="34" charset="-128"/>
                <a:sym typeface="Wingdings" pitchFamily="2" charset="2"/>
              </a:rPr>
              <a:t> Due A-B attualmente in commercio. </a:t>
            </a:r>
          </a:p>
          <a:p>
            <a:pPr eaLnBrk="1"/>
            <a:r>
              <a:rPr lang="it-IT" altLang="en-IT" sz="2100">
                <a:latin typeface="Comic Sans MS" panose="030F0902030302020204" pitchFamily="66" charset="0"/>
                <a:ea typeface="Arial Unicode MS" panose="020B0604020202020204" pitchFamily="34" charset="-128"/>
                <a:cs typeface="Arial Unicode MS" panose="020B0604020202020204" pitchFamily="34" charset="-128"/>
                <a:sym typeface="Wingdings" pitchFamily="2" charset="2"/>
              </a:rPr>
              <a:t>Correlati a patologia umana solo A-B-E-F</a:t>
            </a:r>
          </a:p>
        </p:txBody>
      </p:sp>
      <p:sp>
        <p:nvSpPr>
          <p:cNvPr id="28676" name="Rectangle 6">
            <a:extLst>
              <a:ext uri="{FF2B5EF4-FFF2-40B4-BE49-F238E27FC236}">
                <a16:creationId xmlns:a16="http://schemas.microsoft.com/office/drawing/2014/main" id="{32CDED77-5322-5D44-8297-463A8CDA8989}"/>
              </a:ext>
            </a:extLst>
          </p:cNvPr>
          <p:cNvSpPr>
            <a:spLocks noChangeArrowheads="1"/>
          </p:cNvSpPr>
          <p:nvPr/>
        </p:nvSpPr>
        <p:spPr bwMode="auto">
          <a:xfrm>
            <a:off x="115888" y="4200525"/>
            <a:ext cx="81470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it-CH" altLang="en-IT" sz="2100">
                <a:latin typeface="Comic Sans MS" panose="030F0902030302020204" pitchFamily="66" charset="0"/>
                <a:ea typeface="Arial Unicode MS" panose="020B0604020202020204" pitchFamily="34" charset="-128"/>
                <a:cs typeface="Arial Unicode MS" panose="020B0604020202020204" pitchFamily="34" charset="-128"/>
              </a:rPr>
              <a:t>La tossina botulinica si lega al terminale periferico nervoso colinergico a livello della giunzione neuromuscolare come al livello del terminale parasimpatico. </a:t>
            </a:r>
          </a:p>
        </p:txBody>
      </p:sp>
      <p:sp>
        <p:nvSpPr>
          <p:cNvPr id="28677" name="Rectangle 2">
            <a:extLst>
              <a:ext uri="{FF2B5EF4-FFF2-40B4-BE49-F238E27FC236}">
                <a16:creationId xmlns:a16="http://schemas.microsoft.com/office/drawing/2014/main" id="{DFEE9FFE-AA19-C248-A7D6-04B02E7DD345}"/>
              </a:ext>
            </a:extLst>
          </p:cNvPr>
          <p:cNvSpPr>
            <a:spLocks noChangeArrowheads="1"/>
          </p:cNvSpPr>
          <p:nvPr/>
        </p:nvSpPr>
        <p:spPr bwMode="auto">
          <a:xfrm>
            <a:off x="309563" y="93663"/>
            <a:ext cx="4572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en-IT" altLang="en-IT" sz="2000" b="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Terapia delle Distonie e Spasticità</a:t>
            </a:r>
          </a:p>
          <a:p>
            <a:pPr eaLnBrk="1"/>
            <a:r>
              <a:rPr lang="en-IT" altLang="en-IT">
                <a:solidFill>
                  <a:srgbClr val="CC00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Farmaci agenti sul tono muscolare</a:t>
            </a:r>
            <a:r>
              <a:rPr lang="en-IT" altLang="en-IT" sz="200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a:p>
            <a:pPr eaLnBrk="1"/>
            <a:r>
              <a:rPr lang="en-IT" altLang="en-IT" sz="200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b="1">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Tossina Botulinica :</a:t>
            </a:r>
          </a:p>
        </p:txBody>
      </p:sp>
      <p:sp>
        <p:nvSpPr>
          <p:cNvPr id="28678" name="Rectangle 10">
            <a:extLst>
              <a:ext uri="{FF2B5EF4-FFF2-40B4-BE49-F238E27FC236}">
                <a16:creationId xmlns:a16="http://schemas.microsoft.com/office/drawing/2014/main" id="{DF7ECDD8-3AFF-634C-8453-2D5AFE95FA4B}"/>
              </a:ext>
            </a:extLst>
          </p:cNvPr>
          <p:cNvSpPr>
            <a:spLocks noChangeArrowheads="1"/>
          </p:cNvSpPr>
          <p:nvPr/>
        </p:nvSpPr>
        <p:spPr bwMode="auto">
          <a:xfrm>
            <a:off x="762000" y="5554663"/>
            <a:ext cx="7219950" cy="738187"/>
          </a:xfrm>
          <a:prstGeom prst="rect">
            <a:avLst/>
          </a:prstGeom>
          <a:solidFill>
            <a:srgbClr val="FFFF00"/>
          </a:solidFill>
          <a:ln w="38100">
            <a:solidFill>
              <a:srgbClr val="00B0F0"/>
            </a:solidFill>
            <a:miter lim="800000"/>
            <a:headEnd/>
            <a:tailEnd/>
          </a:ln>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algn="ctr" eaLnBrk="1"/>
            <a:r>
              <a:rPr lang="it-IT" altLang="en-IT" sz="2100">
                <a:latin typeface="Chalkboard" panose="03050602040202020205" pitchFamily="66" charset="77"/>
                <a:ea typeface="Arial Unicode MS" panose="020B0604020202020204" pitchFamily="34" charset="-128"/>
                <a:cs typeface="Biome" panose="020B0604020202020204" pitchFamily="34" charset="0"/>
              </a:rPr>
              <a:t>Prima indicazione nel trattamento dello strabismo e successivamente nella distonia cervicale e blefarospasmo.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a:extLst>
              <a:ext uri="{FF2B5EF4-FFF2-40B4-BE49-F238E27FC236}">
                <a16:creationId xmlns:a16="http://schemas.microsoft.com/office/drawing/2014/main" id="{594AADDD-D8F3-624E-8C2F-5A54E3932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557338"/>
            <a:ext cx="5946776"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a:extLst>
              <a:ext uri="{FF2B5EF4-FFF2-40B4-BE49-F238E27FC236}">
                <a16:creationId xmlns:a16="http://schemas.microsoft.com/office/drawing/2014/main" id="{2E960E3A-E51C-2840-A9DB-95CBFEABEC66}"/>
              </a:ext>
            </a:extLst>
          </p:cNvPr>
          <p:cNvSpPr>
            <a:spLocks noChangeArrowheads="1"/>
          </p:cNvSpPr>
          <p:nvPr/>
        </p:nvSpPr>
        <p:spPr bwMode="auto">
          <a:xfrm>
            <a:off x="5899150" y="1138238"/>
            <a:ext cx="31321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it-CH" altLang="en-IT" sz="1800">
                <a:latin typeface="Comic Sans MS" panose="030F0902030302020204" pitchFamily="66" charset="0"/>
                <a:ea typeface="Arial Unicode MS" panose="020B0604020202020204" pitchFamily="34" charset="-128"/>
                <a:cs typeface="Arial Unicode MS" panose="020B0604020202020204" pitchFamily="34" charset="-128"/>
              </a:rPr>
              <a:t>Ogni molecola è composta da una catena pesante 100 kDa e una catena leggera da 50 kDa. </a:t>
            </a:r>
          </a:p>
          <a:p>
            <a:pPr eaLnBrk="1"/>
            <a:r>
              <a:rPr lang="it-CH" altLang="en-IT" sz="1800" b="1">
                <a:latin typeface="Comic Sans MS" panose="030F0902030302020204" pitchFamily="66" charset="0"/>
                <a:ea typeface="Arial Unicode MS" panose="020B0604020202020204" pitchFamily="34" charset="-128"/>
                <a:cs typeface="Arial Unicode MS" panose="020B0604020202020204" pitchFamily="34" charset="-128"/>
              </a:rPr>
              <a:t>La catena pesante si lega a livello periferico a livello del terminale colinergico nervoso e permette l’endocitosi della tossina. </a:t>
            </a:r>
          </a:p>
          <a:p>
            <a:pPr eaLnBrk="1"/>
            <a:r>
              <a:rPr lang="it-CH" altLang="en-IT" sz="1800" b="1">
                <a:latin typeface="Comic Sans MS" panose="030F0902030302020204" pitchFamily="66" charset="0"/>
                <a:ea typeface="Arial Unicode MS" panose="020B0604020202020204" pitchFamily="34" charset="-128"/>
                <a:cs typeface="Arial Unicode MS" panose="020B0604020202020204" pitchFamily="34" charset="-128"/>
              </a:rPr>
              <a:t>La catena leggere viene quindi rilasciata a livello citoplasmatico e inattiva il complesso proteico recettoriale SNARE </a:t>
            </a:r>
            <a:r>
              <a:rPr lang="it-CH" altLang="en-IT" sz="1800">
                <a:latin typeface="Comic Sans MS" panose="030F0902030302020204" pitchFamily="66" charset="0"/>
                <a:ea typeface="Arial Unicode MS" panose="020B0604020202020204" pitchFamily="34" charset="-128"/>
                <a:cs typeface="Arial Unicode MS" panose="020B0604020202020204" pitchFamily="34" charset="-128"/>
              </a:rPr>
              <a:t>(soluble N­ethylmaleimide­ sensitive factor activating protein receptor)</a:t>
            </a:r>
          </a:p>
        </p:txBody>
      </p:sp>
      <p:sp>
        <p:nvSpPr>
          <p:cNvPr id="30723" name="Rectangle 1">
            <a:extLst>
              <a:ext uri="{FF2B5EF4-FFF2-40B4-BE49-F238E27FC236}">
                <a16:creationId xmlns:a16="http://schemas.microsoft.com/office/drawing/2014/main" id="{4E1FB6DD-4582-994E-A334-59C7066E10A6}"/>
              </a:ext>
            </a:extLst>
          </p:cNvPr>
          <p:cNvSpPr>
            <a:spLocks noChangeArrowheads="1"/>
          </p:cNvSpPr>
          <p:nvPr/>
        </p:nvSpPr>
        <p:spPr bwMode="auto">
          <a:xfrm>
            <a:off x="25400" y="141288"/>
            <a:ext cx="874871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en-IT" altLang="en-IT" sz="2000" b="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Terapia delle Distonie e Spasticità</a:t>
            </a:r>
          </a:p>
          <a:p>
            <a:pPr eaLnBrk="1"/>
            <a:r>
              <a:rPr lang="en-IT" altLang="en-IT">
                <a:solidFill>
                  <a:srgbClr val="CC00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Farmaci agenti sul tono muscolare</a:t>
            </a:r>
            <a:r>
              <a:rPr lang="en-IT" altLang="en-IT" sz="200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a:p>
            <a:pPr eaLnBrk="1"/>
            <a:r>
              <a:rPr lang="en-IT" altLang="en-IT" sz="200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b="1">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Tossina Botulinica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CBA5E9F-1F25-9B4C-AB13-16A8BE7F56CD}"/>
              </a:ext>
            </a:extLst>
          </p:cNvPr>
          <p:cNvGraphicFramePr>
            <a:graphicFrameLocks noGrp="1"/>
          </p:cNvGraphicFramePr>
          <p:nvPr/>
        </p:nvGraphicFramePr>
        <p:xfrm>
          <a:off x="0" y="1552575"/>
          <a:ext cx="9144000" cy="4815524"/>
        </p:xfrm>
        <a:graphic>
          <a:graphicData uri="http://schemas.openxmlformats.org/drawingml/2006/table">
            <a:tbl>
              <a:tblPr/>
              <a:tblGrid>
                <a:gridCol w="1258888">
                  <a:extLst>
                    <a:ext uri="{9D8B030D-6E8A-4147-A177-3AD203B41FA5}">
                      <a16:colId xmlns:a16="http://schemas.microsoft.com/office/drawing/2014/main" val="1681398380"/>
                    </a:ext>
                  </a:extLst>
                </a:gridCol>
                <a:gridCol w="1217612">
                  <a:extLst>
                    <a:ext uri="{9D8B030D-6E8A-4147-A177-3AD203B41FA5}">
                      <a16:colId xmlns:a16="http://schemas.microsoft.com/office/drawing/2014/main" val="2505974732"/>
                    </a:ext>
                  </a:extLst>
                </a:gridCol>
                <a:gridCol w="977900">
                  <a:extLst>
                    <a:ext uri="{9D8B030D-6E8A-4147-A177-3AD203B41FA5}">
                      <a16:colId xmlns:a16="http://schemas.microsoft.com/office/drawing/2014/main" val="2400087635"/>
                    </a:ext>
                  </a:extLst>
                </a:gridCol>
                <a:gridCol w="1125538">
                  <a:extLst>
                    <a:ext uri="{9D8B030D-6E8A-4147-A177-3AD203B41FA5}">
                      <a16:colId xmlns:a16="http://schemas.microsoft.com/office/drawing/2014/main" val="3846711654"/>
                    </a:ext>
                  </a:extLst>
                </a:gridCol>
                <a:gridCol w="912812">
                  <a:extLst>
                    <a:ext uri="{9D8B030D-6E8A-4147-A177-3AD203B41FA5}">
                      <a16:colId xmlns:a16="http://schemas.microsoft.com/office/drawing/2014/main" val="118312566"/>
                    </a:ext>
                  </a:extLst>
                </a:gridCol>
                <a:gridCol w="808038">
                  <a:extLst>
                    <a:ext uri="{9D8B030D-6E8A-4147-A177-3AD203B41FA5}">
                      <a16:colId xmlns:a16="http://schemas.microsoft.com/office/drawing/2014/main" val="1238547606"/>
                    </a:ext>
                  </a:extLst>
                </a:gridCol>
                <a:gridCol w="935037">
                  <a:extLst>
                    <a:ext uri="{9D8B030D-6E8A-4147-A177-3AD203B41FA5}">
                      <a16:colId xmlns:a16="http://schemas.microsoft.com/office/drawing/2014/main" val="232277861"/>
                    </a:ext>
                  </a:extLst>
                </a:gridCol>
                <a:gridCol w="995363">
                  <a:extLst>
                    <a:ext uri="{9D8B030D-6E8A-4147-A177-3AD203B41FA5}">
                      <a16:colId xmlns:a16="http://schemas.microsoft.com/office/drawing/2014/main" val="1369815086"/>
                    </a:ext>
                  </a:extLst>
                </a:gridCol>
                <a:gridCol w="912812">
                  <a:extLst>
                    <a:ext uri="{9D8B030D-6E8A-4147-A177-3AD203B41FA5}">
                      <a16:colId xmlns:a16="http://schemas.microsoft.com/office/drawing/2014/main" val="2930440844"/>
                    </a:ext>
                  </a:extLst>
                </a:gridCol>
              </a:tblGrid>
              <a:tr h="1339850">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400" b="1"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anchor="ct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254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Blefarospasmo</a:t>
                      </a:r>
                      <a:endParaRPr kumimoji="0" lang="it-CH"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anchor="ct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25400" cap="flat" cmpd="sng" algn="ctr">
                      <a:solidFill>
                        <a:srgbClr val="DAEDEF"/>
                      </a:solidFill>
                      <a:prstDash val="solid"/>
                      <a:round/>
                      <a:headEnd type="none" w="med" len="med"/>
                      <a:tailEnd type="none" w="med" len="med"/>
                    </a:lnB>
                    <a:lnTlToBr>
                      <a:noFill/>
                    </a:lnTlToBr>
                    <a:lnBlToTr>
                      <a:noFill/>
                    </a:lnBlToTr>
                    <a:solidFill>
                      <a:srgbClr val="EDEDED"/>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Distonia cervicale</a:t>
                      </a:r>
                      <a:endParaRPr kumimoji="0" lang="it-CH"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anchor="ct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25400" cap="flat" cmpd="sng" algn="ctr">
                      <a:solidFill>
                        <a:srgbClr val="DAEDEF"/>
                      </a:solidFill>
                      <a:prstDash val="solid"/>
                      <a:round/>
                      <a:headEnd type="none" w="med" len="med"/>
                      <a:tailEnd type="none" w="med" len="med"/>
                    </a:lnB>
                    <a:lnTlToBr>
                      <a:noFill/>
                    </a:lnTlToBr>
                    <a:lnBlToTr>
                      <a:noFill/>
                    </a:lnBlToTr>
                    <a:solidFill>
                      <a:srgbClr val="EDEDED"/>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Spasticità arto superiore</a:t>
                      </a:r>
                      <a:endParaRPr kumimoji="0" lang="it-CH"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anchor="ct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25400" cap="flat" cmpd="sng" algn="ctr">
                      <a:solidFill>
                        <a:srgbClr val="DAEDEF"/>
                      </a:solidFill>
                      <a:prstDash val="solid"/>
                      <a:round/>
                      <a:headEnd type="none" w="med" len="med"/>
                      <a:tailEnd type="none" w="med" len="med"/>
                    </a:lnB>
                    <a:lnTlToBr>
                      <a:noFill/>
                    </a:lnTlToBr>
                    <a:lnBlToTr>
                      <a:noFill/>
                    </a:lnBlToTr>
                    <a:solidFill>
                      <a:srgbClr val="EDEDED"/>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Spasticità arto inferiore</a:t>
                      </a:r>
                      <a:endParaRPr kumimoji="0" lang="it-CH"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anchor="ct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25400" cap="flat" cmpd="sng" algn="ctr">
                      <a:solidFill>
                        <a:srgbClr val="DAEDEF"/>
                      </a:solidFill>
                      <a:prstDash val="solid"/>
                      <a:round/>
                      <a:headEnd type="none" w="med" len="med"/>
                      <a:tailEnd type="none" w="med" len="med"/>
                    </a:lnB>
                    <a:lnTlToBr>
                      <a:noFill/>
                    </a:lnTlToBr>
                    <a:lnBlToTr>
                      <a:noFill/>
                    </a:lnBlToTr>
                    <a:solidFill>
                      <a:srgbClr val="EDEDED"/>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Cefalea cronica</a:t>
                      </a:r>
                      <a:endParaRPr kumimoji="0" lang="it-CH"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anchor="ct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25400" cap="flat" cmpd="sng" algn="ctr">
                      <a:solidFill>
                        <a:srgbClr val="DAEDEF"/>
                      </a:solidFill>
                      <a:prstDash val="solid"/>
                      <a:round/>
                      <a:headEnd type="none" w="med" len="med"/>
                      <a:tailEnd type="none" w="med" len="med"/>
                    </a:lnB>
                    <a:lnTlToBr>
                      <a:noFill/>
                    </a:lnTlToBr>
                    <a:lnBlToTr>
                      <a:noFill/>
                    </a:lnBlToTr>
                    <a:solidFill>
                      <a:srgbClr val="EDEDED"/>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Iperidrosi</a:t>
                      </a:r>
                      <a:endParaRPr kumimoji="0" lang="it-CH"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anchor="ct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25400" cap="flat" cmpd="sng" algn="ctr">
                      <a:solidFill>
                        <a:srgbClr val="DAEDEF"/>
                      </a:solidFill>
                      <a:prstDash val="solid"/>
                      <a:round/>
                      <a:headEnd type="none" w="med" len="med"/>
                      <a:tailEnd type="none" w="med" len="med"/>
                    </a:lnB>
                    <a:lnTlToBr>
                      <a:noFill/>
                    </a:lnTlToBr>
                    <a:lnBlToTr>
                      <a:noFill/>
                    </a:lnBlToTr>
                    <a:solidFill>
                      <a:srgbClr val="EDEDED"/>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Iperattività detrusore vescicale</a:t>
                      </a:r>
                      <a:endParaRPr kumimoji="0" lang="it-CH"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anchor="ct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25400" cap="flat" cmpd="sng" algn="ctr">
                      <a:solidFill>
                        <a:srgbClr val="DAEDEF"/>
                      </a:solidFill>
                      <a:prstDash val="solid"/>
                      <a:round/>
                      <a:headEnd type="none" w="med" len="med"/>
                      <a:tailEnd type="none" w="med" len="med"/>
                    </a:lnB>
                    <a:lnTlToBr>
                      <a:noFill/>
                    </a:lnTlToBr>
                    <a:lnBlToTr>
                      <a:noFill/>
                    </a:lnBlToTr>
                    <a:solidFill>
                      <a:srgbClr val="EDEDED"/>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Scialorrea</a:t>
                      </a:r>
                      <a:endParaRPr kumimoji="0" lang="it-CH" altLang="en-IT" sz="12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anchor="ct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25400" cap="flat" cmpd="sng" algn="ctr">
                      <a:solidFill>
                        <a:srgbClr val="DAEDEF"/>
                      </a:solidFill>
                      <a:prstDash val="solid"/>
                      <a:round/>
                      <a:headEnd type="none" w="med" len="med"/>
                      <a:tailEnd type="none" w="med" len="med"/>
                    </a:lnB>
                    <a:lnTlToBr>
                      <a:noFill/>
                    </a:lnTlToBr>
                    <a:lnBlToTr>
                      <a:noFill/>
                    </a:lnBlToTr>
                    <a:solidFill>
                      <a:srgbClr val="EDEDED"/>
                    </a:solidFill>
                  </a:tcPr>
                </a:tc>
                <a:extLst>
                  <a:ext uri="{0D108BD9-81ED-4DB2-BD59-A6C34878D82A}">
                    <a16:rowId xmlns:a16="http://schemas.microsoft.com/office/drawing/2014/main" val="44789159"/>
                  </a:ext>
                </a:extLst>
              </a:tr>
              <a:tr h="617538">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IT" sz="14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BOTOX (Onabot)</a:t>
                      </a:r>
                      <a:endParaRPr kumimoji="0" lang="it-CH" altLang="en-IT" sz="14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anchor="ct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254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254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254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254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254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254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254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254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254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extLst>
                  <a:ext uri="{0D108BD9-81ED-4DB2-BD59-A6C34878D82A}">
                    <a16:rowId xmlns:a16="http://schemas.microsoft.com/office/drawing/2014/main" val="4206743690"/>
                  </a:ext>
                </a:extLst>
              </a:tr>
              <a:tr h="617538">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IT" sz="14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DYSPORT (Abobot)</a:t>
                      </a:r>
                      <a:endParaRPr kumimoji="0" lang="it-CH" altLang="en-IT" sz="14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anchor="ct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327163"/>
                  </a:ext>
                </a:extLst>
              </a:tr>
              <a:tr h="1371600">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IT" sz="14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XEOMIN (Incobot)</a:t>
                      </a:r>
                      <a:endParaRPr kumimoji="0" lang="it-CH" altLang="en-IT" sz="14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anchor="ct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IT" sz="14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(FDA luglio 2018;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IT" sz="14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AIFA 03\2019)</a:t>
                      </a:r>
                      <a:endParaRPr kumimoji="0" lang="it-CH" altLang="en-IT" sz="14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solidFill>
                      <a:srgbClr val="DAEDEF">
                        <a:alpha val="20000"/>
                      </a:srgbClr>
                    </a:solidFill>
                  </a:tcPr>
                </a:tc>
                <a:extLst>
                  <a:ext uri="{0D108BD9-81ED-4DB2-BD59-A6C34878D82A}">
                    <a16:rowId xmlns:a16="http://schemas.microsoft.com/office/drawing/2014/main" val="2116575653"/>
                  </a:ext>
                </a:extLst>
              </a:tr>
              <a:tr h="617538">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IT" sz="14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NEUROBLOC (Rimabot)</a:t>
                      </a:r>
                      <a:endParaRPr kumimoji="0" lang="it-CH" altLang="en-IT" sz="1400" b="1"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anchor="ctr"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CH" altLang="en-IT" sz="1800" b="0" i="0"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tc>
                  <a:txBody>
                    <a:bodyPr/>
                    <a:lstStyle>
                      <a:lvl1pPr>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1pPr>
                      <a:lvl2pPr indent="4572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2pPr>
                      <a:lvl3pPr indent="9144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3pPr>
                      <a:lvl4pPr indent="13716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4pPr>
                      <a:lvl5pPr indent="1828800">
                        <a:spcBef>
                          <a:spcPts val="700"/>
                        </a:spcBef>
                        <a:buSzPct val="100000"/>
                        <a:defRPr sz="2800">
                          <a:solidFill>
                            <a:srgbClr val="000000"/>
                          </a:solidFill>
                          <a:latin typeface="Times" pitchFamily="2" charset="0"/>
                          <a:ea typeface="Times" pitchFamily="2" charset="0"/>
                          <a:cs typeface="Times" pitchFamily="2" charset="0"/>
                          <a:sym typeface="Times" pitchFamily="2" charset="0"/>
                        </a:defRPr>
                      </a:lvl5pPr>
                      <a:lvl6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6pPr>
                      <a:lvl7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7pPr>
                      <a:lvl8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8pPr>
                      <a:lvl9pPr indent="1828800" eaLnBrk="0" fontAlgn="base" hangingPunct="0">
                        <a:spcBef>
                          <a:spcPts val="700"/>
                        </a:spcBef>
                        <a:spcAft>
                          <a:spcPct val="0"/>
                        </a:spcAft>
                        <a:buSzPct val="100000"/>
                        <a:defRPr sz="2800">
                          <a:solidFill>
                            <a:srgbClr val="000000"/>
                          </a:solidFill>
                          <a:latin typeface="Times" pitchFamily="2" charset="0"/>
                          <a:ea typeface="Times" pitchFamily="2" charset="0"/>
                          <a:cs typeface="Times" pitchFamily="2" charset="0"/>
                          <a:sym typeface="Times" pitchFamily="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CH" altLang="en-IT" sz="1800" b="0" i="1" u="none" strike="noStrike" cap="none" normalizeH="0" baseline="0">
                        <a:ln>
                          <a:noFill/>
                        </a:ln>
                        <a:solidFill>
                          <a:schemeClr val="tx1"/>
                        </a:solidFill>
                        <a:effectLst/>
                        <a:latin typeface="Comic Sans MS" panose="030F0902030302020204" pitchFamily="66" charset="0"/>
                        <a:ea typeface="Times" pitchFamily="2" charset="0"/>
                        <a:cs typeface="Times" pitchFamily="2" charset="0"/>
                        <a:sym typeface="Times" pitchFamily="2" charset="0"/>
                      </a:endParaRPr>
                    </a:p>
                  </a:txBody>
                  <a:tcPr marL="68580" marR="68580" marT="34290" marB="34290" horzOverflow="overflow">
                    <a:lnL w="12700" cap="flat" cmpd="sng" algn="ctr">
                      <a:solidFill>
                        <a:srgbClr val="DAEDEF"/>
                      </a:solidFill>
                      <a:prstDash val="solid"/>
                      <a:round/>
                      <a:headEnd type="none" w="med" len="med"/>
                      <a:tailEnd type="none" w="med" len="med"/>
                    </a:lnL>
                    <a:lnR w="12700" cap="flat" cmpd="sng" algn="ctr">
                      <a:solidFill>
                        <a:srgbClr val="DAEDEF"/>
                      </a:solidFill>
                      <a:prstDash val="solid"/>
                      <a:round/>
                      <a:headEnd type="none" w="med" len="med"/>
                      <a:tailEnd type="none" w="med" len="med"/>
                    </a:lnR>
                    <a:lnT w="12700" cap="flat" cmpd="sng" algn="ctr">
                      <a:solidFill>
                        <a:srgbClr val="DAEDEF"/>
                      </a:solidFill>
                      <a:prstDash val="solid"/>
                      <a:round/>
                      <a:headEnd type="none" w="med" len="med"/>
                      <a:tailEnd type="none" w="med" len="med"/>
                    </a:lnT>
                    <a:lnB w="12700" cap="flat" cmpd="sng" algn="ctr">
                      <a:solidFill>
                        <a:srgbClr val="DAEDE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3017169"/>
                  </a:ext>
                </a:extLst>
              </a:tr>
            </a:tbl>
          </a:graphicData>
        </a:graphic>
      </p:graphicFrame>
      <p:sp>
        <p:nvSpPr>
          <p:cNvPr id="32831" name="TextBox 1">
            <a:extLst>
              <a:ext uri="{FF2B5EF4-FFF2-40B4-BE49-F238E27FC236}">
                <a16:creationId xmlns:a16="http://schemas.microsoft.com/office/drawing/2014/main" id="{7B47CF6E-70FA-8644-A802-B16B83452687}"/>
              </a:ext>
            </a:extLst>
          </p:cNvPr>
          <p:cNvSpPr txBox="1">
            <a:spLocks noChangeArrowheads="1"/>
          </p:cNvSpPr>
          <p:nvPr/>
        </p:nvSpPr>
        <p:spPr bwMode="auto">
          <a:xfrm>
            <a:off x="0" y="9080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algn="ctr" eaLnBrk="1"/>
            <a:r>
              <a:rPr lang="it-IT" altLang="en-IT" sz="3200" b="1">
                <a:solidFill>
                  <a:srgbClr val="FF0000"/>
                </a:solidFill>
                <a:latin typeface="Comic Sans MS" panose="030F0902030302020204" pitchFamily="66" charset="0"/>
              </a:rPr>
              <a:t>INDICAZIONI TERAPEUTICHE</a:t>
            </a:r>
            <a:endParaRPr lang="it-CH" altLang="en-IT" sz="3200" b="1">
              <a:solidFill>
                <a:srgbClr val="FF0000"/>
              </a:solidFill>
              <a:latin typeface="Comic Sans MS" panose="030F0902030302020204"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a:extLst>
              <a:ext uri="{FF2B5EF4-FFF2-40B4-BE49-F238E27FC236}">
                <a16:creationId xmlns:a16="http://schemas.microsoft.com/office/drawing/2014/main" id="{1B11A1BD-FE54-434D-993E-96307D379F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770313"/>
            <a:ext cx="3505200" cy="308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Rectangle 2">
            <a:extLst>
              <a:ext uri="{FF2B5EF4-FFF2-40B4-BE49-F238E27FC236}">
                <a16:creationId xmlns:a16="http://schemas.microsoft.com/office/drawing/2014/main" id="{384F957F-4FC9-B845-9DE6-595F97C63A93}"/>
              </a:ext>
            </a:extLst>
          </p:cNvPr>
          <p:cNvSpPr>
            <a:spLocks/>
          </p:cNvSpPr>
          <p:nvPr/>
        </p:nvSpPr>
        <p:spPr bwMode="auto">
          <a:xfrm>
            <a:off x="381000" y="76200"/>
            <a:ext cx="8686800" cy="5294313"/>
          </a:xfrm>
          <a:prstGeom prst="rect">
            <a:avLst/>
          </a:prstGeom>
          <a:noFill/>
          <a:ln>
            <a:noFill/>
          </a:ln>
          <a:effectLst/>
        </p:spPr>
        <p:txBody>
          <a:bodyPr lIns="45720" rIns="45720">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defRPr/>
            </a:pPr>
            <a:r>
              <a:rPr lang="en-IT" altLang="en-IT" sz="1800" b="1" dirty="0">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Terapia delle Distonie e Spasticità</a:t>
            </a:r>
          </a:p>
          <a:p>
            <a:pPr eaLnBrk="1">
              <a:defRPr/>
            </a:pPr>
            <a:r>
              <a:rPr lang="en-IT" altLang="en-IT" sz="2000" dirty="0">
                <a:solidFill>
                  <a:srgbClr val="CC00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Farmaci agenti sul tono muscolare</a:t>
            </a:r>
            <a:r>
              <a:rPr lang="en-IT" altLang="en-IT" sz="1800"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a:p>
            <a:pPr eaLnBrk="1">
              <a:defRPr/>
            </a:pPr>
            <a:r>
              <a:rPr lang="en-IT" altLang="en-IT" sz="1800"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2000" b="1" dirty="0">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Tossina Botulinica :</a:t>
            </a:r>
          </a:p>
          <a:p>
            <a:pPr eaLnBrk="1">
              <a:buSzPct val="100000"/>
              <a:buFontTx/>
              <a:buChar char="•"/>
              <a:defRPr/>
            </a:pPr>
            <a:r>
              <a:rPr lang="en-IT"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Trattamento più utilizzato nelle forme di distonie focali e segmentali e nella spasticità.</a:t>
            </a:r>
          </a:p>
          <a:p>
            <a:pPr eaLnBrk="1">
              <a:defRPr/>
            </a:pPr>
            <a:r>
              <a:rPr lang="en-IT" altLang="en-IT" sz="2000"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Progresso più significativo nell’ultimo decennio nel trattamento delle distonie</a:t>
            </a:r>
          </a:p>
          <a:p>
            <a:pPr eaLnBrk="1">
              <a:buSzPct val="100000"/>
              <a:buFontTx/>
              <a:buChar char="•"/>
              <a:defRPr/>
            </a:pPr>
            <a:r>
              <a:rPr lang="en-IT"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Ampio spettro di efficacia, modesti effetti collaterali, elevato rapporto costo beneficio</a:t>
            </a:r>
          </a:p>
          <a:p>
            <a:pPr eaLnBrk="1">
              <a:buSzPct val="100000"/>
              <a:defRPr/>
            </a:pPr>
            <a:endParaRPr lang="en-IT" altLang="en-IT" sz="2000"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defRPr/>
            </a:pPr>
            <a:r>
              <a:rPr lang="en-IT" altLang="en-IT" sz="2000"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2000" b="1"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Iniezione del farmaco nei siti muscolari maggiormente coinvolti</a:t>
            </a:r>
          </a:p>
          <a:p>
            <a:pPr eaLnBrk="1">
              <a:defRPr/>
            </a:pPr>
            <a:r>
              <a:rPr lang="en-IT" altLang="en-IT" sz="2000" b="1"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2000" b="1"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Esordio effetto: dopo 3-4 gg dall’iniezione</a:t>
            </a:r>
          </a:p>
          <a:p>
            <a:pPr eaLnBrk="1">
              <a:defRPr/>
            </a:pPr>
            <a:r>
              <a:rPr lang="en-IT" altLang="en-IT" sz="2000" b="1"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2000" b="1"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Picco di efficacia: dopo 2-4 settimane</a:t>
            </a:r>
          </a:p>
          <a:p>
            <a:pPr eaLnBrk="1">
              <a:defRPr/>
            </a:pPr>
            <a:r>
              <a:rPr lang="en-IT" altLang="en-IT" sz="2000" b="1" dirty="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2000" b="1" dirty="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Durata: 3-5 mesi</a:t>
            </a:r>
          </a:p>
          <a:p>
            <a:pPr eaLnBrk="1">
              <a:defRPr/>
            </a:pPr>
            <a:endParaRPr lang="en-IT" altLang="en-IT" sz="2000" dirty="0">
              <a:solidFill>
                <a:srgbClr val="CC00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defRPr/>
            </a:pPr>
            <a:r>
              <a:rPr lang="en-IT" altLang="en-IT" sz="20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Ripetizione delle iniezioni ogni 3-5 mesi </a:t>
            </a:r>
          </a:p>
          <a:p>
            <a:pPr marL="342900" indent="-342900" eaLnBrk="1">
              <a:buFont typeface="Wingdings" pitchFamily="2" charset="2"/>
              <a:buChar char="Ø"/>
              <a:defRPr/>
            </a:pPr>
            <a:r>
              <a:rPr lang="en-IT" altLang="en-IT" sz="2000" dirty="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BUON CONTROLLO SINTOMATICO</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DD18F70A-C7DB-7E43-ACA8-5D3CBAD97ACC}"/>
              </a:ext>
            </a:extLst>
          </p:cNvPr>
          <p:cNvSpPr>
            <a:spLocks/>
          </p:cNvSpPr>
          <p:nvPr/>
        </p:nvSpPr>
        <p:spPr bwMode="auto">
          <a:xfrm>
            <a:off x="381000" y="381000"/>
            <a:ext cx="8382000" cy="525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en-IT" altLang="en-IT" sz="2800" b="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Terapia delle Distonie e Spasticità</a:t>
            </a:r>
          </a:p>
          <a:p>
            <a:pPr eaLnBrk="1"/>
            <a:r>
              <a:rPr lang="en-IT" altLang="en-IT" sz="1800" b="1">
                <a:solidFill>
                  <a:srgbClr val="CC00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Farmaci agenti sul tono muscolare</a:t>
            </a:r>
            <a:endParaRPr lang="en-IT" altLang="en-IT" sz="1800" b="1">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sz="180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1800" b="1">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Tossina Botulinica : </a:t>
            </a:r>
            <a:r>
              <a:rPr lang="en-IT" altLang="en-IT" sz="1800" b="1">
                <a:solidFill>
                  <a:srgbClr val="00206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applicazioni</a:t>
            </a:r>
          </a:p>
          <a:p>
            <a:pPr eaLnBrk="1"/>
            <a:endParaRPr lang="en-IT" altLang="en-IT" sz="180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sz="180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1800" b="1">
                <a:solidFill>
                  <a:srgbClr val="00206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Crampo dello scrivano e del</a:t>
            </a:r>
          </a:p>
          <a:p>
            <a:pPr eaLnBrk="1"/>
            <a:r>
              <a:rPr lang="en-IT" altLang="en-IT" sz="1800" b="1">
                <a:solidFill>
                  <a:srgbClr val="00206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musicista: </a:t>
            </a:r>
            <a:r>
              <a:rPr lang="en-IT" altLang="en-IT" sz="2000" b="1">
                <a:solidFill>
                  <a:srgbClr val="00206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iniezione in muscoli</a:t>
            </a:r>
          </a:p>
          <a:p>
            <a:pPr eaLnBrk="1"/>
            <a:r>
              <a:rPr lang="en-IT" altLang="en-IT" sz="2000" b="1">
                <a:solidFill>
                  <a:srgbClr val="00206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flessori o estensori delle dita</a:t>
            </a:r>
          </a:p>
          <a:p>
            <a:pPr eaLnBrk="1"/>
            <a:endParaRPr lang="en-IT" altLang="en-IT" sz="180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sz="180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1800" b="1">
                <a:solidFill>
                  <a:srgbClr val="00206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Distonie cervicali:</a:t>
            </a:r>
            <a:endParaRPr lang="en-IT" altLang="en-IT" sz="2000" b="1">
              <a:solidFill>
                <a:srgbClr val="00206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sz="2000" b="1">
                <a:solidFill>
                  <a:srgbClr val="00206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trapezio o splenio</a:t>
            </a:r>
          </a:p>
          <a:p>
            <a:pPr eaLnBrk="1"/>
            <a:endParaRPr lang="en-IT" altLang="en-IT" sz="180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sz="180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1800" b="1">
                <a:solidFill>
                  <a:srgbClr val="00206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Alcune distonie generalizzate e</a:t>
            </a:r>
          </a:p>
          <a:p>
            <a:pPr eaLnBrk="1"/>
            <a:r>
              <a:rPr lang="en-IT" altLang="en-IT" sz="1800" b="1">
                <a:solidFill>
                  <a:srgbClr val="00206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segmentarie: </a:t>
            </a:r>
            <a:r>
              <a:rPr lang="en-IT" altLang="en-IT" sz="2000" b="1">
                <a:solidFill>
                  <a:srgbClr val="00206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trattamento dei</a:t>
            </a:r>
          </a:p>
          <a:p>
            <a:pPr eaLnBrk="1"/>
            <a:r>
              <a:rPr lang="en-IT" altLang="en-IT" sz="2000" b="1">
                <a:solidFill>
                  <a:srgbClr val="00206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muscoli maggiormente coinvolti</a:t>
            </a:r>
          </a:p>
        </p:txBody>
      </p:sp>
      <p:pic>
        <p:nvPicPr>
          <p:cNvPr id="34818" name="Picture 2">
            <a:extLst>
              <a:ext uri="{FF2B5EF4-FFF2-40B4-BE49-F238E27FC236}">
                <a16:creationId xmlns:a16="http://schemas.microsoft.com/office/drawing/2014/main" id="{3CCE2A1F-D70A-F547-85F0-E854C8DBC3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125538"/>
            <a:ext cx="3735387" cy="511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98FE741F-3D8B-5B4E-8045-E79E5BEDAEB3}"/>
              </a:ext>
            </a:extLst>
          </p:cNvPr>
          <p:cNvSpPr>
            <a:spLocks/>
          </p:cNvSpPr>
          <p:nvPr/>
        </p:nvSpPr>
        <p:spPr bwMode="auto">
          <a:xfrm>
            <a:off x="457200" y="404813"/>
            <a:ext cx="8229600" cy="424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en-IT" altLang="en-IT" sz="2800" b="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Terapia delle Distonie e Spasticità</a:t>
            </a:r>
          </a:p>
          <a:p>
            <a:pPr eaLnBrk="1"/>
            <a:r>
              <a:rPr lang="en-IT" altLang="en-IT" sz="1800" b="1">
                <a:solidFill>
                  <a:srgbClr val="CC00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Farmaci agenti sul tono muscolare</a:t>
            </a:r>
          </a:p>
          <a:p>
            <a:pPr eaLnBrk="1"/>
            <a:endParaRPr lang="en-IT" altLang="en-IT" sz="2800" b="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b="1">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Baclofen (Lioresal)®: agonista rec.GABA</a:t>
            </a:r>
            <a:r>
              <a:rPr lang="en-IT" altLang="en-IT" b="1" baseline="-25000">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B</a:t>
            </a:r>
            <a:r>
              <a:rPr lang="en-IT" altLang="en-IT" b="1">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a:p>
            <a:pPr eaLnBrk="1"/>
            <a:endParaRPr lang="en-IT" altLang="en-IT" sz="1800" b="1">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sz="1800" b="1">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1800"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farmaco di II scelta nella distonia se gli anticolinergici non sono tollerati</a:t>
            </a:r>
          </a:p>
          <a:p>
            <a:pPr eaLnBrk="1"/>
            <a:r>
              <a:rPr lang="en-IT" altLang="en-IT" sz="200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200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Buona risposta nei bambini per dosaggi tra 40 e 180 mg/die in 4 somministrazioni</a:t>
            </a:r>
          </a:p>
          <a:p>
            <a:pPr eaLnBrk="1"/>
            <a:r>
              <a:rPr lang="en-IT" altLang="en-IT" sz="1800" b="1">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1800"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Farmaco di I scelta nelle spasticità piramidali (tetra e paraparesi)</a:t>
            </a:r>
          </a:p>
          <a:p>
            <a:pPr eaLnBrk="1"/>
            <a:r>
              <a:rPr lang="en-IT" altLang="en-IT" sz="2000">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sz="2000">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Infusione intratecale indicato soprattutto nelle para o tetraparesi spastiche e solo in alcune forme di distonia generalizzata o segmentaria</a:t>
            </a:r>
          </a:p>
          <a:p>
            <a:pPr eaLnBrk="1"/>
            <a:r>
              <a:rPr lang="en-IT" altLang="en-IT" sz="1800" b="1">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Effetti </a:t>
            </a:r>
            <a:r>
              <a:rPr lang="en-IT" altLang="en-IT" sz="1800" b="1">
                <a:solidFill>
                  <a:srgbClr val="CC00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Collaterali: </a:t>
            </a:r>
            <a:r>
              <a:rPr lang="en-IT" altLang="en-IT" sz="1800"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Sonnolenza, vertigini, secchezza dele fauci</a:t>
            </a:r>
            <a:endParaRPr lang="en-IT" altLang="en-IT" sz="1800" b="1">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pic>
        <p:nvPicPr>
          <p:cNvPr id="35842" name="Picture 4" descr="Baclofen - Baclofene: A Cosa Serve, Come si Usa">
            <a:extLst>
              <a:ext uri="{FF2B5EF4-FFF2-40B4-BE49-F238E27FC236}">
                <a16:creationId xmlns:a16="http://schemas.microsoft.com/office/drawing/2014/main" id="{ADDDD98B-B0C5-9E40-8AE3-B145F049B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171450"/>
            <a:ext cx="1811337"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0C86AE8B-F4EA-1F4B-9E7A-5FB3CE424718}"/>
              </a:ext>
            </a:extLst>
          </p:cNvPr>
          <p:cNvSpPr>
            <a:spLocks noChangeArrowheads="1"/>
          </p:cNvSpPr>
          <p:nvPr/>
        </p:nvSpPr>
        <p:spPr bwMode="auto">
          <a:xfrm>
            <a:off x="457200" y="5013325"/>
            <a:ext cx="8229600" cy="132397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r>
              <a:rPr lang="en-GB" altLang="en-IT" sz="2000">
                <a:solidFill>
                  <a:srgbClr val="232425"/>
                </a:solidFill>
                <a:latin typeface="Comic Sans MS" panose="030F0902030302020204" pitchFamily="66" charset="0"/>
              </a:rPr>
              <a:t>Può essere somministrato si per </a:t>
            </a:r>
            <a:r>
              <a:rPr lang="en-GB" altLang="en-IT" sz="2000">
                <a:solidFill>
                  <a:srgbClr val="0076FF"/>
                </a:solidFill>
                <a:latin typeface="Comic Sans MS" panose="030F0902030302020204" pitchFamily="66" charset="0"/>
                <a:hlinkClick r:id="rId4" tooltip="Vie di somministrazione parenterali"/>
              </a:rPr>
              <a:t>via parenterale</a:t>
            </a:r>
            <a:r>
              <a:rPr lang="en-GB" altLang="en-IT" sz="2000">
                <a:solidFill>
                  <a:srgbClr val="232425"/>
                </a:solidFill>
                <a:latin typeface="Comic Sans MS" panose="030F0902030302020204" pitchFamily="66" charset="0"/>
              </a:rPr>
              <a:t> (soluzione iniettabile o per </a:t>
            </a:r>
            <a:r>
              <a:rPr lang="en-GB" altLang="en-IT" sz="2000">
                <a:solidFill>
                  <a:srgbClr val="0076FF"/>
                </a:solidFill>
                <a:latin typeface="Comic Sans MS" panose="030F0902030302020204" pitchFamily="66" charset="0"/>
                <a:hlinkClick r:id="rId5" tooltip="Infuso"/>
              </a:rPr>
              <a:t>infusione</a:t>
            </a:r>
            <a:r>
              <a:rPr lang="en-GB" altLang="en-IT" sz="2000">
                <a:solidFill>
                  <a:srgbClr val="232425"/>
                </a:solidFill>
                <a:latin typeface="Comic Sans MS" panose="030F0902030302020204" pitchFamily="66" charset="0"/>
              </a:rPr>
              <a:t> intratecale), sia per </a:t>
            </a:r>
            <a:r>
              <a:rPr lang="en-GB" altLang="en-IT" sz="2000">
                <a:solidFill>
                  <a:srgbClr val="0076FF"/>
                </a:solidFill>
                <a:latin typeface="Comic Sans MS" panose="030F0902030302020204" pitchFamily="66" charset="0"/>
                <a:hlinkClick r:id="rId6" tooltip="Via di somministrazione orale, per os"/>
              </a:rPr>
              <a:t>via orale</a:t>
            </a:r>
            <a:r>
              <a:rPr lang="en-GB" altLang="en-IT" sz="2000">
                <a:solidFill>
                  <a:srgbClr val="232425"/>
                </a:solidFill>
                <a:latin typeface="Comic Sans MS" panose="030F0902030302020204" pitchFamily="66" charset="0"/>
              </a:rPr>
              <a:t>(compresse) ed è disponibile all'interno di diversi farmaci in varie concentrazioni.</a:t>
            </a:r>
            <a:endParaRPr lang="en-US" altLang="en-IT" sz="2000">
              <a:latin typeface="Comic Sans MS" panose="030F0902030302020204" pitchFamily="66"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359225D0-E996-1D4F-9C99-62F7C24EF6E6}"/>
              </a:ext>
            </a:extLst>
          </p:cNvPr>
          <p:cNvSpPr>
            <a:spLocks noChangeArrowheads="1"/>
          </p:cNvSpPr>
          <p:nvPr/>
        </p:nvSpPr>
        <p:spPr bwMode="auto">
          <a:xfrm>
            <a:off x="539750" y="0"/>
            <a:ext cx="80645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br>
              <a:rPr lang="en-US" altLang="en-IT" sz="2000">
                <a:latin typeface="Comic Sans MS" panose="030F0902030302020204" pitchFamily="66" charset="0"/>
              </a:rPr>
            </a:br>
            <a:r>
              <a:rPr lang="en-US" altLang="en-IT" sz="2000" b="1">
                <a:solidFill>
                  <a:srgbClr val="0D7A3A"/>
                </a:solidFill>
                <a:latin typeface="Comic Sans MS" panose="030F0902030302020204" pitchFamily="66" charset="0"/>
              </a:rPr>
              <a:t>DISTONIA: </a:t>
            </a:r>
            <a:r>
              <a:rPr lang="en-US" altLang="en-IT" sz="2000" b="1">
                <a:solidFill>
                  <a:srgbClr val="002060"/>
                </a:solidFill>
                <a:latin typeface="Comic Sans MS" panose="030F0902030302020204" pitchFamily="66" charset="0"/>
              </a:rPr>
              <a:t>che cos'è e come si manifesta?</a:t>
            </a:r>
          </a:p>
          <a:p>
            <a:r>
              <a:rPr lang="en-US" altLang="en-IT" sz="2000">
                <a:latin typeface="Comic Sans MS" panose="030F0902030302020204" pitchFamily="66" charset="0"/>
              </a:rPr>
              <a:t>La distonia è una malattia caratterizzata da un’iperattività involontaria e prolungata di alcuni muscoli, che può interferire più o meno pesantemente con lo svolgimento di normali attività. </a:t>
            </a:r>
          </a:p>
          <a:p>
            <a:r>
              <a:rPr lang="en-US" altLang="en-IT" sz="2000">
                <a:latin typeface="Comic Sans MS" panose="030F0902030302020204" pitchFamily="66" charset="0"/>
              </a:rPr>
              <a:t>Può riguardare qualsiasi gruppo muscolare: muscoli del volto, del collo, degli arti o del tronco si contraggono in modo involontario e prolungato, anche per decine di secondi. </a:t>
            </a:r>
          </a:p>
          <a:p>
            <a:r>
              <a:rPr lang="en-US" altLang="en-IT" sz="2000">
                <a:latin typeface="Comic Sans MS" panose="030F0902030302020204" pitchFamily="66" charset="0"/>
              </a:rPr>
              <a:t>Nel 90% dei casi le distonie sono primarie, mentre solo in casi più rari (10%) sono la conseguenza di altri fattori, come lesioni cerebrali, trattamento cronico con particolari farmaci (per esempio i neurolettici), malattie neurodegenerative genetiche come la corea di Huntington. </a:t>
            </a:r>
          </a:p>
          <a:p>
            <a:endParaRPr lang="en-US" altLang="en-IT" sz="2000">
              <a:latin typeface="Comic Sans MS" panose="030F0902030302020204" pitchFamily="66" charset="0"/>
            </a:endParaRPr>
          </a:p>
          <a:p>
            <a:r>
              <a:rPr lang="en-US" altLang="en-IT" sz="2000">
                <a:latin typeface="Comic Sans MS" panose="030F0902030302020204" pitchFamily="66" charset="0"/>
              </a:rPr>
              <a:t>Le distonie primarie si distinguono in due gruppi, a seconda dell’età di insorgenza. Le forme</a:t>
            </a:r>
            <a:r>
              <a:rPr lang="en-US" altLang="en-IT" sz="2000" b="1">
                <a:latin typeface="Comic Sans MS" panose="030F0902030302020204" pitchFamily="66" charset="0"/>
              </a:rPr>
              <a:t> </a:t>
            </a:r>
            <a:r>
              <a:rPr lang="en-US" altLang="en-IT" sz="2000" b="1">
                <a:solidFill>
                  <a:srgbClr val="FF0000"/>
                </a:solidFill>
                <a:latin typeface="Comic Sans MS" panose="030F0902030302020204" pitchFamily="66" charset="0"/>
              </a:rPr>
              <a:t>infanto-giovanili</a:t>
            </a:r>
            <a:r>
              <a:rPr lang="en-US" altLang="en-IT" sz="2000">
                <a:latin typeface="Comic Sans MS" panose="030F0902030302020204" pitchFamily="66" charset="0"/>
              </a:rPr>
              <a:t>, come per esempio la forma dopa-sensibile, si manifestano entro i 20 anni e sono spesso generalizzate a tutto il corpo. Le </a:t>
            </a:r>
            <a:r>
              <a:rPr lang="en-US" altLang="en-IT" sz="2000" b="1">
                <a:solidFill>
                  <a:srgbClr val="FF0000"/>
                </a:solidFill>
                <a:latin typeface="Comic Sans MS" panose="030F0902030302020204" pitchFamily="66" charset="0"/>
              </a:rPr>
              <a:t>forme adulte</a:t>
            </a:r>
            <a:r>
              <a:rPr lang="en-US" altLang="en-IT" sz="2000">
                <a:latin typeface="Comic Sans MS" panose="030F0902030302020204" pitchFamily="66" charset="0"/>
              </a:rPr>
              <a:t>, invece, riguardano di solito solo uno o pochi gruppi di muscoli (per esempio del collo, delle palpebre, di un arto superiore, delle corde vocali, ecc.) oppure pochi gruppi vicini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BE51F57C-CF21-F246-9893-2F9AEA7057DD}"/>
              </a:ext>
            </a:extLst>
          </p:cNvPr>
          <p:cNvSpPr>
            <a:spLocks noChangeArrowheads="1"/>
          </p:cNvSpPr>
          <p:nvPr/>
        </p:nvSpPr>
        <p:spPr bwMode="auto">
          <a:xfrm>
            <a:off x="468313" y="404813"/>
            <a:ext cx="792003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br>
              <a:rPr lang="en-GB" altLang="en-IT" b="1">
                <a:solidFill>
                  <a:srgbClr val="2A3B58"/>
                </a:solidFill>
                <a:latin typeface="Comic Sans MS" panose="030F0902030302020204" pitchFamily="66" charset="0"/>
              </a:rPr>
            </a:br>
            <a:r>
              <a:rPr lang="en-GB" altLang="en-IT" sz="2800" b="1">
                <a:solidFill>
                  <a:srgbClr val="FF0000"/>
                </a:solidFill>
                <a:latin typeface="Comic Sans MS" panose="030F0902030302020204" pitchFamily="66" charset="0"/>
              </a:rPr>
              <a:t>Indicazioni Terapeutiche del Baclofen:</a:t>
            </a:r>
          </a:p>
          <a:p>
            <a:endParaRPr lang="en-GB" altLang="en-IT" sz="2800" b="1">
              <a:solidFill>
                <a:srgbClr val="2A3B58"/>
              </a:solidFill>
              <a:latin typeface="Comic Sans MS" panose="030F0902030302020204" pitchFamily="66" charset="0"/>
            </a:endParaRPr>
          </a:p>
          <a:p>
            <a:r>
              <a:rPr lang="en-GB" altLang="en-IT" sz="2000">
                <a:solidFill>
                  <a:srgbClr val="232425"/>
                </a:solidFill>
                <a:latin typeface="Comic Sans MS" panose="030F0902030302020204" pitchFamily="66" charset="0"/>
              </a:rPr>
              <a:t>trattamento dell'</a:t>
            </a:r>
            <a:r>
              <a:rPr lang="en-GB" altLang="en-IT" sz="2000">
                <a:solidFill>
                  <a:srgbClr val="0076FF"/>
                </a:solidFill>
                <a:latin typeface="Comic Sans MS" panose="030F0902030302020204" pitchFamily="66" charset="0"/>
                <a:hlinkClick r:id="rId2" tooltip="Ipertonia"/>
              </a:rPr>
              <a:t>ipertonia</a:t>
            </a:r>
            <a:r>
              <a:rPr lang="en-GB" altLang="en-IT" sz="2000" b="1">
                <a:solidFill>
                  <a:srgbClr val="232425"/>
                </a:solidFill>
                <a:latin typeface="Comic Sans MS" panose="030F0902030302020204" pitchFamily="66" charset="0"/>
              </a:rPr>
              <a:t> spastica </a:t>
            </a:r>
            <a:r>
              <a:rPr lang="en-GB" altLang="en-IT" sz="2000">
                <a:solidFill>
                  <a:srgbClr val="232425"/>
                </a:solidFill>
                <a:latin typeface="Comic Sans MS" panose="030F0902030302020204" pitchFamily="66" charset="0"/>
              </a:rPr>
              <a:t>che si verifica in presenza di:</a:t>
            </a:r>
          </a:p>
          <a:p>
            <a:endParaRPr lang="en-GB" altLang="en-IT" sz="2000">
              <a:solidFill>
                <a:srgbClr val="232425"/>
              </a:solidFill>
              <a:latin typeface="Comic Sans MS" panose="030F0902030302020204" pitchFamily="66" charset="0"/>
            </a:endParaRPr>
          </a:p>
          <a:p>
            <a:pPr>
              <a:buFont typeface="Arial" panose="020B0604020202020204" pitchFamily="34" charset="0"/>
              <a:buChar char="•"/>
            </a:pPr>
            <a:r>
              <a:rPr lang="en-GB" altLang="en-IT" sz="2000">
                <a:solidFill>
                  <a:srgbClr val="0076FF"/>
                </a:solidFill>
                <a:latin typeface="Comic Sans MS" panose="030F0902030302020204" pitchFamily="66" charset="0"/>
                <a:hlinkClick r:id="rId3" tooltip="Sclerosi Multipla"/>
              </a:rPr>
              <a:t>Sclerosi multipla</a:t>
            </a:r>
            <a:r>
              <a:rPr lang="en-GB" altLang="en-IT" sz="2000">
                <a:solidFill>
                  <a:srgbClr val="232425"/>
                </a:solidFill>
                <a:latin typeface="Comic Sans MS" panose="030F0902030302020204" pitchFamily="66" charset="0"/>
              </a:rPr>
              <a:t>;</a:t>
            </a:r>
          </a:p>
          <a:p>
            <a:pPr>
              <a:buFont typeface="Arial" panose="020B0604020202020204" pitchFamily="34" charset="0"/>
              <a:buChar char="•"/>
            </a:pPr>
            <a:r>
              <a:rPr lang="en-GB" altLang="en-IT" sz="2000">
                <a:solidFill>
                  <a:srgbClr val="0076FF"/>
                </a:solidFill>
                <a:latin typeface="Comic Sans MS" panose="030F0902030302020204" pitchFamily="66" charset="0"/>
                <a:hlinkClick r:id="rId4" tooltip="Mielopatia"/>
              </a:rPr>
              <a:t>Malattie del midollo spinale</a:t>
            </a:r>
            <a:r>
              <a:rPr lang="en-GB" altLang="en-IT" sz="2000">
                <a:solidFill>
                  <a:srgbClr val="232425"/>
                </a:solidFill>
                <a:latin typeface="Comic Sans MS" panose="030F0902030302020204" pitchFamily="66" charset="0"/>
              </a:rPr>
              <a:t> di origine infettiva, degenerativa, traumatica, tumorale o ignota, quali ad esempio:</a:t>
            </a:r>
          </a:p>
          <a:p>
            <a:pPr lvl="1">
              <a:buFont typeface="Arial" panose="020B0604020202020204" pitchFamily="34" charset="0"/>
              <a:buChar char="•"/>
            </a:pPr>
            <a:r>
              <a:rPr lang="en-GB" altLang="en-IT" sz="1400">
                <a:solidFill>
                  <a:srgbClr val="232425"/>
                </a:solidFill>
                <a:latin typeface="Comic Sans MS" panose="030F0902030302020204" pitchFamily="66" charset="0"/>
              </a:rPr>
              <a:t>Paralisi spinale spastica;</a:t>
            </a:r>
          </a:p>
          <a:p>
            <a:pPr lvl="1">
              <a:buFont typeface="Arial" panose="020B0604020202020204" pitchFamily="34" charset="0"/>
              <a:buChar char="•"/>
            </a:pPr>
            <a:r>
              <a:rPr lang="en-GB" altLang="en-IT" sz="1400">
                <a:solidFill>
                  <a:srgbClr val="0076FF"/>
                </a:solidFill>
                <a:latin typeface="Comic Sans MS" panose="030F0902030302020204" pitchFamily="66" charset="0"/>
                <a:hlinkClick r:id="rId5" tooltip="SLA - Sclerosi Laterale Amiotrofica"/>
              </a:rPr>
              <a:t>Sclerosi laterale amiotrofica</a:t>
            </a:r>
            <a:r>
              <a:rPr lang="en-GB" altLang="en-IT" sz="1400">
                <a:solidFill>
                  <a:srgbClr val="232425"/>
                </a:solidFill>
                <a:latin typeface="Comic Sans MS" panose="030F0902030302020204" pitchFamily="66" charset="0"/>
              </a:rPr>
              <a:t>;</a:t>
            </a:r>
          </a:p>
          <a:p>
            <a:pPr lvl="1">
              <a:buFont typeface="Arial" panose="020B0604020202020204" pitchFamily="34" charset="0"/>
              <a:buChar char="•"/>
            </a:pPr>
            <a:r>
              <a:rPr lang="en-GB" altLang="en-IT" sz="1400">
                <a:solidFill>
                  <a:srgbClr val="0076FF"/>
                </a:solidFill>
                <a:latin typeface="Comic Sans MS" panose="030F0902030302020204" pitchFamily="66" charset="0"/>
                <a:hlinkClick r:id="rId6" tooltip="Siringomielia"/>
              </a:rPr>
              <a:t>Siringomielia</a:t>
            </a:r>
            <a:r>
              <a:rPr lang="en-GB" altLang="en-IT" sz="1400">
                <a:solidFill>
                  <a:srgbClr val="232425"/>
                </a:solidFill>
                <a:latin typeface="Comic Sans MS" panose="030F0902030302020204" pitchFamily="66" charset="0"/>
              </a:rPr>
              <a:t>;</a:t>
            </a:r>
          </a:p>
          <a:p>
            <a:pPr lvl="1">
              <a:buFont typeface="Arial" panose="020B0604020202020204" pitchFamily="34" charset="0"/>
              <a:buChar char="•"/>
            </a:pPr>
            <a:r>
              <a:rPr lang="en-GB" altLang="en-IT" sz="1400">
                <a:solidFill>
                  <a:srgbClr val="0076FF"/>
                </a:solidFill>
                <a:latin typeface="Comic Sans MS" panose="030F0902030302020204" pitchFamily="66" charset="0"/>
                <a:hlinkClick r:id="rId7" tooltip="Mielite"/>
              </a:rPr>
              <a:t>Mielite</a:t>
            </a:r>
            <a:r>
              <a:rPr lang="en-GB" altLang="en-IT" sz="1400">
                <a:solidFill>
                  <a:srgbClr val="232425"/>
                </a:solidFill>
                <a:latin typeface="Comic Sans MS" panose="030F0902030302020204" pitchFamily="66" charset="0"/>
              </a:rPr>
              <a:t> trasversa;</a:t>
            </a:r>
          </a:p>
          <a:p>
            <a:pPr lvl="1">
              <a:buFont typeface="Arial" panose="020B0604020202020204" pitchFamily="34" charset="0"/>
              <a:buChar char="•"/>
            </a:pPr>
            <a:r>
              <a:rPr lang="en-GB" altLang="en-IT" sz="1400">
                <a:solidFill>
                  <a:srgbClr val="0076FF"/>
                </a:solidFill>
                <a:latin typeface="Comic Sans MS" panose="030F0902030302020204" pitchFamily="66" charset="0"/>
                <a:hlinkClick r:id="rId8" tooltip="Paraplegia"/>
              </a:rPr>
              <a:t>Paraplegia</a:t>
            </a:r>
            <a:r>
              <a:rPr lang="en-GB" altLang="en-IT" sz="1400">
                <a:solidFill>
                  <a:srgbClr val="232425"/>
                </a:solidFill>
                <a:latin typeface="Comic Sans MS" panose="030F0902030302020204" pitchFamily="66" charset="0"/>
              </a:rPr>
              <a:t>;</a:t>
            </a:r>
          </a:p>
          <a:p>
            <a:pPr lvl="1">
              <a:buFont typeface="Arial" panose="020B0604020202020204" pitchFamily="34" charset="0"/>
              <a:buChar char="•"/>
            </a:pPr>
            <a:r>
              <a:rPr lang="en-GB" altLang="en-IT" sz="1400">
                <a:solidFill>
                  <a:srgbClr val="232425"/>
                </a:solidFill>
                <a:latin typeface="Comic Sans MS" panose="030F0902030302020204" pitchFamily="66" charset="0"/>
              </a:rPr>
              <a:t>Paraparesi traumatica;</a:t>
            </a:r>
          </a:p>
          <a:p>
            <a:pPr lvl="1">
              <a:buFont typeface="Arial" panose="020B0604020202020204" pitchFamily="34" charset="0"/>
              <a:buChar char="•"/>
            </a:pPr>
            <a:r>
              <a:rPr lang="en-GB" altLang="en-IT" sz="1400">
                <a:solidFill>
                  <a:srgbClr val="232425"/>
                </a:solidFill>
                <a:latin typeface="Comic Sans MS" panose="030F0902030302020204" pitchFamily="66" charset="0"/>
              </a:rPr>
              <a:t>Stati di compressione del </a:t>
            </a:r>
            <a:r>
              <a:rPr lang="en-GB" altLang="en-IT" sz="1400">
                <a:solidFill>
                  <a:srgbClr val="0076FF"/>
                </a:solidFill>
                <a:latin typeface="Comic Sans MS" panose="030F0902030302020204" pitchFamily="66" charset="0"/>
                <a:hlinkClick r:id="rId9" tooltip="Midollo osseo"/>
              </a:rPr>
              <a:t>midollo</a:t>
            </a:r>
            <a:r>
              <a:rPr lang="en-GB" altLang="en-IT" sz="1400">
                <a:solidFill>
                  <a:srgbClr val="232425"/>
                </a:solidFill>
                <a:latin typeface="Comic Sans MS" panose="030F0902030302020204" pitchFamily="66" charset="0"/>
              </a:rPr>
              <a:t>.</a:t>
            </a:r>
          </a:p>
          <a:p>
            <a:pPr>
              <a:buFont typeface="Arial" panose="020B0604020202020204" pitchFamily="34" charset="0"/>
              <a:buChar char="•"/>
            </a:pPr>
            <a:r>
              <a:rPr lang="en-GB" altLang="en-IT" sz="2000">
                <a:solidFill>
                  <a:srgbClr val="232425"/>
                </a:solidFill>
                <a:latin typeface="Comic Sans MS" panose="030F0902030302020204" pitchFamily="66" charset="0"/>
              </a:rPr>
              <a:t>Danni al </a:t>
            </a:r>
            <a:r>
              <a:rPr lang="en-GB" altLang="en-IT" sz="2000">
                <a:solidFill>
                  <a:srgbClr val="0076FF"/>
                </a:solidFill>
                <a:latin typeface="Comic Sans MS" panose="030F0902030302020204" pitchFamily="66" charset="0"/>
                <a:hlinkClick r:id="rId10" tooltip="Cervello: Cos'è? Anatomia, Funzione e Patologie"/>
              </a:rPr>
              <a:t>cervello</a:t>
            </a:r>
            <a:r>
              <a:rPr lang="en-GB" altLang="en-IT" sz="2000">
                <a:solidFill>
                  <a:srgbClr val="232425"/>
                </a:solidFill>
                <a:latin typeface="Comic Sans MS" panose="030F0902030302020204" pitchFamily="66" charset="0"/>
              </a:rPr>
              <a:t>, in particolare in caso di:</a:t>
            </a:r>
          </a:p>
          <a:p>
            <a:pPr lvl="1">
              <a:buFont typeface="Arial" panose="020B0604020202020204" pitchFamily="34" charset="0"/>
              <a:buChar char="•"/>
            </a:pPr>
            <a:r>
              <a:rPr lang="en-GB" altLang="en-IT" sz="1400">
                <a:solidFill>
                  <a:srgbClr val="0076FF"/>
                </a:solidFill>
                <a:latin typeface="Comic Sans MS" panose="030F0902030302020204" pitchFamily="66" charset="0"/>
                <a:hlinkClick r:id="rId11" tooltip="Encefalopatia"/>
              </a:rPr>
              <a:t>Encefalopatia</a:t>
            </a:r>
            <a:r>
              <a:rPr lang="en-GB" altLang="en-IT" sz="1400">
                <a:solidFill>
                  <a:srgbClr val="232425"/>
                </a:solidFill>
                <a:latin typeface="Comic Sans MS" panose="030F0902030302020204" pitchFamily="66" charset="0"/>
              </a:rPr>
              <a:t> infantile;</a:t>
            </a:r>
          </a:p>
          <a:p>
            <a:pPr lvl="1">
              <a:buFont typeface="Arial" panose="020B0604020202020204" pitchFamily="34" charset="0"/>
              <a:buChar char="•"/>
            </a:pPr>
            <a:r>
              <a:rPr lang="en-GB" altLang="en-IT" sz="1400">
                <a:solidFill>
                  <a:srgbClr val="232425"/>
                </a:solidFill>
                <a:latin typeface="Comic Sans MS" panose="030F0902030302020204" pitchFamily="66" charset="0"/>
              </a:rPr>
              <a:t>Vasculopatia cerebrale;</a:t>
            </a:r>
          </a:p>
          <a:p>
            <a:pPr lvl="1">
              <a:buFont typeface="Arial" panose="020B0604020202020204" pitchFamily="34" charset="0"/>
              <a:buChar char="•"/>
            </a:pPr>
            <a:r>
              <a:rPr lang="en-GB" altLang="en-IT" sz="1400">
                <a:solidFill>
                  <a:srgbClr val="232425"/>
                </a:solidFill>
                <a:latin typeface="Comic Sans MS" panose="030F0902030302020204" pitchFamily="66" charset="0"/>
              </a:rPr>
              <a:t>Malattie del cervello dovute a tumori o degenerazione.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8136380E-2D9B-F143-8027-F55ACB05AD19}"/>
              </a:ext>
            </a:extLst>
          </p:cNvPr>
          <p:cNvSpPr>
            <a:spLocks noChangeArrowheads="1"/>
          </p:cNvSpPr>
          <p:nvPr/>
        </p:nvSpPr>
        <p:spPr bwMode="auto">
          <a:xfrm>
            <a:off x="468313" y="333375"/>
            <a:ext cx="788352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r>
              <a:rPr lang="en-US" altLang="en-IT" b="1">
                <a:solidFill>
                  <a:srgbClr val="0D7A3A"/>
                </a:solidFill>
                <a:latin typeface="Comic Sans MS" panose="030F0902030302020204" pitchFamily="66" charset="0"/>
              </a:rPr>
              <a:t>DISTONIA: </a:t>
            </a:r>
            <a:r>
              <a:rPr lang="en-US" altLang="en-IT" b="1">
                <a:solidFill>
                  <a:srgbClr val="002060"/>
                </a:solidFill>
                <a:latin typeface="Comic Sans MS" panose="030F0902030302020204" pitchFamily="66" charset="0"/>
              </a:rPr>
              <a:t>come si trasmette?</a:t>
            </a:r>
          </a:p>
          <a:p>
            <a:r>
              <a:rPr lang="en-US" altLang="en-IT" sz="1800">
                <a:latin typeface="Comic Sans MS" panose="030F0902030302020204" pitchFamily="66" charset="0"/>
              </a:rPr>
              <a:t>Le cause precise delle distonie primarie non sono note, sebbene sia chiaro che esiste un contributo genetico. </a:t>
            </a:r>
          </a:p>
          <a:p>
            <a:endParaRPr lang="en-US" altLang="en-IT" sz="1800">
              <a:latin typeface="Comic Sans MS" panose="030F0902030302020204" pitchFamily="66" charset="0"/>
            </a:endParaRPr>
          </a:p>
          <a:p>
            <a:endParaRPr lang="en-US" altLang="en-IT" sz="1800">
              <a:latin typeface="Comic Sans MS" panose="030F0902030302020204" pitchFamily="66" charset="0"/>
            </a:endParaRPr>
          </a:p>
          <a:p>
            <a:r>
              <a:rPr lang="en-US" altLang="en-IT" sz="1800">
                <a:latin typeface="Comic Sans MS" panose="030F0902030302020204" pitchFamily="66" charset="0"/>
              </a:rPr>
              <a:t>Il 60% circa dei pazienti con forma infanto-giovanile presenta mutazioni del gene DYT1. </a:t>
            </a:r>
          </a:p>
          <a:p>
            <a:endParaRPr lang="en-US" altLang="en-IT" sz="1800">
              <a:latin typeface="Comic Sans MS" panose="030F0902030302020204" pitchFamily="66" charset="0"/>
            </a:endParaRPr>
          </a:p>
          <a:p>
            <a:r>
              <a:rPr lang="en-US" altLang="en-IT" sz="1800">
                <a:latin typeface="Comic Sans MS" panose="030F0902030302020204" pitchFamily="66" charset="0"/>
              </a:rPr>
              <a:t>La modalità di trasmissione è autosomica dominante (ogni soggetto malato ha cioè una possibilità su due di trasmettere la malattia a ciascuno dei propri figli), ma con penetranza incompleta: questo significa che non necessariamente la presenza della mutazione comporta la manifestazione dei sintomi. </a:t>
            </a:r>
          </a:p>
          <a:p>
            <a:endParaRPr lang="en-US" altLang="en-IT" sz="1800">
              <a:latin typeface="Comic Sans MS" panose="030F0902030302020204" pitchFamily="66" charset="0"/>
            </a:endParaRPr>
          </a:p>
          <a:p>
            <a:r>
              <a:rPr lang="en-US" altLang="en-IT" sz="1800">
                <a:latin typeface="Comic Sans MS" panose="030F0902030302020204" pitchFamily="66" charset="0"/>
              </a:rPr>
              <a:t>È possibile che nelle forme adulte siano coinvolti contemporaneamente più geni (patologia multifattoriale) e anche fattori ambientali scatenanti.</a:t>
            </a:r>
          </a:p>
          <a:p>
            <a:endParaRPr lang="en-US" altLang="en-IT" sz="1800"/>
          </a:p>
          <a:p>
            <a:r>
              <a:rPr lang="en-US" altLang="en-IT" sz="1800">
                <a:latin typeface="Comic Sans MS" panose="030F0902030302020204" pitchFamily="66" charset="0"/>
              </a:rPr>
              <a:t>Si conoscono 13 geni o loci genici (da DYT1 a DYT13) coinvolti, quando mutati, nell’insorgenza di distonia primaria infanto-giovanile o adulta. </a:t>
            </a:r>
          </a:p>
          <a:p>
            <a:endParaRPr lang="en-US" altLang="en-IT"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11DF8A6D-3885-2C4B-9C6D-90049D0188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443288"/>
            <a:ext cx="8001000" cy="294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a:extLst>
              <a:ext uri="{FF2B5EF4-FFF2-40B4-BE49-F238E27FC236}">
                <a16:creationId xmlns:a16="http://schemas.microsoft.com/office/drawing/2014/main" id="{BC3E503D-8F43-BE4A-9A10-F777151264E0}"/>
              </a:ext>
            </a:extLst>
          </p:cNvPr>
          <p:cNvSpPr>
            <a:spLocks/>
          </p:cNvSpPr>
          <p:nvPr/>
        </p:nvSpPr>
        <p:spPr bwMode="auto">
          <a:xfrm>
            <a:off x="455613" y="1335088"/>
            <a:ext cx="8229600"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en-IT" altLang="en-IT" sz="180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L’efficacia delle terapie va valutata in relazione a  questo obiettivo: il controllo del semplice  sintomo o segno è un passaggio intermedio e  strumentale verso lo scopo primario.</a:t>
            </a:r>
          </a:p>
          <a:p>
            <a:pPr eaLnBrk="1"/>
            <a:endParaRPr lang="en-IT" altLang="en-IT" sz="180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sz="160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Considerando che le probabilità di guarigione completa e definitiva della distonia sono pressoché nulle, le terapie ambiscono soprattutto alla correzione della sintomatologia spastica, alla riduzione del dolore, all'assunzione di posture meno scorrette e, soprattutto, al miglioramento della qualità di vita del paziente.</a:t>
            </a:r>
          </a:p>
        </p:txBody>
      </p:sp>
      <p:sp>
        <p:nvSpPr>
          <p:cNvPr id="16387" name="Rectangle 3">
            <a:extLst>
              <a:ext uri="{FF2B5EF4-FFF2-40B4-BE49-F238E27FC236}">
                <a16:creationId xmlns:a16="http://schemas.microsoft.com/office/drawing/2014/main" id="{729EFDBE-68CA-A144-9F07-3AB0C9AA9A30}"/>
              </a:ext>
            </a:extLst>
          </p:cNvPr>
          <p:cNvSpPr>
            <a:spLocks/>
          </p:cNvSpPr>
          <p:nvPr/>
        </p:nvSpPr>
        <p:spPr bwMode="auto">
          <a:xfrm>
            <a:off x="1065213" y="901700"/>
            <a:ext cx="4386262"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en-IT" altLang="en-IT" sz="1800">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Migliorare la qualità di vita e l’autonomia</a:t>
            </a:r>
          </a:p>
        </p:txBody>
      </p:sp>
      <p:sp>
        <p:nvSpPr>
          <p:cNvPr id="16388" name="Rectangle 4">
            <a:extLst>
              <a:ext uri="{FF2B5EF4-FFF2-40B4-BE49-F238E27FC236}">
                <a16:creationId xmlns:a16="http://schemas.microsoft.com/office/drawing/2014/main" id="{3AD24AC3-1614-CB43-A0EF-641926A1AA56}"/>
              </a:ext>
            </a:extLst>
          </p:cNvPr>
          <p:cNvSpPr>
            <a:spLocks/>
          </p:cNvSpPr>
          <p:nvPr/>
        </p:nvSpPr>
        <p:spPr bwMode="auto">
          <a:xfrm>
            <a:off x="1143000" y="471488"/>
            <a:ext cx="2763838"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en-IT" altLang="en-IT" sz="1800" b="1">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Obiettivi della  terapia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587ECF-49C3-4A4B-9300-C1A46473D553}"/>
              </a:ext>
            </a:extLst>
          </p:cNvPr>
          <p:cNvSpPr/>
          <p:nvPr/>
        </p:nvSpPr>
        <p:spPr>
          <a:xfrm>
            <a:off x="395288" y="304800"/>
            <a:ext cx="7993062" cy="6248400"/>
          </a:xfrm>
          <a:prstGeom prst="rect">
            <a:avLst/>
          </a:prstGeom>
        </p:spPr>
        <p:txBody>
          <a:bodyPr>
            <a:spAutoFit/>
          </a:bodyPr>
          <a:lstStyle/>
          <a:p>
            <a:pPr eaLnBrk="1">
              <a:defRPr/>
            </a:pPr>
            <a:r>
              <a:rPr lang="en-US" altLang="en-IT" b="1" dirty="0">
                <a:solidFill>
                  <a:srgbClr val="0D7A3A"/>
                </a:solidFill>
                <a:latin typeface="Comic Sans MS" panose="030F0902030302020204" pitchFamily="66" charset="0"/>
              </a:rPr>
              <a:t>DISTONIA:</a:t>
            </a:r>
            <a:r>
              <a:rPr lang="en-IT" altLang="en-IT" b="1" dirty="0">
                <a:latin typeface="Comic Sans MS" panose="030F0902030302020204" pitchFamily="66" charset="0"/>
              </a:rPr>
              <a:t>Tipologie</a:t>
            </a:r>
          </a:p>
          <a:p>
            <a:pPr eaLnBrk="1">
              <a:defRPr/>
            </a:pPr>
            <a:r>
              <a:rPr lang="en-IT" altLang="en-IT" dirty="0">
                <a:latin typeface="Comic Sans MS" panose="030F0902030302020204" pitchFamily="66" charset="0"/>
              </a:rPr>
              <a:t>Le distonie possono essere suddivise in quelle </a:t>
            </a:r>
            <a:r>
              <a:rPr lang="en-IT" altLang="en-IT" dirty="0">
                <a:solidFill>
                  <a:srgbClr val="FF0000"/>
                </a:solidFill>
                <a:latin typeface="Comic Sans MS" panose="030F0902030302020204" pitchFamily="66" charset="0"/>
              </a:rPr>
              <a:t>generalizzate</a:t>
            </a:r>
            <a:r>
              <a:rPr lang="en-IT" altLang="en-IT" dirty="0">
                <a:latin typeface="Comic Sans MS" panose="030F0902030302020204" pitchFamily="66" charset="0"/>
              </a:rPr>
              <a:t> (che riguardano tutto il corpo, più rare e sono generalmente ad esordio precoce) e quelle </a:t>
            </a:r>
            <a:r>
              <a:rPr lang="en-IT" altLang="en-IT" dirty="0">
                <a:solidFill>
                  <a:srgbClr val="FF0000"/>
                </a:solidFill>
                <a:latin typeface="Comic Sans MS" panose="030F0902030302020204" pitchFamily="66" charset="0"/>
              </a:rPr>
              <a:t>focali </a:t>
            </a:r>
            <a:r>
              <a:rPr lang="en-IT" altLang="en-IT" dirty="0">
                <a:latin typeface="Comic Sans MS" panose="030F0902030302020204" pitchFamily="66" charset="0"/>
              </a:rPr>
              <a:t>che interessano un solo distretto corporeo e sono più comuni in generale, tipicamente ad esordio adulto: esempi sono la distonia cervicale (precedentemente chiamata torcicollo spasmodico) che interessa il collo, il crampo dello scrivano l'arto superiore, il blefarospasmo i muscoli extraoculari.</a:t>
            </a:r>
          </a:p>
          <a:p>
            <a:pPr eaLnBrk="1">
              <a:defRPr/>
            </a:pPr>
            <a:r>
              <a:rPr lang="en-IT" altLang="en-IT" sz="2000" u="sng" dirty="0">
                <a:latin typeface="Comic Sans MS" panose="030F0902030302020204" pitchFamily="66" charset="0"/>
              </a:rPr>
              <a:t>Tra le forme genetiche</a:t>
            </a:r>
            <a:r>
              <a:rPr lang="en-IT" altLang="en-IT" sz="2000" dirty="0">
                <a:latin typeface="Comic Sans MS" panose="030F0902030302020204" pitchFamily="66" charset="0"/>
              </a:rPr>
              <a:t>, alcune sono:</a:t>
            </a:r>
          </a:p>
          <a:p>
            <a:pPr marL="342900" indent="-342900" eaLnBrk="1">
              <a:buFont typeface="Wingdings" pitchFamily="2" charset="2"/>
              <a:buChar char="Ø"/>
              <a:defRPr/>
            </a:pPr>
            <a:r>
              <a:rPr lang="en-IT" altLang="en-IT" sz="2000" dirty="0">
                <a:latin typeface="Comic Sans MS" panose="030F0902030302020204" pitchFamily="66" charset="0"/>
              </a:rPr>
              <a:t>Distonia tipo DYT1 (la prima forma genetica scoperta e la più frequente, dovuta a mutazioni del gene TOR1A)</a:t>
            </a:r>
          </a:p>
          <a:p>
            <a:pPr marL="342900" indent="-342900" eaLnBrk="1">
              <a:buFont typeface="Wingdings" pitchFamily="2" charset="2"/>
              <a:buChar char="Ø"/>
              <a:defRPr/>
            </a:pPr>
            <a:r>
              <a:rPr lang="en-IT" altLang="en-IT" sz="2000" dirty="0">
                <a:latin typeface="Comic Sans MS" panose="030F0902030302020204" pitchFamily="66" charset="0"/>
              </a:rPr>
              <a:t>Distonia di Segawa (anche detta distonia responsiva alla levodopa o anche sensibile alla dopamina, dovuta nella sua forma classica a mutazioni del gene GCH1)</a:t>
            </a:r>
          </a:p>
          <a:p>
            <a:pPr marL="342900" indent="-342900" eaLnBrk="1">
              <a:buFont typeface="Wingdings" pitchFamily="2" charset="2"/>
              <a:buChar char="Ø"/>
              <a:defRPr/>
            </a:pPr>
            <a:r>
              <a:rPr lang="en-IT" altLang="en-IT" sz="2000" dirty="0">
                <a:latin typeface="Comic Sans MS" panose="030F0902030302020204" pitchFamily="66" charset="0"/>
              </a:rPr>
              <a:t>Distonia mioclonica (in buona parte dei casi dovuta a mutazioni del gene SCGE)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Dystonia and dopamine: From phenomenology to pathophysiology - ScienceDirect">
            <a:extLst>
              <a:ext uri="{FF2B5EF4-FFF2-40B4-BE49-F238E27FC236}">
                <a16:creationId xmlns:a16="http://schemas.microsoft.com/office/drawing/2014/main" id="{65530D3C-2833-7646-B3D1-88C4BA00B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84188"/>
            <a:ext cx="6837363"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Box 1">
            <a:extLst>
              <a:ext uri="{FF2B5EF4-FFF2-40B4-BE49-F238E27FC236}">
                <a16:creationId xmlns:a16="http://schemas.microsoft.com/office/drawing/2014/main" id="{7A1298BA-0A2D-E642-980B-A64E4DED1546}"/>
              </a:ext>
            </a:extLst>
          </p:cNvPr>
          <p:cNvSpPr txBox="1">
            <a:spLocks noChangeArrowheads="1"/>
          </p:cNvSpPr>
          <p:nvPr/>
        </p:nvSpPr>
        <p:spPr bwMode="auto">
          <a:xfrm>
            <a:off x="238125" y="5402263"/>
            <a:ext cx="8905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r>
              <a:rPr lang="en-US" altLang="en-IT" sz="1400" b="1">
                <a:solidFill>
                  <a:srgbClr val="FF0000"/>
                </a:solidFill>
                <a:latin typeface="Comic Sans MS" panose="030F0902030302020204" pitchFamily="66" charset="0"/>
              </a:rPr>
              <a:t>Il tono dopaminergico influenza notevolmente il fenotipo della distonia</a:t>
            </a:r>
            <a:r>
              <a:rPr lang="en-US" altLang="en-IT" sz="1400">
                <a:latin typeface="Comic Sans MS" panose="030F0902030302020204" pitchFamily="66" charset="0"/>
              </a:rPr>
              <a:t>. </a:t>
            </a:r>
          </a:p>
          <a:p>
            <a:r>
              <a:rPr lang="en-US" altLang="en-IT" sz="1400">
                <a:latin typeface="Comic Sans MS" panose="030F0902030302020204" pitchFamily="66" charset="0"/>
              </a:rPr>
              <a:t>Il trabocco dell'attività muscolare è il risultato di un'inibizione inefficace di programmi motori in competizione che coinvolgono muscoli agonisti e antagonisti.</a:t>
            </a:r>
          </a:p>
        </p:txBody>
      </p:sp>
      <p:sp>
        <p:nvSpPr>
          <p:cNvPr id="20483" name="Rectangle 2">
            <a:extLst>
              <a:ext uri="{FF2B5EF4-FFF2-40B4-BE49-F238E27FC236}">
                <a16:creationId xmlns:a16="http://schemas.microsoft.com/office/drawing/2014/main" id="{B20321E9-2BA9-9541-B022-FE89E7B30F1C}"/>
              </a:ext>
            </a:extLst>
          </p:cNvPr>
          <p:cNvSpPr>
            <a:spLocks noChangeArrowheads="1"/>
          </p:cNvSpPr>
          <p:nvPr/>
        </p:nvSpPr>
        <p:spPr bwMode="auto">
          <a:xfrm>
            <a:off x="5580063" y="6426200"/>
            <a:ext cx="3392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r>
              <a:rPr lang="en-GB" altLang="en-IT" sz="1200">
                <a:solidFill>
                  <a:srgbClr val="007CA8"/>
                </a:solidFill>
                <a:latin typeface="Comic Sans MS" panose="030F0902030302020204" pitchFamily="66" charset="0"/>
              </a:rPr>
              <a:t>Progress in Neurobiology 182 (2019) 101678 </a:t>
            </a:r>
            <a:endParaRPr lang="en-GB" altLang="en-IT" sz="1200">
              <a:latin typeface="Comic Sans MS" panose="030F0902030302020204" pitchFamily="66" charset="0"/>
            </a:endParaRPr>
          </a:p>
        </p:txBody>
      </p:sp>
      <p:sp>
        <p:nvSpPr>
          <p:cNvPr id="20484" name="Rectangle 3">
            <a:extLst>
              <a:ext uri="{FF2B5EF4-FFF2-40B4-BE49-F238E27FC236}">
                <a16:creationId xmlns:a16="http://schemas.microsoft.com/office/drawing/2014/main" id="{1BC66FE8-8A01-D44A-A7F5-73D0D527E368}"/>
              </a:ext>
            </a:extLst>
          </p:cNvPr>
          <p:cNvSpPr>
            <a:spLocks noChangeArrowheads="1"/>
          </p:cNvSpPr>
          <p:nvPr/>
        </p:nvSpPr>
        <p:spPr bwMode="auto">
          <a:xfrm>
            <a:off x="217488" y="22225"/>
            <a:ext cx="7597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r>
              <a:rPr lang="en-US" altLang="en-IT" b="1">
                <a:solidFill>
                  <a:srgbClr val="0D7A3A"/>
                </a:solidFill>
                <a:latin typeface="Comic Sans MS" panose="030F0902030302020204" pitchFamily="66" charset="0"/>
              </a:rPr>
              <a:t>DISTONIA: controllo dopaminergico del movimento</a:t>
            </a:r>
            <a:endParaRPr lang="en-US" altLang="en-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310338-AB3D-0F48-9D8F-DEFDE7F2C54D}"/>
              </a:ext>
            </a:extLst>
          </p:cNvPr>
          <p:cNvSpPr/>
          <p:nvPr/>
        </p:nvSpPr>
        <p:spPr>
          <a:xfrm>
            <a:off x="215516" y="476672"/>
            <a:ext cx="8712968" cy="2492990"/>
          </a:xfrm>
          <a:prstGeom prst="rect">
            <a:avLst/>
          </a:prstGeom>
        </p:spPr>
        <p:txBody>
          <a:bodyPr>
            <a:spAutoFit/>
          </a:bodyPr>
          <a:lstStyle/>
          <a:p>
            <a:pPr>
              <a:defRPr/>
            </a:pPr>
            <a:r>
              <a:rPr lang="en-US" altLang="en-IT" dirty="0">
                <a:latin typeface="Comic Sans MS" panose="030F0902030302020204" pitchFamily="66" charset="0"/>
              </a:rPr>
              <a:t>Si </a:t>
            </a:r>
            <a:r>
              <a:rPr lang="en-US" altLang="en-IT" dirty="0" err="1">
                <a:latin typeface="Comic Sans MS" panose="030F0902030302020204" pitchFamily="66" charset="0"/>
              </a:rPr>
              <a:t>ritiene</a:t>
            </a:r>
            <a:r>
              <a:rPr lang="en-US" altLang="en-IT" dirty="0">
                <a:latin typeface="Comic Sans MS" panose="030F0902030302020204" pitchFamily="66" charset="0"/>
              </a:rPr>
              <a:t> </a:t>
            </a:r>
            <a:r>
              <a:rPr lang="en-US" altLang="en-IT" dirty="0" err="1">
                <a:latin typeface="Comic Sans MS" panose="030F0902030302020204" pitchFamily="66" charset="0"/>
              </a:rPr>
              <a:t>che</a:t>
            </a:r>
            <a:r>
              <a:rPr lang="en-US" altLang="en-IT" dirty="0">
                <a:latin typeface="Comic Sans MS" panose="030F0902030302020204" pitchFamily="66" charset="0"/>
              </a:rPr>
              <a:t> la via </a:t>
            </a:r>
            <a:r>
              <a:rPr lang="en-US" altLang="en-IT" dirty="0" err="1">
                <a:latin typeface="Comic Sans MS" panose="030F0902030302020204" pitchFamily="66" charset="0"/>
              </a:rPr>
              <a:t>striato-pallidale</a:t>
            </a:r>
            <a:r>
              <a:rPr lang="en-US" altLang="en-IT" dirty="0">
                <a:latin typeface="Comic Sans MS" panose="030F0902030302020204" pitchFamily="66" charset="0"/>
              </a:rPr>
              <a:t> </a:t>
            </a:r>
            <a:r>
              <a:rPr lang="en-US" altLang="en-IT" dirty="0" err="1">
                <a:latin typeface="Comic Sans MS" panose="030F0902030302020204" pitchFamily="66" charset="0"/>
              </a:rPr>
              <a:t>indiretta</a:t>
            </a:r>
            <a:r>
              <a:rPr lang="en-US" altLang="en-IT" dirty="0">
                <a:latin typeface="Comic Sans MS" panose="030F0902030302020204" pitchFamily="66" charset="0"/>
              </a:rPr>
              <a:t> </a:t>
            </a:r>
            <a:r>
              <a:rPr lang="en-US" altLang="en-IT" dirty="0" err="1">
                <a:latin typeface="Comic Sans MS" panose="030F0902030302020204" pitchFamily="66" charset="0"/>
              </a:rPr>
              <a:t>svolga</a:t>
            </a:r>
            <a:r>
              <a:rPr lang="en-US" altLang="en-IT" dirty="0">
                <a:latin typeface="Comic Sans MS" panose="030F0902030302020204" pitchFamily="66" charset="0"/>
              </a:rPr>
              <a:t> un </a:t>
            </a:r>
            <a:r>
              <a:rPr lang="en-US" altLang="en-IT" dirty="0" err="1">
                <a:latin typeface="Comic Sans MS" panose="030F0902030302020204" pitchFamily="66" charset="0"/>
              </a:rPr>
              <a:t>ruolo</a:t>
            </a:r>
            <a:r>
              <a:rPr lang="en-US" altLang="en-IT" dirty="0">
                <a:latin typeface="Comic Sans MS" panose="030F0902030302020204" pitchFamily="66" charset="0"/>
              </a:rPr>
              <a:t> </a:t>
            </a:r>
            <a:r>
              <a:rPr lang="en-US" altLang="en-IT" dirty="0" err="1">
                <a:latin typeface="Comic Sans MS" panose="030F0902030302020204" pitchFamily="66" charset="0"/>
              </a:rPr>
              <a:t>critico</a:t>
            </a:r>
            <a:r>
              <a:rPr lang="en-US" altLang="en-IT" dirty="0">
                <a:latin typeface="Comic Sans MS" panose="030F0902030302020204" pitchFamily="66" charset="0"/>
              </a:rPr>
              <a:t> in </a:t>
            </a:r>
            <a:r>
              <a:rPr lang="en-US" altLang="en-IT" dirty="0" err="1">
                <a:latin typeface="Comic Sans MS" panose="030F0902030302020204" pitchFamily="66" charset="0"/>
              </a:rPr>
              <a:t>questo</a:t>
            </a:r>
            <a:r>
              <a:rPr lang="en-US" altLang="en-IT" dirty="0">
                <a:latin typeface="Comic Sans MS" panose="030F0902030302020204" pitchFamily="66" charset="0"/>
              </a:rPr>
              <a:t> </a:t>
            </a:r>
            <a:r>
              <a:rPr lang="en-US" altLang="en-IT" dirty="0" err="1">
                <a:latin typeface="Comic Sans MS" panose="030F0902030302020204" pitchFamily="66" charset="0"/>
              </a:rPr>
              <a:t>processo</a:t>
            </a:r>
            <a:r>
              <a:rPr lang="en-US" altLang="en-IT" sz="1800" dirty="0">
                <a:latin typeface="Comic Sans MS" panose="030F0902030302020204" pitchFamily="66" charset="0"/>
              </a:rPr>
              <a:t>. </a:t>
            </a:r>
          </a:p>
          <a:p>
            <a:pPr>
              <a:defRPr/>
            </a:pPr>
            <a:r>
              <a:rPr lang="en-US" altLang="en-IT" sz="1800" dirty="0" err="1">
                <a:latin typeface="Comic Sans MS" panose="030F0902030302020204" pitchFamily="66" charset="0"/>
              </a:rPr>
              <a:t>È</a:t>
            </a:r>
            <a:r>
              <a:rPr lang="en-US" altLang="en-IT" sz="1800" dirty="0">
                <a:latin typeface="Comic Sans MS" panose="030F0902030302020204" pitchFamily="66" charset="0"/>
              </a:rPr>
              <a:t> </a:t>
            </a:r>
            <a:r>
              <a:rPr lang="en-US" altLang="en-IT" sz="1800" dirty="0" err="1">
                <a:latin typeface="Comic Sans MS" panose="030F0902030302020204" pitchFamily="66" charset="0"/>
              </a:rPr>
              <a:t>interessante</a:t>
            </a:r>
            <a:r>
              <a:rPr lang="en-US" altLang="en-IT" sz="1800" dirty="0">
                <a:latin typeface="Comic Sans MS" panose="030F0902030302020204" pitchFamily="66" charset="0"/>
              </a:rPr>
              <a:t> </a:t>
            </a:r>
            <a:r>
              <a:rPr lang="en-US" altLang="en-IT" sz="1800" dirty="0" err="1">
                <a:latin typeface="Comic Sans MS" panose="030F0902030302020204" pitchFamily="66" charset="0"/>
              </a:rPr>
              <a:t>notare</a:t>
            </a:r>
            <a:r>
              <a:rPr lang="en-US" altLang="en-IT" sz="1800" dirty="0">
                <a:latin typeface="Comic Sans MS" panose="030F0902030302020204" pitchFamily="66" charset="0"/>
              </a:rPr>
              <a:t> </a:t>
            </a:r>
            <a:r>
              <a:rPr lang="en-US" altLang="en-IT" sz="1800" dirty="0" err="1">
                <a:latin typeface="Comic Sans MS" panose="030F0902030302020204" pitchFamily="66" charset="0"/>
              </a:rPr>
              <a:t>che</a:t>
            </a:r>
            <a:r>
              <a:rPr lang="en-US" altLang="en-IT" sz="1800" dirty="0">
                <a:latin typeface="Comic Sans MS" panose="030F0902030302020204" pitchFamily="66" charset="0"/>
              </a:rPr>
              <a:t> la </a:t>
            </a:r>
            <a:r>
              <a:rPr lang="en-US" altLang="en-IT" sz="1800" dirty="0" err="1">
                <a:latin typeface="Comic Sans MS" panose="030F0902030302020204" pitchFamily="66" charset="0"/>
              </a:rPr>
              <a:t>sua</a:t>
            </a:r>
            <a:r>
              <a:rPr lang="en-US" altLang="en-IT" sz="1800" dirty="0">
                <a:latin typeface="Comic Sans MS" panose="030F0902030302020204" pitchFamily="66" charset="0"/>
              </a:rPr>
              <a:t> </a:t>
            </a:r>
            <a:r>
              <a:rPr lang="en-US" altLang="en-IT" sz="1800" dirty="0" err="1">
                <a:latin typeface="Comic Sans MS" panose="030F0902030302020204" pitchFamily="66" charset="0"/>
              </a:rPr>
              <a:t>attività</a:t>
            </a:r>
            <a:r>
              <a:rPr lang="en-US" altLang="en-IT" sz="1800" dirty="0">
                <a:latin typeface="Comic Sans MS" panose="030F0902030302020204" pitchFamily="66" charset="0"/>
              </a:rPr>
              <a:t> </a:t>
            </a:r>
            <a:r>
              <a:rPr lang="en-US" altLang="en-IT" sz="1800" dirty="0" err="1">
                <a:latin typeface="Comic Sans MS" panose="030F0902030302020204" pitchFamily="66" charset="0"/>
              </a:rPr>
              <a:t>sembra</a:t>
            </a:r>
            <a:r>
              <a:rPr lang="en-US" altLang="en-IT" sz="1800" dirty="0">
                <a:latin typeface="Comic Sans MS" panose="030F0902030302020204" pitchFamily="66" charset="0"/>
              </a:rPr>
              <a:t> </a:t>
            </a:r>
            <a:r>
              <a:rPr lang="en-US" altLang="en-IT" sz="1800" dirty="0" err="1">
                <a:latin typeface="Comic Sans MS" panose="030F0902030302020204" pitchFamily="66" charset="0"/>
              </a:rPr>
              <a:t>essere</a:t>
            </a:r>
            <a:r>
              <a:rPr lang="en-US" altLang="en-IT" sz="1800" dirty="0">
                <a:latin typeface="Comic Sans MS" panose="030F0902030302020204" pitchFamily="66" charset="0"/>
              </a:rPr>
              <a:t> </a:t>
            </a:r>
            <a:r>
              <a:rPr lang="en-US" altLang="en-IT" sz="1800" dirty="0" err="1">
                <a:latin typeface="Comic Sans MS" panose="030F0902030302020204" pitchFamily="66" charset="0"/>
              </a:rPr>
              <a:t>interrotta</a:t>
            </a:r>
            <a:r>
              <a:rPr lang="en-US" altLang="en-IT" sz="1800" dirty="0">
                <a:latin typeface="Comic Sans MS" panose="030F0902030302020204" pitchFamily="66" charset="0"/>
              </a:rPr>
              <a:t> </a:t>
            </a:r>
            <a:r>
              <a:rPr lang="en-US" altLang="en-IT" sz="1800" dirty="0" err="1">
                <a:latin typeface="Comic Sans MS" panose="030F0902030302020204" pitchFamily="66" charset="0"/>
              </a:rPr>
              <a:t>sia</a:t>
            </a:r>
            <a:r>
              <a:rPr lang="en-US" altLang="en-IT" sz="1800" dirty="0">
                <a:latin typeface="Comic Sans MS" panose="030F0902030302020204" pitchFamily="66" charset="0"/>
              </a:rPr>
              <a:t> </a:t>
            </a:r>
            <a:r>
              <a:rPr lang="en-US" altLang="en-IT" sz="1800" dirty="0" err="1">
                <a:solidFill>
                  <a:srgbClr val="FF0000"/>
                </a:solidFill>
                <a:latin typeface="Comic Sans MS" panose="030F0902030302020204" pitchFamily="66" charset="0"/>
              </a:rPr>
              <a:t>nelle</a:t>
            </a:r>
            <a:r>
              <a:rPr lang="en-US" altLang="en-IT" sz="1800" dirty="0">
                <a:solidFill>
                  <a:srgbClr val="FF0000"/>
                </a:solidFill>
                <a:latin typeface="Comic Sans MS" panose="030F0902030302020204" pitchFamily="66" charset="0"/>
              </a:rPr>
              <a:t> </a:t>
            </a:r>
            <a:r>
              <a:rPr lang="en-US" altLang="en-IT" sz="1800" dirty="0" err="1">
                <a:solidFill>
                  <a:srgbClr val="FF0000"/>
                </a:solidFill>
                <a:latin typeface="Comic Sans MS" panose="030F0902030302020204" pitchFamily="66" charset="0"/>
              </a:rPr>
              <a:t>sindromi</a:t>
            </a:r>
            <a:r>
              <a:rPr lang="en-US" altLang="en-IT" sz="1800" dirty="0">
                <a:solidFill>
                  <a:srgbClr val="FF0000"/>
                </a:solidFill>
                <a:latin typeface="Comic Sans MS" panose="030F0902030302020204" pitchFamily="66" charset="0"/>
              </a:rPr>
              <a:t> </a:t>
            </a:r>
            <a:r>
              <a:rPr lang="en-US" altLang="en-IT" sz="1800" dirty="0" err="1">
                <a:solidFill>
                  <a:srgbClr val="FF0000"/>
                </a:solidFill>
                <a:latin typeface="Comic Sans MS" panose="030F0902030302020204" pitchFamily="66" charset="0"/>
              </a:rPr>
              <a:t>ipocinetiche</a:t>
            </a:r>
            <a:r>
              <a:rPr lang="en-US" altLang="en-IT" sz="1800" dirty="0">
                <a:solidFill>
                  <a:srgbClr val="FF0000"/>
                </a:solidFill>
                <a:latin typeface="Comic Sans MS" panose="030F0902030302020204" pitchFamily="66" charset="0"/>
              </a:rPr>
              <a:t> </a:t>
            </a:r>
            <a:r>
              <a:rPr lang="en-US" altLang="en-IT" sz="1800" dirty="0">
                <a:latin typeface="Comic Sans MS" panose="030F0902030302020204" pitchFamily="66" charset="0"/>
              </a:rPr>
              <a:t>(ad </a:t>
            </a:r>
            <a:r>
              <a:rPr lang="en-US" altLang="en-IT" sz="1800" dirty="0" err="1">
                <a:latin typeface="Comic Sans MS" panose="030F0902030302020204" pitchFamily="66" charset="0"/>
              </a:rPr>
              <a:t>esempio</a:t>
            </a:r>
            <a:r>
              <a:rPr lang="en-US" altLang="en-IT" sz="1800" dirty="0">
                <a:latin typeface="Comic Sans MS" panose="030F0902030302020204" pitchFamily="66" charset="0"/>
              </a:rPr>
              <a:t> </a:t>
            </a:r>
            <a:r>
              <a:rPr lang="en-US" altLang="en-IT" sz="1800" dirty="0" err="1">
                <a:latin typeface="Comic Sans MS" panose="030F0902030302020204" pitchFamily="66" charset="0"/>
              </a:rPr>
              <a:t>sindromi</a:t>
            </a:r>
            <a:r>
              <a:rPr lang="en-US" altLang="en-IT" sz="1800" dirty="0">
                <a:latin typeface="Comic Sans MS" panose="030F0902030302020204" pitchFamily="66" charset="0"/>
              </a:rPr>
              <a:t> </a:t>
            </a:r>
            <a:r>
              <a:rPr lang="en-US" altLang="en-IT" sz="1800" dirty="0" err="1">
                <a:latin typeface="Comic Sans MS" panose="030F0902030302020204" pitchFamily="66" charset="0"/>
              </a:rPr>
              <a:t>parkinsoniane</a:t>
            </a:r>
            <a:r>
              <a:rPr lang="en-US" altLang="en-IT" sz="1800" dirty="0">
                <a:latin typeface="Comic Sans MS" panose="030F0902030302020204" pitchFamily="66" charset="0"/>
              </a:rPr>
              <a:t> non </a:t>
            </a:r>
            <a:r>
              <a:rPr lang="en-US" altLang="en-IT" sz="1800" dirty="0" err="1">
                <a:latin typeface="Comic Sans MS" panose="030F0902030302020204" pitchFamily="66" charset="0"/>
              </a:rPr>
              <a:t>trattate</a:t>
            </a:r>
            <a:r>
              <a:rPr lang="en-US" altLang="en-IT" sz="1800" dirty="0">
                <a:latin typeface="Comic Sans MS" panose="030F0902030302020204" pitchFamily="66" charset="0"/>
              </a:rPr>
              <a:t> o </a:t>
            </a:r>
            <a:r>
              <a:rPr lang="en-US" altLang="en-IT" sz="1800" dirty="0" err="1">
                <a:latin typeface="Comic Sans MS" panose="030F0902030302020204" pitchFamily="66" charset="0"/>
              </a:rPr>
              <a:t>resistenti</a:t>
            </a:r>
            <a:r>
              <a:rPr lang="en-US" altLang="en-IT" sz="1800" dirty="0">
                <a:latin typeface="Comic Sans MS" panose="030F0902030302020204" pitchFamily="66" charset="0"/>
              </a:rPr>
              <a:t>, DRD, </a:t>
            </a:r>
            <a:r>
              <a:rPr lang="en-US" altLang="en-IT" sz="1800" dirty="0" err="1">
                <a:latin typeface="Comic Sans MS" panose="030F0902030302020204" pitchFamily="66" charset="0"/>
              </a:rPr>
              <a:t>distonia</a:t>
            </a:r>
            <a:r>
              <a:rPr lang="en-US" altLang="en-IT" sz="1800" dirty="0">
                <a:latin typeface="Comic Sans MS" panose="030F0902030302020204" pitchFamily="66" charset="0"/>
              </a:rPr>
              <a:t> off) </a:t>
            </a:r>
            <a:r>
              <a:rPr lang="en-US" altLang="en-IT" sz="1800" u="sng" dirty="0">
                <a:latin typeface="Comic Sans MS" panose="030F0902030302020204" pitchFamily="66" charset="0"/>
              </a:rPr>
              <a:t>a causa </a:t>
            </a:r>
            <a:r>
              <a:rPr lang="en-US" altLang="en-IT" sz="1800" u="sng" dirty="0" err="1">
                <a:latin typeface="Comic Sans MS" panose="030F0902030302020204" pitchFamily="66" charset="0"/>
              </a:rPr>
              <a:t>della</a:t>
            </a:r>
            <a:r>
              <a:rPr lang="en-US" altLang="en-IT" sz="1800" u="sng" dirty="0">
                <a:latin typeface="Comic Sans MS" panose="030F0902030302020204" pitchFamily="66" charset="0"/>
              </a:rPr>
              <a:t> </a:t>
            </a:r>
            <a:r>
              <a:rPr lang="en-US" altLang="en-IT" sz="1800" u="sng" dirty="0" err="1">
                <a:highlight>
                  <a:srgbClr val="FFFF00"/>
                </a:highlight>
                <a:latin typeface="Comic Sans MS" panose="030F0902030302020204" pitchFamily="66" charset="0"/>
              </a:rPr>
              <a:t>sottoattivazione</a:t>
            </a:r>
            <a:r>
              <a:rPr lang="en-US" altLang="en-IT" sz="1800" u="sng" dirty="0">
                <a:highlight>
                  <a:srgbClr val="FFFF00"/>
                </a:highlight>
                <a:latin typeface="Comic Sans MS" panose="030F0902030302020204" pitchFamily="66" charset="0"/>
              </a:rPr>
              <a:t> di D2R </a:t>
            </a:r>
            <a:r>
              <a:rPr lang="en-US" altLang="en-IT" sz="1800" dirty="0">
                <a:latin typeface="Comic Sans MS" panose="030F0902030302020204" pitchFamily="66" charset="0"/>
              </a:rPr>
              <a:t>(a causa </a:t>
            </a:r>
            <a:r>
              <a:rPr lang="en-US" altLang="en-IT" sz="1800" dirty="0" err="1">
                <a:latin typeface="Comic Sans MS" panose="030F0902030302020204" pitchFamily="66" charset="0"/>
              </a:rPr>
              <a:t>della</a:t>
            </a:r>
            <a:r>
              <a:rPr lang="en-US" altLang="en-IT" sz="1800" dirty="0">
                <a:latin typeface="Comic Sans MS" panose="030F0902030302020204" pitchFamily="66" charset="0"/>
              </a:rPr>
              <a:t> </a:t>
            </a:r>
            <a:r>
              <a:rPr lang="en-US" altLang="en-IT" sz="1800" dirty="0" err="1">
                <a:highlight>
                  <a:srgbClr val="FFFF00"/>
                </a:highlight>
                <a:latin typeface="Comic Sans MS" panose="030F0902030302020204" pitchFamily="66" charset="0"/>
              </a:rPr>
              <a:t>perdita</a:t>
            </a:r>
            <a:r>
              <a:rPr lang="en-US" altLang="en-IT" sz="1800" dirty="0">
                <a:highlight>
                  <a:srgbClr val="FFFF00"/>
                </a:highlight>
                <a:latin typeface="Comic Sans MS" panose="030F0902030302020204" pitchFamily="66" charset="0"/>
              </a:rPr>
              <a:t> di </a:t>
            </a:r>
            <a:r>
              <a:rPr lang="en-US" altLang="en-IT" sz="1800" dirty="0" err="1">
                <a:highlight>
                  <a:srgbClr val="FFFF00"/>
                </a:highlight>
                <a:latin typeface="Comic Sans MS" panose="030F0902030302020204" pitchFamily="66" charset="0"/>
              </a:rPr>
              <a:t>dopamina</a:t>
            </a:r>
            <a:r>
              <a:rPr lang="en-US" altLang="en-IT" sz="1800" dirty="0">
                <a:latin typeface="Comic Sans MS" panose="030F0902030302020204" pitchFamily="66" charset="0"/>
              </a:rPr>
              <a:t>) </a:t>
            </a:r>
            <a:r>
              <a:rPr lang="en-US" altLang="en-IT" sz="1800" dirty="0" err="1">
                <a:latin typeface="Comic Sans MS" panose="030F0902030302020204" pitchFamily="66" charset="0"/>
              </a:rPr>
              <a:t>sia</a:t>
            </a:r>
            <a:r>
              <a:rPr lang="en-US" altLang="en-IT" sz="1800" dirty="0">
                <a:latin typeface="Comic Sans MS" panose="030F0902030302020204" pitchFamily="66" charset="0"/>
              </a:rPr>
              <a:t> </a:t>
            </a:r>
            <a:r>
              <a:rPr lang="en-US" altLang="en-IT" sz="1800" dirty="0" err="1">
                <a:solidFill>
                  <a:srgbClr val="FF0000"/>
                </a:solidFill>
                <a:latin typeface="Comic Sans MS" panose="030F0902030302020204" pitchFamily="66" charset="0"/>
              </a:rPr>
              <a:t>nelle</a:t>
            </a:r>
            <a:r>
              <a:rPr lang="en-US" altLang="en-IT" sz="1800" dirty="0">
                <a:solidFill>
                  <a:srgbClr val="FF0000"/>
                </a:solidFill>
                <a:latin typeface="Comic Sans MS" panose="030F0902030302020204" pitchFamily="66" charset="0"/>
              </a:rPr>
              <a:t> </a:t>
            </a:r>
            <a:r>
              <a:rPr lang="en-US" altLang="en-IT" sz="1800" dirty="0" err="1">
                <a:solidFill>
                  <a:srgbClr val="FF0000"/>
                </a:solidFill>
                <a:latin typeface="Comic Sans MS" panose="030F0902030302020204" pitchFamily="66" charset="0"/>
              </a:rPr>
              <a:t>sindromi</a:t>
            </a:r>
            <a:r>
              <a:rPr lang="en-US" altLang="en-IT" sz="1800" dirty="0">
                <a:solidFill>
                  <a:srgbClr val="FF0000"/>
                </a:solidFill>
                <a:latin typeface="Comic Sans MS" panose="030F0902030302020204" pitchFamily="66" charset="0"/>
              </a:rPr>
              <a:t> </a:t>
            </a:r>
            <a:r>
              <a:rPr lang="en-US" altLang="en-IT" sz="1800" dirty="0" err="1">
                <a:solidFill>
                  <a:srgbClr val="FF0000"/>
                </a:solidFill>
                <a:latin typeface="Comic Sans MS" panose="030F0902030302020204" pitchFamily="66" charset="0"/>
              </a:rPr>
              <a:t>ipercinetiche</a:t>
            </a:r>
            <a:r>
              <a:rPr lang="en-US" altLang="en-IT" sz="1800" dirty="0">
                <a:solidFill>
                  <a:srgbClr val="FF0000"/>
                </a:solidFill>
                <a:latin typeface="Comic Sans MS" panose="030F0902030302020204" pitchFamily="66" charset="0"/>
              </a:rPr>
              <a:t> </a:t>
            </a:r>
            <a:r>
              <a:rPr lang="en-US" altLang="en-IT" sz="1800" dirty="0">
                <a:latin typeface="Comic Sans MS" panose="030F0902030302020204" pitchFamily="66" charset="0"/>
              </a:rPr>
              <a:t>(ad </a:t>
            </a:r>
            <a:r>
              <a:rPr lang="en-US" altLang="en-IT" sz="1800" dirty="0" err="1">
                <a:latin typeface="Comic Sans MS" panose="030F0902030302020204" pitchFamily="66" charset="0"/>
              </a:rPr>
              <a:t>esempio</a:t>
            </a:r>
            <a:r>
              <a:rPr lang="en-US" altLang="en-IT" sz="1800" dirty="0">
                <a:latin typeface="Comic Sans MS" panose="030F0902030302020204" pitchFamily="66" charset="0"/>
              </a:rPr>
              <a:t> isolate, </a:t>
            </a:r>
            <a:r>
              <a:rPr lang="en-US" altLang="en-IT" sz="1800" dirty="0" err="1">
                <a:latin typeface="Comic Sans MS" panose="030F0902030302020204" pitchFamily="66" charset="0"/>
              </a:rPr>
              <a:t>generalizzate</a:t>
            </a:r>
            <a:r>
              <a:rPr lang="en-US" altLang="en-IT" sz="1800" dirty="0">
                <a:latin typeface="Comic Sans MS" panose="030F0902030302020204" pitchFamily="66" charset="0"/>
              </a:rPr>
              <a:t> o </a:t>
            </a:r>
            <a:r>
              <a:rPr lang="en-US" altLang="en-IT" sz="1800" dirty="0" err="1">
                <a:latin typeface="Comic Sans MS" panose="030F0902030302020204" pitchFamily="66" charset="0"/>
              </a:rPr>
              <a:t>distonia</a:t>
            </a:r>
            <a:r>
              <a:rPr lang="en-US" altLang="en-IT" sz="1800" dirty="0">
                <a:latin typeface="Comic Sans MS" panose="030F0902030302020204" pitchFamily="66" charset="0"/>
              </a:rPr>
              <a:t> </a:t>
            </a:r>
            <a:r>
              <a:rPr lang="en-US" altLang="en-IT" sz="1800" dirty="0" err="1">
                <a:latin typeface="Comic Sans MS" panose="030F0902030302020204" pitchFamily="66" charset="0"/>
              </a:rPr>
              <a:t>focale</a:t>
            </a:r>
            <a:r>
              <a:rPr lang="en-US" altLang="en-IT" sz="1800" dirty="0">
                <a:latin typeface="Comic Sans MS" panose="030F0902030302020204" pitchFamily="66" charset="0"/>
              </a:rPr>
              <a:t>, </a:t>
            </a:r>
            <a:r>
              <a:rPr lang="en-US" altLang="en-IT" sz="1800" dirty="0" err="1">
                <a:latin typeface="Comic Sans MS" panose="030F0902030302020204" pitchFamily="66" charset="0"/>
              </a:rPr>
              <a:t>distonia</a:t>
            </a:r>
            <a:r>
              <a:rPr lang="en-US" altLang="en-IT" sz="1800" dirty="0">
                <a:latin typeface="Comic Sans MS" panose="030F0902030302020204" pitchFamily="66" charset="0"/>
              </a:rPr>
              <a:t> </a:t>
            </a:r>
            <a:r>
              <a:rPr lang="en-US" altLang="en-IT" sz="1800" dirty="0" err="1">
                <a:latin typeface="Comic Sans MS" panose="030F0902030302020204" pitchFamily="66" charset="0"/>
              </a:rPr>
              <a:t>parossistica</a:t>
            </a:r>
            <a:r>
              <a:rPr lang="en-US" altLang="en-IT" sz="1800" dirty="0">
                <a:latin typeface="Comic Sans MS" panose="030F0902030302020204" pitchFamily="66" charset="0"/>
              </a:rPr>
              <a:t> o </a:t>
            </a:r>
            <a:r>
              <a:rPr lang="en-US" altLang="en-IT" sz="1800" dirty="0" err="1">
                <a:latin typeface="Comic Sans MS" panose="030F0902030302020204" pitchFamily="66" charset="0"/>
              </a:rPr>
              <a:t>distonia</a:t>
            </a:r>
            <a:r>
              <a:rPr lang="en-US" altLang="en-IT" sz="1800" dirty="0">
                <a:latin typeface="Comic Sans MS" panose="030F0902030302020204" pitchFamily="66" charset="0"/>
              </a:rPr>
              <a:t> </a:t>
            </a:r>
            <a:r>
              <a:rPr lang="en-US" altLang="en-IT" sz="1800" dirty="0" err="1">
                <a:latin typeface="Comic Sans MS" panose="030F0902030302020204" pitchFamily="66" charset="0"/>
              </a:rPr>
              <a:t>indotta</a:t>
            </a:r>
            <a:r>
              <a:rPr lang="en-US" altLang="en-IT" sz="1800" dirty="0">
                <a:latin typeface="Comic Sans MS" panose="030F0902030302020204" pitchFamily="66" charset="0"/>
              </a:rPr>
              <a:t> da levodopa) </a:t>
            </a:r>
            <a:r>
              <a:rPr lang="en-US" altLang="en-IT" sz="1800" u="sng" dirty="0">
                <a:latin typeface="Comic Sans MS" panose="030F0902030302020204" pitchFamily="66" charset="0"/>
              </a:rPr>
              <a:t>a causa </a:t>
            </a:r>
            <a:r>
              <a:rPr lang="en-US" altLang="en-IT" sz="1800" u="sng" dirty="0" err="1">
                <a:latin typeface="Comic Sans MS" panose="030F0902030302020204" pitchFamily="66" charset="0"/>
              </a:rPr>
              <a:t>della</a:t>
            </a:r>
            <a:r>
              <a:rPr lang="en-US" altLang="en-IT" sz="1800" u="sng" dirty="0">
                <a:latin typeface="Comic Sans MS" panose="030F0902030302020204" pitchFamily="66" charset="0"/>
              </a:rPr>
              <a:t> </a:t>
            </a:r>
            <a:r>
              <a:rPr lang="en-US" altLang="en-IT" sz="1800" u="sng" dirty="0" err="1">
                <a:highlight>
                  <a:srgbClr val="FFFF00"/>
                </a:highlight>
                <a:latin typeface="Comic Sans MS" panose="030F0902030302020204" pitchFamily="66" charset="0"/>
              </a:rPr>
              <a:t>ridotta</a:t>
            </a:r>
            <a:r>
              <a:rPr lang="en-US" altLang="en-IT" sz="1800" u="sng" dirty="0">
                <a:highlight>
                  <a:srgbClr val="FFFF00"/>
                </a:highlight>
                <a:latin typeface="Comic Sans MS" panose="030F0902030302020204" pitchFamily="66" charset="0"/>
              </a:rPr>
              <a:t> </a:t>
            </a:r>
            <a:r>
              <a:rPr lang="en-US" altLang="en-IT" sz="1800" u="sng" dirty="0" err="1">
                <a:highlight>
                  <a:srgbClr val="FFFF00"/>
                </a:highlight>
                <a:latin typeface="Comic Sans MS" panose="030F0902030302020204" pitchFamily="66" charset="0"/>
              </a:rPr>
              <a:t>espressione</a:t>
            </a:r>
            <a:r>
              <a:rPr lang="en-US" altLang="en-IT" sz="1800" u="sng" dirty="0">
                <a:highlight>
                  <a:srgbClr val="FFFF00"/>
                </a:highlight>
                <a:latin typeface="Comic Sans MS" panose="030F0902030302020204" pitchFamily="66" charset="0"/>
              </a:rPr>
              <a:t> di D2R</a:t>
            </a:r>
            <a:r>
              <a:rPr lang="en-US" altLang="en-IT" sz="1800" u="sng" dirty="0">
                <a:latin typeface="Comic Sans MS" panose="030F0902030302020204" pitchFamily="66" charset="0"/>
              </a:rPr>
              <a:t>.</a:t>
            </a:r>
            <a:r>
              <a:rPr lang="en-US" altLang="en-IT" sz="1800" dirty="0">
                <a:latin typeface="Comic Sans MS" panose="030F0902030302020204" pitchFamily="66" charset="0"/>
              </a:rPr>
              <a:t> </a:t>
            </a:r>
            <a:endParaRPr lang="en-US" dirty="0">
              <a:latin typeface="Comic Sans MS" panose="030F0902030302020204" pitchFamily="66" charset="0"/>
            </a:endParaRPr>
          </a:p>
        </p:txBody>
      </p:sp>
      <p:sp>
        <p:nvSpPr>
          <p:cNvPr id="40962" name="Rectangle 2">
            <a:extLst>
              <a:ext uri="{FF2B5EF4-FFF2-40B4-BE49-F238E27FC236}">
                <a16:creationId xmlns:a16="http://schemas.microsoft.com/office/drawing/2014/main" id="{91A6D40B-164C-3647-A7EC-CD47C610C5CA}"/>
              </a:ext>
            </a:extLst>
          </p:cNvPr>
          <p:cNvSpPr>
            <a:spLocks noChangeArrowheads="1"/>
          </p:cNvSpPr>
          <p:nvPr/>
        </p:nvSpPr>
        <p:spPr bwMode="auto">
          <a:xfrm>
            <a:off x="179512" y="3645024"/>
            <a:ext cx="86042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r>
              <a:rPr lang="en-US" altLang="en-IT">
                <a:latin typeface="Comic Sans MS" panose="030F0902030302020204" pitchFamily="66" charset="0"/>
              </a:rPr>
              <a:t>La dimensione ipercinetica del disturbo sembra dipendere dall'attività relativa della via striato-pallidale diretta. </a:t>
            </a:r>
            <a:r>
              <a:rPr lang="en-US" altLang="en-IT" sz="1600">
                <a:latin typeface="Comic Sans MS" panose="030F0902030302020204" pitchFamily="66" charset="0"/>
              </a:rPr>
              <a:t>Quando quest'ultima è diminuita, come nelle sindromi ipocinetiche, la distonia è caratterizzata da una rigidità fissa scarsamente mobile, associata a bra- dicinesia. D'altra parte, l'iperattività nella via diretta porta chiaramente alla distonia mobile nelle sindromi ipercinetiche.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EB88828C-C7B0-4A42-9F9A-DB6C6898F9D4}"/>
              </a:ext>
            </a:extLst>
          </p:cNvPr>
          <p:cNvSpPr>
            <a:spLocks noChangeArrowheads="1"/>
          </p:cNvSpPr>
          <p:nvPr/>
        </p:nvSpPr>
        <p:spPr bwMode="auto">
          <a:xfrm>
            <a:off x="684213" y="404813"/>
            <a:ext cx="74882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r>
              <a:rPr lang="en-US" altLang="en-IT" sz="1400" dirty="0" err="1">
                <a:latin typeface="Comic Sans MS" panose="030F0902030302020204" pitchFamily="66" charset="0"/>
              </a:rPr>
              <a:t>È</a:t>
            </a:r>
            <a:r>
              <a:rPr lang="en-US" altLang="en-IT" sz="1400" dirty="0">
                <a:latin typeface="Comic Sans MS" panose="030F0902030302020204" pitchFamily="66" charset="0"/>
              </a:rPr>
              <a:t> </a:t>
            </a:r>
            <a:r>
              <a:rPr lang="en-US" altLang="en-IT" sz="1400" dirty="0" err="1">
                <a:latin typeface="Comic Sans MS" panose="030F0902030302020204" pitchFamily="66" charset="0"/>
              </a:rPr>
              <a:t>probabile</a:t>
            </a:r>
            <a:r>
              <a:rPr lang="en-US" altLang="en-IT" sz="1400" dirty="0">
                <a:latin typeface="Comic Sans MS" panose="030F0902030302020204" pitchFamily="66" charset="0"/>
              </a:rPr>
              <a:t> </a:t>
            </a:r>
            <a:r>
              <a:rPr lang="en-US" altLang="en-IT" sz="1400" dirty="0" err="1">
                <a:latin typeface="Comic Sans MS" panose="030F0902030302020204" pitchFamily="66" charset="0"/>
              </a:rPr>
              <a:t>che</a:t>
            </a:r>
            <a:r>
              <a:rPr lang="en-US" altLang="en-IT" sz="1400" dirty="0">
                <a:latin typeface="Comic Sans MS" panose="030F0902030302020204" pitchFamily="66" charset="0"/>
              </a:rPr>
              <a:t> </a:t>
            </a:r>
            <a:r>
              <a:rPr lang="en-US" altLang="en-IT" sz="1400" dirty="0" err="1">
                <a:latin typeface="Comic Sans MS" panose="030F0902030302020204" pitchFamily="66" charset="0"/>
              </a:rPr>
              <a:t>altri</a:t>
            </a:r>
            <a:r>
              <a:rPr lang="en-US" altLang="en-IT" sz="1400" dirty="0">
                <a:latin typeface="Comic Sans MS" panose="030F0902030302020204" pitchFamily="66" charset="0"/>
              </a:rPr>
              <a:t> </a:t>
            </a:r>
            <a:r>
              <a:rPr lang="en-US" altLang="en-IT" sz="1400" dirty="0" err="1">
                <a:latin typeface="Comic Sans MS" panose="030F0902030302020204" pitchFamily="66" charset="0"/>
              </a:rPr>
              <a:t>circuiti</a:t>
            </a:r>
            <a:r>
              <a:rPr lang="en-US" altLang="en-IT" sz="1400" dirty="0">
                <a:latin typeface="Comic Sans MS" panose="030F0902030302020204" pitchFamily="66" charset="0"/>
              </a:rPr>
              <a:t> come la rete </a:t>
            </a:r>
            <a:r>
              <a:rPr lang="en-US" altLang="en-IT" sz="1400" dirty="0" err="1">
                <a:latin typeface="Comic Sans MS" panose="030F0902030302020204" pitchFamily="66" charset="0"/>
              </a:rPr>
              <a:t>cerebello-talamica</a:t>
            </a:r>
            <a:r>
              <a:rPr lang="en-US" altLang="en-IT" sz="1400" dirty="0">
                <a:latin typeface="Comic Sans MS" panose="030F0902030302020204" pitchFamily="66" charset="0"/>
              </a:rPr>
              <a:t> </a:t>
            </a:r>
            <a:r>
              <a:rPr lang="en-US" altLang="en-IT" sz="1400" dirty="0" err="1">
                <a:latin typeface="Comic Sans MS" panose="030F0902030302020204" pitchFamily="66" charset="0"/>
              </a:rPr>
              <a:t>giochino</a:t>
            </a:r>
            <a:r>
              <a:rPr lang="en-US" altLang="en-IT" sz="1400" dirty="0">
                <a:latin typeface="Comic Sans MS" panose="030F0902030302020204" pitchFamily="66" charset="0"/>
              </a:rPr>
              <a:t> un </a:t>
            </a:r>
            <a:r>
              <a:rPr lang="en-US" altLang="en-IT" sz="1400" dirty="0" err="1">
                <a:latin typeface="Comic Sans MS" panose="030F0902030302020204" pitchFamily="66" charset="0"/>
              </a:rPr>
              <a:t>ruolo</a:t>
            </a:r>
            <a:r>
              <a:rPr lang="en-US" altLang="en-IT" sz="1400" dirty="0">
                <a:latin typeface="Comic Sans MS" panose="030F0902030302020204" pitchFamily="66" charset="0"/>
              </a:rPr>
              <a:t> </a:t>
            </a:r>
            <a:r>
              <a:rPr lang="en-US" altLang="en-IT" sz="1400" dirty="0" err="1">
                <a:latin typeface="Comic Sans MS" panose="030F0902030302020204" pitchFamily="66" charset="0"/>
              </a:rPr>
              <a:t>critico</a:t>
            </a:r>
            <a:r>
              <a:rPr lang="en-US" altLang="en-IT" sz="1400" dirty="0">
                <a:latin typeface="Comic Sans MS" panose="030F0902030302020204" pitchFamily="66" charset="0"/>
              </a:rPr>
              <a:t> </a:t>
            </a:r>
            <a:r>
              <a:rPr lang="en-US" altLang="en-IT" sz="1400" dirty="0" err="1">
                <a:latin typeface="Comic Sans MS" panose="030F0902030302020204" pitchFamily="66" charset="0"/>
              </a:rPr>
              <a:t>nei</a:t>
            </a:r>
            <a:r>
              <a:rPr lang="en-US" altLang="en-IT" sz="1400" dirty="0">
                <a:latin typeface="Comic Sans MS" panose="030F0902030302020204" pitchFamily="66" charset="0"/>
              </a:rPr>
              <a:t> </a:t>
            </a:r>
            <a:r>
              <a:rPr lang="en-US" altLang="en-IT" sz="1400" dirty="0" err="1">
                <a:latin typeface="Comic Sans MS" panose="030F0902030302020204" pitchFamily="66" charset="0"/>
              </a:rPr>
              <a:t>meccanismi</a:t>
            </a:r>
            <a:r>
              <a:rPr lang="en-US" altLang="en-IT" sz="1400" dirty="0">
                <a:latin typeface="Comic Sans MS" panose="030F0902030302020204" pitchFamily="66" charset="0"/>
              </a:rPr>
              <a:t> </a:t>
            </a:r>
            <a:r>
              <a:rPr lang="en-US" altLang="en-IT" sz="1400" dirty="0" err="1">
                <a:latin typeface="Comic Sans MS" panose="030F0902030302020204" pitchFamily="66" charset="0"/>
              </a:rPr>
              <a:t>alla</a:t>
            </a:r>
            <a:r>
              <a:rPr lang="en-US" altLang="en-IT" sz="1400" dirty="0">
                <a:latin typeface="Comic Sans MS" panose="030F0902030302020204" pitchFamily="66" charset="0"/>
              </a:rPr>
              <a:t> base </a:t>
            </a:r>
            <a:r>
              <a:rPr lang="en-US" altLang="en-IT" sz="1400" dirty="0" err="1">
                <a:latin typeface="Comic Sans MS" panose="030F0902030302020204" pitchFamily="66" charset="0"/>
              </a:rPr>
              <a:t>della</a:t>
            </a:r>
            <a:r>
              <a:rPr lang="en-US" altLang="en-IT" sz="1400" dirty="0">
                <a:latin typeface="Comic Sans MS" panose="030F0902030302020204" pitchFamily="66" charset="0"/>
              </a:rPr>
              <a:t> </a:t>
            </a:r>
            <a:r>
              <a:rPr lang="en-US" altLang="en-IT" sz="1400" dirty="0" err="1">
                <a:latin typeface="Comic Sans MS" panose="030F0902030302020204" pitchFamily="66" charset="0"/>
              </a:rPr>
              <a:t>distonia</a:t>
            </a:r>
            <a:r>
              <a:rPr lang="en-US" altLang="en-IT" sz="1400" dirty="0">
                <a:latin typeface="Comic Sans MS" panose="030F0902030302020204" pitchFamily="66" charset="0"/>
              </a:rPr>
              <a:t>. </a:t>
            </a:r>
          </a:p>
          <a:p>
            <a:r>
              <a:rPr lang="en-US" altLang="en-IT" sz="1400" dirty="0">
                <a:latin typeface="Comic Sans MS" panose="030F0902030302020204" pitchFamily="66" charset="0"/>
              </a:rPr>
              <a:t>A </a:t>
            </a:r>
            <a:r>
              <a:rPr lang="en-US" altLang="en-IT" sz="1400" dirty="0" err="1">
                <a:latin typeface="Comic Sans MS" panose="030F0902030302020204" pitchFamily="66" charset="0"/>
              </a:rPr>
              <a:t>questo</a:t>
            </a:r>
            <a:r>
              <a:rPr lang="en-US" altLang="en-IT" sz="1400" dirty="0">
                <a:latin typeface="Comic Sans MS" panose="030F0902030302020204" pitchFamily="66" charset="0"/>
              </a:rPr>
              <a:t> </a:t>
            </a:r>
            <a:r>
              <a:rPr lang="en-US" altLang="en-IT" sz="1400" dirty="0" err="1">
                <a:latin typeface="Comic Sans MS" panose="030F0902030302020204" pitchFamily="66" charset="0"/>
              </a:rPr>
              <a:t>proposito</a:t>
            </a:r>
            <a:r>
              <a:rPr lang="en-US" altLang="en-IT" sz="1400" dirty="0">
                <a:latin typeface="Comic Sans MS" panose="030F0902030302020204" pitchFamily="66" charset="0"/>
              </a:rPr>
              <a:t>, la </a:t>
            </a:r>
            <a:r>
              <a:rPr lang="en-US" altLang="en-IT" sz="1400" dirty="0" err="1">
                <a:latin typeface="Comic Sans MS" panose="030F0902030302020204" pitchFamily="66" charset="0"/>
              </a:rPr>
              <a:t>distonia</a:t>
            </a:r>
            <a:r>
              <a:rPr lang="en-US" altLang="en-IT" sz="1400" dirty="0">
                <a:latin typeface="Comic Sans MS" panose="030F0902030302020204" pitchFamily="66" charset="0"/>
              </a:rPr>
              <a:t> non </a:t>
            </a:r>
            <a:r>
              <a:rPr lang="en-US" altLang="en-IT" sz="1400" dirty="0" err="1">
                <a:latin typeface="Comic Sans MS" panose="030F0902030302020204" pitchFamily="66" charset="0"/>
              </a:rPr>
              <a:t>è</a:t>
            </a:r>
            <a:r>
              <a:rPr lang="en-US" altLang="en-IT" sz="1400" dirty="0">
                <a:latin typeface="Comic Sans MS" panose="030F0902030302020204" pitchFamily="66" charset="0"/>
              </a:rPr>
              <a:t> solo un </a:t>
            </a:r>
            <a:r>
              <a:rPr lang="en-US" altLang="en-IT" sz="1400" dirty="0" err="1">
                <a:latin typeface="Comic Sans MS" panose="030F0902030302020204" pitchFamily="66" charset="0"/>
              </a:rPr>
              <a:t>disturbo</a:t>
            </a:r>
            <a:r>
              <a:rPr lang="en-US" altLang="en-IT" sz="1400" dirty="0">
                <a:latin typeface="Comic Sans MS" panose="030F0902030302020204" pitchFamily="66" charset="0"/>
              </a:rPr>
              <a:t> </a:t>
            </a:r>
            <a:r>
              <a:rPr lang="en-US" altLang="en-IT" sz="1400" dirty="0" err="1">
                <a:latin typeface="Comic Sans MS" panose="030F0902030302020204" pitchFamily="66" charset="0"/>
              </a:rPr>
              <a:t>dei</a:t>
            </a:r>
            <a:r>
              <a:rPr lang="en-US" altLang="en-IT" sz="1400" dirty="0">
                <a:latin typeface="Comic Sans MS" panose="030F0902030302020204" pitchFamily="66" charset="0"/>
              </a:rPr>
              <a:t> </a:t>
            </a:r>
            <a:r>
              <a:rPr lang="en-US" altLang="en-IT" sz="1400" dirty="0" err="1">
                <a:latin typeface="Comic Sans MS" panose="030F0902030302020204" pitchFamily="66" charset="0"/>
              </a:rPr>
              <a:t>gangli</a:t>
            </a:r>
            <a:r>
              <a:rPr lang="en-US" altLang="en-IT" sz="1400" dirty="0">
                <a:latin typeface="Comic Sans MS" panose="030F0902030302020204" pitchFamily="66" charset="0"/>
              </a:rPr>
              <a:t> </a:t>
            </a:r>
            <a:r>
              <a:rPr lang="en-US" altLang="en-IT" sz="1400" dirty="0" err="1">
                <a:latin typeface="Comic Sans MS" panose="030F0902030302020204" pitchFamily="66" charset="0"/>
              </a:rPr>
              <a:t>della</a:t>
            </a:r>
            <a:r>
              <a:rPr lang="en-US" altLang="en-IT" sz="1400" dirty="0">
                <a:latin typeface="Comic Sans MS" panose="030F0902030302020204" pitchFamily="66" charset="0"/>
              </a:rPr>
              <a:t> base, ma un </a:t>
            </a:r>
            <a:r>
              <a:rPr lang="en-US" altLang="en-IT" sz="1400" dirty="0" err="1">
                <a:latin typeface="Comic Sans MS" panose="030F0902030302020204" pitchFamily="66" charset="0"/>
              </a:rPr>
              <a:t>disturbo</a:t>
            </a:r>
            <a:r>
              <a:rPr lang="en-US" altLang="en-IT" sz="1400" dirty="0">
                <a:latin typeface="Comic Sans MS" panose="030F0902030302020204" pitchFamily="66" charset="0"/>
              </a:rPr>
              <a:t> del </a:t>
            </a:r>
            <a:r>
              <a:rPr lang="en-US" altLang="en-IT" sz="1400" dirty="0" err="1">
                <a:latin typeface="Comic Sans MS" panose="030F0902030302020204" pitchFamily="66" charset="0"/>
              </a:rPr>
              <a:t>cervello</a:t>
            </a:r>
            <a:r>
              <a:rPr lang="en-US" altLang="en-IT" sz="1400" dirty="0">
                <a:latin typeface="Comic Sans MS" panose="030F0902030302020204" pitchFamily="66" charset="0"/>
              </a:rPr>
              <a:t> con </a:t>
            </a:r>
            <a:r>
              <a:rPr lang="en-US" altLang="en-IT" sz="1400" dirty="0" err="1">
                <a:latin typeface="Comic Sans MS" panose="030F0902030302020204" pitchFamily="66" charset="0"/>
              </a:rPr>
              <a:t>diversi</a:t>
            </a:r>
            <a:r>
              <a:rPr lang="en-US" altLang="en-IT" sz="1400" dirty="0">
                <a:latin typeface="Comic Sans MS" panose="030F0902030302020204" pitchFamily="66" charset="0"/>
              </a:rPr>
              <a:t> </a:t>
            </a:r>
            <a:r>
              <a:rPr lang="en-US" altLang="en-IT" sz="1400" dirty="0" err="1">
                <a:latin typeface="Comic Sans MS" panose="030F0902030302020204" pitchFamily="66" charset="0"/>
              </a:rPr>
              <a:t>possibili</a:t>
            </a:r>
            <a:r>
              <a:rPr lang="en-US" altLang="en-IT" sz="1400" dirty="0">
                <a:latin typeface="Comic Sans MS" panose="030F0902030302020204" pitchFamily="66" charset="0"/>
              </a:rPr>
              <a:t> </a:t>
            </a:r>
            <a:r>
              <a:rPr lang="en-US" altLang="en-IT" sz="1400" dirty="0" err="1">
                <a:latin typeface="Comic Sans MS" panose="030F0902030302020204" pitchFamily="66" charset="0"/>
              </a:rPr>
              <a:t>punti</a:t>
            </a:r>
            <a:r>
              <a:rPr lang="en-US" altLang="en-IT" sz="1400" dirty="0">
                <a:latin typeface="Comic Sans MS" panose="030F0902030302020204" pitchFamily="66" charset="0"/>
              </a:rPr>
              <a:t> di </a:t>
            </a:r>
            <a:r>
              <a:rPr lang="en-US" altLang="en-IT" sz="1400" dirty="0" err="1">
                <a:latin typeface="Comic Sans MS" panose="030F0902030302020204" pitchFamily="66" charset="0"/>
              </a:rPr>
              <a:t>ingresso</a:t>
            </a:r>
            <a:r>
              <a:rPr lang="en-US" altLang="en-IT" sz="1400" dirty="0">
                <a:latin typeface="Comic Sans MS" panose="030F0902030302020204" pitchFamily="66" charset="0"/>
              </a:rPr>
              <a:t> per il </a:t>
            </a:r>
            <a:r>
              <a:rPr lang="en-US" altLang="en-IT" sz="1400" dirty="0" err="1">
                <a:latin typeface="Comic Sans MS" panose="030F0902030302020204" pitchFamily="66" charset="0"/>
              </a:rPr>
              <a:t>processo</a:t>
            </a:r>
            <a:r>
              <a:rPr lang="en-US" altLang="en-IT" sz="1400" dirty="0">
                <a:latin typeface="Comic Sans MS" panose="030F0902030302020204" pitchFamily="66" charset="0"/>
              </a:rPr>
              <a:t> </a:t>
            </a:r>
            <a:r>
              <a:rPr lang="en-US" altLang="en-IT" sz="1400" dirty="0" err="1">
                <a:latin typeface="Comic Sans MS" panose="030F0902030302020204" pitchFamily="66" charset="0"/>
              </a:rPr>
              <a:t>fisiopatologico</a:t>
            </a:r>
            <a:r>
              <a:rPr lang="en-US" altLang="en-IT" sz="1400" dirty="0">
                <a:latin typeface="Comic Sans MS" panose="030F0902030302020204" pitchFamily="66" charset="0"/>
              </a:rPr>
              <a:t>. La </a:t>
            </a:r>
            <a:r>
              <a:rPr lang="en-US" altLang="en-IT" sz="1400" dirty="0" err="1">
                <a:latin typeface="Comic Sans MS" panose="030F0902030302020204" pitchFamily="66" charset="0"/>
              </a:rPr>
              <a:t>convergenza</a:t>
            </a:r>
            <a:r>
              <a:rPr lang="en-US" altLang="en-IT" sz="1400" dirty="0">
                <a:latin typeface="Comic Sans MS" panose="030F0902030302020204" pitchFamily="66" charset="0"/>
              </a:rPr>
              <a:t> di </a:t>
            </a:r>
            <a:r>
              <a:rPr lang="en-US" altLang="en-IT" sz="1400" dirty="0" err="1">
                <a:latin typeface="Comic Sans MS" panose="030F0902030302020204" pitchFamily="66" charset="0"/>
              </a:rPr>
              <a:t>queste</a:t>
            </a:r>
            <a:r>
              <a:rPr lang="en-US" altLang="en-IT" sz="1400" dirty="0">
                <a:latin typeface="Comic Sans MS" panose="030F0902030302020204" pitchFamily="66" charset="0"/>
              </a:rPr>
              <a:t> </a:t>
            </a:r>
            <a:r>
              <a:rPr lang="en-US" altLang="en-IT" sz="1400" dirty="0" err="1">
                <a:latin typeface="Comic Sans MS" panose="030F0902030302020204" pitchFamily="66" charset="0"/>
              </a:rPr>
              <a:t>informazioni</a:t>
            </a:r>
            <a:r>
              <a:rPr lang="en-US" altLang="en-IT" sz="1400" dirty="0">
                <a:latin typeface="Comic Sans MS" panose="030F0902030302020204" pitchFamily="66" charset="0"/>
              </a:rPr>
              <a:t> </a:t>
            </a:r>
            <a:r>
              <a:rPr lang="en-US" altLang="en-IT" sz="1400" dirty="0" err="1">
                <a:latin typeface="Comic Sans MS" panose="030F0902030302020204" pitchFamily="66" charset="0"/>
              </a:rPr>
              <a:t>anormali</a:t>
            </a:r>
            <a:r>
              <a:rPr lang="en-US" altLang="en-IT" sz="1400" dirty="0">
                <a:latin typeface="Comic Sans MS" panose="030F0902030302020204" pitchFamily="66" charset="0"/>
              </a:rPr>
              <a:t> a </a:t>
            </a:r>
            <a:r>
              <a:rPr lang="en-US" altLang="en-IT" sz="1400" dirty="0" err="1">
                <a:latin typeface="Comic Sans MS" panose="030F0902030302020204" pitchFamily="66" charset="0"/>
              </a:rPr>
              <a:t>livello</a:t>
            </a:r>
            <a:r>
              <a:rPr lang="en-US" altLang="en-IT" sz="1400" dirty="0">
                <a:latin typeface="Comic Sans MS" panose="030F0902030302020204" pitchFamily="66" charset="0"/>
              </a:rPr>
              <a:t> </a:t>
            </a:r>
            <a:r>
              <a:rPr lang="en-US" altLang="en-IT" sz="1400" dirty="0" err="1">
                <a:latin typeface="Comic Sans MS" panose="030F0902030302020204" pitchFamily="66" charset="0"/>
              </a:rPr>
              <a:t>talamico</a:t>
            </a:r>
            <a:r>
              <a:rPr lang="en-US" altLang="en-IT" sz="1400" dirty="0">
                <a:latin typeface="Comic Sans MS" panose="030F0902030302020204" pitchFamily="66" charset="0"/>
              </a:rPr>
              <a:t> porta </a:t>
            </a:r>
            <a:r>
              <a:rPr lang="en-US" altLang="en-IT" sz="1400" dirty="0" err="1">
                <a:latin typeface="Comic Sans MS" panose="030F0902030302020204" pitchFamily="66" charset="0"/>
              </a:rPr>
              <a:t>alla</a:t>
            </a:r>
            <a:r>
              <a:rPr lang="en-US" altLang="en-IT" sz="1400" dirty="0">
                <a:latin typeface="Comic Sans MS" panose="030F0902030302020204" pitchFamily="66" charset="0"/>
              </a:rPr>
              <a:t> </a:t>
            </a:r>
            <a:r>
              <a:rPr lang="en-US" altLang="en-IT" sz="1400" dirty="0" err="1">
                <a:latin typeface="Comic Sans MS" panose="030F0902030302020204" pitchFamily="66" charset="0"/>
              </a:rPr>
              <a:t>genesi</a:t>
            </a:r>
            <a:r>
              <a:rPr lang="en-US" altLang="en-IT" sz="1400" dirty="0">
                <a:latin typeface="Comic Sans MS" panose="030F0902030302020204" pitchFamily="66" charset="0"/>
              </a:rPr>
              <a:t> di routine </a:t>
            </a:r>
            <a:r>
              <a:rPr lang="en-US" altLang="en-IT" sz="1400" dirty="0" err="1">
                <a:latin typeface="Comic Sans MS" panose="030F0902030302020204" pitchFamily="66" charset="0"/>
              </a:rPr>
              <a:t>motorie</a:t>
            </a:r>
            <a:r>
              <a:rPr lang="en-US" altLang="en-IT" sz="1400" dirty="0">
                <a:latin typeface="Comic Sans MS" panose="030F0902030302020204" pitchFamily="66" charset="0"/>
              </a:rPr>
              <a:t> </a:t>
            </a:r>
            <a:r>
              <a:rPr lang="en-US" altLang="en-IT" sz="1400" dirty="0" err="1">
                <a:latin typeface="Comic Sans MS" panose="030F0902030302020204" pitchFamily="66" charset="0"/>
              </a:rPr>
              <a:t>anomale</a:t>
            </a:r>
            <a:r>
              <a:rPr lang="en-US" altLang="en-IT" sz="1400" dirty="0">
                <a:latin typeface="Comic Sans MS" panose="030F0902030302020204" pitchFamily="66" charset="0"/>
              </a:rPr>
              <a:t>. </a:t>
            </a:r>
          </a:p>
          <a:p>
            <a:endParaRPr lang="en-US" altLang="en-IT" sz="1400" dirty="0">
              <a:latin typeface="Comic Sans MS" panose="030F0902030302020204" pitchFamily="66" charset="0"/>
            </a:endParaRPr>
          </a:p>
          <a:p>
            <a:r>
              <a:rPr lang="en-US" altLang="en-IT" sz="1400" dirty="0" err="1">
                <a:latin typeface="Comic Sans MS" panose="030F0902030302020204" pitchFamily="66" charset="0"/>
              </a:rPr>
              <a:t>È</a:t>
            </a:r>
            <a:r>
              <a:rPr lang="en-US" altLang="en-IT" sz="1400" dirty="0">
                <a:latin typeface="Comic Sans MS" panose="030F0902030302020204" pitchFamily="66" charset="0"/>
              </a:rPr>
              <a:t> </a:t>
            </a:r>
            <a:r>
              <a:rPr lang="en-US" altLang="en-IT" sz="1400" dirty="0" err="1">
                <a:latin typeface="Comic Sans MS" panose="030F0902030302020204" pitchFamily="66" charset="0"/>
              </a:rPr>
              <a:t>interessante</a:t>
            </a:r>
            <a:r>
              <a:rPr lang="en-US" altLang="en-IT" sz="1400" dirty="0">
                <a:latin typeface="Comic Sans MS" panose="030F0902030302020204" pitchFamily="66" charset="0"/>
              </a:rPr>
              <a:t> </a:t>
            </a:r>
            <a:r>
              <a:rPr lang="en-US" altLang="en-IT" sz="1400" dirty="0" err="1">
                <a:latin typeface="Comic Sans MS" panose="030F0902030302020204" pitchFamily="66" charset="0"/>
              </a:rPr>
              <a:t>notare</a:t>
            </a:r>
            <a:r>
              <a:rPr lang="en-US" altLang="en-IT" sz="1400" dirty="0">
                <a:latin typeface="Comic Sans MS" panose="030F0902030302020204" pitchFamily="66" charset="0"/>
              </a:rPr>
              <a:t> </a:t>
            </a:r>
            <a:r>
              <a:rPr lang="en-US" altLang="en-IT" sz="1400" dirty="0" err="1">
                <a:latin typeface="Comic Sans MS" panose="030F0902030302020204" pitchFamily="66" charset="0"/>
              </a:rPr>
              <a:t>che</a:t>
            </a:r>
            <a:r>
              <a:rPr lang="en-US" altLang="en-IT" sz="1400" dirty="0">
                <a:latin typeface="Comic Sans MS" panose="030F0902030302020204" pitchFamily="66" charset="0"/>
              </a:rPr>
              <a:t> </a:t>
            </a:r>
            <a:r>
              <a:rPr lang="en-US" altLang="en-IT" sz="1400" dirty="0" err="1">
                <a:latin typeface="Comic Sans MS" panose="030F0902030302020204" pitchFamily="66" charset="0"/>
              </a:rPr>
              <a:t>i</a:t>
            </a:r>
            <a:r>
              <a:rPr lang="en-US" altLang="en-IT" sz="1400" dirty="0">
                <a:latin typeface="Comic Sans MS" panose="030F0902030302020204" pitchFamily="66" charset="0"/>
              </a:rPr>
              <a:t> </a:t>
            </a:r>
            <a:r>
              <a:rPr lang="en-US" altLang="en-IT" sz="1400" dirty="0" err="1">
                <a:latin typeface="Comic Sans MS" panose="030F0902030302020204" pitchFamily="66" charset="0"/>
              </a:rPr>
              <a:t>fenotipi</a:t>
            </a:r>
            <a:r>
              <a:rPr lang="en-US" altLang="en-IT" sz="1400" dirty="0">
                <a:latin typeface="Comic Sans MS" panose="030F0902030302020204" pitchFamily="66" charset="0"/>
              </a:rPr>
              <a:t> </a:t>
            </a:r>
            <a:r>
              <a:rPr lang="en-US" altLang="en-IT" sz="1400" dirty="0" err="1">
                <a:latin typeface="Comic Sans MS" panose="030F0902030302020204" pitchFamily="66" charset="0"/>
              </a:rPr>
              <a:t>altamente</a:t>
            </a:r>
            <a:r>
              <a:rPr lang="en-US" altLang="en-IT" sz="1400" dirty="0">
                <a:latin typeface="Comic Sans MS" panose="030F0902030302020204" pitchFamily="66" charset="0"/>
              </a:rPr>
              <a:t> </a:t>
            </a:r>
            <a:r>
              <a:rPr lang="en-US" altLang="en-IT" sz="1400" dirty="0" err="1">
                <a:latin typeface="Comic Sans MS" panose="030F0902030302020204" pitchFamily="66" charset="0"/>
              </a:rPr>
              <a:t>variabili</a:t>
            </a:r>
            <a:r>
              <a:rPr lang="en-US" altLang="en-IT" sz="1400" dirty="0">
                <a:latin typeface="Comic Sans MS" panose="030F0902030302020204" pitchFamily="66" charset="0"/>
              </a:rPr>
              <a:t> </a:t>
            </a:r>
            <a:r>
              <a:rPr lang="en-US" altLang="en-IT" sz="1400" dirty="0" err="1">
                <a:latin typeface="Comic Sans MS" panose="030F0902030302020204" pitchFamily="66" charset="0"/>
              </a:rPr>
              <a:t>sono</a:t>
            </a:r>
            <a:r>
              <a:rPr lang="en-US" altLang="en-IT" sz="1400" dirty="0">
                <a:latin typeface="Comic Sans MS" panose="030F0902030302020204" pitchFamily="66" charset="0"/>
              </a:rPr>
              <a:t> </a:t>
            </a:r>
            <a:r>
              <a:rPr lang="en-US" altLang="en-IT" sz="1400" dirty="0" err="1">
                <a:latin typeface="Comic Sans MS" panose="030F0902030302020204" pitchFamily="66" charset="0"/>
              </a:rPr>
              <a:t>spesso</a:t>
            </a:r>
            <a:r>
              <a:rPr lang="en-US" altLang="en-IT" sz="1400" dirty="0">
                <a:latin typeface="Comic Sans MS" panose="030F0902030302020204" pitchFamily="66" charset="0"/>
              </a:rPr>
              <a:t> </a:t>
            </a:r>
            <a:r>
              <a:rPr lang="en-US" altLang="en-IT" sz="1400" dirty="0" err="1">
                <a:latin typeface="Comic Sans MS" panose="030F0902030302020204" pitchFamily="66" charset="0"/>
              </a:rPr>
              <a:t>osservati</a:t>
            </a:r>
            <a:r>
              <a:rPr lang="en-US" altLang="en-IT" sz="1400" dirty="0">
                <a:latin typeface="Comic Sans MS" panose="030F0902030302020204" pitchFamily="66" charset="0"/>
              </a:rPr>
              <a:t> in </a:t>
            </a:r>
            <a:r>
              <a:rPr lang="en-US" altLang="en-IT" sz="1400" dirty="0" err="1">
                <a:latin typeface="Comic Sans MS" panose="030F0902030302020204" pitchFamily="66" charset="0"/>
              </a:rPr>
              <a:t>pazienti</a:t>
            </a:r>
            <a:r>
              <a:rPr lang="en-US" altLang="en-IT" sz="1400" dirty="0">
                <a:latin typeface="Comic Sans MS" panose="030F0902030302020204" pitchFamily="66" charset="0"/>
              </a:rPr>
              <a:t> </a:t>
            </a:r>
            <a:r>
              <a:rPr lang="en-US" altLang="en-IT" sz="1400" dirty="0" err="1">
                <a:latin typeface="Comic Sans MS" panose="030F0902030302020204" pitchFamily="66" charset="0"/>
              </a:rPr>
              <a:t>che</a:t>
            </a:r>
            <a:r>
              <a:rPr lang="en-US" altLang="en-IT" sz="1400" dirty="0">
                <a:latin typeface="Comic Sans MS" panose="030F0902030302020204" pitchFamily="66" charset="0"/>
              </a:rPr>
              <a:t> </a:t>
            </a:r>
            <a:r>
              <a:rPr lang="en-US" altLang="en-IT" sz="1400" dirty="0" err="1">
                <a:latin typeface="Comic Sans MS" panose="030F0902030302020204" pitchFamily="66" charset="0"/>
              </a:rPr>
              <a:t>condividono</a:t>
            </a:r>
            <a:r>
              <a:rPr lang="en-US" altLang="en-IT" sz="1400" dirty="0">
                <a:latin typeface="Comic Sans MS" panose="030F0902030302020204" pitchFamily="66" charset="0"/>
              </a:rPr>
              <a:t> lo </a:t>
            </a:r>
            <a:r>
              <a:rPr lang="en-US" altLang="en-IT" sz="1400" dirty="0" err="1">
                <a:latin typeface="Comic Sans MS" panose="030F0902030302020204" pitchFamily="66" charset="0"/>
              </a:rPr>
              <a:t>stesso</a:t>
            </a:r>
            <a:r>
              <a:rPr lang="en-US" altLang="en-IT" sz="1400" dirty="0">
                <a:latin typeface="Comic Sans MS" panose="030F0902030302020204" pitchFamily="66" charset="0"/>
              </a:rPr>
              <a:t> </a:t>
            </a:r>
            <a:r>
              <a:rPr lang="en-US" altLang="en-IT" sz="1400" dirty="0" err="1">
                <a:latin typeface="Comic Sans MS" panose="030F0902030302020204" pitchFamily="66" charset="0"/>
              </a:rPr>
              <a:t>genotipo</a:t>
            </a:r>
            <a:r>
              <a:rPr lang="en-US" altLang="en-IT" sz="1400" dirty="0">
                <a:latin typeface="Comic Sans MS" panose="030F0902030302020204" pitchFamily="66" charset="0"/>
              </a:rPr>
              <a:t> (ad </a:t>
            </a:r>
            <a:r>
              <a:rPr lang="en-US" altLang="en-IT" sz="1400" dirty="0" err="1">
                <a:latin typeface="Comic Sans MS" panose="030F0902030302020204" pitchFamily="66" charset="0"/>
              </a:rPr>
              <a:t>esempio</a:t>
            </a:r>
            <a:r>
              <a:rPr lang="en-US" altLang="en-IT" sz="1400" dirty="0">
                <a:latin typeface="Comic Sans MS" panose="030F0902030302020204" pitchFamily="66" charset="0"/>
              </a:rPr>
              <a:t> DYT1). </a:t>
            </a:r>
          </a:p>
          <a:p>
            <a:r>
              <a:rPr lang="en-US" altLang="en-IT" sz="1400" dirty="0">
                <a:latin typeface="Comic Sans MS" panose="030F0902030302020204" pitchFamily="66" charset="0"/>
              </a:rPr>
              <a:t>A </a:t>
            </a:r>
            <a:r>
              <a:rPr lang="en-US" altLang="en-IT" sz="1400" dirty="0" err="1">
                <a:latin typeface="Comic Sans MS" panose="030F0902030302020204" pitchFamily="66" charset="0"/>
              </a:rPr>
              <a:t>parte</a:t>
            </a:r>
            <a:r>
              <a:rPr lang="en-US" altLang="en-IT" sz="1400" dirty="0">
                <a:latin typeface="Comic Sans MS" panose="030F0902030302020204" pitchFamily="66" charset="0"/>
              </a:rPr>
              <a:t> </a:t>
            </a:r>
            <a:r>
              <a:rPr lang="en-US" altLang="en-IT" sz="1400" dirty="0" err="1">
                <a:latin typeface="Comic Sans MS" panose="030F0902030302020204" pitchFamily="66" charset="0"/>
              </a:rPr>
              <a:t>i</a:t>
            </a:r>
            <a:r>
              <a:rPr lang="en-US" altLang="en-IT" sz="1400" dirty="0">
                <a:latin typeface="Comic Sans MS" panose="030F0902030302020204" pitchFamily="66" charset="0"/>
              </a:rPr>
              <a:t> </a:t>
            </a:r>
            <a:r>
              <a:rPr lang="en-US" altLang="en-IT" sz="1400" dirty="0" err="1">
                <a:latin typeface="Comic Sans MS" panose="030F0902030302020204" pitchFamily="66" charset="0"/>
              </a:rPr>
              <a:t>geni</a:t>
            </a:r>
            <a:r>
              <a:rPr lang="en-US" altLang="en-IT" sz="1400" dirty="0">
                <a:latin typeface="Comic Sans MS" panose="030F0902030302020204" pitchFamily="66" charset="0"/>
              </a:rPr>
              <a:t> </a:t>
            </a:r>
            <a:r>
              <a:rPr lang="en-US" altLang="en-IT" sz="1400" dirty="0" err="1">
                <a:latin typeface="Comic Sans MS" panose="030F0902030302020204" pitchFamily="66" charset="0"/>
              </a:rPr>
              <a:t>modificanti</a:t>
            </a:r>
            <a:r>
              <a:rPr lang="en-US" altLang="en-IT" sz="1400" dirty="0">
                <a:latin typeface="Comic Sans MS" panose="030F0902030302020204" pitchFamily="66" charset="0"/>
              </a:rPr>
              <a:t> </a:t>
            </a:r>
            <a:r>
              <a:rPr lang="en-US" altLang="en-IT" sz="1400" dirty="0" err="1">
                <a:latin typeface="Comic Sans MS" panose="030F0902030302020204" pitchFamily="66" charset="0"/>
              </a:rPr>
              <a:t>sconosciuti</a:t>
            </a:r>
            <a:r>
              <a:rPr lang="en-US" altLang="en-IT" sz="1400" dirty="0">
                <a:latin typeface="Comic Sans MS" panose="030F0902030302020204" pitchFamily="66" charset="0"/>
              </a:rPr>
              <a:t>, tale </a:t>
            </a:r>
            <a:r>
              <a:rPr lang="en-US" altLang="en-IT" sz="1400" dirty="0" err="1">
                <a:latin typeface="Comic Sans MS" panose="030F0902030302020204" pitchFamily="66" charset="0"/>
              </a:rPr>
              <a:t>variabilità</a:t>
            </a:r>
            <a:r>
              <a:rPr lang="en-US" altLang="en-IT" sz="1400" dirty="0">
                <a:latin typeface="Comic Sans MS" panose="030F0902030302020204" pitchFamily="66" charset="0"/>
              </a:rPr>
              <a:t> </a:t>
            </a:r>
            <a:r>
              <a:rPr lang="en-US" altLang="en-IT" sz="1400" dirty="0" err="1">
                <a:latin typeface="Comic Sans MS" panose="030F0902030302020204" pitchFamily="66" charset="0"/>
              </a:rPr>
              <a:t>può</a:t>
            </a:r>
            <a:r>
              <a:rPr lang="en-US" altLang="en-IT" sz="1400" dirty="0">
                <a:latin typeface="Comic Sans MS" panose="030F0902030302020204" pitchFamily="66" charset="0"/>
              </a:rPr>
              <a:t> </a:t>
            </a:r>
            <a:r>
              <a:rPr lang="en-US" altLang="en-IT" sz="1400" dirty="0" err="1">
                <a:latin typeface="Comic Sans MS" panose="030F0902030302020204" pitchFamily="66" charset="0"/>
              </a:rPr>
              <a:t>derivare</a:t>
            </a:r>
            <a:r>
              <a:rPr lang="en-US" altLang="en-IT" sz="1400" dirty="0">
                <a:latin typeface="Comic Sans MS" panose="030F0902030302020204" pitchFamily="66" charset="0"/>
              </a:rPr>
              <a:t> da </a:t>
            </a:r>
            <a:r>
              <a:rPr lang="en-US" altLang="en-IT" sz="1400" dirty="0" err="1">
                <a:highlight>
                  <a:srgbClr val="FFFF00"/>
                </a:highlight>
                <a:latin typeface="Comic Sans MS" panose="030F0902030302020204" pitchFamily="66" charset="0"/>
              </a:rPr>
              <a:t>fattori</a:t>
            </a:r>
            <a:r>
              <a:rPr lang="en-US" altLang="en-IT" sz="1400" dirty="0">
                <a:highlight>
                  <a:srgbClr val="FFFF00"/>
                </a:highlight>
                <a:latin typeface="Comic Sans MS" panose="030F0902030302020204" pitchFamily="66" charset="0"/>
              </a:rPr>
              <a:t> </a:t>
            </a:r>
            <a:r>
              <a:rPr lang="en-US" altLang="en-IT" sz="1400" dirty="0" err="1">
                <a:highlight>
                  <a:srgbClr val="FFFF00"/>
                </a:highlight>
                <a:latin typeface="Comic Sans MS" panose="030F0902030302020204" pitchFamily="66" charset="0"/>
              </a:rPr>
              <a:t>epigenetici</a:t>
            </a:r>
            <a:r>
              <a:rPr lang="en-US" altLang="en-IT" sz="1400" dirty="0">
                <a:highlight>
                  <a:srgbClr val="FFFF00"/>
                </a:highlight>
                <a:latin typeface="Comic Sans MS" panose="030F0902030302020204" pitchFamily="66" charset="0"/>
              </a:rPr>
              <a:t> </a:t>
            </a:r>
            <a:r>
              <a:rPr lang="en-US" altLang="en-IT" sz="1400" dirty="0" err="1">
                <a:highlight>
                  <a:srgbClr val="FFFF00"/>
                </a:highlight>
                <a:latin typeface="Comic Sans MS" panose="030F0902030302020204" pitchFamily="66" charset="0"/>
              </a:rPr>
              <a:t>individuali</a:t>
            </a:r>
            <a:r>
              <a:rPr lang="en-US" altLang="en-IT" sz="1400" dirty="0">
                <a:highlight>
                  <a:srgbClr val="FFFF00"/>
                </a:highlight>
                <a:latin typeface="Comic Sans MS" panose="030F0902030302020204" pitchFamily="66" charset="0"/>
              </a:rPr>
              <a:t> </a:t>
            </a:r>
            <a:r>
              <a:rPr lang="en-US" altLang="en-IT" sz="1400" dirty="0">
                <a:latin typeface="Comic Sans MS" panose="030F0902030302020204" pitchFamily="66" charset="0"/>
              </a:rPr>
              <a:t>in </a:t>
            </a:r>
            <a:r>
              <a:rPr lang="en-US" altLang="en-IT" sz="1400" dirty="0" err="1">
                <a:latin typeface="Comic Sans MS" panose="030F0902030302020204" pitchFamily="66" charset="0"/>
              </a:rPr>
              <a:t>relazione</a:t>
            </a:r>
            <a:r>
              <a:rPr lang="en-US" altLang="en-IT" sz="1400" dirty="0">
                <a:latin typeface="Comic Sans MS" panose="030F0902030302020204" pitchFamily="66" charset="0"/>
              </a:rPr>
              <a:t> alle </a:t>
            </a:r>
            <a:r>
              <a:rPr lang="en-US" altLang="en-IT" sz="1400" dirty="0" err="1">
                <a:latin typeface="Comic Sans MS" panose="030F0902030302020204" pitchFamily="66" charset="0"/>
              </a:rPr>
              <a:t>abitudini</a:t>
            </a:r>
            <a:r>
              <a:rPr lang="en-US" altLang="en-IT" sz="1400" dirty="0">
                <a:latin typeface="Comic Sans MS" panose="030F0902030302020204" pitchFamily="66" charset="0"/>
              </a:rPr>
              <a:t> </a:t>
            </a:r>
            <a:r>
              <a:rPr lang="en-US" altLang="en-IT" sz="1400" dirty="0" err="1">
                <a:latin typeface="Comic Sans MS" panose="030F0902030302020204" pitchFamily="66" charset="0"/>
              </a:rPr>
              <a:t>motorie</a:t>
            </a:r>
            <a:r>
              <a:rPr lang="en-US" altLang="en-IT" sz="1400" dirty="0">
                <a:latin typeface="Comic Sans MS" panose="030F0902030302020204" pitchFamily="66" charset="0"/>
              </a:rPr>
              <a:t>, </a:t>
            </a:r>
            <a:r>
              <a:rPr lang="en-US" altLang="en-IT" sz="1400" dirty="0" err="1">
                <a:latin typeface="Comic Sans MS" panose="030F0902030302020204" pitchFamily="66" charset="0"/>
              </a:rPr>
              <a:t>all'eccessivo</a:t>
            </a:r>
            <a:r>
              <a:rPr lang="en-US" altLang="en-IT" sz="1400" dirty="0">
                <a:latin typeface="Comic Sans MS" panose="030F0902030302020204" pitchFamily="66" charset="0"/>
              </a:rPr>
              <a:t> </a:t>
            </a:r>
            <a:r>
              <a:rPr lang="en-US" altLang="en-IT" sz="1400" dirty="0" err="1">
                <a:latin typeface="Comic Sans MS" panose="030F0902030302020204" pitchFamily="66" charset="0"/>
              </a:rPr>
              <a:t>allenamento</a:t>
            </a:r>
            <a:r>
              <a:rPr lang="en-US" altLang="en-IT" sz="1400" dirty="0">
                <a:latin typeface="Comic Sans MS" panose="030F0902030302020204" pitchFamily="66" charset="0"/>
              </a:rPr>
              <a:t> o ad </a:t>
            </a:r>
            <a:r>
              <a:rPr lang="en-US" altLang="en-IT" sz="1400" dirty="0" err="1">
                <a:latin typeface="Comic Sans MS" panose="030F0902030302020204" pitchFamily="66" charset="0"/>
              </a:rPr>
              <a:t>eventi</a:t>
            </a:r>
            <a:r>
              <a:rPr lang="en-US" altLang="en-IT" sz="1400" dirty="0">
                <a:latin typeface="Comic Sans MS" panose="030F0902030302020204" pitchFamily="66" charset="0"/>
              </a:rPr>
              <a:t> </a:t>
            </a:r>
            <a:r>
              <a:rPr lang="en-US" altLang="en-IT" sz="1400" dirty="0" err="1">
                <a:latin typeface="Comic Sans MS" panose="030F0902030302020204" pitchFamily="66" charset="0"/>
              </a:rPr>
              <a:t>traumatici</a:t>
            </a:r>
            <a:r>
              <a:rPr lang="en-US" altLang="en-IT" sz="1400" dirty="0">
                <a:latin typeface="Comic Sans MS" panose="030F0902030302020204" pitchFamily="66" charset="0"/>
              </a:rPr>
              <a:t> </a:t>
            </a:r>
            <a:r>
              <a:rPr lang="en-US" altLang="en-IT" sz="1400" dirty="0" err="1">
                <a:latin typeface="Comic Sans MS" panose="030F0902030302020204" pitchFamily="66" charset="0"/>
              </a:rPr>
              <a:t>centrali</a:t>
            </a:r>
            <a:r>
              <a:rPr lang="en-US" altLang="en-IT" sz="1400" dirty="0">
                <a:latin typeface="Comic Sans MS" panose="030F0902030302020204" pitchFamily="66" charset="0"/>
              </a:rPr>
              <a:t> e </a:t>
            </a:r>
            <a:r>
              <a:rPr lang="en-US" altLang="en-IT" sz="1400" dirty="0" err="1">
                <a:latin typeface="Comic Sans MS" panose="030F0902030302020204" pitchFamily="66" charset="0"/>
              </a:rPr>
              <a:t>periferici</a:t>
            </a:r>
            <a:r>
              <a:rPr lang="en-US" altLang="en-IT" sz="1400" dirty="0">
                <a:latin typeface="Comic Sans MS" panose="030F0902030302020204" pitchFamily="66"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B6F773BD-A642-FE4C-B87F-1D2EC143B433}"/>
              </a:ext>
            </a:extLst>
          </p:cNvPr>
          <p:cNvSpPr>
            <a:spLocks/>
          </p:cNvSpPr>
          <p:nvPr/>
        </p:nvSpPr>
        <p:spPr bwMode="auto">
          <a:xfrm>
            <a:off x="266700" y="981075"/>
            <a:ext cx="8610600"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defRPr sz="2400">
                <a:solidFill>
                  <a:srgbClr val="000000"/>
                </a:solidFill>
                <a:latin typeface="Times" pitchFamily="2" charset="0"/>
                <a:ea typeface="Times" pitchFamily="2" charset="0"/>
                <a:cs typeface="Times" pitchFamily="2" charset="0"/>
                <a:sym typeface="Times" pitchFamily="2" charset="0"/>
              </a:defRPr>
            </a:lvl1pPr>
            <a:lvl2pPr marL="742950" indent="-285750">
              <a:defRPr sz="2400">
                <a:solidFill>
                  <a:srgbClr val="000000"/>
                </a:solidFill>
                <a:latin typeface="Times" pitchFamily="2" charset="0"/>
                <a:ea typeface="Times" pitchFamily="2" charset="0"/>
                <a:cs typeface="Times" pitchFamily="2" charset="0"/>
                <a:sym typeface="Times" pitchFamily="2" charset="0"/>
              </a:defRPr>
            </a:lvl2pPr>
            <a:lvl3pPr marL="1143000" indent="-228600">
              <a:defRPr sz="2400">
                <a:solidFill>
                  <a:srgbClr val="000000"/>
                </a:solidFill>
                <a:latin typeface="Times" pitchFamily="2" charset="0"/>
                <a:ea typeface="Times" pitchFamily="2" charset="0"/>
                <a:cs typeface="Times" pitchFamily="2" charset="0"/>
                <a:sym typeface="Times" pitchFamily="2" charset="0"/>
              </a:defRPr>
            </a:lvl3pPr>
            <a:lvl4pPr marL="1600200" indent="-228600">
              <a:defRPr sz="2400">
                <a:solidFill>
                  <a:srgbClr val="000000"/>
                </a:solidFill>
                <a:latin typeface="Times" pitchFamily="2" charset="0"/>
                <a:ea typeface="Times" pitchFamily="2" charset="0"/>
                <a:cs typeface="Times" pitchFamily="2" charset="0"/>
                <a:sym typeface="Times" pitchFamily="2" charset="0"/>
              </a:defRPr>
            </a:lvl4pPr>
            <a:lvl5pPr marL="2057400" indent="-228600">
              <a:defRPr sz="2400">
                <a:solidFill>
                  <a:srgbClr val="000000"/>
                </a:solidFill>
                <a:latin typeface="Times" pitchFamily="2" charset="0"/>
                <a:ea typeface="Times" pitchFamily="2" charset="0"/>
                <a:cs typeface="Times" pitchFamily="2" charset="0"/>
                <a:sym typeface="Times" pitchFamily="2" charset="0"/>
              </a:defRPr>
            </a:lvl5pPr>
            <a:lvl6pPr marL="25146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6pPr>
            <a:lvl7pPr marL="29718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7pPr>
            <a:lvl8pPr marL="34290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8pPr>
            <a:lvl9pPr marL="3886200" indent="-228600" eaLnBrk="0" fontAlgn="base" hangingPunct="0">
              <a:spcBef>
                <a:spcPct val="0"/>
              </a:spcBef>
              <a:spcAft>
                <a:spcPct val="0"/>
              </a:spcAft>
              <a:defRPr sz="2400">
                <a:solidFill>
                  <a:srgbClr val="000000"/>
                </a:solidFill>
                <a:latin typeface="Times" pitchFamily="2" charset="0"/>
                <a:ea typeface="Times" pitchFamily="2" charset="0"/>
                <a:cs typeface="Times" pitchFamily="2" charset="0"/>
                <a:sym typeface="Times" pitchFamily="2" charset="0"/>
              </a:defRPr>
            </a:lvl9pPr>
          </a:lstStyle>
          <a:p>
            <a:pPr eaLnBrk="1"/>
            <a:r>
              <a:rPr lang="en-IT" altLang="en-IT" sz="3600" b="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Terapia delle Distonie</a:t>
            </a:r>
            <a:endParaRPr lang="en-IT" altLang="en-IT" sz="2800" b="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endParaRPr lang="en-IT" altLang="en-IT" sz="2800" b="1">
              <a:solidFill>
                <a:srgbClr val="0D7A3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Solo in una piccola % di pz con distonia secondaria</a:t>
            </a:r>
          </a:p>
          <a:p>
            <a:pPr eaLnBrk="1"/>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si può praticare una terapia farmacologica specifica</a:t>
            </a:r>
          </a:p>
          <a:p>
            <a:pPr eaLnBrk="1"/>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causale:</a:t>
            </a:r>
          </a:p>
          <a:p>
            <a:pPr eaLnBrk="1"/>
            <a:r>
              <a:rPr lang="en-IT" altLang="en-IT">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 di Wilson</a:t>
            </a:r>
          </a:p>
          <a:p>
            <a:pPr eaLnBrk="1"/>
            <a:r>
              <a:rPr lang="en-IT" altLang="en-IT">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Distonia L-Dopa-responsiva (DRD)</a:t>
            </a:r>
          </a:p>
          <a:p>
            <a:pPr eaLnBrk="1"/>
            <a:r>
              <a:rPr lang="en-IT" altLang="en-IT">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Distonia psicogena etc..</a:t>
            </a:r>
          </a:p>
          <a:p>
            <a:pPr eaLnBrk="1"/>
            <a:endParaRPr lang="en-IT" altLang="en-IT">
              <a:solidFill>
                <a:srgbClr val="C3236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eaLnBrk="1"/>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Nella maggior parte è possibile un trattamento</a:t>
            </a:r>
          </a:p>
          <a:p>
            <a:pPr eaLnBrk="1"/>
            <a:r>
              <a:rPr lang="en-IT" altLang="en-IT" b="1">
                <a:solidFill>
                  <a:srgbClr val="003164"/>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sintomatico</a:t>
            </a:r>
          </a:p>
        </p:txBody>
      </p:sp>
    </p:spTree>
  </p:cSld>
  <p:clrMapOvr>
    <a:masterClrMapping/>
  </p:clrMapOvr>
  <p:transition spd="med"/>
</p:sld>
</file>

<file path=ppt/theme/theme1.xml><?xml version="1.0" encoding="utf-8"?>
<a:theme xmlns:a="http://schemas.openxmlformats.org/drawingml/2006/main" name="Blank Presentation">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Blank Presentation">
      <a:majorFont>
        <a:latin typeface="Times"/>
        <a:ea typeface="Times"/>
        <a:cs typeface="Times"/>
      </a:majorFont>
      <a:minorFont>
        <a:latin typeface="Times"/>
        <a:ea typeface="Times"/>
        <a:cs typeface="Time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IT" altLang="en-IT" sz="2400" b="0" i="0" u="none" strike="noStrike" cap="none" normalizeH="0" baseline="0" smtClean="0">
            <a:ln>
              <a:noFill/>
            </a:ln>
            <a:solidFill>
              <a:srgbClr val="000000"/>
            </a:solidFill>
            <a:effectLst/>
            <a:latin typeface="Times" pitchFamily="2" charset="0"/>
            <a:ea typeface="Times" pitchFamily="2" charset="0"/>
            <a:cs typeface="Times" pitchFamily="2" charset="0"/>
            <a:sym typeface="Times" pitchFamily="2"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IT" altLang="en-IT" sz="2400" b="0" i="0" u="none" strike="noStrike" cap="none" normalizeH="0" baseline="0" smtClean="0">
            <a:ln>
              <a:noFill/>
            </a:ln>
            <a:solidFill>
              <a:srgbClr val="000000"/>
            </a:solidFill>
            <a:effectLst/>
            <a:latin typeface="Times" pitchFamily="2" charset="0"/>
            <a:ea typeface="Times" pitchFamily="2" charset="0"/>
            <a:cs typeface="Times" pitchFamily="2" charset="0"/>
            <a:sym typeface="Times"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4428</Words>
  <Application>Microsoft Macintosh PowerPoint</Application>
  <PresentationFormat>On-screen Show (4:3)</PresentationFormat>
  <Paragraphs>276</Paragraphs>
  <Slides>20</Slides>
  <Notes>12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Chalkboard</vt:lpstr>
      <vt:lpstr>Comic Sans MS</vt:lpstr>
      <vt:lpstr>Helvetica Neue</vt:lpstr>
      <vt:lpstr>Symbol</vt:lpstr>
      <vt:lpstr>Times</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Alessandra Oberto</cp:lastModifiedBy>
  <cp:revision>39</cp:revision>
  <dcterms:modified xsi:type="dcterms:W3CDTF">2020-12-01T21:38:43Z</dcterms:modified>
</cp:coreProperties>
</file>