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784975" cy="9906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156B13"/>
    <a:srgbClr val="6DE46A"/>
    <a:srgbClr val="21A61E"/>
    <a:srgbClr val="638C44"/>
    <a:srgbClr val="FF0000"/>
    <a:srgbClr val="CC0000"/>
    <a:srgbClr val="65A1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0" autoAdjust="0"/>
    <p:restoredTop sz="94676" autoAdjust="0"/>
  </p:normalViewPr>
  <p:slideViewPr>
    <p:cSldViewPr>
      <p:cViewPr varScale="1">
        <p:scale>
          <a:sx n="81" d="100"/>
          <a:sy n="81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1275-222D-40CF-8553-F2BBCD11AF72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4BFC-C8E8-42DA-80BC-7F4863214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C728-76AC-4F7E-B1F0-98899CE15E47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428E-3233-49CF-8124-BE06AAEE7D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21E2-FC49-4B1B-B876-8509A5CF1879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3E8E1-B38F-4B8D-88E3-E8867C1920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D13B-AB19-4B3E-A7F3-D875D3931174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CA3C-058B-4EA6-8E6C-51F255A29F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39BD-BC91-438B-80FE-4FFC2D1BF946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268C-820E-4FFB-B75B-DE99E64B3E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B240-30F6-439E-9F90-FF85EF5829A5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BCDFE-9B60-47F1-B1B8-07C8F79AD7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0995-BB86-46D4-A90B-18C2985E246E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39B5-C121-40AE-8107-2B6C59F3C7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FA5D-46ED-4B05-B041-D311590A85EC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DA6BB-88BD-476B-8405-00C6F13243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05178-6444-4007-AF6D-FF0057A7A908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B9D3F-8D39-42C0-811C-C27995D3A8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F6B4-E383-4720-9A4D-0A873C0C7E34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817C-D9BD-41CC-BBD7-9591C2E660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A8A4-E703-4881-97FD-A5744CFA5EE7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4640-CFAB-4C52-836A-2F18DFF7A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FC1DDF-860E-4D0E-8F52-C29D4E87B1AD}" type="datetimeFigureOut">
              <a:rPr lang="it-IT"/>
              <a:pPr>
                <a:defRPr/>
              </a:pPr>
              <a:t>19/09/2016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1E1AF1-6CCD-49B3-ABB4-8DE6085F9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E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602" y="548680"/>
            <a:ext cx="62983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000" b="1" spc="50" dirty="0">
                <a:ln w="11430"/>
                <a:solidFill>
                  <a:srgbClr val="156B1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DIPENDENZA DA SERIE TV</a:t>
            </a:r>
            <a:endParaRPr lang="it-IT" sz="4000" b="1" spc="50" dirty="0">
              <a:ln w="11430"/>
              <a:solidFill>
                <a:srgbClr val="156B1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4300" y="2276475"/>
            <a:ext cx="8748713" cy="61595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600" b="1" dirty="0">
              <a:latin typeface="Adobe Caslon Pro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latin typeface="Adobe Caslon Pro" pitchFamily="18" charset="0"/>
                <a:cs typeface="Times New Roman" pitchFamily="18" charset="0"/>
              </a:rPr>
              <a:t>LA DIPENDENZA DA SERIE TV È NATA DALLA POSSIBILITÀ OFFERTA DA INTERNET DI POTER VEDERE TUTTO CIÒ CHE SI VUOLE, COME SI VUOLE E SOPRATTUTTO </a:t>
            </a:r>
            <a:r>
              <a:rPr lang="it-IT" sz="1400" b="1" u="sng" dirty="0">
                <a:solidFill>
                  <a:srgbClr val="C00000"/>
                </a:solidFill>
                <a:latin typeface="Adobe Caslon Pro" pitchFamily="18" charset="0"/>
                <a:cs typeface="Times New Roman" pitchFamily="18" charset="0"/>
              </a:rPr>
              <a:t>QUANDO</a:t>
            </a:r>
            <a:r>
              <a:rPr lang="it-IT" sz="1400" b="1" dirty="0">
                <a:latin typeface="Adobe Caslon Pro" pitchFamily="18" charset="0"/>
                <a:cs typeface="Times New Roman" pitchFamily="18" charset="0"/>
              </a:rPr>
              <a:t> SI </a:t>
            </a:r>
            <a:r>
              <a:rPr lang="it-IT" sz="1400" b="1" dirty="0">
                <a:latin typeface="Adobe Caslon Pro" pitchFamily="18" charset="0"/>
              </a:rPr>
              <a:t>VUOLE</a:t>
            </a:r>
            <a:r>
              <a:rPr lang="it-IT" sz="1400" b="1" baseline="30000" dirty="0">
                <a:latin typeface="+mn-lt"/>
              </a:rPr>
              <a:t>(1</a:t>
            </a:r>
            <a:r>
              <a:rPr lang="it-IT" sz="1400" b="1" baseline="30000" dirty="0">
                <a:latin typeface="+mn-lt"/>
              </a:rPr>
              <a:t>)</a:t>
            </a:r>
            <a:r>
              <a:rPr lang="it-IT" sz="1400" b="1" dirty="0">
                <a:latin typeface="+mn-lt"/>
              </a:rPr>
              <a:t>.</a:t>
            </a:r>
            <a:endParaRPr lang="it-IT" sz="1400" dirty="0"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9512" y="1412776"/>
            <a:ext cx="5931962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Binge</a:t>
            </a:r>
            <a:r>
              <a:rPr lang="it-IT" kern="0" spc="50" dirty="0">
                <a:ln w="11430">
                  <a:solidFill>
                    <a:srgbClr val="156B13"/>
                  </a:solidFill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Watching =</a:t>
            </a:r>
            <a:r>
              <a:rPr lang="it-IT" kern="0" spc="50" dirty="0">
                <a:ln w="11430">
                  <a:solidFill>
                    <a:srgbClr val="156B13"/>
                  </a:solidFill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Guardare più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di due episodi consecutivi </a:t>
            </a:r>
            <a:endParaRPr lang="it-IT" kern="0" dirty="0">
              <a:ln w="10541" cmpd="sng">
                <a:solidFill>
                  <a:srgbClr val="156B13"/>
                </a:solidFill>
                <a:prstDash val="solid"/>
              </a:ln>
              <a:solidFill>
                <a:srgbClr val="156B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della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stessa Serie TV, 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nella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stessa </a:t>
            </a:r>
            <a:r>
              <a:rPr lang="it-IT" kern="0" dirty="0">
                <a:ln w="10541" cmpd="sng">
                  <a:solidFill>
                    <a:srgbClr val="156B13"/>
                  </a:solidFill>
                  <a:prstDash val="solid"/>
                </a:ln>
                <a:solidFill>
                  <a:srgbClr val="156B13"/>
                </a:solidFill>
                <a:latin typeface="Times New Roman" pitchFamily="18" charset="0"/>
                <a:cs typeface="Times New Roman" pitchFamily="18" charset="0"/>
              </a:rPr>
              <a:t>seduta.</a:t>
            </a:r>
            <a:endParaRPr lang="it-IT" sz="2400" kern="0" dirty="0">
              <a:ln w="10541" cmpd="sng">
                <a:solidFill>
                  <a:srgbClr val="156B13"/>
                </a:solidFill>
                <a:prstDash val="solid"/>
              </a:ln>
              <a:solidFill>
                <a:srgbClr val="156B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CasellaDiTesto 4"/>
          <p:cNvSpPr txBox="1">
            <a:spLocks noChangeArrowheads="1"/>
          </p:cNvSpPr>
          <p:nvPr/>
        </p:nvSpPr>
        <p:spPr bwMode="auto">
          <a:xfrm>
            <a:off x="34925" y="2916238"/>
            <a:ext cx="3414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1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  <a:t>SE PASSI DIVERSE ORE DAVANTI ALLA TELEVISIONE ...</a:t>
            </a:r>
          </a:p>
        </p:txBody>
      </p:sp>
      <p:sp>
        <p:nvSpPr>
          <p:cNvPr id="13317" name="Rettangolo 5"/>
          <p:cNvSpPr>
            <a:spLocks noChangeArrowheads="1"/>
          </p:cNvSpPr>
          <p:nvPr/>
        </p:nvSpPr>
        <p:spPr bwMode="auto">
          <a:xfrm>
            <a:off x="4527550" y="291623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1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  <a:t>puoi sviluppare angoscia quando la tua SERIE TV preferita non andrà più in onda</a:t>
            </a:r>
            <a:r>
              <a:rPr lang="it-IT" sz="1600" b="1" baseline="30000">
                <a:solidFill>
                  <a:srgbClr val="C00000"/>
                </a:solidFill>
                <a:latin typeface="Baskerville Old Face" pitchFamily="18" charset="0"/>
                <a:cs typeface="Times New Roman" pitchFamily="18" charset="0"/>
              </a:rPr>
              <a:t>(2)</a:t>
            </a:r>
            <a:endParaRPr lang="it-IT" sz="1600">
              <a:solidFill>
                <a:srgbClr val="C0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8738" y="3556000"/>
            <a:ext cx="30908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SE TI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IDENTIFICHI IN UN ATTORE 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 DI UNA SERIE  TV</a:t>
            </a: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8" name="Rettangolo 7"/>
          <p:cNvSpPr/>
          <p:nvPr/>
        </p:nvSpPr>
        <p:spPr>
          <a:xfrm>
            <a:off x="4527550" y="3462338"/>
            <a:ext cx="4572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puoi avere veri e propri stati d’ansia nel momento in   cui il personaggio dovesse scomparire dalla SERIE TV</a:t>
            </a:r>
            <a:r>
              <a:rPr lang="it-IT" sz="1600" b="1" baseline="30000" dirty="0">
                <a:solidFill>
                  <a:schemeClr val="tx2">
                    <a:lumMod val="50000"/>
                  </a:schemeClr>
                </a:solidFill>
                <a:latin typeface="Baskerville Old Face" pitchFamily="18" charset="0"/>
                <a:cs typeface="Times New Roman" pitchFamily="18" charset="0"/>
              </a:rPr>
              <a:t>(3)</a:t>
            </a:r>
            <a:endParaRPr lang="it-IT" sz="1600" dirty="0">
              <a:solidFill>
                <a:schemeClr val="tx2">
                  <a:lumMod val="50000"/>
                </a:schemeClr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3320" name="Rettangolo 8"/>
          <p:cNvSpPr>
            <a:spLocks noChangeArrowheads="1"/>
          </p:cNvSpPr>
          <p:nvPr/>
        </p:nvSpPr>
        <p:spPr bwMode="auto">
          <a:xfrm>
            <a:off x="71438" y="4221163"/>
            <a:ext cx="337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1">
                <a:solidFill>
                  <a:schemeClr val="accent1"/>
                </a:solidFill>
                <a:latin typeface="Baskerville Old Face" pitchFamily="18" charset="0"/>
                <a:cs typeface="Times New Roman" pitchFamily="18" charset="0"/>
              </a:rPr>
              <a:t>SE TRASCORRI  IL TUO TEMPO A GUARDARE LE SERIE TV…</a:t>
            </a:r>
          </a:p>
        </p:txBody>
      </p:sp>
      <p:sp>
        <p:nvSpPr>
          <p:cNvPr id="13321" name="Rettangolo 9"/>
          <p:cNvSpPr>
            <a:spLocks noChangeArrowheads="1"/>
          </p:cNvSpPr>
          <p:nvPr/>
        </p:nvSpPr>
        <p:spPr bwMode="auto">
          <a:xfrm>
            <a:off x="4500563" y="4365625"/>
            <a:ext cx="33385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it-IT" sz="1600" b="1">
                <a:solidFill>
                  <a:schemeClr val="bg1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t-IT" sz="1600" b="1">
                <a:solidFill>
                  <a:schemeClr val="accent1"/>
                </a:solidFill>
                <a:latin typeface="Baskerville Old Face" pitchFamily="18" charset="0"/>
                <a:cs typeface="Times New Roman" pitchFamily="18" charset="0"/>
              </a:rPr>
              <a:t>hai più possibilità di diventare obeso</a:t>
            </a:r>
            <a:r>
              <a:rPr lang="it-IT" sz="1600" b="1" baseline="30000">
                <a:solidFill>
                  <a:schemeClr val="accent1"/>
                </a:solidFill>
                <a:latin typeface="Baskerville Old Face" pitchFamily="18" charset="0"/>
                <a:cs typeface="Times New Roman" pitchFamily="18" charset="0"/>
              </a:rPr>
              <a:t>(4)</a:t>
            </a:r>
            <a:endParaRPr lang="it-IT" sz="1600" b="1">
              <a:solidFill>
                <a:schemeClr val="accent1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3322" name="Rettangolo 10"/>
          <p:cNvSpPr>
            <a:spLocks noChangeArrowheads="1"/>
          </p:cNvSpPr>
          <p:nvPr/>
        </p:nvSpPr>
        <p:spPr bwMode="auto">
          <a:xfrm>
            <a:off x="46038" y="4829175"/>
            <a:ext cx="3549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it-IT" sz="1600" b="1">
                <a:solidFill>
                  <a:srgbClr val="663300"/>
                </a:solidFill>
                <a:latin typeface="Baskerville Old Face" pitchFamily="18" charset="0"/>
                <a:cs typeface="Times New Roman" pitchFamily="18" charset="0"/>
              </a:rPr>
              <a:t>SE GUARDI SERIE  TV VIOLENTE…</a:t>
            </a:r>
          </a:p>
        </p:txBody>
      </p:sp>
      <p:sp>
        <p:nvSpPr>
          <p:cNvPr id="13323" name="Rettangolo 11"/>
          <p:cNvSpPr>
            <a:spLocks noChangeArrowheads="1"/>
          </p:cNvSpPr>
          <p:nvPr/>
        </p:nvSpPr>
        <p:spPr bwMode="auto">
          <a:xfrm>
            <a:off x="4537075" y="4797425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600" b="1">
                <a:solidFill>
                  <a:srgbClr val="663300"/>
                </a:solidFill>
                <a:latin typeface="Baskerville Old Face" pitchFamily="18" charset="0"/>
                <a:cs typeface="Times New Roman" pitchFamily="18" charset="0"/>
              </a:rPr>
              <a:t>puoi cambiare in peggio il tuo modo di agire nella </a:t>
            </a:r>
          </a:p>
          <a:p>
            <a:pPr algn="just"/>
            <a:r>
              <a:rPr lang="it-IT" sz="1600" b="1">
                <a:solidFill>
                  <a:srgbClr val="663300"/>
                </a:solidFill>
                <a:latin typeface="Baskerville Old Face" pitchFamily="18" charset="0"/>
                <a:cs typeface="Times New Roman" pitchFamily="18" charset="0"/>
              </a:rPr>
              <a:t>vita quotidiana</a:t>
            </a:r>
            <a:r>
              <a:rPr lang="it-IT" sz="1600" b="1" baseline="30000">
                <a:solidFill>
                  <a:srgbClr val="663300"/>
                </a:solidFill>
                <a:latin typeface="Baskerville Old Face" pitchFamily="18" charset="0"/>
                <a:cs typeface="Times New Roman" pitchFamily="18" charset="0"/>
              </a:rPr>
              <a:t>(4)</a:t>
            </a:r>
            <a:endParaRPr lang="it-IT" sz="1600" b="1">
              <a:solidFill>
                <a:srgbClr val="6633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3851275" y="4437063"/>
            <a:ext cx="649288" cy="17462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3851275" y="5589588"/>
            <a:ext cx="649288" cy="174625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851275" y="4910138"/>
            <a:ext cx="649288" cy="174625"/>
          </a:xfrm>
          <a:prstGeom prst="rightArrow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5725" y="5364163"/>
            <a:ext cx="333375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SE FAI «LE ORE PICCOLE» DAVANTI </a:t>
            </a:r>
            <a:r>
              <a:rPr lang="it-IT" sz="1600" b="1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 ALLA </a:t>
            </a:r>
            <a:r>
              <a:rPr lang="it-IT" sz="1600" b="1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TELEVISIONE…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537075" y="5372100"/>
            <a:ext cx="45720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riduci le ore di sonno e avrai meno energia il giorno  dopo</a:t>
            </a:r>
            <a:r>
              <a:rPr lang="it-IT" sz="1600" b="1" baseline="30000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(4</a:t>
            </a:r>
            <a:r>
              <a:rPr lang="it-IT" sz="1600" b="1" baseline="30000" dirty="0">
                <a:solidFill>
                  <a:schemeClr val="accent5"/>
                </a:solidFill>
                <a:latin typeface="Baskerville Old Face" pitchFamily="18" charset="0"/>
                <a:cs typeface="Times New Roman" pitchFamily="18" charset="0"/>
              </a:rPr>
              <a:t>)</a:t>
            </a:r>
            <a:endParaRPr lang="it-IT" sz="1600" dirty="0">
              <a:solidFill>
                <a:schemeClr val="accent5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13329" name="CasellaDiTesto 17"/>
          <p:cNvSpPr txBox="1">
            <a:spLocks noChangeArrowheads="1"/>
          </p:cNvSpPr>
          <p:nvPr/>
        </p:nvSpPr>
        <p:spPr bwMode="auto">
          <a:xfrm>
            <a:off x="34925" y="5949950"/>
            <a:ext cx="910907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Trebuchet MS" pitchFamily="34" charset="0"/>
              <a:buAutoNum type="arabicPeriod"/>
            </a:pPr>
            <a:r>
              <a:rPr lang="en-US" sz="800">
                <a:latin typeface="Adobe Garamond Pro"/>
              </a:rPr>
              <a:t>Pittman M., Sheehan K.  Sprinting a media marathon: Uses and gratifications of binge-watching television through Netflix,  First Monday, 2015; 20(10);</a:t>
            </a:r>
          </a:p>
          <a:p>
            <a:pPr marL="285750" indent="-285750">
              <a:buFont typeface="Trebuchet MS" pitchFamily="34" charset="0"/>
              <a:buAutoNum type="arabicPeriod"/>
            </a:pPr>
            <a:r>
              <a:rPr lang="en-US" sz="800">
                <a:latin typeface="Adobe Garamond Pro"/>
              </a:rPr>
              <a:t>Lather J., Moyer-Guse E. How Do We React When Our Favorite Characters</a:t>
            </a:r>
            <a:r>
              <a:rPr lang="it-IT" sz="800">
                <a:latin typeface="Adobe Garamond Pro"/>
              </a:rPr>
              <a:t> </a:t>
            </a:r>
            <a:r>
              <a:rPr lang="en-US" sz="800">
                <a:latin typeface="Adobe Garamond Pro"/>
              </a:rPr>
              <a:t>Are Taken Away? An Examination of a Temporary Parasocial Breakup. An Examination of a Temporary Parasocial Breakup, Mass Communication and Society, 2011; 14(2), 196-215;</a:t>
            </a:r>
          </a:p>
          <a:p>
            <a:pPr marL="285750" indent="-285750">
              <a:buFont typeface="Trebuchet MS" pitchFamily="34" charset="0"/>
              <a:buAutoNum type="arabicPeriod"/>
            </a:pPr>
            <a:r>
              <a:rPr lang="en-US" sz="800">
                <a:latin typeface="Adobe Garamond Pro"/>
              </a:rPr>
              <a:t>Cohen J. Defining Identification: A Theoretical Look at the Identification of Audiences With Media Characters, Mass Communication &amp; Society, 2001, </a:t>
            </a:r>
            <a:r>
              <a:rPr lang="en-US" sz="800" i="1">
                <a:latin typeface="Adobe Garamond Pro"/>
              </a:rPr>
              <a:t>4</a:t>
            </a:r>
            <a:r>
              <a:rPr lang="en-US" sz="800">
                <a:latin typeface="Adobe Garamond Pro"/>
              </a:rPr>
              <a:t>(3), 245–264; </a:t>
            </a:r>
          </a:p>
          <a:p>
            <a:pPr marL="285750" indent="-285750">
              <a:buFont typeface="Trebuchet MS" pitchFamily="34" charset="0"/>
              <a:buAutoNum type="arabicPeriod"/>
            </a:pPr>
            <a:r>
              <a:rPr lang="en-US" sz="800">
                <a:latin typeface="Adobe Garamond Pro"/>
              </a:rPr>
              <a:t>Walton-Pattison E., Dombrowski S.U., Presseau J. “Just one more episode”: Frequency and theoretical correlates of television binge watching. Journal of Health Psychology, 2016; 1-18.</a:t>
            </a:r>
            <a:endParaRPr lang="it-IT" sz="800">
              <a:latin typeface="Adobe Garamond Pro"/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3851275" y="3789363"/>
            <a:ext cx="649288" cy="174625"/>
          </a:xfrm>
          <a:prstGeom prst="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3851275" y="3109913"/>
            <a:ext cx="649288" cy="1746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13332" name="Immagine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75" y="554038"/>
            <a:ext cx="259397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Immagine 21"/>
          <p:cNvPicPr>
            <a:picLocks noChangeAspect="1"/>
          </p:cNvPicPr>
          <p:nvPr/>
        </p:nvPicPr>
        <p:blipFill>
          <a:blip r:embed="rId3"/>
          <a:srcRect t="5936" r="1653"/>
          <a:stretch>
            <a:fillRect/>
          </a:stretch>
        </p:blipFill>
        <p:spPr bwMode="auto">
          <a:xfrm>
            <a:off x="6543675" y="715963"/>
            <a:ext cx="183038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1898</TotalTime>
  <Words>231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4</vt:i4>
      </vt:variant>
      <vt:variant>
        <vt:lpstr>Titoli diapositive</vt:lpstr>
      </vt:variant>
      <vt:variant>
        <vt:i4>1</vt:i4>
      </vt:variant>
    </vt:vector>
  </HeadingPairs>
  <TitlesOfParts>
    <vt:vector size="13" baseType="lpstr">
      <vt:lpstr>Trebuchet MS</vt:lpstr>
      <vt:lpstr>Arial</vt:lpstr>
      <vt:lpstr>Georgia</vt:lpstr>
      <vt:lpstr>Calibri</vt:lpstr>
      <vt:lpstr>Adobe Caslon Pro</vt:lpstr>
      <vt:lpstr>Times New Roman</vt:lpstr>
      <vt:lpstr>Baskerville Old Face</vt:lpstr>
      <vt:lpstr>Adobe Garamond Pro</vt:lpstr>
      <vt:lpstr>Elica</vt:lpstr>
      <vt:lpstr>Elica</vt:lpstr>
      <vt:lpstr>Elica</vt:lpstr>
      <vt:lpstr>Elica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Guardare più di due episodi consecutivi della stessa serie TV, nella stessa seduta.</dc:title>
  <dc:creator>Cinzia</dc:creator>
  <cp:lastModifiedBy>Administrator</cp:lastModifiedBy>
  <cp:revision>35</cp:revision>
  <cp:lastPrinted>2016-09-15T10:38:19Z</cp:lastPrinted>
  <dcterms:created xsi:type="dcterms:W3CDTF">2016-08-01T17:28:30Z</dcterms:created>
  <dcterms:modified xsi:type="dcterms:W3CDTF">2016-09-19T07:37:25Z</dcterms:modified>
</cp:coreProperties>
</file>