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51"/>
  </p:notesMasterIdLst>
  <p:sldIdLst>
    <p:sldId id="256" r:id="rId2"/>
    <p:sldId id="259" r:id="rId3"/>
    <p:sldId id="258" r:id="rId4"/>
    <p:sldId id="309" r:id="rId5"/>
    <p:sldId id="262" r:id="rId6"/>
    <p:sldId id="310" r:id="rId7"/>
    <p:sldId id="311" r:id="rId8"/>
    <p:sldId id="312" r:id="rId9"/>
    <p:sldId id="313" r:id="rId10"/>
    <p:sldId id="314" r:id="rId11"/>
    <p:sldId id="315" r:id="rId12"/>
    <p:sldId id="316" r:id="rId13"/>
    <p:sldId id="317" r:id="rId14"/>
    <p:sldId id="300" r:id="rId15"/>
    <p:sldId id="260" r:id="rId16"/>
    <p:sldId id="261" r:id="rId17"/>
    <p:sldId id="287" r:id="rId18"/>
    <p:sldId id="263" r:id="rId19"/>
    <p:sldId id="289" r:id="rId20"/>
    <p:sldId id="290" r:id="rId21"/>
    <p:sldId id="291" r:id="rId22"/>
    <p:sldId id="288" r:id="rId23"/>
    <p:sldId id="264" r:id="rId24"/>
    <p:sldId id="265" r:id="rId25"/>
    <p:sldId id="294" r:id="rId26"/>
    <p:sldId id="266" r:id="rId27"/>
    <p:sldId id="298" r:id="rId28"/>
    <p:sldId id="306" r:id="rId29"/>
    <p:sldId id="267" r:id="rId30"/>
    <p:sldId id="268" r:id="rId31"/>
    <p:sldId id="269" r:id="rId32"/>
    <p:sldId id="299" r:id="rId33"/>
    <p:sldId id="270" r:id="rId34"/>
    <p:sldId id="271" r:id="rId35"/>
    <p:sldId id="278" r:id="rId36"/>
    <p:sldId id="272" r:id="rId37"/>
    <p:sldId id="292" r:id="rId38"/>
    <p:sldId id="307" r:id="rId39"/>
    <p:sldId id="275" r:id="rId40"/>
    <p:sldId id="293" r:id="rId41"/>
    <p:sldId id="276" r:id="rId42"/>
    <p:sldId id="308" r:id="rId43"/>
    <p:sldId id="273" r:id="rId44"/>
    <p:sldId id="295" r:id="rId45"/>
    <p:sldId id="296" r:id="rId46"/>
    <p:sldId id="297" r:id="rId47"/>
    <p:sldId id="274" r:id="rId48"/>
    <p:sldId id="277" r:id="rId49"/>
    <p:sldId id="305" r:id="rId50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617" autoAdjust="0"/>
    <p:restoredTop sz="94660"/>
  </p:normalViewPr>
  <p:slideViewPr>
    <p:cSldViewPr snapToGrid="0">
      <p:cViewPr varScale="1">
        <p:scale>
          <a:sx n="50" d="100"/>
          <a:sy n="50" d="100"/>
        </p:scale>
        <p:origin x="48" y="78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88D605-27F2-4FF7-8FFF-400879C1D722}" type="datetimeFigureOut">
              <a:rPr lang="it-IT" smtClean="0"/>
              <a:t>16/05/2016</a:t>
            </a:fld>
            <a:endParaRPr lang="it-I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CB2EA1-7C6B-4E11-AC2E-A6EFA6850B8E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301246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CB2EA1-7C6B-4E11-AC2E-A6EFA6850B8E}" type="slidenum">
              <a:rPr lang="it-IT" smtClean="0">
                <a:solidFill>
                  <a:prstClr val="black"/>
                </a:solidFill>
              </a:rPr>
              <a:pPr/>
              <a:t>6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23247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CB2EA1-7C6B-4E11-AC2E-A6EFA6850B8E}" type="slidenum">
              <a:rPr lang="it-IT" smtClean="0"/>
              <a:t>49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341731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6590D-53B6-4E71-800E-64D3D13468E9}" type="datetimeFigureOut">
              <a:rPr lang="it-IT" smtClean="0"/>
              <a:t>16/05/2016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2FB89-D272-4BBE-9E5C-2FC4696F5A0A}" type="slidenum">
              <a:rPr lang="it-IT" smtClean="0"/>
              <a:t>‹#›</a:t>
            </a:fld>
            <a:endParaRPr lang="it-IT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90273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6590D-53B6-4E71-800E-64D3D13468E9}" type="datetimeFigureOut">
              <a:rPr lang="it-IT" smtClean="0"/>
              <a:t>16/05/2016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2FB89-D272-4BBE-9E5C-2FC4696F5A0A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870509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6590D-53B6-4E71-800E-64D3D13468E9}" type="datetimeFigureOut">
              <a:rPr lang="it-IT" smtClean="0"/>
              <a:t>16/05/2016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2FB89-D272-4BBE-9E5C-2FC4696F5A0A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2368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6590D-53B6-4E71-800E-64D3D13468E9}" type="datetimeFigureOut">
              <a:rPr lang="it-IT" smtClean="0"/>
              <a:t>16/05/2016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2FB89-D272-4BBE-9E5C-2FC4696F5A0A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208160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6590D-53B6-4E71-800E-64D3D13468E9}" type="datetimeFigureOut">
              <a:rPr lang="it-IT" smtClean="0"/>
              <a:t>16/05/2016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2FB89-D272-4BBE-9E5C-2FC4696F5A0A}" type="slidenum">
              <a:rPr lang="it-IT" smtClean="0"/>
              <a:t>‹#›</a:t>
            </a:fld>
            <a:endParaRPr lang="it-IT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76691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6590D-53B6-4E71-800E-64D3D13468E9}" type="datetimeFigureOut">
              <a:rPr lang="it-IT" smtClean="0"/>
              <a:t>16/05/2016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2FB89-D272-4BBE-9E5C-2FC4696F5A0A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697390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6590D-53B6-4E71-800E-64D3D13468E9}" type="datetimeFigureOut">
              <a:rPr lang="it-IT" smtClean="0"/>
              <a:t>16/05/2016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2FB89-D272-4BBE-9E5C-2FC4696F5A0A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871295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6590D-53B6-4E71-800E-64D3D13468E9}" type="datetimeFigureOut">
              <a:rPr lang="it-IT" smtClean="0"/>
              <a:t>16/05/2016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2FB89-D272-4BBE-9E5C-2FC4696F5A0A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680959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6590D-53B6-4E71-800E-64D3D13468E9}" type="datetimeFigureOut">
              <a:rPr lang="it-IT" smtClean="0"/>
              <a:t>16/05/2016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2FB89-D272-4BBE-9E5C-2FC4696F5A0A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904883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B576590D-53B6-4E71-800E-64D3D13468E9}" type="datetimeFigureOut">
              <a:rPr lang="it-IT" smtClean="0"/>
              <a:t>16/05/2016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FC2FB89-D272-4BBE-9E5C-2FC4696F5A0A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237928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6590D-53B6-4E71-800E-64D3D13468E9}" type="datetimeFigureOut">
              <a:rPr lang="it-IT" smtClean="0"/>
              <a:t>16/05/2016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2FB89-D272-4BBE-9E5C-2FC4696F5A0A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530971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B576590D-53B6-4E71-800E-64D3D13468E9}" type="datetimeFigureOut">
              <a:rPr lang="it-IT" smtClean="0"/>
              <a:t>16/05/2016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9FC2FB89-D272-4BBE-9E5C-2FC4696F5A0A}" type="slidenum">
              <a:rPr lang="it-IT" smtClean="0"/>
              <a:t>‹#›</a:t>
            </a:fld>
            <a:endParaRPr lang="it-IT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1268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5000">
              <a:schemeClr val="accent1">
                <a:lumMod val="5000"/>
                <a:lumOff val="95000"/>
              </a:schemeClr>
            </a:gs>
            <a:gs pos="67000">
              <a:schemeClr val="accent1">
                <a:lumMod val="45000"/>
                <a:lumOff val="5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smtClean="0"/>
              <a:t>RICERCA SCIENTIFICA</a:t>
            </a:r>
            <a:endParaRPr lang="it-IT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 smtClean="0"/>
              <a:t>MEDOTI di ricerca e divulgazione dei risultati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06490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5000">
              <a:schemeClr val="accent1">
                <a:lumMod val="5000"/>
                <a:lumOff val="9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84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Presentazione e analisi dati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fontAlgn="base">
              <a:buNone/>
            </a:pPr>
            <a:endParaRPr lang="it-IT" sz="2400" dirty="0" smtClean="0"/>
          </a:p>
          <a:p>
            <a:pPr fontAlgn="base">
              <a:buFont typeface="Wingdings" panose="05000000000000000000" pitchFamily="2" charset="2"/>
              <a:buChar char="q"/>
            </a:pPr>
            <a:r>
              <a:rPr lang="it-IT" sz="2400" dirty="0" smtClean="0"/>
              <a:t>Storie</a:t>
            </a:r>
            <a:r>
              <a:rPr lang="it-IT" sz="2400" dirty="0"/>
              <a:t>, aneddoti, citazioni, </a:t>
            </a:r>
            <a:r>
              <a:rPr lang="it-IT" sz="2400" dirty="0" smtClean="0"/>
              <a:t>immagini: </a:t>
            </a:r>
          </a:p>
          <a:p>
            <a:pPr lvl="1" fontAlgn="base">
              <a:buFont typeface="Wingdings" panose="05000000000000000000" pitchFamily="2" charset="2"/>
              <a:buChar char="§"/>
            </a:pPr>
            <a:r>
              <a:rPr lang="it-IT" sz="2400" dirty="0" smtClean="0"/>
              <a:t>Rendono lo </a:t>
            </a:r>
            <a:r>
              <a:rPr lang="it-IT" sz="2400" dirty="0"/>
              <a:t>studio più vivo, </a:t>
            </a:r>
            <a:r>
              <a:rPr lang="it-IT" sz="2400" dirty="0" smtClean="0"/>
              <a:t>significativo </a:t>
            </a:r>
            <a:r>
              <a:rPr lang="it-IT" sz="2400" dirty="0"/>
              <a:t>e credibile</a:t>
            </a:r>
            <a:r>
              <a:rPr lang="it-IT" sz="2400" dirty="0" smtClean="0"/>
              <a:t>.</a:t>
            </a:r>
          </a:p>
          <a:p>
            <a:pPr marL="201168" lvl="1" indent="0" fontAlgn="base">
              <a:buNone/>
            </a:pPr>
            <a:endParaRPr lang="it-IT" sz="2400" dirty="0"/>
          </a:p>
          <a:p>
            <a:pPr fontAlgn="base">
              <a:buFont typeface="Wingdings" panose="05000000000000000000" pitchFamily="2" charset="2"/>
              <a:buChar char="q"/>
            </a:pPr>
            <a:r>
              <a:rPr lang="it-IT" sz="2400" dirty="0" smtClean="0"/>
              <a:t> Dati </a:t>
            </a:r>
            <a:r>
              <a:rPr lang="it-IT" sz="2400" dirty="0"/>
              <a:t>numerici </a:t>
            </a:r>
            <a:r>
              <a:rPr lang="it-IT" sz="2400" dirty="0" smtClean="0"/>
              <a:t>e rappresentazioni grafiche:</a:t>
            </a:r>
          </a:p>
          <a:p>
            <a:pPr lvl="1" fontAlgn="base">
              <a:buFont typeface="Wingdings" panose="05000000000000000000" pitchFamily="2" charset="2"/>
              <a:buChar char="§"/>
            </a:pPr>
            <a:r>
              <a:rPr lang="it-IT" sz="2400" dirty="0" smtClean="0"/>
              <a:t>Rendono un’immagine complessiva dei risultati ottenuti</a:t>
            </a:r>
          </a:p>
          <a:p>
            <a:pPr marL="201168" lvl="1" indent="0" fontAlgn="base">
              <a:buNone/>
            </a:pPr>
            <a:endParaRPr lang="it-IT" sz="2400" dirty="0" smtClean="0"/>
          </a:p>
          <a:p>
            <a:pPr lvl="1" fontAlgn="base">
              <a:buFont typeface="Wingdings" panose="05000000000000000000" pitchFamily="2" charset="2"/>
              <a:buChar char="§"/>
            </a:pPr>
            <a:endParaRPr lang="it-IT" sz="2400" dirty="0"/>
          </a:p>
          <a:p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1933532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5000">
              <a:schemeClr val="accent1">
                <a:lumMod val="5000"/>
                <a:lumOff val="9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84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Discussione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t-IT" sz="2400" dirty="0" smtClean="0"/>
              <a:t>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it-IT" sz="2400" dirty="0" smtClean="0"/>
              <a:t> Contestualizzazione </a:t>
            </a:r>
            <a:r>
              <a:rPr lang="it-IT" sz="2400" dirty="0" smtClean="0"/>
              <a:t>dei risultati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it-IT" sz="2400" dirty="0" smtClean="0"/>
              <a:t> Rilevanza dei dati raccolti e dei risultati ottenuti rispetto al loro contesto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it-IT" sz="2400" dirty="0" smtClean="0"/>
              <a:t> Interpretazione globale dei risultati ottenuti (perchè si verificano determinati andamenti e.g.)</a:t>
            </a:r>
          </a:p>
          <a:p>
            <a:pPr>
              <a:buFont typeface="Wingdings" panose="05000000000000000000" pitchFamily="2" charset="2"/>
              <a:buChar char="q"/>
            </a:pPr>
            <a:endParaRPr lang="it-IT" sz="2400" dirty="0" smtClean="0"/>
          </a:p>
        </p:txBody>
      </p:sp>
    </p:spTree>
    <p:extLst>
      <p:ext uri="{BB962C8B-B14F-4D97-AF65-F5344CB8AC3E}">
        <p14:creationId xmlns:p14="http://schemas.microsoft.com/office/powerpoint/2010/main" val="3916584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5000">
              <a:schemeClr val="accent1">
                <a:lumMod val="5000"/>
                <a:lumOff val="9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84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Conclusione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t-IT" sz="2400" dirty="0" smtClean="0"/>
              <a:t>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it-IT" sz="2400" dirty="0" smtClean="0"/>
              <a:t> Conclusioni derivate dalla discussione: risposta alla research question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it-IT" sz="2400" dirty="0"/>
              <a:t> </a:t>
            </a:r>
            <a:r>
              <a:rPr lang="it-IT" sz="2400" dirty="0" smtClean="0"/>
              <a:t>Eventuali limitazioni dello studio e suggerimenti per futuri lavori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386550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5000">
              <a:schemeClr val="accent1">
                <a:lumMod val="5000"/>
                <a:lumOff val="9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84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Riferimenti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q"/>
            </a:pPr>
            <a:endParaRPr lang="it-IT" sz="2400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it-IT" sz="2400" dirty="0" smtClean="0"/>
              <a:t> Plagio: parole e idee</a:t>
            </a:r>
          </a:p>
          <a:p>
            <a:pPr>
              <a:buFont typeface="Wingdings" panose="05000000000000000000" pitchFamily="2" charset="2"/>
              <a:buChar char="q"/>
            </a:pPr>
            <a:endParaRPr lang="it-IT" sz="2400" dirty="0"/>
          </a:p>
          <a:p>
            <a:pPr>
              <a:buFont typeface="Wingdings" panose="05000000000000000000" pitchFamily="2" charset="2"/>
              <a:buChar char="q"/>
            </a:pPr>
            <a:r>
              <a:rPr lang="it-IT" sz="2400" dirty="0" smtClean="0"/>
              <a:t> Fonti (Reference list)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it-IT" sz="2400" dirty="0" smtClean="0"/>
              <a:t>Frasi o parole di altri autori citate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it-IT" sz="2400" dirty="0" smtClean="0"/>
              <a:t>Idee di altri autori menzionate </a:t>
            </a:r>
          </a:p>
          <a:p>
            <a:pPr>
              <a:buFont typeface="Wingdings" panose="05000000000000000000" pitchFamily="2" charset="2"/>
              <a:buChar char="q"/>
            </a:pPr>
            <a:endParaRPr lang="it-IT" sz="2400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it-IT" sz="2400" dirty="0" smtClean="0"/>
              <a:t> Bibliografia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it-IT" sz="2400" dirty="0" smtClean="0"/>
              <a:t>Letteratura per ulteriori approfondimenti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it-IT" sz="2400" dirty="0" smtClean="0"/>
              <a:t>Letteratura consultata per lo studio ma non menzionata nell’articolo</a:t>
            </a:r>
          </a:p>
          <a:p>
            <a:pPr marL="0" indent="0">
              <a:buNone/>
            </a:pPr>
            <a:endParaRPr lang="it-IT" sz="2400" dirty="0" smtClean="0"/>
          </a:p>
          <a:p>
            <a:endParaRPr lang="it-IT" sz="2400" dirty="0" smtClean="0"/>
          </a:p>
          <a:p>
            <a:pPr marL="0" indent="0">
              <a:buNone/>
            </a:pPr>
            <a:endParaRPr lang="it-IT" sz="2400" dirty="0" smtClean="0"/>
          </a:p>
        </p:txBody>
      </p:sp>
    </p:spTree>
    <p:extLst>
      <p:ext uri="{BB962C8B-B14F-4D97-AF65-F5344CB8AC3E}">
        <p14:creationId xmlns:p14="http://schemas.microsoft.com/office/powerpoint/2010/main" val="3018388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81000">
              <a:schemeClr val="accent1">
                <a:lumMod val="60000"/>
                <a:lumOff val="40000"/>
                <a:alpha val="72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Metodi raccolta dati</a:t>
            </a:r>
            <a:endParaRPr lang="it-IT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94380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5000">
              <a:schemeClr val="accent1">
                <a:lumMod val="5000"/>
                <a:lumOff val="9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84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Dati 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it-IT" sz="2400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it-IT" sz="2400" dirty="0" smtClean="0"/>
              <a:t> Primari: provenienti da ricerca diretta o analisi diretta di letteratura scientifica esistente</a:t>
            </a:r>
          </a:p>
          <a:p>
            <a:pPr>
              <a:buFont typeface="Wingdings" panose="05000000000000000000" pitchFamily="2" charset="2"/>
              <a:buChar char="q"/>
            </a:pPr>
            <a:endParaRPr lang="it-IT" sz="2400" dirty="0"/>
          </a:p>
          <a:p>
            <a:pPr>
              <a:buFont typeface="Wingdings" panose="05000000000000000000" pitchFamily="2" charset="2"/>
              <a:buChar char="q"/>
            </a:pPr>
            <a:r>
              <a:rPr lang="it-IT" sz="2400" dirty="0" smtClean="0"/>
              <a:t> Secondari: provenienti da terzi autori che scrivono riguardo all’autore dello studio originale (articoli di giornale, pubblicazioni online)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2286086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5000">
              <a:schemeClr val="accent1">
                <a:lumMod val="5000"/>
                <a:lumOff val="9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84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Metodi raccolta dati 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endParaRPr lang="it-IT" sz="2400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it-IT" sz="2400" dirty="0" smtClean="0"/>
              <a:t> Motori </a:t>
            </a:r>
            <a:r>
              <a:rPr lang="it-IT" sz="2400" dirty="0"/>
              <a:t>di ricerca </a:t>
            </a:r>
            <a:r>
              <a:rPr lang="it-IT" sz="2400" dirty="0" smtClean="0"/>
              <a:t>di articoli scientifici (Google </a:t>
            </a:r>
            <a:r>
              <a:rPr lang="it-IT" sz="2400" dirty="0"/>
              <a:t>S</a:t>
            </a:r>
            <a:r>
              <a:rPr lang="it-IT" sz="2400" dirty="0" smtClean="0"/>
              <a:t>cholar e database di biblioteche universitarie)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it-IT" sz="2400" dirty="0" smtClean="0"/>
              <a:t> Interviste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it-IT" sz="2400" dirty="0" smtClean="0"/>
              <a:t> Focus groups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it-IT" sz="2400" dirty="0" smtClean="0"/>
              <a:t> Questionari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it-IT" sz="2400" dirty="0" smtClean="0"/>
              <a:t> Osservazione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3847953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5000">
              <a:schemeClr val="accent1">
                <a:lumMod val="5000"/>
                <a:lumOff val="9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84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6963" y="0"/>
            <a:ext cx="10058400" cy="721895"/>
          </a:xfrm>
        </p:spPr>
        <p:txBody>
          <a:bodyPr/>
          <a:lstStyle/>
          <a:p>
            <a:r>
              <a:rPr lang="it-IT" dirty="0" smtClean="0"/>
              <a:t>Metodi di registrazione dati</a:t>
            </a:r>
            <a:endParaRPr lang="it-IT" dirty="0"/>
          </a:p>
        </p:txBody>
      </p:sp>
      <p:pic>
        <p:nvPicPr>
          <p:cNvPr id="2050" name="Picture 2" descr="https://lh6.googleusercontent.com/JV4dTaGQdKcTQtsdEbjPUcff67PCNFmnYcAFNknRojuDB5cEoUb4AUUpgxYkSisPQRdezg47U9IAf0MYgD91ibhbHP5Q9dwMApSczskoo8yslkKhIj4Giocmlyp6SIEOSga6xHvq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963" y="721896"/>
            <a:ext cx="10058400" cy="5983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8227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5000">
              <a:schemeClr val="accent1">
                <a:lumMod val="5000"/>
                <a:lumOff val="9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84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Interviste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it-IT" sz="2400" dirty="0"/>
          </a:p>
          <a:p>
            <a:pPr fontAlgn="base">
              <a:buFont typeface="Wingdings" panose="05000000000000000000" pitchFamily="2" charset="2"/>
              <a:buChar char="q"/>
            </a:pPr>
            <a:r>
              <a:rPr lang="it-IT" sz="2400" dirty="0" smtClean="0"/>
              <a:t> Faccia </a:t>
            </a:r>
            <a:r>
              <a:rPr lang="it-IT" sz="2400" dirty="0"/>
              <a:t>a faccia, skype, </a:t>
            </a:r>
            <a:r>
              <a:rPr lang="it-IT" sz="2400" dirty="0" smtClean="0"/>
              <a:t>asincroniche</a:t>
            </a:r>
          </a:p>
          <a:p>
            <a:pPr fontAlgn="base">
              <a:buFont typeface="Wingdings" panose="05000000000000000000" pitchFamily="2" charset="2"/>
              <a:buChar char="q"/>
            </a:pPr>
            <a:endParaRPr lang="it-IT" sz="2400" dirty="0"/>
          </a:p>
          <a:p>
            <a:pPr fontAlgn="base">
              <a:buFont typeface="Wingdings" panose="05000000000000000000" pitchFamily="2" charset="2"/>
              <a:buChar char="q"/>
            </a:pPr>
            <a:r>
              <a:rPr lang="it-IT" sz="2400" dirty="0" smtClean="0"/>
              <a:t> Strutturate, non strutturate, semi strutturate</a:t>
            </a:r>
          </a:p>
          <a:p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1174990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5000">
              <a:schemeClr val="accent1">
                <a:lumMod val="5000"/>
                <a:lumOff val="9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84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… non strutturate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endParaRPr lang="it-IT" sz="2400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it-IT" sz="2400" dirty="0" smtClean="0"/>
              <a:t> Domande aperte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it-IT" sz="2400" dirty="0" smtClean="0"/>
              <a:t> Scopo esplorativo: possibilità di scoprire nuovi argomenti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it-IT" sz="2400" dirty="0" smtClean="0"/>
              <a:t> Dati ricchi: anche argomenti complessi possono essere approfonditi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it-IT" sz="2400" dirty="0" smtClean="0"/>
              <a:t> Difficilmente replicabili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it-IT" sz="2400" dirty="0" smtClean="0"/>
              <a:t> Seguire una linea guida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4272123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5000">
              <a:schemeClr val="accent1">
                <a:lumMod val="5000"/>
                <a:lumOff val="9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84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Il processo di ricerca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endParaRPr lang="it-IT" sz="2400" dirty="0" smtClean="0"/>
          </a:p>
          <a:p>
            <a:pPr fontAlgn="base">
              <a:buFont typeface="Wingdings" panose="05000000000000000000" pitchFamily="2" charset="2"/>
              <a:buChar char="q"/>
            </a:pPr>
            <a:r>
              <a:rPr lang="it-IT" sz="2400" dirty="0" smtClean="0"/>
              <a:t> Identificazione di un problem space</a:t>
            </a:r>
          </a:p>
          <a:p>
            <a:pPr fontAlgn="base">
              <a:buFont typeface="Wingdings" panose="05000000000000000000" pitchFamily="2" charset="2"/>
              <a:buChar char="q"/>
            </a:pPr>
            <a:r>
              <a:rPr lang="it-IT" sz="2400" dirty="0" smtClean="0"/>
              <a:t> Formulazione di una research question</a:t>
            </a:r>
          </a:p>
          <a:p>
            <a:pPr fontAlgn="base">
              <a:buFont typeface="Wingdings" panose="05000000000000000000" pitchFamily="2" charset="2"/>
              <a:buChar char="q"/>
            </a:pPr>
            <a:r>
              <a:rPr lang="it-IT" sz="2400" dirty="0" smtClean="0"/>
              <a:t> Identificazione </a:t>
            </a:r>
            <a:r>
              <a:rPr lang="it-IT" sz="2400" dirty="0"/>
              <a:t>preliminare di related literature (per verificare a che punto l’argomento è </a:t>
            </a:r>
            <a:r>
              <a:rPr lang="it-IT" sz="2400" dirty="0" smtClean="0"/>
              <a:t>stato analizzato </a:t>
            </a:r>
            <a:r>
              <a:rPr lang="it-IT" sz="2400" dirty="0"/>
              <a:t>in ambito scientifico)</a:t>
            </a:r>
          </a:p>
          <a:p>
            <a:pPr fontAlgn="base">
              <a:buFont typeface="Wingdings" panose="05000000000000000000" pitchFamily="2" charset="2"/>
              <a:buChar char="q"/>
            </a:pPr>
            <a:r>
              <a:rPr lang="it-IT" sz="2400" dirty="0" smtClean="0"/>
              <a:t> Raccolta</a:t>
            </a:r>
            <a:r>
              <a:rPr lang="it-IT" sz="2400" dirty="0"/>
              <a:t>, analisi e presentazione dati. </a:t>
            </a:r>
          </a:p>
          <a:p>
            <a:pPr fontAlgn="base">
              <a:buFont typeface="Wingdings" panose="05000000000000000000" pitchFamily="2" charset="2"/>
              <a:buChar char="q"/>
            </a:pPr>
            <a:r>
              <a:rPr lang="it-IT" sz="2400" dirty="0" smtClean="0"/>
              <a:t> Divulgazione dei risultati</a:t>
            </a:r>
            <a:endParaRPr lang="it-IT" sz="2400" dirty="0"/>
          </a:p>
          <a:p>
            <a:pPr>
              <a:buFont typeface="Wingdings" panose="05000000000000000000" pitchFamily="2" charset="2"/>
              <a:buChar char="q"/>
            </a:pPr>
            <a:endParaRPr lang="it-IT" sz="2400" dirty="0" smtClean="0"/>
          </a:p>
        </p:txBody>
      </p:sp>
    </p:spTree>
    <p:extLst>
      <p:ext uri="{BB962C8B-B14F-4D97-AF65-F5344CB8AC3E}">
        <p14:creationId xmlns:p14="http://schemas.microsoft.com/office/powerpoint/2010/main" val="3377677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5000">
              <a:schemeClr val="accent1">
                <a:lumMod val="5000"/>
                <a:lumOff val="9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84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… strutturate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endParaRPr lang="it-IT" sz="2400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it-IT" sz="2400" dirty="0" smtClean="0"/>
              <a:t> Domande chiuse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it-IT" sz="2400" dirty="0" smtClean="0"/>
              <a:t> Scopo: verifica di alcune opzioni prestabilite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it-IT" sz="2400" dirty="0" smtClean="0"/>
              <a:t> Dettagliatamente replicabili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it-IT" sz="2400" dirty="0" smtClean="0"/>
              <a:t> Limitata possibilità di scoprire argomenti nuovi o di approfondire esistenti</a:t>
            </a:r>
          </a:p>
        </p:txBody>
      </p:sp>
    </p:spTree>
    <p:extLst>
      <p:ext uri="{BB962C8B-B14F-4D97-AF65-F5344CB8AC3E}">
        <p14:creationId xmlns:p14="http://schemas.microsoft.com/office/powerpoint/2010/main" val="3236402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5000">
              <a:schemeClr val="accent1">
                <a:lumMod val="5000"/>
                <a:lumOff val="9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84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… semi strutturate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endParaRPr lang="it-IT" sz="2400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it-IT" sz="2400" dirty="0" smtClean="0"/>
              <a:t>Domande chiuse + domande aperte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it-IT" sz="2400" dirty="0" smtClean="0"/>
              <a:t> Replicabili a livello generale: si toccano gli stessi argomenti con ogni intervistato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it-IT" sz="2400" dirty="0" smtClean="0"/>
              <a:t> Le possibilità esplorative e di approfondimento sono ancora ampie</a:t>
            </a:r>
          </a:p>
          <a:p>
            <a:pPr>
              <a:buFont typeface="Wingdings" panose="05000000000000000000" pitchFamily="2" charset="2"/>
              <a:buChar char="q"/>
            </a:pPr>
            <a:endParaRPr lang="it-IT" sz="2400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it-IT" sz="2400" dirty="0" smtClean="0"/>
              <a:t> L’ordine </a:t>
            </a:r>
            <a:r>
              <a:rPr lang="it-IT" sz="2400" dirty="0"/>
              <a:t>delle domande può seguire il corso naturale del discorso</a:t>
            </a:r>
          </a:p>
          <a:p>
            <a:endParaRPr lang="it-IT" sz="2400" dirty="0" smtClean="0"/>
          </a:p>
        </p:txBody>
      </p:sp>
    </p:spTree>
    <p:extLst>
      <p:ext uri="{BB962C8B-B14F-4D97-AF65-F5344CB8AC3E}">
        <p14:creationId xmlns:p14="http://schemas.microsoft.com/office/powerpoint/2010/main" val="2511582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5000">
              <a:schemeClr val="accent1">
                <a:lumMod val="5000"/>
                <a:lumOff val="9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84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… le fasi di intervista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fontAlgn="base">
              <a:buNone/>
            </a:pPr>
            <a:r>
              <a:rPr lang="it-IT" dirty="0" smtClean="0"/>
              <a:t> </a:t>
            </a:r>
          </a:p>
          <a:p>
            <a:pPr fontAlgn="base">
              <a:buFont typeface="Wingdings" panose="05000000000000000000" pitchFamily="2" charset="2"/>
              <a:buChar char="q"/>
            </a:pPr>
            <a:r>
              <a:rPr lang="it-IT" dirty="0" smtClean="0"/>
              <a:t> Presentazione dei ricercatori agli intervistati</a:t>
            </a:r>
          </a:p>
          <a:p>
            <a:pPr lvl="1" fontAlgn="base">
              <a:buFont typeface="Wingdings" panose="05000000000000000000" pitchFamily="2" charset="2"/>
              <a:buChar char="§"/>
            </a:pPr>
            <a:r>
              <a:rPr lang="it-IT" sz="2000" dirty="0"/>
              <a:t>S</a:t>
            </a:r>
            <a:r>
              <a:rPr lang="it-IT" sz="2000" dirty="0" smtClean="0"/>
              <a:t>piegazione delle motivazioni e dello scopo dello studio</a:t>
            </a:r>
          </a:p>
          <a:p>
            <a:pPr lvl="1" fontAlgn="base">
              <a:buFont typeface="Wingdings" panose="05000000000000000000" pitchFamily="2" charset="2"/>
              <a:buChar char="§"/>
            </a:pPr>
            <a:r>
              <a:rPr lang="it-IT" sz="2000" dirty="0" smtClean="0"/>
              <a:t>Spiegazione su come verrà condotta l’intervista (eventuale consenso per registrare)</a:t>
            </a:r>
          </a:p>
          <a:p>
            <a:pPr fontAlgn="base">
              <a:buFont typeface="Wingdings" panose="05000000000000000000" pitchFamily="2" charset="2"/>
              <a:buChar char="q"/>
            </a:pPr>
            <a:r>
              <a:rPr lang="it-IT" dirty="0"/>
              <a:t> </a:t>
            </a:r>
            <a:r>
              <a:rPr lang="it-IT" dirty="0" smtClean="0"/>
              <a:t>Domande di riscaldamento (informazioni demografiche e.g.)</a:t>
            </a:r>
          </a:p>
          <a:p>
            <a:pPr fontAlgn="base">
              <a:buFont typeface="Wingdings" panose="05000000000000000000" pitchFamily="2" charset="2"/>
              <a:buChar char="q"/>
            </a:pPr>
            <a:r>
              <a:rPr lang="it-IT" dirty="0"/>
              <a:t> </a:t>
            </a:r>
            <a:r>
              <a:rPr lang="it-IT" dirty="0" smtClean="0"/>
              <a:t>Sessione principale: domande presentate in ordine logico</a:t>
            </a:r>
          </a:p>
          <a:p>
            <a:pPr fontAlgn="base">
              <a:buFont typeface="Wingdings" panose="05000000000000000000" pitchFamily="2" charset="2"/>
              <a:buChar char="q"/>
            </a:pPr>
            <a:r>
              <a:rPr lang="it-IT" dirty="0"/>
              <a:t> </a:t>
            </a:r>
            <a:r>
              <a:rPr lang="it-IT" dirty="0" smtClean="0"/>
              <a:t>Domande meno impegnative </a:t>
            </a:r>
          </a:p>
          <a:p>
            <a:pPr fontAlgn="base">
              <a:buFont typeface="Wingdings" panose="05000000000000000000" pitchFamily="2" charset="2"/>
              <a:buChar char="q"/>
            </a:pPr>
            <a:r>
              <a:rPr lang="it-IT" dirty="0"/>
              <a:t> </a:t>
            </a:r>
            <a:r>
              <a:rPr lang="it-IT" dirty="0" smtClean="0"/>
              <a:t>Fase di conclusione: segnalare la fine dell’intervista e rigraziare l’intervistato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73129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5000">
              <a:schemeClr val="accent1">
                <a:lumMod val="5000"/>
                <a:lumOff val="9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84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Focus groups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endParaRPr lang="it-IT" sz="2400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it-IT" sz="2400" dirty="0"/>
              <a:t> </a:t>
            </a:r>
            <a:r>
              <a:rPr lang="it-IT" sz="2400" dirty="0" smtClean="0"/>
              <a:t>I partecipanti sviluppano opinioni interagendo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it-IT" sz="2400" dirty="0" smtClean="0"/>
              <a:t> Permettono di raccogliere tanti dati in poco tempo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it-IT" sz="2400" dirty="0"/>
              <a:t> </a:t>
            </a:r>
            <a:r>
              <a:rPr lang="it-IT" sz="2400" dirty="0" smtClean="0"/>
              <a:t>Permette di scoprire argomenti non ancora considerati</a:t>
            </a:r>
          </a:p>
          <a:p>
            <a:pPr>
              <a:buFont typeface="Wingdings" panose="05000000000000000000" pitchFamily="2" charset="2"/>
              <a:buChar char="q"/>
            </a:pPr>
            <a:endParaRPr lang="it-IT" sz="2400" dirty="0"/>
          </a:p>
          <a:p>
            <a:pPr>
              <a:buFont typeface="Wingdings" panose="05000000000000000000" pitchFamily="2" charset="2"/>
              <a:buChar char="q"/>
            </a:pPr>
            <a:r>
              <a:rPr lang="it-IT" sz="2400" dirty="0"/>
              <a:t> Il ruolo del facilitatore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it-IT" sz="2400" dirty="0"/>
              <a:t> Seguire una linea </a:t>
            </a:r>
            <a:r>
              <a:rPr lang="it-IT" sz="2400" dirty="0" smtClean="0"/>
              <a:t>guida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it-IT" sz="2400" dirty="0"/>
              <a:t> </a:t>
            </a:r>
            <a:r>
              <a:rPr lang="it-IT" sz="2400" dirty="0" smtClean="0"/>
              <a:t>I partecipanti devono essere un campione rappresentativo</a:t>
            </a:r>
            <a:endParaRPr lang="it-IT" sz="2400" dirty="0"/>
          </a:p>
          <a:p>
            <a:pPr>
              <a:buFont typeface="Wingdings" panose="05000000000000000000" pitchFamily="2" charset="2"/>
              <a:buChar char="q"/>
            </a:pPr>
            <a:endParaRPr lang="it-IT" sz="2400" dirty="0" smtClean="0"/>
          </a:p>
          <a:p>
            <a:pPr>
              <a:buFont typeface="Wingdings" panose="05000000000000000000" pitchFamily="2" charset="2"/>
              <a:buChar char="q"/>
            </a:pP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1570083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5000">
              <a:schemeClr val="accent1">
                <a:lumMod val="5000"/>
                <a:lumOff val="9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84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Questionari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it-IT" sz="2400" dirty="0"/>
          </a:p>
          <a:p>
            <a:pPr fontAlgn="base">
              <a:buFont typeface="Wingdings" panose="05000000000000000000" pitchFamily="2" charset="2"/>
              <a:buChar char="q"/>
            </a:pPr>
            <a:r>
              <a:rPr lang="it-IT" sz="2400" dirty="0" smtClean="0"/>
              <a:t> Da </a:t>
            </a:r>
            <a:r>
              <a:rPr lang="it-IT" sz="2400" dirty="0"/>
              <a:t>soli o in supporto ad altri metodi (per validare risultati di interviste su una popolazione </a:t>
            </a:r>
            <a:r>
              <a:rPr lang="it-IT" sz="2400" dirty="0" smtClean="0"/>
              <a:t>più ampia)</a:t>
            </a:r>
            <a:endParaRPr lang="it-IT" sz="2400" dirty="0"/>
          </a:p>
          <a:p>
            <a:pPr fontAlgn="base">
              <a:buFont typeface="Wingdings" panose="05000000000000000000" pitchFamily="2" charset="2"/>
              <a:buChar char="q"/>
            </a:pPr>
            <a:r>
              <a:rPr lang="it-IT" sz="2400" dirty="0" smtClean="0"/>
              <a:t> Vari </a:t>
            </a:r>
            <a:r>
              <a:rPr lang="it-IT" sz="2400" dirty="0"/>
              <a:t>formati di </a:t>
            </a:r>
            <a:r>
              <a:rPr lang="it-IT" sz="2400" dirty="0" smtClean="0"/>
              <a:t>domande</a:t>
            </a:r>
          </a:p>
          <a:p>
            <a:pPr lvl="1" fontAlgn="base">
              <a:buFont typeface="Wingdings" panose="05000000000000000000" pitchFamily="2" charset="2"/>
              <a:buChar char="§"/>
            </a:pPr>
            <a:r>
              <a:rPr lang="it-IT" sz="2400" dirty="0" smtClean="0"/>
              <a:t>Check boxes e ranges (per l’età)</a:t>
            </a:r>
          </a:p>
          <a:p>
            <a:pPr lvl="1" fontAlgn="base">
              <a:buFont typeface="Wingdings" panose="05000000000000000000" pitchFamily="2" charset="2"/>
              <a:buChar char="§"/>
            </a:pPr>
            <a:r>
              <a:rPr lang="it-IT" sz="2400" dirty="0" smtClean="0"/>
              <a:t>Rating scales (Likert scales)</a:t>
            </a:r>
          </a:p>
          <a:p>
            <a:pPr lvl="1" fontAlgn="base">
              <a:buFont typeface="Wingdings" panose="05000000000000000000" pitchFamily="2" charset="2"/>
              <a:buChar char="§"/>
            </a:pPr>
            <a:r>
              <a:rPr lang="it-IT" sz="2400" dirty="0" smtClean="0"/>
              <a:t>Scelta multipla</a:t>
            </a:r>
          </a:p>
          <a:p>
            <a:pPr lvl="1" fontAlgn="base">
              <a:buFont typeface="Wingdings" panose="05000000000000000000" pitchFamily="2" charset="2"/>
              <a:buChar char="§"/>
            </a:pPr>
            <a:r>
              <a:rPr lang="it-IT" sz="2400" dirty="0" smtClean="0"/>
              <a:t>Scelta da una lista</a:t>
            </a:r>
          </a:p>
          <a:p>
            <a:pPr lvl="1" fontAlgn="base">
              <a:buFont typeface="Wingdings" panose="05000000000000000000" pitchFamily="2" charset="2"/>
              <a:buChar char="§"/>
            </a:pPr>
            <a:r>
              <a:rPr lang="it-IT" sz="2400" dirty="0" smtClean="0"/>
              <a:t>Inserimento testo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445210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5000">
              <a:schemeClr val="accent1">
                <a:lumMod val="5000"/>
                <a:lumOff val="9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84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…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endParaRPr lang="it-IT" sz="2400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it-IT" sz="2400" dirty="0" smtClean="0"/>
              <a:t> Punti chiave: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it-IT" sz="2400" dirty="0" smtClean="0"/>
              <a:t>Ordine delle domande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it-IT" sz="2400" dirty="0" smtClean="0"/>
              <a:t>Differenti versioni in base ai rispondenti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it-IT" sz="2400" dirty="0" smtClean="0"/>
              <a:t>Dare chiare istruzioni su come completarlo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it-IT" sz="2400" dirty="0" smtClean="0"/>
              <a:t>Equilibrio tra compattezza e leggibilità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it-IT" sz="2400" dirty="0" smtClean="0"/>
          </a:p>
          <a:p>
            <a:pPr fontAlgn="base">
              <a:buFont typeface="Wingdings" panose="05000000000000000000" pitchFamily="2" charset="2"/>
              <a:buChar char="q"/>
            </a:pPr>
            <a:r>
              <a:rPr lang="it-IT" sz="2400" dirty="0" smtClean="0"/>
              <a:t>Questionari online: Google Forms, Survey Monkey, Typeform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3422499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5000">
              <a:schemeClr val="accent1">
                <a:lumMod val="5000"/>
                <a:lumOff val="9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84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Osservazione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it-IT" sz="2400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it-IT" sz="2400" dirty="0" smtClean="0"/>
              <a:t> Diretta: in campo e in ambiente controllato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it-IT" sz="2400" dirty="0" smtClean="0"/>
              <a:t> Indiretta: diari ed annotazioni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1502638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5000">
              <a:schemeClr val="accent1">
                <a:lumMod val="5000"/>
                <a:lumOff val="9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84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740093"/>
          </a:xfrm>
        </p:spPr>
        <p:txBody>
          <a:bodyPr/>
          <a:lstStyle/>
          <a:p>
            <a:r>
              <a:rPr lang="it-IT" dirty="0" smtClean="0"/>
              <a:t>Medoti di raccolta dati</a:t>
            </a:r>
            <a:endParaRPr lang="it-IT" dirty="0"/>
          </a:p>
        </p:txBody>
      </p:sp>
      <p:pic>
        <p:nvPicPr>
          <p:cNvPr id="3074" name="Picture 2" descr="https://lh6.googleusercontent.com/hWj3o3_hTUjhSSnUwbT9okT1s3tNoHGsEZUZ_0c7VxMsD_YP-4Z24rPM57Uku1sD8tBWPqh7Xl9_NT7ljgh2hJ5xeBxmpKcTqFCtZUhB5il1VDnA272RuactRAbUCXU1aVvIEXDR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0" y="1026696"/>
            <a:ext cx="10058400" cy="5661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5757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81000">
              <a:schemeClr val="accent1">
                <a:lumMod val="60000"/>
                <a:lumOff val="40000"/>
                <a:alpha val="72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Metodi analisi dati</a:t>
            </a:r>
            <a:endParaRPr lang="it-IT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15593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5000">
              <a:schemeClr val="accent1">
                <a:lumMod val="5000"/>
                <a:lumOff val="9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84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Metodi di analisi dati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t-IT" sz="2400" dirty="0" smtClean="0"/>
              <a:t>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it-IT" sz="2400" dirty="0" smtClean="0"/>
              <a:t>Analisi </a:t>
            </a:r>
            <a:r>
              <a:rPr lang="it-IT" sz="2400" dirty="0"/>
              <a:t>quantitativa </a:t>
            </a:r>
            <a:r>
              <a:rPr lang="it-IT" sz="2400" dirty="0" smtClean="0"/>
              <a:t>semplice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it-IT" sz="2400" dirty="0" smtClean="0"/>
              <a:t> Analisi </a:t>
            </a:r>
            <a:r>
              <a:rPr lang="it-IT" sz="2400" dirty="0"/>
              <a:t>qualitativa </a:t>
            </a:r>
            <a:r>
              <a:rPr lang="it-IT" sz="2400" dirty="0" smtClean="0"/>
              <a:t>semplice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it-IT" sz="2400" dirty="0" smtClean="0"/>
              <a:t> Grounded </a:t>
            </a:r>
            <a:r>
              <a:rPr lang="it-IT" sz="2400" dirty="0"/>
              <a:t>theory</a:t>
            </a:r>
          </a:p>
        </p:txBody>
      </p:sp>
    </p:spTree>
    <p:extLst>
      <p:ext uri="{BB962C8B-B14F-4D97-AF65-F5344CB8AC3E}">
        <p14:creationId xmlns:p14="http://schemas.microsoft.com/office/powerpoint/2010/main" val="2113438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5000">
              <a:schemeClr val="accent1">
                <a:lumMod val="5000"/>
                <a:lumOff val="9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84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Divulgazione dei risultati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dirty="0" smtClean="0"/>
              <a:t> </a:t>
            </a:r>
            <a:endParaRPr lang="it-IT" sz="2400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it-IT" sz="2400" dirty="0" smtClean="0"/>
              <a:t> Articoli scientifici (Scientific Papers)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it-IT" sz="2400" dirty="0"/>
              <a:t> </a:t>
            </a:r>
            <a:r>
              <a:rPr lang="it-IT" sz="2400" dirty="0" smtClean="0"/>
              <a:t>Riviste scientifiche (Scientific Journals)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it-IT" sz="2400" dirty="0" smtClean="0"/>
              <a:t> Monografie e contributi a libri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it-IT" sz="2400" dirty="0"/>
              <a:t> </a:t>
            </a:r>
            <a:r>
              <a:rPr lang="it-IT" sz="2400" dirty="0" smtClean="0"/>
              <a:t>Comunicazioni pubblicate negli atti di congressi</a:t>
            </a:r>
          </a:p>
          <a:p>
            <a:pPr>
              <a:buFont typeface="Wingdings" panose="05000000000000000000" pitchFamily="2" charset="2"/>
              <a:buChar char="q"/>
            </a:pPr>
            <a:endParaRPr lang="it-IT" sz="2400" dirty="0"/>
          </a:p>
          <a:p>
            <a:pPr>
              <a:buFont typeface="Wingdings" panose="05000000000000000000" pitchFamily="2" charset="2"/>
              <a:buChar char="q"/>
            </a:pPr>
            <a:r>
              <a:rPr lang="it-IT" sz="2400" dirty="0" smtClean="0"/>
              <a:t> Revisione paritaria (Peer-Reviewing)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it-IT" sz="2400" dirty="0"/>
              <a:t> </a:t>
            </a:r>
            <a:r>
              <a:rPr lang="it-IT" sz="2400" dirty="0" smtClean="0"/>
              <a:t>Working papers</a:t>
            </a:r>
          </a:p>
          <a:p>
            <a:pPr>
              <a:buFont typeface="Wingdings" panose="05000000000000000000" pitchFamily="2" charset="2"/>
              <a:buChar char="q"/>
            </a:pPr>
            <a:endParaRPr lang="it-IT" dirty="0" smtClean="0"/>
          </a:p>
        </p:txBody>
      </p:sp>
    </p:spTree>
    <p:extLst>
      <p:ext uri="{BB962C8B-B14F-4D97-AF65-F5344CB8AC3E}">
        <p14:creationId xmlns:p14="http://schemas.microsoft.com/office/powerpoint/2010/main" val="1672951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5000">
              <a:schemeClr val="accent1">
                <a:lumMod val="5000"/>
                <a:lumOff val="9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84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Quantitativo e qualitativo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t-IT" sz="2400" dirty="0" smtClean="0"/>
              <a:t>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it-IT" sz="2400" dirty="0" smtClean="0"/>
              <a:t> Quantitativo: dati numerici o facilmente convertibili in numeri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it-IT" sz="2400" dirty="0" smtClean="0"/>
              <a:t> </a:t>
            </a:r>
            <a:r>
              <a:rPr lang="it-IT" sz="2400" dirty="0" smtClean="0"/>
              <a:t>Qualitativo: </a:t>
            </a:r>
            <a:r>
              <a:rPr lang="it-IT" sz="2400" dirty="0" smtClean="0"/>
              <a:t>dati descrittivi o difficilmente traducibili in forma numerica rilevante</a:t>
            </a:r>
          </a:p>
          <a:p>
            <a:pPr>
              <a:buFont typeface="Wingdings" panose="05000000000000000000" pitchFamily="2" charset="2"/>
              <a:buChar char="q"/>
            </a:pP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770672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5000">
              <a:schemeClr val="accent1">
                <a:lumMod val="5000"/>
                <a:lumOff val="9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84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Organizzazione dei dati raccolti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it-IT" sz="2400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it-IT" sz="2400" dirty="0" smtClean="0"/>
              <a:t> Interviste: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it-IT" sz="2400" dirty="0"/>
              <a:t>T</a:t>
            </a:r>
            <a:r>
              <a:rPr lang="it-IT" sz="2400" dirty="0" smtClean="0"/>
              <a:t>rascrizione di appunti, audio e video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it-IT" sz="2400" dirty="0" smtClean="0"/>
              <a:t>Possibilità di trascrivere tutto o solo elementi rilevanti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it-IT" sz="2400" dirty="0" smtClean="0"/>
              <a:t> Questionari: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it-IT" sz="2400" dirty="0"/>
              <a:t>R</a:t>
            </a:r>
            <a:r>
              <a:rPr lang="it-IT" sz="2400" dirty="0" smtClean="0"/>
              <a:t>imozione di risposte non rilevanti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it-IT" sz="2400" dirty="0" smtClean="0"/>
              <a:t>Possibilità di dividere i dati raccolti per sottogruppi 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3234415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5000">
              <a:schemeClr val="accent1">
                <a:lumMod val="5000"/>
                <a:lumOff val="9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84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598614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Dati in base al metodo di raccolta</a:t>
            </a:r>
            <a:endParaRPr lang="it-IT" dirty="0"/>
          </a:p>
        </p:txBody>
      </p:sp>
      <p:pic>
        <p:nvPicPr>
          <p:cNvPr id="4098" name="Picture 2" descr="https://lh4.googleusercontent.com/flD48shCUHmJXkP_PaBUm8sMyUOucihqVZTiOE7oTzlVQlQzJgbFBtNLpd4Y3SbrM5ODeggwV6Y6Er2S_pBziSugN9ADF-LMx_FHxM3b1BoercKd23g2_ciKc6sTuwA6P2cIafb0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0" y="885219"/>
            <a:ext cx="10058399" cy="5729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9268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5000">
              <a:schemeClr val="accent1">
                <a:lumMod val="5000"/>
                <a:lumOff val="9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84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Analisi quantitativa semplice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it-IT" sz="2400" dirty="0"/>
          </a:p>
          <a:p>
            <a:pPr fontAlgn="base">
              <a:buFont typeface="Wingdings" panose="05000000000000000000" pitchFamily="2" charset="2"/>
              <a:buChar char="q"/>
            </a:pPr>
            <a:r>
              <a:rPr lang="it-IT" sz="2400" dirty="0" smtClean="0"/>
              <a:t> Media</a:t>
            </a:r>
            <a:r>
              <a:rPr lang="it-IT" sz="2400" dirty="0"/>
              <a:t>, moda, mediana</a:t>
            </a:r>
          </a:p>
          <a:p>
            <a:pPr fontAlgn="base">
              <a:buFont typeface="Wingdings" panose="05000000000000000000" pitchFamily="2" charset="2"/>
              <a:buChar char="q"/>
            </a:pPr>
            <a:r>
              <a:rPr lang="it-IT" sz="2400" dirty="0" smtClean="0"/>
              <a:t> Percentuali</a:t>
            </a:r>
            <a:endParaRPr lang="it-IT" sz="2400" dirty="0"/>
          </a:p>
          <a:p>
            <a:pPr fontAlgn="base">
              <a:buFont typeface="Wingdings" panose="05000000000000000000" pitchFamily="2" charset="2"/>
              <a:buChar char="q"/>
            </a:pPr>
            <a:r>
              <a:rPr lang="it-IT" sz="2400" dirty="0" smtClean="0"/>
              <a:t> Identificazione </a:t>
            </a:r>
            <a:r>
              <a:rPr lang="it-IT" sz="2400" dirty="0"/>
              <a:t>di percorsi attraverso rappresentazione grafica</a:t>
            </a:r>
          </a:p>
          <a:p>
            <a:pPr fontAlgn="base">
              <a:buFont typeface="Wingdings" panose="05000000000000000000" pitchFamily="2" charset="2"/>
              <a:buChar char="q"/>
            </a:pPr>
            <a:r>
              <a:rPr lang="it-IT" sz="2400" dirty="0" smtClean="0"/>
              <a:t> Dimensione </a:t>
            </a:r>
            <a:r>
              <a:rPr lang="it-IT" sz="2400" dirty="0"/>
              <a:t>del campione e rilevanza dei precedenti indicatori</a:t>
            </a:r>
          </a:p>
          <a:p>
            <a:pPr fontAlgn="base">
              <a:buFont typeface="Wingdings" panose="05000000000000000000" pitchFamily="2" charset="2"/>
              <a:buChar char="q"/>
            </a:pPr>
            <a:r>
              <a:rPr lang="it-IT" sz="2400" dirty="0" smtClean="0"/>
              <a:t> Valori </a:t>
            </a:r>
            <a:r>
              <a:rPr lang="it-IT" sz="2400" dirty="0"/>
              <a:t>anomali: rimozione e identificazione di nuove aree da investigare</a:t>
            </a:r>
          </a:p>
        </p:txBody>
      </p:sp>
    </p:spTree>
    <p:extLst>
      <p:ext uri="{BB962C8B-B14F-4D97-AF65-F5344CB8AC3E}">
        <p14:creationId xmlns:p14="http://schemas.microsoft.com/office/powerpoint/2010/main" val="4098953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5000">
              <a:schemeClr val="accent1">
                <a:lumMod val="5000"/>
                <a:lumOff val="9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84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Analisi qualitativa semplice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it-IT" sz="2400" dirty="0" smtClean="0"/>
              <a:t>Prima </a:t>
            </a:r>
            <a:r>
              <a:rPr lang="it-IT" sz="2400" dirty="0"/>
              <a:t>impressione dei possibili temi emergenti dalla raccolta dati: da verificare</a:t>
            </a:r>
          </a:p>
          <a:p>
            <a:pPr fontAlgn="base">
              <a:buFont typeface="Wingdings" panose="05000000000000000000" pitchFamily="2" charset="2"/>
              <a:buChar char="q"/>
            </a:pPr>
            <a:r>
              <a:rPr lang="it-IT" sz="2400" dirty="0" smtClean="0"/>
              <a:t> Identificazione </a:t>
            </a:r>
            <a:r>
              <a:rPr lang="it-IT" sz="2400" dirty="0"/>
              <a:t>dei temi e percorsi ricorrenti</a:t>
            </a:r>
          </a:p>
          <a:p>
            <a:pPr lvl="1" fontAlgn="base">
              <a:buFont typeface="Wingdings" panose="05000000000000000000" pitchFamily="2" charset="2"/>
              <a:buChar char="§"/>
            </a:pPr>
            <a:r>
              <a:rPr lang="it-IT" sz="2400" dirty="0"/>
              <a:t>Temi principali e temi </a:t>
            </a:r>
            <a:r>
              <a:rPr lang="it-IT" sz="2400" dirty="0" smtClean="0"/>
              <a:t>secondari (in base allo scopo della ricerca)</a:t>
            </a:r>
          </a:p>
          <a:p>
            <a:pPr lvl="1" fontAlgn="base">
              <a:buFont typeface="Wingdings" panose="05000000000000000000" pitchFamily="2" charset="2"/>
              <a:buChar char="q"/>
            </a:pPr>
            <a:endParaRPr lang="it-IT" sz="2400" dirty="0"/>
          </a:p>
          <a:p>
            <a:pPr fontAlgn="base">
              <a:buFont typeface="Wingdings" panose="05000000000000000000" pitchFamily="2" charset="2"/>
              <a:buChar char="q"/>
            </a:pPr>
            <a:r>
              <a:rPr lang="it-IT" sz="2400" dirty="0" smtClean="0"/>
              <a:t>Analisi </a:t>
            </a:r>
            <a:r>
              <a:rPr lang="it-IT" sz="2400" dirty="0"/>
              <a:t>degli elementi </a:t>
            </a:r>
            <a:r>
              <a:rPr lang="it-IT" sz="2400" dirty="0" smtClean="0"/>
              <a:t>chiave (Critical Incidents analysis)</a:t>
            </a:r>
          </a:p>
          <a:p>
            <a:pPr lvl="1" fontAlgn="base">
              <a:buFont typeface="Wingdings" panose="05000000000000000000" pitchFamily="2" charset="2"/>
              <a:buChar char="§"/>
            </a:pPr>
            <a:r>
              <a:rPr lang="it-IT" sz="2400" dirty="0" smtClean="0"/>
              <a:t> Identificazione di </a:t>
            </a:r>
            <a:r>
              <a:rPr lang="it-IT" sz="2400" dirty="0"/>
              <a:t>specifici elementi significanti da analizzare in </a:t>
            </a:r>
            <a:r>
              <a:rPr lang="it-IT" sz="2400" dirty="0" smtClean="0"/>
              <a:t>dettaglio</a:t>
            </a:r>
          </a:p>
          <a:p>
            <a:pPr lvl="1" fontAlgn="base">
              <a:buFont typeface="Wingdings" panose="05000000000000000000" pitchFamily="2" charset="2"/>
              <a:buChar char="§"/>
            </a:pPr>
            <a:r>
              <a:rPr lang="it-IT" sz="2400" dirty="0" smtClean="0"/>
              <a:t> Il </a:t>
            </a:r>
            <a:r>
              <a:rPr lang="it-IT" sz="2400" dirty="0"/>
              <a:t>resto dei dati serve da contesto</a:t>
            </a:r>
          </a:p>
        </p:txBody>
      </p:sp>
    </p:spTree>
    <p:extLst>
      <p:ext uri="{BB962C8B-B14F-4D97-AF65-F5344CB8AC3E}">
        <p14:creationId xmlns:p14="http://schemas.microsoft.com/office/powerpoint/2010/main" val="2877330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5000">
              <a:schemeClr val="accent1">
                <a:lumMod val="5000"/>
                <a:lumOff val="9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84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…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fontAlgn="base">
              <a:buNone/>
            </a:pPr>
            <a:r>
              <a:rPr lang="it-IT" sz="2400" dirty="0"/>
              <a:t> </a:t>
            </a:r>
            <a:endParaRPr lang="it-IT" sz="2400" dirty="0" smtClean="0"/>
          </a:p>
          <a:p>
            <a:pPr fontAlgn="base">
              <a:buFont typeface="Wingdings" panose="05000000000000000000" pitchFamily="2" charset="2"/>
              <a:buChar char="q"/>
            </a:pPr>
            <a:r>
              <a:rPr lang="it-IT" sz="2400" dirty="0" smtClean="0"/>
              <a:t>Categorizzazione </a:t>
            </a:r>
            <a:r>
              <a:rPr lang="it-IT" sz="2400" dirty="0"/>
              <a:t>dei dati</a:t>
            </a:r>
          </a:p>
          <a:p>
            <a:pPr lvl="1" fontAlgn="base">
              <a:buFont typeface="Wingdings" panose="05000000000000000000" pitchFamily="2" charset="2"/>
              <a:buChar char="§"/>
            </a:pPr>
            <a:r>
              <a:rPr lang="it-IT" sz="2400" dirty="0"/>
              <a:t> Decidere quali categorie (ortogonali), in base agli obiettivi dello studio, e il livello di analisi degli elementi da categorizzare</a:t>
            </a:r>
          </a:p>
          <a:p>
            <a:pPr lvl="2" fontAlgn="base">
              <a:buFont typeface="Arial" panose="020B0604020202020204" pitchFamily="34" charset="0"/>
              <a:buChar char="•"/>
            </a:pPr>
            <a:r>
              <a:rPr lang="it-IT" sz="1800" dirty="0"/>
              <a:t>Generale: identificazione di storie e temi</a:t>
            </a:r>
          </a:p>
          <a:p>
            <a:pPr lvl="2" fontAlgn="base">
              <a:buFont typeface="Arial" panose="020B0604020202020204" pitchFamily="34" charset="0"/>
              <a:buChar char="•"/>
            </a:pPr>
            <a:r>
              <a:rPr lang="it-IT" sz="1800" dirty="0"/>
              <a:t>Dettagliato: analisi di frasi e parole, della conversazione</a:t>
            </a:r>
          </a:p>
          <a:p>
            <a:pPr lvl="1" fontAlgn="base">
              <a:buFont typeface="Wingdings" panose="05000000000000000000" pitchFamily="2" charset="2"/>
              <a:buChar char="§"/>
            </a:pPr>
            <a:r>
              <a:rPr lang="it-IT" sz="2400" dirty="0"/>
              <a:t> La categorizzazione deve essere riproducibile su tutti i dati raccolti e possibilmente da una seconda persona (per essere efficace ed appropriata)</a:t>
            </a:r>
          </a:p>
          <a:p>
            <a:pPr lvl="1" fontAlgn="base">
              <a:buFont typeface="Wingdings" panose="05000000000000000000" pitchFamily="2" charset="2"/>
              <a:buChar char="§"/>
            </a:pPr>
            <a:r>
              <a:rPr lang="it-IT" sz="2400" dirty="0"/>
              <a:t> Lo schema di categorizzazione evolve durante il processo di analisi quando nuovi elementi emergono</a:t>
            </a:r>
          </a:p>
          <a:p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435092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5000">
              <a:schemeClr val="accent1">
                <a:lumMod val="5000"/>
                <a:lumOff val="9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84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Grounded theory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51460" indent="-342900" fontAlgn="base">
              <a:buFont typeface="Wingdings" panose="05000000000000000000" pitchFamily="2" charset="2"/>
              <a:buChar char="q"/>
            </a:pPr>
            <a:endParaRPr lang="it-IT" sz="2400" dirty="0" smtClean="0"/>
          </a:p>
          <a:p>
            <a:pPr marL="251460" indent="-342900" fontAlgn="base">
              <a:buFont typeface="Wingdings" panose="05000000000000000000" pitchFamily="2" charset="2"/>
              <a:buChar char="q"/>
            </a:pPr>
            <a:r>
              <a:rPr lang="it-IT" sz="2400" dirty="0" smtClean="0"/>
              <a:t>Approcio </a:t>
            </a:r>
            <a:r>
              <a:rPr lang="it-IT" sz="2400" dirty="0"/>
              <a:t>all’analisi di dati qualitativi che deriva una teoria dall’analisi sistematica di tali dati.</a:t>
            </a:r>
          </a:p>
          <a:p>
            <a:pPr marL="251460" indent="-342900" fontAlgn="base">
              <a:buFont typeface="Wingdings" panose="05000000000000000000" pitchFamily="2" charset="2"/>
              <a:buChar char="q"/>
            </a:pPr>
            <a:r>
              <a:rPr lang="it-IT" sz="2400" dirty="0" smtClean="0"/>
              <a:t>Alternanza </a:t>
            </a:r>
            <a:r>
              <a:rPr lang="it-IT" sz="2400" dirty="0"/>
              <a:t>di raccolta e analisi dati: la raccolta dati si evolve a seconda della teoria emergente. Termina quando non ci sono nuove intuizioni e la teoria è ben sviluppata.</a:t>
            </a:r>
          </a:p>
          <a:p>
            <a:pPr marL="251460" indent="-342900" fontAlgn="base">
              <a:buFont typeface="Wingdings" panose="05000000000000000000" pitchFamily="2" charset="2"/>
              <a:buChar char="q"/>
            </a:pPr>
            <a:r>
              <a:rPr lang="it-IT" sz="2400" dirty="0"/>
              <a:t>Analisi con categorizzazione, porre domande sui dati raccolti (anche su dettagli delle </a:t>
            </a:r>
            <a:r>
              <a:rPr lang="it-IT" sz="2400" dirty="0" smtClean="0"/>
              <a:t>frasi)</a:t>
            </a:r>
          </a:p>
        </p:txBody>
      </p:sp>
    </p:spTree>
    <p:extLst>
      <p:ext uri="{BB962C8B-B14F-4D97-AF65-F5344CB8AC3E}">
        <p14:creationId xmlns:p14="http://schemas.microsoft.com/office/powerpoint/2010/main" val="1361183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5000">
              <a:schemeClr val="accent1">
                <a:lumMod val="5000"/>
                <a:lumOff val="9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84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…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51460" indent="-342900" fontAlgn="base">
              <a:buFont typeface="Wingdings" panose="05000000000000000000" pitchFamily="2" charset="2"/>
              <a:buChar char="q"/>
            </a:pPr>
            <a:endParaRPr lang="it-IT" sz="2400" dirty="0" smtClean="0"/>
          </a:p>
          <a:p>
            <a:pPr marL="251460" indent="-342900" fontAlgn="base">
              <a:buFont typeface="Wingdings" panose="05000000000000000000" pitchFamily="2" charset="2"/>
              <a:buChar char="q"/>
            </a:pPr>
            <a:r>
              <a:rPr lang="it-IT" sz="2400" dirty="0" smtClean="0"/>
              <a:t>Equilibrio </a:t>
            </a:r>
            <a:r>
              <a:rPr lang="it-IT" sz="2400" dirty="0"/>
              <a:t>tra oggettività e sensibilità, per rendere la ricerca imparziale e per poter scorgere relazioni tra concetti.</a:t>
            </a:r>
          </a:p>
          <a:p>
            <a:pPr marL="251460" indent="-342900" fontAlgn="base">
              <a:buFont typeface="Wingdings" panose="05000000000000000000" pitchFamily="2" charset="2"/>
              <a:buChar char="q"/>
            </a:pPr>
            <a:r>
              <a:rPr lang="it-IT" sz="2400" dirty="0"/>
              <a:t>Il vantaggio è di avere uno studio con un retroscena teorico ricco, formulando una teoria basata su dati empirici. </a:t>
            </a:r>
          </a:p>
          <a:p>
            <a:pPr marL="251460" indent="-342900" fontAlgn="base">
              <a:buFont typeface="Wingdings" panose="05000000000000000000" pitchFamily="2" charset="2"/>
              <a:buChar char="q"/>
            </a:pPr>
            <a:r>
              <a:rPr lang="it-IT" sz="2400" dirty="0"/>
              <a:t>Rischio di influenzare i risultati della ricerca con la nostra visione.</a:t>
            </a:r>
          </a:p>
          <a:p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1429383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81000">
              <a:schemeClr val="accent1">
                <a:lumMod val="60000"/>
                <a:lumOff val="40000"/>
                <a:alpha val="72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Qualità della ricerca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74691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5000">
              <a:schemeClr val="accent1">
                <a:lumMod val="5000"/>
                <a:lumOff val="9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84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Buone norme per una ricerca affidabile, efficace e rilevante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/>
            <a:endParaRPr lang="it-IT" dirty="0" smtClean="0"/>
          </a:p>
          <a:p>
            <a:pPr fontAlgn="base">
              <a:buFont typeface="Wingdings" panose="05000000000000000000" pitchFamily="2" charset="2"/>
              <a:buChar char="q"/>
            </a:pPr>
            <a:r>
              <a:rPr lang="it-IT" dirty="0" smtClean="0"/>
              <a:t> Avere </a:t>
            </a:r>
            <a:r>
              <a:rPr lang="it-IT" dirty="0"/>
              <a:t>una research question ben definita</a:t>
            </a:r>
          </a:p>
          <a:p>
            <a:pPr fontAlgn="base"/>
            <a:endParaRPr lang="it-IT" dirty="0" smtClean="0"/>
          </a:p>
          <a:p>
            <a:pPr fontAlgn="base">
              <a:buFont typeface="Wingdings" panose="05000000000000000000" pitchFamily="2" charset="2"/>
              <a:buChar char="q"/>
            </a:pPr>
            <a:r>
              <a:rPr lang="it-IT" dirty="0"/>
              <a:t> </a:t>
            </a:r>
            <a:r>
              <a:rPr lang="it-IT" dirty="0" smtClean="0"/>
              <a:t>Scelta </a:t>
            </a:r>
            <a:r>
              <a:rPr lang="it-IT" dirty="0"/>
              <a:t>dei </a:t>
            </a:r>
            <a:r>
              <a:rPr lang="it-IT" dirty="0" smtClean="0"/>
              <a:t>metodi</a:t>
            </a:r>
          </a:p>
          <a:p>
            <a:pPr lvl="1" fontAlgn="base">
              <a:buFont typeface="Wingdings" panose="05000000000000000000" pitchFamily="2" charset="2"/>
              <a:buChar char="§"/>
            </a:pPr>
            <a:r>
              <a:rPr lang="it-IT" dirty="0" smtClean="0"/>
              <a:t>obbiettivo </a:t>
            </a:r>
            <a:r>
              <a:rPr lang="it-IT" dirty="0"/>
              <a:t>dello </a:t>
            </a:r>
            <a:r>
              <a:rPr lang="it-IT" dirty="0" smtClean="0"/>
              <a:t>studio</a:t>
            </a:r>
          </a:p>
          <a:p>
            <a:pPr lvl="1" fontAlgn="base">
              <a:buFont typeface="Wingdings" panose="05000000000000000000" pitchFamily="2" charset="2"/>
              <a:buChar char="§"/>
            </a:pPr>
            <a:r>
              <a:rPr lang="it-IT" dirty="0" smtClean="0"/>
              <a:t>partecipanti coinvolti</a:t>
            </a:r>
          </a:p>
          <a:p>
            <a:pPr lvl="1" fontAlgn="base">
              <a:buFont typeface="Wingdings" panose="05000000000000000000" pitchFamily="2" charset="2"/>
              <a:buChar char="§"/>
            </a:pPr>
            <a:r>
              <a:rPr lang="it-IT" dirty="0" smtClean="0"/>
              <a:t>limiti </a:t>
            </a:r>
            <a:r>
              <a:rPr lang="it-IT" dirty="0"/>
              <a:t>di budget, tempo, capacità tecniche, esperienza e attrezzatura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it-IT" dirty="0" smtClean="0"/>
              <a:t> Coerenza </a:t>
            </a:r>
            <a:r>
              <a:rPr lang="it-IT" dirty="0"/>
              <a:t>ed efficienza: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it-IT" dirty="0"/>
              <a:t>Metodi di analisi dati che diano risposte rilevanti allo scopo dello studio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it-IT" dirty="0"/>
              <a:t>Metodi di raccolta </a:t>
            </a:r>
            <a:r>
              <a:rPr lang="it-IT" dirty="0" smtClean="0"/>
              <a:t>dati che facilitino l’analisi</a:t>
            </a:r>
            <a:endParaRPr lang="it-IT" dirty="0"/>
          </a:p>
          <a:p>
            <a:pPr lvl="1" fontAlgn="base">
              <a:buFont typeface="Wingdings" panose="05000000000000000000" pitchFamily="2" charset="2"/>
              <a:buChar char="§"/>
            </a:pPr>
            <a:endParaRPr lang="it-IT" dirty="0"/>
          </a:p>
          <a:p>
            <a:pPr fontAlgn="base">
              <a:buFont typeface="Wingdings" panose="05000000000000000000" pitchFamily="2" charset="2"/>
              <a:buChar char="q"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05005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81000">
              <a:schemeClr val="accent1">
                <a:lumMod val="60000"/>
                <a:lumOff val="40000"/>
                <a:alpha val="72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L’articolo scientifico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29166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5000">
              <a:schemeClr val="accent1">
                <a:lumMod val="5000"/>
                <a:lumOff val="9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84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…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fontAlgn="base">
              <a:buNone/>
            </a:pPr>
            <a:r>
              <a:rPr lang="it-IT" dirty="0" smtClean="0"/>
              <a:t> </a:t>
            </a:r>
          </a:p>
          <a:p>
            <a:pPr fontAlgn="base">
              <a:buFont typeface="Wingdings" panose="05000000000000000000" pitchFamily="2" charset="2"/>
              <a:buChar char="q"/>
            </a:pPr>
            <a:r>
              <a:rPr lang="it-IT" dirty="0" smtClean="0"/>
              <a:t> Campione</a:t>
            </a:r>
            <a:r>
              <a:rPr lang="it-IT" dirty="0"/>
              <a:t>: </a:t>
            </a:r>
          </a:p>
          <a:p>
            <a:pPr lvl="1" fontAlgn="base">
              <a:buFont typeface="Wingdings" panose="05000000000000000000" pitchFamily="2" charset="2"/>
              <a:buChar char="§"/>
            </a:pPr>
            <a:r>
              <a:rPr lang="it-IT" dirty="0"/>
              <a:t> Random (probability based)</a:t>
            </a:r>
          </a:p>
          <a:p>
            <a:pPr lvl="1" fontAlgn="base">
              <a:buFont typeface="Wingdings" panose="05000000000000000000" pitchFamily="2" charset="2"/>
              <a:buChar char="§"/>
            </a:pPr>
            <a:r>
              <a:rPr lang="it-IT" dirty="0"/>
              <a:t> Stratificato e per cluster (probability based con campioni sufficientemente ampi)</a:t>
            </a:r>
          </a:p>
          <a:p>
            <a:pPr lvl="1" fontAlgn="base">
              <a:buFont typeface="Wingdings" panose="05000000000000000000" pitchFamily="2" charset="2"/>
              <a:buChar char="§"/>
            </a:pPr>
            <a:r>
              <a:rPr lang="it-IT" dirty="0"/>
              <a:t> Convenience (non probability)</a:t>
            </a:r>
          </a:p>
          <a:p>
            <a:pPr lvl="1" fontAlgn="base">
              <a:buFont typeface="Wingdings" panose="05000000000000000000" pitchFamily="2" charset="2"/>
              <a:buChar char="§"/>
            </a:pPr>
            <a:r>
              <a:rPr lang="it-IT" dirty="0"/>
              <a:t> Snowball sampling (social media)</a:t>
            </a:r>
          </a:p>
          <a:p>
            <a:pPr fontAlgn="base">
              <a:buFont typeface="Wingdings" panose="05000000000000000000" pitchFamily="2" charset="2"/>
              <a:buChar char="q"/>
            </a:pPr>
            <a:r>
              <a:rPr lang="it-IT" dirty="0"/>
              <a:t> Studio pilota: </a:t>
            </a:r>
          </a:p>
          <a:p>
            <a:pPr lvl="1" fontAlgn="base">
              <a:buFont typeface="Wingdings" panose="05000000000000000000" pitchFamily="2" charset="2"/>
              <a:buChar char="§"/>
            </a:pPr>
            <a:r>
              <a:rPr lang="it-IT" dirty="0"/>
              <a:t> trattamento dati</a:t>
            </a:r>
          </a:p>
          <a:p>
            <a:pPr lvl="1" fontAlgn="base">
              <a:buFont typeface="Wingdings" panose="05000000000000000000" pitchFamily="2" charset="2"/>
              <a:buChar char="§"/>
            </a:pPr>
            <a:r>
              <a:rPr lang="it-IT" dirty="0"/>
              <a:t> opinione di un collega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85686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5000">
              <a:schemeClr val="accent1">
                <a:lumMod val="5000"/>
                <a:lumOff val="9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84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…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fontAlgn="base">
              <a:buNone/>
            </a:pPr>
            <a:r>
              <a:rPr lang="it-IT" dirty="0" smtClean="0"/>
              <a:t> </a:t>
            </a:r>
          </a:p>
          <a:p>
            <a:pPr fontAlgn="base">
              <a:buFont typeface="Wingdings" panose="05000000000000000000" pitchFamily="2" charset="2"/>
              <a:buChar char="q"/>
            </a:pPr>
            <a:r>
              <a:rPr lang="it-IT" dirty="0" smtClean="0"/>
              <a:t> Triangulation </a:t>
            </a:r>
            <a:r>
              <a:rPr lang="it-IT" dirty="0"/>
              <a:t>nella raccolta e nell’analisi dei dati </a:t>
            </a:r>
            <a:endParaRPr lang="it-IT" dirty="0" smtClean="0"/>
          </a:p>
          <a:p>
            <a:pPr lvl="1" fontAlgn="base">
              <a:buFont typeface="Wingdings" panose="05000000000000000000" pitchFamily="2" charset="2"/>
              <a:buChar char="§"/>
            </a:pPr>
            <a:r>
              <a:rPr lang="it-IT" dirty="0" smtClean="0"/>
              <a:t>Offre diverse prospettive</a:t>
            </a:r>
          </a:p>
          <a:p>
            <a:pPr lvl="1" fontAlgn="base">
              <a:buFont typeface="Wingdings" panose="05000000000000000000" pitchFamily="2" charset="2"/>
              <a:buChar char="§"/>
            </a:pPr>
            <a:r>
              <a:rPr lang="it-IT" dirty="0" smtClean="0"/>
              <a:t>Corroborazione dei risultati </a:t>
            </a:r>
            <a:endParaRPr lang="it-IT" dirty="0"/>
          </a:p>
          <a:p>
            <a:pPr fontAlgn="base">
              <a:buFont typeface="Wingdings" panose="05000000000000000000" pitchFamily="2" charset="2"/>
              <a:buChar char="q"/>
            </a:pPr>
            <a:r>
              <a:rPr lang="it-IT" dirty="0" smtClean="0"/>
              <a:t> Flessibilità</a:t>
            </a:r>
            <a:r>
              <a:rPr lang="it-IT" dirty="0"/>
              <a:t>: evoluzione</a:t>
            </a:r>
            <a:r>
              <a:rPr lang="it-IT" b="1" dirty="0"/>
              <a:t> </a:t>
            </a:r>
            <a:r>
              <a:rPr lang="it-IT" dirty="0"/>
              <a:t>(di research question e metodi) nel corso della ricerca. </a:t>
            </a:r>
            <a:endParaRPr lang="it-IT" dirty="0" smtClean="0"/>
          </a:p>
          <a:p>
            <a:pPr lvl="1" fontAlgn="base">
              <a:buFont typeface="Wingdings" panose="05000000000000000000" pitchFamily="2" charset="2"/>
              <a:buChar char="§"/>
            </a:pPr>
            <a:r>
              <a:rPr lang="it-IT" dirty="0" smtClean="0"/>
              <a:t>Fase </a:t>
            </a:r>
            <a:r>
              <a:rPr lang="it-IT" dirty="0"/>
              <a:t>di ricerca, rivalutazione del tema ricercato e dei metodi, ulteriore ricerca.</a:t>
            </a:r>
          </a:p>
          <a:p>
            <a:pPr fontAlgn="base">
              <a:buFont typeface="Wingdings" panose="05000000000000000000" pitchFamily="2" charset="2"/>
              <a:buChar char="q"/>
            </a:pPr>
            <a:r>
              <a:rPr lang="it-IT" dirty="0"/>
              <a:t> Relazione tra raccoglitore di dati e le fonti: </a:t>
            </a:r>
          </a:p>
          <a:p>
            <a:pPr lvl="1" fontAlgn="base">
              <a:buFont typeface="Wingdings" panose="05000000000000000000" pitchFamily="2" charset="2"/>
              <a:buChar char="§"/>
            </a:pPr>
            <a:r>
              <a:rPr lang="it-IT" dirty="0"/>
              <a:t> chiarezza (consenso informato) e professionalità</a:t>
            </a:r>
          </a:p>
          <a:p>
            <a:pPr lvl="1" fontAlgn="base">
              <a:buFont typeface="Wingdings" panose="05000000000000000000" pitchFamily="2" charset="2"/>
              <a:buChar char="§"/>
            </a:pPr>
            <a:r>
              <a:rPr lang="it-IT" dirty="0"/>
              <a:t> incentivi (miglioramento condizioni, premi)</a:t>
            </a:r>
          </a:p>
        </p:txBody>
      </p:sp>
    </p:spTree>
    <p:extLst>
      <p:ext uri="{BB962C8B-B14F-4D97-AF65-F5344CB8AC3E}">
        <p14:creationId xmlns:p14="http://schemas.microsoft.com/office/powerpoint/2010/main" val="2328061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81000">
              <a:schemeClr val="accent1">
                <a:lumMod val="60000"/>
                <a:lumOff val="40000"/>
                <a:alpha val="72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Le mie esperienze</a:t>
            </a:r>
            <a:endParaRPr lang="it-IT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3367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5000">
              <a:schemeClr val="accent1">
                <a:lumMod val="5000"/>
                <a:lumOff val="9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84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Interviste ai soggetti di TSI 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2400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400" b="1" dirty="0" smtClean="0">
                <a:solidFill>
                  <a:schemeClr val="tx1"/>
                </a:solidFill>
              </a:rPr>
              <a:t>MACRAME </a:t>
            </a:r>
            <a:r>
              <a:rPr lang="en-US" sz="2400" dirty="0"/>
              <a:t>(</a:t>
            </a:r>
            <a:r>
              <a:rPr lang="en-US" sz="2400" i="1" dirty="0"/>
              <a:t>Multiple-</a:t>
            </a:r>
            <a:r>
              <a:rPr lang="en-US" sz="2400" i="1" dirty="0" err="1"/>
              <a:t>ACtor</a:t>
            </a:r>
            <a:r>
              <a:rPr lang="en-US" sz="2400" i="1" dirty="0"/>
              <a:t>-</a:t>
            </a:r>
            <a:r>
              <a:rPr lang="en-US" sz="2400" i="1" dirty="0" err="1"/>
              <a:t>RepresentAtion-ModElling</a:t>
            </a:r>
            <a:r>
              <a:rPr lang="en-US" sz="2400" dirty="0"/>
              <a:t>) è </a:t>
            </a:r>
            <a:r>
              <a:rPr lang="en-US" sz="2400" dirty="0" err="1"/>
              <a:t>una</a:t>
            </a:r>
            <a:r>
              <a:rPr lang="en-US" sz="2400" dirty="0"/>
              <a:t> </a:t>
            </a:r>
            <a:r>
              <a:rPr lang="en-US" sz="2400" dirty="0" err="1"/>
              <a:t>metodologia</a:t>
            </a:r>
            <a:r>
              <a:rPr lang="en-US" sz="2400" dirty="0"/>
              <a:t> </a:t>
            </a:r>
            <a:r>
              <a:rPr lang="it-IT" sz="2400" dirty="0"/>
              <a:t>specificatamente sviluppata (</a:t>
            </a:r>
            <a:r>
              <a:rPr lang="it-IT" sz="2400" i="1" dirty="0"/>
              <a:t>Norese, 1995</a:t>
            </a:r>
            <a:r>
              <a:rPr lang="it-IT" sz="2400" dirty="0"/>
              <a:t>) per il supporto a processi d’indagine in contesti in cui: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it-IT" sz="2400" dirty="0">
                <a:solidFill>
                  <a:schemeClr val="accent1"/>
                </a:solidFill>
              </a:rPr>
              <a:t> </a:t>
            </a:r>
            <a:r>
              <a:rPr lang="it-IT" sz="2400" dirty="0"/>
              <a:t>vi è una pluralità di attori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it-IT" sz="2400" dirty="0">
                <a:solidFill>
                  <a:schemeClr val="accent1"/>
                </a:solidFill>
              </a:rPr>
              <a:t> </a:t>
            </a:r>
            <a:r>
              <a:rPr lang="it-IT" sz="2400" dirty="0"/>
              <a:t>vi è limitata comunicazione</a:t>
            </a:r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it-IT" sz="2400" dirty="0"/>
              <a:t> gli elementi necessari per le decisioni sono da acquisire da attori non coinvolti nel processo di decisione</a:t>
            </a:r>
          </a:p>
          <a:p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1863383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5000">
              <a:schemeClr val="accent1">
                <a:lumMod val="5000"/>
                <a:lumOff val="9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84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445944"/>
          </a:xfrm>
        </p:spPr>
        <p:txBody>
          <a:bodyPr/>
          <a:lstStyle/>
          <a:p>
            <a:r>
              <a:rPr lang="it-IT" dirty="0" smtClean="0"/>
              <a:t>… piano d’azione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571108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it-IT" dirty="0" smtClean="0">
                <a:solidFill>
                  <a:schemeClr val="tx1"/>
                </a:solidFill>
              </a:rPr>
              <a:t> Analisi </a:t>
            </a:r>
            <a:r>
              <a:rPr lang="it-IT" dirty="0">
                <a:solidFill>
                  <a:schemeClr val="tx1"/>
                </a:solidFill>
              </a:rPr>
              <a:t>dei Business Plan </a:t>
            </a:r>
            <a:r>
              <a:rPr lang="it-IT" dirty="0" smtClean="0">
                <a:solidFill>
                  <a:schemeClr val="tx1"/>
                </a:solidFill>
              </a:rPr>
              <a:t>dei progetti finanziati da TSI</a:t>
            </a:r>
            <a:endParaRPr lang="it-IT" dirty="0">
              <a:solidFill>
                <a:schemeClr val="tx1"/>
              </a:solidFill>
            </a:endParaRPr>
          </a:p>
          <a:p>
            <a:pPr marL="742950" lvl="1" indent="-285750" algn="just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it-IT" dirty="0">
                <a:solidFill>
                  <a:schemeClr val="tx1"/>
                </a:solidFill>
              </a:rPr>
              <a:t>Clusterizzazione dei progetti</a:t>
            </a:r>
          </a:p>
          <a:p>
            <a:pPr marL="742950" lvl="1" indent="-285750" algn="just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it-IT" dirty="0">
                <a:solidFill>
                  <a:schemeClr val="tx1"/>
                </a:solidFill>
              </a:rPr>
              <a:t>Definizione dei punti da chiarire</a:t>
            </a:r>
          </a:p>
          <a:p>
            <a:pPr algn="just"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it-IT" dirty="0" smtClean="0">
                <a:solidFill>
                  <a:schemeClr val="tx1"/>
                </a:solidFill>
              </a:rPr>
              <a:t> Definizione </a:t>
            </a:r>
            <a:r>
              <a:rPr lang="it-IT" dirty="0">
                <a:solidFill>
                  <a:schemeClr val="tx1"/>
                </a:solidFill>
              </a:rPr>
              <a:t>della Traccia d’Intervista </a:t>
            </a:r>
            <a:endParaRPr lang="it-IT" dirty="0" smtClean="0">
              <a:solidFill>
                <a:schemeClr val="tx1"/>
              </a:solidFill>
            </a:endParaRPr>
          </a:p>
          <a:p>
            <a:pPr algn="just"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it-IT" dirty="0" smtClean="0">
                <a:solidFill>
                  <a:schemeClr val="tx1"/>
                </a:solidFill>
              </a:rPr>
              <a:t> Intervista </a:t>
            </a:r>
            <a:r>
              <a:rPr lang="it-IT" dirty="0">
                <a:solidFill>
                  <a:schemeClr val="tx1"/>
                </a:solidFill>
              </a:rPr>
              <a:t>vis à vis alle imprese e agli </a:t>
            </a:r>
            <a:r>
              <a:rPr lang="it-IT" dirty="0" smtClean="0">
                <a:solidFill>
                  <a:schemeClr val="tx1"/>
                </a:solidFill>
              </a:rPr>
              <a:t>incubatori</a:t>
            </a:r>
          </a:p>
          <a:p>
            <a:pPr algn="just"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it-IT" dirty="0" smtClean="0">
                <a:solidFill>
                  <a:schemeClr val="tx1"/>
                </a:solidFill>
              </a:rPr>
              <a:t> Trascrizione </a:t>
            </a:r>
            <a:r>
              <a:rPr lang="it-IT" dirty="0">
                <a:solidFill>
                  <a:schemeClr val="tx1"/>
                </a:solidFill>
              </a:rPr>
              <a:t>delle interviste </a:t>
            </a:r>
            <a:endParaRPr lang="it-IT" dirty="0" smtClean="0">
              <a:solidFill>
                <a:schemeClr val="tx1"/>
              </a:solidFill>
            </a:endParaRPr>
          </a:p>
          <a:p>
            <a:pPr algn="just"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it-IT" dirty="0" smtClean="0">
                <a:solidFill>
                  <a:schemeClr val="tx1"/>
                </a:solidFill>
              </a:rPr>
              <a:t> Chiarimenti ed eventuali integrazioni da parte degli intervistati </a:t>
            </a:r>
            <a:endParaRPr lang="it-IT" dirty="0">
              <a:solidFill>
                <a:schemeClr val="tx1"/>
              </a:solidFill>
            </a:endParaRPr>
          </a:p>
          <a:p>
            <a:pPr algn="just"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it-IT" dirty="0" smtClean="0">
                <a:solidFill>
                  <a:schemeClr val="tx1"/>
                </a:solidFill>
              </a:rPr>
              <a:t> Analisi delle </a:t>
            </a:r>
            <a:r>
              <a:rPr lang="it-IT" dirty="0">
                <a:solidFill>
                  <a:schemeClr val="tx1"/>
                </a:solidFill>
              </a:rPr>
              <a:t>interviste </a:t>
            </a:r>
            <a:r>
              <a:rPr lang="it-IT" dirty="0" smtClean="0">
                <a:solidFill>
                  <a:schemeClr val="tx1"/>
                </a:solidFill>
              </a:rPr>
              <a:t>e sintesi</a:t>
            </a:r>
            <a:endParaRPr lang="it-IT" dirty="0">
              <a:solidFill>
                <a:schemeClr val="tx1"/>
              </a:solidFill>
            </a:endParaRPr>
          </a:p>
          <a:p>
            <a:pPr algn="just"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it-IT" dirty="0" smtClean="0">
                <a:solidFill>
                  <a:schemeClr val="tx1"/>
                </a:solidFill>
              </a:rPr>
              <a:t> Condivisione </a:t>
            </a:r>
            <a:r>
              <a:rPr lang="it-IT" dirty="0">
                <a:solidFill>
                  <a:schemeClr val="tx1"/>
                </a:solidFill>
              </a:rPr>
              <a:t>dei risultati con gli intervistati</a:t>
            </a:r>
          </a:p>
          <a:p>
            <a:endParaRPr lang="it-IT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2692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5000">
              <a:schemeClr val="accent1">
                <a:lumMod val="5000"/>
                <a:lumOff val="9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84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… raccolta dati 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Clr>
                <a:schemeClr val="accent1"/>
              </a:buClr>
              <a:buFont typeface="Wingdings" panose="05000000000000000000" pitchFamily="2" charset="2"/>
              <a:buChar char="q"/>
            </a:pPr>
            <a:endParaRPr lang="it-IT" dirty="0" smtClean="0">
              <a:solidFill>
                <a:schemeClr val="tx1"/>
              </a:solidFill>
            </a:endParaRPr>
          </a:p>
          <a:p>
            <a:pPr algn="just"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it-IT" dirty="0">
                <a:solidFill>
                  <a:schemeClr val="tx1"/>
                </a:solidFill>
              </a:rPr>
              <a:t> </a:t>
            </a:r>
            <a:r>
              <a:rPr lang="it-IT" dirty="0" smtClean="0">
                <a:solidFill>
                  <a:schemeClr val="tx1"/>
                </a:solidFill>
              </a:rPr>
              <a:t>Interviste semi strutturate, effettute </a:t>
            </a:r>
            <a:r>
              <a:rPr lang="it-IT" dirty="0">
                <a:solidFill>
                  <a:schemeClr val="tx1"/>
                </a:solidFill>
              </a:rPr>
              <a:t>sempre in </a:t>
            </a:r>
            <a:r>
              <a:rPr lang="it-IT" dirty="0" smtClean="0">
                <a:solidFill>
                  <a:schemeClr val="tx1"/>
                </a:solidFill>
              </a:rPr>
              <a:t>coppia, </a:t>
            </a:r>
            <a:r>
              <a:rPr lang="it-IT" dirty="0">
                <a:solidFill>
                  <a:schemeClr val="tx1"/>
                </a:solidFill>
              </a:rPr>
              <a:t>con il supporto di appunti scritti contestualizzati  </a:t>
            </a:r>
            <a:endParaRPr lang="it-IT" dirty="0" smtClean="0">
              <a:solidFill>
                <a:schemeClr val="tx1"/>
              </a:solidFill>
            </a:endParaRPr>
          </a:p>
          <a:p>
            <a:pPr algn="just"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it-IT" dirty="0">
                <a:solidFill>
                  <a:schemeClr val="tx1"/>
                </a:solidFill>
              </a:rPr>
              <a:t> </a:t>
            </a:r>
            <a:r>
              <a:rPr lang="it-IT" dirty="0" smtClean="0">
                <a:solidFill>
                  <a:schemeClr val="tx1"/>
                </a:solidFill>
              </a:rPr>
              <a:t>Nessuna registrazione audio o video (non intrusività)</a:t>
            </a:r>
          </a:p>
          <a:p>
            <a:pPr algn="just"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it-IT" dirty="0">
                <a:solidFill>
                  <a:schemeClr val="tx1"/>
                </a:solidFill>
              </a:rPr>
              <a:t> </a:t>
            </a:r>
            <a:r>
              <a:rPr lang="it-IT" dirty="0" smtClean="0">
                <a:solidFill>
                  <a:schemeClr val="tx1"/>
                </a:solidFill>
              </a:rPr>
              <a:t>Identificazione </a:t>
            </a:r>
            <a:r>
              <a:rPr lang="it-IT" dirty="0">
                <a:solidFill>
                  <a:schemeClr val="tx1"/>
                </a:solidFill>
              </a:rPr>
              <a:t>di argomenti utili anche se non previsti nella </a:t>
            </a:r>
            <a:r>
              <a:rPr lang="it-IT" dirty="0" smtClean="0">
                <a:solidFill>
                  <a:schemeClr val="tx1"/>
                </a:solidFill>
              </a:rPr>
              <a:t>traccia</a:t>
            </a:r>
          </a:p>
          <a:p>
            <a:pPr algn="just">
              <a:buClr>
                <a:schemeClr val="accent1"/>
              </a:buClr>
              <a:buFont typeface="Wingdings" panose="05000000000000000000" pitchFamily="2" charset="2"/>
              <a:buChar char="q"/>
            </a:pPr>
            <a:endParaRPr lang="it-IT" dirty="0">
              <a:solidFill>
                <a:schemeClr val="tx1"/>
              </a:solidFill>
            </a:endParaRPr>
          </a:p>
          <a:p>
            <a:pPr marL="91440" lvl="1" indent="-91440" algn="just">
              <a:spcBef>
                <a:spcPts val="1200"/>
              </a:spcBef>
              <a:spcAft>
                <a:spcPts val="200"/>
              </a:spcAft>
              <a:buSzPct val="100000"/>
              <a:buFont typeface="Wingdings" panose="05000000000000000000" pitchFamily="2" charset="2"/>
              <a:buChar char="q"/>
            </a:pPr>
            <a:r>
              <a:rPr lang="it-IT" dirty="0" smtClean="0">
                <a:solidFill>
                  <a:schemeClr val="tx1"/>
                </a:solidFill>
              </a:rPr>
              <a:t> Validazione </a:t>
            </a:r>
            <a:r>
              <a:rPr lang="it-IT" dirty="0">
                <a:solidFill>
                  <a:schemeClr val="tx1"/>
                </a:solidFill>
              </a:rPr>
              <a:t>dell’efficacia delle domande, possibile evoluzione della </a:t>
            </a:r>
            <a:r>
              <a:rPr lang="it-IT" dirty="0" smtClean="0">
                <a:solidFill>
                  <a:schemeClr val="tx1"/>
                </a:solidFill>
              </a:rPr>
              <a:t>traccia</a:t>
            </a:r>
          </a:p>
          <a:p>
            <a:pPr marL="91440" lvl="1" indent="-91440" algn="just">
              <a:spcBef>
                <a:spcPts val="1200"/>
              </a:spcBef>
              <a:spcAft>
                <a:spcPts val="200"/>
              </a:spcAft>
              <a:buSzPct val="100000"/>
              <a:buFont typeface="Wingdings" panose="05000000000000000000" pitchFamily="2" charset="2"/>
              <a:buChar char="q"/>
            </a:pPr>
            <a:r>
              <a:rPr lang="it-IT" dirty="0">
                <a:solidFill>
                  <a:schemeClr val="tx1"/>
                </a:solidFill>
              </a:rPr>
              <a:t> </a:t>
            </a:r>
            <a:r>
              <a:rPr lang="it-IT" dirty="0" smtClean="0">
                <a:solidFill>
                  <a:schemeClr val="tx1"/>
                </a:solidFill>
              </a:rPr>
              <a:t>Analisi delle incongruenze: nuove linee investigative</a:t>
            </a:r>
          </a:p>
          <a:p>
            <a:pPr marL="182880" lvl="2" indent="0" algn="just">
              <a:spcBef>
                <a:spcPts val="1200"/>
              </a:spcBef>
              <a:spcAft>
                <a:spcPts val="200"/>
              </a:spcAft>
              <a:buSzPct val="100000"/>
              <a:buNone/>
            </a:pPr>
            <a:endParaRPr lang="it-IT" dirty="0">
              <a:solidFill>
                <a:schemeClr val="tx1"/>
              </a:solidFill>
            </a:endParaRPr>
          </a:p>
          <a:p>
            <a:pPr algn="just">
              <a:buClr>
                <a:schemeClr val="accent1"/>
              </a:buClr>
              <a:buFont typeface="Wingdings" panose="05000000000000000000" pitchFamily="2" charset="2"/>
              <a:buChar char="q"/>
            </a:pPr>
            <a:endParaRPr lang="it-IT" dirty="0" smtClean="0">
              <a:solidFill>
                <a:schemeClr val="tx1"/>
              </a:solidFill>
            </a:endParaRPr>
          </a:p>
          <a:p>
            <a:pPr marL="742950" lvl="1" indent="-285750" algn="just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it-IT" dirty="0">
              <a:solidFill>
                <a:schemeClr val="tx1"/>
              </a:solidFill>
            </a:endParaRPr>
          </a:p>
          <a:p>
            <a:pPr marL="742950" lvl="1" indent="-285750" algn="just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it-IT" dirty="0" smtClean="0">
              <a:solidFill>
                <a:schemeClr val="tx1"/>
              </a:solidFill>
            </a:endParaRP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72033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5000">
              <a:schemeClr val="accent1">
                <a:lumMod val="5000"/>
                <a:lumOff val="9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84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… analisi dati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buFont typeface="Wingdings" panose="05000000000000000000" pitchFamily="2" charset="2"/>
              <a:buChar char="q"/>
            </a:pPr>
            <a:endParaRPr lang="it-IT" sz="2400" dirty="0" smtClean="0"/>
          </a:p>
          <a:p>
            <a:pPr lvl="0">
              <a:buFont typeface="Wingdings" panose="05000000000000000000" pitchFamily="2" charset="2"/>
              <a:buChar char="q"/>
            </a:pPr>
            <a:r>
              <a:rPr lang="it-IT" sz="2400" dirty="0" smtClean="0"/>
              <a:t> Categorizzazione dei </a:t>
            </a:r>
            <a:r>
              <a:rPr lang="it-IT" sz="2400" dirty="0"/>
              <a:t>macro argomenti con colori </a:t>
            </a:r>
            <a:r>
              <a:rPr lang="it-IT" sz="2400" dirty="0" smtClean="0"/>
              <a:t>distinti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it-IT" sz="2400" dirty="0" smtClean="0"/>
              <a:t>tutta </a:t>
            </a:r>
            <a:r>
              <a:rPr lang="it-IT" sz="2400" dirty="0"/>
              <a:t>l’intervista deve risultare colorata, ovvero tutti i macro argomenti devono essere stati individuati e analizzati.</a:t>
            </a:r>
          </a:p>
          <a:p>
            <a:pPr lvl="0">
              <a:buFont typeface="Wingdings" panose="05000000000000000000" pitchFamily="2" charset="2"/>
              <a:buChar char="q"/>
            </a:pPr>
            <a:r>
              <a:rPr lang="it-IT" sz="2400" dirty="0" smtClean="0"/>
              <a:t> In </a:t>
            </a:r>
            <a:r>
              <a:rPr lang="it-IT" sz="2400" dirty="0"/>
              <a:t>un documento indipendente si riorganizza l’intervista raggruppando i macro argomenti, </a:t>
            </a:r>
            <a:r>
              <a:rPr lang="it-IT" sz="2400" dirty="0" smtClean="0"/>
              <a:t>con l’aiuto </a:t>
            </a:r>
            <a:r>
              <a:rPr lang="it-IT" sz="2400" dirty="0"/>
              <a:t>dei colori.</a:t>
            </a:r>
          </a:p>
          <a:p>
            <a:pPr lvl="0">
              <a:buFont typeface="Wingdings" panose="05000000000000000000" pitchFamily="2" charset="2"/>
              <a:buChar char="q"/>
            </a:pPr>
            <a:r>
              <a:rPr lang="it-IT" sz="2400" dirty="0" smtClean="0"/>
              <a:t> I </a:t>
            </a:r>
            <a:r>
              <a:rPr lang="it-IT" sz="2400" dirty="0"/>
              <a:t>macro argomenti vengono ulteriormente sezionati in celle </a:t>
            </a:r>
            <a:r>
              <a:rPr lang="it-IT" sz="2400" dirty="0" smtClean="0"/>
              <a:t>informative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it-IT" sz="2400" dirty="0" smtClean="0"/>
              <a:t>concetti </a:t>
            </a:r>
            <a:r>
              <a:rPr lang="it-IT" sz="2400" dirty="0"/>
              <a:t>nella dimensione </a:t>
            </a:r>
            <a:r>
              <a:rPr lang="it-IT" sz="2400" dirty="0" smtClean="0"/>
              <a:t>micro: sotto-frasi capaci di esprimere un concetto</a:t>
            </a:r>
            <a:endParaRPr lang="it-IT" sz="2400" dirty="0"/>
          </a:p>
          <a:p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4116909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5000">
              <a:schemeClr val="accent1">
                <a:lumMod val="5000"/>
                <a:lumOff val="9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84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Progetti presso CBS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it-IT" sz="2400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it-IT" sz="2400" dirty="0" smtClean="0"/>
              <a:t> Performance and pressure within the organizational culture of Cirque du Soleil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it-IT" sz="2400" dirty="0"/>
              <a:t> </a:t>
            </a:r>
            <a:r>
              <a:rPr lang="it-IT" sz="2400" dirty="0" smtClean="0"/>
              <a:t>Difficoltà nel reperire gli intervistati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it-IT" sz="2400" dirty="0" smtClean="0"/>
              <a:t> Information overload and personalization – Web Interaction Design and Communication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it-IT" sz="2400" dirty="0" smtClean="0"/>
              <a:t> </a:t>
            </a:r>
            <a:r>
              <a:rPr lang="it-IT" sz="2400" dirty="0"/>
              <a:t>Fase esplorativa dei temi da </a:t>
            </a:r>
            <a:r>
              <a:rPr lang="it-IT" sz="2400" dirty="0" smtClean="0"/>
              <a:t>investigare, tramite interviste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it-IT" sz="2400" dirty="0"/>
              <a:t> </a:t>
            </a:r>
            <a:r>
              <a:rPr lang="it-IT" sz="2400" dirty="0" smtClean="0"/>
              <a:t>Verifica e consolidamento dei temi emersi, tramite questionari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it-IT" sz="2400" dirty="0"/>
              <a:t> </a:t>
            </a:r>
            <a:r>
              <a:rPr lang="it-IT" sz="2400" dirty="0" smtClean="0"/>
              <a:t>Difficoltà nel raggiungere gli intervistati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558820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5000">
              <a:schemeClr val="accent1">
                <a:lumMod val="5000"/>
                <a:lumOff val="9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84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Team working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it-IT" sz="2400" dirty="0" smtClean="0"/>
              <a:t> Team working vs Group working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it-IT" sz="2400" dirty="0" smtClean="0"/>
              <a:t>Le dinamiche differenti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it-IT" sz="2400" dirty="0" smtClean="0"/>
              <a:t>Tempistiche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it-IT" sz="2400" dirty="0" smtClean="0"/>
              <a:t>Risultati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it-IT" sz="2400" dirty="0"/>
              <a:t> Formazione del team: capacità tecniche complementari, capacità di </a:t>
            </a:r>
            <a:r>
              <a:rPr lang="it-IT" sz="2400" dirty="0" smtClean="0"/>
              <a:t>teamworking complementari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it-IT" sz="2400" dirty="0" smtClean="0"/>
              <a:t> Gestione </a:t>
            </a:r>
            <a:r>
              <a:rPr lang="it-IT" sz="2400" dirty="0"/>
              <a:t>dei conflitti, massimizzazione </a:t>
            </a:r>
            <a:r>
              <a:rPr lang="it-IT" sz="2400" dirty="0" smtClean="0"/>
              <a:t>dell’efficienza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it-IT" sz="2400" dirty="0" smtClean="0"/>
              <a:t> Strumenti </a:t>
            </a:r>
            <a:r>
              <a:rPr lang="it-IT" sz="2400" dirty="0"/>
              <a:t>utili: Mindmeister, Podio, (Google docs, Facebook)</a:t>
            </a:r>
          </a:p>
          <a:p>
            <a:pPr>
              <a:buFont typeface="Wingdings" panose="05000000000000000000" pitchFamily="2" charset="2"/>
              <a:buChar char="q"/>
            </a:pPr>
            <a:endParaRPr lang="it-IT" sz="2400" dirty="0" smtClean="0"/>
          </a:p>
          <a:p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3712638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1034375" y="4314081"/>
            <a:ext cx="10058400" cy="1450975"/>
          </a:xfrm>
          <a:noFill/>
        </p:spPr>
        <p:txBody>
          <a:bodyPr/>
          <a:lstStyle/>
          <a:p>
            <a:pPr algn="ctr"/>
            <a:r>
              <a:rPr lang="it-IT" b="1" dirty="0" smtClean="0">
                <a:solidFill>
                  <a:schemeClr val="tx1"/>
                </a:solidFill>
              </a:rPr>
              <a:t>GRAZIE!</a:t>
            </a:r>
            <a:endParaRPr lang="it-IT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979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5000">
              <a:schemeClr val="accent1">
                <a:lumMod val="5000"/>
                <a:lumOff val="9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84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Macro categorie di articolo scientifico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it-IT" sz="2400" dirty="0" smtClean="0"/>
          </a:p>
          <a:p>
            <a:r>
              <a:rPr lang="it-IT" sz="2400" dirty="0" smtClean="0"/>
              <a:t>A seconda dei metodi di raccolta e analisi dei dati:</a:t>
            </a:r>
          </a:p>
          <a:p>
            <a:endParaRPr lang="it-IT" sz="2400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it-IT" sz="2400" dirty="0" smtClean="0"/>
              <a:t> Deduzioni teoriche basate su analisi della letteratura esistente (Paper-Review)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it-IT" sz="2400" dirty="0" smtClean="0"/>
              <a:t> Teorie fondate sull’analisi dati empirici raccolti in campo (Grounded theory)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it-IT" sz="2400" dirty="0" smtClean="0"/>
              <a:t> Presentazione dei risultati di esperimenti e ricerche</a:t>
            </a:r>
          </a:p>
          <a:p>
            <a:pPr>
              <a:buFont typeface="Wingdings" panose="05000000000000000000" pitchFamily="2" charset="2"/>
              <a:buChar char="q"/>
            </a:pPr>
            <a:endParaRPr lang="it-IT" sz="2400" dirty="0"/>
          </a:p>
          <a:p>
            <a:pPr>
              <a:buFont typeface="Wingdings" panose="05000000000000000000" pitchFamily="2" charset="2"/>
              <a:buChar char="q"/>
            </a:pPr>
            <a:r>
              <a:rPr lang="it-IT" sz="2400" dirty="0"/>
              <a:t> </a:t>
            </a:r>
            <a:r>
              <a:rPr lang="it-IT" sz="2400" dirty="0" smtClean="0"/>
              <a:t>Possibili carenze e compensazioni</a:t>
            </a:r>
          </a:p>
          <a:p>
            <a:pPr>
              <a:buFont typeface="Wingdings" panose="05000000000000000000" pitchFamily="2" charset="2"/>
              <a:buChar char="q"/>
            </a:pP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1666952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5000">
              <a:schemeClr val="accent1">
                <a:lumMod val="5000"/>
                <a:lumOff val="9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84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Struttura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it-IT" sz="1800" dirty="0" smtClean="0"/>
              <a:t> Titolo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it-IT" sz="1800" dirty="0" smtClean="0"/>
              <a:t> Nomi degli autori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it-IT" sz="1800" dirty="0" smtClean="0"/>
              <a:t> Abstract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it-IT" sz="1800" dirty="0" smtClean="0"/>
              <a:t> Keywords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it-IT" sz="1800" dirty="0" smtClean="0"/>
              <a:t> </a:t>
            </a:r>
            <a:r>
              <a:rPr lang="it-IT" sz="1800" b="1" dirty="0" smtClean="0"/>
              <a:t>Introduzione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it-IT" sz="1800" b="1" dirty="0" smtClean="0"/>
              <a:t> Analisi della letteratura (literature review)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it-IT" sz="1800" b="1" dirty="0" smtClean="0"/>
              <a:t> Metodologia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it-IT" sz="1800" b="1" dirty="0" smtClean="0"/>
              <a:t> Presentazione e analisi dei dati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it-IT" sz="1800" b="1" dirty="0" smtClean="0"/>
              <a:t> Discussione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it-IT" sz="1800" b="1" dirty="0" smtClean="0"/>
              <a:t> Conclusione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it-IT" sz="1800" b="1" dirty="0" smtClean="0"/>
              <a:t> Riferimenti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it-IT" sz="1800" dirty="0" smtClean="0"/>
              <a:t> Appendici</a:t>
            </a:r>
          </a:p>
        </p:txBody>
      </p:sp>
    </p:spTree>
    <p:extLst>
      <p:ext uri="{BB962C8B-B14F-4D97-AF65-F5344CB8AC3E}">
        <p14:creationId xmlns:p14="http://schemas.microsoft.com/office/powerpoint/2010/main" val="3140570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5000">
              <a:schemeClr val="accent1">
                <a:lumMod val="5000"/>
                <a:lumOff val="9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84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Introduzione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endParaRPr lang="it-IT" sz="2400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it-IT" sz="2400" dirty="0" smtClean="0"/>
              <a:t> Introduzione dell’area di studio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it-IT" sz="2400" dirty="0" smtClean="0"/>
              <a:t> Contestualizzazione della research question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it-IT" sz="2400" dirty="0" smtClean="0"/>
              <a:t> Delineazione della struttura dell’articolo e delle sezioni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it-IT" sz="2400" dirty="0" smtClean="0"/>
              <a:t> Scopo dello studio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it-IT" sz="2400" dirty="0" smtClean="0"/>
              <a:t> Rilevanza dello studio (rilevanza accademica e impatti su </a:t>
            </a:r>
            <a:r>
              <a:rPr lang="it-IT" sz="2400" dirty="0" smtClean="0"/>
              <a:t>soggetti </a:t>
            </a:r>
            <a:r>
              <a:rPr lang="it-IT" sz="2400" dirty="0" smtClean="0"/>
              <a:t>e realtà esistenti)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176400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5000">
              <a:schemeClr val="accent1">
                <a:lumMod val="5000"/>
                <a:lumOff val="9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84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Analisi della letteratura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endParaRPr lang="it-IT" sz="2400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it-IT" sz="2400" dirty="0" smtClean="0"/>
              <a:t> Introduzione dei concetti chiave dello studio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it-IT" sz="2400" dirty="0" smtClean="0"/>
              <a:t> Analisi </a:t>
            </a:r>
            <a:r>
              <a:rPr lang="it-IT" sz="2400" dirty="0"/>
              <a:t>della </a:t>
            </a:r>
            <a:r>
              <a:rPr lang="it-IT" sz="2400" dirty="0" smtClean="0"/>
              <a:t>letteratura esistente </a:t>
            </a:r>
            <a:r>
              <a:rPr lang="it-IT" sz="2400" dirty="0"/>
              <a:t>sul tema </a:t>
            </a:r>
            <a:r>
              <a:rPr lang="it-IT" sz="2400" dirty="0" smtClean="0"/>
              <a:t>indagato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it-IT" sz="2400" dirty="0" smtClean="0"/>
              <a:t> Può includere una panoramica delle teorie esistenti (theoretical framing)</a:t>
            </a:r>
          </a:p>
          <a:p>
            <a:pPr marL="0" indent="0">
              <a:buNone/>
            </a:pPr>
            <a:endParaRPr lang="it-IT" sz="2400" dirty="0"/>
          </a:p>
          <a:p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2987579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5000">
              <a:schemeClr val="accent1">
                <a:lumMod val="5000"/>
                <a:lumOff val="9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84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Metodologia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it-IT" sz="2400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it-IT" sz="2400" dirty="0" smtClean="0"/>
              <a:t> Metodi di raccolta e analisi dati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it-IT" sz="2400" dirty="0" smtClean="0"/>
              <a:t> Motivazione dei metodi scelti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it-IT" sz="2400" dirty="0" smtClean="0"/>
              <a:t> Descrizione dei processi di ricerca, delle tempistiche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it-IT" sz="2400" dirty="0" smtClean="0"/>
              <a:t> Soggetti </a:t>
            </a:r>
            <a:r>
              <a:rPr lang="it-IT" sz="2400" dirty="0"/>
              <a:t>coinvolti nello studio (intervistati, ricercatori, eventuali supporti)</a:t>
            </a:r>
            <a:endParaRPr lang="it-IT" sz="2400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it-IT" sz="2400" dirty="0" smtClean="0"/>
              <a:t> Spiegazione </a:t>
            </a:r>
            <a:r>
              <a:rPr lang="it-IT" sz="2400" dirty="0"/>
              <a:t>di eventuali difficoltà metodologiche</a:t>
            </a:r>
            <a:endParaRPr lang="it-IT" sz="2400" dirty="0" smtClean="0"/>
          </a:p>
          <a:p>
            <a:pPr>
              <a:buFont typeface="Wingdings" panose="05000000000000000000" pitchFamily="2" charset="2"/>
              <a:buChar char="q"/>
            </a:pP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628872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02006FA4-1611-4B07-AF7F-85CF6D20EB3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357</TotalTime>
  <Words>1774</Words>
  <Application>Microsoft Office PowerPoint</Application>
  <PresentationFormat>Widescreen</PresentationFormat>
  <Paragraphs>307</Paragraphs>
  <Slides>49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4" baseType="lpstr">
      <vt:lpstr>Arial</vt:lpstr>
      <vt:lpstr>Calibri</vt:lpstr>
      <vt:lpstr>Calibri Light</vt:lpstr>
      <vt:lpstr>Wingdings</vt:lpstr>
      <vt:lpstr>Retrospect</vt:lpstr>
      <vt:lpstr>RICERCA SCIENTIFICA</vt:lpstr>
      <vt:lpstr>Il processo di ricerca</vt:lpstr>
      <vt:lpstr>Divulgazione dei risultati</vt:lpstr>
      <vt:lpstr>L’articolo scientifico</vt:lpstr>
      <vt:lpstr>Macro categorie di articolo scientifico</vt:lpstr>
      <vt:lpstr>Struttura</vt:lpstr>
      <vt:lpstr>Introduzione</vt:lpstr>
      <vt:lpstr>Analisi della letteratura</vt:lpstr>
      <vt:lpstr>Metodologia</vt:lpstr>
      <vt:lpstr>Presentazione e analisi dati</vt:lpstr>
      <vt:lpstr>Discussione</vt:lpstr>
      <vt:lpstr>Conclusione</vt:lpstr>
      <vt:lpstr>Riferimenti</vt:lpstr>
      <vt:lpstr>Metodi raccolta dati</vt:lpstr>
      <vt:lpstr>Dati </vt:lpstr>
      <vt:lpstr>Metodi raccolta dati </vt:lpstr>
      <vt:lpstr>Metodi di registrazione dati</vt:lpstr>
      <vt:lpstr>Interviste</vt:lpstr>
      <vt:lpstr>… non strutturate</vt:lpstr>
      <vt:lpstr>… strutturate</vt:lpstr>
      <vt:lpstr>… semi strutturate</vt:lpstr>
      <vt:lpstr>… le fasi di intervista</vt:lpstr>
      <vt:lpstr>Focus groups</vt:lpstr>
      <vt:lpstr>Questionari</vt:lpstr>
      <vt:lpstr>…</vt:lpstr>
      <vt:lpstr>Osservazione</vt:lpstr>
      <vt:lpstr>Medoti di raccolta dati</vt:lpstr>
      <vt:lpstr>Metodi analisi dati</vt:lpstr>
      <vt:lpstr>Metodi di analisi dati</vt:lpstr>
      <vt:lpstr>Quantitativo e qualitativo</vt:lpstr>
      <vt:lpstr>Organizzazione dei dati raccolti</vt:lpstr>
      <vt:lpstr>Dati in base al metodo di raccolta</vt:lpstr>
      <vt:lpstr>Analisi quantitativa semplice</vt:lpstr>
      <vt:lpstr>Analisi qualitativa semplice</vt:lpstr>
      <vt:lpstr>…</vt:lpstr>
      <vt:lpstr>Grounded theory</vt:lpstr>
      <vt:lpstr>…</vt:lpstr>
      <vt:lpstr>Qualità della ricerca</vt:lpstr>
      <vt:lpstr>Buone norme per una ricerca affidabile, efficace e rilevante</vt:lpstr>
      <vt:lpstr>…</vt:lpstr>
      <vt:lpstr>…</vt:lpstr>
      <vt:lpstr>Le mie esperienze</vt:lpstr>
      <vt:lpstr>Interviste ai soggetti di TSI </vt:lpstr>
      <vt:lpstr>… piano d’azione</vt:lpstr>
      <vt:lpstr>… raccolta dati </vt:lpstr>
      <vt:lpstr>… analisi dati</vt:lpstr>
      <vt:lpstr>Progetti presso CBS</vt:lpstr>
      <vt:lpstr>Team working</vt:lpstr>
      <vt:lpstr>GRAZIE!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LEONARDO GRASSO</dc:creator>
  <cp:lastModifiedBy>LEONARDO GRASSO</cp:lastModifiedBy>
  <cp:revision>38</cp:revision>
  <dcterms:created xsi:type="dcterms:W3CDTF">2016-05-13T10:53:12Z</dcterms:created>
  <dcterms:modified xsi:type="dcterms:W3CDTF">2016-05-16T11:49:20Z</dcterms:modified>
</cp:coreProperties>
</file>