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36" r:id="rId2"/>
    <p:sldId id="317" r:id="rId3"/>
    <p:sldId id="316" r:id="rId4"/>
    <p:sldId id="332" r:id="rId5"/>
    <p:sldId id="333" r:id="rId6"/>
    <p:sldId id="334" r:id="rId7"/>
    <p:sldId id="326" r:id="rId8"/>
    <p:sldId id="331" r:id="rId9"/>
    <p:sldId id="335" r:id="rId10"/>
    <p:sldId id="313" r:id="rId11"/>
    <p:sldId id="312" r:id="rId12"/>
    <p:sldId id="314" r:id="rId13"/>
    <p:sldId id="318" r:id="rId14"/>
    <p:sldId id="319" r:id="rId1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6197"/>
  </p:normalViewPr>
  <p:slideViewPr>
    <p:cSldViewPr snapToGrid="0">
      <p:cViewPr varScale="1">
        <p:scale>
          <a:sx n="114" d="100"/>
          <a:sy n="114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776FC-9A0A-9043-8D04-EC6A3765EC9F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B544A-0ADF-2843-BE82-914126A0C84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90616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36140-6B8F-834C-BB06-54C0ADCFE77E}" type="slidenum">
              <a:rPr kumimoji="0" lang="en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37F93-BF48-B7EA-DD07-D24197A8C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FE5B1-628B-303B-2C6A-698F18D99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A4E6D-AB07-8520-E021-33CC5547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AB4A1-96E8-04BE-64A2-1827247F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8F67-2FC3-7046-666A-D859B3DA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8784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9887-677D-EC56-904D-3B30E756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5ECC49-373C-A808-40F9-AD6A78707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EAF31-657E-7C21-5ADC-05799844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F9B1E-B9E5-0AE2-0EBE-8E77ECD3A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EAB13-032F-492B-F4F8-1ACF9D7E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9856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352A57-B4CF-0BBF-102F-A5E22A758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2709B-79B9-409D-7473-AA203FD1B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6911B-863C-1B9D-A36F-BC765539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4A1A4-A98A-E72C-E556-6F8AF8EB8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2BF3B-0BDE-D923-1E27-168EA6AA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8149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4B67-2EAD-2631-AA7D-76B2F39D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D4094-3C79-38A1-83BD-7389316D2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08568-9865-582C-90F0-DFE33EB0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69CDF-B458-3748-78FD-442384BBA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5EA93-81DE-25C8-7099-7C057621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9860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97D66-08E8-6653-DEFA-E3EBC6DC9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AC0F5-9EBF-5B2A-2F95-0B2BF59A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09247-22B8-6EF0-6615-08FCF0F6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12DC1-D2E4-9F7A-EC40-B246DCD9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B4F57-C261-58BC-19A3-01ECEB31E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3425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1C4A7-501B-4848-4260-71140144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39983-9D79-4220-FE6B-CCC0318BA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8C69C-46F7-52E5-62EA-748EB5F6A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F44C4-C803-D9ED-E705-1912D49CA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A60D6-87A9-37D1-AE01-E8043C8F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F32C6-8B73-2E4D-A7CE-5D924C68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9248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E6932-01AB-261E-CBE6-D3ABAA388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26AB8-6411-2B66-9A50-7A140693D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CB60F-12E4-FF6F-CA30-257523752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8B23BD-BB21-56E3-F0FF-4CF4D3230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63E9A-DA35-E7A9-EF79-B7187CA57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07DF2-B5B3-DA75-F5B5-C68D03DB7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A93153-FBC0-2007-DE39-307B33151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699F42-AC71-4CBC-42E0-28A125BA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4188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4300-30EF-2695-2C33-8AA18959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9B2102-F41E-4D95-7A0F-09A23337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F9A7D-D0D0-42A5-DEEF-A7915FC1F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72B24-F1FB-D5DF-7357-AC8880E8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29074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284EEA-4448-3DD7-5B20-26751967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D8221B-71E4-C6F5-1660-4C84EDA4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AD0BB-C6FE-1949-1DA3-E8517A5B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1452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AD70-5C44-EBF1-7217-A22248C00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A9C82-4733-03D5-ABE7-12AEEBD7E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F749E-5F31-8C2F-028A-848BDF93F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A1A6C-2FF0-BFFF-E754-3523D5C87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D7420-63DB-3CF9-162E-6EB3BD49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81E9D-7FC4-7FC8-A345-1864E095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3841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57FDA-95A7-EA41-9EC2-5F164E6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BF4275-BC82-E802-3A21-D3FC3E940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0F918-7380-3208-D77C-FD2DABC17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D339D-C949-A897-F303-57E3FE982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9C65C-A2AC-28C6-EC81-DD09854D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5B41D-A2A6-5163-51FC-4B8D4E87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52612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73C71F-8704-3859-9DD9-33668DADC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2E6C9-E4FE-58FD-B008-B33734D3C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CC990-D100-056D-3475-293BF3E9A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57E4-B655-DD48-B0D0-2AD5303D0659}" type="datetimeFigureOut">
              <a:rPr lang="en-IT" smtClean="0"/>
              <a:t>13/12/23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3A8B6-47EF-ED3F-0EA3-CF48B8974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BE2CE-E1F4-BD77-A65D-A174BE6A9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8245F-A1DF-084C-9AB7-9DEACD2D18E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6819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649CBF-A7F9-1855-6C1F-E4B105EF7EC3}"/>
              </a:ext>
            </a:extLst>
          </p:cNvPr>
          <p:cNvSpPr txBox="1"/>
          <p:nvPr/>
        </p:nvSpPr>
        <p:spPr>
          <a:xfrm>
            <a:off x="6791093" y="4020766"/>
            <a:ext cx="5211337" cy="2230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Torino, 13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dicembre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23</a:t>
            </a:r>
          </a:p>
        </p:txBody>
      </p:sp>
      <p:pic>
        <p:nvPicPr>
          <p:cNvPr id="3" name="Picture 2" descr="A person in a black jacket&#10;&#10;Description automatically generated">
            <a:extLst>
              <a:ext uri="{FF2B5EF4-FFF2-40B4-BE49-F238E27FC236}">
                <a16:creationId xmlns:a16="http://schemas.microsoft.com/office/drawing/2014/main" id="{1DE0D758-BFFD-66C2-C7F0-3FA853820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8" r="29677"/>
          <a:stretch/>
        </p:blipFill>
        <p:spPr>
          <a:xfrm>
            <a:off x="189569" y="170173"/>
            <a:ext cx="2805577" cy="3172964"/>
          </a:xfrm>
          <a:prstGeom prst="rect">
            <a:avLst/>
          </a:prstGeom>
        </p:spPr>
      </p:pic>
      <p:pic>
        <p:nvPicPr>
          <p:cNvPr id="7" name="Content Placeholder 3" descr="A person with a beard&#10;&#10;Description automatically generated">
            <a:extLst>
              <a:ext uri="{FF2B5EF4-FFF2-40B4-BE49-F238E27FC236}">
                <a16:creationId xmlns:a16="http://schemas.microsoft.com/office/drawing/2014/main" id="{528A2C9D-5970-2A3E-8576-C461057BE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8" r="20611" b="3"/>
          <a:stretch/>
        </p:blipFill>
        <p:spPr>
          <a:xfrm>
            <a:off x="3184713" y="170176"/>
            <a:ext cx="3004886" cy="261896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4B30848-5555-E9AC-9E3A-7C36E2666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3" r="19447" b="4"/>
          <a:stretch/>
        </p:blipFill>
        <p:spPr>
          <a:xfrm>
            <a:off x="189570" y="3510992"/>
            <a:ext cx="2805577" cy="2614912"/>
          </a:xfrm>
          <a:prstGeom prst="rect">
            <a:avLst/>
          </a:prstGeom>
        </p:spPr>
      </p:pic>
      <p:pic>
        <p:nvPicPr>
          <p:cNvPr id="2" name="Picture 1" descr="A person wearing a scarf&#10;&#10;Description automatically generated">
            <a:extLst>
              <a:ext uri="{FF2B5EF4-FFF2-40B4-BE49-F238E27FC236}">
                <a16:creationId xmlns:a16="http://schemas.microsoft.com/office/drawing/2014/main" id="{D814AF23-026D-4528-E1B7-663C6D4DF2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6" r="34678" b="4"/>
          <a:stretch/>
        </p:blipFill>
        <p:spPr>
          <a:xfrm>
            <a:off x="3184715" y="2957667"/>
            <a:ext cx="3004885" cy="3168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56A4DC-352D-96DC-EF92-0A90F2529ED2}"/>
              </a:ext>
            </a:extLst>
          </p:cNvPr>
          <p:cNvSpPr txBox="1"/>
          <p:nvPr/>
        </p:nvSpPr>
        <p:spPr>
          <a:xfrm>
            <a:off x="6674378" y="242521"/>
            <a:ext cx="5328051" cy="3171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L’evoluzione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politiche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migratorie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le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riforme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italiano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59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Content Placeholder 4" descr="A group of people on a boat&#10;&#10;Description automatically generated">
            <a:extLst>
              <a:ext uri="{FF2B5EF4-FFF2-40B4-BE49-F238E27FC236}">
                <a16:creationId xmlns:a16="http://schemas.microsoft.com/office/drawing/2014/main" id="{E9928FCD-C7A0-366D-07AE-723E3BF13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</a:blip>
          <a:srcRect t="5454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D88A2F-E4C7-50E6-CC1B-859AA1602DE2}"/>
              </a:ext>
            </a:extLst>
          </p:cNvPr>
          <p:cNvSpPr txBox="1"/>
          <p:nvPr/>
        </p:nvSpPr>
        <p:spPr>
          <a:xfrm>
            <a:off x="5742807" y="5849815"/>
            <a:ext cx="622662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Sbarco a Lampedusa: mai</a:t>
            </a:r>
          </a:p>
        </p:txBody>
      </p:sp>
    </p:spTree>
    <p:extLst>
      <p:ext uri="{BB962C8B-B14F-4D97-AF65-F5344CB8AC3E}">
        <p14:creationId xmlns:p14="http://schemas.microsoft.com/office/powerpoint/2010/main" val="630099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Content Placeholder 3" descr="A group of people in a cage&#10;&#10;Description automatically generated">
            <a:extLst>
              <a:ext uri="{FF2B5EF4-FFF2-40B4-BE49-F238E27FC236}">
                <a16:creationId xmlns:a16="http://schemas.microsoft.com/office/drawing/2014/main" id="{F8AFDD1A-31B2-AC45-A409-23F74AD5C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</a:blip>
          <a:srcRect b="16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CFEDF-72CA-84F4-C1D3-0586B01B4C87}"/>
              </a:ext>
            </a:extLst>
          </p:cNvPr>
          <p:cNvSpPr txBox="1"/>
          <p:nvPr/>
        </p:nvSpPr>
        <p:spPr>
          <a:xfrm>
            <a:off x="5742807" y="5849815"/>
            <a:ext cx="622662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Sbarco a Lampedusa: mai</a:t>
            </a:r>
          </a:p>
        </p:txBody>
      </p:sp>
    </p:spTree>
    <p:extLst>
      <p:ext uri="{BB962C8B-B14F-4D97-AF65-F5344CB8AC3E}">
        <p14:creationId xmlns:p14="http://schemas.microsoft.com/office/powerpoint/2010/main" val="132371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59E1-EB5C-26E6-C459-ECD48EB4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“Esternalizzazione” delle frontiere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CF811-6C30-A777-5EA4-2C57A2582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T" b="1" dirty="0"/>
              <a:t>Per chi è in viaggio:</a:t>
            </a:r>
          </a:p>
          <a:p>
            <a:r>
              <a:rPr lang="en-IT" dirty="0"/>
              <a:t>Accordi con Paesi terzi per impedire partenze</a:t>
            </a:r>
          </a:p>
          <a:p>
            <a:r>
              <a:rPr lang="en-GB" dirty="0"/>
              <a:t>T</a:t>
            </a:r>
            <a:r>
              <a:rPr lang="en-IT" dirty="0"/>
              <a:t>racciamento dei migranti</a:t>
            </a:r>
          </a:p>
          <a:p>
            <a:r>
              <a:rPr lang="en-GB" dirty="0"/>
              <a:t>R</a:t>
            </a:r>
            <a:r>
              <a:rPr lang="en-IT" dirty="0"/>
              <a:t>afforzamento dei controlli di frontiere</a:t>
            </a:r>
          </a:p>
          <a:p>
            <a:pPr marL="0" indent="0">
              <a:buNone/>
            </a:pPr>
            <a:endParaRPr lang="en-IT" dirty="0"/>
          </a:p>
          <a:p>
            <a:pPr marL="0" indent="0">
              <a:buNone/>
            </a:pPr>
            <a:r>
              <a:rPr lang="en-IT" b="1" dirty="0"/>
              <a:t>Per chi arriva:</a:t>
            </a:r>
          </a:p>
          <a:p>
            <a:r>
              <a:rPr lang="en-IT" dirty="0"/>
              <a:t>Procedure in frontiera e accelerate</a:t>
            </a:r>
          </a:p>
          <a:p>
            <a:r>
              <a:rPr lang="en-IT" dirty="0"/>
              <a:t>Paese di primo asilo, paese terzo sicuro</a:t>
            </a:r>
          </a:p>
          <a:p>
            <a:r>
              <a:rPr lang="en-IT" dirty="0"/>
              <a:t>Deportazioni in Ruanda e Albania??</a:t>
            </a:r>
          </a:p>
          <a:p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20416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881A-2A39-89B7-2F95-45C14E574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Tre verità scomode sull’immigrazione irregolare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4D71B-7AB2-A731-49B1-0602024BD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  <a:p>
            <a:endParaRPr lang="en-IT" dirty="0"/>
          </a:p>
          <a:p>
            <a:r>
              <a:rPr lang="en-IT" dirty="0"/>
              <a:t>Servono più stranieri (lavoro, calo demografico)</a:t>
            </a:r>
          </a:p>
          <a:p>
            <a:r>
              <a:rPr lang="en-IT" dirty="0"/>
              <a:t>Il contrasto non è mai efficace al 100%</a:t>
            </a:r>
          </a:p>
          <a:p>
            <a:r>
              <a:rPr lang="en-IT" dirty="0"/>
              <a:t>La chiusura delle frontiere alimenta </a:t>
            </a:r>
            <a:r>
              <a:rPr lang="en-GB" dirty="0" err="1"/>
              <a:t>i</a:t>
            </a:r>
            <a:r>
              <a:rPr lang="en-IT" dirty="0"/>
              <a:t> traffici illeciti 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880004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F9FB-CA2A-BBE1-E8F0-79E59B2B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2237467"/>
            <a:ext cx="10515600" cy="1325563"/>
          </a:xfrm>
        </p:spPr>
        <p:txBody>
          <a:bodyPr>
            <a:normAutofit/>
          </a:bodyPr>
          <a:lstStyle/>
          <a:p>
            <a:r>
              <a:rPr lang="en-IT" sz="6000" dirty="0"/>
              <a:t>Grazie!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1B285-03B4-C5CB-D4CD-A738A3D3E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36482"/>
            <a:ext cx="10515600" cy="4351338"/>
          </a:xfrm>
        </p:spPr>
        <p:txBody>
          <a:bodyPr/>
          <a:lstStyle/>
          <a:p>
            <a:pPr marL="0" indent="0" algn="r">
              <a:buNone/>
            </a:pPr>
            <a:r>
              <a:rPr lang="en-IT" dirty="0"/>
              <a:t>albertopasquero@gmail.com</a:t>
            </a:r>
          </a:p>
        </p:txBody>
      </p:sp>
    </p:spTree>
    <p:extLst>
      <p:ext uri="{BB962C8B-B14F-4D97-AF65-F5344CB8AC3E}">
        <p14:creationId xmlns:p14="http://schemas.microsoft.com/office/powerpoint/2010/main" val="2813309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A3DE9-B105-5F32-E3E7-590B37377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38824-B92B-A55A-94CD-C7AB713B7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CAE2CBC-5E08-5351-3C10-17D6AA638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991"/>
            <a:ext cx="12192000" cy="742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5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0873-FE4D-957D-395A-FFEDDC54C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E099E2-6736-EEDC-DA2B-0BDEFC207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84990"/>
            <a:ext cx="7352675" cy="4479620"/>
          </a:xfrm>
        </p:spPr>
      </p:pic>
      <p:pic>
        <p:nvPicPr>
          <p:cNvPr id="7" name="Picture 6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80AC1675-85D3-0EF4-4B25-B7A282E0B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3927" y="2816134"/>
            <a:ext cx="6845300" cy="463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EE0FD-1145-85DE-093A-65649308D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489700" cy="5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7600BF-02A0-3C47-60E1-3825835A2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973" y="3733233"/>
            <a:ext cx="7772400" cy="322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25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carf&#10;&#10;Description automatically generated">
            <a:extLst>
              <a:ext uri="{FF2B5EF4-FFF2-40B4-BE49-F238E27FC236}">
                <a16:creationId xmlns:a16="http://schemas.microsoft.com/office/drawing/2014/main" id="{5247B645-3369-AA14-2379-10FF073E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96" y="-528053"/>
            <a:ext cx="12288996" cy="79770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74F4E3-DD18-DDF0-A743-EE71D0F319A7}"/>
              </a:ext>
            </a:extLst>
          </p:cNvPr>
          <p:cNvSpPr txBox="1"/>
          <p:nvPr/>
        </p:nvSpPr>
        <p:spPr>
          <a:xfrm>
            <a:off x="6806469" y="38628"/>
            <a:ext cx="5310043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/>
              <a:t>Domanda di asilo inizio 2019</a:t>
            </a:r>
          </a:p>
          <a:p>
            <a:endParaRPr lang="en-IT" sz="2000" dirty="0"/>
          </a:p>
          <a:p>
            <a:r>
              <a:rPr lang="en-IT" sz="2000" dirty="0"/>
              <a:t>Inserita in un centro SPRAR (ora SAI) a C</a:t>
            </a:r>
            <a:r>
              <a:rPr lang="en-GB" sz="2000" dirty="0"/>
              <a:t>a</a:t>
            </a:r>
            <a:r>
              <a:rPr lang="en-IT" sz="2000" dirty="0"/>
              <a:t>luso</a:t>
            </a:r>
          </a:p>
          <a:p>
            <a:endParaRPr lang="en-IT" sz="2000" dirty="0"/>
          </a:p>
          <a:p>
            <a:r>
              <a:rPr lang="en-IT" sz="2000" dirty="0"/>
              <a:t>Corsi di lingua, formazione professionale</a:t>
            </a:r>
          </a:p>
          <a:p>
            <a:endParaRPr lang="en-IT" sz="2000" dirty="0"/>
          </a:p>
          <a:p>
            <a:r>
              <a:rPr lang="en-IT" sz="2000" dirty="0"/>
              <a:t>Inizia a lavorare in un negozio</a:t>
            </a:r>
          </a:p>
          <a:p>
            <a:endParaRPr lang="en-IT" sz="2000" dirty="0"/>
          </a:p>
          <a:p>
            <a:r>
              <a:rPr lang="en-IT" sz="2000" dirty="0"/>
              <a:t>Audizione in Commissione a Torino a fine 2019 </a:t>
            </a:r>
          </a:p>
          <a:p>
            <a:endParaRPr lang="en-IT" sz="2000" dirty="0"/>
          </a:p>
          <a:p>
            <a:r>
              <a:rPr lang="en-IT" sz="2000" dirty="0"/>
              <a:t>Esito negativo</a:t>
            </a:r>
          </a:p>
          <a:p>
            <a:endParaRPr lang="en-IT" sz="2000" dirty="0"/>
          </a:p>
          <a:p>
            <a:r>
              <a:rPr lang="en-IT" sz="2000" dirty="0"/>
              <a:t>Ricorso in Tribunale</a:t>
            </a:r>
          </a:p>
          <a:p>
            <a:endParaRPr lang="en-IT" sz="2000" dirty="0"/>
          </a:p>
          <a:p>
            <a:r>
              <a:rPr lang="en-IT" sz="2000" dirty="0"/>
              <a:t>I</a:t>
            </a:r>
            <a:r>
              <a:rPr lang="en-GB" sz="2000" dirty="0"/>
              <a:t>n</a:t>
            </a:r>
            <a:r>
              <a:rPr lang="en-IT" sz="2000" dirty="0"/>
              <a:t>troduzione protezione speciale nel 2020</a:t>
            </a:r>
          </a:p>
          <a:p>
            <a:endParaRPr lang="en-IT" sz="2000" dirty="0"/>
          </a:p>
          <a:p>
            <a:r>
              <a:rPr lang="en-IT" sz="2000" dirty="0"/>
              <a:t>Continua a lavorare e integrarsi</a:t>
            </a:r>
          </a:p>
          <a:p>
            <a:endParaRPr lang="en-IT" sz="2000" dirty="0"/>
          </a:p>
          <a:p>
            <a:r>
              <a:rPr lang="en-IT" sz="2000" dirty="0"/>
              <a:t>Tribunale riconosce protezione speciale nel 2022</a:t>
            </a:r>
          </a:p>
          <a:p>
            <a:endParaRPr lang="en-IT" sz="2000" dirty="0"/>
          </a:p>
          <a:p>
            <a:r>
              <a:rPr lang="en-IT" sz="2000" dirty="0"/>
              <a:t>Continua a lavorare e pensa di portare qui marito</a:t>
            </a:r>
          </a:p>
          <a:p>
            <a:endParaRPr lang="en-IT" sz="2000" dirty="0"/>
          </a:p>
          <a:p>
            <a:endParaRPr lang="en-IT" sz="2000" dirty="0"/>
          </a:p>
          <a:p>
            <a:endParaRPr lang="en-IT" sz="2000" dirty="0"/>
          </a:p>
          <a:p>
            <a:endParaRPr lang="en-IT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6AAB3-7A78-2756-4076-14B8C6937F99}"/>
              </a:ext>
            </a:extLst>
          </p:cNvPr>
          <p:cNvSpPr txBox="1"/>
          <p:nvPr/>
        </p:nvSpPr>
        <p:spPr>
          <a:xfrm>
            <a:off x="1600165" y="3851576"/>
            <a:ext cx="692215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Fatima, 21 anni, </a:t>
            </a:r>
          </a:p>
          <a:p>
            <a:r>
              <a:rPr lang="en-IT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Originaria di Sialkot (Pakistan)</a:t>
            </a:r>
          </a:p>
          <a:p>
            <a:pPr>
              <a:spcBef>
                <a:spcPts val="1200"/>
              </a:spcBef>
            </a:pPr>
            <a:r>
              <a:rPr lang="en-IT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Arrivo in Italia: 2018</a:t>
            </a:r>
          </a:p>
          <a:p>
            <a:endParaRPr lang="en-IT" sz="4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69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with a beard&#10;&#10;Description automatically generated">
            <a:extLst>
              <a:ext uri="{FF2B5EF4-FFF2-40B4-BE49-F238E27FC236}">
                <a16:creationId xmlns:a16="http://schemas.microsoft.com/office/drawing/2014/main" id="{AA1442DC-76DE-D055-2FEA-6CD8FEA62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</a:blip>
          <a:srcRect t="801" b="9531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AC0CA3-1EAD-0989-1FB3-172823E6AA2B}"/>
              </a:ext>
            </a:extLst>
          </p:cNvPr>
          <p:cNvSpPr txBox="1"/>
          <p:nvPr/>
        </p:nvSpPr>
        <p:spPr>
          <a:xfrm>
            <a:off x="7510511" y="7058"/>
            <a:ext cx="4680064" cy="8956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  <a:p>
            <a:r>
              <a:rPr lang="en-IT" dirty="0"/>
              <a:t>T</a:t>
            </a:r>
            <a:r>
              <a:rPr lang="en-GB" dirty="0"/>
              <a:t>r</a:t>
            </a:r>
            <a:r>
              <a:rPr lang="en-IT" dirty="0"/>
              <a:t>asferito a Torino a giugno 2023</a:t>
            </a:r>
          </a:p>
          <a:p>
            <a:endParaRPr lang="en-IT" dirty="0"/>
          </a:p>
          <a:p>
            <a:r>
              <a:rPr lang="en-IT" dirty="0"/>
              <a:t>Domanda di asilo</a:t>
            </a:r>
          </a:p>
          <a:p>
            <a:endParaRPr lang="en-IT" dirty="0"/>
          </a:p>
          <a:p>
            <a:r>
              <a:rPr lang="en-IT" dirty="0"/>
              <a:t>Inserimento in CAS sovraffollato ad Alpignano</a:t>
            </a:r>
          </a:p>
          <a:p>
            <a:endParaRPr lang="en-IT" dirty="0"/>
          </a:p>
          <a:p>
            <a:r>
              <a:rPr lang="en-IT" dirty="0"/>
              <a:t>No orientamento legale, poca assistenza</a:t>
            </a:r>
          </a:p>
          <a:p>
            <a:endParaRPr lang="en-IT" dirty="0"/>
          </a:p>
          <a:p>
            <a:r>
              <a:rPr lang="en-IT" dirty="0"/>
              <a:t>Inizia a lavorare in un ristorante</a:t>
            </a:r>
          </a:p>
          <a:p>
            <a:endParaRPr lang="en-IT" dirty="0"/>
          </a:p>
          <a:p>
            <a:r>
              <a:rPr lang="en-IT" dirty="0"/>
              <a:t>Procedura accelerata per paese di origine sicuro</a:t>
            </a:r>
          </a:p>
          <a:p>
            <a:endParaRPr lang="en-IT" dirty="0"/>
          </a:p>
          <a:p>
            <a:r>
              <a:rPr lang="en-IT" dirty="0"/>
              <a:t>Rigetto per manifesta infondatezza</a:t>
            </a:r>
          </a:p>
          <a:p>
            <a:endParaRPr lang="en-IT" dirty="0"/>
          </a:p>
          <a:p>
            <a:r>
              <a:rPr lang="en-IT" dirty="0"/>
              <a:t>Ricorso in Tribunale</a:t>
            </a:r>
          </a:p>
          <a:p>
            <a:endParaRPr lang="en-IT" dirty="0"/>
          </a:p>
          <a:p>
            <a:r>
              <a:rPr lang="en-IT" dirty="0"/>
              <a:t>No sospensione del provvedimento negativo</a:t>
            </a:r>
          </a:p>
          <a:p>
            <a:endParaRPr lang="en-IT" dirty="0"/>
          </a:p>
          <a:p>
            <a:r>
              <a:rPr lang="en-IT" dirty="0"/>
              <a:t>Perdita del permesso di soggiorno</a:t>
            </a:r>
          </a:p>
          <a:p>
            <a:endParaRPr lang="en-IT" dirty="0"/>
          </a:p>
          <a:p>
            <a:r>
              <a:rPr lang="en-IT" dirty="0"/>
              <a:t>Rischio di espulsione</a:t>
            </a:r>
          </a:p>
          <a:p>
            <a:endParaRPr lang="en-IT" dirty="0"/>
          </a:p>
          <a:p>
            <a:r>
              <a:rPr lang="en-IT" dirty="0"/>
              <a:t>Si mantiene lavorando in nero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1C70D-9698-E836-8C79-665C815B488C}"/>
              </a:ext>
            </a:extLst>
          </p:cNvPr>
          <p:cNvSpPr txBox="1"/>
          <p:nvPr/>
        </p:nvSpPr>
        <p:spPr>
          <a:xfrm>
            <a:off x="166520" y="3159927"/>
            <a:ext cx="736599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Desmond, 26 anni</a:t>
            </a:r>
          </a:p>
          <a:p>
            <a:endParaRPr lang="en-IT" sz="4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GB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IT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riginario di Uromi (N</a:t>
            </a:r>
            <a:r>
              <a:rPr lang="en-GB" sz="4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IT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geria)</a:t>
            </a:r>
          </a:p>
          <a:p>
            <a:endParaRPr lang="en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Sbarco a Lampedusa: maggio 2023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624955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961B48-D14C-8ABF-412C-EADD5AF2A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</a:blip>
          <a:srcRect b="10686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60ADBE-7E5C-EA82-A731-898845DDA5FA}"/>
              </a:ext>
            </a:extLst>
          </p:cNvPr>
          <p:cNvSpPr txBox="1"/>
          <p:nvPr/>
        </p:nvSpPr>
        <p:spPr>
          <a:xfrm>
            <a:off x="291675" y="2859597"/>
            <a:ext cx="736599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Younes, 24 anni</a:t>
            </a:r>
          </a:p>
          <a:p>
            <a:endParaRPr lang="en-IT" sz="4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GB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IT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riginario di Sfax (</a:t>
            </a:r>
            <a:r>
              <a:rPr lang="it-IT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Tunisia</a:t>
            </a:r>
            <a:r>
              <a:rPr lang="en-IT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endParaRPr lang="en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Sbarco a Lampedusa: ottobre 2023</a:t>
            </a:r>
          </a:p>
          <a:p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59F63-310C-5AC5-8886-0DA5C9FFD32A}"/>
              </a:ext>
            </a:extLst>
          </p:cNvPr>
          <p:cNvSpPr txBox="1"/>
          <p:nvPr/>
        </p:nvSpPr>
        <p:spPr>
          <a:xfrm>
            <a:off x="7131391" y="1574720"/>
            <a:ext cx="506375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</a:t>
            </a:r>
            <a:r>
              <a:rPr lang="en-GB" dirty="0"/>
              <a:t>r</a:t>
            </a:r>
            <a:r>
              <a:rPr lang="en-IT" dirty="0"/>
              <a:t>asferimento e trattenimento in hotspot di Pozzallo</a:t>
            </a:r>
          </a:p>
          <a:p>
            <a:endParaRPr lang="en-IT" dirty="0"/>
          </a:p>
          <a:p>
            <a:r>
              <a:rPr lang="en-IT" dirty="0"/>
              <a:t>No passporto, no </a:t>
            </a:r>
            <a:r>
              <a:rPr lang="en-IT"/>
              <a:t>garanzia finanziaria di 5000 euro</a:t>
            </a:r>
            <a:endParaRPr lang="en-IT" dirty="0"/>
          </a:p>
          <a:p>
            <a:endParaRPr lang="en-IT" dirty="0"/>
          </a:p>
          <a:p>
            <a:r>
              <a:rPr lang="en-IT" dirty="0"/>
              <a:t>Procedura di frontiera per paese di origine sicuro</a:t>
            </a:r>
          </a:p>
          <a:p>
            <a:endParaRPr lang="en-IT" dirty="0"/>
          </a:p>
          <a:p>
            <a:r>
              <a:rPr lang="en-IT" dirty="0"/>
              <a:t>Esito negativo e contenstuale decreto di espulsione</a:t>
            </a:r>
          </a:p>
          <a:p>
            <a:endParaRPr lang="en-IT" dirty="0"/>
          </a:p>
          <a:p>
            <a:r>
              <a:rPr lang="en-IT" dirty="0"/>
              <a:t>Trasferimento in CPR per rimpatrio immediato</a:t>
            </a:r>
          </a:p>
        </p:txBody>
      </p:sp>
    </p:spTree>
    <p:extLst>
      <p:ext uri="{BB962C8B-B14F-4D97-AF65-F5344CB8AC3E}">
        <p14:creationId xmlns:p14="http://schemas.microsoft.com/office/powerpoint/2010/main" val="1525852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2842-A303-09D1-2A4C-46D14BE12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43" y="488731"/>
            <a:ext cx="3544329" cy="29402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80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8000" kern="1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nuove</a:t>
            </a:r>
            <a:r>
              <a:rPr lang="en-US" sz="80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kern="1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riforme</a:t>
            </a:r>
            <a:r>
              <a:rPr lang="en-US" sz="80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in breve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F0D27-0E2B-E5C1-F5F4-054EB2088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279" y="2803837"/>
            <a:ext cx="7901298" cy="51429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Paesi</a:t>
            </a:r>
            <a:r>
              <a:rPr lang="en-US" dirty="0"/>
              <a:t> di </a:t>
            </a:r>
            <a:r>
              <a:rPr lang="en-US" dirty="0" err="1"/>
              <a:t>Origine</a:t>
            </a:r>
            <a:r>
              <a:rPr lang="en-US" dirty="0"/>
              <a:t> </a:t>
            </a:r>
            <a:r>
              <a:rPr lang="en-US" dirty="0" err="1"/>
              <a:t>Sicuri</a:t>
            </a:r>
            <a:endParaRPr lang="en-US" dirty="0"/>
          </a:p>
          <a:p>
            <a:r>
              <a:rPr lang="en-US" dirty="0"/>
              <a:t>Procedure accelerate di </a:t>
            </a:r>
            <a:r>
              <a:rPr lang="en-US" dirty="0" err="1"/>
              <a:t>frontiera</a:t>
            </a:r>
            <a:r>
              <a:rPr lang="en-US" dirty="0"/>
              <a:t> </a:t>
            </a:r>
          </a:p>
          <a:p>
            <a:r>
              <a:rPr lang="en-US" dirty="0" err="1"/>
              <a:t>Trattenimento</a:t>
            </a:r>
            <a:r>
              <a:rPr lang="en-US" dirty="0"/>
              <a:t> in </a:t>
            </a:r>
            <a:r>
              <a:rPr lang="en-US" dirty="0" err="1"/>
              <a:t>frontiera</a:t>
            </a:r>
            <a:r>
              <a:rPr lang="en-US" dirty="0"/>
              <a:t> (</a:t>
            </a:r>
            <a:r>
              <a:rPr lang="en-US" dirty="0" err="1"/>
              <a:t>cauzione</a:t>
            </a:r>
            <a:r>
              <a:rPr lang="en-US" dirty="0"/>
              <a:t> 5000 Euro)</a:t>
            </a:r>
          </a:p>
          <a:p>
            <a:r>
              <a:rPr lang="en-US" dirty="0" err="1"/>
              <a:t>Trattenimento</a:t>
            </a:r>
            <a:r>
              <a:rPr lang="en-US" dirty="0"/>
              <a:t> per </a:t>
            </a:r>
            <a:r>
              <a:rPr lang="en-US" dirty="0" err="1"/>
              <a:t>casi</a:t>
            </a:r>
            <a:r>
              <a:rPr lang="en-US" dirty="0"/>
              <a:t> </a:t>
            </a:r>
            <a:r>
              <a:rPr lang="en-US" dirty="0" err="1"/>
              <a:t>Dublino</a:t>
            </a:r>
            <a:endParaRPr lang="en-US" dirty="0"/>
          </a:p>
          <a:p>
            <a:r>
              <a:rPr lang="en-US" dirty="0" err="1"/>
              <a:t>Decreto</a:t>
            </a:r>
            <a:r>
              <a:rPr lang="en-US" dirty="0"/>
              <a:t> di </a:t>
            </a:r>
            <a:r>
              <a:rPr lang="en-US" dirty="0" err="1"/>
              <a:t>espulsione</a:t>
            </a:r>
            <a:r>
              <a:rPr lang="en-US" dirty="0"/>
              <a:t> </a:t>
            </a:r>
            <a:r>
              <a:rPr lang="en-US" dirty="0" err="1"/>
              <a:t>insieme</a:t>
            </a:r>
            <a:r>
              <a:rPr lang="en-US" dirty="0"/>
              <a:t> a </a:t>
            </a:r>
            <a:r>
              <a:rPr lang="en-US" dirty="0" err="1"/>
              <a:t>negativo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CT</a:t>
            </a:r>
          </a:p>
          <a:p>
            <a:r>
              <a:rPr lang="en-US" dirty="0"/>
              <a:t>Meno </a:t>
            </a:r>
            <a:r>
              <a:rPr lang="en-US" dirty="0" err="1"/>
              <a:t>tutele</a:t>
            </a:r>
            <a:r>
              <a:rPr lang="en-US" dirty="0"/>
              <a:t> per MSNA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358B0-06F3-8927-71EF-3C9DA67A51A4}"/>
              </a:ext>
            </a:extLst>
          </p:cNvPr>
          <p:cNvSpPr txBox="1"/>
          <p:nvPr/>
        </p:nvSpPr>
        <p:spPr>
          <a:xfrm>
            <a:off x="5009747" y="735762"/>
            <a:ext cx="68495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Per chi </a:t>
            </a:r>
            <a:r>
              <a:rPr lang="en-US" sz="5400" b="1" dirty="0" err="1"/>
              <a:t>arriva</a:t>
            </a:r>
            <a:r>
              <a:rPr lang="en-US" sz="5400" b="1" dirty="0"/>
              <a:t> in Italia</a:t>
            </a:r>
          </a:p>
          <a:p>
            <a:r>
              <a:rPr lang="en-IT" sz="5000" b="1" dirty="0">
                <a:solidFill>
                  <a:schemeClr val="accent2"/>
                </a:solidFill>
              </a:rPr>
              <a:t>L</a:t>
            </a:r>
            <a:r>
              <a:rPr lang="en-GB" sz="5000" b="1" dirty="0" err="1">
                <a:solidFill>
                  <a:schemeClr val="accent2"/>
                </a:solidFill>
              </a:rPr>
              <a:t>i</a:t>
            </a:r>
            <a:r>
              <a:rPr lang="en-IT" sz="5000" b="1" dirty="0">
                <a:solidFill>
                  <a:schemeClr val="accent2"/>
                </a:solidFill>
              </a:rPr>
              <a:t>mitare il diritto di asilo</a:t>
            </a:r>
          </a:p>
          <a:p>
            <a:endParaRPr lang="en-IT" sz="5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3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2842-A303-09D1-2A4C-46D14BE12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43" y="488731"/>
            <a:ext cx="3544329" cy="29402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80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8000" kern="1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nuove</a:t>
            </a:r>
            <a:r>
              <a:rPr lang="en-US" sz="80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kern="1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leggi</a:t>
            </a:r>
            <a:r>
              <a:rPr lang="en-US" sz="80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in breve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BAB6A-21DD-28CA-C553-DDC4CF2CC9E9}"/>
              </a:ext>
            </a:extLst>
          </p:cNvPr>
          <p:cNvSpPr txBox="1"/>
          <p:nvPr/>
        </p:nvSpPr>
        <p:spPr>
          <a:xfrm>
            <a:off x="4209814" y="2706709"/>
            <a:ext cx="7838547" cy="3546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34950" indent="-220663">
              <a:buFont typeface="Arial" panose="020B0604020202020204" pitchFamily="34" charset="0"/>
              <a:buChar char="•"/>
            </a:pPr>
            <a:r>
              <a:rPr lang="en-US" dirty="0" err="1"/>
              <a:t>Abrogazione</a:t>
            </a:r>
            <a:r>
              <a:rPr lang="en-US" dirty="0"/>
              <a:t> </a:t>
            </a:r>
            <a:r>
              <a:rPr lang="en-US" dirty="0" err="1"/>
              <a:t>permesso</a:t>
            </a:r>
            <a:r>
              <a:rPr lang="en-US" dirty="0"/>
              <a:t> per </a:t>
            </a:r>
            <a:r>
              <a:rPr lang="en-US" dirty="0" err="1"/>
              <a:t>integrazione</a:t>
            </a:r>
            <a:r>
              <a:rPr lang="en-US" dirty="0"/>
              <a:t> (</a:t>
            </a:r>
            <a:r>
              <a:rPr lang="en-US" dirty="0" err="1"/>
              <a:t>protezione</a:t>
            </a:r>
            <a:r>
              <a:rPr lang="en-US" dirty="0"/>
              <a:t> </a:t>
            </a:r>
            <a:r>
              <a:rPr lang="en-US" dirty="0" err="1"/>
              <a:t>speciale</a:t>
            </a:r>
            <a:r>
              <a:rPr lang="en-US" dirty="0"/>
              <a:t>)</a:t>
            </a:r>
          </a:p>
          <a:p>
            <a:pPr marL="234950" indent="-220663">
              <a:buFont typeface="Arial" panose="020B0604020202020204" pitchFamily="34" charset="0"/>
              <a:buChar char="•"/>
            </a:pPr>
            <a:r>
              <a:rPr lang="en-US" dirty="0"/>
              <a:t>Meno </a:t>
            </a:r>
            <a:r>
              <a:rPr lang="en-US" dirty="0" err="1"/>
              <a:t>permessi</a:t>
            </a:r>
            <a:r>
              <a:rPr lang="en-US" dirty="0"/>
              <a:t> di </a:t>
            </a:r>
            <a:r>
              <a:rPr lang="en-US" dirty="0" err="1"/>
              <a:t>soggiorno</a:t>
            </a:r>
            <a:r>
              <a:rPr lang="en-US" dirty="0"/>
              <a:t> </a:t>
            </a:r>
            <a:r>
              <a:rPr lang="en-US" dirty="0" err="1"/>
              <a:t>convertibili</a:t>
            </a:r>
            <a:r>
              <a:rPr lang="en-US" dirty="0"/>
              <a:t> in </a:t>
            </a:r>
            <a:r>
              <a:rPr lang="en-US" dirty="0" err="1"/>
              <a:t>lavoro</a:t>
            </a:r>
            <a:endParaRPr lang="en-US" dirty="0"/>
          </a:p>
          <a:p>
            <a:pPr marL="234950" indent="-220663">
              <a:buFont typeface="Arial" panose="020B0604020202020204" pitchFamily="34" charset="0"/>
              <a:buChar char="•"/>
            </a:pPr>
            <a:r>
              <a:rPr lang="en-US" dirty="0"/>
              <a:t>Stretta </a:t>
            </a:r>
            <a:r>
              <a:rPr lang="en-US" dirty="0" err="1"/>
              <a:t>sull’accoglienza</a:t>
            </a:r>
            <a:endParaRPr lang="en-US" dirty="0"/>
          </a:p>
          <a:p>
            <a:pPr marL="234950" indent="-220663">
              <a:buFont typeface="Arial" panose="020B0604020202020204" pitchFamily="34" charset="0"/>
              <a:buChar char="•"/>
            </a:pPr>
            <a:r>
              <a:rPr lang="en-US" dirty="0" err="1"/>
              <a:t>Revoca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protezione</a:t>
            </a:r>
            <a:r>
              <a:rPr lang="en-US" dirty="0"/>
              <a:t> </a:t>
            </a:r>
            <a:r>
              <a:rPr lang="en-US" dirty="0" err="1"/>
              <a:t>internazionale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facile</a:t>
            </a:r>
          </a:p>
          <a:p>
            <a:pPr marL="234950" indent="-220663">
              <a:buFont typeface="Arial" panose="020B0604020202020204" pitchFamily="34" charset="0"/>
              <a:buChar char="•"/>
            </a:pPr>
            <a:r>
              <a:rPr lang="en-US" dirty="0" err="1"/>
              <a:t>Permesso</a:t>
            </a:r>
            <a:r>
              <a:rPr lang="en-US" dirty="0"/>
              <a:t> per </a:t>
            </a:r>
            <a:r>
              <a:rPr lang="en-US" dirty="0" err="1"/>
              <a:t>convivenze</a:t>
            </a:r>
            <a:r>
              <a:rPr lang="en-US" dirty="0"/>
              <a:t> di </a:t>
            </a:r>
            <a:r>
              <a:rPr lang="en-US" dirty="0" err="1"/>
              <a:t>fatto</a:t>
            </a:r>
            <a:r>
              <a:rPr lang="en-US" dirty="0"/>
              <a:t> con </a:t>
            </a:r>
            <a:r>
              <a:rPr lang="en-US" dirty="0" err="1"/>
              <a:t>italiani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difficile</a:t>
            </a:r>
          </a:p>
          <a:p>
            <a:pPr marL="234950" indent="-220663">
              <a:buFont typeface="Arial" panose="020B0604020202020204" pitchFamily="34" charset="0"/>
              <a:buChar char="•"/>
            </a:pPr>
            <a:r>
              <a:rPr lang="en-US" dirty="0"/>
              <a:t>18 </a:t>
            </a:r>
            <a:r>
              <a:rPr lang="en-US" dirty="0" err="1"/>
              <a:t>mesi</a:t>
            </a:r>
            <a:r>
              <a:rPr lang="en-US" dirty="0"/>
              <a:t> di </a:t>
            </a:r>
            <a:r>
              <a:rPr lang="en-US" dirty="0" err="1"/>
              <a:t>trattenimento</a:t>
            </a:r>
            <a:r>
              <a:rPr lang="en-US" dirty="0"/>
              <a:t> in CPR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D2BA1-FB12-A67F-8323-604F551EFC02}"/>
              </a:ext>
            </a:extLst>
          </p:cNvPr>
          <p:cNvSpPr txBox="1"/>
          <p:nvPr/>
        </p:nvSpPr>
        <p:spPr>
          <a:xfrm>
            <a:off x="4754074" y="604309"/>
            <a:ext cx="72942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Per chi </a:t>
            </a:r>
            <a:r>
              <a:rPr lang="en-US" sz="5400" b="1" dirty="0" err="1"/>
              <a:t>è</a:t>
            </a:r>
            <a:r>
              <a:rPr lang="en-US" sz="5400" b="1" dirty="0"/>
              <a:t> </a:t>
            </a:r>
            <a:r>
              <a:rPr lang="en-US" sz="5400" b="1" dirty="0" err="1"/>
              <a:t>già</a:t>
            </a:r>
            <a:r>
              <a:rPr lang="en-US" sz="5400" b="1" dirty="0"/>
              <a:t> in Italia</a:t>
            </a:r>
          </a:p>
          <a:p>
            <a:r>
              <a:rPr lang="en-IT" sz="5000" b="1" dirty="0">
                <a:solidFill>
                  <a:schemeClr val="accent2"/>
                </a:solidFill>
              </a:rPr>
              <a:t>Creare più irregolari</a:t>
            </a:r>
          </a:p>
        </p:txBody>
      </p:sp>
    </p:spTree>
    <p:extLst>
      <p:ext uri="{BB962C8B-B14F-4D97-AF65-F5344CB8AC3E}">
        <p14:creationId xmlns:p14="http://schemas.microsoft.com/office/powerpoint/2010/main" val="3192273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people, water&#10;&#10;Description automatically generated">
            <a:extLst>
              <a:ext uri="{FF2B5EF4-FFF2-40B4-BE49-F238E27FC236}">
                <a16:creationId xmlns:a16="http://schemas.microsoft.com/office/drawing/2014/main" id="{059831F1-467E-4B4C-A973-558A7CA92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9000"/>
          </a:blip>
          <a:srcRect t="10818" b="915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869459-28B4-FA78-F2B1-0585E30E2962}"/>
              </a:ext>
            </a:extLst>
          </p:cNvPr>
          <p:cNvSpPr txBox="1"/>
          <p:nvPr/>
        </p:nvSpPr>
        <p:spPr>
          <a:xfrm>
            <a:off x="328179" y="610370"/>
            <a:ext cx="10252735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4600" dirty="0">
                <a:solidFill>
                  <a:schemeClr val="bg1"/>
                </a:solidFill>
              </a:rPr>
              <a:t>Saiful, 17 anni</a:t>
            </a:r>
          </a:p>
          <a:p>
            <a:endParaRPr lang="en-IT" sz="4600" dirty="0">
              <a:solidFill>
                <a:schemeClr val="bg1"/>
              </a:solidFill>
            </a:endParaRPr>
          </a:p>
          <a:p>
            <a:r>
              <a:rPr lang="en-GB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IT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riginario di Madaripur (Bangladesh)</a:t>
            </a:r>
          </a:p>
          <a:p>
            <a:endParaRPr lang="en-IT" sz="4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IT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Debiti di viaggio (7000 euro) da ripagare lavorando per un connazionale a Asti</a:t>
            </a:r>
          </a:p>
          <a:p>
            <a:endParaRPr lang="en-IT" sz="4600" dirty="0">
              <a:solidFill>
                <a:schemeClr val="bg1"/>
              </a:solidFill>
            </a:endParaRPr>
          </a:p>
          <a:p>
            <a:endParaRPr lang="en-IT" dirty="0"/>
          </a:p>
          <a:p>
            <a:endParaRPr lang="en-IT" dirty="0">
              <a:solidFill>
                <a:schemeClr val="bg1"/>
              </a:solidFill>
            </a:endParaRPr>
          </a:p>
          <a:p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947698-87D4-B19C-84A1-6D598C57BFEB}"/>
              </a:ext>
            </a:extLst>
          </p:cNvPr>
          <p:cNvSpPr txBox="1"/>
          <p:nvPr/>
        </p:nvSpPr>
        <p:spPr>
          <a:xfrm>
            <a:off x="5742807" y="5849815"/>
            <a:ext cx="622662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4500" dirty="0">
                <a:solidFill>
                  <a:schemeClr val="bg1"/>
                </a:solidFill>
              </a:rPr>
              <a:t>Sbarco a Lampedusa: mai</a:t>
            </a:r>
          </a:p>
        </p:txBody>
      </p:sp>
    </p:spTree>
    <p:extLst>
      <p:ext uri="{BB962C8B-B14F-4D97-AF65-F5344CB8AC3E}">
        <p14:creationId xmlns:p14="http://schemas.microsoft.com/office/powerpoint/2010/main" val="1608107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472</Words>
  <Application>Microsoft Macintosh PowerPoint</Application>
  <PresentationFormat>Widescreen</PresentationFormat>
  <Paragraphs>128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 nuove riforme in breve</vt:lpstr>
      <vt:lpstr>Le nuove leggi in breve</vt:lpstr>
      <vt:lpstr>PowerPoint Presentation</vt:lpstr>
      <vt:lpstr>PowerPoint Presentation</vt:lpstr>
      <vt:lpstr>PowerPoint Presentation</vt:lpstr>
      <vt:lpstr>“Esternalizzazione” delle frontiere </vt:lpstr>
      <vt:lpstr>Tre verità scomode sull’immigrazione irregolare</vt:lpstr>
      <vt:lpstr>Grazie!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pasquero</dc:creator>
  <cp:lastModifiedBy>alberto pasquero</cp:lastModifiedBy>
  <cp:revision>12</cp:revision>
  <dcterms:created xsi:type="dcterms:W3CDTF">2023-10-03T07:38:02Z</dcterms:created>
  <dcterms:modified xsi:type="dcterms:W3CDTF">2023-12-13T15:57:04Z</dcterms:modified>
</cp:coreProperties>
</file>