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6"/>
  </p:notesMasterIdLst>
  <p:sldIdLst>
    <p:sldId id="336" r:id="rId2"/>
    <p:sldId id="317" r:id="rId3"/>
    <p:sldId id="316" r:id="rId4"/>
    <p:sldId id="332" r:id="rId5"/>
    <p:sldId id="333" r:id="rId6"/>
    <p:sldId id="334" r:id="rId7"/>
    <p:sldId id="326" r:id="rId8"/>
    <p:sldId id="331" r:id="rId9"/>
    <p:sldId id="335" r:id="rId10"/>
    <p:sldId id="313" r:id="rId11"/>
    <p:sldId id="312" r:id="rId12"/>
    <p:sldId id="314" r:id="rId13"/>
    <p:sldId id="318" r:id="rId14"/>
    <p:sldId id="319" r:id="rId15"/>
  </p:sldIdLst>
  <p:sldSz cx="12192000" cy="6858000"/>
  <p:notesSz cx="6858000" cy="9144000"/>
  <p:defaultTextStyle>
    <a:defPPr>
      <a:defRPr lang="en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0"/>
    <p:restoredTop sz="96197"/>
  </p:normalViewPr>
  <p:slideViewPr>
    <p:cSldViewPr snapToGrid="0">
      <p:cViewPr varScale="1">
        <p:scale>
          <a:sx n="114" d="100"/>
          <a:sy n="114" d="100"/>
        </p:scale>
        <p:origin x="376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T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29776FC-9A0A-9043-8D04-EC6A3765EC9F}" type="datetimeFigureOut">
              <a:rPr lang="en-IT" smtClean="0"/>
              <a:t>13/12/23</a:t>
            </a:fld>
            <a:endParaRPr lang="en-IT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T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5BB544A-0ADF-2843-BE82-914126A0C84E}" type="slidenum">
              <a:rPr lang="en-IT" smtClean="0"/>
              <a:t>‹#›</a:t>
            </a:fld>
            <a:endParaRPr lang="en-IT"/>
          </a:p>
        </p:txBody>
      </p:sp>
    </p:spTree>
    <p:extLst>
      <p:ext uri="{BB962C8B-B14F-4D97-AF65-F5344CB8AC3E}">
        <p14:creationId xmlns:p14="http://schemas.microsoft.com/office/powerpoint/2010/main" val="23906166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B736140-6B8F-834C-BB06-54C0ADCFE77E}" type="slidenum">
              <a:rPr kumimoji="0" lang="en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65942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437F93-BF48-B7EA-DD07-D24197A8C7C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IT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D7FE5B1-628B-303B-2C6A-698F18D99BF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IT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15A4E6D-AB07-8520-E021-33CC5547DF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9057E4-B655-DD48-B0D0-2AD5303D0659}" type="datetimeFigureOut">
              <a:rPr lang="en-IT" smtClean="0"/>
              <a:t>13/12/23</a:t>
            </a:fld>
            <a:endParaRPr lang="en-I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9CAB4A1-96E8-04BE-64A2-1827247F27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80B8F67-2FC3-7046-666A-D859B3DA99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E8245F-A1DF-084C-9AB7-9DEACD2D18EA}" type="slidenum">
              <a:rPr lang="en-IT" smtClean="0"/>
              <a:t>‹#›</a:t>
            </a:fld>
            <a:endParaRPr lang="en-IT"/>
          </a:p>
        </p:txBody>
      </p:sp>
    </p:spTree>
    <p:extLst>
      <p:ext uri="{BB962C8B-B14F-4D97-AF65-F5344CB8AC3E}">
        <p14:creationId xmlns:p14="http://schemas.microsoft.com/office/powerpoint/2010/main" val="9878477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929887-677D-EC56-904D-3B30E7562E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IT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B5ECC49-373C-A808-40F9-AD6A787072E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IT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84EAF31-657E-7C21-5ADC-0579984488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9057E4-B655-DD48-B0D0-2AD5303D0659}" type="datetimeFigureOut">
              <a:rPr lang="en-IT" smtClean="0"/>
              <a:t>13/12/23</a:t>
            </a:fld>
            <a:endParaRPr lang="en-I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55F9B1E-B9E5-0AE2-0EBE-8E77ECD3AC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84EAB13-032F-492B-F4F8-1ACF9D7EF1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E8245F-A1DF-084C-9AB7-9DEACD2D18EA}" type="slidenum">
              <a:rPr lang="en-IT" smtClean="0"/>
              <a:t>‹#›</a:t>
            </a:fld>
            <a:endParaRPr lang="en-IT"/>
          </a:p>
        </p:txBody>
      </p:sp>
    </p:spTree>
    <p:extLst>
      <p:ext uri="{BB962C8B-B14F-4D97-AF65-F5344CB8AC3E}">
        <p14:creationId xmlns:p14="http://schemas.microsoft.com/office/powerpoint/2010/main" val="40985696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F352A57-B4CF-0BBF-102F-A5E22A75832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IT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9D2709B-79B9-409D-7473-AA203FD1B57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IT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906911B-863C-1B9D-A36F-BC765539C3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9057E4-B655-DD48-B0D0-2AD5303D0659}" type="datetimeFigureOut">
              <a:rPr lang="en-IT" smtClean="0"/>
              <a:t>13/12/23</a:t>
            </a:fld>
            <a:endParaRPr lang="en-I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DC4A1A4-A98A-E72C-E556-6F8AF8EB82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F32BF3B-0BDE-D923-1E27-168EA6AA13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E8245F-A1DF-084C-9AB7-9DEACD2D18EA}" type="slidenum">
              <a:rPr lang="en-IT" smtClean="0"/>
              <a:t>‹#›</a:t>
            </a:fld>
            <a:endParaRPr lang="en-IT"/>
          </a:p>
        </p:txBody>
      </p:sp>
    </p:spTree>
    <p:extLst>
      <p:ext uri="{BB962C8B-B14F-4D97-AF65-F5344CB8AC3E}">
        <p14:creationId xmlns:p14="http://schemas.microsoft.com/office/powerpoint/2010/main" val="24814906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8F4B67-2EAD-2631-AA7D-76B2F39D49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IT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ECD4094-3C79-38A1-83BD-7389316D25A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IT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B608568-9865-582C-90F0-DFE33EB0EE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9057E4-B655-DD48-B0D0-2AD5303D0659}" type="datetimeFigureOut">
              <a:rPr lang="en-IT" smtClean="0"/>
              <a:t>13/12/23</a:t>
            </a:fld>
            <a:endParaRPr lang="en-I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169CDF-B458-3748-78FD-442384BBA0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2F5EA93-81DE-25C8-7099-7C057621EA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E8245F-A1DF-084C-9AB7-9DEACD2D18EA}" type="slidenum">
              <a:rPr lang="en-IT" smtClean="0"/>
              <a:t>‹#›</a:t>
            </a:fld>
            <a:endParaRPr lang="en-IT"/>
          </a:p>
        </p:txBody>
      </p:sp>
    </p:spTree>
    <p:extLst>
      <p:ext uri="{BB962C8B-B14F-4D97-AF65-F5344CB8AC3E}">
        <p14:creationId xmlns:p14="http://schemas.microsoft.com/office/powerpoint/2010/main" val="19986023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B97D66-08E8-6653-DEFA-E3EBC6DC98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IT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B0AC0F5-9EBF-5B2A-2F95-0B2BF59A2FF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4309247-22B8-6EF0-6615-08FCF0F69B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9057E4-B655-DD48-B0D0-2AD5303D0659}" type="datetimeFigureOut">
              <a:rPr lang="en-IT" smtClean="0"/>
              <a:t>13/12/23</a:t>
            </a:fld>
            <a:endParaRPr lang="en-I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6A12DC1-D2E4-9F7A-EC40-B246DCD945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09B4F57-C261-58BC-19A3-01ECEB31EF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E8245F-A1DF-084C-9AB7-9DEACD2D18EA}" type="slidenum">
              <a:rPr lang="en-IT" smtClean="0"/>
              <a:t>‹#›</a:t>
            </a:fld>
            <a:endParaRPr lang="en-IT"/>
          </a:p>
        </p:txBody>
      </p:sp>
    </p:spTree>
    <p:extLst>
      <p:ext uri="{BB962C8B-B14F-4D97-AF65-F5344CB8AC3E}">
        <p14:creationId xmlns:p14="http://schemas.microsoft.com/office/powerpoint/2010/main" val="42342591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21C4A7-501B-4848-4260-711401449B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IT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6439983-9D79-4220-FE6B-CCC0318BAC4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IT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2A8C69C-46F7-52E5-62EA-748EB5F6A84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IT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25F44C4-C803-D9ED-E705-1912D49CA5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9057E4-B655-DD48-B0D0-2AD5303D0659}" type="datetimeFigureOut">
              <a:rPr lang="en-IT" smtClean="0"/>
              <a:t>13/12/23</a:t>
            </a:fld>
            <a:endParaRPr lang="en-IT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90A60D6-87A9-37D1-AE01-E8043C8F9E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T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A9F32C6-8B73-2E4D-A7CE-5D924C6833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E8245F-A1DF-084C-9AB7-9DEACD2D18EA}" type="slidenum">
              <a:rPr lang="en-IT" smtClean="0"/>
              <a:t>‹#›</a:t>
            </a:fld>
            <a:endParaRPr lang="en-IT"/>
          </a:p>
        </p:txBody>
      </p:sp>
    </p:spTree>
    <p:extLst>
      <p:ext uri="{BB962C8B-B14F-4D97-AF65-F5344CB8AC3E}">
        <p14:creationId xmlns:p14="http://schemas.microsoft.com/office/powerpoint/2010/main" val="36924845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5E6932-01AB-261E-CBE6-D3ABAA388C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IT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2126AB8-6411-2B66-9A50-7A140693D86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1FCB60F-12E4-FF6F-CA30-25752375208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IT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38B23BD-BB21-56E3-F0FF-4CF4D3230EE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2963E9A-DA35-E7A9-EF79-B7187CA575D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IT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8C07DF2-B5B3-DA75-F5B5-C68D03DB78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9057E4-B655-DD48-B0D0-2AD5303D0659}" type="datetimeFigureOut">
              <a:rPr lang="en-IT" smtClean="0"/>
              <a:t>13/12/23</a:t>
            </a:fld>
            <a:endParaRPr lang="en-IT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DA93153-FBC0-2007-DE39-307B331511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T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8699F42-AC71-4CBC-42E0-28A125BA9E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E8245F-A1DF-084C-9AB7-9DEACD2D18EA}" type="slidenum">
              <a:rPr lang="en-IT" smtClean="0"/>
              <a:t>‹#›</a:t>
            </a:fld>
            <a:endParaRPr lang="en-IT"/>
          </a:p>
        </p:txBody>
      </p:sp>
    </p:spTree>
    <p:extLst>
      <p:ext uri="{BB962C8B-B14F-4D97-AF65-F5344CB8AC3E}">
        <p14:creationId xmlns:p14="http://schemas.microsoft.com/office/powerpoint/2010/main" val="42418817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CE4300-30EF-2695-2C33-8AA1895913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IT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E9B2102-F41E-4D95-7A0F-09A2333720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9057E4-B655-DD48-B0D0-2AD5303D0659}" type="datetimeFigureOut">
              <a:rPr lang="en-IT" smtClean="0"/>
              <a:t>13/12/23</a:t>
            </a:fld>
            <a:endParaRPr lang="en-IT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84F9A7D-D0D0-42A5-DEEF-A7915FC1FC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T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5972B24-F1FB-D5DF-7357-AC8880E870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E8245F-A1DF-084C-9AB7-9DEACD2D18EA}" type="slidenum">
              <a:rPr lang="en-IT" smtClean="0"/>
              <a:t>‹#›</a:t>
            </a:fld>
            <a:endParaRPr lang="en-IT"/>
          </a:p>
        </p:txBody>
      </p:sp>
    </p:spTree>
    <p:extLst>
      <p:ext uri="{BB962C8B-B14F-4D97-AF65-F5344CB8AC3E}">
        <p14:creationId xmlns:p14="http://schemas.microsoft.com/office/powerpoint/2010/main" val="32290744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F284EEA-4448-3DD7-5B20-267519670F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9057E4-B655-DD48-B0D0-2AD5303D0659}" type="datetimeFigureOut">
              <a:rPr lang="en-IT" smtClean="0"/>
              <a:t>13/12/23</a:t>
            </a:fld>
            <a:endParaRPr lang="en-IT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7D8221B-71E4-C6F5-1660-4C84EDA4C8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T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FAD0BB-C6FE-1949-1DA3-E8517A5BDA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E8245F-A1DF-084C-9AB7-9DEACD2D18EA}" type="slidenum">
              <a:rPr lang="en-IT" smtClean="0"/>
              <a:t>‹#›</a:t>
            </a:fld>
            <a:endParaRPr lang="en-IT"/>
          </a:p>
        </p:txBody>
      </p:sp>
    </p:spTree>
    <p:extLst>
      <p:ext uri="{BB962C8B-B14F-4D97-AF65-F5344CB8AC3E}">
        <p14:creationId xmlns:p14="http://schemas.microsoft.com/office/powerpoint/2010/main" val="16145272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D6AD70-5C44-EBF1-7217-A22248C00F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IT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4EA9C82-4733-03D5-ABE7-12AEEBD7E5B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IT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69F749E-5F31-8C2F-028A-848BDF93F59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08A1A6C-2FF0-BFFF-E754-3523D5C874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9057E4-B655-DD48-B0D0-2AD5303D0659}" type="datetimeFigureOut">
              <a:rPr lang="en-IT" smtClean="0"/>
              <a:t>13/12/23</a:t>
            </a:fld>
            <a:endParaRPr lang="en-IT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A5D7420-63DB-3CF9-162E-6EB3BD4916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T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B681E9D-7FC4-7FC8-A345-1864E09553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E8245F-A1DF-084C-9AB7-9DEACD2D18EA}" type="slidenum">
              <a:rPr lang="en-IT" smtClean="0"/>
              <a:t>‹#›</a:t>
            </a:fld>
            <a:endParaRPr lang="en-IT"/>
          </a:p>
        </p:txBody>
      </p:sp>
    </p:spTree>
    <p:extLst>
      <p:ext uri="{BB962C8B-B14F-4D97-AF65-F5344CB8AC3E}">
        <p14:creationId xmlns:p14="http://schemas.microsoft.com/office/powerpoint/2010/main" val="12384137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757FDA-95A7-EA41-9EC2-5F164E6A29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IT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2BF4275-BC82-E802-3A21-D3FC3E9404E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T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6E0F918-7380-3208-D77C-FD2DABC170A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F0D339D-C949-A897-F303-57E3FE9829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9057E4-B655-DD48-B0D0-2AD5303D0659}" type="datetimeFigureOut">
              <a:rPr lang="en-IT" smtClean="0"/>
              <a:t>13/12/23</a:t>
            </a:fld>
            <a:endParaRPr lang="en-IT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7E9C65C-A2AC-28C6-EC81-DD09854DE0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T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415B41D-A2A6-5163-51FC-4B8D4E87B8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E8245F-A1DF-084C-9AB7-9DEACD2D18EA}" type="slidenum">
              <a:rPr lang="en-IT" smtClean="0"/>
              <a:t>‹#›</a:t>
            </a:fld>
            <a:endParaRPr lang="en-IT"/>
          </a:p>
        </p:txBody>
      </p:sp>
    </p:spTree>
    <p:extLst>
      <p:ext uri="{BB962C8B-B14F-4D97-AF65-F5344CB8AC3E}">
        <p14:creationId xmlns:p14="http://schemas.microsoft.com/office/powerpoint/2010/main" val="34526127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573C71F-8704-3859-9DD9-33668DADC2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IT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8F2E6C9-E4FE-58FD-B008-B33734D3CEA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IT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22CC990-D100-056D-3475-293BF3E9AEB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9057E4-B655-DD48-B0D0-2AD5303D0659}" type="datetimeFigureOut">
              <a:rPr lang="en-IT" smtClean="0"/>
              <a:t>13/12/23</a:t>
            </a:fld>
            <a:endParaRPr lang="en-I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F03A8B6-47EF-ED3F-0EA3-CF48B897496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F6BE2CE-E1F4-BD77-A65D-A174BE6A91A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E8245F-A1DF-084C-9AB7-9DEACD2D18EA}" type="slidenum">
              <a:rPr lang="en-IT" smtClean="0"/>
              <a:t>‹#›</a:t>
            </a:fld>
            <a:endParaRPr lang="en-IT"/>
          </a:p>
        </p:txBody>
      </p:sp>
    </p:spTree>
    <p:extLst>
      <p:ext uri="{BB962C8B-B14F-4D97-AF65-F5344CB8AC3E}">
        <p14:creationId xmlns:p14="http://schemas.microsoft.com/office/powerpoint/2010/main" val="26681909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17">
            <a:extLst>
              <a:ext uri="{FF2B5EF4-FFF2-40B4-BE49-F238E27FC236}">
                <a16:creationId xmlns:a16="http://schemas.microsoft.com/office/drawing/2014/main" id="{12C63567-9A18-430B-817B-152D609F57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B649CBF-A7F9-1855-6C1F-E4B105EF7EC3}"/>
              </a:ext>
            </a:extLst>
          </p:cNvPr>
          <p:cNvSpPr txBox="1"/>
          <p:nvPr/>
        </p:nvSpPr>
        <p:spPr>
          <a:xfrm>
            <a:off x="6791093" y="4020766"/>
            <a:ext cx="5211337" cy="2230411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Torino, 13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dicembre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23</a:t>
            </a:r>
          </a:p>
        </p:txBody>
      </p:sp>
      <p:pic>
        <p:nvPicPr>
          <p:cNvPr id="3" name="Picture 2" descr="A person in a black jacket&#10;&#10;Description automatically generated">
            <a:extLst>
              <a:ext uri="{FF2B5EF4-FFF2-40B4-BE49-F238E27FC236}">
                <a16:creationId xmlns:a16="http://schemas.microsoft.com/office/drawing/2014/main" id="{1DE0D758-BFFD-66C2-C7F0-3FA853820D8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428" r="29677"/>
          <a:stretch/>
        </p:blipFill>
        <p:spPr>
          <a:xfrm>
            <a:off x="189569" y="170173"/>
            <a:ext cx="2805577" cy="3172964"/>
          </a:xfrm>
          <a:prstGeom prst="rect">
            <a:avLst/>
          </a:prstGeom>
        </p:spPr>
      </p:pic>
      <p:pic>
        <p:nvPicPr>
          <p:cNvPr id="7" name="Content Placeholder 3" descr="A person with a beard&#10;&#10;Description automatically generated">
            <a:extLst>
              <a:ext uri="{FF2B5EF4-FFF2-40B4-BE49-F238E27FC236}">
                <a16:creationId xmlns:a16="http://schemas.microsoft.com/office/drawing/2014/main" id="{528A2C9D-5970-2A3E-8576-C461057BE6D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7108" r="20611" b="3"/>
          <a:stretch/>
        </p:blipFill>
        <p:spPr>
          <a:xfrm>
            <a:off x="3184713" y="170176"/>
            <a:ext cx="3004886" cy="2618960"/>
          </a:xfrm>
          <a:prstGeom prst="rect">
            <a:avLst/>
          </a:prstGeom>
        </p:spPr>
      </p:pic>
      <p:pic>
        <p:nvPicPr>
          <p:cNvPr id="6" name="Content Placeholder 3">
            <a:extLst>
              <a:ext uri="{FF2B5EF4-FFF2-40B4-BE49-F238E27FC236}">
                <a16:creationId xmlns:a16="http://schemas.microsoft.com/office/drawing/2014/main" id="{84B30848-5555-E9AC-9E3A-7C36E2666B03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2693" r="19447" b="4"/>
          <a:stretch/>
        </p:blipFill>
        <p:spPr>
          <a:xfrm>
            <a:off x="189570" y="3510992"/>
            <a:ext cx="2805577" cy="2614912"/>
          </a:xfrm>
          <a:prstGeom prst="rect">
            <a:avLst/>
          </a:prstGeom>
        </p:spPr>
      </p:pic>
      <p:pic>
        <p:nvPicPr>
          <p:cNvPr id="2" name="Picture 1" descr="A person wearing a scarf&#10;&#10;Description automatically generated">
            <a:extLst>
              <a:ext uri="{FF2B5EF4-FFF2-40B4-BE49-F238E27FC236}">
                <a16:creationId xmlns:a16="http://schemas.microsoft.com/office/drawing/2014/main" id="{D814AF23-026D-4528-E1B7-663C6D4DF221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3676" r="34678" b="4"/>
          <a:stretch/>
        </p:blipFill>
        <p:spPr>
          <a:xfrm>
            <a:off x="3184715" y="2957667"/>
            <a:ext cx="3004885" cy="3168239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4056A4DC-352D-96DC-EF92-0A90F2529ED2}"/>
              </a:ext>
            </a:extLst>
          </p:cNvPr>
          <p:cNvSpPr txBox="1"/>
          <p:nvPr/>
        </p:nvSpPr>
        <p:spPr>
          <a:xfrm>
            <a:off x="6674378" y="242521"/>
            <a:ext cx="5328051" cy="317142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L’evoluzione</a:t>
            </a: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6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delle</a:t>
            </a: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6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politiche</a:t>
            </a: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6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migratorie</a:t>
            </a: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 le </a:t>
            </a:r>
            <a:r>
              <a:rPr kumimoji="0" lang="en-US" sz="6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recenti</a:t>
            </a: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6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riforme</a:t>
            </a: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del </a:t>
            </a:r>
            <a:r>
              <a:rPr kumimoji="0" lang="en-US" sz="6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governo</a:t>
            </a: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6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italiano</a:t>
            </a:r>
            <a:endParaRPr kumimoji="0" lang="en-US" sz="6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4305904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723C66ED-DBBF-12CA-7F5E-813E0E7D036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7622"/>
            <a:ext cx="12192000" cy="6894986"/>
            <a:chOff x="0" y="-7622"/>
            <a:chExt cx="12192000" cy="6894986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E3002B52-2669-1ED7-2E0F-0627FC31DFD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>
              <a:off x="0" y="-7621"/>
              <a:ext cx="12192000" cy="6887364"/>
            </a:xfrm>
            <a:prstGeom prst="rect">
              <a:avLst/>
            </a:prstGeom>
            <a:gradFill>
              <a:gsLst>
                <a:gs pos="8000">
                  <a:schemeClr val="accent5"/>
                </a:gs>
                <a:gs pos="100000">
                  <a:schemeClr val="accent2"/>
                </a:gs>
              </a:gsLst>
              <a:lin ang="42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82E9EC0D-91EA-9D35-F655-335C580AB3C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9" y="0"/>
              <a:ext cx="8216919" cy="6887364"/>
            </a:xfrm>
            <a:prstGeom prst="rect">
              <a:avLst/>
            </a:prstGeom>
            <a:gradFill flip="none" rotWithShape="1">
              <a:gsLst>
                <a:gs pos="0">
                  <a:schemeClr val="accent5">
                    <a:lumMod val="75000"/>
                    <a:alpha val="79000"/>
                  </a:schemeClr>
                </a:gs>
                <a:gs pos="40000">
                  <a:schemeClr val="accent5">
                    <a:lumMod val="60000"/>
                    <a:lumOff val="40000"/>
                    <a:alpha val="0"/>
                  </a:schemeClr>
                </a:gs>
              </a:gsLst>
              <a:lin ang="192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7770627C-B480-1145-72DC-5B59DBE0487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739978" y="-7622"/>
              <a:ext cx="8451623" cy="6887367"/>
            </a:xfrm>
            <a:prstGeom prst="rect">
              <a:avLst/>
            </a:prstGeom>
            <a:gradFill>
              <a:gsLst>
                <a:gs pos="0">
                  <a:schemeClr val="accent5">
                    <a:lumMod val="75000"/>
                    <a:alpha val="67000"/>
                  </a:schemeClr>
                </a:gs>
                <a:gs pos="60000">
                  <a:schemeClr val="accent5">
                    <a:alpha val="0"/>
                  </a:schemeClr>
                </a:gs>
              </a:gsLst>
              <a:lin ang="11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E9F81D39-93D1-019C-74DC-4710F533463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>
              <a:off x="9127281" y="7060"/>
              <a:ext cx="3064320" cy="6872683"/>
            </a:xfrm>
            <a:prstGeom prst="rect">
              <a:avLst/>
            </a:prstGeom>
            <a:gradFill flip="none" rotWithShape="1">
              <a:gsLst>
                <a:gs pos="0">
                  <a:schemeClr val="accent2">
                    <a:alpha val="58000"/>
                  </a:schemeClr>
                </a:gs>
                <a:gs pos="41000">
                  <a:schemeClr val="accent2">
                    <a:alpha val="0"/>
                  </a:schemeClr>
                </a:gs>
              </a:gsLst>
              <a:lin ang="1200000" scaled="0"/>
              <a:tileRect/>
            </a:gra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5" name="Content Placeholder 4" descr="A group of people on a boat&#10;&#10;Description automatically generated">
            <a:extLst>
              <a:ext uri="{FF2B5EF4-FFF2-40B4-BE49-F238E27FC236}">
                <a16:creationId xmlns:a16="http://schemas.microsoft.com/office/drawing/2014/main" id="{E9928FCD-C7A0-366D-07AE-723E3BF1327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alphaModFix amt="59000"/>
          </a:blip>
          <a:srcRect t="5454"/>
          <a:stretch/>
        </p:blipFill>
        <p:spPr>
          <a:xfrm>
            <a:off x="20" y="-7624"/>
            <a:ext cx="12191981" cy="688736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05D88A2F-E4C7-50E6-CC1B-859AA1602DE2}"/>
              </a:ext>
            </a:extLst>
          </p:cNvPr>
          <p:cNvSpPr txBox="1"/>
          <p:nvPr/>
        </p:nvSpPr>
        <p:spPr>
          <a:xfrm>
            <a:off x="5742807" y="5849815"/>
            <a:ext cx="6226628" cy="7848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T" sz="45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Sbarco a Lampedusa: mai</a:t>
            </a:r>
          </a:p>
        </p:txBody>
      </p:sp>
    </p:spTree>
    <p:extLst>
      <p:ext uri="{BB962C8B-B14F-4D97-AF65-F5344CB8AC3E}">
        <p14:creationId xmlns:p14="http://schemas.microsoft.com/office/powerpoint/2010/main" val="63009917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723C66ED-DBBF-12CA-7F5E-813E0E7D036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7622"/>
            <a:ext cx="12192000" cy="6894986"/>
            <a:chOff x="0" y="-7622"/>
            <a:chExt cx="12192000" cy="6894986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E3002B52-2669-1ED7-2E0F-0627FC31DFD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>
              <a:off x="0" y="-7621"/>
              <a:ext cx="12192000" cy="6887364"/>
            </a:xfrm>
            <a:prstGeom prst="rect">
              <a:avLst/>
            </a:prstGeom>
            <a:gradFill>
              <a:gsLst>
                <a:gs pos="8000">
                  <a:schemeClr val="accent5"/>
                </a:gs>
                <a:gs pos="100000">
                  <a:schemeClr val="accent2"/>
                </a:gs>
              </a:gsLst>
              <a:lin ang="42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82E9EC0D-91EA-9D35-F655-335C580AB3C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9" y="0"/>
              <a:ext cx="8216919" cy="6887364"/>
            </a:xfrm>
            <a:prstGeom prst="rect">
              <a:avLst/>
            </a:prstGeom>
            <a:gradFill flip="none" rotWithShape="1">
              <a:gsLst>
                <a:gs pos="0">
                  <a:schemeClr val="accent5">
                    <a:lumMod val="75000"/>
                    <a:alpha val="79000"/>
                  </a:schemeClr>
                </a:gs>
                <a:gs pos="40000">
                  <a:schemeClr val="accent5">
                    <a:lumMod val="60000"/>
                    <a:lumOff val="40000"/>
                    <a:alpha val="0"/>
                  </a:schemeClr>
                </a:gs>
              </a:gsLst>
              <a:lin ang="192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7770627C-B480-1145-72DC-5B59DBE0487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739978" y="-7622"/>
              <a:ext cx="8451623" cy="6887367"/>
            </a:xfrm>
            <a:prstGeom prst="rect">
              <a:avLst/>
            </a:prstGeom>
            <a:gradFill>
              <a:gsLst>
                <a:gs pos="0">
                  <a:schemeClr val="accent5">
                    <a:lumMod val="75000"/>
                    <a:alpha val="67000"/>
                  </a:schemeClr>
                </a:gs>
                <a:gs pos="60000">
                  <a:schemeClr val="accent5">
                    <a:alpha val="0"/>
                  </a:schemeClr>
                </a:gs>
              </a:gsLst>
              <a:lin ang="11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E9F81D39-93D1-019C-74DC-4710F533463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>
              <a:off x="9127281" y="7060"/>
              <a:ext cx="3064320" cy="6872683"/>
            </a:xfrm>
            <a:prstGeom prst="rect">
              <a:avLst/>
            </a:prstGeom>
            <a:gradFill flip="none" rotWithShape="1">
              <a:gsLst>
                <a:gs pos="0">
                  <a:schemeClr val="accent2">
                    <a:alpha val="58000"/>
                  </a:schemeClr>
                </a:gs>
                <a:gs pos="41000">
                  <a:schemeClr val="accent2">
                    <a:alpha val="0"/>
                  </a:schemeClr>
                </a:gs>
              </a:gsLst>
              <a:lin ang="1200000" scaled="0"/>
              <a:tileRect/>
            </a:gra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4" name="Content Placeholder 3" descr="A group of people in a cage&#10;&#10;Description automatically generated">
            <a:extLst>
              <a:ext uri="{FF2B5EF4-FFF2-40B4-BE49-F238E27FC236}">
                <a16:creationId xmlns:a16="http://schemas.microsoft.com/office/drawing/2014/main" id="{F8AFDD1A-31B2-AC45-A409-23F74AD5C2E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alphaModFix amt="59000"/>
          </a:blip>
          <a:srcRect b="16"/>
          <a:stretch/>
        </p:blipFill>
        <p:spPr>
          <a:xfrm>
            <a:off x="20" y="-7624"/>
            <a:ext cx="12191981" cy="688736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20CCFEDF-72CA-84F4-C1D3-0586B01B4C87}"/>
              </a:ext>
            </a:extLst>
          </p:cNvPr>
          <p:cNvSpPr txBox="1"/>
          <p:nvPr/>
        </p:nvSpPr>
        <p:spPr>
          <a:xfrm>
            <a:off x="5742807" y="5849815"/>
            <a:ext cx="6226628" cy="7848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T" sz="45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Sbarco a Lampedusa: mai</a:t>
            </a:r>
          </a:p>
        </p:txBody>
      </p:sp>
    </p:spTree>
    <p:extLst>
      <p:ext uri="{BB962C8B-B14F-4D97-AF65-F5344CB8AC3E}">
        <p14:creationId xmlns:p14="http://schemas.microsoft.com/office/powerpoint/2010/main" val="132371695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5959E1-EB5C-26E6-C459-ECD48EB4D6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T" dirty="0"/>
              <a:t>“Esternalizzazione” delle frontiere	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92CF811-6C30-A777-5EA4-2C57A2582E5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IT" b="1" dirty="0"/>
              <a:t>Per chi è in viaggio:</a:t>
            </a:r>
          </a:p>
          <a:p>
            <a:r>
              <a:rPr lang="en-IT" dirty="0"/>
              <a:t>Accordi con Paesi terzi per impedire partenze</a:t>
            </a:r>
          </a:p>
          <a:p>
            <a:r>
              <a:rPr lang="en-GB" dirty="0"/>
              <a:t>T</a:t>
            </a:r>
            <a:r>
              <a:rPr lang="en-IT" dirty="0"/>
              <a:t>racciamento dei migranti</a:t>
            </a:r>
          </a:p>
          <a:p>
            <a:r>
              <a:rPr lang="en-GB" dirty="0"/>
              <a:t>R</a:t>
            </a:r>
            <a:r>
              <a:rPr lang="en-IT" dirty="0"/>
              <a:t>afforzamento dei controlli di frontiere</a:t>
            </a:r>
          </a:p>
          <a:p>
            <a:pPr marL="0" indent="0">
              <a:buNone/>
            </a:pPr>
            <a:endParaRPr lang="en-IT" dirty="0"/>
          </a:p>
          <a:p>
            <a:pPr marL="0" indent="0">
              <a:buNone/>
            </a:pPr>
            <a:r>
              <a:rPr lang="en-IT" b="1" dirty="0"/>
              <a:t>Per chi arriva:</a:t>
            </a:r>
          </a:p>
          <a:p>
            <a:r>
              <a:rPr lang="en-IT" dirty="0"/>
              <a:t>Procedure in frontiera e accelerate</a:t>
            </a:r>
          </a:p>
          <a:p>
            <a:r>
              <a:rPr lang="en-IT" dirty="0"/>
              <a:t>Paese di primo asilo, paese terzo sicuro</a:t>
            </a:r>
          </a:p>
          <a:p>
            <a:r>
              <a:rPr lang="en-IT" dirty="0"/>
              <a:t>Deportazioni in Ruanda e Albania??</a:t>
            </a:r>
          </a:p>
          <a:p>
            <a:endParaRPr lang="en-IT" dirty="0"/>
          </a:p>
          <a:p>
            <a:endParaRPr lang="en-IT" dirty="0"/>
          </a:p>
        </p:txBody>
      </p:sp>
    </p:spTree>
    <p:extLst>
      <p:ext uri="{BB962C8B-B14F-4D97-AF65-F5344CB8AC3E}">
        <p14:creationId xmlns:p14="http://schemas.microsoft.com/office/powerpoint/2010/main" val="320416753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9D881A-2A39-89B7-2F95-45C14E5749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T" dirty="0"/>
              <a:t>Tre verità scomode sull’immigrazione irregolare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B4D71B-7AB2-A731-49B1-0602024BDE6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T" dirty="0"/>
          </a:p>
          <a:p>
            <a:endParaRPr lang="en-IT" dirty="0"/>
          </a:p>
          <a:p>
            <a:r>
              <a:rPr lang="en-IT" dirty="0"/>
              <a:t>Servono più stranieri (lavoro, calo demografico)</a:t>
            </a:r>
          </a:p>
          <a:p>
            <a:r>
              <a:rPr lang="en-IT" dirty="0"/>
              <a:t>Il contrasto non è mai efficace al 100%</a:t>
            </a:r>
          </a:p>
          <a:p>
            <a:r>
              <a:rPr lang="en-IT" dirty="0"/>
              <a:t>La chiusura delle frontiere alimenta </a:t>
            </a:r>
            <a:r>
              <a:rPr lang="en-GB" dirty="0" err="1"/>
              <a:t>i</a:t>
            </a:r>
            <a:r>
              <a:rPr lang="en-IT" dirty="0"/>
              <a:t> traffici illeciti </a:t>
            </a:r>
          </a:p>
          <a:p>
            <a:endParaRPr lang="en-IT" dirty="0"/>
          </a:p>
        </p:txBody>
      </p:sp>
    </p:spTree>
    <p:extLst>
      <p:ext uri="{BB962C8B-B14F-4D97-AF65-F5344CB8AC3E}">
        <p14:creationId xmlns:p14="http://schemas.microsoft.com/office/powerpoint/2010/main" val="388000405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F9F9FB-CA2A-BBE1-E8F0-79E59B2B7E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1000" y="2237467"/>
            <a:ext cx="10515600" cy="1325563"/>
          </a:xfrm>
        </p:spPr>
        <p:txBody>
          <a:bodyPr>
            <a:normAutofit/>
          </a:bodyPr>
          <a:lstStyle/>
          <a:p>
            <a:r>
              <a:rPr lang="en-IT" sz="6000" dirty="0"/>
              <a:t>Grazie!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A1B285-03B4-C5CB-D4CD-A738A3D3EA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5236482"/>
            <a:ext cx="10515600" cy="4351338"/>
          </a:xfrm>
        </p:spPr>
        <p:txBody>
          <a:bodyPr/>
          <a:lstStyle/>
          <a:p>
            <a:pPr marL="0" indent="0" algn="r">
              <a:buNone/>
            </a:pPr>
            <a:r>
              <a:rPr lang="en-IT" dirty="0"/>
              <a:t>albertopasquero@gmail.com</a:t>
            </a:r>
          </a:p>
        </p:txBody>
      </p:sp>
    </p:spTree>
    <p:extLst>
      <p:ext uri="{BB962C8B-B14F-4D97-AF65-F5344CB8AC3E}">
        <p14:creationId xmlns:p14="http://schemas.microsoft.com/office/powerpoint/2010/main" val="281330948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AA3DE9-B105-5F32-E3E7-590B373779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T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0438824-B92B-A55A-94CD-C7AB713B72B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T"/>
          </a:p>
        </p:txBody>
      </p:sp>
      <p:pic>
        <p:nvPicPr>
          <p:cNvPr id="4" name="Content Placeholder 4">
            <a:extLst>
              <a:ext uri="{FF2B5EF4-FFF2-40B4-BE49-F238E27FC236}">
                <a16:creationId xmlns:a16="http://schemas.microsoft.com/office/drawing/2014/main" id="{3CAE2CBC-5E08-5351-3C10-17D6AA63806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284991"/>
            <a:ext cx="12192000" cy="74279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96521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AE0873-FE4D-957D-395A-FFEDDC54C4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T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A3E099E2-6736-EEDC-DA2B-0BDEFC20750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-284990"/>
            <a:ext cx="7352675" cy="4479620"/>
          </a:xfrm>
        </p:spPr>
      </p:pic>
      <p:pic>
        <p:nvPicPr>
          <p:cNvPr id="7" name="Picture 6" descr="A person and person shaking hands&#10;&#10;Description automatically generated">
            <a:extLst>
              <a:ext uri="{FF2B5EF4-FFF2-40B4-BE49-F238E27FC236}">
                <a16:creationId xmlns:a16="http://schemas.microsoft.com/office/drawing/2014/main" id="{80AC1675-85D3-0EF4-4B25-B7A282E0B8A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433927" y="2816134"/>
            <a:ext cx="6845300" cy="46355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3BBEE0FD-1145-85DE-093A-65649308DF1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6000" y="0"/>
            <a:ext cx="6489700" cy="508000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D97600BF-02A0-3C47-60E1-3825835A2A3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34973" y="3733233"/>
            <a:ext cx="7772400" cy="32236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682579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erson wearing a scarf&#10;&#10;Description automatically generated">
            <a:extLst>
              <a:ext uri="{FF2B5EF4-FFF2-40B4-BE49-F238E27FC236}">
                <a16:creationId xmlns:a16="http://schemas.microsoft.com/office/drawing/2014/main" id="{5247B645-3369-AA14-2379-10FF073EF6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96996" y="-528053"/>
            <a:ext cx="12288996" cy="7977068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5474F4E3-DD18-DDF0-A743-EE71D0F319A7}"/>
              </a:ext>
            </a:extLst>
          </p:cNvPr>
          <p:cNvSpPr txBox="1"/>
          <p:nvPr/>
        </p:nvSpPr>
        <p:spPr>
          <a:xfrm>
            <a:off x="6806469" y="38628"/>
            <a:ext cx="5310043" cy="778674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2000" dirty="0"/>
              <a:t>Domanda di asilo inizio 2019</a:t>
            </a:r>
          </a:p>
          <a:p>
            <a:endParaRPr lang="en-IT" sz="2000" dirty="0"/>
          </a:p>
          <a:p>
            <a:r>
              <a:rPr lang="en-IT" sz="2000" dirty="0"/>
              <a:t>Inserita in un centro SPRAR (ora SAI) a C</a:t>
            </a:r>
            <a:r>
              <a:rPr lang="en-GB" sz="2000" dirty="0"/>
              <a:t>a</a:t>
            </a:r>
            <a:r>
              <a:rPr lang="en-IT" sz="2000" dirty="0"/>
              <a:t>luso</a:t>
            </a:r>
          </a:p>
          <a:p>
            <a:endParaRPr lang="en-IT" sz="2000" dirty="0"/>
          </a:p>
          <a:p>
            <a:r>
              <a:rPr lang="en-IT" sz="2000" dirty="0"/>
              <a:t>Corsi di lingua, formazione professionale</a:t>
            </a:r>
          </a:p>
          <a:p>
            <a:endParaRPr lang="en-IT" sz="2000" dirty="0"/>
          </a:p>
          <a:p>
            <a:r>
              <a:rPr lang="en-IT" sz="2000" dirty="0"/>
              <a:t>Inizia a lavorare in un negozio</a:t>
            </a:r>
          </a:p>
          <a:p>
            <a:endParaRPr lang="en-IT" sz="2000" dirty="0"/>
          </a:p>
          <a:p>
            <a:r>
              <a:rPr lang="en-IT" sz="2000" dirty="0"/>
              <a:t>Audizione in Commissione a Torino a fine 2019 </a:t>
            </a:r>
          </a:p>
          <a:p>
            <a:endParaRPr lang="en-IT" sz="2000" dirty="0"/>
          </a:p>
          <a:p>
            <a:r>
              <a:rPr lang="en-IT" sz="2000" dirty="0"/>
              <a:t>Esito negativo</a:t>
            </a:r>
          </a:p>
          <a:p>
            <a:endParaRPr lang="en-IT" sz="2000" dirty="0"/>
          </a:p>
          <a:p>
            <a:r>
              <a:rPr lang="en-IT" sz="2000" dirty="0"/>
              <a:t>Ricorso in Tribunale</a:t>
            </a:r>
          </a:p>
          <a:p>
            <a:endParaRPr lang="en-IT" sz="2000" dirty="0"/>
          </a:p>
          <a:p>
            <a:r>
              <a:rPr lang="en-IT" sz="2000" dirty="0"/>
              <a:t>I</a:t>
            </a:r>
            <a:r>
              <a:rPr lang="en-GB" sz="2000" dirty="0"/>
              <a:t>n</a:t>
            </a:r>
            <a:r>
              <a:rPr lang="en-IT" sz="2000" dirty="0"/>
              <a:t>troduzione protezione speciale nel 2020</a:t>
            </a:r>
          </a:p>
          <a:p>
            <a:endParaRPr lang="en-IT" sz="2000" dirty="0"/>
          </a:p>
          <a:p>
            <a:r>
              <a:rPr lang="en-IT" sz="2000" dirty="0"/>
              <a:t>Continua a lavorare e integrarsi</a:t>
            </a:r>
          </a:p>
          <a:p>
            <a:endParaRPr lang="en-IT" sz="2000" dirty="0"/>
          </a:p>
          <a:p>
            <a:r>
              <a:rPr lang="en-IT" sz="2000" dirty="0"/>
              <a:t>Tribunale riconosce protezione speciale nel 2022</a:t>
            </a:r>
          </a:p>
          <a:p>
            <a:endParaRPr lang="en-IT" sz="2000" dirty="0"/>
          </a:p>
          <a:p>
            <a:r>
              <a:rPr lang="en-IT" sz="2000" dirty="0"/>
              <a:t>Continua a lavorare e pensa di portare qui marito</a:t>
            </a:r>
          </a:p>
          <a:p>
            <a:endParaRPr lang="en-IT" sz="2000" dirty="0"/>
          </a:p>
          <a:p>
            <a:endParaRPr lang="en-IT" sz="2000" dirty="0"/>
          </a:p>
          <a:p>
            <a:endParaRPr lang="en-IT" sz="2000" dirty="0"/>
          </a:p>
          <a:p>
            <a:endParaRPr lang="en-IT" sz="2000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BD56AAB3-7A78-2756-4076-14B8C6937F99}"/>
              </a:ext>
            </a:extLst>
          </p:cNvPr>
          <p:cNvSpPr txBox="1"/>
          <p:nvPr/>
        </p:nvSpPr>
        <p:spPr>
          <a:xfrm>
            <a:off x="1600165" y="3851576"/>
            <a:ext cx="6922156" cy="34778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T" sz="46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Fatima, 21 anni, </a:t>
            </a:r>
          </a:p>
          <a:p>
            <a:r>
              <a:rPr lang="en-IT" sz="46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Originaria di Sialkot (Pakistan)</a:t>
            </a:r>
          </a:p>
          <a:p>
            <a:pPr>
              <a:spcBef>
                <a:spcPts val="1200"/>
              </a:spcBef>
            </a:pPr>
            <a:r>
              <a:rPr lang="en-IT" sz="26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Arrivo in Italia: 2018</a:t>
            </a:r>
          </a:p>
          <a:p>
            <a:endParaRPr lang="en-IT" sz="4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616973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1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1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2" dur="500"/>
                                        <p:tgtEl>
                                          <p:spTgt spid="1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7" dur="500"/>
                                        <p:tgtEl>
                                          <p:spTgt spid="1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2" dur="500"/>
                                        <p:tgtEl>
                                          <p:spTgt spid="16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7" dur="500"/>
                                        <p:tgtEl>
                                          <p:spTgt spid="16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2" dur="500"/>
                                        <p:tgtEl>
                                          <p:spTgt spid="16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7" dur="500"/>
                                        <p:tgtEl>
                                          <p:spTgt spid="16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20" end="2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2" dur="500"/>
                                        <p:tgtEl>
                                          <p:spTgt spid="16">
                                            <p:txEl>
                                              <p:pRg st="20" end="2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A person with a beard&#10;&#10;Description automatically generated">
            <a:extLst>
              <a:ext uri="{FF2B5EF4-FFF2-40B4-BE49-F238E27FC236}">
                <a16:creationId xmlns:a16="http://schemas.microsoft.com/office/drawing/2014/main" id="{AA1442DC-76DE-D055-2FEA-6CD8FEA6234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alphaModFix amt="59000"/>
          </a:blip>
          <a:srcRect t="801" b="9531"/>
          <a:stretch/>
        </p:blipFill>
        <p:spPr>
          <a:xfrm>
            <a:off x="20" y="-7624"/>
            <a:ext cx="12191981" cy="6887365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49AC0CA3-1EAD-0989-1FB3-172823E6AA2B}"/>
              </a:ext>
            </a:extLst>
          </p:cNvPr>
          <p:cNvSpPr txBox="1"/>
          <p:nvPr/>
        </p:nvSpPr>
        <p:spPr>
          <a:xfrm>
            <a:off x="7510511" y="7058"/>
            <a:ext cx="4680064" cy="89562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IT" dirty="0"/>
          </a:p>
          <a:p>
            <a:r>
              <a:rPr lang="en-IT" dirty="0"/>
              <a:t>T</a:t>
            </a:r>
            <a:r>
              <a:rPr lang="en-GB" dirty="0"/>
              <a:t>r</a:t>
            </a:r>
            <a:r>
              <a:rPr lang="en-IT" dirty="0"/>
              <a:t>asferito a Torino a giugno 2023</a:t>
            </a:r>
          </a:p>
          <a:p>
            <a:endParaRPr lang="en-IT" dirty="0"/>
          </a:p>
          <a:p>
            <a:r>
              <a:rPr lang="en-IT" dirty="0"/>
              <a:t>Domanda di asilo</a:t>
            </a:r>
          </a:p>
          <a:p>
            <a:endParaRPr lang="en-IT" dirty="0"/>
          </a:p>
          <a:p>
            <a:r>
              <a:rPr lang="en-IT" dirty="0"/>
              <a:t>Inserimento in CAS sovraffollato ad Alpignano</a:t>
            </a:r>
          </a:p>
          <a:p>
            <a:endParaRPr lang="en-IT" dirty="0"/>
          </a:p>
          <a:p>
            <a:r>
              <a:rPr lang="en-IT" dirty="0"/>
              <a:t>No orientamento legale, poca assistenza</a:t>
            </a:r>
          </a:p>
          <a:p>
            <a:endParaRPr lang="en-IT" dirty="0"/>
          </a:p>
          <a:p>
            <a:r>
              <a:rPr lang="en-IT" dirty="0"/>
              <a:t>Inizia a lavorare in un ristorante</a:t>
            </a:r>
          </a:p>
          <a:p>
            <a:endParaRPr lang="en-IT" dirty="0"/>
          </a:p>
          <a:p>
            <a:r>
              <a:rPr lang="en-IT" dirty="0"/>
              <a:t>Procedura accelerata per paese di origine sicuro</a:t>
            </a:r>
          </a:p>
          <a:p>
            <a:endParaRPr lang="en-IT" dirty="0"/>
          </a:p>
          <a:p>
            <a:r>
              <a:rPr lang="en-IT" dirty="0"/>
              <a:t>Rigetto per manifesta infondatezza</a:t>
            </a:r>
          </a:p>
          <a:p>
            <a:endParaRPr lang="en-IT" dirty="0"/>
          </a:p>
          <a:p>
            <a:r>
              <a:rPr lang="en-IT" dirty="0"/>
              <a:t>Ricorso in Tribunale</a:t>
            </a:r>
          </a:p>
          <a:p>
            <a:endParaRPr lang="en-IT" dirty="0"/>
          </a:p>
          <a:p>
            <a:r>
              <a:rPr lang="en-IT" dirty="0"/>
              <a:t>No sospensione del provvedimento negativo</a:t>
            </a:r>
          </a:p>
          <a:p>
            <a:endParaRPr lang="en-IT" dirty="0"/>
          </a:p>
          <a:p>
            <a:r>
              <a:rPr lang="en-IT" dirty="0"/>
              <a:t>Perdita del permesso di soggiorno</a:t>
            </a:r>
          </a:p>
          <a:p>
            <a:endParaRPr lang="en-IT" dirty="0"/>
          </a:p>
          <a:p>
            <a:r>
              <a:rPr lang="en-IT" dirty="0"/>
              <a:t>Rischio di espulsione</a:t>
            </a:r>
          </a:p>
          <a:p>
            <a:endParaRPr lang="en-IT" dirty="0"/>
          </a:p>
          <a:p>
            <a:r>
              <a:rPr lang="en-IT" dirty="0"/>
              <a:t>Si mantiene lavorando in nero</a:t>
            </a:r>
          </a:p>
          <a:p>
            <a:endParaRPr lang="en-IT" dirty="0"/>
          </a:p>
          <a:p>
            <a:endParaRPr lang="en-IT" dirty="0"/>
          </a:p>
          <a:p>
            <a:endParaRPr lang="en-IT" dirty="0"/>
          </a:p>
          <a:p>
            <a:endParaRPr lang="en-IT" dirty="0"/>
          </a:p>
          <a:p>
            <a:endParaRPr lang="en-IT" dirty="0"/>
          </a:p>
          <a:p>
            <a:endParaRPr lang="en-IT" dirty="0"/>
          </a:p>
          <a:p>
            <a:endParaRPr lang="en-IT" dirty="0"/>
          </a:p>
          <a:p>
            <a:endParaRPr lang="en-IT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181C70D-9698-E836-8C79-665C815B488C}"/>
              </a:ext>
            </a:extLst>
          </p:cNvPr>
          <p:cNvSpPr txBox="1"/>
          <p:nvPr/>
        </p:nvSpPr>
        <p:spPr>
          <a:xfrm>
            <a:off x="166520" y="3159927"/>
            <a:ext cx="7365995" cy="36933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T" sz="46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Desmond, 26 anni</a:t>
            </a:r>
          </a:p>
          <a:p>
            <a:endParaRPr lang="en-IT" sz="460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r>
              <a:rPr lang="en-GB" sz="46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O</a:t>
            </a:r>
            <a:r>
              <a:rPr lang="en-IT" sz="46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riginario di Uromi (N</a:t>
            </a:r>
            <a:r>
              <a:rPr lang="en-GB" sz="46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i</a:t>
            </a:r>
            <a:r>
              <a:rPr lang="en-IT" sz="46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geria)</a:t>
            </a:r>
          </a:p>
          <a:p>
            <a:endParaRPr lang="en-IT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endParaRPr lang="en-IT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endParaRPr lang="en-IT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r>
              <a:rPr lang="en-IT" sz="2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Sbarco a Lampedusa: maggio 2023</a:t>
            </a:r>
          </a:p>
          <a:p>
            <a:endParaRPr lang="en-IT" dirty="0"/>
          </a:p>
        </p:txBody>
      </p:sp>
    </p:spTree>
    <p:extLst>
      <p:ext uri="{BB962C8B-B14F-4D97-AF65-F5344CB8AC3E}">
        <p14:creationId xmlns:p14="http://schemas.microsoft.com/office/powerpoint/2010/main" val="62495585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2" dur="500"/>
                                        <p:tgtEl>
                                          <p:spTgt spid="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7" dur="500"/>
                                        <p:tgtEl>
                                          <p:spTgt spid="8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2" dur="500"/>
                                        <p:tgtEl>
                                          <p:spTgt spid="8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7" dur="500"/>
                                        <p:tgtEl>
                                          <p:spTgt spid="8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2" dur="500"/>
                                        <p:tgtEl>
                                          <p:spTgt spid="8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7" dur="500"/>
                                        <p:tgtEl>
                                          <p:spTgt spid="8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1" end="2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2" dur="500"/>
                                        <p:tgtEl>
                                          <p:spTgt spid="8">
                                            <p:txEl>
                                              <p:pRg st="21" end="2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3" end="2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7" dur="500"/>
                                        <p:tgtEl>
                                          <p:spTgt spid="8">
                                            <p:txEl>
                                              <p:pRg st="23" end="2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49961B48-D14C-8ABF-412C-EADD5AF2A54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alphaModFix amt="59000"/>
          </a:blip>
          <a:srcRect b="10686"/>
          <a:stretch/>
        </p:blipFill>
        <p:spPr>
          <a:xfrm>
            <a:off x="20" y="-7624"/>
            <a:ext cx="12191981" cy="688736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3860ADBE-7E5C-EA82-A731-898845DDA5FA}"/>
              </a:ext>
            </a:extLst>
          </p:cNvPr>
          <p:cNvSpPr txBox="1"/>
          <p:nvPr/>
        </p:nvSpPr>
        <p:spPr>
          <a:xfrm>
            <a:off x="291675" y="2859597"/>
            <a:ext cx="7365995" cy="36933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T" sz="46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Younes, 24 anni</a:t>
            </a:r>
          </a:p>
          <a:p>
            <a:endParaRPr lang="en-IT" sz="460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r>
              <a:rPr lang="en-GB" sz="46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O</a:t>
            </a:r>
            <a:r>
              <a:rPr lang="en-IT" sz="46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riginario di Sfax (</a:t>
            </a:r>
            <a:r>
              <a:rPr lang="it-IT" sz="46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Tunisia</a:t>
            </a:r>
            <a:r>
              <a:rPr lang="en-IT" sz="46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)</a:t>
            </a:r>
          </a:p>
          <a:p>
            <a:endParaRPr lang="en-IT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endParaRPr lang="en-IT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endParaRPr lang="en-IT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r>
              <a:rPr lang="en-IT" sz="2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Sbarco a Lampedusa: ottobre 2023</a:t>
            </a:r>
          </a:p>
          <a:p>
            <a:endParaRPr lang="en-IT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2459F63-310C-5AC5-8886-0DA5C9FFD32A}"/>
              </a:ext>
            </a:extLst>
          </p:cNvPr>
          <p:cNvSpPr txBox="1"/>
          <p:nvPr/>
        </p:nvSpPr>
        <p:spPr>
          <a:xfrm>
            <a:off x="7131391" y="1574720"/>
            <a:ext cx="5063759" cy="258532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dirty="0"/>
              <a:t>T</a:t>
            </a:r>
            <a:r>
              <a:rPr lang="en-GB" dirty="0"/>
              <a:t>r</a:t>
            </a:r>
            <a:r>
              <a:rPr lang="en-IT" dirty="0"/>
              <a:t>asferimento e trattenimento in hotspot di Pozzallo</a:t>
            </a:r>
          </a:p>
          <a:p>
            <a:endParaRPr lang="en-IT" dirty="0"/>
          </a:p>
          <a:p>
            <a:r>
              <a:rPr lang="en-IT" dirty="0"/>
              <a:t>No passporto, no </a:t>
            </a:r>
            <a:r>
              <a:rPr lang="en-IT"/>
              <a:t>garanzia finanziaria di 5000 euro</a:t>
            </a:r>
            <a:endParaRPr lang="en-IT" dirty="0"/>
          </a:p>
          <a:p>
            <a:endParaRPr lang="en-IT" dirty="0"/>
          </a:p>
          <a:p>
            <a:r>
              <a:rPr lang="en-IT" dirty="0"/>
              <a:t>Procedura di frontiera per paese di origine sicuro</a:t>
            </a:r>
          </a:p>
          <a:p>
            <a:endParaRPr lang="en-IT" dirty="0"/>
          </a:p>
          <a:p>
            <a:r>
              <a:rPr lang="en-IT" dirty="0"/>
              <a:t>Esito negativo e contenstuale decreto di espulsione</a:t>
            </a:r>
          </a:p>
          <a:p>
            <a:endParaRPr lang="en-IT" dirty="0"/>
          </a:p>
          <a:p>
            <a:r>
              <a:rPr lang="en-IT" dirty="0"/>
              <a:t>Trasferimento in CPR per rimpatrio immediato</a:t>
            </a:r>
          </a:p>
        </p:txBody>
      </p:sp>
    </p:spTree>
    <p:extLst>
      <p:ext uri="{BB962C8B-B14F-4D97-AF65-F5344CB8AC3E}">
        <p14:creationId xmlns:p14="http://schemas.microsoft.com/office/powerpoint/2010/main" val="152585277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812842-A303-09D1-2A4C-46D14BE128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2743" y="488731"/>
            <a:ext cx="3544329" cy="2940269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 sz="8000" kern="1200" dirty="0">
                <a:solidFill>
                  <a:schemeClr val="accent2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Le </a:t>
            </a:r>
            <a:r>
              <a:rPr lang="en-US" sz="8000" kern="1200" dirty="0" err="1">
                <a:solidFill>
                  <a:schemeClr val="accent2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nuove</a:t>
            </a:r>
            <a:r>
              <a:rPr lang="en-US" sz="8000" kern="1200" dirty="0">
                <a:solidFill>
                  <a:schemeClr val="accent2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8000" kern="1200" dirty="0" err="1">
                <a:solidFill>
                  <a:schemeClr val="accent2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riforme</a:t>
            </a:r>
            <a:r>
              <a:rPr lang="en-US" sz="8000" kern="1200" dirty="0">
                <a:solidFill>
                  <a:schemeClr val="accent2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 in breve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D3F0D27-0E2B-E5C1-F5F4-054EB2088B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68279" y="2803837"/>
            <a:ext cx="7901298" cy="5142935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dirty="0" err="1"/>
              <a:t>Più</a:t>
            </a:r>
            <a:r>
              <a:rPr lang="en-US" dirty="0"/>
              <a:t> </a:t>
            </a:r>
            <a:r>
              <a:rPr lang="en-US" dirty="0" err="1"/>
              <a:t>Paesi</a:t>
            </a:r>
            <a:r>
              <a:rPr lang="en-US" dirty="0"/>
              <a:t> di </a:t>
            </a:r>
            <a:r>
              <a:rPr lang="en-US" dirty="0" err="1"/>
              <a:t>Origine</a:t>
            </a:r>
            <a:r>
              <a:rPr lang="en-US" dirty="0"/>
              <a:t> </a:t>
            </a:r>
            <a:r>
              <a:rPr lang="en-US" dirty="0" err="1"/>
              <a:t>Sicuri</a:t>
            </a:r>
            <a:endParaRPr lang="en-US" dirty="0"/>
          </a:p>
          <a:p>
            <a:r>
              <a:rPr lang="en-US" dirty="0"/>
              <a:t>Procedure accelerate di </a:t>
            </a:r>
            <a:r>
              <a:rPr lang="en-US" dirty="0" err="1"/>
              <a:t>frontiera</a:t>
            </a:r>
            <a:r>
              <a:rPr lang="en-US" dirty="0"/>
              <a:t> </a:t>
            </a:r>
          </a:p>
          <a:p>
            <a:r>
              <a:rPr lang="en-US" dirty="0" err="1"/>
              <a:t>Trattenimento</a:t>
            </a:r>
            <a:r>
              <a:rPr lang="en-US" dirty="0"/>
              <a:t> in </a:t>
            </a:r>
            <a:r>
              <a:rPr lang="en-US" dirty="0" err="1"/>
              <a:t>frontiera</a:t>
            </a:r>
            <a:r>
              <a:rPr lang="en-US" dirty="0"/>
              <a:t> (</a:t>
            </a:r>
            <a:r>
              <a:rPr lang="en-US" dirty="0" err="1"/>
              <a:t>cauzione</a:t>
            </a:r>
            <a:r>
              <a:rPr lang="en-US" dirty="0"/>
              <a:t> 5000 Euro)</a:t>
            </a:r>
          </a:p>
          <a:p>
            <a:r>
              <a:rPr lang="en-US" dirty="0" err="1"/>
              <a:t>Trattenimento</a:t>
            </a:r>
            <a:r>
              <a:rPr lang="en-US" dirty="0"/>
              <a:t> per </a:t>
            </a:r>
            <a:r>
              <a:rPr lang="en-US" dirty="0" err="1"/>
              <a:t>casi</a:t>
            </a:r>
            <a:r>
              <a:rPr lang="en-US" dirty="0"/>
              <a:t> </a:t>
            </a:r>
            <a:r>
              <a:rPr lang="en-US" dirty="0" err="1"/>
              <a:t>Dublino</a:t>
            </a:r>
            <a:endParaRPr lang="en-US" dirty="0"/>
          </a:p>
          <a:p>
            <a:r>
              <a:rPr lang="en-US" dirty="0" err="1"/>
              <a:t>Decreto</a:t>
            </a:r>
            <a:r>
              <a:rPr lang="en-US" dirty="0"/>
              <a:t> di </a:t>
            </a:r>
            <a:r>
              <a:rPr lang="en-US" dirty="0" err="1"/>
              <a:t>espulsione</a:t>
            </a:r>
            <a:r>
              <a:rPr lang="en-US" dirty="0"/>
              <a:t> </a:t>
            </a:r>
            <a:r>
              <a:rPr lang="en-US" dirty="0" err="1"/>
              <a:t>insieme</a:t>
            </a:r>
            <a:r>
              <a:rPr lang="en-US" dirty="0"/>
              <a:t> a </a:t>
            </a:r>
            <a:r>
              <a:rPr lang="en-US" dirty="0" err="1"/>
              <a:t>negativo</a:t>
            </a:r>
            <a:r>
              <a:rPr lang="en-US" dirty="0"/>
              <a:t> </a:t>
            </a:r>
            <a:r>
              <a:rPr lang="en-US" dirty="0" err="1"/>
              <a:t>della</a:t>
            </a:r>
            <a:r>
              <a:rPr lang="en-US" dirty="0"/>
              <a:t> CT</a:t>
            </a:r>
          </a:p>
          <a:p>
            <a:r>
              <a:rPr lang="en-US" dirty="0"/>
              <a:t>Meno </a:t>
            </a:r>
            <a:r>
              <a:rPr lang="en-US" dirty="0" err="1"/>
              <a:t>tutele</a:t>
            </a:r>
            <a:r>
              <a:rPr lang="en-US" dirty="0"/>
              <a:t> per MSNA</a:t>
            </a:r>
          </a:p>
          <a:p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56358B0-06F3-8927-71EF-3C9DA67A51A4}"/>
              </a:ext>
            </a:extLst>
          </p:cNvPr>
          <p:cNvSpPr txBox="1"/>
          <p:nvPr/>
        </p:nvSpPr>
        <p:spPr>
          <a:xfrm>
            <a:off x="5009747" y="735762"/>
            <a:ext cx="6849510" cy="2462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/>
              <a:t>Per chi </a:t>
            </a:r>
            <a:r>
              <a:rPr lang="en-US" sz="5400" b="1" dirty="0" err="1"/>
              <a:t>arriva</a:t>
            </a:r>
            <a:r>
              <a:rPr lang="en-US" sz="5400" b="1" dirty="0"/>
              <a:t> in Italia</a:t>
            </a:r>
          </a:p>
          <a:p>
            <a:r>
              <a:rPr lang="en-IT" sz="5000" b="1" dirty="0">
                <a:solidFill>
                  <a:schemeClr val="accent2"/>
                </a:solidFill>
              </a:rPr>
              <a:t>L</a:t>
            </a:r>
            <a:r>
              <a:rPr lang="en-GB" sz="5000" b="1" dirty="0" err="1">
                <a:solidFill>
                  <a:schemeClr val="accent2"/>
                </a:solidFill>
              </a:rPr>
              <a:t>i</a:t>
            </a:r>
            <a:r>
              <a:rPr lang="en-IT" sz="5000" b="1" dirty="0">
                <a:solidFill>
                  <a:schemeClr val="accent2"/>
                </a:solidFill>
              </a:rPr>
              <a:t>mitare il diritto di asilo</a:t>
            </a:r>
          </a:p>
          <a:p>
            <a:endParaRPr lang="en-IT" sz="5000" b="1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673753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812842-A303-09D1-2A4C-46D14BE128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2743" y="488731"/>
            <a:ext cx="3544329" cy="2940269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 sz="8000" kern="1200" dirty="0">
                <a:solidFill>
                  <a:schemeClr val="accent2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Le </a:t>
            </a:r>
            <a:r>
              <a:rPr lang="en-US" sz="8000" kern="1200" dirty="0" err="1">
                <a:solidFill>
                  <a:schemeClr val="accent2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nuove</a:t>
            </a:r>
            <a:r>
              <a:rPr lang="en-US" sz="8000" kern="1200" dirty="0">
                <a:solidFill>
                  <a:schemeClr val="accent2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8000" kern="1200" dirty="0" err="1">
                <a:solidFill>
                  <a:schemeClr val="accent2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leggi</a:t>
            </a:r>
            <a:r>
              <a:rPr lang="en-US" sz="8000" kern="1200" dirty="0">
                <a:solidFill>
                  <a:schemeClr val="accent2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 in breve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61BAB6A-21DD-28CA-C553-DDC4CF2CC9E9}"/>
              </a:ext>
            </a:extLst>
          </p:cNvPr>
          <p:cNvSpPr txBox="1"/>
          <p:nvPr/>
        </p:nvSpPr>
        <p:spPr>
          <a:xfrm>
            <a:off x="4209814" y="2706709"/>
            <a:ext cx="7838547" cy="354698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indent="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/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marL="234950" indent="-220663">
              <a:buFont typeface="Arial" panose="020B0604020202020204" pitchFamily="34" charset="0"/>
              <a:buChar char="•"/>
            </a:pPr>
            <a:r>
              <a:rPr lang="en-US" dirty="0" err="1"/>
              <a:t>Abrogazione</a:t>
            </a:r>
            <a:r>
              <a:rPr lang="en-US" dirty="0"/>
              <a:t> </a:t>
            </a:r>
            <a:r>
              <a:rPr lang="en-US" dirty="0" err="1"/>
              <a:t>permesso</a:t>
            </a:r>
            <a:r>
              <a:rPr lang="en-US" dirty="0"/>
              <a:t> per </a:t>
            </a:r>
            <a:r>
              <a:rPr lang="en-US" dirty="0" err="1"/>
              <a:t>integrazione</a:t>
            </a:r>
            <a:r>
              <a:rPr lang="en-US" dirty="0"/>
              <a:t> (</a:t>
            </a:r>
            <a:r>
              <a:rPr lang="en-US" dirty="0" err="1"/>
              <a:t>protezione</a:t>
            </a:r>
            <a:r>
              <a:rPr lang="en-US" dirty="0"/>
              <a:t> </a:t>
            </a:r>
            <a:r>
              <a:rPr lang="en-US" dirty="0" err="1"/>
              <a:t>speciale</a:t>
            </a:r>
            <a:r>
              <a:rPr lang="en-US" dirty="0"/>
              <a:t>)</a:t>
            </a:r>
          </a:p>
          <a:p>
            <a:pPr marL="234950" indent="-220663">
              <a:buFont typeface="Arial" panose="020B0604020202020204" pitchFamily="34" charset="0"/>
              <a:buChar char="•"/>
            </a:pPr>
            <a:r>
              <a:rPr lang="en-US" dirty="0"/>
              <a:t>Meno </a:t>
            </a:r>
            <a:r>
              <a:rPr lang="en-US" dirty="0" err="1"/>
              <a:t>permessi</a:t>
            </a:r>
            <a:r>
              <a:rPr lang="en-US" dirty="0"/>
              <a:t> di </a:t>
            </a:r>
            <a:r>
              <a:rPr lang="en-US" dirty="0" err="1"/>
              <a:t>soggiorno</a:t>
            </a:r>
            <a:r>
              <a:rPr lang="en-US" dirty="0"/>
              <a:t> </a:t>
            </a:r>
            <a:r>
              <a:rPr lang="en-US" dirty="0" err="1"/>
              <a:t>convertibili</a:t>
            </a:r>
            <a:r>
              <a:rPr lang="en-US" dirty="0"/>
              <a:t> in </a:t>
            </a:r>
            <a:r>
              <a:rPr lang="en-US" dirty="0" err="1"/>
              <a:t>lavoro</a:t>
            </a:r>
            <a:endParaRPr lang="en-US" dirty="0"/>
          </a:p>
          <a:p>
            <a:pPr marL="234950" indent="-220663">
              <a:buFont typeface="Arial" panose="020B0604020202020204" pitchFamily="34" charset="0"/>
              <a:buChar char="•"/>
            </a:pPr>
            <a:r>
              <a:rPr lang="en-US" dirty="0"/>
              <a:t>Stretta </a:t>
            </a:r>
            <a:r>
              <a:rPr lang="en-US" dirty="0" err="1"/>
              <a:t>sull’accoglienza</a:t>
            </a:r>
            <a:endParaRPr lang="en-US" dirty="0"/>
          </a:p>
          <a:p>
            <a:pPr marL="234950" indent="-220663">
              <a:buFont typeface="Arial" panose="020B0604020202020204" pitchFamily="34" charset="0"/>
              <a:buChar char="•"/>
            </a:pPr>
            <a:r>
              <a:rPr lang="en-US" dirty="0" err="1"/>
              <a:t>Revoca</a:t>
            </a:r>
            <a:r>
              <a:rPr lang="en-US" dirty="0"/>
              <a:t> </a:t>
            </a:r>
            <a:r>
              <a:rPr lang="en-US" dirty="0" err="1"/>
              <a:t>della</a:t>
            </a:r>
            <a:r>
              <a:rPr lang="en-US" dirty="0"/>
              <a:t> </a:t>
            </a:r>
            <a:r>
              <a:rPr lang="en-US" dirty="0" err="1"/>
              <a:t>protezione</a:t>
            </a:r>
            <a:r>
              <a:rPr lang="en-US" dirty="0"/>
              <a:t> </a:t>
            </a:r>
            <a:r>
              <a:rPr lang="en-US" dirty="0" err="1"/>
              <a:t>internazionale</a:t>
            </a:r>
            <a:r>
              <a:rPr lang="en-US" dirty="0"/>
              <a:t> </a:t>
            </a:r>
            <a:r>
              <a:rPr lang="en-US" dirty="0" err="1"/>
              <a:t>più</a:t>
            </a:r>
            <a:r>
              <a:rPr lang="en-US" dirty="0"/>
              <a:t> facile</a:t>
            </a:r>
          </a:p>
          <a:p>
            <a:pPr marL="234950" indent="-220663">
              <a:buFont typeface="Arial" panose="020B0604020202020204" pitchFamily="34" charset="0"/>
              <a:buChar char="•"/>
            </a:pPr>
            <a:r>
              <a:rPr lang="en-US" dirty="0" err="1"/>
              <a:t>Permesso</a:t>
            </a:r>
            <a:r>
              <a:rPr lang="en-US" dirty="0"/>
              <a:t> per </a:t>
            </a:r>
            <a:r>
              <a:rPr lang="en-US" dirty="0" err="1"/>
              <a:t>convivenze</a:t>
            </a:r>
            <a:r>
              <a:rPr lang="en-US" dirty="0"/>
              <a:t> di </a:t>
            </a:r>
            <a:r>
              <a:rPr lang="en-US" dirty="0" err="1"/>
              <a:t>fatto</a:t>
            </a:r>
            <a:r>
              <a:rPr lang="en-US" dirty="0"/>
              <a:t> con </a:t>
            </a:r>
            <a:r>
              <a:rPr lang="en-US" dirty="0" err="1"/>
              <a:t>italiani</a:t>
            </a:r>
            <a:r>
              <a:rPr lang="en-US" dirty="0"/>
              <a:t> </a:t>
            </a:r>
            <a:r>
              <a:rPr lang="en-US" dirty="0" err="1"/>
              <a:t>più</a:t>
            </a:r>
            <a:r>
              <a:rPr lang="en-US" dirty="0"/>
              <a:t> difficile</a:t>
            </a:r>
          </a:p>
          <a:p>
            <a:pPr marL="234950" indent="-220663">
              <a:buFont typeface="Arial" panose="020B0604020202020204" pitchFamily="34" charset="0"/>
              <a:buChar char="•"/>
            </a:pPr>
            <a:r>
              <a:rPr lang="en-US" dirty="0"/>
              <a:t>18 </a:t>
            </a:r>
            <a:r>
              <a:rPr lang="en-US" dirty="0" err="1"/>
              <a:t>mesi</a:t>
            </a:r>
            <a:r>
              <a:rPr lang="en-US" dirty="0"/>
              <a:t> di </a:t>
            </a:r>
            <a:r>
              <a:rPr lang="en-US" dirty="0" err="1"/>
              <a:t>trattenimento</a:t>
            </a:r>
            <a:r>
              <a:rPr lang="en-US" dirty="0"/>
              <a:t> in CPR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E2D2BA1-FB12-A67F-8323-604F551EFC02}"/>
              </a:ext>
            </a:extLst>
          </p:cNvPr>
          <p:cNvSpPr txBox="1"/>
          <p:nvPr/>
        </p:nvSpPr>
        <p:spPr>
          <a:xfrm>
            <a:off x="4754074" y="604309"/>
            <a:ext cx="7294287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/>
              <a:t>Per chi </a:t>
            </a:r>
            <a:r>
              <a:rPr lang="en-US" sz="5400" b="1" dirty="0" err="1"/>
              <a:t>è</a:t>
            </a:r>
            <a:r>
              <a:rPr lang="en-US" sz="5400" b="1" dirty="0"/>
              <a:t> </a:t>
            </a:r>
            <a:r>
              <a:rPr lang="en-US" sz="5400" b="1" dirty="0" err="1"/>
              <a:t>già</a:t>
            </a:r>
            <a:r>
              <a:rPr lang="en-US" sz="5400" b="1" dirty="0"/>
              <a:t> in Italia</a:t>
            </a:r>
          </a:p>
          <a:p>
            <a:r>
              <a:rPr lang="en-IT" sz="5000" b="1" dirty="0">
                <a:solidFill>
                  <a:schemeClr val="accent2"/>
                </a:solidFill>
              </a:rPr>
              <a:t>Creare più irregolari</a:t>
            </a:r>
          </a:p>
        </p:txBody>
      </p:sp>
    </p:spTree>
    <p:extLst>
      <p:ext uri="{BB962C8B-B14F-4D97-AF65-F5344CB8AC3E}">
        <p14:creationId xmlns:p14="http://schemas.microsoft.com/office/powerpoint/2010/main" val="319227361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2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outdoor, person, people, water&#10;&#10;Description automatically generated">
            <a:extLst>
              <a:ext uri="{FF2B5EF4-FFF2-40B4-BE49-F238E27FC236}">
                <a16:creationId xmlns:a16="http://schemas.microsoft.com/office/drawing/2014/main" id="{059831F1-467E-4B4C-A973-558A7CA9253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 amt="59000"/>
          </a:blip>
          <a:srcRect t="10818" b="915"/>
          <a:stretch/>
        </p:blipFill>
        <p:spPr>
          <a:xfrm>
            <a:off x="20" y="-7624"/>
            <a:ext cx="12191981" cy="688736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F3869459-28B4-FA78-F2B1-0585E30E2962}"/>
              </a:ext>
            </a:extLst>
          </p:cNvPr>
          <p:cNvSpPr txBox="1"/>
          <p:nvPr/>
        </p:nvSpPr>
        <p:spPr>
          <a:xfrm>
            <a:off x="328179" y="610370"/>
            <a:ext cx="10252735" cy="58785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T" sz="4600" dirty="0">
                <a:solidFill>
                  <a:schemeClr val="bg1"/>
                </a:solidFill>
              </a:rPr>
              <a:t>Saiful, 17 anni</a:t>
            </a:r>
          </a:p>
          <a:p>
            <a:endParaRPr lang="en-IT" sz="4600" dirty="0">
              <a:solidFill>
                <a:schemeClr val="bg1"/>
              </a:solidFill>
            </a:endParaRPr>
          </a:p>
          <a:p>
            <a:r>
              <a:rPr lang="en-GB" sz="46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O</a:t>
            </a:r>
            <a:r>
              <a:rPr lang="en-IT" sz="46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riginario di Madaripur (Bangladesh)</a:t>
            </a:r>
          </a:p>
          <a:p>
            <a:endParaRPr lang="en-IT" sz="460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r>
              <a:rPr lang="en-IT" sz="46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Debiti di viaggio (7000 euro) da ripagare lavorando per un connazionale a Asti</a:t>
            </a:r>
          </a:p>
          <a:p>
            <a:endParaRPr lang="en-IT" sz="4600" dirty="0">
              <a:solidFill>
                <a:schemeClr val="bg1"/>
              </a:solidFill>
            </a:endParaRPr>
          </a:p>
          <a:p>
            <a:endParaRPr lang="en-IT" dirty="0"/>
          </a:p>
          <a:p>
            <a:endParaRPr lang="en-IT" dirty="0">
              <a:solidFill>
                <a:schemeClr val="bg1"/>
              </a:solidFill>
            </a:endParaRPr>
          </a:p>
          <a:p>
            <a:endParaRPr lang="en-IT" dirty="0">
              <a:solidFill>
                <a:schemeClr val="bg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E947698-87D4-B19C-84A1-6D598C57BFEB}"/>
              </a:ext>
            </a:extLst>
          </p:cNvPr>
          <p:cNvSpPr txBox="1"/>
          <p:nvPr/>
        </p:nvSpPr>
        <p:spPr>
          <a:xfrm>
            <a:off x="5742807" y="5849815"/>
            <a:ext cx="6226628" cy="7848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T" sz="4500" dirty="0">
                <a:solidFill>
                  <a:schemeClr val="bg1"/>
                </a:solidFill>
              </a:rPr>
              <a:t>Sbarco a Lampedusa: mai</a:t>
            </a:r>
          </a:p>
        </p:txBody>
      </p:sp>
    </p:spTree>
    <p:extLst>
      <p:ext uri="{BB962C8B-B14F-4D97-AF65-F5344CB8AC3E}">
        <p14:creationId xmlns:p14="http://schemas.microsoft.com/office/powerpoint/2010/main" val="160810730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159</TotalTime>
  <Words>472</Words>
  <Application>Microsoft Macintosh PowerPoint</Application>
  <PresentationFormat>Widescreen</PresentationFormat>
  <Paragraphs>128</Paragraphs>
  <Slides>14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8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Le nuove riforme in breve</vt:lpstr>
      <vt:lpstr>Le nuove leggi in breve</vt:lpstr>
      <vt:lpstr>PowerPoint Presentation</vt:lpstr>
      <vt:lpstr>PowerPoint Presentation</vt:lpstr>
      <vt:lpstr>PowerPoint Presentation</vt:lpstr>
      <vt:lpstr>“Esternalizzazione” delle frontiere </vt:lpstr>
      <vt:lpstr>Tre verità scomode sull’immigrazione irregolare</vt:lpstr>
      <vt:lpstr>Grazie!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alberto pasquero</dc:creator>
  <cp:lastModifiedBy>alberto pasquero</cp:lastModifiedBy>
  <cp:revision>12</cp:revision>
  <dcterms:created xsi:type="dcterms:W3CDTF">2023-10-03T07:38:02Z</dcterms:created>
  <dcterms:modified xsi:type="dcterms:W3CDTF">2023-12-13T15:57:04Z</dcterms:modified>
</cp:coreProperties>
</file>