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300" r:id="rId3"/>
    <p:sldId id="301" r:id="rId4"/>
    <p:sldId id="284" r:id="rId5"/>
    <p:sldId id="310" r:id="rId6"/>
    <p:sldId id="312" r:id="rId7"/>
    <p:sldId id="296" r:id="rId8"/>
    <p:sldId id="297" r:id="rId9"/>
    <p:sldId id="313" r:id="rId10"/>
    <p:sldId id="314" r:id="rId11"/>
    <p:sldId id="316" r:id="rId12"/>
    <p:sldId id="302" r:id="rId13"/>
    <p:sldId id="315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007E836E-FD10-4F2D-A92E-2B570AEFFCA4}">
          <p14:sldIdLst>
            <p14:sldId id="282"/>
            <p14:sldId id="300"/>
            <p14:sldId id="301"/>
            <p14:sldId id="284"/>
            <p14:sldId id="310"/>
            <p14:sldId id="312"/>
            <p14:sldId id="296"/>
            <p14:sldId id="297"/>
            <p14:sldId id="313"/>
            <p14:sldId id="314"/>
            <p14:sldId id="316"/>
            <p14:sldId id="302"/>
            <p14:sldId id="31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2116" autoAdjust="0"/>
  </p:normalViewPr>
  <p:slideViewPr>
    <p:cSldViewPr snapToGrid="0">
      <p:cViewPr varScale="1">
        <p:scale>
          <a:sx n="72" d="100"/>
          <a:sy n="72" d="100"/>
        </p:scale>
        <p:origin x="10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323" y="-4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0A32F-BDA3-4B2D-999A-269BD002EA72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1202C-0C7A-4A10-8FF4-94FD8DD01E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5955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202C-0C7A-4A10-8FF4-94FD8DD01EF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602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61988" y="355600"/>
            <a:ext cx="5180012" cy="29146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302493" y="3883820"/>
            <a:ext cx="5798180" cy="5761561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872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202C-0C7A-4A10-8FF4-94FD8DD01EF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756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202C-0C7A-4A10-8FF4-94FD8DD01EF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318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202C-0C7A-4A10-8FF4-94FD8DD01EF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580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202C-0C7A-4A10-8FF4-94FD8DD01EF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326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latin typeface="Palatino"/>
              </a:rPr>
              <a:t>Alto livello di specificità in relazione a:  contesto, persone coinvolte, tipo di emergenza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202C-0C7A-4A10-8FF4-94FD8DD01EF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28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032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21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416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91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714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97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86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40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24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83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54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72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08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81D63-96C6-4C80-80F3-0883A6BDBC5A}" type="datetimeFigureOut">
              <a:rPr lang="it-IT" smtClean="0"/>
              <a:t>26/12/2023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12D1-1D59-4F06-A7C2-D4974340B7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405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hrome-extension://efaidnbmnnnibpcajpcglclefindmkaj/https:/www.efpa.eu/sites/default/files/2023-03/Psychosocial%20support%20in%20Mass%20Emergency%20-%20European%20Policy%20Paper%202001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dis.org/document/A66288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40021" y="2369574"/>
            <a:ext cx="6146234" cy="9015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4000" b="1" cap="small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"/>
              </a:rPr>
              <a:t>le emergenze collettive</a:t>
            </a:r>
          </a:p>
        </p:txBody>
      </p:sp>
    </p:spTree>
    <p:extLst>
      <p:ext uri="{BB962C8B-B14F-4D97-AF65-F5344CB8AC3E}">
        <p14:creationId xmlns:p14="http://schemas.microsoft.com/office/powerpoint/2010/main" val="3172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79719" y="480462"/>
            <a:ext cx="117398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C000"/>
                </a:solidFill>
              </a:rPr>
              <a:t>Una C. è resiliente quando è in grado di rafforzare le competenze di individui e gruppi e di mettere in atto azioni collettive per far fronte e gestire un evento critico (Castelletti, 2006 )</a:t>
            </a:r>
            <a:endParaRPr lang="it-IT" sz="2400" b="1" i="1" dirty="0">
              <a:solidFill>
                <a:srgbClr val="FFC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79719" y="5018666"/>
            <a:ext cx="11401450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</a:rPr>
              <a:t>Aspetti importanti nella risposta della </a:t>
            </a:r>
            <a:r>
              <a:rPr lang="it-IT" sz="2400" dirty="0" smtClean="0">
                <a:solidFill>
                  <a:schemeClr val="bg1"/>
                </a:solidFill>
              </a:rPr>
              <a:t>C (Vinson, 2004):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Livelli di autoefficacia, di partecipazione collettiva, di coesione e di supporto ricevuto dalle reti in cui si è implicati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25190" y="1749584"/>
            <a:ext cx="117398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err="1" smtClean="0">
                <a:solidFill>
                  <a:schemeClr val="bg1"/>
                </a:solidFill>
              </a:rPr>
              <a:t>RdC</a:t>
            </a:r>
            <a:r>
              <a:rPr lang="it-IT" sz="2400" dirty="0" smtClean="0">
                <a:solidFill>
                  <a:schemeClr val="bg1"/>
                </a:solidFill>
              </a:rPr>
              <a:t>: capacità di una C. di resistere a tutte quelle situazioni che mettono in discussione i suoi normali equilibri (</a:t>
            </a:r>
            <a:r>
              <a:rPr lang="it-IT" sz="2400" dirty="0" err="1" smtClean="0">
                <a:solidFill>
                  <a:schemeClr val="bg1"/>
                </a:solidFill>
              </a:rPr>
              <a:t>Norris</a:t>
            </a:r>
            <a:r>
              <a:rPr lang="it-IT" sz="2400" dirty="0" smtClean="0">
                <a:solidFill>
                  <a:schemeClr val="bg1"/>
                </a:solidFill>
              </a:rPr>
              <a:t> et al., 2008)</a:t>
            </a:r>
            <a:endParaRPr lang="it-IT" sz="2400" b="1" i="1" dirty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79719" y="3199459"/>
            <a:ext cx="11830765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C000"/>
                </a:solidFill>
              </a:rPr>
              <a:t>Dimensioni significative per la </a:t>
            </a:r>
            <a:r>
              <a:rPr lang="it-IT" sz="2400" b="1" dirty="0" err="1" smtClean="0">
                <a:solidFill>
                  <a:srgbClr val="FFC000"/>
                </a:solidFill>
              </a:rPr>
              <a:t>RdC</a:t>
            </a:r>
            <a:r>
              <a:rPr lang="it-IT" sz="2400" b="1" dirty="0" smtClean="0">
                <a:solidFill>
                  <a:srgbClr val="FFC000"/>
                </a:solidFill>
              </a:rPr>
              <a:t> </a:t>
            </a:r>
            <a:r>
              <a:rPr lang="it-IT" sz="2400" dirty="0" smtClean="0">
                <a:solidFill>
                  <a:srgbClr val="FFC000"/>
                </a:solidFill>
              </a:rPr>
              <a:t>(</a:t>
            </a:r>
            <a:r>
              <a:rPr lang="it-IT" sz="2400" dirty="0" err="1">
                <a:solidFill>
                  <a:srgbClr val="FFC000"/>
                </a:solidFill>
              </a:rPr>
              <a:t>Clauss-Ehlers</a:t>
            </a:r>
            <a:r>
              <a:rPr lang="it-IT" sz="2400" dirty="0">
                <a:solidFill>
                  <a:srgbClr val="FFC000"/>
                </a:solidFill>
              </a:rPr>
              <a:t> e Lopez-Levy, </a:t>
            </a:r>
            <a:r>
              <a:rPr lang="it-IT" sz="2400" dirty="0" smtClean="0">
                <a:solidFill>
                  <a:srgbClr val="FFC000"/>
                </a:solidFill>
              </a:rPr>
              <a:t>2002):</a:t>
            </a:r>
          </a:p>
          <a:p>
            <a:r>
              <a:rPr lang="it-IT" sz="2400" dirty="0" smtClean="0">
                <a:solidFill>
                  <a:srgbClr val="FFC000"/>
                </a:solidFill>
              </a:rPr>
              <a:t>insieme </a:t>
            </a:r>
            <a:r>
              <a:rPr lang="it-IT" sz="2400" dirty="0">
                <a:solidFill>
                  <a:srgbClr val="FFC000"/>
                </a:solidFill>
              </a:rPr>
              <a:t>dei sistemi di credenze, valori, usanze e di attribuzione di significati che caratterizzano una determinata comunità nel far fronte agli eventi critici</a:t>
            </a:r>
            <a:endParaRPr lang="it-IT" sz="24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5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21126" y="563823"/>
            <a:ext cx="726203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spcBef>
                <a:spcPts val="5"/>
              </a:spcBef>
              <a:spcAft>
                <a:spcPts val="0"/>
              </a:spcAft>
            </a:pPr>
            <a:r>
              <a:rPr lang="it-IT" sz="2600" dirty="0" smtClean="0">
                <a:solidFill>
                  <a:schemeClr val="bg1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risultato </a:t>
            </a:r>
            <a:r>
              <a:rPr lang="it-IT" sz="2600" dirty="0">
                <a:solidFill>
                  <a:schemeClr val="bg1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finale di un processo dovuto a quanto si verifica successivamente a un evento avverso, </a:t>
            </a:r>
            <a:r>
              <a:rPr lang="it-IT" sz="2600" b="1" dirty="0" smtClean="0">
                <a:solidFill>
                  <a:srgbClr val="FFC000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E </a:t>
            </a:r>
            <a:r>
              <a:rPr lang="it-IT" sz="2600" dirty="0" smtClean="0">
                <a:solidFill>
                  <a:schemeClr val="bg1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dal </a:t>
            </a:r>
            <a:r>
              <a:rPr lang="it-IT" sz="2600" dirty="0">
                <a:solidFill>
                  <a:schemeClr val="bg1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modo in cui la comunità è preparata a far fronte all’evento (</a:t>
            </a:r>
            <a:r>
              <a:rPr lang="it-IT" sz="2600" dirty="0" err="1">
                <a:solidFill>
                  <a:schemeClr val="bg1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Kendra</a:t>
            </a:r>
            <a:r>
              <a:rPr lang="it-IT" sz="2600" dirty="0">
                <a:solidFill>
                  <a:schemeClr val="bg1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 &amp; </a:t>
            </a:r>
            <a:r>
              <a:rPr lang="it-IT" sz="2600" dirty="0" err="1">
                <a:solidFill>
                  <a:schemeClr val="bg1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Wachtendorf</a:t>
            </a:r>
            <a:r>
              <a:rPr lang="it-IT" sz="2600" dirty="0">
                <a:solidFill>
                  <a:schemeClr val="bg1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, 2003).</a:t>
            </a:r>
            <a:endParaRPr lang="it-IT" sz="2600" dirty="0">
              <a:solidFill>
                <a:schemeClr val="bg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03322" y="3338324"/>
            <a:ext cx="1173982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b="1" dirty="0" smtClean="0">
                <a:solidFill>
                  <a:srgbClr val="FFC000"/>
                </a:solidFill>
              </a:rPr>
              <a:t>Capacità della C. resiliente</a:t>
            </a:r>
            <a:r>
              <a:rPr lang="it-IT" sz="2600" dirty="0" smtClean="0">
                <a:solidFill>
                  <a:srgbClr val="FFC000"/>
                </a:solidFill>
              </a:rPr>
              <a:t>: (</a:t>
            </a:r>
            <a:r>
              <a:rPr lang="it-IT" sz="2600" dirty="0" err="1" smtClean="0">
                <a:solidFill>
                  <a:srgbClr val="FFC000"/>
                </a:solidFill>
              </a:rPr>
              <a:t>Khimbi</a:t>
            </a:r>
            <a:r>
              <a:rPr lang="it-IT" sz="2600" dirty="0" smtClean="0">
                <a:solidFill>
                  <a:srgbClr val="FFC000"/>
                </a:solidFill>
              </a:rPr>
              <a:t> &amp; </a:t>
            </a:r>
            <a:r>
              <a:rPr lang="it-IT" sz="2600" dirty="0" err="1" smtClean="0">
                <a:solidFill>
                  <a:srgbClr val="FFC000"/>
                </a:solidFill>
              </a:rPr>
              <a:t>Shamai</a:t>
            </a:r>
            <a:r>
              <a:rPr lang="it-IT" sz="2600" dirty="0" smtClean="0">
                <a:solidFill>
                  <a:srgbClr val="FFC000"/>
                </a:solidFill>
              </a:rPr>
              <a:t>, 2003)</a:t>
            </a:r>
          </a:p>
          <a:p>
            <a:endParaRPr lang="it-IT" sz="2600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600" b="1" i="1" dirty="0" smtClean="0">
                <a:solidFill>
                  <a:schemeClr val="bg1"/>
                </a:solidFill>
              </a:rPr>
              <a:t>Resistenza</a:t>
            </a:r>
            <a:r>
              <a:rPr lang="it-IT" sz="2600" b="1" i="1" dirty="0" smtClean="0">
                <a:solidFill>
                  <a:srgbClr val="FFC000"/>
                </a:solidFill>
              </a:rPr>
              <a:t> di fronte all’impatto dell’evento critico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600" b="1" i="1" dirty="0" smtClean="0">
                <a:solidFill>
                  <a:schemeClr val="bg1"/>
                </a:solidFill>
              </a:rPr>
              <a:t>Recupero</a:t>
            </a:r>
            <a:r>
              <a:rPr lang="it-IT" sz="2600" b="1" i="1" dirty="0" smtClean="0">
                <a:solidFill>
                  <a:srgbClr val="FFC000"/>
                </a:solidFill>
              </a:rPr>
              <a:t> (capacità di ristabilirsi in modo efficiente e rapido dall’evento traumatico)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600" b="1" i="1" dirty="0" smtClean="0">
                <a:solidFill>
                  <a:schemeClr val="bg1"/>
                </a:solidFill>
              </a:rPr>
              <a:t>Creatività</a:t>
            </a:r>
            <a:r>
              <a:rPr lang="it-IT" sz="2600" b="1" i="1" dirty="0" smtClean="0">
                <a:solidFill>
                  <a:srgbClr val="FFC000"/>
                </a:solidFill>
              </a:rPr>
              <a:t> (capacità di mettere in atto soluzioni creative alle problematiche della C. arrivando ad una capacità di funzionamento superiore a quella precedente l’evento) </a:t>
            </a:r>
          </a:p>
        </p:txBody>
      </p:sp>
      <p:sp>
        <p:nvSpPr>
          <p:cNvPr id="4" name="Rettangolo 3"/>
          <p:cNvSpPr/>
          <p:nvPr/>
        </p:nvSpPr>
        <p:spPr>
          <a:xfrm>
            <a:off x="601562" y="1148598"/>
            <a:ext cx="2202398" cy="584775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  <a:ea typeface="Palatino Linotype" panose="02040502050505030304" pitchFamily="18" charset="0"/>
                <a:cs typeface="Palatino Linotype" panose="02040502050505030304" pitchFamily="18" charset="0"/>
              </a:rPr>
              <a:t>RESILIENZA </a:t>
            </a:r>
            <a:endParaRPr lang="it-IT" sz="3200" b="1" dirty="0"/>
          </a:p>
        </p:txBody>
      </p:sp>
      <p:sp>
        <p:nvSpPr>
          <p:cNvPr id="5" name="Freccia a destra 4"/>
          <p:cNvSpPr/>
          <p:nvPr/>
        </p:nvSpPr>
        <p:spPr>
          <a:xfrm>
            <a:off x="2983920" y="916906"/>
            <a:ext cx="808075" cy="7549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 rot="5400000">
            <a:off x="5498064" y="2420003"/>
            <a:ext cx="808075" cy="7549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52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961709" y="0"/>
            <a:ext cx="61748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sz="3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Gli interventi in emergenza</a:t>
            </a:r>
            <a:endParaRPr lang="it-IT" sz="3600" b="1" cap="small" dirty="0">
              <a:solidFill>
                <a:srgbClr val="FFC000"/>
              </a:solidFill>
              <a:latin typeface="Palatino"/>
              <a:ea typeface="Palatino"/>
              <a:cs typeface="Palatino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370103" y="752600"/>
            <a:ext cx="5931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latin typeface="Palatino"/>
              </a:rPr>
              <a:t>4 categorie di interventi </a:t>
            </a:r>
            <a:r>
              <a:rPr lang="it-IT" sz="2000" dirty="0" smtClean="0">
                <a:solidFill>
                  <a:schemeClr val="bg1"/>
                </a:solidFill>
                <a:latin typeface="Palatino"/>
              </a:rPr>
              <a:t>(</a:t>
            </a:r>
            <a:r>
              <a:rPr lang="it-IT" sz="2000" dirty="0" err="1" smtClean="0">
                <a:solidFill>
                  <a:schemeClr val="bg1"/>
                </a:solidFill>
                <a:latin typeface="Palatino"/>
              </a:rPr>
              <a:t>Axia</a:t>
            </a:r>
            <a:r>
              <a:rPr lang="it-IT" sz="2000" dirty="0" smtClean="0">
                <a:solidFill>
                  <a:schemeClr val="bg1"/>
                </a:solidFill>
                <a:latin typeface="Palatino"/>
              </a:rPr>
              <a:t>, 2006):</a:t>
            </a:r>
          </a:p>
        </p:txBody>
      </p:sp>
      <p:sp>
        <p:nvSpPr>
          <p:cNvPr id="3" name="Rettangolo 2"/>
          <p:cNvSpPr/>
          <p:nvPr/>
        </p:nvSpPr>
        <p:spPr>
          <a:xfrm>
            <a:off x="438424" y="1366663"/>
            <a:ext cx="2182008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latin typeface="Palatino"/>
              </a:rPr>
              <a:t>Soccorso </a:t>
            </a:r>
            <a:endParaRPr lang="it-IT" sz="2800" b="1" dirty="0" smtClean="0">
              <a:solidFill>
                <a:schemeClr val="bg1"/>
              </a:solidFill>
              <a:latin typeface="Palatino"/>
            </a:endParaRPr>
          </a:p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Palatino"/>
              </a:rPr>
              <a:t>psicologico</a:t>
            </a:r>
            <a:endParaRPr lang="it-IT" sz="2800" b="1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222027" y="1668235"/>
            <a:ext cx="2342308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  <a:latin typeface="Palatino"/>
              </a:rPr>
              <a:t> Psicosociali</a:t>
            </a:r>
            <a:endParaRPr lang="it-IT" sz="2800" b="1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296900" y="1731948"/>
            <a:ext cx="2683748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  <a:latin typeface="Palatino"/>
              </a:rPr>
              <a:t>Psicoeducativi</a:t>
            </a:r>
            <a:endParaRPr lang="it-IT" sz="2800" b="1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9489838" y="1731948"/>
            <a:ext cx="2201244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  <a:latin typeface="Palatino"/>
              </a:rPr>
              <a:t>Formazione</a:t>
            </a:r>
            <a:endParaRPr lang="it-IT" sz="2800" b="1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44542" y="2453065"/>
            <a:ext cx="2817168" cy="378565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C000"/>
                </a:solidFill>
                <a:latin typeface="Palatino"/>
              </a:rPr>
              <a:t>Obiettivo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: gestione crisi e presa in carico aspetti emozionali </a:t>
            </a:r>
            <a:r>
              <a:rPr lang="it-IT" sz="2400" dirty="0" smtClean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 supporto ai coinvolti per stabilizzazione emozionale</a:t>
            </a:r>
          </a:p>
          <a:p>
            <a:r>
              <a:rPr lang="it-IT" sz="2400" b="1" dirty="0" smtClean="0">
                <a:solidFill>
                  <a:srgbClr val="FFC000"/>
                </a:solidFill>
                <a:latin typeface="Palatino"/>
                <a:sym typeface="Wingdings" panose="05000000000000000000" pitchFamily="2" charset="2"/>
              </a:rPr>
              <a:t>Tecniche</a:t>
            </a:r>
            <a:r>
              <a:rPr lang="it-IT" sz="2400" dirty="0" smtClean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: </a:t>
            </a:r>
            <a:r>
              <a:rPr lang="it-IT" sz="2400" dirty="0" err="1" smtClean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defusing</a:t>
            </a:r>
            <a:r>
              <a:rPr lang="it-IT" sz="2400" dirty="0" smtClean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 e </a:t>
            </a:r>
            <a:r>
              <a:rPr lang="it-IT" sz="2400" dirty="0" err="1" smtClean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debriefing</a:t>
            </a:r>
            <a:endParaRPr lang="it-IT" sz="2400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169755" y="2453065"/>
            <a:ext cx="2763099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C000"/>
                </a:solidFill>
                <a:latin typeface="Palatino"/>
              </a:rPr>
              <a:t>Obiettivo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: attivare strategie </a:t>
            </a:r>
            <a:r>
              <a:rPr lang="it-IT" sz="2400" dirty="0" err="1" smtClean="0">
                <a:solidFill>
                  <a:schemeClr val="bg1"/>
                </a:solidFill>
                <a:latin typeface="Palatino"/>
              </a:rPr>
              <a:t>coping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e autoprotettive a livello individuale e collettivo</a:t>
            </a:r>
            <a:endParaRPr lang="it-IT" sz="2400" dirty="0" smtClean="0">
              <a:solidFill>
                <a:schemeClr val="bg1"/>
              </a:solidFill>
              <a:latin typeface="Palatino"/>
              <a:sym typeface="Wingdings" panose="05000000000000000000" pitchFamily="2" charset="2"/>
            </a:endParaRPr>
          </a:p>
          <a:p>
            <a:r>
              <a:rPr lang="it-IT" sz="2400" dirty="0" smtClean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Interventi a più livelli attivabili nelle diverse fasi dell’emergenza  </a:t>
            </a:r>
            <a:endParaRPr lang="it-IT" sz="2400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169755" y="5952570"/>
            <a:ext cx="266036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>
                <a:latin typeface="Palatino"/>
              </a:rPr>
              <a:t>Linee guida </a:t>
            </a:r>
            <a:r>
              <a:rPr lang="it-IT" sz="2400" dirty="0" smtClean="0">
                <a:latin typeface="Palatino"/>
                <a:hlinkClick r:id="rId3"/>
              </a:rPr>
              <a:t>EU</a:t>
            </a:r>
            <a:r>
              <a:rPr lang="it-IT" sz="2400" dirty="0" smtClean="0">
                <a:latin typeface="Palatino"/>
              </a:rPr>
              <a:t> e nazionali</a:t>
            </a:r>
            <a:endParaRPr lang="it-IT" sz="2400" dirty="0">
              <a:latin typeface="Palatino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212419" y="2453065"/>
            <a:ext cx="2852710" cy="30469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C000"/>
                </a:solidFill>
                <a:latin typeface="Palatino"/>
              </a:rPr>
              <a:t>Obiettivo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: prevenzione e riduzione del danno </a:t>
            </a:r>
            <a:r>
              <a:rPr lang="it-IT" sz="2400" dirty="0" smtClean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Informazione su comportamenti da adottare in situazioni critiche</a:t>
            </a:r>
          </a:p>
          <a:p>
            <a:r>
              <a:rPr lang="it-IT" sz="2400" dirty="0" smtClean="0">
                <a:solidFill>
                  <a:srgbClr val="FFC000"/>
                </a:solidFill>
                <a:latin typeface="Palatino"/>
                <a:sym typeface="Wingdings" panose="05000000000000000000" pitchFamily="2" charset="2"/>
              </a:rPr>
              <a:t>Target</a:t>
            </a:r>
            <a:r>
              <a:rPr lang="it-IT" sz="2400" dirty="0" smtClean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: cittadinanza</a:t>
            </a:r>
            <a:endParaRPr lang="it-IT" sz="2400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266143" y="5598693"/>
            <a:ext cx="2660366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rgbClr val="FFC000"/>
                </a:solidFill>
                <a:latin typeface="Palatino"/>
              </a:rPr>
              <a:t>Es. piani evacuazione PC</a:t>
            </a:r>
            <a:endParaRPr lang="it-IT" sz="2400" dirty="0">
              <a:solidFill>
                <a:srgbClr val="FFC000"/>
              </a:solidFill>
              <a:latin typeface="Palatino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9259798" y="2453065"/>
            <a:ext cx="2852710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C000"/>
                </a:solidFill>
                <a:latin typeface="Palatino"/>
              </a:rPr>
              <a:t>Obiettivo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: </a:t>
            </a:r>
          </a:p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1. formare i diversi operatori su risvolti psicologici di traumi, strategie di </a:t>
            </a:r>
            <a:r>
              <a:rPr lang="it-IT" sz="2400" dirty="0" err="1" smtClean="0">
                <a:solidFill>
                  <a:schemeClr val="bg1"/>
                </a:solidFill>
                <a:latin typeface="Palatino"/>
              </a:rPr>
              <a:t>coping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e </a:t>
            </a:r>
            <a:r>
              <a:rPr lang="it-IT" sz="2400" dirty="0" err="1" smtClean="0">
                <a:solidFill>
                  <a:schemeClr val="bg1"/>
                </a:solidFill>
                <a:latin typeface="Palatino"/>
              </a:rPr>
              <a:t>problem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</a:t>
            </a:r>
            <a:r>
              <a:rPr lang="it-IT" sz="2400" dirty="0" err="1" smtClean="0">
                <a:solidFill>
                  <a:schemeClr val="bg1"/>
                </a:solidFill>
                <a:latin typeface="Palatino"/>
              </a:rPr>
              <a:t>solving</a:t>
            </a:r>
            <a:endParaRPr lang="it-IT" sz="2400" dirty="0" smtClean="0">
              <a:solidFill>
                <a:schemeClr val="bg1"/>
              </a:solidFill>
              <a:latin typeface="Palatino"/>
            </a:endParaRPr>
          </a:p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2. Individuare risorse resilienti nella C. </a:t>
            </a:r>
            <a:r>
              <a:rPr lang="it-IT" sz="2400" dirty="0" smtClean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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</a:t>
            </a:r>
            <a:r>
              <a:rPr lang="it-IT" sz="2400" i="1" dirty="0" smtClean="0">
                <a:solidFill>
                  <a:schemeClr val="bg1"/>
                </a:solidFill>
                <a:latin typeface="Palatino"/>
              </a:rPr>
              <a:t>Community-</a:t>
            </a:r>
            <a:r>
              <a:rPr lang="it-IT" sz="2400" i="1" dirty="0" err="1" smtClean="0">
                <a:solidFill>
                  <a:schemeClr val="bg1"/>
                </a:solidFill>
                <a:latin typeface="Palatino"/>
              </a:rPr>
              <a:t>based</a:t>
            </a:r>
            <a:r>
              <a:rPr lang="it-IT" sz="2400" i="1" dirty="0" smtClean="0">
                <a:solidFill>
                  <a:schemeClr val="bg1"/>
                </a:solidFill>
                <a:latin typeface="Palatino"/>
              </a:rPr>
              <a:t> </a:t>
            </a:r>
            <a:r>
              <a:rPr lang="it-IT" sz="2400" i="1" dirty="0" err="1" smtClean="0">
                <a:solidFill>
                  <a:schemeClr val="bg1"/>
                </a:solidFill>
                <a:latin typeface="Palatino"/>
              </a:rPr>
              <a:t>interventions</a:t>
            </a:r>
            <a:endParaRPr lang="it-IT" sz="2400" i="1" dirty="0">
              <a:solidFill>
                <a:schemeClr val="bg1"/>
              </a:solidFill>
              <a:latin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8298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tangolo 29">
            <a:hlinkClick r:id="rId2"/>
          </p:cNvPr>
          <p:cNvSpPr/>
          <p:nvPr/>
        </p:nvSpPr>
        <p:spPr>
          <a:xfrm>
            <a:off x="104073" y="132342"/>
            <a:ext cx="726295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400" b="1" cap="small" dirty="0" err="1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Psychosocial</a:t>
            </a:r>
            <a:r>
              <a:rPr lang="it-IT" sz="34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 </a:t>
            </a:r>
            <a:r>
              <a:rPr lang="it-IT" sz="3400" b="1" cap="small" dirty="0" err="1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working</a:t>
            </a:r>
            <a:r>
              <a:rPr lang="it-IT" sz="34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 </a:t>
            </a:r>
            <a:r>
              <a:rPr lang="it-IT" sz="3400" b="1" cap="small" dirty="0" err="1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group</a:t>
            </a:r>
            <a:endParaRPr lang="it-IT" sz="3400" b="1" cap="small" dirty="0">
              <a:solidFill>
                <a:srgbClr val="FFC000"/>
              </a:solidFill>
            </a:endParaRPr>
          </a:p>
        </p:txBody>
      </p:sp>
      <p:grpSp>
        <p:nvGrpSpPr>
          <p:cNvPr id="34" name="Gruppo 33"/>
          <p:cNvGrpSpPr/>
          <p:nvPr/>
        </p:nvGrpSpPr>
        <p:grpSpPr>
          <a:xfrm>
            <a:off x="2171067" y="1450618"/>
            <a:ext cx="4942191" cy="4726898"/>
            <a:chOff x="2346443" y="876459"/>
            <a:chExt cx="4870432" cy="4638358"/>
          </a:xfrm>
        </p:grpSpPr>
        <p:sp>
          <p:nvSpPr>
            <p:cNvPr id="35" name="object 4"/>
            <p:cNvSpPr/>
            <p:nvPr/>
          </p:nvSpPr>
          <p:spPr>
            <a:xfrm>
              <a:off x="4766409" y="876459"/>
              <a:ext cx="2450466" cy="2411986"/>
            </a:xfrm>
            <a:custGeom>
              <a:avLst/>
              <a:gdLst/>
              <a:ahLst/>
              <a:cxnLst/>
              <a:rect l="l" t="t" r="r" b="b"/>
              <a:pathLst>
                <a:path w="1391920" h="1391920">
                  <a:moveTo>
                    <a:pt x="0" y="0"/>
                  </a:moveTo>
                  <a:lnTo>
                    <a:pt x="0" y="1391412"/>
                  </a:lnTo>
                  <a:lnTo>
                    <a:pt x="1391412" y="1391412"/>
                  </a:lnTo>
                  <a:lnTo>
                    <a:pt x="1390605" y="1343577"/>
                  </a:lnTo>
                  <a:lnTo>
                    <a:pt x="1388201" y="1296147"/>
                  </a:lnTo>
                  <a:lnTo>
                    <a:pt x="1384228" y="1249148"/>
                  </a:lnTo>
                  <a:lnTo>
                    <a:pt x="1378709" y="1202606"/>
                  </a:lnTo>
                  <a:lnTo>
                    <a:pt x="1371673" y="1156546"/>
                  </a:lnTo>
                  <a:lnTo>
                    <a:pt x="1363143" y="1110995"/>
                  </a:lnTo>
                  <a:lnTo>
                    <a:pt x="1353146" y="1065977"/>
                  </a:lnTo>
                  <a:lnTo>
                    <a:pt x="1341709" y="1021520"/>
                  </a:lnTo>
                  <a:lnTo>
                    <a:pt x="1328856" y="977650"/>
                  </a:lnTo>
                  <a:lnTo>
                    <a:pt x="1314614" y="934391"/>
                  </a:lnTo>
                  <a:lnTo>
                    <a:pt x="1299009" y="891770"/>
                  </a:lnTo>
                  <a:lnTo>
                    <a:pt x="1282067" y="849813"/>
                  </a:lnTo>
                  <a:lnTo>
                    <a:pt x="1263813" y="808546"/>
                  </a:lnTo>
                  <a:lnTo>
                    <a:pt x="1244274" y="767994"/>
                  </a:lnTo>
                  <a:lnTo>
                    <a:pt x="1223475" y="728184"/>
                  </a:lnTo>
                  <a:lnTo>
                    <a:pt x="1201442" y="689141"/>
                  </a:lnTo>
                  <a:lnTo>
                    <a:pt x="1178202" y="650892"/>
                  </a:lnTo>
                  <a:lnTo>
                    <a:pt x="1153779" y="613462"/>
                  </a:lnTo>
                  <a:lnTo>
                    <a:pt x="1128201" y="576877"/>
                  </a:lnTo>
                  <a:lnTo>
                    <a:pt x="1101492" y="541163"/>
                  </a:lnTo>
                  <a:lnTo>
                    <a:pt x="1073679" y="506346"/>
                  </a:lnTo>
                  <a:lnTo>
                    <a:pt x="1044788" y="472452"/>
                  </a:lnTo>
                  <a:lnTo>
                    <a:pt x="1014845" y="439507"/>
                  </a:lnTo>
                  <a:lnTo>
                    <a:pt x="983875" y="407536"/>
                  </a:lnTo>
                  <a:lnTo>
                    <a:pt x="951904" y="376566"/>
                  </a:lnTo>
                  <a:lnTo>
                    <a:pt x="918959" y="346623"/>
                  </a:lnTo>
                  <a:lnTo>
                    <a:pt x="885065" y="317732"/>
                  </a:lnTo>
                  <a:lnTo>
                    <a:pt x="850248" y="289919"/>
                  </a:lnTo>
                  <a:lnTo>
                    <a:pt x="814534" y="263210"/>
                  </a:lnTo>
                  <a:lnTo>
                    <a:pt x="777949" y="237632"/>
                  </a:lnTo>
                  <a:lnTo>
                    <a:pt x="740519" y="213209"/>
                  </a:lnTo>
                  <a:lnTo>
                    <a:pt x="702270" y="189969"/>
                  </a:lnTo>
                  <a:lnTo>
                    <a:pt x="663227" y="167936"/>
                  </a:lnTo>
                  <a:lnTo>
                    <a:pt x="623417" y="147137"/>
                  </a:lnTo>
                  <a:lnTo>
                    <a:pt x="582865" y="127598"/>
                  </a:lnTo>
                  <a:lnTo>
                    <a:pt x="541598" y="109344"/>
                  </a:lnTo>
                  <a:lnTo>
                    <a:pt x="499641" y="92402"/>
                  </a:lnTo>
                  <a:lnTo>
                    <a:pt x="457020" y="76797"/>
                  </a:lnTo>
                  <a:lnTo>
                    <a:pt x="413761" y="62555"/>
                  </a:lnTo>
                  <a:lnTo>
                    <a:pt x="369891" y="49702"/>
                  </a:lnTo>
                  <a:lnTo>
                    <a:pt x="325434" y="38265"/>
                  </a:lnTo>
                  <a:lnTo>
                    <a:pt x="280416" y="28268"/>
                  </a:lnTo>
                  <a:lnTo>
                    <a:pt x="234865" y="19738"/>
                  </a:lnTo>
                  <a:lnTo>
                    <a:pt x="188805" y="12702"/>
                  </a:lnTo>
                  <a:lnTo>
                    <a:pt x="142263" y="7183"/>
                  </a:lnTo>
                  <a:lnTo>
                    <a:pt x="95264" y="3210"/>
                  </a:lnTo>
                  <a:lnTo>
                    <a:pt x="47834" y="8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pPr algn="ctr">
                <a:spcBef>
                  <a:spcPts val="3000"/>
                </a:spcBef>
              </a:pPr>
              <a:endParaRPr sz="3200" dirty="0"/>
            </a:p>
          </p:txBody>
        </p:sp>
        <p:sp>
          <p:nvSpPr>
            <p:cNvPr id="36" name="Rettangolo 35"/>
            <p:cNvSpPr/>
            <p:nvPr/>
          </p:nvSpPr>
          <p:spPr>
            <a:xfrm>
              <a:off x="4566190" y="1700057"/>
              <a:ext cx="2528702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3000"/>
                </a:spcBef>
              </a:pPr>
              <a:r>
                <a:rPr lang="it-IT" sz="3200" dirty="0" smtClean="0"/>
                <a:t>Human </a:t>
              </a:r>
              <a:r>
                <a:rPr lang="it-IT" sz="3200" dirty="0" err="1" smtClean="0"/>
                <a:t>capacity</a:t>
              </a:r>
              <a:endParaRPr lang="it-IT" sz="3200" dirty="0"/>
            </a:p>
          </p:txBody>
        </p:sp>
        <p:sp>
          <p:nvSpPr>
            <p:cNvPr id="37" name="object 6"/>
            <p:cNvSpPr/>
            <p:nvPr/>
          </p:nvSpPr>
          <p:spPr>
            <a:xfrm>
              <a:off x="4766409" y="3280772"/>
              <a:ext cx="2450466" cy="2193491"/>
            </a:xfrm>
            <a:custGeom>
              <a:avLst/>
              <a:gdLst/>
              <a:ahLst/>
              <a:cxnLst/>
              <a:rect l="l" t="t" r="r" b="b"/>
              <a:pathLst>
                <a:path w="1391920" h="1391920">
                  <a:moveTo>
                    <a:pt x="1391412" y="0"/>
                  </a:moveTo>
                  <a:lnTo>
                    <a:pt x="0" y="0"/>
                  </a:lnTo>
                  <a:lnTo>
                    <a:pt x="0" y="1391411"/>
                  </a:lnTo>
                  <a:lnTo>
                    <a:pt x="47834" y="1390605"/>
                  </a:lnTo>
                  <a:lnTo>
                    <a:pt x="95264" y="1388201"/>
                  </a:lnTo>
                  <a:lnTo>
                    <a:pt x="142263" y="1384228"/>
                  </a:lnTo>
                  <a:lnTo>
                    <a:pt x="188805" y="1378709"/>
                  </a:lnTo>
                  <a:lnTo>
                    <a:pt x="234865" y="1371673"/>
                  </a:lnTo>
                  <a:lnTo>
                    <a:pt x="280416" y="1363143"/>
                  </a:lnTo>
                  <a:lnTo>
                    <a:pt x="325434" y="1353146"/>
                  </a:lnTo>
                  <a:lnTo>
                    <a:pt x="369891" y="1341709"/>
                  </a:lnTo>
                  <a:lnTo>
                    <a:pt x="413761" y="1328856"/>
                  </a:lnTo>
                  <a:lnTo>
                    <a:pt x="457020" y="1314614"/>
                  </a:lnTo>
                  <a:lnTo>
                    <a:pt x="499641" y="1299009"/>
                  </a:lnTo>
                  <a:lnTo>
                    <a:pt x="541598" y="1282067"/>
                  </a:lnTo>
                  <a:lnTo>
                    <a:pt x="582865" y="1263813"/>
                  </a:lnTo>
                  <a:lnTo>
                    <a:pt x="623417" y="1244274"/>
                  </a:lnTo>
                  <a:lnTo>
                    <a:pt x="663227" y="1223475"/>
                  </a:lnTo>
                  <a:lnTo>
                    <a:pt x="702270" y="1201442"/>
                  </a:lnTo>
                  <a:lnTo>
                    <a:pt x="740519" y="1178202"/>
                  </a:lnTo>
                  <a:lnTo>
                    <a:pt x="777949" y="1153779"/>
                  </a:lnTo>
                  <a:lnTo>
                    <a:pt x="814534" y="1128201"/>
                  </a:lnTo>
                  <a:lnTo>
                    <a:pt x="850248" y="1101492"/>
                  </a:lnTo>
                  <a:lnTo>
                    <a:pt x="885065" y="1073679"/>
                  </a:lnTo>
                  <a:lnTo>
                    <a:pt x="918959" y="1044788"/>
                  </a:lnTo>
                  <a:lnTo>
                    <a:pt x="951904" y="1014845"/>
                  </a:lnTo>
                  <a:lnTo>
                    <a:pt x="983875" y="983875"/>
                  </a:lnTo>
                  <a:lnTo>
                    <a:pt x="1014845" y="951904"/>
                  </a:lnTo>
                  <a:lnTo>
                    <a:pt x="1044788" y="918959"/>
                  </a:lnTo>
                  <a:lnTo>
                    <a:pt x="1073679" y="885065"/>
                  </a:lnTo>
                  <a:lnTo>
                    <a:pt x="1101492" y="850248"/>
                  </a:lnTo>
                  <a:lnTo>
                    <a:pt x="1128201" y="814534"/>
                  </a:lnTo>
                  <a:lnTo>
                    <a:pt x="1153779" y="777949"/>
                  </a:lnTo>
                  <a:lnTo>
                    <a:pt x="1178202" y="740519"/>
                  </a:lnTo>
                  <a:lnTo>
                    <a:pt x="1201442" y="702270"/>
                  </a:lnTo>
                  <a:lnTo>
                    <a:pt x="1223475" y="663227"/>
                  </a:lnTo>
                  <a:lnTo>
                    <a:pt x="1244274" y="623417"/>
                  </a:lnTo>
                  <a:lnTo>
                    <a:pt x="1263813" y="582865"/>
                  </a:lnTo>
                  <a:lnTo>
                    <a:pt x="1282067" y="541598"/>
                  </a:lnTo>
                  <a:lnTo>
                    <a:pt x="1299009" y="499641"/>
                  </a:lnTo>
                  <a:lnTo>
                    <a:pt x="1314614" y="457020"/>
                  </a:lnTo>
                  <a:lnTo>
                    <a:pt x="1328856" y="413761"/>
                  </a:lnTo>
                  <a:lnTo>
                    <a:pt x="1341709" y="369891"/>
                  </a:lnTo>
                  <a:lnTo>
                    <a:pt x="1353146" y="325434"/>
                  </a:lnTo>
                  <a:lnTo>
                    <a:pt x="1363143" y="280416"/>
                  </a:lnTo>
                  <a:lnTo>
                    <a:pt x="1371673" y="234865"/>
                  </a:lnTo>
                  <a:lnTo>
                    <a:pt x="1378709" y="188805"/>
                  </a:lnTo>
                  <a:lnTo>
                    <a:pt x="1384228" y="142263"/>
                  </a:lnTo>
                  <a:lnTo>
                    <a:pt x="1388201" y="95264"/>
                  </a:lnTo>
                  <a:lnTo>
                    <a:pt x="1390605" y="47834"/>
                  </a:lnTo>
                  <a:lnTo>
                    <a:pt x="1391412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8"/>
            <p:cNvSpPr/>
            <p:nvPr/>
          </p:nvSpPr>
          <p:spPr>
            <a:xfrm>
              <a:off x="2346443" y="3280772"/>
              <a:ext cx="2431357" cy="2234045"/>
            </a:xfrm>
            <a:custGeom>
              <a:avLst/>
              <a:gdLst/>
              <a:ahLst/>
              <a:cxnLst/>
              <a:rect l="l" t="t" r="r" b="b"/>
              <a:pathLst>
                <a:path w="1391920" h="1391920">
                  <a:moveTo>
                    <a:pt x="1391412" y="0"/>
                  </a:moveTo>
                  <a:lnTo>
                    <a:pt x="0" y="0"/>
                  </a:lnTo>
                  <a:lnTo>
                    <a:pt x="806" y="47834"/>
                  </a:lnTo>
                  <a:lnTo>
                    <a:pt x="3210" y="95264"/>
                  </a:lnTo>
                  <a:lnTo>
                    <a:pt x="7183" y="142263"/>
                  </a:lnTo>
                  <a:lnTo>
                    <a:pt x="12702" y="188805"/>
                  </a:lnTo>
                  <a:lnTo>
                    <a:pt x="19738" y="234865"/>
                  </a:lnTo>
                  <a:lnTo>
                    <a:pt x="28268" y="280416"/>
                  </a:lnTo>
                  <a:lnTo>
                    <a:pt x="38265" y="325434"/>
                  </a:lnTo>
                  <a:lnTo>
                    <a:pt x="49702" y="369891"/>
                  </a:lnTo>
                  <a:lnTo>
                    <a:pt x="62555" y="413761"/>
                  </a:lnTo>
                  <a:lnTo>
                    <a:pt x="76797" y="457020"/>
                  </a:lnTo>
                  <a:lnTo>
                    <a:pt x="92402" y="499641"/>
                  </a:lnTo>
                  <a:lnTo>
                    <a:pt x="109344" y="541598"/>
                  </a:lnTo>
                  <a:lnTo>
                    <a:pt x="127598" y="582865"/>
                  </a:lnTo>
                  <a:lnTo>
                    <a:pt x="147137" y="623417"/>
                  </a:lnTo>
                  <a:lnTo>
                    <a:pt x="167936" y="663227"/>
                  </a:lnTo>
                  <a:lnTo>
                    <a:pt x="189969" y="702270"/>
                  </a:lnTo>
                  <a:lnTo>
                    <a:pt x="213209" y="740519"/>
                  </a:lnTo>
                  <a:lnTo>
                    <a:pt x="237632" y="777949"/>
                  </a:lnTo>
                  <a:lnTo>
                    <a:pt x="263210" y="814534"/>
                  </a:lnTo>
                  <a:lnTo>
                    <a:pt x="289919" y="850248"/>
                  </a:lnTo>
                  <a:lnTo>
                    <a:pt x="317732" y="885065"/>
                  </a:lnTo>
                  <a:lnTo>
                    <a:pt x="346623" y="918959"/>
                  </a:lnTo>
                  <a:lnTo>
                    <a:pt x="376566" y="951904"/>
                  </a:lnTo>
                  <a:lnTo>
                    <a:pt x="407536" y="983875"/>
                  </a:lnTo>
                  <a:lnTo>
                    <a:pt x="439507" y="1014845"/>
                  </a:lnTo>
                  <a:lnTo>
                    <a:pt x="472452" y="1044788"/>
                  </a:lnTo>
                  <a:lnTo>
                    <a:pt x="506346" y="1073679"/>
                  </a:lnTo>
                  <a:lnTo>
                    <a:pt x="541163" y="1101492"/>
                  </a:lnTo>
                  <a:lnTo>
                    <a:pt x="576877" y="1128201"/>
                  </a:lnTo>
                  <a:lnTo>
                    <a:pt x="613462" y="1153779"/>
                  </a:lnTo>
                  <a:lnTo>
                    <a:pt x="650892" y="1178202"/>
                  </a:lnTo>
                  <a:lnTo>
                    <a:pt x="689141" y="1201442"/>
                  </a:lnTo>
                  <a:lnTo>
                    <a:pt x="728184" y="1223475"/>
                  </a:lnTo>
                  <a:lnTo>
                    <a:pt x="767994" y="1244274"/>
                  </a:lnTo>
                  <a:lnTo>
                    <a:pt x="808546" y="1263813"/>
                  </a:lnTo>
                  <a:lnTo>
                    <a:pt x="849813" y="1282067"/>
                  </a:lnTo>
                  <a:lnTo>
                    <a:pt x="891770" y="1299009"/>
                  </a:lnTo>
                  <a:lnTo>
                    <a:pt x="934391" y="1314614"/>
                  </a:lnTo>
                  <a:lnTo>
                    <a:pt x="977650" y="1328856"/>
                  </a:lnTo>
                  <a:lnTo>
                    <a:pt x="1021520" y="1341709"/>
                  </a:lnTo>
                  <a:lnTo>
                    <a:pt x="1065977" y="1353146"/>
                  </a:lnTo>
                  <a:lnTo>
                    <a:pt x="1110995" y="1363143"/>
                  </a:lnTo>
                  <a:lnTo>
                    <a:pt x="1156546" y="1371673"/>
                  </a:lnTo>
                  <a:lnTo>
                    <a:pt x="1202606" y="1378709"/>
                  </a:lnTo>
                  <a:lnTo>
                    <a:pt x="1249148" y="1384228"/>
                  </a:lnTo>
                  <a:lnTo>
                    <a:pt x="1296147" y="1388201"/>
                  </a:lnTo>
                  <a:lnTo>
                    <a:pt x="1343577" y="1390605"/>
                  </a:lnTo>
                  <a:lnTo>
                    <a:pt x="1391412" y="1391412"/>
                  </a:lnTo>
                  <a:lnTo>
                    <a:pt x="139141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10"/>
            <p:cNvSpPr/>
            <p:nvPr/>
          </p:nvSpPr>
          <p:spPr>
            <a:xfrm>
              <a:off x="2346443" y="876459"/>
              <a:ext cx="2419966" cy="2404313"/>
            </a:xfrm>
            <a:custGeom>
              <a:avLst/>
              <a:gdLst/>
              <a:ahLst/>
              <a:cxnLst/>
              <a:rect l="l" t="t" r="r" b="b"/>
              <a:pathLst>
                <a:path w="1391920" h="1391920">
                  <a:moveTo>
                    <a:pt x="1391412" y="0"/>
                  </a:moveTo>
                  <a:lnTo>
                    <a:pt x="1343577" y="806"/>
                  </a:lnTo>
                  <a:lnTo>
                    <a:pt x="1296147" y="3210"/>
                  </a:lnTo>
                  <a:lnTo>
                    <a:pt x="1249148" y="7183"/>
                  </a:lnTo>
                  <a:lnTo>
                    <a:pt x="1202606" y="12702"/>
                  </a:lnTo>
                  <a:lnTo>
                    <a:pt x="1156546" y="19738"/>
                  </a:lnTo>
                  <a:lnTo>
                    <a:pt x="1110995" y="28268"/>
                  </a:lnTo>
                  <a:lnTo>
                    <a:pt x="1065977" y="38265"/>
                  </a:lnTo>
                  <a:lnTo>
                    <a:pt x="1021520" y="49702"/>
                  </a:lnTo>
                  <a:lnTo>
                    <a:pt x="977650" y="62555"/>
                  </a:lnTo>
                  <a:lnTo>
                    <a:pt x="934391" y="76797"/>
                  </a:lnTo>
                  <a:lnTo>
                    <a:pt x="891770" y="92402"/>
                  </a:lnTo>
                  <a:lnTo>
                    <a:pt x="849813" y="109344"/>
                  </a:lnTo>
                  <a:lnTo>
                    <a:pt x="808546" y="127598"/>
                  </a:lnTo>
                  <a:lnTo>
                    <a:pt x="767994" y="147137"/>
                  </a:lnTo>
                  <a:lnTo>
                    <a:pt x="728184" y="167936"/>
                  </a:lnTo>
                  <a:lnTo>
                    <a:pt x="689141" y="189969"/>
                  </a:lnTo>
                  <a:lnTo>
                    <a:pt x="650892" y="213209"/>
                  </a:lnTo>
                  <a:lnTo>
                    <a:pt x="613462" y="237632"/>
                  </a:lnTo>
                  <a:lnTo>
                    <a:pt x="576877" y="263210"/>
                  </a:lnTo>
                  <a:lnTo>
                    <a:pt x="541163" y="289919"/>
                  </a:lnTo>
                  <a:lnTo>
                    <a:pt x="506346" y="317732"/>
                  </a:lnTo>
                  <a:lnTo>
                    <a:pt x="472452" y="346623"/>
                  </a:lnTo>
                  <a:lnTo>
                    <a:pt x="439507" y="376566"/>
                  </a:lnTo>
                  <a:lnTo>
                    <a:pt x="407536" y="407536"/>
                  </a:lnTo>
                  <a:lnTo>
                    <a:pt x="376566" y="439507"/>
                  </a:lnTo>
                  <a:lnTo>
                    <a:pt x="346623" y="472452"/>
                  </a:lnTo>
                  <a:lnTo>
                    <a:pt x="317732" y="506346"/>
                  </a:lnTo>
                  <a:lnTo>
                    <a:pt x="289919" y="541163"/>
                  </a:lnTo>
                  <a:lnTo>
                    <a:pt x="263210" y="576877"/>
                  </a:lnTo>
                  <a:lnTo>
                    <a:pt x="237632" y="613462"/>
                  </a:lnTo>
                  <a:lnTo>
                    <a:pt x="213209" y="650892"/>
                  </a:lnTo>
                  <a:lnTo>
                    <a:pt x="189969" y="689141"/>
                  </a:lnTo>
                  <a:lnTo>
                    <a:pt x="167936" y="728184"/>
                  </a:lnTo>
                  <a:lnTo>
                    <a:pt x="147137" y="767994"/>
                  </a:lnTo>
                  <a:lnTo>
                    <a:pt x="127598" y="808546"/>
                  </a:lnTo>
                  <a:lnTo>
                    <a:pt x="109344" y="849813"/>
                  </a:lnTo>
                  <a:lnTo>
                    <a:pt x="92402" y="891770"/>
                  </a:lnTo>
                  <a:lnTo>
                    <a:pt x="76797" y="934391"/>
                  </a:lnTo>
                  <a:lnTo>
                    <a:pt x="62555" y="977650"/>
                  </a:lnTo>
                  <a:lnTo>
                    <a:pt x="49702" y="1021520"/>
                  </a:lnTo>
                  <a:lnTo>
                    <a:pt x="38265" y="1065977"/>
                  </a:lnTo>
                  <a:lnTo>
                    <a:pt x="28268" y="1110995"/>
                  </a:lnTo>
                  <a:lnTo>
                    <a:pt x="19738" y="1156546"/>
                  </a:lnTo>
                  <a:lnTo>
                    <a:pt x="12702" y="1202606"/>
                  </a:lnTo>
                  <a:lnTo>
                    <a:pt x="7183" y="1249148"/>
                  </a:lnTo>
                  <a:lnTo>
                    <a:pt x="3210" y="1296147"/>
                  </a:lnTo>
                  <a:lnTo>
                    <a:pt x="806" y="1343577"/>
                  </a:lnTo>
                  <a:lnTo>
                    <a:pt x="0" y="1391412"/>
                  </a:lnTo>
                  <a:lnTo>
                    <a:pt x="1391412" y="1391412"/>
                  </a:lnTo>
                  <a:lnTo>
                    <a:pt x="1391412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4849440" y="3568680"/>
              <a:ext cx="1962201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3000"/>
                </a:spcBef>
              </a:pPr>
              <a:r>
                <a:rPr lang="it-IT" sz="3200" dirty="0" smtClean="0"/>
                <a:t>Social </a:t>
              </a:r>
              <a:r>
                <a:rPr lang="it-IT" sz="3200" dirty="0" err="1" smtClean="0"/>
                <a:t>ecology</a:t>
              </a:r>
              <a:endParaRPr lang="it-IT" sz="3200" dirty="0"/>
            </a:p>
          </p:txBody>
        </p:sp>
        <p:sp>
          <p:nvSpPr>
            <p:cNvPr id="48" name="Rettangolo 47"/>
            <p:cNvSpPr/>
            <p:nvPr/>
          </p:nvSpPr>
          <p:spPr>
            <a:xfrm>
              <a:off x="2357878" y="3594551"/>
              <a:ext cx="2528702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3000"/>
                </a:spcBef>
              </a:pPr>
              <a:r>
                <a:rPr lang="it-IT" sz="3200" dirty="0" smtClean="0"/>
                <a:t>Culture and </a:t>
              </a:r>
              <a:r>
                <a:rPr lang="it-IT" sz="3200" dirty="0" err="1" smtClean="0"/>
                <a:t>values</a:t>
              </a:r>
              <a:endParaRPr lang="it-IT" sz="3200" dirty="0"/>
            </a:p>
          </p:txBody>
        </p:sp>
        <p:sp>
          <p:nvSpPr>
            <p:cNvPr id="51" name="Rettangolo 50"/>
            <p:cNvSpPr/>
            <p:nvPr/>
          </p:nvSpPr>
          <p:spPr>
            <a:xfrm>
              <a:off x="2513767" y="1868615"/>
              <a:ext cx="2528702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3000"/>
                </a:spcBef>
              </a:pPr>
              <a:r>
                <a:rPr lang="it-IT" sz="3200" dirty="0" err="1" smtClean="0"/>
                <a:t>Intervening</a:t>
              </a:r>
              <a:r>
                <a:rPr lang="it-IT" sz="3200" dirty="0" smtClean="0"/>
                <a:t> community</a:t>
              </a:r>
              <a:endParaRPr lang="it-IT" sz="3200" dirty="0"/>
            </a:p>
          </p:txBody>
        </p:sp>
      </p:grpSp>
      <p:sp>
        <p:nvSpPr>
          <p:cNvPr id="6" name="Fumetto 2 5"/>
          <p:cNvSpPr/>
          <p:nvPr/>
        </p:nvSpPr>
        <p:spPr>
          <a:xfrm>
            <a:off x="7588927" y="2255129"/>
            <a:ext cx="3264195" cy="1616149"/>
          </a:xfrm>
          <a:prstGeom prst="wedgeRoundRectCallout">
            <a:avLst>
              <a:gd name="adj1" fmla="val -69367"/>
              <a:gd name="adj2" fmla="val 302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dirty="0" smtClean="0"/>
              <a:t>Abilità, conoscenze e capacità di applicazione per fronteggiare E.</a:t>
            </a:r>
            <a:endParaRPr lang="it-IT" sz="2600" dirty="0"/>
          </a:p>
        </p:txBody>
      </p:sp>
      <p:sp>
        <p:nvSpPr>
          <p:cNvPr id="55" name="Fumetto 2 54"/>
          <p:cNvSpPr/>
          <p:nvPr/>
        </p:nvSpPr>
        <p:spPr>
          <a:xfrm>
            <a:off x="7461441" y="4488175"/>
            <a:ext cx="3391681" cy="1616149"/>
          </a:xfrm>
          <a:prstGeom prst="wedgeRoundRectCallout">
            <a:avLst>
              <a:gd name="adj1" fmla="val -72815"/>
              <a:gd name="adj2" fmla="val -157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dirty="0" smtClean="0"/>
              <a:t>Connessioni e legami sociali interni a una C.</a:t>
            </a:r>
            <a:endParaRPr lang="it-IT" sz="2600" dirty="0"/>
          </a:p>
        </p:txBody>
      </p:sp>
      <p:sp>
        <p:nvSpPr>
          <p:cNvPr id="56" name="Fumetto 2 55"/>
          <p:cNvSpPr/>
          <p:nvPr/>
        </p:nvSpPr>
        <p:spPr>
          <a:xfrm>
            <a:off x="104073" y="6104324"/>
            <a:ext cx="7054677" cy="683086"/>
          </a:xfrm>
          <a:prstGeom prst="wedgeRoundRectCallout">
            <a:avLst>
              <a:gd name="adj1" fmla="val -10925"/>
              <a:gd name="adj2" fmla="val -1854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dirty="0" smtClean="0"/>
              <a:t>Contesto e culture delle C.; diritti umani, espressioni politiche e culturali di una C. </a:t>
            </a:r>
            <a:endParaRPr lang="it-IT" sz="2600" dirty="0"/>
          </a:p>
        </p:txBody>
      </p:sp>
      <p:sp>
        <p:nvSpPr>
          <p:cNvPr id="57" name="Fumetto 2 56"/>
          <p:cNvSpPr/>
          <p:nvPr/>
        </p:nvSpPr>
        <p:spPr>
          <a:xfrm>
            <a:off x="104073" y="1746628"/>
            <a:ext cx="2290034" cy="784812"/>
          </a:xfrm>
          <a:prstGeom prst="wedgeRoundRectCallout">
            <a:avLst>
              <a:gd name="adj1" fmla="val 90378"/>
              <a:gd name="adj2" fmla="val -191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dirty="0" smtClean="0"/>
              <a:t>Comunità dei soccorritori</a:t>
            </a:r>
            <a:endParaRPr lang="it-IT" sz="2600" dirty="0"/>
          </a:p>
        </p:txBody>
      </p:sp>
      <p:sp>
        <p:nvSpPr>
          <p:cNvPr id="7" name="Rettangolo 6"/>
          <p:cNvSpPr/>
          <p:nvPr/>
        </p:nvSpPr>
        <p:spPr>
          <a:xfrm>
            <a:off x="6999350" y="-9729"/>
            <a:ext cx="5199321" cy="16479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US" sz="2800" i="1" dirty="0">
                <a:solidFill>
                  <a:schemeClr val="tx1"/>
                </a:solidFill>
              </a:rPr>
              <a:t>Psychosocial intervention in complex emergencies: a framework for </a:t>
            </a:r>
            <a:r>
              <a:rPr lang="en-US" sz="2800" i="1" dirty="0" smtClean="0">
                <a:solidFill>
                  <a:schemeClr val="tx1"/>
                </a:solidFill>
              </a:rPr>
              <a:t>practice</a:t>
            </a:r>
          </a:p>
          <a:p>
            <a:pPr algn="ctr" fontAlgn="base"/>
            <a:r>
              <a:rPr lang="en-US" sz="2800" dirty="0" smtClean="0">
                <a:solidFill>
                  <a:schemeClr val="tx1"/>
                </a:solidFill>
              </a:rPr>
              <a:t>(PWG, 2000)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1" y="76200"/>
            <a:ext cx="11521279" cy="97653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Palatino"/>
                <a:cs typeface="Arial" panose="020B0604020202020204" pitchFamily="34" charset="0"/>
              </a:rPr>
              <a:t>EMERGENZA</a:t>
            </a:r>
            <a:endParaRPr lang="en-US" sz="3200" b="1" dirty="0">
              <a:solidFill>
                <a:srgbClr val="FFC000"/>
              </a:solidFill>
              <a:latin typeface="Palatino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90668" y="984422"/>
            <a:ext cx="9861772" cy="848800"/>
          </a:xfrm>
        </p:spPr>
        <p:txBody>
          <a:bodyPr>
            <a:noAutofit/>
          </a:bodyPr>
          <a:lstStyle/>
          <a:p>
            <a:pPr algn="ctr"/>
            <a:r>
              <a:rPr lang="it-IT" sz="2600" b="0" dirty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Dal latino </a:t>
            </a:r>
            <a:r>
              <a:rPr lang="it-IT" sz="2600" b="0" i="1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emergere </a:t>
            </a:r>
            <a:r>
              <a:rPr lang="it-IT" sz="2600" b="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it-IT" sz="2600" b="0" i="1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  <a:sym typeface="Wingdings" panose="05000000000000000000" pitchFamily="2" charset="2"/>
              </a:rPr>
              <a:t>e</a:t>
            </a:r>
            <a:r>
              <a:rPr lang="it-IT" sz="2600" b="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  <a:sym typeface="Wingdings" panose="05000000000000000000" pitchFamily="2" charset="2"/>
              </a:rPr>
              <a:t> (</a:t>
            </a:r>
            <a:r>
              <a:rPr lang="it-IT" sz="2600" b="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fuori di) + </a:t>
            </a:r>
            <a:r>
              <a:rPr lang="it-IT" sz="2600" b="0" i="1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mergere </a:t>
            </a:r>
            <a:r>
              <a:rPr lang="it-IT" sz="2600" b="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(affondare, tuffare) </a:t>
            </a:r>
          </a:p>
          <a:p>
            <a:pPr algn="ctr"/>
            <a:r>
              <a:rPr lang="it-IT" sz="2600" b="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= </a:t>
            </a:r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ciò che affiora dalla superficie</a:t>
            </a:r>
            <a:endParaRPr lang="it-IT" sz="2600" dirty="0">
              <a:solidFill>
                <a:schemeClr val="bg1"/>
              </a:solidFill>
              <a:latin typeface="Palatino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35361" y="2120292"/>
            <a:ext cx="11377264" cy="218154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it-IT" sz="2600" dirty="0" smtClean="0">
                <a:solidFill>
                  <a:srgbClr val="FFC000"/>
                </a:solidFill>
                <a:latin typeface="Palatino"/>
                <a:cs typeface="Arial" panose="020B0604020202020204" pitchFamily="34" charset="0"/>
              </a:rPr>
              <a:t> nel senso comune ha significato negativo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it-IT" sz="2600" dirty="0" smtClean="0">
                <a:solidFill>
                  <a:srgbClr val="FFC000"/>
                </a:solidFill>
                <a:latin typeface="Palatino"/>
                <a:cs typeface="Arial" panose="020B0604020202020204" pitchFamily="34" charset="0"/>
              </a:rPr>
              <a:t>si riferisce alla presenza di una minaccia per rispondere alla quale occorre attivare interventi straordinari; implica il verificarsi di eventi dal potenziale traumatico per individui e collettività</a:t>
            </a:r>
            <a:endParaRPr lang="it-IT" sz="2600" dirty="0">
              <a:solidFill>
                <a:schemeClr val="bg1"/>
              </a:solidFill>
              <a:latin typeface="Palatino"/>
              <a:cs typeface="Arial" panose="020B0604020202020204" pitchFamily="34" charset="0"/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idx="1"/>
          </p:nvPr>
        </p:nvSpPr>
        <p:spPr>
          <a:xfrm>
            <a:off x="1007917" y="4977246"/>
            <a:ext cx="10453255" cy="527708"/>
          </a:xfrm>
        </p:spPr>
        <p:txBody>
          <a:bodyPr>
            <a:noAutofit/>
          </a:bodyPr>
          <a:lstStyle/>
          <a:p>
            <a:pPr algn="ctr"/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Causalità molteplice </a:t>
            </a:r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  <a:sym typeface="Wingdings" panose="05000000000000000000" pitchFamily="2" charset="2"/>
              </a:rPr>
              <a:t> Scenari di emergenza diversi e molteplici</a:t>
            </a:r>
            <a:endParaRPr lang="it-IT" sz="2600" dirty="0">
              <a:solidFill>
                <a:schemeClr val="bg1"/>
              </a:solidFill>
              <a:latin typeface="Palatin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6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35361" y="148937"/>
            <a:ext cx="11521279" cy="976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Palatino"/>
                <a:cs typeface="Arial" panose="020B0604020202020204" pitchFamily="34" charset="0"/>
              </a:rPr>
              <a:t>LE CAUSE DELL’EMERGENZA</a:t>
            </a:r>
            <a:endParaRPr lang="en-US" sz="3200" b="1" dirty="0">
              <a:solidFill>
                <a:srgbClr val="FFC000"/>
              </a:solidFill>
              <a:latin typeface="Palatino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94242" y="1216851"/>
            <a:ext cx="3124812" cy="1016081"/>
          </a:xfrm>
        </p:spPr>
        <p:txBody>
          <a:bodyPr>
            <a:noAutofit/>
          </a:bodyPr>
          <a:lstStyle/>
          <a:p>
            <a:pPr algn="ctr"/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EVENTI </a:t>
            </a:r>
          </a:p>
          <a:p>
            <a:pPr algn="ctr"/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NATURALI</a:t>
            </a:r>
            <a:endParaRPr lang="it-IT" sz="2600" dirty="0">
              <a:solidFill>
                <a:schemeClr val="bg1"/>
              </a:solidFill>
              <a:latin typeface="Palatino"/>
              <a:cs typeface="Arial" panose="020B0604020202020204" pitchFamily="34" charset="0"/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idx="1"/>
          </p:nvPr>
        </p:nvSpPr>
        <p:spPr>
          <a:xfrm>
            <a:off x="394241" y="3437869"/>
            <a:ext cx="3124812" cy="1350609"/>
          </a:xfrm>
        </p:spPr>
        <p:txBody>
          <a:bodyPr>
            <a:noAutofit/>
          </a:bodyPr>
          <a:lstStyle/>
          <a:p>
            <a:pPr algn="ctr"/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Eruzioni, terremoti, esondazioni… </a:t>
            </a:r>
            <a:endParaRPr lang="it-IT" sz="2600" dirty="0">
              <a:solidFill>
                <a:schemeClr val="bg1"/>
              </a:solidFill>
              <a:latin typeface="Palatino"/>
              <a:cs typeface="Arial" panose="020B0604020202020204" pitchFamily="34" charset="0"/>
            </a:endParaRPr>
          </a:p>
        </p:txBody>
      </p:sp>
      <p:sp>
        <p:nvSpPr>
          <p:cNvPr id="3" name="Freccia in giù 2"/>
          <p:cNvSpPr/>
          <p:nvPr/>
        </p:nvSpPr>
        <p:spPr>
          <a:xfrm>
            <a:off x="1665702" y="2638176"/>
            <a:ext cx="581891" cy="665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ext Placeholder 4"/>
          <p:cNvSpPr>
            <a:spLocks noGrp="1"/>
          </p:cNvSpPr>
          <p:nvPr>
            <p:ph type="body" idx="1"/>
          </p:nvPr>
        </p:nvSpPr>
        <p:spPr>
          <a:xfrm>
            <a:off x="6576833" y="1216851"/>
            <a:ext cx="3124812" cy="1016081"/>
          </a:xfrm>
        </p:spPr>
        <p:txBody>
          <a:bodyPr>
            <a:noAutofit/>
          </a:bodyPr>
          <a:lstStyle/>
          <a:p>
            <a:pPr algn="ctr"/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EVENTI </a:t>
            </a:r>
          </a:p>
          <a:p>
            <a:pPr algn="ctr"/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ANTROPICI</a:t>
            </a:r>
            <a:endParaRPr lang="it-IT" sz="2600" dirty="0">
              <a:solidFill>
                <a:schemeClr val="bg1"/>
              </a:solidFill>
              <a:latin typeface="Palatino"/>
              <a:cs typeface="Arial" panose="020B0604020202020204" pitchFamily="34" charset="0"/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idx="1"/>
          </p:nvPr>
        </p:nvSpPr>
        <p:spPr>
          <a:xfrm>
            <a:off x="4344013" y="2718956"/>
            <a:ext cx="7512627" cy="413904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Dovuti a conflittualità socio-politica </a:t>
            </a:r>
            <a:r>
              <a:rPr lang="it-IT" sz="2600" b="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(terrorismo, conflitti armati, rivoluzioni …)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Dovuti a errori o inadeguato utilizzo della tecnologia</a:t>
            </a:r>
            <a:r>
              <a:rPr lang="it-IT" sz="2600" b="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 (grandi incendi, crolli costruzioni, incidenti arerei, ferroviari, guasti alle centrali nucleari…)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60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Antropici-naturali:</a:t>
            </a:r>
            <a:r>
              <a:rPr lang="it-IT" sz="2600" b="0" dirty="0" smtClean="0">
                <a:solidFill>
                  <a:schemeClr val="bg1"/>
                </a:solidFill>
                <a:latin typeface="Palatino"/>
                <a:cs typeface="Arial" panose="020B0604020202020204" pitchFamily="34" charset="0"/>
              </a:rPr>
              <a:t> eventi che hanno una causa naturale ma che sono amplificati dall’opera dell’uomo (es. esondazione a seguito restringimento letto del fiume)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9330729" y="2113436"/>
            <a:ext cx="581891" cy="665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1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15636" y="1603671"/>
            <a:ext cx="113157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dirty="0" smtClean="0">
                <a:solidFill>
                  <a:schemeClr val="bg1"/>
                </a:solidFill>
                <a:latin typeface="Palatino"/>
                <a:ea typeface="Palatino"/>
                <a:cs typeface="Arial" panose="020B0604020202020204" pitchFamily="34" charset="0"/>
              </a:rPr>
              <a:t>EMERGENZA:  genera forti disequilibri nella componente socio-relazionale delle comunità territoriali 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9717"/>
            <a:ext cx="11958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cap="small" dirty="0" smtClean="0">
                <a:solidFill>
                  <a:srgbClr val="FFC000"/>
                </a:solidFill>
                <a:latin typeface="Palatino"/>
              </a:rPr>
              <a:t>Il contributo della psicologia</a:t>
            </a:r>
            <a:endParaRPr lang="it-IT" sz="3600" b="1" cap="small" dirty="0">
              <a:solidFill>
                <a:srgbClr val="FFC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15636" y="3443846"/>
            <a:ext cx="115428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dirty="0" smtClean="0">
                <a:solidFill>
                  <a:schemeClr val="bg1"/>
                </a:solidFill>
                <a:latin typeface="Palatino"/>
                <a:ea typeface="Palatino"/>
                <a:cs typeface="Arial" panose="020B0604020202020204" pitchFamily="34" charset="0"/>
              </a:rPr>
              <a:t>Importante rinforzare fattori di resilienza e forme di sostegno: lavoro di RETE </a:t>
            </a:r>
          </a:p>
          <a:p>
            <a:pPr algn="ctr"/>
            <a:r>
              <a:rPr lang="it-IT" sz="2600" b="1" dirty="0" smtClean="0">
                <a:solidFill>
                  <a:schemeClr val="bg1"/>
                </a:solidFill>
                <a:latin typeface="Palatino"/>
                <a:ea typeface="Palatino"/>
                <a:cs typeface="Arial" panose="020B0604020202020204" pitchFamily="34" charset="0"/>
                <a:sym typeface="Wingdings" panose="05000000000000000000" pitchFamily="2" charset="2"/>
              </a:rPr>
              <a:t> PREVENZIONE E PROMOZIONE DI COMUNITÀ</a:t>
            </a:r>
            <a:endParaRPr lang="it-IT" sz="2600" b="1" dirty="0" smtClean="0">
              <a:solidFill>
                <a:schemeClr val="bg1"/>
              </a:solidFill>
              <a:latin typeface="Palatino"/>
              <a:ea typeface="Palatin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70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tangolo 29"/>
          <p:cNvSpPr/>
          <p:nvPr/>
        </p:nvSpPr>
        <p:spPr>
          <a:xfrm>
            <a:off x="42270" y="47196"/>
            <a:ext cx="119585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0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FASI CICLICHE DELL’EMERGENZA: </a:t>
            </a:r>
            <a:r>
              <a:rPr lang="it-IT" sz="2600" b="1" cap="small" dirty="0" err="1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Catarinussi</a:t>
            </a:r>
            <a:r>
              <a:rPr lang="it-IT" sz="2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 e pelanda (1981)</a:t>
            </a:r>
            <a:endParaRPr lang="it-IT" sz="2600" b="1" cap="small" dirty="0">
              <a:solidFill>
                <a:srgbClr val="FFC000"/>
              </a:solidFill>
            </a:endParaRPr>
          </a:p>
        </p:txBody>
      </p:sp>
      <p:grpSp>
        <p:nvGrpSpPr>
          <p:cNvPr id="51" name="Gruppo 50"/>
          <p:cNvGrpSpPr/>
          <p:nvPr/>
        </p:nvGrpSpPr>
        <p:grpSpPr>
          <a:xfrm>
            <a:off x="2279626" y="965737"/>
            <a:ext cx="5463739" cy="5860533"/>
            <a:chOff x="5209862" y="768310"/>
            <a:chExt cx="5463739" cy="5860533"/>
          </a:xfrm>
        </p:grpSpPr>
        <p:grpSp>
          <p:nvGrpSpPr>
            <p:cNvPr id="50" name="Gruppo 49"/>
            <p:cNvGrpSpPr/>
            <p:nvPr/>
          </p:nvGrpSpPr>
          <p:grpSpPr>
            <a:xfrm>
              <a:off x="7701013" y="768310"/>
              <a:ext cx="2972588" cy="2816554"/>
              <a:chOff x="7701013" y="768310"/>
              <a:chExt cx="2972588" cy="2816554"/>
            </a:xfrm>
          </p:grpSpPr>
          <p:sp>
            <p:nvSpPr>
              <p:cNvPr id="40" name="object 12"/>
              <p:cNvSpPr/>
              <p:nvPr/>
            </p:nvSpPr>
            <p:spPr>
              <a:xfrm>
                <a:off x="7701013" y="768310"/>
                <a:ext cx="2972588" cy="2407903"/>
              </a:xfrm>
              <a:custGeom>
                <a:avLst/>
                <a:gdLst/>
                <a:ahLst/>
                <a:cxnLst/>
                <a:rect l="l" t="t" r="r" b="b"/>
                <a:pathLst>
                  <a:path w="1557654" h="1457960">
                    <a:moveTo>
                      <a:pt x="0" y="0"/>
                    </a:moveTo>
                    <a:lnTo>
                      <a:pt x="0" y="159016"/>
                    </a:lnTo>
                    <a:lnTo>
                      <a:pt x="48564" y="159912"/>
                    </a:lnTo>
                    <a:lnTo>
                      <a:pt x="96710" y="162577"/>
                    </a:lnTo>
                    <a:lnTo>
                      <a:pt x="144402" y="166984"/>
                    </a:lnTo>
                    <a:lnTo>
                      <a:pt x="191608" y="173100"/>
                    </a:lnTo>
                    <a:lnTo>
                      <a:pt x="238295" y="180897"/>
                    </a:lnTo>
                    <a:lnTo>
                      <a:pt x="284430" y="190344"/>
                    </a:lnTo>
                    <a:lnTo>
                      <a:pt x="329978" y="201411"/>
                    </a:lnTo>
                    <a:lnTo>
                      <a:pt x="374907" y="214067"/>
                    </a:lnTo>
                    <a:lnTo>
                      <a:pt x="419183" y="228283"/>
                    </a:lnTo>
                    <a:lnTo>
                      <a:pt x="462773" y="244029"/>
                    </a:lnTo>
                    <a:lnTo>
                      <a:pt x="505644" y="261275"/>
                    </a:lnTo>
                    <a:lnTo>
                      <a:pt x="547762" y="279990"/>
                    </a:lnTo>
                    <a:lnTo>
                      <a:pt x="589094" y="300144"/>
                    </a:lnTo>
                    <a:lnTo>
                      <a:pt x="629606" y="321707"/>
                    </a:lnTo>
                    <a:lnTo>
                      <a:pt x="669266" y="344649"/>
                    </a:lnTo>
                    <a:lnTo>
                      <a:pt x="708040" y="368940"/>
                    </a:lnTo>
                    <a:lnTo>
                      <a:pt x="745895" y="394550"/>
                    </a:lnTo>
                    <a:lnTo>
                      <a:pt x="782797" y="421449"/>
                    </a:lnTo>
                    <a:lnTo>
                      <a:pt x="818713" y="449606"/>
                    </a:lnTo>
                    <a:lnTo>
                      <a:pt x="853610" y="478992"/>
                    </a:lnTo>
                    <a:lnTo>
                      <a:pt x="887454" y="509576"/>
                    </a:lnTo>
                    <a:lnTo>
                      <a:pt x="920212" y="541328"/>
                    </a:lnTo>
                    <a:lnTo>
                      <a:pt x="951851" y="574218"/>
                    </a:lnTo>
                    <a:lnTo>
                      <a:pt x="982338" y="608217"/>
                    </a:lnTo>
                    <a:lnTo>
                      <a:pt x="1011638" y="643293"/>
                    </a:lnTo>
                    <a:lnTo>
                      <a:pt x="1039719" y="679417"/>
                    </a:lnTo>
                    <a:lnTo>
                      <a:pt x="1066548" y="716558"/>
                    </a:lnTo>
                    <a:lnTo>
                      <a:pt x="1092091" y="754687"/>
                    </a:lnTo>
                    <a:lnTo>
                      <a:pt x="1116315" y="793774"/>
                    </a:lnTo>
                    <a:lnTo>
                      <a:pt x="1139186" y="833788"/>
                    </a:lnTo>
                    <a:lnTo>
                      <a:pt x="1160671" y="874698"/>
                    </a:lnTo>
                    <a:lnTo>
                      <a:pt x="1180737" y="916477"/>
                    </a:lnTo>
                    <a:lnTo>
                      <a:pt x="1199351" y="959091"/>
                    </a:lnTo>
                    <a:lnTo>
                      <a:pt x="1216478" y="1002513"/>
                    </a:lnTo>
                    <a:lnTo>
                      <a:pt x="1232087" y="1046712"/>
                    </a:lnTo>
                    <a:lnTo>
                      <a:pt x="1246143" y="1091657"/>
                    </a:lnTo>
                    <a:lnTo>
                      <a:pt x="1258614" y="1137318"/>
                    </a:lnTo>
                    <a:lnTo>
                      <a:pt x="1269465" y="1183666"/>
                    </a:lnTo>
                    <a:lnTo>
                      <a:pt x="1278664" y="1230671"/>
                    </a:lnTo>
                    <a:lnTo>
                      <a:pt x="1286177" y="1278301"/>
                    </a:lnTo>
                    <a:lnTo>
                      <a:pt x="1291971" y="1326527"/>
                    </a:lnTo>
                    <a:lnTo>
                      <a:pt x="1186357" y="1326527"/>
                    </a:lnTo>
                    <a:lnTo>
                      <a:pt x="1378115" y="1457629"/>
                    </a:lnTo>
                    <a:lnTo>
                      <a:pt x="1557375" y="1326527"/>
                    </a:lnTo>
                    <a:lnTo>
                      <a:pt x="1451711" y="1326527"/>
                    </a:lnTo>
                    <a:lnTo>
                      <a:pt x="1446495" y="1277791"/>
                    </a:lnTo>
                    <a:lnTo>
                      <a:pt x="1439713" y="1229579"/>
                    </a:lnTo>
                    <a:lnTo>
                      <a:pt x="1431392" y="1181914"/>
                    </a:lnTo>
                    <a:lnTo>
                      <a:pt x="1421559" y="1134821"/>
                    </a:lnTo>
                    <a:lnTo>
                      <a:pt x="1410241" y="1088326"/>
                    </a:lnTo>
                    <a:lnTo>
                      <a:pt x="1397464" y="1042452"/>
                    </a:lnTo>
                    <a:lnTo>
                      <a:pt x="1383256" y="997225"/>
                    </a:lnTo>
                    <a:lnTo>
                      <a:pt x="1367643" y="952668"/>
                    </a:lnTo>
                    <a:lnTo>
                      <a:pt x="1350653" y="908807"/>
                    </a:lnTo>
                    <a:lnTo>
                      <a:pt x="1332312" y="865666"/>
                    </a:lnTo>
                    <a:lnTo>
                      <a:pt x="1312648" y="823270"/>
                    </a:lnTo>
                    <a:lnTo>
                      <a:pt x="1291688" y="781643"/>
                    </a:lnTo>
                    <a:lnTo>
                      <a:pt x="1269457" y="740810"/>
                    </a:lnTo>
                    <a:lnTo>
                      <a:pt x="1245984" y="700797"/>
                    </a:lnTo>
                    <a:lnTo>
                      <a:pt x="1221296" y="661626"/>
                    </a:lnTo>
                    <a:lnTo>
                      <a:pt x="1195418" y="623323"/>
                    </a:lnTo>
                    <a:lnTo>
                      <a:pt x="1168379" y="585913"/>
                    </a:lnTo>
                    <a:lnTo>
                      <a:pt x="1140205" y="549420"/>
                    </a:lnTo>
                    <a:lnTo>
                      <a:pt x="1110923" y="513869"/>
                    </a:lnTo>
                    <a:lnTo>
                      <a:pt x="1080560" y="479285"/>
                    </a:lnTo>
                    <a:lnTo>
                      <a:pt x="1049142" y="445691"/>
                    </a:lnTo>
                    <a:lnTo>
                      <a:pt x="1016698" y="413113"/>
                    </a:lnTo>
                    <a:lnTo>
                      <a:pt x="983254" y="381576"/>
                    </a:lnTo>
                    <a:lnTo>
                      <a:pt x="948837" y="351103"/>
                    </a:lnTo>
                    <a:lnTo>
                      <a:pt x="913473" y="321720"/>
                    </a:lnTo>
                    <a:lnTo>
                      <a:pt x="877190" y="293452"/>
                    </a:lnTo>
                    <a:lnTo>
                      <a:pt x="840015" y="266322"/>
                    </a:lnTo>
                    <a:lnTo>
                      <a:pt x="801975" y="240356"/>
                    </a:lnTo>
                    <a:lnTo>
                      <a:pt x="763096" y="215578"/>
                    </a:lnTo>
                    <a:lnTo>
                      <a:pt x="723406" y="192012"/>
                    </a:lnTo>
                    <a:lnTo>
                      <a:pt x="682931" y="169684"/>
                    </a:lnTo>
                    <a:lnTo>
                      <a:pt x="641699" y="148619"/>
                    </a:lnTo>
                    <a:lnTo>
                      <a:pt x="599736" y="128839"/>
                    </a:lnTo>
                    <a:lnTo>
                      <a:pt x="557069" y="110371"/>
                    </a:lnTo>
                    <a:lnTo>
                      <a:pt x="513726" y="93239"/>
                    </a:lnTo>
                    <a:lnTo>
                      <a:pt x="469733" y="77467"/>
                    </a:lnTo>
                    <a:lnTo>
                      <a:pt x="425118" y="63081"/>
                    </a:lnTo>
                    <a:lnTo>
                      <a:pt x="379906" y="50104"/>
                    </a:lnTo>
                    <a:lnTo>
                      <a:pt x="334126" y="38562"/>
                    </a:lnTo>
                    <a:lnTo>
                      <a:pt x="287803" y="28479"/>
                    </a:lnTo>
                    <a:lnTo>
                      <a:pt x="240966" y="19880"/>
                    </a:lnTo>
                    <a:lnTo>
                      <a:pt x="193641" y="12788"/>
                    </a:lnTo>
                    <a:lnTo>
                      <a:pt x="145855" y="7230"/>
                    </a:lnTo>
                    <a:lnTo>
                      <a:pt x="97635" y="3230"/>
                    </a:lnTo>
                    <a:lnTo>
                      <a:pt x="49007" y="8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7C3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28" name="Gruppo 27"/>
              <p:cNvGrpSpPr/>
              <p:nvPr/>
            </p:nvGrpSpPr>
            <p:grpSpPr>
              <a:xfrm>
                <a:off x="7715233" y="1184794"/>
                <a:ext cx="2474374" cy="2400070"/>
                <a:chOff x="5153891" y="2577176"/>
                <a:chExt cx="2474374" cy="2400070"/>
              </a:xfrm>
            </p:grpSpPr>
            <p:sp>
              <p:nvSpPr>
                <p:cNvPr id="39" name="object 4"/>
                <p:cNvSpPr/>
                <p:nvPr/>
              </p:nvSpPr>
              <p:spPr>
                <a:xfrm>
                  <a:off x="5153891" y="2577176"/>
                  <a:ext cx="2474374" cy="240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1920" h="1391920">
                      <a:moveTo>
                        <a:pt x="0" y="0"/>
                      </a:moveTo>
                      <a:lnTo>
                        <a:pt x="0" y="1391412"/>
                      </a:lnTo>
                      <a:lnTo>
                        <a:pt x="1391412" y="1391412"/>
                      </a:lnTo>
                      <a:lnTo>
                        <a:pt x="1390605" y="1343577"/>
                      </a:lnTo>
                      <a:lnTo>
                        <a:pt x="1388201" y="1296147"/>
                      </a:lnTo>
                      <a:lnTo>
                        <a:pt x="1384228" y="1249148"/>
                      </a:lnTo>
                      <a:lnTo>
                        <a:pt x="1378709" y="1202606"/>
                      </a:lnTo>
                      <a:lnTo>
                        <a:pt x="1371673" y="1156546"/>
                      </a:lnTo>
                      <a:lnTo>
                        <a:pt x="1363143" y="1110995"/>
                      </a:lnTo>
                      <a:lnTo>
                        <a:pt x="1353146" y="1065977"/>
                      </a:lnTo>
                      <a:lnTo>
                        <a:pt x="1341709" y="1021520"/>
                      </a:lnTo>
                      <a:lnTo>
                        <a:pt x="1328856" y="977650"/>
                      </a:lnTo>
                      <a:lnTo>
                        <a:pt x="1314614" y="934391"/>
                      </a:lnTo>
                      <a:lnTo>
                        <a:pt x="1299009" y="891770"/>
                      </a:lnTo>
                      <a:lnTo>
                        <a:pt x="1282067" y="849813"/>
                      </a:lnTo>
                      <a:lnTo>
                        <a:pt x="1263813" y="808546"/>
                      </a:lnTo>
                      <a:lnTo>
                        <a:pt x="1244274" y="767994"/>
                      </a:lnTo>
                      <a:lnTo>
                        <a:pt x="1223475" y="728184"/>
                      </a:lnTo>
                      <a:lnTo>
                        <a:pt x="1201442" y="689141"/>
                      </a:lnTo>
                      <a:lnTo>
                        <a:pt x="1178202" y="650892"/>
                      </a:lnTo>
                      <a:lnTo>
                        <a:pt x="1153779" y="613462"/>
                      </a:lnTo>
                      <a:lnTo>
                        <a:pt x="1128201" y="576877"/>
                      </a:lnTo>
                      <a:lnTo>
                        <a:pt x="1101492" y="541163"/>
                      </a:lnTo>
                      <a:lnTo>
                        <a:pt x="1073679" y="506346"/>
                      </a:lnTo>
                      <a:lnTo>
                        <a:pt x="1044788" y="472452"/>
                      </a:lnTo>
                      <a:lnTo>
                        <a:pt x="1014845" y="439507"/>
                      </a:lnTo>
                      <a:lnTo>
                        <a:pt x="983875" y="407536"/>
                      </a:lnTo>
                      <a:lnTo>
                        <a:pt x="951904" y="376566"/>
                      </a:lnTo>
                      <a:lnTo>
                        <a:pt x="918959" y="346623"/>
                      </a:lnTo>
                      <a:lnTo>
                        <a:pt x="885065" y="317732"/>
                      </a:lnTo>
                      <a:lnTo>
                        <a:pt x="850248" y="289919"/>
                      </a:lnTo>
                      <a:lnTo>
                        <a:pt x="814534" y="263210"/>
                      </a:lnTo>
                      <a:lnTo>
                        <a:pt x="777949" y="237632"/>
                      </a:lnTo>
                      <a:lnTo>
                        <a:pt x="740519" y="213209"/>
                      </a:lnTo>
                      <a:lnTo>
                        <a:pt x="702270" y="189969"/>
                      </a:lnTo>
                      <a:lnTo>
                        <a:pt x="663227" y="167936"/>
                      </a:lnTo>
                      <a:lnTo>
                        <a:pt x="623417" y="147137"/>
                      </a:lnTo>
                      <a:lnTo>
                        <a:pt x="582865" y="127598"/>
                      </a:lnTo>
                      <a:lnTo>
                        <a:pt x="541598" y="109344"/>
                      </a:lnTo>
                      <a:lnTo>
                        <a:pt x="499641" y="92402"/>
                      </a:lnTo>
                      <a:lnTo>
                        <a:pt x="457020" y="76797"/>
                      </a:lnTo>
                      <a:lnTo>
                        <a:pt x="413761" y="62555"/>
                      </a:lnTo>
                      <a:lnTo>
                        <a:pt x="369891" y="49702"/>
                      </a:lnTo>
                      <a:lnTo>
                        <a:pt x="325434" y="38265"/>
                      </a:lnTo>
                      <a:lnTo>
                        <a:pt x="280416" y="28268"/>
                      </a:lnTo>
                      <a:lnTo>
                        <a:pt x="234865" y="19738"/>
                      </a:lnTo>
                      <a:lnTo>
                        <a:pt x="188805" y="12702"/>
                      </a:lnTo>
                      <a:lnTo>
                        <a:pt x="142263" y="7183"/>
                      </a:lnTo>
                      <a:lnTo>
                        <a:pt x="95264" y="3210"/>
                      </a:lnTo>
                      <a:lnTo>
                        <a:pt x="47834" y="80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C7C30"/>
                </a:solidFill>
              </p:spPr>
              <p:txBody>
                <a:bodyPr wrap="square" lIns="0" tIns="0" rIns="0" bIns="0" rtlCol="0"/>
                <a:lstStyle/>
                <a:p>
                  <a:pPr algn="ctr">
                    <a:spcBef>
                      <a:spcPts val="3000"/>
                    </a:spcBef>
                  </a:pPr>
                  <a:endParaRPr sz="3200" dirty="0"/>
                </a:p>
              </p:txBody>
            </p:sp>
            <p:sp>
              <p:nvSpPr>
                <p:cNvPr id="27" name="Rettangolo 26"/>
                <p:cNvSpPr/>
                <p:nvPr/>
              </p:nvSpPr>
              <p:spPr>
                <a:xfrm>
                  <a:off x="5366889" y="3777211"/>
                  <a:ext cx="1693733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ts val="3000"/>
                    </a:spcBef>
                  </a:pPr>
                  <a:r>
                    <a:rPr lang="it-IT" sz="3200" dirty="0"/>
                    <a:t>IMPATTO</a:t>
                  </a:r>
                </a:p>
              </p:txBody>
            </p:sp>
          </p:grpSp>
        </p:grpSp>
        <p:grpSp>
          <p:nvGrpSpPr>
            <p:cNvPr id="49" name="Gruppo 48"/>
            <p:cNvGrpSpPr/>
            <p:nvPr/>
          </p:nvGrpSpPr>
          <p:grpSpPr>
            <a:xfrm>
              <a:off x="7599111" y="3291916"/>
              <a:ext cx="2933404" cy="3336927"/>
              <a:chOff x="7599111" y="3291916"/>
              <a:chExt cx="2933404" cy="3336927"/>
            </a:xfrm>
          </p:grpSpPr>
          <p:sp>
            <p:nvSpPr>
              <p:cNvPr id="47" name="object 13"/>
              <p:cNvSpPr/>
              <p:nvPr/>
            </p:nvSpPr>
            <p:spPr>
              <a:xfrm>
                <a:off x="7599111" y="3291916"/>
                <a:ext cx="2933404" cy="3336927"/>
              </a:xfrm>
              <a:custGeom>
                <a:avLst/>
                <a:gdLst/>
                <a:ahLst/>
                <a:cxnLst/>
                <a:rect l="l" t="t" r="r" b="b"/>
                <a:pathLst>
                  <a:path w="1457959" h="1557654">
                    <a:moveTo>
                      <a:pt x="1457629" y="0"/>
                    </a:moveTo>
                    <a:lnTo>
                      <a:pt x="1298613" y="0"/>
                    </a:lnTo>
                    <a:lnTo>
                      <a:pt x="1297717" y="48564"/>
                    </a:lnTo>
                    <a:lnTo>
                      <a:pt x="1295051" y="96710"/>
                    </a:lnTo>
                    <a:lnTo>
                      <a:pt x="1290645" y="144402"/>
                    </a:lnTo>
                    <a:lnTo>
                      <a:pt x="1284529" y="191608"/>
                    </a:lnTo>
                    <a:lnTo>
                      <a:pt x="1276732" y="238295"/>
                    </a:lnTo>
                    <a:lnTo>
                      <a:pt x="1267285" y="284430"/>
                    </a:lnTo>
                    <a:lnTo>
                      <a:pt x="1256218" y="329978"/>
                    </a:lnTo>
                    <a:lnTo>
                      <a:pt x="1243562" y="374907"/>
                    </a:lnTo>
                    <a:lnTo>
                      <a:pt x="1229345" y="419183"/>
                    </a:lnTo>
                    <a:lnTo>
                      <a:pt x="1213599" y="462773"/>
                    </a:lnTo>
                    <a:lnTo>
                      <a:pt x="1196354" y="505644"/>
                    </a:lnTo>
                    <a:lnTo>
                      <a:pt x="1177639" y="547762"/>
                    </a:lnTo>
                    <a:lnTo>
                      <a:pt x="1157485" y="589094"/>
                    </a:lnTo>
                    <a:lnTo>
                      <a:pt x="1135922" y="629606"/>
                    </a:lnTo>
                    <a:lnTo>
                      <a:pt x="1112980" y="669266"/>
                    </a:lnTo>
                    <a:lnTo>
                      <a:pt x="1088688" y="708040"/>
                    </a:lnTo>
                    <a:lnTo>
                      <a:pt x="1063079" y="745895"/>
                    </a:lnTo>
                    <a:lnTo>
                      <a:pt x="1036180" y="782797"/>
                    </a:lnTo>
                    <a:lnTo>
                      <a:pt x="1008023" y="818713"/>
                    </a:lnTo>
                    <a:lnTo>
                      <a:pt x="978637" y="853610"/>
                    </a:lnTo>
                    <a:lnTo>
                      <a:pt x="948053" y="887454"/>
                    </a:lnTo>
                    <a:lnTo>
                      <a:pt x="916301" y="920212"/>
                    </a:lnTo>
                    <a:lnTo>
                      <a:pt x="883411" y="951851"/>
                    </a:lnTo>
                    <a:lnTo>
                      <a:pt x="849412" y="982338"/>
                    </a:lnTo>
                    <a:lnTo>
                      <a:pt x="814336" y="1011638"/>
                    </a:lnTo>
                    <a:lnTo>
                      <a:pt x="778212" y="1039719"/>
                    </a:lnTo>
                    <a:lnTo>
                      <a:pt x="741071" y="1066548"/>
                    </a:lnTo>
                    <a:lnTo>
                      <a:pt x="702942" y="1092091"/>
                    </a:lnTo>
                    <a:lnTo>
                      <a:pt x="663855" y="1116315"/>
                    </a:lnTo>
                    <a:lnTo>
                      <a:pt x="623841" y="1139186"/>
                    </a:lnTo>
                    <a:lnTo>
                      <a:pt x="582930" y="1160671"/>
                    </a:lnTo>
                    <a:lnTo>
                      <a:pt x="541152" y="1180737"/>
                    </a:lnTo>
                    <a:lnTo>
                      <a:pt x="498537" y="1199351"/>
                    </a:lnTo>
                    <a:lnTo>
                      <a:pt x="455116" y="1216478"/>
                    </a:lnTo>
                    <a:lnTo>
                      <a:pt x="410917" y="1232087"/>
                    </a:lnTo>
                    <a:lnTo>
                      <a:pt x="365972" y="1246143"/>
                    </a:lnTo>
                    <a:lnTo>
                      <a:pt x="320310" y="1258614"/>
                    </a:lnTo>
                    <a:lnTo>
                      <a:pt x="273962" y="1269465"/>
                    </a:lnTo>
                    <a:lnTo>
                      <a:pt x="226958" y="1278664"/>
                    </a:lnTo>
                    <a:lnTo>
                      <a:pt x="179328" y="1286177"/>
                    </a:lnTo>
                    <a:lnTo>
                      <a:pt x="131102" y="1291970"/>
                    </a:lnTo>
                    <a:lnTo>
                      <a:pt x="131102" y="1186357"/>
                    </a:lnTo>
                    <a:lnTo>
                      <a:pt x="0" y="1378115"/>
                    </a:lnTo>
                    <a:lnTo>
                      <a:pt x="131102" y="1557375"/>
                    </a:lnTo>
                    <a:lnTo>
                      <a:pt x="131102" y="1451711"/>
                    </a:lnTo>
                    <a:lnTo>
                      <a:pt x="179837" y="1446495"/>
                    </a:lnTo>
                    <a:lnTo>
                      <a:pt x="228050" y="1439713"/>
                    </a:lnTo>
                    <a:lnTo>
                      <a:pt x="275715" y="1431392"/>
                    </a:lnTo>
                    <a:lnTo>
                      <a:pt x="322807" y="1421559"/>
                    </a:lnTo>
                    <a:lnTo>
                      <a:pt x="369303" y="1410241"/>
                    </a:lnTo>
                    <a:lnTo>
                      <a:pt x="415177" y="1397464"/>
                    </a:lnTo>
                    <a:lnTo>
                      <a:pt x="460404" y="1383256"/>
                    </a:lnTo>
                    <a:lnTo>
                      <a:pt x="504961" y="1367643"/>
                    </a:lnTo>
                    <a:lnTo>
                      <a:pt x="548822" y="1350653"/>
                    </a:lnTo>
                    <a:lnTo>
                      <a:pt x="591963" y="1332312"/>
                    </a:lnTo>
                    <a:lnTo>
                      <a:pt x="634359" y="1312648"/>
                    </a:lnTo>
                    <a:lnTo>
                      <a:pt x="675986" y="1291688"/>
                    </a:lnTo>
                    <a:lnTo>
                      <a:pt x="716818" y="1269457"/>
                    </a:lnTo>
                    <a:lnTo>
                      <a:pt x="756832" y="1245984"/>
                    </a:lnTo>
                    <a:lnTo>
                      <a:pt x="796003" y="1221296"/>
                    </a:lnTo>
                    <a:lnTo>
                      <a:pt x="834306" y="1195418"/>
                    </a:lnTo>
                    <a:lnTo>
                      <a:pt x="871716" y="1168379"/>
                    </a:lnTo>
                    <a:lnTo>
                      <a:pt x="908209" y="1140205"/>
                    </a:lnTo>
                    <a:lnTo>
                      <a:pt x="943760" y="1110923"/>
                    </a:lnTo>
                    <a:lnTo>
                      <a:pt x="978344" y="1080560"/>
                    </a:lnTo>
                    <a:lnTo>
                      <a:pt x="1011938" y="1049142"/>
                    </a:lnTo>
                    <a:lnTo>
                      <a:pt x="1044516" y="1016698"/>
                    </a:lnTo>
                    <a:lnTo>
                      <a:pt x="1076053" y="983254"/>
                    </a:lnTo>
                    <a:lnTo>
                      <a:pt x="1106525" y="948837"/>
                    </a:lnTo>
                    <a:lnTo>
                      <a:pt x="1135908" y="913473"/>
                    </a:lnTo>
                    <a:lnTo>
                      <a:pt x="1164177" y="877190"/>
                    </a:lnTo>
                    <a:lnTo>
                      <a:pt x="1191307" y="840015"/>
                    </a:lnTo>
                    <a:lnTo>
                      <a:pt x="1217273" y="801975"/>
                    </a:lnTo>
                    <a:lnTo>
                      <a:pt x="1242051" y="763096"/>
                    </a:lnTo>
                    <a:lnTo>
                      <a:pt x="1265616" y="723406"/>
                    </a:lnTo>
                    <a:lnTo>
                      <a:pt x="1287944" y="682931"/>
                    </a:lnTo>
                    <a:lnTo>
                      <a:pt x="1309010" y="641699"/>
                    </a:lnTo>
                    <a:lnTo>
                      <a:pt x="1328790" y="599736"/>
                    </a:lnTo>
                    <a:lnTo>
                      <a:pt x="1347258" y="557069"/>
                    </a:lnTo>
                    <a:lnTo>
                      <a:pt x="1364390" y="513726"/>
                    </a:lnTo>
                    <a:lnTo>
                      <a:pt x="1380161" y="469733"/>
                    </a:lnTo>
                    <a:lnTo>
                      <a:pt x="1394548" y="425118"/>
                    </a:lnTo>
                    <a:lnTo>
                      <a:pt x="1407524" y="379906"/>
                    </a:lnTo>
                    <a:lnTo>
                      <a:pt x="1419067" y="334126"/>
                    </a:lnTo>
                    <a:lnTo>
                      <a:pt x="1429150" y="287803"/>
                    </a:lnTo>
                    <a:lnTo>
                      <a:pt x="1437749" y="240966"/>
                    </a:lnTo>
                    <a:lnTo>
                      <a:pt x="1444840" y="193641"/>
                    </a:lnTo>
                    <a:lnTo>
                      <a:pt x="1450399" y="145855"/>
                    </a:lnTo>
                    <a:lnTo>
                      <a:pt x="1454399" y="97635"/>
                    </a:lnTo>
                    <a:lnTo>
                      <a:pt x="1456818" y="49007"/>
                    </a:lnTo>
                    <a:lnTo>
                      <a:pt x="1457629" y="0"/>
                    </a:lnTo>
                    <a:close/>
                  </a:path>
                </a:pathLst>
              </a:custGeom>
              <a:solidFill>
                <a:srgbClr val="A4A4A4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1" name="Gruppo 30"/>
              <p:cNvGrpSpPr/>
              <p:nvPr/>
            </p:nvGrpSpPr>
            <p:grpSpPr>
              <a:xfrm>
                <a:off x="7713926" y="3584864"/>
                <a:ext cx="2474374" cy="2234045"/>
                <a:chOff x="7713926" y="3584864"/>
                <a:chExt cx="2474374" cy="2234045"/>
              </a:xfrm>
            </p:grpSpPr>
            <p:sp>
              <p:nvSpPr>
                <p:cNvPr id="44" name="object 6"/>
                <p:cNvSpPr/>
                <p:nvPr/>
              </p:nvSpPr>
              <p:spPr>
                <a:xfrm>
                  <a:off x="7715233" y="3584864"/>
                  <a:ext cx="2473067" cy="2234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1920" h="1391920">
                      <a:moveTo>
                        <a:pt x="1391412" y="0"/>
                      </a:moveTo>
                      <a:lnTo>
                        <a:pt x="0" y="0"/>
                      </a:lnTo>
                      <a:lnTo>
                        <a:pt x="0" y="1391411"/>
                      </a:lnTo>
                      <a:lnTo>
                        <a:pt x="47834" y="1390605"/>
                      </a:lnTo>
                      <a:lnTo>
                        <a:pt x="95264" y="1388201"/>
                      </a:lnTo>
                      <a:lnTo>
                        <a:pt x="142263" y="1384228"/>
                      </a:lnTo>
                      <a:lnTo>
                        <a:pt x="188805" y="1378709"/>
                      </a:lnTo>
                      <a:lnTo>
                        <a:pt x="234865" y="1371673"/>
                      </a:lnTo>
                      <a:lnTo>
                        <a:pt x="280416" y="1363143"/>
                      </a:lnTo>
                      <a:lnTo>
                        <a:pt x="325434" y="1353146"/>
                      </a:lnTo>
                      <a:lnTo>
                        <a:pt x="369891" y="1341709"/>
                      </a:lnTo>
                      <a:lnTo>
                        <a:pt x="413761" y="1328856"/>
                      </a:lnTo>
                      <a:lnTo>
                        <a:pt x="457020" y="1314614"/>
                      </a:lnTo>
                      <a:lnTo>
                        <a:pt x="499641" y="1299009"/>
                      </a:lnTo>
                      <a:lnTo>
                        <a:pt x="541598" y="1282067"/>
                      </a:lnTo>
                      <a:lnTo>
                        <a:pt x="582865" y="1263813"/>
                      </a:lnTo>
                      <a:lnTo>
                        <a:pt x="623417" y="1244274"/>
                      </a:lnTo>
                      <a:lnTo>
                        <a:pt x="663227" y="1223475"/>
                      </a:lnTo>
                      <a:lnTo>
                        <a:pt x="702270" y="1201442"/>
                      </a:lnTo>
                      <a:lnTo>
                        <a:pt x="740519" y="1178202"/>
                      </a:lnTo>
                      <a:lnTo>
                        <a:pt x="777949" y="1153779"/>
                      </a:lnTo>
                      <a:lnTo>
                        <a:pt x="814534" y="1128201"/>
                      </a:lnTo>
                      <a:lnTo>
                        <a:pt x="850248" y="1101492"/>
                      </a:lnTo>
                      <a:lnTo>
                        <a:pt x="885065" y="1073679"/>
                      </a:lnTo>
                      <a:lnTo>
                        <a:pt x="918959" y="1044788"/>
                      </a:lnTo>
                      <a:lnTo>
                        <a:pt x="951904" y="1014845"/>
                      </a:lnTo>
                      <a:lnTo>
                        <a:pt x="983875" y="983875"/>
                      </a:lnTo>
                      <a:lnTo>
                        <a:pt x="1014845" y="951904"/>
                      </a:lnTo>
                      <a:lnTo>
                        <a:pt x="1044788" y="918959"/>
                      </a:lnTo>
                      <a:lnTo>
                        <a:pt x="1073679" y="885065"/>
                      </a:lnTo>
                      <a:lnTo>
                        <a:pt x="1101492" y="850248"/>
                      </a:lnTo>
                      <a:lnTo>
                        <a:pt x="1128201" y="814534"/>
                      </a:lnTo>
                      <a:lnTo>
                        <a:pt x="1153779" y="777949"/>
                      </a:lnTo>
                      <a:lnTo>
                        <a:pt x="1178202" y="740519"/>
                      </a:lnTo>
                      <a:lnTo>
                        <a:pt x="1201442" y="702270"/>
                      </a:lnTo>
                      <a:lnTo>
                        <a:pt x="1223475" y="663227"/>
                      </a:lnTo>
                      <a:lnTo>
                        <a:pt x="1244274" y="623417"/>
                      </a:lnTo>
                      <a:lnTo>
                        <a:pt x="1263813" y="582865"/>
                      </a:lnTo>
                      <a:lnTo>
                        <a:pt x="1282067" y="541598"/>
                      </a:lnTo>
                      <a:lnTo>
                        <a:pt x="1299009" y="499641"/>
                      </a:lnTo>
                      <a:lnTo>
                        <a:pt x="1314614" y="457020"/>
                      </a:lnTo>
                      <a:lnTo>
                        <a:pt x="1328856" y="413761"/>
                      </a:lnTo>
                      <a:lnTo>
                        <a:pt x="1341709" y="369891"/>
                      </a:lnTo>
                      <a:lnTo>
                        <a:pt x="1353146" y="325434"/>
                      </a:lnTo>
                      <a:lnTo>
                        <a:pt x="1363143" y="280416"/>
                      </a:lnTo>
                      <a:lnTo>
                        <a:pt x="1371673" y="234865"/>
                      </a:lnTo>
                      <a:lnTo>
                        <a:pt x="1378709" y="188805"/>
                      </a:lnTo>
                      <a:lnTo>
                        <a:pt x="1384228" y="142263"/>
                      </a:lnTo>
                      <a:lnTo>
                        <a:pt x="1388201" y="95264"/>
                      </a:lnTo>
                      <a:lnTo>
                        <a:pt x="1390605" y="47834"/>
                      </a:lnTo>
                      <a:lnTo>
                        <a:pt x="1391412" y="0"/>
                      </a:lnTo>
                      <a:close/>
                    </a:path>
                  </a:pathLst>
                </a:custGeom>
                <a:solidFill>
                  <a:srgbClr val="A4A4A4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43" name="Rettangolo 42"/>
                <p:cNvSpPr/>
                <p:nvPr/>
              </p:nvSpPr>
              <p:spPr>
                <a:xfrm>
                  <a:off x="7713926" y="4138862"/>
                  <a:ext cx="2307491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ts val="3000"/>
                    </a:spcBef>
                  </a:pPr>
                  <a:r>
                    <a:rPr lang="it-IT" sz="3200" dirty="0" smtClean="0"/>
                    <a:t>EMERGENZA</a:t>
                  </a:r>
                  <a:endParaRPr lang="it-IT" sz="3200" dirty="0"/>
                </a:p>
              </p:txBody>
            </p:sp>
          </p:grpSp>
        </p:grpSp>
        <p:grpSp>
          <p:nvGrpSpPr>
            <p:cNvPr id="48" name="Gruppo 47"/>
            <p:cNvGrpSpPr/>
            <p:nvPr/>
          </p:nvGrpSpPr>
          <p:grpSpPr>
            <a:xfrm>
              <a:off x="5209862" y="1195513"/>
              <a:ext cx="2490496" cy="4629212"/>
              <a:chOff x="5209862" y="1195513"/>
              <a:chExt cx="2490496" cy="4629212"/>
            </a:xfrm>
          </p:grpSpPr>
          <p:grpSp>
            <p:nvGrpSpPr>
              <p:cNvPr id="29" name="Gruppo 28"/>
              <p:cNvGrpSpPr/>
              <p:nvPr/>
            </p:nvGrpSpPr>
            <p:grpSpPr>
              <a:xfrm>
                <a:off x="5209862" y="1195513"/>
                <a:ext cx="2490496" cy="4629212"/>
                <a:chOff x="5549465" y="1195513"/>
                <a:chExt cx="2155443" cy="4629212"/>
              </a:xfrm>
            </p:grpSpPr>
            <p:sp>
              <p:nvSpPr>
                <p:cNvPr id="45" name="object 8"/>
                <p:cNvSpPr/>
                <p:nvPr/>
              </p:nvSpPr>
              <p:spPr>
                <a:xfrm>
                  <a:off x="5549465" y="3590680"/>
                  <a:ext cx="2155443" cy="2234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1920" h="1391920">
                      <a:moveTo>
                        <a:pt x="1391412" y="0"/>
                      </a:moveTo>
                      <a:lnTo>
                        <a:pt x="0" y="0"/>
                      </a:lnTo>
                      <a:lnTo>
                        <a:pt x="806" y="47834"/>
                      </a:lnTo>
                      <a:lnTo>
                        <a:pt x="3210" y="95264"/>
                      </a:lnTo>
                      <a:lnTo>
                        <a:pt x="7183" y="142263"/>
                      </a:lnTo>
                      <a:lnTo>
                        <a:pt x="12702" y="188805"/>
                      </a:lnTo>
                      <a:lnTo>
                        <a:pt x="19738" y="234865"/>
                      </a:lnTo>
                      <a:lnTo>
                        <a:pt x="28268" y="280416"/>
                      </a:lnTo>
                      <a:lnTo>
                        <a:pt x="38265" y="325434"/>
                      </a:lnTo>
                      <a:lnTo>
                        <a:pt x="49702" y="369891"/>
                      </a:lnTo>
                      <a:lnTo>
                        <a:pt x="62555" y="413761"/>
                      </a:lnTo>
                      <a:lnTo>
                        <a:pt x="76797" y="457020"/>
                      </a:lnTo>
                      <a:lnTo>
                        <a:pt x="92402" y="499641"/>
                      </a:lnTo>
                      <a:lnTo>
                        <a:pt x="109344" y="541598"/>
                      </a:lnTo>
                      <a:lnTo>
                        <a:pt x="127598" y="582865"/>
                      </a:lnTo>
                      <a:lnTo>
                        <a:pt x="147137" y="623417"/>
                      </a:lnTo>
                      <a:lnTo>
                        <a:pt x="167936" y="663227"/>
                      </a:lnTo>
                      <a:lnTo>
                        <a:pt x="189969" y="702270"/>
                      </a:lnTo>
                      <a:lnTo>
                        <a:pt x="213209" y="740519"/>
                      </a:lnTo>
                      <a:lnTo>
                        <a:pt x="237632" y="777949"/>
                      </a:lnTo>
                      <a:lnTo>
                        <a:pt x="263210" y="814534"/>
                      </a:lnTo>
                      <a:lnTo>
                        <a:pt x="289919" y="850248"/>
                      </a:lnTo>
                      <a:lnTo>
                        <a:pt x="317732" y="885065"/>
                      </a:lnTo>
                      <a:lnTo>
                        <a:pt x="346623" y="918959"/>
                      </a:lnTo>
                      <a:lnTo>
                        <a:pt x="376566" y="951904"/>
                      </a:lnTo>
                      <a:lnTo>
                        <a:pt x="407536" y="983875"/>
                      </a:lnTo>
                      <a:lnTo>
                        <a:pt x="439507" y="1014845"/>
                      </a:lnTo>
                      <a:lnTo>
                        <a:pt x="472452" y="1044788"/>
                      </a:lnTo>
                      <a:lnTo>
                        <a:pt x="506346" y="1073679"/>
                      </a:lnTo>
                      <a:lnTo>
                        <a:pt x="541163" y="1101492"/>
                      </a:lnTo>
                      <a:lnTo>
                        <a:pt x="576877" y="1128201"/>
                      </a:lnTo>
                      <a:lnTo>
                        <a:pt x="613462" y="1153779"/>
                      </a:lnTo>
                      <a:lnTo>
                        <a:pt x="650892" y="1178202"/>
                      </a:lnTo>
                      <a:lnTo>
                        <a:pt x="689141" y="1201442"/>
                      </a:lnTo>
                      <a:lnTo>
                        <a:pt x="728184" y="1223475"/>
                      </a:lnTo>
                      <a:lnTo>
                        <a:pt x="767994" y="1244274"/>
                      </a:lnTo>
                      <a:lnTo>
                        <a:pt x="808546" y="1263813"/>
                      </a:lnTo>
                      <a:lnTo>
                        <a:pt x="849813" y="1282067"/>
                      </a:lnTo>
                      <a:lnTo>
                        <a:pt x="891770" y="1299009"/>
                      </a:lnTo>
                      <a:lnTo>
                        <a:pt x="934391" y="1314614"/>
                      </a:lnTo>
                      <a:lnTo>
                        <a:pt x="977650" y="1328856"/>
                      </a:lnTo>
                      <a:lnTo>
                        <a:pt x="1021520" y="1341709"/>
                      </a:lnTo>
                      <a:lnTo>
                        <a:pt x="1065977" y="1353146"/>
                      </a:lnTo>
                      <a:lnTo>
                        <a:pt x="1110995" y="1363143"/>
                      </a:lnTo>
                      <a:lnTo>
                        <a:pt x="1156546" y="1371673"/>
                      </a:lnTo>
                      <a:lnTo>
                        <a:pt x="1202606" y="1378709"/>
                      </a:lnTo>
                      <a:lnTo>
                        <a:pt x="1249148" y="1384228"/>
                      </a:lnTo>
                      <a:lnTo>
                        <a:pt x="1296147" y="1388201"/>
                      </a:lnTo>
                      <a:lnTo>
                        <a:pt x="1343577" y="1390605"/>
                      </a:lnTo>
                      <a:lnTo>
                        <a:pt x="1391412" y="1391412"/>
                      </a:lnTo>
                      <a:lnTo>
                        <a:pt x="1391412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46" name="object 10"/>
                <p:cNvSpPr/>
                <p:nvPr/>
              </p:nvSpPr>
              <p:spPr>
                <a:xfrm>
                  <a:off x="5550771" y="1195513"/>
                  <a:ext cx="2154137" cy="240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1920" h="1391920">
                      <a:moveTo>
                        <a:pt x="1391412" y="0"/>
                      </a:moveTo>
                      <a:lnTo>
                        <a:pt x="1343577" y="806"/>
                      </a:lnTo>
                      <a:lnTo>
                        <a:pt x="1296147" y="3210"/>
                      </a:lnTo>
                      <a:lnTo>
                        <a:pt x="1249148" y="7183"/>
                      </a:lnTo>
                      <a:lnTo>
                        <a:pt x="1202606" y="12702"/>
                      </a:lnTo>
                      <a:lnTo>
                        <a:pt x="1156546" y="19738"/>
                      </a:lnTo>
                      <a:lnTo>
                        <a:pt x="1110995" y="28268"/>
                      </a:lnTo>
                      <a:lnTo>
                        <a:pt x="1065977" y="38265"/>
                      </a:lnTo>
                      <a:lnTo>
                        <a:pt x="1021520" y="49702"/>
                      </a:lnTo>
                      <a:lnTo>
                        <a:pt x="977650" y="62555"/>
                      </a:lnTo>
                      <a:lnTo>
                        <a:pt x="934391" y="76797"/>
                      </a:lnTo>
                      <a:lnTo>
                        <a:pt x="891770" y="92402"/>
                      </a:lnTo>
                      <a:lnTo>
                        <a:pt x="849813" y="109344"/>
                      </a:lnTo>
                      <a:lnTo>
                        <a:pt x="808546" y="127598"/>
                      </a:lnTo>
                      <a:lnTo>
                        <a:pt x="767994" y="147137"/>
                      </a:lnTo>
                      <a:lnTo>
                        <a:pt x="728184" y="167936"/>
                      </a:lnTo>
                      <a:lnTo>
                        <a:pt x="689141" y="189969"/>
                      </a:lnTo>
                      <a:lnTo>
                        <a:pt x="650892" y="213209"/>
                      </a:lnTo>
                      <a:lnTo>
                        <a:pt x="613462" y="237632"/>
                      </a:lnTo>
                      <a:lnTo>
                        <a:pt x="576877" y="263210"/>
                      </a:lnTo>
                      <a:lnTo>
                        <a:pt x="541163" y="289919"/>
                      </a:lnTo>
                      <a:lnTo>
                        <a:pt x="506346" y="317732"/>
                      </a:lnTo>
                      <a:lnTo>
                        <a:pt x="472452" y="346623"/>
                      </a:lnTo>
                      <a:lnTo>
                        <a:pt x="439507" y="376566"/>
                      </a:lnTo>
                      <a:lnTo>
                        <a:pt x="407536" y="407536"/>
                      </a:lnTo>
                      <a:lnTo>
                        <a:pt x="376566" y="439507"/>
                      </a:lnTo>
                      <a:lnTo>
                        <a:pt x="346623" y="472452"/>
                      </a:lnTo>
                      <a:lnTo>
                        <a:pt x="317732" y="506346"/>
                      </a:lnTo>
                      <a:lnTo>
                        <a:pt x="289919" y="541163"/>
                      </a:lnTo>
                      <a:lnTo>
                        <a:pt x="263210" y="576877"/>
                      </a:lnTo>
                      <a:lnTo>
                        <a:pt x="237632" y="613462"/>
                      </a:lnTo>
                      <a:lnTo>
                        <a:pt x="213209" y="650892"/>
                      </a:lnTo>
                      <a:lnTo>
                        <a:pt x="189969" y="689141"/>
                      </a:lnTo>
                      <a:lnTo>
                        <a:pt x="167936" y="728184"/>
                      </a:lnTo>
                      <a:lnTo>
                        <a:pt x="147137" y="767994"/>
                      </a:lnTo>
                      <a:lnTo>
                        <a:pt x="127598" y="808546"/>
                      </a:lnTo>
                      <a:lnTo>
                        <a:pt x="109344" y="849813"/>
                      </a:lnTo>
                      <a:lnTo>
                        <a:pt x="92402" y="891770"/>
                      </a:lnTo>
                      <a:lnTo>
                        <a:pt x="76797" y="934391"/>
                      </a:lnTo>
                      <a:lnTo>
                        <a:pt x="62555" y="977650"/>
                      </a:lnTo>
                      <a:lnTo>
                        <a:pt x="49702" y="1021520"/>
                      </a:lnTo>
                      <a:lnTo>
                        <a:pt x="38265" y="1065977"/>
                      </a:lnTo>
                      <a:lnTo>
                        <a:pt x="28268" y="1110995"/>
                      </a:lnTo>
                      <a:lnTo>
                        <a:pt x="19738" y="1156546"/>
                      </a:lnTo>
                      <a:lnTo>
                        <a:pt x="12702" y="1202606"/>
                      </a:lnTo>
                      <a:lnTo>
                        <a:pt x="7183" y="1249148"/>
                      </a:lnTo>
                      <a:lnTo>
                        <a:pt x="3210" y="1296147"/>
                      </a:lnTo>
                      <a:lnTo>
                        <a:pt x="806" y="1343577"/>
                      </a:lnTo>
                      <a:lnTo>
                        <a:pt x="0" y="1391412"/>
                      </a:lnTo>
                      <a:lnTo>
                        <a:pt x="1391412" y="1391412"/>
                      </a:lnTo>
                      <a:lnTo>
                        <a:pt x="1391412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33" name="Rettangolo 32"/>
              <p:cNvSpPr/>
              <p:nvPr/>
            </p:nvSpPr>
            <p:spPr>
              <a:xfrm rot="18898864">
                <a:off x="5073962" y="3080900"/>
                <a:ext cx="29065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ts val="3000"/>
                  </a:spcBef>
                </a:pPr>
                <a:r>
                  <a:rPr lang="it-IT" sz="3200" dirty="0" smtClean="0"/>
                  <a:t>RICOSTRUZIONE</a:t>
                </a:r>
                <a:endParaRPr lang="it-IT" sz="3200" dirty="0"/>
              </a:p>
            </p:txBody>
          </p:sp>
        </p:grpSp>
      </p:grpSp>
      <p:sp>
        <p:nvSpPr>
          <p:cNvPr id="52" name="Fumetto 2 51"/>
          <p:cNvSpPr/>
          <p:nvPr/>
        </p:nvSpPr>
        <p:spPr>
          <a:xfrm>
            <a:off x="7426253" y="552359"/>
            <a:ext cx="4768266" cy="2614672"/>
          </a:xfrm>
          <a:prstGeom prst="wedgeRoundRectCallout">
            <a:avLst>
              <a:gd name="adj1" fmla="val -70062"/>
              <a:gd name="adj2" fmla="val 39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Momenti immediatamente successivi all’impatto. Attiene ai comportamenti collettivi messi in atto (istituzioni, volontariato, soccorso)</a:t>
            </a:r>
          </a:p>
          <a:p>
            <a:pPr algn="ctr"/>
            <a:r>
              <a:rPr lang="it-IT" sz="2400" dirty="0" smtClean="0"/>
              <a:t>FRONTEGGIARE PRIME NECESSITÀ </a:t>
            </a:r>
            <a:endParaRPr lang="it-IT" sz="2400" dirty="0"/>
          </a:p>
        </p:txBody>
      </p:sp>
      <p:sp>
        <p:nvSpPr>
          <p:cNvPr id="53" name="Fumetto 2 52"/>
          <p:cNvSpPr/>
          <p:nvPr/>
        </p:nvSpPr>
        <p:spPr>
          <a:xfrm>
            <a:off x="7426253" y="4211598"/>
            <a:ext cx="4768266" cy="2614672"/>
          </a:xfrm>
          <a:prstGeom prst="wedgeRoundRectCallout">
            <a:avLst>
              <a:gd name="adj1" fmla="val -75946"/>
              <a:gd name="adj2" fmla="val -90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smtClean="0"/>
              <a:t>Post-impatto</a:t>
            </a:r>
            <a:r>
              <a:rPr lang="it-IT" sz="2400" dirty="0" smtClean="0"/>
              <a:t>: messa in pratica di risposte individuali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smtClean="0"/>
              <a:t>Reazione</a:t>
            </a:r>
            <a:r>
              <a:rPr lang="it-IT" sz="2400" dirty="0" smtClean="0"/>
              <a:t> </a:t>
            </a:r>
            <a:r>
              <a:rPr lang="it-IT" sz="2400" b="1" dirty="0" smtClean="0"/>
              <a:t>collettiva:</a:t>
            </a:r>
            <a:r>
              <a:rPr lang="it-IT" sz="2400" dirty="0" smtClean="0"/>
              <a:t> (panico, propositi di ricostruzione)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smtClean="0"/>
              <a:t>Rimedio</a:t>
            </a:r>
            <a:r>
              <a:rPr lang="it-IT" sz="2400" dirty="0" smtClean="0"/>
              <a:t>: attuazione operazioni soccorso (agenzie territoriali)</a:t>
            </a:r>
            <a:endParaRPr lang="it-IT" sz="2400" dirty="0"/>
          </a:p>
        </p:txBody>
      </p:sp>
      <p:sp>
        <p:nvSpPr>
          <p:cNvPr id="54" name="Fumetto 2 53"/>
          <p:cNvSpPr/>
          <p:nvPr/>
        </p:nvSpPr>
        <p:spPr>
          <a:xfrm>
            <a:off x="-10238" y="985367"/>
            <a:ext cx="2505282" cy="3042534"/>
          </a:xfrm>
          <a:prstGeom prst="wedgeRoundRectCallout">
            <a:avLst>
              <a:gd name="adj1" fmla="val 75691"/>
              <a:gd name="adj2" fmla="val 435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 smtClean="0"/>
              <a:t>Strategia politica, sanitaria e sociale per riorganizzazione risorse comunità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7596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14"/>
          <p:cNvSpPr/>
          <p:nvPr/>
        </p:nvSpPr>
        <p:spPr>
          <a:xfrm>
            <a:off x="1936208" y="3268169"/>
            <a:ext cx="2927428" cy="2568391"/>
          </a:xfrm>
          <a:custGeom>
            <a:avLst/>
            <a:gdLst/>
            <a:ahLst/>
            <a:cxnLst/>
            <a:rect l="l" t="t" r="r" b="b"/>
            <a:pathLst>
              <a:path w="1557654" h="1457960">
                <a:moveTo>
                  <a:pt x="179260" y="0"/>
                </a:moveTo>
                <a:lnTo>
                  <a:pt x="0" y="131089"/>
                </a:lnTo>
                <a:lnTo>
                  <a:pt x="105663" y="131089"/>
                </a:lnTo>
                <a:lnTo>
                  <a:pt x="110879" y="179825"/>
                </a:lnTo>
                <a:lnTo>
                  <a:pt x="117661" y="228037"/>
                </a:lnTo>
                <a:lnTo>
                  <a:pt x="125982" y="275702"/>
                </a:lnTo>
                <a:lnTo>
                  <a:pt x="135816" y="322795"/>
                </a:lnTo>
                <a:lnTo>
                  <a:pt x="147134" y="369290"/>
                </a:lnTo>
                <a:lnTo>
                  <a:pt x="159911" y="415164"/>
                </a:lnTo>
                <a:lnTo>
                  <a:pt x="174119" y="460392"/>
                </a:lnTo>
                <a:lnTo>
                  <a:pt x="189732" y="504948"/>
                </a:lnTo>
                <a:lnTo>
                  <a:pt x="206722" y="548809"/>
                </a:lnTo>
                <a:lnTo>
                  <a:pt x="225062" y="591950"/>
                </a:lnTo>
                <a:lnTo>
                  <a:pt x="244726" y="634346"/>
                </a:lnTo>
                <a:lnTo>
                  <a:pt x="265687" y="675973"/>
                </a:lnTo>
                <a:lnTo>
                  <a:pt x="287917" y="716806"/>
                </a:lnTo>
                <a:lnTo>
                  <a:pt x="311390" y="756820"/>
                </a:lnTo>
                <a:lnTo>
                  <a:pt x="336079" y="795990"/>
                </a:lnTo>
                <a:lnTo>
                  <a:pt x="361956" y="834293"/>
                </a:lnTo>
                <a:lnTo>
                  <a:pt x="388996" y="871703"/>
                </a:lnTo>
                <a:lnTo>
                  <a:pt x="417170" y="908196"/>
                </a:lnTo>
                <a:lnTo>
                  <a:pt x="446452" y="943747"/>
                </a:lnTo>
                <a:lnTo>
                  <a:pt x="476815" y="978332"/>
                </a:lnTo>
                <a:lnTo>
                  <a:pt x="508232" y="1011925"/>
                </a:lnTo>
                <a:lnTo>
                  <a:pt x="540676" y="1044503"/>
                </a:lnTo>
                <a:lnTo>
                  <a:pt x="574120" y="1076040"/>
                </a:lnTo>
                <a:lnTo>
                  <a:pt x="608538" y="1106513"/>
                </a:lnTo>
                <a:lnTo>
                  <a:pt x="643901" y="1135896"/>
                </a:lnTo>
                <a:lnTo>
                  <a:pt x="680184" y="1164164"/>
                </a:lnTo>
                <a:lnTo>
                  <a:pt x="717359" y="1191294"/>
                </a:lnTo>
                <a:lnTo>
                  <a:pt x="755400" y="1217260"/>
                </a:lnTo>
                <a:lnTo>
                  <a:pt x="794279" y="1242038"/>
                </a:lnTo>
                <a:lnTo>
                  <a:pt x="833969" y="1265604"/>
                </a:lnTo>
                <a:lnTo>
                  <a:pt x="874444" y="1287932"/>
                </a:lnTo>
                <a:lnTo>
                  <a:pt x="915676" y="1308998"/>
                </a:lnTo>
                <a:lnTo>
                  <a:pt x="957639" y="1328777"/>
                </a:lnTo>
                <a:lnTo>
                  <a:pt x="1000305" y="1347245"/>
                </a:lnTo>
                <a:lnTo>
                  <a:pt x="1043649" y="1364377"/>
                </a:lnTo>
                <a:lnTo>
                  <a:pt x="1087641" y="1380149"/>
                </a:lnTo>
                <a:lnTo>
                  <a:pt x="1132257" y="1394535"/>
                </a:lnTo>
                <a:lnTo>
                  <a:pt x="1177469" y="1407512"/>
                </a:lnTo>
                <a:lnTo>
                  <a:pt x="1223249" y="1419054"/>
                </a:lnTo>
                <a:lnTo>
                  <a:pt x="1269571" y="1429137"/>
                </a:lnTo>
                <a:lnTo>
                  <a:pt x="1316408" y="1437736"/>
                </a:lnTo>
                <a:lnTo>
                  <a:pt x="1363733" y="1444828"/>
                </a:lnTo>
                <a:lnTo>
                  <a:pt x="1411520" y="1450386"/>
                </a:lnTo>
                <a:lnTo>
                  <a:pt x="1459740" y="1454387"/>
                </a:lnTo>
                <a:lnTo>
                  <a:pt x="1508367" y="1456805"/>
                </a:lnTo>
                <a:lnTo>
                  <a:pt x="1557375" y="1457617"/>
                </a:lnTo>
                <a:lnTo>
                  <a:pt x="1557375" y="1298600"/>
                </a:lnTo>
                <a:lnTo>
                  <a:pt x="1508810" y="1297705"/>
                </a:lnTo>
                <a:lnTo>
                  <a:pt x="1460665" y="1295039"/>
                </a:lnTo>
                <a:lnTo>
                  <a:pt x="1412973" y="1290633"/>
                </a:lnTo>
                <a:lnTo>
                  <a:pt x="1365766" y="1284516"/>
                </a:lnTo>
                <a:lnTo>
                  <a:pt x="1319079" y="1276720"/>
                </a:lnTo>
                <a:lnTo>
                  <a:pt x="1272945" y="1267273"/>
                </a:lnTo>
                <a:lnTo>
                  <a:pt x="1227397" y="1256207"/>
                </a:lnTo>
                <a:lnTo>
                  <a:pt x="1182468" y="1243550"/>
                </a:lnTo>
                <a:lnTo>
                  <a:pt x="1138192" y="1229334"/>
                </a:lnTo>
                <a:lnTo>
                  <a:pt x="1094602" y="1213588"/>
                </a:lnTo>
                <a:lnTo>
                  <a:pt x="1051731" y="1196343"/>
                </a:lnTo>
                <a:lnTo>
                  <a:pt x="1009613" y="1177629"/>
                </a:lnTo>
                <a:lnTo>
                  <a:pt x="968281" y="1157475"/>
                </a:lnTo>
                <a:lnTo>
                  <a:pt x="927768" y="1135912"/>
                </a:lnTo>
                <a:lnTo>
                  <a:pt x="888108" y="1112970"/>
                </a:lnTo>
                <a:lnTo>
                  <a:pt x="849334" y="1088679"/>
                </a:lnTo>
                <a:lnTo>
                  <a:pt x="811480" y="1063070"/>
                </a:lnTo>
                <a:lnTo>
                  <a:pt x="774578" y="1036171"/>
                </a:lnTo>
                <a:lnTo>
                  <a:pt x="738662" y="1008014"/>
                </a:lnTo>
                <a:lnTo>
                  <a:pt x="703765" y="978629"/>
                </a:lnTo>
                <a:lnTo>
                  <a:pt x="669921" y="948045"/>
                </a:lnTo>
                <a:lnTo>
                  <a:pt x="637162" y="916293"/>
                </a:lnTo>
                <a:lnTo>
                  <a:pt x="605523" y="883403"/>
                </a:lnTo>
                <a:lnTo>
                  <a:pt x="575037" y="849405"/>
                </a:lnTo>
                <a:lnTo>
                  <a:pt x="545737" y="814329"/>
                </a:lnTo>
                <a:lnTo>
                  <a:pt x="517655" y="778205"/>
                </a:lnTo>
                <a:lnTo>
                  <a:pt x="490827" y="741064"/>
                </a:lnTo>
                <a:lnTo>
                  <a:pt x="465284" y="702934"/>
                </a:lnTo>
                <a:lnTo>
                  <a:pt x="441060" y="663848"/>
                </a:lnTo>
                <a:lnTo>
                  <a:pt x="418189" y="623834"/>
                </a:lnTo>
                <a:lnTo>
                  <a:pt x="396704" y="582923"/>
                </a:lnTo>
                <a:lnTo>
                  <a:pt x="376638" y="541145"/>
                </a:lnTo>
                <a:lnTo>
                  <a:pt x="358024" y="498529"/>
                </a:lnTo>
                <a:lnTo>
                  <a:pt x="340896" y="455107"/>
                </a:lnTo>
                <a:lnTo>
                  <a:pt x="325288" y="410908"/>
                </a:lnTo>
                <a:lnTo>
                  <a:pt x="311231" y="365963"/>
                </a:lnTo>
                <a:lnTo>
                  <a:pt x="298761" y="320301"/>
                </a:lnTo>
                <a:lnTo>
                  <a:pt x="287910" y="273952"/>
                </a:lnTo>
                <a:lnTo>
                  <a:pt x="278711" y="226947"/>
                </a:lnTo>
                <a:lnTo>
                  <a:pt x="271198" y="179316"/>
                </a:lnTo>
                <a:lnTo>
                  <a:pt x="265404" y="131089"/>
                </a:lnTo>
                <a:lnTo>
                  <a:pt x="371017" y="131089"/>
                </a:lnTo>
                <a:lnTo>
                  <a:pt x="17926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Rettangolo 29"/>
          <p:cNvSpPr/>
          <p:nvPr/>
        </p:nvSpPr>
        <p:spPr>
          <a:xfrm>
            <a:off x="42270" y="47196"/>
            <a:ext cx="119585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0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FASI CICLICHE DELL’EMERGENZA </a:t>
            </a:r>
            <a:r>
              <a:rPr lang="it-IT" sz="3000" b="1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(risposta emozionale):</a:t>
            </a:r>
            <a:r>
              <a:rPr lang="it-IT" sz="30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 </a:t>
            </a:r>
            <a:r>
              <a:rPr lang="it-IT" sz="2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center of </a:t>
            </a:r>
            <a:r>
              <a:rPr lang="it-IT" sz="2600" b="1" cap="small" dirty="0" err="1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mental</a:t>
            </a:r>
            <a:r>
              <a:rPr lang="it-IT" sz="2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 </a:t>
            </a:r>
            <a:r>
              <a:rPr lang="it-IT" sz="2600" b="1" cap="small" dirty="0" err="1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health</a:t>
            </a:r>
            <a:r>
              <a:rPr lang="it-IT" sz="2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 </a:t>
            </a:r>
            <a:r>
              <a:rPr lang="it-IT" sz="2600" b="1" cap="small" dirty="0" err="1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services</a:t>
            </a:r>
            <a:r>
              <a:rPr lang="it-IT" sz="2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 (</a:t>
            </a:r>
            <a:r>
              <a:rPr lang="it-IT" sz="2600" b="1" cap="small" dirty="0" err="1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us</a:t>
            </a:r>
            <a:r>
              <a:rPr lang="it-IT" sz="2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)</a:t>
            </a:r>
            <a:endParaRPr lang="it-IT" sz="2600" b="1" cap="small" dirty="0">
              <a:solidFill>
                <a:srgbClr val="FFC000"/>
              </a:solidFill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2347275" y="764514"/>
            <a:ext cx="5743206" cy="5649236"/>
            <a:chOff x="2154097" y="1149090"/>
            <a:chExt cx="5743206" cy="5649236"/>
          </a:xfrm>
        </p:grpSpPr>
        <p:grpSp>
          <p:nvGrpSpPr>
            <p:cNvPr id="50" name="Gruppo 49"/>
            <p:cNvGrpSpPr/>
            <p:nvPr/>
          </p:nvGrpSpPr>
          <p:grpSpPr>
            <a:xfrm>
              <a:off x="4784997" y="1149090"/>
              <a:ext cx="3112306" cy="2633201"/>
              <a:chOff x="7715233" y="951663"/>
              <a:chExt cx="3112306" cy="2633201"/>
            </a:xfrm>
          </p:grpSpPr>
          <p:sp>
            <p:nvSpPr>
              <p:cNvPr id="40" name="object 12"/>
              <p:cNvSpPr/>
              <p:nvPr/>
            </p:nvSpPr>
            <p:spPr>
              <a:xfrm>
                <a:off x="7854951" y="951663"/>
                <a:ext cx="2972588" cy="2407903"/>
              </a:xfrm>
              <a:custGeom>
                <a:avLst/>
                <a:gdLst/>
                <a:ahLst/>
                <a:cxnLst/>
                <a:rect l="l" t="t" r="r" b="b"/>
                <a:pathLst>
                  <a:path w="1557654" h="1457960">
                    <a:moveTo>
                      <a:pt x="0" y="0"/>
                    </a:moveTo>
                    <a:lnTo>
                      <a:pt x="0" y="159016"/>
                    </a:lnTo>
                    <a:lnTo>
                      <a:pt x="48564" y="159912"/>
                    </a:lnTo>
                    <a:lnTo>
                      <a:pt x="96710" y="162577"/>
                    </a:lnTo>
                    <a:lnTo>
                      <a:pt x="144402" y="166984"/>
                    </a:lnTo>
                    <a:lnTo>
                      <a:pt x="191608" y="173100"/>
                    </a:lnTo>
                    <a:lnTo>
                      <a:pt x="238295" y="180897"/>
                    </a:lnTo>
                    <a:lnTo>
                      <a:pt x="284430" y="190344"/>
                    </a:lnTo>
                    <a:lnTo>
                      <a:pt x="329978" y="201411"/>
                    </a:lnTo>
                    <a:lnTo>
                      <a:pt x="374907" y="214067"/>
                    </a:lnTo>
                    <a:lnTo>
                      <a:pt x="419183" y="228283"/>
                    </a:lnTo>
                    <a:lnTo>
                      <a:pt x="462773" y="244029"/>
                    </a:lnTo>
                    <a:lnTo>
                      <a:pt x="505644" y="261275"/>
                    </a:lnTo>
                    <a:lnTo>
                      <a:pt x="547762" y="279990"/>
                    </a:lnTo>
                    <a:lnTo>
                      <a:pt x="589094" y="300144"/>
                    </a:lnTo>
                    <a:lnTo>
                      <a:pt x="629606" y="321707"/>
                    </a:lnTo>
                    <a:lnTo>
                      <a:pt x="669266" y="344649"/>
                    </a:lnTo>
                    <a:lnTo>
                      <a:pt x="708040" y="368940"/>
                    </a:lnTo>
                    <a:lnTo>
                      <a:pt x="745895" y="394550"/>
                    </a:lnTo>
                    <a:lnTo>
                      <a:pt x="782797" y="421449"/>
                    </a:lnTo>
                    <a:lnTo>
                      <a:pt x="818713" y="449606"/>
                    </a:lnTo>
                    <a:lnTo>
                      <a:pt x="853610" y="478992"/>
                    </a:lnTo>
                    <a:lnTo>
                      <a:pt x="887454" y="509576"/>
                    </a:lnTo>
                    <a:lnTo>
                      <a:pt x="920212" y="541328"/>
                    </a:lnTo>
                    <a:lnTo>
                      <a:pt x="951851" y="574218"/>
                    </a:lnTo>
                    <a:lnTo>
                      <a:pt x="982338" y="608217"/>
                    </a:lnTo>
                    <a:lnTo>
                      <a:pt x="1011638" y="643293"/>
                    </a:lnTo>
                    <a:lnTo>
                      <a:pt x="1039719" y="679417"/>
                    </a:lnTo>
                    <a:lnTo>
                      <a:pt x="1066548" y="716558"/>
                    </a:lnTo>
                    <a:lnTo>
                      <a:pt x="1092091" y="754687"/>
                    </a:lnTo>
                    <a:lnTo>
                      <a:pt x="1116315" y="793774"/>
                    </a:lnTo>
                    <a:lnTo>
                      <a:pt x="1139186" y="833788"/>
                    </a:lnTo>
                    <a:lnTo>
                      <a:pt x="1160671" y="874698"/>
                    </a:lnTo>
                    <a:lnTo>
                      <a:pt x="1180737" y="916477"/>
                    </a:lnTo>
                    <a:lnTo>
                      <a:pt x="1199351" y="959091"/>
                    </a:lnTo>
                    <a:lnTo>
                      <a:pt x="1216478" y="1002513"/>
                    </a:lnTo>
                    <a:lnTo>
                      <a:pt x="1232087" y="1046712"/>
                    </a:lnTo>
                    <a:lnTo>
                      <a:pt x="1246143" y="1091657"/>
                    </a:lnTo>
                    <a:lnTo>
                      <a:pt x="1258614" y="1137318"/>
                    </a:lnTo>
                    <a:lnTo>
                      <a:pt x="1269465" y="1183666"/>
                    </a:lnTo>
                    <a:lnTo>
                      <a:pt x="1278664" y="1230671"/>
                    </a:lnTo>
                    <a:lnTo>
                      <a:pt x="1286177" y="1278301"/>
                    </a:lnTo>
                    <a:lnTo>
                      <a:pt x="1291971" y="1326527"/>
                    </a:lnTo>
                    <a:lnTo>
                      <a:pt x="1186357" y="1326527"/>
                    </a:lnTo>
                    <a:lnTo>
                      <a:pt x="1378115" y="1457629"/>
                    </a:lnTo>
                    <a:lnTo>
                      <a:pt x="1557375" y="1326527"/>
                    </a:lnTo>
                    <a:lnTo>
                      <a:pt x="1451711" y="1326527"/>
                    </a:lnTo>
                    <a:lnTo>
                      <a:pt x="1446495" y="1277791"/>
                    </a:lnTo>
                    <a:lnTo>
                      <a:pt x="1439713" y="1229579"/>
                    </a:lnTo>
                    <a:lnTo>
                      <a:pt x="1431392" y="1181914"/>
                    </a:lnTo>
                    <a:lnTo>
                      <a:pt x="1421559" y="1134821"/>
                    </a:lnTo>
                    <a:lnTo>
                      <a:pt x="1410241" y="1088326"/>
                    </a:lnTo>
                    <a:lnTo>
                      <a:pt x="1397464" y="1042452"/>
                    </a:lnTo>
                    <a:lnTo>
                      <a:pt x="1383256" y="997225"/>
                    </a:lnTo>
                    <a:lnTo>
                      <a:pt x="1367643" y="952668"/>
                    </a:lnTo>
                    <a:lnTo>
                      <a:pt x="1350653" y="908807"/>
                    </a:lnTo>
                    <a:lnTo>
                      <a:pt x="1332312" y="865666"/>
                    </a:lnTo>
                    <a:lnTo>
                      <a:pt x="1312648" y="823270"/>
                    </a:lnTo>
                    <a:lnTo>
                      <a:pt x="1291688" y="781643"/>
                    </a:lnTo>
                    <a:lnTo>
                      <a:pt x="1269457" y="740810"/>
                    </a:lnTo>
                    <a:lnTo>
                      <a:pt x="1245984" y="700797"/>
                    </a:lnTo>
                    <a:lnTo>
                      <a:pt x="1221296" y="661626"/>
                    </a:lnTo>
                    <a:lnTo>
                      <a:pt x="1195418" y="623323"/>
                    </a:lnTo>
                    <a:lnTo>
                      <a:pt x="1168379" y="585913"/>
                    </a:lnTo>
                    <a:lnTo>
                      <a:pt x="1140205" y="549420"/>
                    </a:lnTo>
                    <a:lnTo>
                      <a:pt x="1110923" y="513869"/>
                    </a:lnTo>
                    <a:lnTo>
                      <a:pt x="1080560" y="479285"/>
                    </a:lnTo>
                    <a:lnTo>
                      <a:pt x="1049142" y="445691"/>
                    </a:lnTo>
                    <a:lnTo>
                      <a:pt x="1016698" y="413113"/>
                    </a:lnTo>
                    <a:lnTo>
                      <a:pt x="983254" y="381576"/>
                    </a:lnTo>
                    <a:lnTo>
                      <a:pt x="948837" y="351103"/>
                    </a:lnTo>
                    <a:lnTo>
                      <a:pt x="913473" y="321720"/>
                    </a:lnTo>
                    <a:lnTo>
                      <a:pt x="877190" y="293452"/>
                    </a:lnTo>
                    <a:lnTo>
                      <a:pt x="840015" y="266322"/>
                    </a:lnTo>
                    <a:lnTo>
                      <a:pt x="801975" y="240356"/>
                    </a:lnTo>
                    <a:lnTo>
                      <a:pt x="763096" y="215578"/>
                    </a:lnTo>
                    <a:lnTo>
                      <a:pt x="723406" y="192012"/>
                    </a:lnTo>
                    <a:lnTo>
                      <a:pt x="682931" y="169684"/>
                    </a:lnTo>
                    <a:lnTo>
                      <a:pt x="641699" y="148619"/>
                    </a:lnTo>
                    <a:lnTo>
                      <a:pt x="599736" y="128839"/>
                    </a:lnTo>
                    <a:lnTo>
                      <a:pt x="557069" y="110371"/>
                    </a:lnTo>
                    <a:lnTo>
                      <a:pt x="513726" y="93239"/>
                    </a:lnTo>
                    <a:lnTo>
                      <a:pt x="469733" y="77467"/>
                    </a:lnTo>
                    <a:lnTo>
                      <a:pt x="425118" y="63081"/>
                    </a:lnTo>
                    <a:lnTo>
                      <a:pt x="379906" y="50104"/>
                    </a:lnTo>
                    <a:lnTo>
                      <a:pt x="334126" y="38562"/>
                    </a:lnTo>
                    <a:lnTo>
                      <a:pt x="287803" y="28479"/>
                    </a:lnTo>
                    <a:lnTo>
                      <a:pt x="240966" y="19880"/>
                    </a:lnTo>
                    <a:lnTo>
                      <a:pt x="193641" y="12788"/>
                    </a:lnTo>
                    <a:lnTo>
                      <a:pt x="145855" y="7230"/>
                    </a:lnTo>
                    <a:lnTo>
                      <a:pt x="97635" y="3230"/>
                    </a:lnTo>
                    <a:lnTo>
                      <a:pt x="49007" y="8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C7C3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28" name="Gruppo 27"/>
              <p:cNvGrpSpPr/>
              <p:nvPr/>
            </p:nvGrpSpPr>
            <p:grpSpPr>
              <a:xfrm>
                <a:off x="7715233" y="1184794"/>
                <a:ext cx="2474374" cy="2400070"/>
                <a:chOff x="5153891" y="2577176"/>
                <a:chExt cx="2474374" cy="2400070"/>
              </a:xfrm>
            </p:grpSpPr>
            <p:sp>
              <p:nvSpPr>
                <p:cNvPr id="39" name="object 4"/>
                <p:cNvSpPr/>
                <p:nvPr/>
              </p:nvSpPr>
              <p:spPr>
                <a:xfrm>
                  <a:off x="5153891" y="2577176"/>
                  <a:ext cx="2474374" cy="240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1920" h="1391920">
                      <a:moveTo>
                        <a:pt x="0" y="0"/>
                      </a:moveTo>
                      <a:lnTo>
                        <a:pt x="0" y="1391412"/>
                      </a:lnTo>
                      <a:lnTo>
                        <a:pt x="1391412" y="1391412"/>
                      </a:lnTo>
                      <a:lnTo>
                        <a:pt x="1390605" y="1343577"/>
                      </a:lnTo>
                      <a:lnTo>
                        <a:pt x="1388201" y="1296147"/>
                      </a:lnTo>
                      <a:lnTo>
                        <a:pt x="1384228" y="1249148"/>
                      </a:lnTo>
                      <a:lnTo>
                        <a:pt x="1378709" y="1202606"/>
                      </a:lnTo>
                      <a:lnTo>
                        <a:pt x="1371673" y="1156546"/>
                      </a:lnTo>
                      <a:lnTo>
                        <a:pt x="1363143" y="1110995"/>
                      </a:lnTo>
                      <a:lnTo>
                        <a:pt x="1353146" y="1065977"/>
                      </a:lnTo>
                      <a:lnTo>
                        <a:pt x="1341709" y="1021520"/>
                      </a:lnTo>
                      <a:lnTo>
                        <a:pt x="1328856" y="977650"/>
                      </a:lnTo>
                      <a:lnTo>
                        <a:pt x="1314614" y="934391"/>
                      </a:lnTo>
                      <a:lnTo>
                        <a:pt x="1299009" y="891770"/>
                      </a:lnTo>
                      <a:lnTo>
                        <a:pt x="1282067" y="849813"/>
                      </a:lnTo>
                      <a:lnTo>
                        <a:pt x="1263813" y="808546"/>
                      </a:lnTo>
                      <a:lnTo>
                        <a:pt x="1244274" y="767994"/>
                      </a:lnTo>
                      <a:lnTo>
                        <a:pt x="1223475" y="728184"/>
                      </a:lnTo>
                      <a:lnTo>
                        <a:pt x="1201442" y="689141"/>
                      </a:lnTo>
                      <a:lnTo>
                        <a:pt x="1178202" y="650892"/>
                      </a:lnTo>
                      <a:lnTo>
                        <a:pt x="1153779" y="613462"/>
                      </a:lnTo>
                      <a:lnTo>
                        <a:pt x="1128201" y="576877"/>
                      </a:lnTo>
                      <a:lnTo>
                        <a:pt x="1101492" y="541163"/>
                      </a:lnTo>
                      <a:lnTo>
                        <a:pt x="1073679" y="506346"/>
                      </a:lnTo>
                      <a:lnTo>
                        <a:pt x="1044788" y="472452"/>
                      </a:lnTo>
                      <a:lnTo>
                        <a:pt x="1014845" y="439507"/>
                      </a:lnTo>
                      <a:lnTo>
                        <a:pt x="983875" y="407536"/>
                      </a:lnTo>
                      <a:lnTo>
                        <a:pt x="951904" y="376566"/>
                      </a:lnTo>
                      <a:lnTo>
                        <a:pt x="918959" y="346623"/>
                      </a:lnTo>
                      <a:lnTo>
                        <a:pt x="885065" y="317732"/>
                      </a:lnTo>
                      <a:lnTo>
                        <a:pt x="850248" y="289919"/>
                      </a:lnTo>
                      <a:lnTo>
                        <a:pt x="814534" y="263210"/>
                      </a:lnTo>
                      <a:lnTo>
                        <a:pt x="777949" y="237632"/>
                      </a:lnTo>
                      <a:lnTo>
                        <a:pt x="740519" y="213209"/>
                      </a:lnTo>
                      <a:lnTo>
                        <a:pt x="702270" y="189969"/>
                      </a:lnTo>
                      <a:lnTo>
                        <a:pt x="663227" y="167936"/>
                      </a:lnTo>
                      <a:lnTo>
                        <a:pt x="623417" y="147137"/>
                      </a:lnTo>
                      <a:lnTo>
                        <a:pt x="582865" y="127598"/>
                      </a:lnTo>
                      <a:lnTo>
                        <a:pt x="541598" y="109344"/>
                      </a:lnTo>
                      <a:lnTo>
                        <a:pt x="499641" y="92402"/>
                      </a:lnTo>
                      <a:lnTo>
                        <a:pt x="457020" y="76797"/>
                      </a:lnTo>
                      <a:lnTo>
                        <a:pt x="413761" y="62555"/>
                      </a:lnTo>
                      <a:lnTo>
                        <a:pt x="369891" y="49702"/>
                      </a:lnTo>
                      <a:lnTo>
                        <a:pt x="325434" y="38265"/>
                      </a:lnTo>
                      <a:lnTo>
                        <a:pt x="280416" y="28268"/>
                      </a:lnTo>
                      <a:lnTo>
                        <a:pt x="234865" y="19738"/>
                      </a:lnTo>
                      <a:lnTo>
                        <a:pt x="188805" y="12702"/>
                      </a:lnTo>
                      <a:lnTo>
                        <a:pt x="142263" y="7183"/>
                      </a:lnTo>
                      <a:lnTo>
                        <a:pt x="95264" y="3210"/>
                      </a:lnTo>
                      <a:lnTo>
                        <a:pt x="47834" y="80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C7C30"/>
                </a:solidFill>
              </p:spPr>
              <p:txBody>
                <a:bodyPr wrap="square" lIns="0" tIns="0" rIns="0" bIns="0" rtlCol="0"/>
                <a:lstStyle/>
                <a:p>
                  <a:pPr algn="ctr">
                    <a:spcBef>
                      <a:spcPts val="3000"/>
                    </a:spcBef>
                  </a:pPr>
                  <a:endParaRPr sz="3200" dirty="0"/>
                </a:p>
              </p:txBody>
            </p:sp>
            <p:sp>
              <p:nvSpPr>
                <p:cNvPr id="27" name="Rettangolo 26"/>
                <p:cNvSpPr/>
                <p:nvPr/>
              </p:nvSpPr>
              <p:spPr>
                <a:xfrm>
                  <a:off x="5495067" y="3777211"/>
                  <a:ext cx="1437380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ts val="3000"/>
                    </a:spcBef>
                  </a:pPr>
                  <a:r>
                    <a:rPr lang="it-IT" sz="3200" dirty="0" smtClean="0"/>
                    <a:t>EROICA</a:t>
                  </a:r>
                  <a:endParaRPr lang="it-IT" sz="3200" dirty="0"/>
                </a:p>
              </p:txBody>
            </p:sp>
          </p:grpSp>
        </p:grpSp>
        <p:grpSp>
          <p:nvGrpSpPr>
            <p:cNvPr id="49" name="Gruppo 48"/>
            <p:cNvGrpSpPr/>
            <p:nvPr/>
          </p:nvGrpSpPr>
          <p:grpSpPr>
            <a:xfrm>
              <a:off x="4815854" y="3717430"/>
              <a:ext cx="2765260" cy="3080896"/>
              <a:chOff x="7729339" y="3585742"/>
              <a:chExt cx="2736348" cy="2985965"/>
            </a:xfrm>
          </p:grpSpPr>
          <p:sp>
            <p:nvSpPr>
              <p:cNvPr id="47" name="object 13"/>
              <p:cNvSpPr/>
              <p:nvPr/>
            </p:nvSpPr>
            <p:spPr>
              <a:xfrm>
                <a:off x="7815218" y="3585742"/>
                <a:ext cx="2650469" cy="2985965"/>
              </a:xfrm>
              <a:custGeom>
                <a:avLst/>
                <a:gdLst/>
                <a:ahLst/>
                <a:cxnLst/>
                <a:rect l="l" t="t" r="r" b="b"/>
                <a:pathLst>
                  <a:path w="1457959" h="1557654">
                    <a:moveTo>
                      <a:pt x="1457629" y="0"/>
                    </a:moveTo>
                    <a:lnTo>
                      <a:pt x="1298613" y="0"/>
                    </a:lnTo>
                    <a:lnTo>
                      <a:pt x="1297717" y="48564"/>
                    </a:lnTo>
                    <a:lnTo>
                      <a:pt x="1295051" y="96710"/>
                    </a:lnTo>
                    <a:lnTo>
                      <a:pt x="1290645" y="144402"/>
                    </a:lnTo>
                    <a:lnTo>
                      <a:pt x="1284529" y="191608"/>
                    </a:lnTo>
                    <a:lnTo>
                      <a:pt x="1276732" y="238295"/>
                    </a:lnTo>
                    <a:lnTo>
                      <a:pt x="1267285" y="284430"/>
                    </a:lnTo>
                    <a:lnTo>
                      <a:pt x="1256218" y="329978"/>
                    </a:lnTo>
                    <a:lnTo>
                      <a:pt x="1243562" y="374907"/>
                    </a:lnTo>
                    <a:lnTo>
                      <a:pt x="1229345" y="419183"/>
                    </a:lnTo>
                    <a:lnTo>
                      <a:pt x="1213599" y="462773"/>
                    </a:lnTo>
                    <a:lnTo>
                      <a:pt x="1196354" y="505644"/>
                    </a:lnTo>
                    <a:lnTo>
                      <a:pt x="1177639" y="547762"/>
                    </a:lnTo>
                    <a:lnTo>
                      <a:pt x="1157485" y="589094"/>
                    </a:lnTo>
                    <a:lnTo>
                      <a:pt x="1135922" y="629606"/>
                    </a:lnTo>
                    <a:lnTo>
                      <a:pt x="1112980" y="669266"/>
                    </a:lnTo>
                    <a:lnTo>
                      <a:pt x="1088688" y="708040"/>
                    </a:lnTo>
                    <a:lnTo>
                      <a:pt x="1063079" y="745895"/>
                    </a:lnTo>
                    <a:lnTo>
                      <a:pt x="1036180" y="782797"/>
                    </a:lnTo>
                    <a:lnTo>
                      <a:pt x="1008023" y="818713"/>
                    </a:lnTo>
                    <a:lnTo>
                      <a:pt x="978637" y="853610"/>
                    </a:lnTo>
                    <a:lnTo>
                      <a:pt x="948053" y="887454"/>
                    </a:lnTo>
                    <a:lnTo>
                      <a:pt x="916301" y="920212"/>
                    </a:lnTo>
                    <a:lnTo>
                      <a:pt x="883411" y="951851"/>
                    </a:lnTo>
                    <a:lnTo>
                      <a:pt x="849412" y="982338"/>
                    </a:lnTo>
                    <a:lnTo>
                      <a:pt x="814336" y="1011638"/>
                    </a:lnTo>
                    <a:lnTo>
                      <a:pt x="778212" y="1039719"/>
                    </a:lnTo>
                    <a:lnTo>
                      <a:pt x="741071" y="1066548"/>
                    </a:lnTo>
                    <a:lnTo>
                      <a:pt x="702942" y="1092091"/>
                    </a:lnTo>
                    <a:lnTo>
                      <a:pt x="663855" y="1116315"/>
                    </a:lnTo>
                    <a:lnTo>
                      <a:pt x="623841" y="1139186"/>
                    </a:lnTo>
                    <a:lnTo>
                      <a:pt x="582930" y="1160671"/>
                    </a:lnTo>
                    <a:lnTo>
                      <a:pt x="541152" y="1180737"/>
                    </a:lnTo>
                    <a:lnTo>
                      <a:pt x="498537" y="1199351"/>
                    </a:lnTo>
                    <a:lnTo>
                      <a:pt x="455116" y="1216478"/>
                    </a:lnTo>
                    <a:lnTo>
                      <a:pt x="410917" y="1232087"/>
                    </a:lnTo>
                    <a:lnTo>
                      <a:pt x="365972" y="1246143"/>
                    </a:lnTo>
                    <a:lnTo>
                      <a:pt x="320310" y="1258614"/>
                    </a:lnTo>
                    <a:lnTo>
                      <a:pt x="273962" y="1269465"/>
                    </a:lnTo>
                    <a:lnTo>
                      <a:pt x="226958" y="1278664"/>
                    </a:lnTo>
                    <a:lnTo>
                      <a:pt x="179328" y="1286177"/>
                    </a:lnTo>
                    <a:lnTo>
                      <a:pt x="131102" y="1291970"/>
                    </a:lnTo>
                    <a:lnTo>
                      <a:pt x="131102" y="1186357"/>
                    </a:lnTo>
                    <a:lnTo>
                      <a:pt x="0" y="1378115"/>
                    </a:lnTo>
                    <a:lnTo>
                      <a:pt x="131102" y="1557375"/>
                    </a:lnTo>
                    <a:lnTo>
                      <a:pt x="131102" y="1451711"/>
                    </a:lnTo>
                    <a:lnTo>
                      <a:pt x="179837" y="1446495"/>
                    </a:lnTo>
                    <a:lnTo>
                      <a:pt x="228050" y="1439713"/>
                    </a:lnTo>
                    <a:lnTo>
                      <a:pt x="275715" y="1431392"/>
                    </a:lnTo>
                    <a:lnTo>
                      <a:pt x="322807" y="1421559"/>
                    </a:lnTo>
                    <a:lnTo>
                      <a:pt x="369303" y="1410241"/>
                    </a:lnTo>
                    <a:lnTo>
                      <a:pt x="415177" y="1397464"/>
                    </a:lnTo>
                    <a:lnTo>
                      <a:pt x="460404" y="1383256"/>
                    </a:lnTo>
                    <a:lnTo>
                      <a:pt x="504961" y="1367643"/>
                    </a:lnTo>
                    <a:lnTo>
                      <a:pt x="548822" y="1350653"/>
                    </a:lnTo>
                    <a:lnTo>
                      <a:pt x="591963" y="1332312"/>
                    </a:lnTo>
                    <a:lnTo>
                      <a:pt x="634359" y="1312648"/>
                    </a:lnTo>
                    <a:lnTo>
                      <a:pt x="675986" y="1291688"/>
                    </a:lnTo>
                    <a:lnTo>
                      <a:pt x="716818" y="1269457"/>
                    </a:lnTo>
                    <a:lnTo>
                      <a:pt x="756832" y="1245984"/>
                    </a:lnTo>
                    <a:lnTo>
                      <a:pt x="796003" y="1221296"/>
                    </a:lnTo>
                    <a:lnTo>
                      <a:pt x="834306" y="1195418"/>
                    </a:lnTo>
                    <a:lnTo>
                      <a:pt x="871716" y="1168379"/>
                    </a:lnTo>
                    <a:lnTo>
                      <a:pt x="908209" y="1140205"/>
                    </a:lnTo>
                    <a:lnTo>
                      <a:pt x="943760" y="1110923"/>
                    </a:lnTo>
                    <a:lnTo>
                      <a:pt x="978344" y="1080560"/>
                    </a:lnTo>
                    <a:lnTo>
                      <a:pt x="1011938" y="1049142"/>
                    </a:lnTo>
                    <a:lnTo>
                      <a:pt x="1044516" y="1016698"/>
                    </a:lnTo>
                    <a:lnTo>
                      <a:pt x="1076053" y="983254"/>
                    </a:lnTo>
                    <a:lnTo>
                      <a:pt x="1106525" y="948837"/>
                    </a:lnTo>
                    <a:lnTo>
                      <a:pt x="1135908" y="913473"/>
                    </a:lnTo>
                    <a:lnTo>
                      <a:pt x="1164177" y="877190"/>
                    </a:lnTo>
                    <a:lnTo>
                      <a:pt x="1191307" y="840015"/>
                    </a:lnTo>
                    <a:lnTo>
                      <a:pt x="1217273" y="801975"/>
                    </a:lnTo>
                    <a:lnTo>
                      <a:pt x="1242051" y="763096"/>
                    </a:lnTo>
                    <a:lnTo>
                      <a:pt x="1265616" y="723406"/>
                    </a:lnTo>
                    <a:lnTo>
                      <a:pt x="1287944" y="682931"/>
                    </a:lnTo>
                    <a:lnTo>
                      <a:pt x="1309010" y="641699"/>
                    </a:lnTo>
                    <a:lnTo>
                      <a:pt x="1328790" y="599736"/>
                    </a:lnTo>
                    <a:lnTo>
                      <a:pt x="1347258" y="557069"/>
                    </a:lnTo>
                    <a:lnTo>
                      <a:pt x="1364390" y="513726"/>
                    </a:lnTo>
                    <a:lnTo>
                      <a:pt x="1380161" y="469733"/>
                    </a:lnTo>
                    <a:lnTo>
                      <a:pt x="1394548" y="425118"/>
                    </a:lnTo>
                    <a:lnTo>
                      <a:pt x="1407524" y="379906"/>
                    </a:lnTo>
                    <a:lnTo>
                      <a:pt x="1419067" y="334126"/>
                    </a:lnTo>
                    <a:lnTo>
                      <a:pt x="1429150" y="287803"/>
                    </a:lnTo>
                    <a:lnTo>
                      <a:pt x="1437749" y="240966"/>
                    </a:lnTo>
                    <a:lnTo>
                      <a:pt x="1444840" y="193641"/>
                    </a:lnTo>
                    <a:lnTo>
                      <a:pt x="1450399" y="145855"/>
                    </a:lnTo>
                    <a:lnTo>
                      <a:pt x="1454399" y="97635"/>
                    </a:lnTo>
                    <a:lnTo>
                      <a:pt x="1456818" y="49007"/>
                    </a:lnTo>
                    <a:lnTo>
                      <a:pt x="1457629" y="0"/>
                    </a:lnTo>
                    <a:close/>
                  </a:path>
                </a:pathLst>
              </a:custGeom>
              <a:solidFill>
                <a:srgbClr val="A4A4A4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1" name="Gruppo 30"/>
              <p:cNvGrpSpPr/>
              <p:nvPr/>
            </p:nvGrpSpPr>
            <p:grpSpPr>
              <a:xfrm>
                <a:off x="7729339" y="3585742"/>
                <a:ext cx="2473067" cy="2234045"/>
                <a:chOff x="7729339" y="3585742"/>
                <a:chExt cx="2473067" cy="2234045"/>
              </a:xfrm>
            </p:grpSpPr>
            <p:sp>
              <p:nvSpPr>
                <p:cNvPr id="44" name="object 6"/>
                <p:cNvSpPr/>
                <p:nvPr/>
              </p:nvSpPr>
              <p:spPr>
                <a:xfrm>
                  <a:off x="7729339" y="3585742"/>
                  <a:ext cx="2473067" cy="2234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1920" h="1391920">
                      <a:moveTo>
                        <a:pt x="1391412" y="0"/>
                      </a:moveTo>
                      <a:lnTo>
                        <a:pt x="0" y="0"/>
                      </a:lnTo>
                      <a:lnTo>
                        <a:pt x="0" y="1391411"/>
                      </a:lnTo>
                      <a:lnTo>
                        <a:pt x="47834" y="1390605"/>
                      </a:lnTo>
                      <a:lnTo>
                        <a:pt x="95264" y="1388201"/>
                      </a:lnTo>
                      <a:lnTo>
                        <a:pt x="142263" y="1384228"/>
                      </a:lnTo>
                      <a:lnTo>
                        <a:pt x="188805" y="1378709"/>
                      </a:lnTo>
                      <a:lnTo>
                        <a:pt x="234865" y="1371673"/>
                      </a:lnTo>
                      <a:lnTo>
                        <a:pt x="280416" y="1363143"/>
                      </a:lnTo>
                      <a:lnTo>
                        <a:pt x="325434" y="1353146"/>
                      </a:lnTo>
                      <a:lnTo>
                        <a:pt x="369891" y="1341709"/>
                      </a:lnTo>
                      <a:lnTo>
                        <a:pt x="413761" y="1328856"/>
                      </a:lnTo>
                      <a:lnTo>
                        <a:pt x="457020" y="1314614"/>
                      </a:lnTo>
                      <a:lnTo>
                        <a:pt x="499641" y="1299009"/>
                      </a:lnTo>
                      <a:lnTo>
                        <a:pt x="541598" y="1282067"/>
                      </a:lnTo>
                      <a:lnTo>
                        <a:pt x="582865" y="1263813"/>
                      </a:lnTo>
                      <a:lnTo>
                        <a:pt x="623417" y="1244274"/>
                      </a:lnTo>
                      <a:lnTo>
                        <a:pt x="663227" y="1223475"/>
                      </a:lnTo>
                      <a:lnTo>
                        <a:pt x="702270" y="1201442"/>
                      </a:lnTo>
                      <a:lnTo>
                        <a:pt x="740519" y="1178202"/>
                      </a:lnTo>
                      <a:lnTo>
                        <a:pt x="777949" y="1153779"/>
                      </a:lnTo>
                      <a:lnTo>
                        <a:pt x="814534" y="1128201"/>
                      </a:lnTo>
                      <a:lnTo>
                        <a:pt x="850248" y="1101492"/>
                      </a:lnTo>
                      <a:lnTo>
                        <a:pt x="885065" y="1073679"/>
                      </a:lnTo>
                      <a:lnTo>
                        <a:pt x="918959" y="1044788"/>
                      </a:lnTo>
                      <a:lnTo>
                        <a:pt x="951904" y="1014845"/>
                      </a:lnTo>
                      <a:lnTo>
                        <a:pt x="983875" y="983875"/>
                      </a:lnTo>
                      <a:lnTo>
                        <a:pt x="1014845" y="951904"/>
                      </a:lnTo>
                      <a:lnTo>
                        <a:pt x="1044788" y="918959"/>
                      </a:lnTo>
                      <a:lnTo>
                        <a:pt x="1073679" y="885065"/>
                      </a:lnTo>
                      <a:lnTo>
                        <a:pt x="1101492" y="850248"/>
                      </a:lnTo>
                      <a:lnTo>
                        <a:pt x="1128201" y="814534"/>
                      </a:lnTo>
                      <a:lnTo>
                        <a:pt x="1153779" y="777949"/>
                      </a:lnTo>
                      <a:lnTo>
                        <a:pt x="1178202" y="740519"/>
                      </a:lnTo>
                      <a:lnTo>
                        <a:pt x="1201442" y="702270"/>
                      </a:lnTo>
                      <a:lnTo>
                        <a:pt x="1223475" y="663227"/>
                      </a:lnTo>
                      <a:lnTo>
                        <a:pt x="1244274" y="623417"/>
                      </a:lnTo>
                      <a:lnTo>
                        <a:pt x="1263813" y="582865"/>
                      </a:lnTo>
                      <a:lnTo>
                        <a:pt x="1282067" y="541598"/>
                      </a:lnTo>
                      <a:lnTo>
                        <a:pt x="1299009" y="499641"/>
                      </a:lnTo>
                      <a:lnTo>
                        <a:pt x="1314614" y="457020"/>
                      </a:lnTo>
                      <a:lnTo>
                        <a:pt x="1328856" y="413761"/>
                      </a:lnTo>
                      <a:lnTo>
                        <a:pt x="1341709" y="369891"/>
                      </a:lnTo>
                      <a:lnTo>
                        <a:pt x="1353146" y="325434"/>
                      </a:lnTo>
                      <a:lnTo>
                        <a:pt x="1363143" y="280416"/>
                      </a:lnTo>
                      <a:lnTo>
                        <a:pt x="1371673" y="234865"/>
                      </a:lnTo>
                      <a:lnTo>
                        <a:pt x="1378709" y="188805"/>
                      </a:lnTo>
                      <a:lnTo>
                        <a:pt x="1384228" y="142263"/>
                      </a:lnTo>
                      <a:lnTo>
                        <a:pt x="1388201" y="95264"/>
                      </a:lnTo>
                      <a:lnTo>
                        <a:pt x="1390605" y="47834"/>
                      </a:lnTo>
                      <a:lnTo>
                        <a:pt x="1391412" y="0"/>
                      </a:lnTo>
                      <a:close/>
                    </a:path>
                  </a:pathLst>
                </a:custGeom>
                <a:solidFill>
                  <a:srgbClr val="A4A4A4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43" name="Rettangolo 42"/>
                <p:cNvSpPr/>
                <p:nvPr/>
              </p:nvSpPr>
              <p:spPr>
                <a:xfrm>
                  <a:off x="7749834" y="4138862"/>
                  <a:ext cx="2235677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ts val="3000"/>
                    </a:spcBef>
                  </a:pPr>
                  <a:r>
                    <a:rPr lang="it-IT" sz="3200" dirty="0" smtClean="0"/>
                    <a:t>LUNA MIELE</a:t>
                  </a:r>
                  <a:endParaRPr lang="it-IT" sz="3200" dirty="0"/>
                </a:p>
              </p:txBody>
            </p:sp>
          </p:grpSp>
        </p:grpSp>
        <p:grpSp>
          <p:nvGrpSpPr>
            <p:cNvPr id="3" name="Gruppo 2"/>
            <p:cNvGrpSpPr/>
            <p:nvPr/>
          </p:nvGrpSpPr>
          <p:grpSpPr>
            <a:xfrm>
              <a:off x="2154097" y="1369943"/>
              <a:ext cx="2906565" cy="4634115"/>
              <a:chOff x="2154097" y="1369943"/>
              <a:chExt cx="2906565" cy="4634115"/>
            </a:xfrm>
          </p:grpSpPr>
          <p:grpSp>
            <p:nvGrpSpPr>
              <p:cNvPr id="2" name="Gruppo 1"/>
              <p:cNvGrpSpPr/>
              <p:nvPr/>
            </p:nvGrpSpPr>
            <p:grpSpPr>
              <a:xfrm>
                <a:off x="2290044" y="1369943"/>
                <a:ext cx="2521763" cy="4634115"/>
                <a:chOff x="2290044" y="1369943"/>
                <a:chExt cx="2521763" cy="4634115"/>
              </a:xfrm>
            </p:grpSpPr>
            <p:sp>
              <p:nvSpPr>
                <p:cNvPr id="45" name="object 8"/>
                <p:cNvSpPr/>
                <p:nvPr/>
              </p:nvSpPr>
              <p:spPr>
                <a:xfrm>
                  <a:off x="2321311" y="3770013"/>
                  <a:ext cx="2490496" cy="2234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1920" h="1391920">
                      <a:moveTo>
                        <a:pt x="1391412" y="0"/>
                      </a:moveTo>
                      <a:lnTo>
                        <a:pt x="0" y="0"/>
                      </a:lnTo>
                      <a:lnTo>
                        <a:pt x="806" y="47834"/>
                      </a:lnTo>
                      <a:lnTo>
                        <a:pt x="3210" y="95264"/>
                      </a:lnTo>
                      <a:lnTo>
                        <a:pt x="7183" y="142263"/>
                      </a:lnTo>
                      <a:lnTo>
                        <a:pt x="12702" y="188805"/>
                      </a:lnTo>
                      <a:lnTo>
                        <a:pt x="19738" y="234865"/>
                      </a:lnTo>
                      <a:lnTo>
                        <a:pt x="28268" y="280416"/>
                      </a:lnTo>
                      <a:lnTo>
                        <a:pt x="38265" y="325434"/>
                      </a:lnTo>
                      <a:lnTo>
                        <a:pt x="49702" y="369891"/>
                      </a:lnTo>
                      <a:lnTo>
                        <a:pt x="62555" y="413761"/>
                      </a:lnTo>
                      <a:lnTo>
                        <a:pt x="76797" y="457020"/>
                      </a:lnTo>
                      <a:lnTo>
                        <a:pt x="92402" y="499641"/>
                      </a:lnTo>
                      <a:lnTo>
                        <a:pt x="109344" y="541598"/>
                      </a:lnTo>
                      <a:lnTo>
                        <a:pt x="127598" y="582865"/>
                      </a:lnTo>
                      <a:lnTo>
                        <a:pt x="147137" y="623417"/>
                      </a:lnTo>
                      <a:lnTo>
                        <a:pt x="167936" y="663227"/>
                      </a:lnTo>
                      <a:lnTo>
                        <a:pt x="189969" y="702270"/>
                      </a:lnTo>
                      <a:lnTo>
                        <a:pt x="213209" y="740519"/>
                      </a:lnTo>
                      <a:lnTo>
                        <a:pt x="237632" y="777949"/>
                      </a:lnTo>
                      <a:lnTo>
                        <a:pt x="263210" y="814534"/>
                      </a:lnTo>
                      <a:lnTo>
                        <a:pt x="289919" y="850248"/>
                      </a:lnTo>
                      <a:lnTo>
                        <a:pt x="317732" y="885065"/>
                      </a:lnTo>
                      <a:lnTo>
                        <a:pt x="346623" y="918959"/>
                      </a:lnTo>
                      <a:lnTo>
                        <a:pt x="376566" y="951904"/>
                      </a:lnTo>
                      <a:lnTo>
                        <a:pt x="407536" y="983875"/>
                      </a:lnTo>
                      <a:lnTo>
                        <a:pt x="439507" y="1014845"/>
                      </a:lnTo>
                      <a:lnTo>
                        <a:pt x="472452" y="1044788"/>
                      </a:lnTo>
                      <a:lnTo>
                        <a:pt x="506346" y="1073679"/>
                      </a:lnTo>
                      <a:lnTo>
                        <a:pt x="541163" y="1101492"/>
                      </a:lnTo>
                      <a:lnTo>
                        <a:pt x="576877" y="1128201"/>
                      </a:lnTo>
                      <a:lnTo>
                        <a:pt x="613462" y="1153779"/>
                      </a:lnTo>
                      <a:lnTo>
                        <a:pt x="650892" y="1178202"/>
                      </a:lnTo>
                      <a:lnTo>
                        <a:pt x="689141" y="1201442"/>
                      </a:lnTo>
                      <a:lnTo>
                        <a:pt x="728184" y="1223475"/>
                      </a:lnTo>
                      <a:lnTo>
                        <a:pt x="767994" y="1244274"/>
                      </a:lnTo>
                      <a:lnTo>
                        <a:pt x="808546" y="1263813"/>
                      </a:lnTo>
                      <a:lnTo>
                        <a:pt x="849813" y="1282067"/>
                      </a:lnTo>
                      <a:lnTo>
                        <a:pt x="891770" y="1299009"/>
                      </a:lnTo>
                      <a:lnTo>
                        <a:pt x="934391" y="1314614"/>
                      </a:lnTo>
                      <a:lnTo>
                        <a:pt x="977650" y="1328856"/>
                      </a:lnTo>
                      <a:lnTo>
                        <a:pt x="1021520" y="1341709"/>
                      </a:lnTo>
                      <a:lnTo>
                        <a:pt x="1065977" y="1353146"/>
                      </a:lnTo>
                      <a:lnTo>
                        <a:pt x="1110995" y="1363143"/>
                      </a:lnTo>
                      <a:lnTo>
                        <a:pt x="1156546" y="1371673"/>
                      </a:lnTo>
                      <a:lnTo>
                        <a:pt x="1202606" y="1378709"/>
                      </a:lnTo>
                      <a:lnTo>
                        <a:pt x="1249148" y="1384228"/>
                      </a:lnTo>
                      <a:lnTo>
                        <a:pt x="1296147" y="1388201"/>
                      </a:lnTo>
                      <a:lnTo>
                        <a:pt x="1343577" y="1390605"/>
                      </a:lnTo>
                      <a:lnTo>
                        <a:pt x="1391412" y="1391412"/>
                      </a:lnTo>
                      <a:lnTo>
                        <a:pt x="1391412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46" name="object 10"/>
                <p:cNvSpPr/>
                <p:nvPr/>
              </p:nvSpPr>
              <p:spPr>
                <a:xfrm>
                  <a:off x="2290044" y="1369943"/>
                  <a:ext cx="2488987" cy="2400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1920" h="1391920">
                      <a:moveTo>
                        <a:pt x="1391412" y="0"/>
                      </a:moveTo>
                      <a:lnTo>
                        <a:pt x="1343577" y="806"/>
                      </a:lnTo>
                      <a:lnTo>
                        <a:pt x="1296147" y="3210"/>
                      </a:lnTo>
                      <a:lnTo>
                        <a:pt x="1249148" y="7183"/>
                      </a:lnTo>
                      <a:lnTo>
                        <a:pt x="1202606" y="12702"/>
                      </a:lnTo>
                      <a:lnTo>
                        <a:pt x="1156546" y="19738"/>
                      </a:lnTo>
                      <a:lnTo>
                        <a:pt x="1110995" y="28268"/>
                      </a:lnTo>
                      <a:lnTo>
                        <a:pt x="1065977" y="38265"/>
                      </a:lnTo>
                      <a:lnTo>
                        <a:pt x="1021520" y="49702"/>
                      </a:lnTo>
                      <a:lnTo>
                        <a:pt x="977650" y="62555"/>
                      </a:lnTo>
                      <a:lnTo>
                        <a:pt x="934391" y="76797"/>
                      </a:lnTo>
                      <a:lnTo>
                        <a:pt x="891770" y="92402"/>
                      </a:lnTo>
                      <a:lnTo>
                        <a:pt x="849813" y="109344"/>
                      </a:lnTo>
                      <a:lnTo>
                        <a:pt x="808546" y="127598"/>
                      </a:lnTo>
                      <a:lnTo>
                        <a:pt x="767994" y="147137"/>
                      </a:lnTo>
                      <a:lnTo>
                        <a:pt x="728184" y="167936"/>
                      </a:lnTo>
                      <a:lnTo>
                        <a:pt x="689141" y="189969"/>
                      </a:lnTo>
                      <a:lnTo>
                        <a:pt x="650892" y="213209"/>
                      </a:lnTo>
                      <a:lnTo>
                        <a:pt x="613462" y="237632"/>
                      </a:lnTo>
                      <a:lnTo>
                        <a:pt x="576877" y="263210"/>
                      </a:lnTo>
                      <a:lnTo>
                        <a:pt x="541163" y="289919"/>
                      </a:lnTo>
                      <a:lnTo>
                        <a:pt x="506346" y="317732"/>
                      </a:lnTo>
                      <a:lnTo>
                        <a:pt x="472452" y="346623"/>
                      </a:lnTo>
                      <a:lnTo>
                        <a:pt x="439507" y="376566"/>
                      </a:lnTo>
                      <a:lnTo>
                        <a:pt x="407536" y="407536"/>
                      </a:lnTo>
                      <a:lnTo>
                        <a:pt x="376566" y="439507"/>
                      </a:lnTo>
                      <a:lnTo>
                        <a:pt x="346623" y="472452"/>
                      </a:lnTo>
                      <a:lnTo>
                        <a:pt x="317732" y="506346"/>
                      </a:lnTo>
                      <a:lnTo>
                        <a:pt x="289919" y="541163"/>
                      </a:lnTo>
                      <a:lnTo>
                        <a:pt x="263210" y="576877"/>
                      </a:lnTo>
                      <a:lnTo>
                        <a:pt x="237632" y="613462"/>
                      </a:lnTo>
                      <a:lnTo>
                        <a:pt x="213209" y="650892"/>
                      </a:lnTo>
                      <a:lnTo>
                        <a:pt x="189969" y="689141"/>
                      </a:lnTo>
                      <a:lnTo>
                        <a:pt x="167936" y="728184"/>
                      </a:lnTo>
                      <a:lnTo>
                        <a:pt x="147137" y="767994"/>
                      </a:lnTo>
                      <a:lnTo>
                        <a:pt x="127598" y="808546"/>
                      </a:lnTo>
                      <a:lnTo>
                        <a:pt x="109344" y="849813"/>
                      </a:lnTo>
                      <a:lnTo>
                        <a:pt x="92402" y="891770"/>
                      </a:lnTo>
                      <a:lnTo>
                        <a:pt x="76797" y="934391"/>
                      </a:lnTo>
                      <a:lnTo>
                        <a:pt x="62555" y="977650"/>
                      </a:lnTo>
                      <a:lnTo>
                        <a:pt x="49702" y="1021520"/>
                      </a:lnTo>
                      <a:lnTo>
                        <a:pt x="38265" y="1065977"/>
                      </a:lnTo>
                      <a:lnTo>
                        <a:pt x="28268" y="1110995"/>
                      </a:lnTo>
                      <a:lnTo>
                        <a:pt x="19738" y="1156546"/>
                      </a:lnTo>
                      <a:lnTo>
                        <a:pt x="12702" y="1202606"/>
                      </a:lnTo>
                      <a:lnTo>
                        <a:pt x="7183" y="1249148"/>
                      </a:lnTo>
                      <a:lnTo>
                        <a:pt x="3210" y="1296147"/>
                      </a:lnTo>
                      <a:lnTo>
                        <a:pt x="806" y="1343577"/>
                      </a:lnTo>
                      <a:lnTo>
                        <a:pt x="0" y="1391412"/>
                      </a:lnTo>
                      <a:lnTo>
                        <a:pt x="1391412" y="1391412"/>
                      </a:lnTo>
                      <a:lnTo>
                        <a:pt x="1391412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33" name="Rettangolo 32"/>
              <p:cNvSpPr/>
              <p:nvPr/>
            </p:nvSpPr>
            <p:spPr>
              <a:xfrm rot="19171355">
                <a:off x="2154097" y="2285951"/>
                <a:ext cx="290656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3000"/>
                  </a:spcBef>
                </a:pPr>
                <a:r>
                  <a:rPr lang="it-IT" sz="3200" dirty="0" smtClean="0"/>
                  <a:t>RICOSTRUZIONE</a:t>
                </a:r>
                <a:endParaRPr lang="it-IT" sz="3200" dirty="0"/>
              </a:p>
            </p:txBody>
          </p:sp>
        </p:grpSp>
      </p:grpSp>
      <p:sp>
        <p:nvSpPr>
          <p:cNvPr id="52" name="Fumetto 2 51"/>
          <p:cNvSpPr/>
          <p:nvPr/>
        </p:nvSpPr>
        <p:spPr>
          <a:xfrm>
            <a:off x="7426253" y="552359"/>
            <a:ext cx="4768266" cy="2614672"/>
          </a:xfrm>
          <a:prstGeom prst="wedgeRoundRectCallout">
            <a:avLst>
              <a:gd name="adj1" fmla="val -70062"/>
              <a:gd name="adj2" fmla="val 393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Momenti immediatamente successivi al disastro. Emozioni forti, tendenza a mettere in atto azioni eroiche</a:t>
            </a:r>
          </a:p>
        </p:txBody>
      </p:sp>
      <p:sp>
        <p:nvSpPr>
          <p:cNvPr id="53" name="Fumetto 2 52"/>
          <p:cNvSpPr/>
          <p:nvPr/>
        </p:nvSpPr>
        <p:spPr>
          <a:xfrm>
            <a:off x="7479099" y="3707608"/>
            <a:ext cx="4768266" cy="2614672"/>
          </a:xfrm>
          <a:prstGeom prst="wedgeRoundRectCallout">
            <a:avLst>
              <a:gd name="adj1" fmla="val -75946"/>
              <a:gd name="adj2" fmla="val -90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dirty="0" smtClean="0"/>
              <a:t>(tra 1 settimana e 1-2 anni dopo evento). Forte sentimento di condivisione tra i sopravvissuti, sensazione di superamento, ottimismo</a:t>
            </a:r>
            <a:endParaRPr lang="it-IT" sz="2400" dirty="0"/>
          </a:p>
        </p:txBody>
      </p:sp>
      <p:sp>
        <p:nvSpPr>
          <p:cNvPr id="54" name="Fumetto 2 53"/>
          <p:cNvSpPr/>
          <p:nvPr/>
        </p:nvSpPr>
        <p:spPr>
          <a:xfrm>
            <a:off x="-10239" y="985367"/>
            <a:ext cx="2451069" cy="3351024"/>
          </a:xfrm>
          <a:prstGeom prst="wedgeRoundRectCallout">
            <a:avLst>
              <a:gd name="adj1" fmla="val 79911"/>
              <a:gd name="adj2" fmla="val -242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dirty="0" smtClean="0"/>
              <a:t>Graduale consapevolezza di doversi far carico personalmente di alcuni problemi della comunità</a:t>
            </a:r>
            <a:endParaRPr lang="it-IT" sz="2400" dirty="0"/>
          </a:p>
        </p:txBody>
      </p:sp>
      <p:sp>
        <p:nvSpPr>
          <p:cNvPr id="22" name="Rettangolo 21"/>
          <p:cNvSpPr/>
          <p:nvPr/>
        </p:nvSpPr>
        <p:spPr>
          <a:xfrm>
            <a:off x="2141546" y="3919210"/>
            <a:ext cx="29065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lang="it-IT" sz="3200" dirty="0" smtClean="0"/>
              <a:t>DISILLUSIONE</a:t>
            </a:r>
            <a:endParaRPr lang="it-IT" sz="3200" dirty="0"/>
          </a:p>
        </p:txBody>
      </p:sp>
      <p:sp>
        <p:nvSpPr>
          <p:cNvPr id="25" name="Fumetto 2 24"/>
          <p:cNvSpPr/>
          <p:nvPr/>
        </p:nvSpPr>
        <p:spPr>
          <a:xfrm>
            <a:off x="0" y="5483750"/>
            <a:ext cx="6938146" cy="1309074"/>
          </a:xfrm>
          <a:prstGeom prst="wedgeRoundRectCallout">
            <a:avLst>
              <a:gd name="adj1" fmla="val -624"/>
              <a:gd name="adj2" fmla="val -11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dirty="0" smtClean="0"/>
              <a:t>(tra 2 mesi e 2 anni dopo evento). Prevalenza sentimenti negativi (rabbia, risentimento…) per aiuto disatteso. Graduale perdita senso di condivisione comunitaria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1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>
            <a:off x="0" y="911342"/>
            <a:ext cx="39311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L’EMERGENZA PANDEMICA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023928" y="822369"/>
            <a:ext cx="6692409" cy="1131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Impatto su comunità multiple</a:t>
            </a:r>
          </a:p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Tempi e fasi diverse dalle emergenze ‘classiche</a:t>
            </a:r>
          </a:p>
        </p:txBody>
      </p:sp>
      <p:sp>
        <p:nvSpPr>
          <p:cNvPr id="3" name="Rettangolo 2"/>
          <p:cNvSpPr/>
          <p:nvPr/>
        </p:nvSpPr>
        <p:spPr>
          <a:xfrm>
            <a:off x="151993" y="3407386"/>
            <a:ext cx="118273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Palatino"/>
              </a:rPr>
              <a:t>Impatto su livelli multipli </a:t>
            </a:r>
            <a:r>
              <a:rPr lang="it-IT" sz="2400" dirty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 </a:t>
            </a:r>
            <a:r>
              <a:rPr lang="it-IT" sz="2400" i="1" dirty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emergenza scalare </a:t>
            </a:r>
            <a:r>
              <a:rPr lang="it-IT" sz="2400" dirty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(</a:t>
            </a:r>
            <a:r>
              <a:rPr lang="it-IT" sz="2400" dirty="0" err="1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cascading</a:t>
            </a:r>
            <a:r>
              <a:rPr lang="it-IT" sz="2400" dirty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, Pescaroli e </a:t>
            </a:r>
            <a:r>
              <a:rPr lang="it-IT" sz="2400" dirty="0" err="1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Kelman</a:t>
            </a:r>
            <a:r>
              <a:rPr lang="it-IT" sz="2400" dirty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, 2017)</a:t>
            </a:r>
            <a:endParaRPr lang="it-IT" sz="2400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3931146" y="126919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 rot="5400000">
            <a:off x="1476369" y="246332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 rot="5400000">
            <a:off x="2168006" y="4025331"/>
            <a:ext cx="535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</a:t>
            </a:r>
            <a:endParaRPr lang="it-IT" sz="2800" dirty="0"/>
          </a:p>
        </p:txBody>
      </p:sp>
      <p:sp>
        <p:nvSpPr>
          <p:cNvPr id="8" name="Rettangolo 7"/>
          <p:cNvSpPr/>
          <p:nvPr/>
        </p:nvSpPr>
        <p:spPr>
          <a:xfrm rot="5400000">
            <a:off x="3075319" y="4050138"/>
            <a:ext cx="535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  <a:latin typeface="Palatino"/>
                <a:sym typeface="Wingdings" panose="05000000000000000000" pitchFamily="2" charset="2"/>
              </a:rPr>
              <a:t></a:t>
            </a:r>
            <a:endParaRPr lang="it-IT" sz="2800" dirty="0"/>
          </a:p>
        </p:txBody>
      </p:sp>
      <p:sp>
        <p:nvSpPr>
          <p:cNvPr id="9" name="Rettangolo 8"/>
          <p:cNvSpPr/>
          <p:nvPr/>
        </p:nvSpPr>
        <p:spPr>
          <a:xfrm>
            <a:off x="1865255" y="4729638"/>
            <a:ext cx="29558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Crisi sanitaria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Crisi economica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Crisi psicosociale</a:t>
            </a:r>
            <a:endParaRPr lang="it-IT" sz="2400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172959" y="5098968"/>
            <a:ext cx="2955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impatto sistemico</a:t>
            </a:r>
            <a:endParaRPr lang="it-IT" sz="2400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7" name="Parentesi graffa chiusa 6"/>
          <p:cNvSpPr/>
          <p:nvPr/>
        </p:nvSpPr>
        <p:spPr>
          <a:xfrm>
            <a:off x="5263116" y="4729638"/>
            <a:ext cx="467833" cy="1200329"/>
          </a:xfrm>
          <a:prstGeom prst="rightBrac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2 11"/>
          <p:cNvCxnSpPr/>
          <p:nvPr/>
        </p:nvCxnSpPr>
        <p:spPr>
          <a:xfrm flipV="1">
            <a:off x="5580083" y="5324485"/>
            <a:ext cx="802963" cy="10633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/>
          <p:cNvSpPr/>
          <p:nvPr/>
        </p:nvSpPr>
        <p:spPr>
          <a:xfrm>
            <a:off x="8938436" y="4311748"/>
            <a:ext cx="3040912" cy="2155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Disuguaglianze</a:t>
            </a:r>
          </a:p>
          <a:p>
            <a:pPr algn="ctr"/>
            <a:r>
              <a:rPr lang="it-IT" sz="2400" dirty="0" smtClean="0"/>
              <a:t>Povertà</a:t>
            </a:r>
          </a:p>
          <a:p>
            <a:pPr algn="ctr"/>
            <a:r>
              <a:rPr lang="it-IT" sz="2400" dirty="0" smtClean="0"/>
              <a:t>Discontinuità interventi</a:t>
            </a:r>
          </a:p>
          <a:p>
            <a:pPr algn="ctr"/>
            <a:r>
              <a:rPr lang="it-IT" sz="2400" dirty="0" smtClean="0"/>
              <a:t>…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0714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1514038" y="170743"/>
            <a:ext cx="92686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LA RESILIENZA DI </a:t>
            </a:r>
            <a:r>
              <a:rPr lang="it-IT" sz="3600" b="1" cap="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Comunità</a:t>
            </a:r>
          </a:p>
        </p:txBody>
      </p:sp>
      <p:sp>
        <p:nvSpPr>
          <p:cNvPr id="5" name="Rettangolo 4"/>
          <p:cNvSpPr/>
          <p:nvPr/>
        </p:nvSpPr>
        <p:spPr>
          <a:xfrm>
            <a:off x="329337" y="1268464"/>
            <a:ext cx="116380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Capacità di una C. di anticipare le minacce, limitare gli effetti negativi e rispondere, adattarsi e crescere di fronte a una minaccia </a:t>
            </a:r>
            <a:r>
              <a:rPr lang="it-IT" dirty="0" smtClean="0">
                <a:solidFill>
                  <a:schemeClr val="bg1"/>
                </a:solidFill>
                <a:latin typeface="Palatino"/>
              </a:rPr>
              <a:t>(</a:t>
            </a:r>
            <a:r>
              <a:rPr lang="it-IT" dirty="0" err="1" smtClean="0">
                <a:solidFill>
                  <a:schemeClr val="bg1"/>
                </a:solidFill>
                <a:latin typeface="Palatino"/>
              </a:rPr>
              <a:t>Pfefferbaum</a:t>
            </a:r>
            <a:r>
              <a:rPr lang="it-IT" dirty="0" smtClean="0">
                <a:solidFill>
                  <a:schemeClr val="bg1"/>
                </a:solidFill>
                <a:latin typeface="Palatino"/>
              </a:rPr>
              <a:t> et al. 2017, 14)</a:t>
            </a:r>
            <a:endParaRPr lang="it-IT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7052" y="2874674"/>
            <a:ext cx="1186266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Palatino"/>
              </a:rPr>
              <a:t>Sistema di credenze e rappresentazioni condivise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su capacità di ripresa della C.</a:t>
            </a:r>
          </a:p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Associata a:</a:t>
            </a:r>
          </a:p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+ Sostegno locale</a:t>
            </a:r>
          </a:p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+ Risorse</a:t>
            </a:r>
          </a:p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+ Comunicazione adeguata</a:t>
            </a:r>
          </a:p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+ Opportunità successo per membri C.</a:t>
            </a:r>
          </a:p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- Rischi e traumi</a:t>
            </a:r>
          </a:p>
        </p:txBody>
      </p:sp>
    </p:spTree>
    <p:extLst>
      <p:ext uri="{BB962C8B-B14F-4D97-AF65-F5344CB8AC3E}">
        <p14:creationId xmlns:p14="http://schemas.microsoft.com/office/powerpoint/2010/main" val="151721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circolare a destra 1"/>
          <p:cNvSpPr/>
          <p:nvPr/>
        </p:nvSpPr>
        <p:spPr>
          <a:xfrm>
            <a:off x="6293441" y="1531580"/>
            <a:ext cx="845313" cy="860604"/>
          </a:xfrm>
          <a:prstGeom prst="curvedRightArrow">
            <a:avLst>
              <a:gd name="adj1" fmla="val 25000"/>
              <a:gd name="adj2" fmla="val 50000"/>
              <a:gd name="adj3" fmla="val 3530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514038" y="170743"/>
            <a:ext cx="92686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cap="sm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LA RESILIENZA DI </a:t>
            </a:r>
            <a:r>
              <a:rPr lang="it-IT" sz="3600" b="1" cap="all" dirty="0" smtClean="0">
                <a:solidFill>
                  <a:srgbClr val="FFC000"/>
                </a:solidFill>
                <a:latin typeface="Palatino"/>
                <a:ea typeface="Palatino"/>
                <a:cs typeface="Palatino"/>
              </a:rPr>
              <a:t>Comunità</a:t>
            </a:r>
          </a:p>
        </p:txBody>
      </p:sp>
      <p:sp>
        <p:nvSpPr>
          <p:cNvPr id="5" name="Rettangolo 4"/>
          <p:cNvSpPr/>
          <p:nvPr/>
        </p:nvSpPr>
        <p:spPr>
          <a:xfrm>
            <a:off x="605784" y="1930519"/>
            <a:ext cx="41682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R. di </a:t>
            </a:r>
            <a:r>
              <a:rPr lang="it-IT" sz="2400" b="1" i="1" dirty="0" smtClean="0">
                <a:solidFill>
                  <a:schemeClr val="bg1"/>
                </a:solidFill>
                <a:latin typeface="Palatino"/>
              </a:rPr>
              <a:t>comunità prossima </a:t>
            </a:r>
            <a:endParaRPr lang="it-IT" b="1" i="1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22294" y="4490373"/>
            <a:ext cx="51311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Il sistema (es. famiglia, scuola) e gli individui che ne fanno parte modellano le capacità relazionali e di interazione e quindi la loro resilienza. Coinvolge la dimensione dell’appartenenza</a:t>
            </a:r>
          </a:p>
        </p:txBody>
      </p:sp>
      <p:sp>
        <p:nvSpPr>
          <p:cNvPr id="7" name="Rettangolo 6"/>
          <p:cNvSpPr/>
          <p:nvPr/>
        </p:nvSpPr>
        <p:spPr>
          <a:xfrm>
            <a:off x="7212147" y="1268463"/>
            <a:ext cx="46750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R. di </a:t>
            </a:r>
            <a:r>
              <a:rPr lang="it-IT" sz="2400" b="1" i="1" dirty="0" smtClean="0">
                <a:solidFill>
                  <a:schemeClr val="bg1"/>
                </a:solidFill>
                <a:latin typeface="Palatino"/>
              </a:rPr>
              <a:t>comunità sociale estesa </a:t>
            </a:r>
            <a:endParaRPr lang="it-IT" b="1" i="1" dirty="0">
              <a:solidFill>
                <a:schemeClr val="bg1"/>
              </a:solidFill>
              <a:latin typeface="Palatino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984109" y="4832570"/>
            <a:ext cx="51311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Comprende </a:t>
            </a:r>
            <a:r>
              <a:rPr lang="it-IT" sz="2400" dirty="0" err="1" smtClean="0">
                <a:solidFill>
                  <a:schemeClr val="bg1"/>
                </a:solidFill>
                <a:latin typeface="Palatino"/>
              </a:rPr>
              <a:t>var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 macroeconomiche e sociali che mutando possono influenzare (</a:t>
            </a:r>
            <a:r>
              <a:rPr lang="it-IT" sz="2400" dirty="0" err="1" smtClean="0">
                <a:solidFill>
                  <a:schemeClr val="bg1"/>
                </a:solidFill>
                <a:latin typeface="Palatino"/>
              </a:rPr>
              <a:t>pos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/</a:t>
            </a:r>
            <a:r>
              <a:rPr lang="it-IT" sz="2400" dirty="0" err="1" smtClean="0">
                <a:solidFill>
                  <a:schemeClr val="bg1"/>
                </a:solidFill>
                <a:latin typeface="Palatino"/>
              </a:rPr>
              <a:t>neg</a:t>
            </a:r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) i processi di sviluppo e resilienza dei singoli</a:t>
            </a:r>
          </a:p>
        </p:txBody>
      </p:sp>
      <p:sp>
        <p:nvSpPr>
          <p:cNvPr id="9" name="Rettangolo 8"/>
          <p:cNvSpPr/>
          <p:nvPr/>
        </p:nvSpPr>
        <p:spPr>
          <a:xfrm>
            <a:off x="6984110" y="2193636"/>
            <a:ext cx="5131125" cy="230832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Capacità di una C. di affrontare i cambiamenti, anche se inattesi e improvvisi, e di farvi fronte attraverso un cambiamento che mantenga la coesione del sistema stesso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14397" y="2713422"/>
            <a:ext cx="4551008" cy="1569660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Palatino"/>
              </a:rPr>
              <a:t>Condizione che incrementa le risorse dei membri della C. e di conseguenza favorisce la coesione tra essi</a:t>
            </a:r>
          </a:p>
        </p:txBody>
      </p:sp>
      <p:sp>
        <p:nvSpPr>
          <p:cNvPr id="3" name="Freccia circolare a sinistra 2"/>
          <p:cNvSpPr/>
          <p:nvPr/>
        </p:nvSpPr>
        <p:spPr>
          <a:xfrm>
            <a:off x="4823205" y="2183175"/>
            <a:ext cx="860428" cy="1060495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82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981</Words>
  <Application>Microsoft Office PowerPoint</Application>
  <PresentationFormat>Widescreen</PresentationFormat>
  <Paragraphs>119</Paragraphs>
  <Slides>13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Palatino</vt:lpstr>
      <vt:lpstr>Palatino Linotype</vt:lpstr>
      <vt:lpstr>Times New Roman</vt:lpstr>
      <vt:lpstr>Wingdings</vt:lpstr>
      <vt:lpstr>Tema di Office</vt:lpstr>
      <vt:lpstr>Presentazione standard di PowerPoint</vt:lpstr>
      <vt:lpstr>EMERGENZA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 Miglietta</dc:creator>
  <cp:lastModifiedBy>Anna Miglietta</cp:lastModifiedBy>
  <cp:revision>171</cp:revision>
  <dcterms:created xsi:type="dcterms:W3CDTF">2021-09-23T16:15:31Z</dcterms:created>
  <dcterms:modified xsi:type="dcterms:W3CDTF">2023-12-26T16:31:26Z</dcterms:modified>
</cp:coreProperties>
</file>