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3" r:id="rId1"/>
  </p:sldMasterIdLst>
  <p:notesMasterIdLst>
    <p:notesMasterId r:id="rId25"/>
  </p:notesMasterIdLst>
  <p:handoutMasterIdLst>
    <p:handoutMasterId r:id="rId26"/>
  </p:handoutMasterIdLst>
  <p:sldIdLst>
    <p:sldId id="380" r:id="rId2"/>
    <p:sldId id="365" r:id="rId3"/>
    <p:sldId id="332" r:id="rId4"/>
    <p:sldId id="323" r:id="rId5"/>
    <p:sldId id="387" r:id="rId6"/>
    <p:sldId id="388" r:id="rId7"/>
    <p:sldId id="361" r:id="rId8"/>
    <p:sldId id="324" r:id="rId9"/>
    <p:sldId id="325" r:id="rId10"/>
    <p:sldId id="327" r:id="rId11"/>
    <p:sldId id="328" r:id="rId12"/>
    <p:sldId id="329" r:id="rId13"/>
    <p:sldId id="392" r:id="rId14"/>
    <p:sldId id="393" r:id="rId15"/>
    <p:sldId id="394" r:id="rId16"/>
    <p:sldId id="395" r:id="rId17"/>
    <p:sldId id="362" r:id="rId18"/>
    <p:sldId id="331" r:id="rId19"/>
    <p:sldId id="364" r:id="rId20"/>
    <p:sldId id="366" r:id="rId21"/>
    <p:sldId id="330" r:id="rId22"/>
    <p:sldId id="260" r:id="rId23"/>
    <p:sldId id="343" r:id="rId24"/>
  </p:sldIdLst>
  <p:sldSz cx="9144000" cy="6858000" type="screen4x3"/>
  <p:notesSz cx="6810375" cy="9942513"/>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702E"/>
    <a:srgbClr val="E5D6B9"/>
    <a:srgbClr val="F7252A"/>
    <a:srgbClr val="00FF00"/>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353" autoAdjust="0"/>
  </p:normalViewPr>
  <p:slideViewPr>
    <p:cSldViewPr>
      <p:cViewPr varScale="1">
        <p:scale>
          <a:sx n="79" d="100"/>
          <a:sy n="79" d="100"/>
        </p:scale>
        <p:origin x="1498" y="7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4435"/>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C23443-962C-4F92-818A-3378306888D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it-IT"/>
        </a:p>
      </dgm:t>
    </dgm:pt>
    <dgm:pt modelId="{313ED355-979D-44F7-8333-486452B8E5E9}">
      <dgm:prSet phldrT="[Testo]"/>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it-IT" dirty="0" smtClean="0"/>
            <a:t>Astanti comunitari</a:t>
          </a:r>
        </a:p>
        <a:p>
          <a:pPr defTabSz="2089150">
            <a:lnSpc>
              <a:spcPct val="90000"/>
            </a:lnSpc>
            <a:spcBef>
              <a:spcPct val="0"/>
            </a:spcBef>
            <a:spcAft>
              <a:spcPct val="35000"/>
            </a:spcAft>
          </a:pPr>
          <a:endParaRPr lang="it-IT" dirty="0"/>
        </a:p>
      </dgm:t>
    </dgm:pt>
    <dgm:pt modelId="{1A31BE5D-30DB-402B-A2E9-BD4CD664E9B4}" type="parTrans" cxnId="{C1954907-EC09-4E14-9E09-235F9613FEBB}">
      <dgm:prSet/>
      <dgm:spPr/>
      <dgm:t>
        <a:bodyPr/>
        <a:lstStyle/>
        <a:p>
          <a:endParaRPr lang="it-IT"/>
        </a:p>
      </dgm:t>
    </dgm:pt>
    <dgm:pt modelId="{4FC64DA8-E25B-4D2C-8D61-4E2A78D5765A}" type="sibTrans" cxnId="{C1954907-EC09-4E14-9E09-235F9613FEBB}">
      <dgm:prSet/>
      <dgm:spPr/>
      <dgm:t>
        <a:bodyPr/>
        <a:lstStyle/>
        <a:p>
          <a:endParaRPr lang="it-IT"/>
        </a:p>
      </dgm:t>
    </dgm:pt>
    <dgm:pt modelId="{4D67A84A-989B-4905-8E40-A306EDDFEAA8}">
      <dgm:prSet phldrT="[Testo]"/>
      <dgm:spPr/>
      <dgm:t>
        <a:bodyPr/>
        <a:lstStyle/>
        <a:p>
          <a:r>
            <a:rPr lang="it-IT" dirty="0" smtClean="0"/>
            <a:t>Partecipanti passivi</a:t>
          </a:r>
          <a:endParaRPr lang="it-IT" dirty="0"/>
        </a:p>
      </dgm:t>
    </dgm:pt>
    <dgm:pt modelId="{67887EFD-7E73-4E6D-BD33-B0379744E521}" type="parTrans" cxnId="{EC8679E0-6318-48B5-BE8C-AE4E978C6F87}">
      <dgm:prSet/>
      <dgm:spPr/>
      <dgm:t>
        <a:bodyPr/>
        <a:lstStyle/>
        <a:p>
          <a:endParaRPr lang="it-IT"/>
        </a:p>
      </dgm:t>
    </dgm:pt>
    <dgm:pt modelId="{839D15F8-8E8F-47F3-9A7E-C5132F8689B9}" type="sibTrans" cxnId="{EC8679E0-6318-48B5-BE8C-AE4E978C6F87}">
      <dgm:prSet/>
      <dgm:spPr/>
      <dgm:t>
        <a:bodyPr/>
        <a:lstStyle/>
        <a:p>
          <a:endParaRPr lang="it-IT"/>
        </a:p>
      </dgm:t>
    </dgm:pt>
    <dgm:pt modelId="{6751A4E4-6B54-48AE-8FCC-1CC84A6E7F0A}">
      <dgm:prSet phldrT="[Testo]"/>
      <dgm:spPr/>
      <dgm:t>
        <a:bodyPr/>
        <a:lstStyle/>
        <a:p>
          <a:r>
            <a:rPr lang="it-IT" dirty="0" smtClean="0"/>
            <a:t>Comunitari consapevoli</a:t>
          </a:r>
          <a:endParaRPr lang="it-IT" dirty="0"/>
        </a:p>
      </dgm:t>
    </dgm:pt>
    <dgm:pt modelId="{A5386A9C-91A2-4E52-A610-5CC582A7D080}" type="parTrans" cxnId="{610BC3D3-E631-46A7-BE27-81BFDDDC0C8A}">
      <dgm:prSet/>
      <dgm:spPr/>
      <dgm:t>
        <a:bodyPr/>
        <a:lstStyle/>
        <a:p>
          <a:endParaRPr lang="it-IT"/>
        </a:p>
      </dgm:t>
    </dgm:pt>
    <dgm:pt modelId="{F558C0EF-34E4-497E-B1DB-13BDF3B05D9F}" type="sibTrans" cxnId="{610BC3D3-E631-46A7-BE27-81BFDDDC0C8A}">
      <dgm:prSet/>
      <dgm:spPr/>
      <dgm:t>
        <a:bodyPr/>
        <a:lstStyle/>
        <a:p>
          <a:endParaRPr lang="it-IT"/>
        </a:p>
      </dgm:t>
    </dgm:pt>
    <dgm:pt modelId="{AC0576AC-4027-479A-A3F1-4544D8BF4AF1}">
      <dgm:prSet phldrT="[Testo]"/>
      <dgm:spPr/>
      <dgm:t>
        <a:bodyPr/>
        <a:lstStyle/>
        <a:p>
          <a:r>
            <a:rPr lang="it-IT" dirty="0" smtClean="0"/>
            <a:t>Politicamente impegnati</a:t>
          </a:r>
          <a:endParaRPr lang="it-IT" dirty="0"/>
        </a:p>
      </dgm:t>
    </dgm:pt>
    <dgm:pt modelId="{215335F5-EBD5-4866-BF3A-98C5A6ADC249}" type="parTrans" cxnId="{F0B17EED-A7C7-42F5-937D-59309B2061BA}">
      <dgm:prSet/>
      <dgm:spPr/>
      <dgm:t>
        <a:bodyPr/>
        <a:lstStyle/>
        <a:p>
          <a:endParaRPr lang="it-IT"/>
        </a:p>
      </dgm:t>
    </dgm:pt>
    <dgm:pt modelId="{F431E1CD-6F66-4848-A672-F009B9ED7FD1}" type="sibTrans" cxnId="{F0B17EED-A7C7-42F5-937D-59309B2061BA}">
      <dgm:prSet/>
      <dgm:spPr/>
      <dgm:t>
        <a:bodyPr/>
        <a:lstStyle/>
        <a:p>
          <a:endParaRPr lang="it-IT"/>
        </a:p>
      </dgm:t>
    </dgm:pt>
    <dgm:pt modelId="{42B7BA80-2046-4A4D-9449-3471272C5D0F}">
      <dgm:prSet phldrT="[Testo]"/>
      <dgm:spPr/>
      <dgm:t>
        <a:bodyPr/>
        <a:lstStyle/>
        <a:p>
          <a:r>
            <a:rPr lang="it-IT" dirty="0" smtClean="0"/>
            <a:t>Manifestanti attivi</a:t>
          </a:r>
          <a:endParaRPr lang="it-IT" dirty="0"/>
        </a:p>
      </dgm:t>
    </dgm:pt>
    <dgm:pt modelId="{6DC6C98B-D197-4DA1-BD94-D5ABC9D50BBE}" type="parTrans" cxnId="{DA922BA5-18C6-47F5-842D-0E6A78294D31}">
      <dgm:prSet/>
      <dgm:spPr/>
      <dgm:t>
        <a:bodyPr/>
        <a:lstStyle/>
        <a:p>
          <a:endParaRPr lang="it-IT"/>
        </a:p>
      </dgm:t>
    </dgm:pt>
    <dgm:pt modelId="{0FE49604-D0F1-4E90-9153-406C6A68C3E7}" type="sibTrans" cxnId="{DA922BA5-18C6-47F5-842D-0E6A78294D31}">
      <dgm:prSet/>
      <dgm:spPr/>
      <dgm:t>
        <a:bodyPr/>
        <a:lstStyle/>
        <a:p>
          <a:endParaRPr lang="it-IT"/>
        </a:p>
      </dgm:t>
    </dgm:pt>
    <dgm:pt modelId="{AC68C927-CB67-4808-BBC3-E8B1835D9CDA}" type="pres">
      <dgm:prSet presAssocID="{43C23443-962C-4F92-818A-3378306888DA}" presName="diagram" presStyleCnt="0">
        <dgm:presLayoutVars>
          <dgm:dir/>
          <dgm:resizeHandles val="exact"/>
        </dgm:presLayoutVars>
      </dgm:prSet>
      <dgm:spPr/>
      <dgm:t>
        <a:bodyPr/>
        <a:lstStyle/>
        <a:p>
          <a:endParaRPr lang="it-IT"/>
        </a:p>
      </dgm:t>
    </dgm:pt>
    <dgm:pt modelId="{BB54950A-26B1-4040-8E9E-E7B95EA36980}" type="pres">
      <dgm:prSet presAssocID="{313ED355-979D-44F7-8333-486452B8E5E9}" presName="node" presStyleLbl="node1" presStyleIdx="0" presStyleCnt="5">
        <dgm:presLayoutVars>
          <dgm:bulletEnabled val="1"/>
        </dgm:presLayoutVars>
      </dgm:prSet>
      <dgm:spPr/>
      <dgm:t>
        <a:bodyPr/>
        <a:lstStyle/>
        <a:p>
          <a:endParaRPr lang="it-IT"/>
        </a:p>
      </dgm:t>
    </dgm:pt>
    <dgm:pt modelId="{06C41769-00CF-4DC5-8FDE-1E99877822FB}" type="pres">
      <dgm:prSet presAssocID="{4FC64DA8-E25B-4D2C-8D61-4E2A78D5765A}" presName="sibTrans" presStyleCnt="0"/>
      <dgm:spPr/>
    </dgm:pt>
    <dgm:pt modelId="{A701A2D3-BBC0-4150-A085-719E35024A0E}" type="pres">
      <dgm:prSet presAssocID="{4D67A84A-989B-4905-8E40-A306EDDFEAA8}" presName="node" presStyleLbl="node1" presStyleIdx="1" presStyleCnt="5">
        <dgm:presLayoutVars>
          <dgm:bulletEnabled val="1"/>
        </dgm:presLayoutVars>
      </dgm:prSet>
      <dgm:spPr/>
      <dgm:t>
        <a:bodyPr/>
        <a:lstStyle/>
        <a:p>
          <a:endParaRPr lang="it-IT"/>
        </a:p>
      </dgm:t>
    </dgm:pt>
    <dgm:pt modelId="{730969BD-D286-4D64-A53A-71C4D07F06E5}" type="pres">
      <dgm:prSet presAssocID="{839D15F8-8E8F-47F3-9A7E-C5132F8689B9}" presName="sibTrans" presStyleCnt="0"/>
      <dgm:spPr/>
    </dgm:pt>
    <dgm:pt modelId="{8BA26641-8CFE-419C-A8B6-B98091D36326}" type="pres">
      <dgm:prSet presAssocID="{6751A4E4-6B54-48AE-8FCC-1CC84A6E7F0A}" presName="node" presStyleLbl="node1" presStyleIdx="2" presStyleCnt="5">
        <dgm:presLayoutVars>
          <dgm:bulletEnabled val="1"/>
        </dgm:presLayoutVars>
      </dgm:prSet>
      <dgm:spPr/>
      <dgm:t>
        <a:bodyPr/>
        <a:lstStyle/>
        <a:p>
          <a:endParaRPr lang="it-IT"/>
        </a:p>
      </dgm:t>
    </dgm:pt>
    <dgm:pt modelId="{3C41CEA3-D8AB-4AB1-A492-CB898E815335}" type="pres">
      <dgm:prSet presAssocID="{F558C0EF-34E4-497E-B1DB-13BDF3B05D9F}" presName="sibTrans" presStyleCnt="0"/>
      <dgm:spPr/>
    </dgm:pt>
    <dgm:pt modelId="{DC7B1552-C216-43D0-A567-61625D7E6C1E}" type="pres">
      <dgm:prSet presAssocID="{AC0576AC-4027-479A-A3F1-4544D8BF4AF1}" presName="node" presStyleLbl="node1" presStyleIdx="3" presStyleCnt="5">
        <dgm:presLayoutVars>
          <dgm:bulletEnabled val="1"/>
        </dgm:presLayoutVars>
      </dgm:prSet>
      <dgm:spPr/>
      <dgm:t>
        <a:bodyPr/>
        <a:lstStyle/>
        <a:p>
          <a:endParaRPr lang="it-IT"/>
        </a:p>
      </dgm:t>
    </dgm:pt>
    <dgm:pt modelId="{AF4349F9-51B3-4326-9369-627F3F9DF1F9}" type="pres">
      <dgm:prSet presAssocID="{F431E1CD-6F66-4848-A672-F009B9ED7FD1}" presName="sibTrans" presStyleCnt="0"/>
      <dgm:spPr/>
    </dgm:pt>
    <dgm:pt modelId="{D9B8F946-7158-4AEB-AA96-B9CA25A9BEF4}" type="pres">
      <dgm:prSet presAssocID="{42B7BA80-2046-4A4D-9449-3471272C5D0F}" presName="node" presStyleLbl="node1" presStyleIdx="4" presStyleCnt="5">
        <dgm:presLayoutVars>
          <dgm:bulletEnabled val="1"/>
        </dgm:presLayoutVars>
      </dgm:prSet>
      <dgm:spPr/>
      <dgm:t>
        <a:bodyPr/>
        <a:lstStyle/>
        <a:p>
          <a:endParaRPr lang="it-IT"/>
        </a:p>
      </dgm:t>
    </dgm:pt>
  </dgm:ptLst>
  <dgm:cxnLst>
    <dgm:cxn modelId="{04CEFBBB-D2FA-4C0D-9557-0C2E00E59BE7}" type="presOf" srcId="{313ED355-979D-44F7-8333-486452B8E5E9}" destId="{BB54950A-26B1-4040-8E9E-E7B95EA36980}" srcOrd="0" destOrd="0" presId="urn:microsoft.com/office/officeart/2005/8/layout/default"/>
    <dgm:cxn modelId="{EC8679E0-6318-48B5-BE8C-AE4E978C6F87}" srcId="{43C23443-962C-4F92-818A-3378306888DA}" destId="{4D67A84A-989B-4905-8E40-A306EDDFEAA8}" srcOrd="1" destOrd="0" parTransId="{67887EFD-7E73-4E6D-BD33-B0379744E521}" sibTransId="{839D15F8-8E8F-47F3-9A7E-C5132F8689B9}"/>
    <dgm:cxn modelId="{53C54139-BCB7-422C-8C5A-E87A1E2BB2DC}" type="presOf" srcId="{AC0576AC-4027-479A-A3F1-4544D8BF4AF1}" destId="{DC7B1552-C216-43D0-A567-61625D7E6C1E}" srcOrd="0" destOrd="0" presId="urn:microsoft.com/office/officeart/2005/8/layout/default"/>
    <dgm:cxn modelId="{96BAA9A5-CBAC-4497-8F12-BD0059949C58}" type="presOf" srcId="{42B7BA80-2046-4A4D-9449-3471272C5D0F}" destId="{D9B8F946-7158-4AEB-AA96-B9CA25A9BEF4}" srcOrd="0" destOrd="0" presId="urn:microsoft.com/office/officeart/2005/8/layout/default"/>
    <dgm:cxn modelId="{F0B17EED-A7C7-42F5-937D-59309B2061BA}" srcId="{43C23443-962C-4F92-818A-3378306888DA}" destId="{AC0576AC-4027-479A-A3F1-4544D8BF4AF1}" srcOrd="3" destOrd="0" parTransId="{215335F5-EBD5-4866-BF3A-98C5A6ADC249}" sibTransId="{F431E1CD-6F66-4848-A672-F009B9ED7FD1}"/>
    <dgm:cxn modelId="{8FC0637C-2D9A-4138-8940-270C51D21A6D}" type="presOf" srcId="{43C23443-962C-4F92-818A-3378306888DA}" destId="{AC68C927-CB67-4808-BBC3-E8B1835D9CDA}" srcOrd="0" destOrd="0" presId="urn:microsoft.com/office/officeart/2005/8/layout/default"/>
    <dgm:cxn modelId="{F6A70D40-C552-4C50-BFFB-669867E854C8}" type="presOf" srcId="{4D67A84A-989B-4905-8E40-A306EDDFEAA8}" destId="{A701A2D3-BBC0-4150-A085-719E35024A0E}" srcOrd="0" destOrd="0" presId="urn:microsoft.com/office/officeart/2005/8/layout/default"/>
    <dgm:cxn modelId="{C1954907-EC09-4E14-9E09-235F9613FEBB}" srcId="{43C23443-962C-4F92-818A-3378306888DA}" destId="{313ED355-979D-44F7-8333-486452B8E5E9}" srcOrd="0" destOrd="0" parTransId="{1A31BE5D-30DB-402B-A2E9-BD4CD664E9B4}" sibTransId="{4FC64DA8-E25B-4D2C-8D61-4E2A78D5765A}"/>
    <dgm:cxn modelId="{610BC3D3-E631-46A7-BE27-81BFDDDC0C8A}" srcId="{43C23443-962C-4F92-818A-3378306888DA}" destId="{6751A4E4-6B54-48AE-8FCC-1CC84A6E7F0A}" srcOrd="2" destOrd="0" parTransId="{A5386A9C-91A2-4E52-A610-5CC582A7D080}" sibTransId="{F558C0EF-34E4-497E-B1DB-13BDF3B05D9F}"/>
    <dgm:cxn modelId="{DA922BA5-18C6-47F5-842D-0E6A78294D31}" srcId="{43C23443-962C-4F92-818A-3378306888DA}" destId="{42B7BA80-2046-4A4D-9449-3471272C5D0F}" srcOrd="4" destOrd="0" parTransId="{6DC6C98B-D197-4DA1-BD94-D5ABC9D50BBE}" sibTransId="{0FE49604-D0F1-4E90-9153-406C6A68C3E7}"/>
    <dgm:cxn modelId="{B559E37A-A5F4-40FA-8BCD-494556EE6C13}" type="presOf" srcId="{6751A4E4-6B54-48AE-8FCC-1CC84A6E7F0A}" destId="{8BA26641-8CFE-419C-A8B6-B98091D36326}" srcOrd="0" destOrd="0" presId="urn:microsoft.com/office/officeart/2005/8/layout/default"/>
    <dgm:cxn modelId="{27A11A0B-A47A-4BC8-9253-FF3ADFAF66E2}" type="presParOf" srcId="{AC68C927-CB67-4808-BBC3-E8B1835D9CDA}" destId="{BB54950A-26B1-4040-8E9E-E7B95EA36980}" srcOrd="0" destOrd="0" presId="urn:microsoft.com/office/officeart/2005/8/layout/default"/>
    <dgm:cxn modelId="{6E7A3ACC-9188-46D7-A4AB-944349B9C7AD}" type="presParOf" srcId="{AC68C927-CB67-4808-BBC3-E8B1835D9CDA}" destId="{06C41769-00CF-4DC5-8FDE-1E99877822FB}" srcOrd="1" destOrd="0" presId="urn:microsoft.com/office/officeart/2005/8/layout/default"/>
    <dgm:cxn modelId="{F827935D-FC75-463E-BF29-C16C54E0D484}" type="presParOf" srcId="{AC68C927-CB67-4808-BBC3-E8B1835D9CDA}" destId="{A701A2D3-BBC0-4150-A085-719E35024A0E}" srcOrd="2" destOrd="0" presId="urn:microsoft.com/office/officeart/2005/8/layout/default"/>
    <dgm:cxn modelId="{2C2B89DD-9BD6-4733-86D0-CE9F8F410CC2}" type="presParOf" srcId="{AC68C927-CB67-4808-BBC3-E8B1835D9CDA}" destId="{730969BD-D286-4D64-A53A-71C4D07F06E5}" srcOrd="3" destOrd="0" presId="urn:microsoft.com/office/officeart/2005/8/layout/default"/>
    <dgm:cxn modelId="{24508B6E-1332-48D2-832F-F2E057A74048}" type="presParOf" srcId="{AC68C927-CB67-4808-BBC3-E8B1835D9CDA}" destId="{8BA26641-8CFE-419C-A8B6-B98091D36326}" srcOrd="4" destOrd="0" presId="urn:microsoft.com/office/officeart/2005/8/layout/default"/>
    <dgm:cxn modelId="{B5278A66-9A66-41C1-AE46-B5703C031E5B}" type="presParOf" srcId="{AC68C927-CB67-4808-BBC3-E8B1835D9CDA}" destId="{3C41CEA3-D8AB-4AB1-A492-CB898E815335}" srcOrd="5" destOrd="0" presId="urn:microsoft.com/office/officeart/2005/8/layout/default"/>
    <dgm:cxn modelId="{D1B449CD-734C-4289-A986-CC30904B6685}" type="presParOf" srcId="{AC68C927-CB67-4808-BBC3-E8B1835D9CDA}" destId="{DC7B1552-C216-43D0-A567-61625D7E6C1E}" srcOrd="6" destOrd="0" presId="urn:microsoft.com/office/officeart/2005/8/layout/default"/>
    <dgm:cxn modelId="{93A14DFC-CAC3-4FAA-BCA4-DF7B2CB439CA}" type="presParOf" srcId="{AC68C927-CB67-4808-BBC3-E8B1835D9CDA}" destId="{AF4349F9-51B3-4326-9369-627F3F9DF1F9}" srcOrd="7" destOrd="0" presId="urn:microsoft.com/office/officeart/2005/8/layout/default"/>
    <dgm:cxn modelId="{C0C3CE38-00BD-4AB1-B4DF-46982405F78F}" type="presParOf" srcId="{AC68C927-CB67-4808-BBC3-E8B1835D9CDA}" destId="{D9B8F946-7158-4AEB-AA96-B9CA25A9BEF4}"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C23443-962C-4F92-818A-3378306888D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it-IT"/>
        </a:p>
      </dgm:t>
    </dgm:pt>
    <dgm:pt modelId="{313ED355-979D-44F7-8333-486452B8E5E9}">
      <dgm:prSet phldrT="[Testo]"/>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it-IT" dirty="0" smtClean="0"/>
            <a:t>Sfiduciati o cinici</a:t>
          </a:r>
        </a:p>
        <a:p>
          <a:pPr defTabSz="2089150">
            <a:lnSpc>
              <a:spcPct val="90000"/>
            </a:lnSpc>
            <a:spcBef>
              <a:spcPct val="0"/>
            </a:spcBef>
            <a:spcAft>
              <a:spcPct val="35000"/>
            </a:spcAft>
          </a:pPr>
          <a:endParaRPr lang="it-IT" dirty="0"/>
        </a:p>
      </dgm:t>
    </dgm:pt>
    <dgm:pt modelId="{1A31BE5D-30DB-402B-A2E9-BD4CD664E9B4}" type="parTrans" cxnId="{C1954907-EC09-4E14-9E09-235F9613FEBB}">
      <dgm:prSet/>
      <dgm:spPr/>
      <dgm:t>
        <a:bodyPr/>
        <a:lstStyle/>
        <a:p>
          <a:endParaRPr lang="it-IT"/>
        </a:p>
      </dgm:t>
    </dgm:pt>
    <dgm:pt modelId="{4FC64DA8-E25B-4D2C-8D61-4E2A78D5765A}" type="sibTrans" cxnId="{C1954907-EC09-4E14-9E09-235F9613FEBB}">
      <dgm:prSet/>
      <dgm:spPr/>
      <dgm:t>
        <a:bodyPr/>
        <a:lstStyle/>
        <a:p>
          <a:endParaRPr lang="it-IT"/>
        </a:p>
      </dgm:t>
    </dgm:pt>
    <dgm:pt modelId="{4D67A84A-989B-4905-8E40-A306EDDFEAA8}">
      <dgm:prSet phldrT="[Testo]"/>
      <dgm:spPr/>
      <dgm:t>
        <a:bodyPr/>
        <a:lstStyle/>
        <a:p>
          <a:r>
            <a:rPr lang="it-IT" dirty="0" smtClean="0"/>
            <a:t>Tempo-tesi</a:t>
          </a:r>
          <a:endParaRPr lang="it-IT" dirty="0"/>
        </a:p>
      </dgm:t>
    </dgm:pt>
    <dgm:pt modelId="{67887EFD-7E73-4E6D-BD33-B0379744E521}" type="parTrans" cxnId="{EC8679E0-6318-48B5-BE8C-AE4E978C6F87}">
      <dgm:prSet/>
      <dgm:spPr/>
      <dgm:t>
        <a:bodyPr/>
        <a:lstStyle/>
        <a:p>
          <a:endParaRPr lang="it-IT"/>
        </a:p>
      </dgm:t>
    </dgm:pt>
    <dgm:pt modelId="{839D15F8-8E8F-47F3-9A7E-C5132F8689B9}" type="sibTrans" cxnId="{EC8679E0-6318-48B5-BE8C-AE4E978C6F87}">
      <dgm:prSet/>
      <dgm:spPr/>
      <dgm:t>
        <a:bodyPr/>
        <a:lstStyle/>
        <a:p>
          <a:endParaRPr lang="it-IT"/>
        </a:p>
      </dgm:t>
    </dgm:pt>
    <dgm:pt modelId="{6751A4E4-6B54-48AE-8FCC-1CC84A6E7F0A}">
      <dgm:prSet phldrT="[Testo]"/>
      <dgm:spPr/>
      <dgm:t>
        <a:bodyPr/>
        <a:lstStyle/>
        <a:p>
          <a:r>
            <a:rPr lang="it-IT" dirty="0" smtClean="0"/>
            <a:t>indagatori</a:t>
          </a:r>
          <a:endParaRPr lang="it-IT" dirty="0"/>
        </a:p>
      </dgm:t>
    </dgm:pt>
    <dgm:pt modelId="{A5386A9C-91A2-4E52-A610-5CC582A7D080}" type="parTrans" cxnId="{610BC3D3-E631-46A7-BE27-81BFDDDC0C8A}">
      <dgm:prSet/>
      <dgm:spPr/>
      <dgm:t>
        <a:bodyPr/>
        <a:lstStyle/>
        <a:p>
          <a:endParaRPr lang="it-IT"/>
        </a:p>
      </dgm:t>
    </dgm:pt>
    <dgm:pt modelId="{F558C0EF-34E4-497E-B1DB-13BDF3B05D9F}" type="sibTrans" cxnId="{610BC3D3-E631-46A7-BE27-81BFDDDC0C8A}">
      <dgm:prSet/>
      <dgm:spPr/>
      <dgm:t>
        <a:bodyPr/>
        <a:lstStyle/>
        <a:p>
          <a:endParaRPr lang="it-IT"/>
        </a:p>
      </dgm:t>
    </dgm:pt>
    <dgm:pt modelId="{AC0576AC-4027-479A-A3F1-4544D8BF4AF1}">
      <dgm:prSet phldrT="[Testo]"/>
      <dgm:spPr/>
      <dgm:t>
        <a:bodyPr/>
        <a:lstStyle/>
        <a:p>
          <a:r>
            <a:rPr lang="it-IT" dirty="0" smtClean="0"/>
            <a:t>indifferenti</a:t>
          </a:r>
          <a:endParaRPr lang="it-IT" dirty="0"/>
        </a:p>
      </dgm:t>
    </dgm:pt>
    <dgm:pt modelId="{215335F5-EBD5-4866-BF3A-98C5A6ADC249}" type="parTrans" cxnId="{F0B17EED-A7C7-42F5-937D-59309B2061BA}">
      <dgm:prSet/>
      <dgm:spPr/>
      <dgm:t>
        <a:bodyPr/>
        <a:lstStyle/>
        <a:p>
          <a:endParaRPr lang="it-IT"/>
        </a:p>
      </dgm:t>
    </dgm:pt>
    <dgm:pt modelId="{F431E1CD-6F66-4848-A672-F009B9ED7FD1}" type="sibTrans" cxnId="{F0B17EED-A7C7-42F5-937D-59309B2061BA}">
      <dgm:prSet/>
      <dgm:spPr/>
      <dgm:t>
        <a:bodyPr/>
        <a:lstStyle/>
        <a:p>
          <a:endParaRPr lang="it-IT"/>
        </a:p>
      </dgm:t>
    </dgm:pt>
    <dgm:pt modelId="{42B7BA80-2046-4A4D-9449-3471272C5D0F}">
      <dgm:prSet phldrT="[Testo]"/>
      <dgm:spPr/>
      <dgm:t>
        <a:bodyPr/>
        <a:lstStyle/>
        <a:p>
          <a:r>
            <a:rPr lang="it-IT" dirty="0" smtClean="0"/>
            <a:t>incerti</a:t>
          </a:r>
          <a:endParaRPr lang="it-IT" dirty="0"/>
        </a:p>
      </dgm:t>
    </dgm:pt>
    <dgm:pt modelId="{6DC6C98B-D197-4DA1-BD94-D5ABC9D50BBE}" type="parTrans" cxnId="{DA922BA5-18C6-47F5-842D-0E6A78294D31}">
      <dgm:prSet/>
      <dgm:spPr/>
      <dgm:t>
        <a:bodyPr/>
        <a:lstStyle/>
        <a:p>
          <a:endParaRPr lang="it-IT"/>
        </a:p>
      </dgm:t>
    </dgm:pt>
    <dgm:pt modelId="{0FE49604-D0F1-4E90-9153-406C6A68C3E7}" type="sibTrans" cxnId="{DA922BA5-18C6-47F5-842D-0E6A78294D31}">
      <dgm:prSet/>
      <dgm:spPr/>
      <dgm:t>
        <a:bodyPr/>
        <a:lstStyle/>
        <a:p>
          <a:endParaRPr lang="it-IT"/>
        </a:p>
      </dgm:t>
    </dgm:pt>
    <dgm:pt modelId="{AC68C927-CB67-4808-BBC3-E8B1835D9CDA}" type="pres">
      <dgm:prSet presAssocID="{43C23443-962C-4F92-818A-3378306888DA}" presName="diagram" presStyleCnt="0">
        <dgm:presLayoutVars>
          <dgm:dir/>
          <dgm:resizeHandles val="exact"/>
        </dgm:presLayoutVars>
      </dgm:prSet>
      <dgm:spPr/>
      <dgm:t>
        <a:bodyPr/>
        <a:lstStyle/>
        <a:p>
          <a:endParaRPr lang="it-IT"/>
        </a:p>
      </dgm:t>
    </dgm:pt>
    <dgm:pt modelId="{BB54950A-26B1-4040-8E9E-E7B95EA36980}" type="pres">
      <dgm:prSet presAssocID="{313ED355-979D-44F7-8333-486452B8E5E9}" presName="node" presStyleLbl="node1" presStyleIdx="0" presStyleCnt="5">
        <dgm:presLayoutVars>
          <dgm:bulletEnabled val="1"/>
        </dgm:presLayoutVars>
      </dgm:prSet>
      <dgm:spPr/>
      <dgm:t>
        <a:bodyPr/>
        <a:lstStyle/>
        <a:p>
          <a:endParaRPr lang="it-IT"/>
        </a:p>
      </dgm:t>
    </dgm:pt>
    <dgm:pt modelId="{06C41769-00CF-4DC5-8FDE-1E99877822FB}" type="pres">
      <dgm:prSet presAssocID="{4FC64DA8-E25B-4D2C-8D61-4E2A78D5765A}" presName="sibTrans" presStyleCnt="0"/>
      <dgm:spPr/>
    </dgm:pt>
    <dgm:pt modelId="{A701A2D3-BBC0-4150-A085-719E35024A0E}" type="pres">
      <dgm:prSet presAssocID="{4D67A84A-989B-4905-8E40-A306EDDFEAA8}" presName="node" presStyleLbl="node1" presStyleIdx="1" presStyleCnt="5">
        <dgm:presLayoutVars>
          <dgm:bulletEnabled val="1"/>
        </dgm:presLayoutVars>
      </dgm:prSet>
      <dgm:spPr/>
      <dgm:t>
        <a:bodyPr/>
        <a:lstStyle/>
        <a:p>
          <a:endParaRPr lang="it-IT"/>
        </a:p>
      </dgm:t>
    </dgm:pt>
    <dgm:pt modelId="{730969BD-D286-4D64-A53A-71C4D07F06E5}" type="pres">
      <dgm:prSet presAssocID="{839D15F8-8E8F-47F3-9A7E-C5132F8689B9}" presName="sibTrans" presStyleCnt="0"/>
      <dgm:spPr/>
    </dgm:pt>
    <dgm:pt modelId="{8BA26641-8CFE-419C-A8B6-B98091D36326}" type="pres">
      <dgm:prSet presAssocID="{6751A4E4-6B54-48AE-8FCC-1CC84A6E7F0A}" presName="node" presStyleLbl="node1" presStyleIdx="2" presStyleCnt="5">
        <dgm:presLayoutVars>
          <dgm:bulletEnabled val="1"/>
        </dgm:presLayoutVars>
      </dgm:prSet>
      <dgm:spPr/>
      <dgm:t>
        <a:bodyPr/>
        <a:lstStyle/>
        <a:p>
          <a:endParaRPr lang="it-IT"/>
        </a:p>
      </dgm:t>
    </dgm:pt>
    <dgm:pt modelId="{3C41CEA3-D8AB-4AB1-A492-CB898E815335}" type="pres">
      <dgm:prSet presAssocID="{F558C0EF-34E4-497E-B1DB-13BDF3B05D9F}" presName="sibTrans" presStyleCnt="0"/>
      <dgm:spPr/>
    </dgm:pt>
    <dgm:pt modelId="{DC7B1552-C216-43D0-A567-61625D7E6C1E}" type="pres">
      <dgm:prSet presAssocID="{AC0576AC-4027-479A-A3F1-4544D8BF4AF1}" presName="node" presStyleLbl="node1" presStyleIdx="3" presStyleCnt="5">
        <dgm:presLayoutVars>
          <dgm:bulletEnabled val="1"/>
        </dgm:presLayoutVars>
      </dgm:prSet>
      <dgm:spPr/>
      <dgm:t>
        <a:bodyPr/>
        <a:lstStyle/>
        <a:p>
          <a:endParaRPr lang="it-IT"/>
        </a:p>
      </dgm:t>
    </dgm:pt>
    <dgm:pt modelId="{AF4349F9-51B3-4326-9369-627F3F9DF1F9}" type="pres">
      <dgm:prSet presAssocID="{F431E1CD-6F66-4848-A672-F009B9ED7FD1}" presName="sibTrans" presStyleCnt="0"/>
      <dgm:spPr/>
    </dgm:pt>
    <dgm:pt modelId="{D9B8F946-7158-4AEB-AA96-B9CA25A9BEF4}" type="pres">
      <dgm:prSet presAssocID="{42B7BA80-2046-4A4D-9449-3471272C5D0F}" presName="node" presStyleLbl="node1" presStyleIdx="4" presStyleCnt="5">
        <dgm:presLayoutVars>
          <dgm:bulletEnabled val="1"/>
        </dgm:presLayoutVars>
      </dgm:prSet>
      <dgm:spPr/>
      <dgm:t>
        <a:bodyPr/>
        <a:lstStyle/>
        <a:p>
          <a:endParaRPr lang="it-IT"/>
        </a:p>
      </dgm:t>
    </dgm:pt>
  </dgm:ptLst>
  <dgm:cxnLst>
    <dgm:cxn modelId="{04CEFBBB-D2FA-4C0D-9557-0C2E00E59BE7}" type="presOf" srcId="{313ED355-979D-44F7-8333-486452B8E5E9}" destId="{BB54950A-26B1-4040-8E9E-E7B95EA36980}" srcOrd="0" destOrd="0" presId="urn:microsoft.com/office/officeart/2005/8/layout/default"/>
    <dgm:cxn modelId="{EC8679E0-6318-48B5-BE8C-AE4E978C6F87}" srcId="{43C23443-962C-4F92-818A-3378306888DA}" destId="{4D67A84A-989B-4905-8E40-A306EDDFEAA8}" srcOrd="1" destOrd="0" parTransId="{67887EFD-7E73-4E6D-BD33-B0379744E521}" sibTransId="{839D15F8-8E8F-47F3-9A7E-C5132F8689B9}"/>
    <dgm:cxn modelId="{53C54139-BCB7-422C-8C5A-E87A1E2BB2DC}" type="presOf" srcId="{AC0576AC-4027-479A-A3F1-4544D8BF4AF1}" destId="{DC7B1552-C216-43D0-A567-61625D7E6C1E}" srcOrd="0" destOrd="0" presId="urn:microsoft.com/office/officeart/2005/8/layout/default"/>
    <dgm:cxn modelId="{96BAA9A5-CBAC-4497-8F12-BD0059949C58}" type="presOf" srcId="{42B7BA80-2046-4A4D-9449-3471272C5D0F}" destId="{D9B8F946-7158-4AEB-AA96-B9CA25A9BEF4}" srcOrd="0" destOrd="0" presId="urn:microsoft.com/office/officeart/2005/8/layout/default"/>
    <dgm:cxn modelId="{F0B17EED-A7C7-42F5-937D-59309B2061BA}" srcId="{43C23443-962C-4F92-818A-3378306888DA}" destId="{AC0576AC-4027-479A-A3F1-4544D8BF4AF1}" srcOrd="3" destOrd="0" parTransId="{215335F5-EBD5-4866-BF3A-98C5A6ADC249}" sibTransId="{F431E1CD-6F66-4848-A672-F009B9ED7FD1}"/>
    <dgm:cxn modelId="{8FC0637C-2D9A-4138-8940-270C51D21A6D}" type="presOf" srcId="{43C23443-962C-4F92-818A-3378306888DA}" destId="{AC68C927-CB67-4808-BBC3-E8B1835D9CDA}" srcOrd="0" destOrd="0" presId="urn:microsoft.com/office/officeart/2005/8/layout/default"/>
    <dgm:cxn modelId="{F6A70D40-C552-4C50-BFFB-669867E854C8}" type="presOf" srcId="{4D67A84A-989B-4905-8E40-A306EDDFEAA8}" destId="{A701A2D3-BBC0-4150-A085-719E35024A0E}" srcOrd="0" destOrd="0" presId="urn:microsoft.com/office/officeart/2005/8/layout/default"/>
    <dgm:cxn modelId="{C1954907-EC09-4E14-9E09-235F9613FEBB}" srcId="{43C23443-962C-4F92-818A-3378306888DA}" destId="{313ED355-979D-44F7-8333-486452B8E5E9}" srcOrd="0" destOrd="0" parTransId="{1A31BE5D-30DB-402B-A2E9-BD4CD664E9B4}" sibTransId="{4FC64DA8-E25B-4D2C-8D61-4E2A78D5765A}"/>
    <dgm:cxn modelId="{610BC3D3-E631-46A7-BE27-81BFDDDC0C8A}" srcId="{43C23443-962C-4F92-818A-3378306888DA}" destId="{6751A4E4-6B54-48AE-8FCC-1CC84A6E7F0A}" srcOrd="2" destOrd="0" parTransId="{A5386A9C-91A2-4E52-A610-5CC582A7D080}" sibTransId="{F558C0EF-34E4-497E-B1DB-13BDF3B05D9F}"/>
    <dgm:cxn modelId="{DA922BA5-18C6-47F5-842D-0E6A78294D31}" srcId="{43C23443-962C-4F92-818A-3378306888DA}" destId="{42B7BA80-2046-4A4D-9449-3471272C5D0F}" srcOrd="4" destOrd="0" parTransId="{6DC6C98B-D197-4DA1-BD94-D5ABC9D50BBE}" sibTransId="{0FE49604-D0F1-4E90-9153-406C6A68C3E7}"/>
    <dgm:cxn modelId="{B559E37A-A5F4-40FA-8BCD-494556EE6C13}" type="presOf" srcId="{6751A4E4-6B54-48AE-8FCC-1CC84A6E7F0A}" destId="{8BA26641-8CFE-419C-A8B6-B98091D36326}" srcOrd="0" destOrd="0" presId="urn:microsoft.com/office/officeart/2005/8/layout/default"/>
    <dgm:cxn modelId="{27A11A0B-A47A-4BC8-9253-FF3ADFAF66E2}" type="presParOf" srcId="{AC68C927-CB67-4808-BBC3-E8B1835D9CDA}" destId="{BB54950A-26B1-4040-8E9E-E7B95EA36980}" srcOrd="0" destOrd="0" presId="urn:microsoft.com/office/officeart/2005/8/layout/default"/>
    <dgm:cxn modelId="{6E7A3ACC-9188-46D7-A4AB-944349B9C7AD}" type="presParOf" srcId="{AC68C927-CB67-4808-BBC3-E8B1835D9CDA}" destId="{06C41769-00CF-4DC5-8FDE-1E99877822FB}" srcOrd="1" destOrd="0" presId="urn:microsoft.com/office/officeart/2005/8/layout/default"/>
    <dgm:cxn modelId="{F827935D-FC75-463E-BF29-C16C54E0D484}" type="presParOf" srcId="{AC68C927-CB67-4808-BBC3-E8B1835D9CDA}" destId="{A701A2D3-BBC0-4150-A085-719E35024A0E}" srcOrd="2" destOrd="0" presId="urn:microsoft.com/office/officeart/2005/8/layout/default"/>
    <dgm:cxn modelId="{2C2B89DD-9BD6-4733-86D0-CE9F8F410CC2}" type="presParOf" srcId="{AC68C927-CB67-4808-BBC3-E8B1835D9CDA}" destId="{730969BD-D286-4D64-A53A-71C4D07F06E5}" srcOrd="3" destOrd="0" presId="urn:microsoft.com/office/officeart/2005/8/layout/default"/>
    <dgm:cxn modelId="{24508B6E-1332-48D2-832F-F2E057A74048}" type="presParOf" srcId="{AC68C927-CB67-4808-BBC3-E8B1835D9CDA}" destId="{8BA26641-8CFE-419C-A8B6-B98091D36326}" srcOrd="4" destOrd="0" presId="urn:microsoft.com/office/officeart/2005/8/layout/default"/>
    <dgm:cxn modelId="{B5278A66-9A66-41C1-AE46-B5703C031E5B}" type="presParOf" srcId="{AC68C927-CB67-4808-BBC3-E8B1835D9CDA}" destId="{3C41CEA3-D8AB-4AB1-A492-CB898E815335}" srcOrd="5" destOrd="0" presId="urn:microsoft.com/office/officeart/2005/8/layout/default"/>
    <dgm:cxn modelId="{D1B449CD-734C-4289-A986-CC30904B6685}" type="presParOf" srcId="{AC68C927-CB67-4808-BBC3-E8B1835D9CDA}" destId="{DC7B1552-C216-43D0-A567-61625D7E6C1E}" srcOrd="6" destOrd="0" presId="urn:microsoft.com/office/officeart/2005/8/layout/default"/>
    <dgm:cxn modelId="{93A14DFC-CAC3-4FAA-BCA4-DF7B2CB439CA}" type="presParOf" srcId="{AC68C927-CB67-4808-BBC3-E8B1835D9CDA}" destId="{AF4349F9-51B3-4326-9369-627F3F9DF1F9}" srcOrd="7" destOrd="0" presId="urn:microsoft.com/office/officeart/2005/8/layout/default"/>
    <dgm:cxn modelId="{C0C3CE38-00BD-4AB1-B4DF-46982405F78F}" type="presParOf" srcId="{AC68C927-CB67-4808-BBC3-E8B1835D9CDA}" destId="{D9B8F946-7158-4AEB-AA96-B9CA25A9BEF4}" srcOrd="8"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517B3D-0035-4B14-8BB2-599812FECCAC}" type="doc">
      <dgm:prSet loTypeId="urn:microsoft.com/office/officeart/2005/8/layout/vList3" loCatId="list" qsTypeId="urn:microsoft.com/office/officeart/2005/8/quickstyle/simple1" qsCatId="simple" csTypeId="urn:microsoft.com/office/officeart/2005/8/colors/accent1_2" csCatId="accent1" phldr="1"/>
      <dgm:spPr/>
    </dgm:pt>
    <dgm:pt modelId="{AE13D1FE-A466-4FDA-B7B7-F28A83C48F1C}">
      <dgm:prSet phldrT="[Testo]"/>
      <dgm:spPr/>
      <dgm:t>
        <a:bodyPr/>
        <a:lstStyle/>
        <a:p>
          <a:r>
            <a:rPr lang="it-IT" dirty="0" smtClean="0"/>
            <a:t>riconoscimento</a:t>
          </a:r>
          <a:endParaRPr lang="it-IT" dirty="0"/>
        </a:p>
      </dgm:t>
    </dgm:pt>
    <dgm:pt modelId="{FE29987A-BA54-47B9-8EE3-52561346BFFC}" type="parTrans" cxnId="{D2D23AE6-4557-4CE6-8ACC-E2739630B3F7}">
      <dgm:prSet/>
      <dgm:spPr/>
      <dgm:t>
        <a:bodyPr/>
        <a:lstStyle/>
        <a:p>
          <a:endParaRPr lang="it-IT"/>
        </a:p>
      </dgm:t>
    </dgm:pt>
    <dgm:pt modelId="{1D632727-DCDE-4EDF-8420-596E4BA38132}" type="sibTrans" cxnId="{D2D23AE6-4557-4CE6-8ACC-E2739630B3F7}">
      <dgm:prSet/>
      <dgm:spPr/>
      <dgm:t>
        <a:bodyPr/>
        <a:lstStyle/>
        <a:p>
          <a:endParaRPr lang="it-IT"/>
        </a:p>
      </dgm:t>
    </dgm:pt>
    <dgm:pt modelId="{F3D4E54F-3789-4BF4-AE75-DAE203A6B6A4}">
      <dgm:prSet phldrT="[Testo]"/>
      <dgm:spPr/>
      <dgm:t>
        <a:bodyPr/>
        <a:lstStyle/>
        <a:p>
          <a:r>
            <a:rPr lang="it-IT" dirty="0" smtClean="0"/>
            <a:t>rispetto</a:t>
          </a:r>
          <a:endParaRPr lang="it-IT" dirty="0"/>
        </a:p>
      </dgm:t>
    </dgm:pt>
    <dgm:pt modelId="{40BFFA04-8262-4D7A-80D0-96648F1824A0}" type="parTrans" cxnId="{5FD92828-9E29-41D1-8BB9-31BC576846A7}">
      <dgm:prSet/>
      <dgm:spPr/>
      <dgm:t>
        <a:bodyPr/>
        <a:lstStyle/>
        <a:p>
          <a:endParaRPr lang="it-IT"/>
        </a:p>
      </dgm:t>
    </dgm:pt>
    <dgm:pt modelId="{4BF29E5C-9A7C-43A6-B556-83E08847E0C9}" type="sibTrans" cxnId="{5FD92828-9E29-41D1-8BB9-31BC576846A7}">
      <dgm:prSet/>
      <dgm:spPr/>
      <dgm:t>
        <a:bodyPr/>
        <a:lstStyle/>
        <a:p>
          <a:endParaRPr lang="it-IT"/>
        </a:p>
      </dgm:t>
    </dgm:pt>
    <dgm:pt modelId="{C2DCF97C-2BCC-4FA9-B2A6-521A55E58C8F}">
      <dgm:prSet phldrT="[Testo]"/>
      <dgm:spPr/>
      <dgm:t>
        <a:bodyPr/>
        <a:lstStyle/>
        <a:p>
          <a:r>
            <a:rPr lang="it-IT" dirty="0" smtClean="0"/>
            <a:t>ruolo</a:t>
          </a:r>
          <a:endParaRPr lang="it-IT" dirty="0"/>
        </a:p>
      </dgm:t>
    </dgm:pt>
    <dgm:pt modelId="{2B40BDBF-08B6-4424-801E-E06AF3DC1BC9}" type="parTrans" cxnId="{9B7E6CDC-CAE7-4F29-A38A-90EA08E0BCDB}">
      <dgm:prSet/>
      <dgm:spPr/>
      <dgm:t>
        <a:bodyPr/>
        <a:lstStyle/>
        <a:p>
          <a:endParaRPr lang="it-IT"/>
        </a:p>
      </dgm:t>
    </dgm:pt>
    <dgm:pt modelId="{55CD99DD-73B3-4D9A-88C9-CE9BCA909597}" type="sibTrans" cxnId="{9B7E6CDC-CAE7-4F29-A38A-90EA08E0BCDB}">
      <dgm:prSet/>
      <dgm:spPr/>
      <dgm:t>
        <a:bodyPr/>
        <a:lstStyle/>
        <a:p>
          <a:endParaRPr lang="it-IT"/>
        </a:p>
      </dgm:t>
    </dgm:pt>
    <dgm:pt modelId="{28F023D4-B0D2-4E83-A1EA-903125272871}">
      <dgm:prSet phldrT="[Testo]"/>
      <dgm:spPr/>
      <dgm:t>
        <a:bodyPr/>
        <a:lstStyle/>
        <a:p>
          <a:r>
            <a:rPr lang="it-IT" dirty="0" smtClean="0"/>
            <a:t>relazioni</a:t>
          </a:r>
          <a:endParaRPr lang="it-IT" dirty="0"/>
        </a:p>
      </dgm:t>
    </dgm:pt>
    <dgm:pt modelId="{CE35146A-DA8D-43BB-B8F1-DCAB294D31ED}" type="parTrans" cxnId="{2F29733C-15E6-4947-9447-ADAF5A1E126C}">
      <dgm:prSet/>
      <dgm:spPr/>
      <dgm:t>
        <a:bodyPr/>
        <a:lstStyle/>
        <a:p>
          <a:endParaRPr lang="it-IT"/>
        </a:p>
      </dgm:t>
    </dgm:pt>
    <dgm:pt modelId="{F45F4826-A968-4043-9372-D5A1D23B3B64}" type="sibTrans" cxnId="{2F29733C-15E6-4947-9447-ADAF5A1E126C}">
      <dgm:prSet/>
      <dgm:spPr/>
      <dgm:t>
        <a:bodyPr/>
        <a:lstStyle/>
        <a:p>
          <a:endParaRPr lang="it-IT"/>
        </a:p>
      </dgm:t>
    </dgm:pt>
    <dgm:pt modelId="{76ECEB91-8411-423B-B884-6FB80F4AE24F}">
      <dgm:prSet phldrT="[Testo]"/>
      <dgm:spPr/>
      <dgm:t>
        <a:bodyPr/>
        <a:lstStyle/>
        <a:p>
          <a:r>
            <a:rPr lang="it-IT" dirty="0" smtClean="0"/>
            <a:t>ricompense</a:t>
          </a:r>
          <a:endParaRPr lang="it-IT" dirty="0"/>
        </a:p>
      </dgm:t>
    </dgm:pt>
    <dgm:pt modelId="{99FDF7DC-F2AB-4066-88A5-105F1B515E2E}" type="parTrans" cxnId="{523D3547-37A1-4935-8D1D-B6BA7A300F64}">
      <dgm:prSet/>
      <dgm:spPr/>
      <dgm:t>
        <a:bodyPr/>
        <a:lstStyle/>
        <a:p>
          <a:endParaRPr lang="it-IT"/>
        </a:p>
      </dgm:t>
    </dgm:pt>
    <dgm:pt modelId="{CEE4B8C6-EFE7-47A7-96FD-48F506F5603C}" type="sibTrans" cxnId="{523D3547-37A1-4935-8D1D-B6BA7A300F64}">
      <dgm:prSet/>
      <dgm:spPr/>
      <dgm:t>
        <a:bodyPr/>
        <a:lstStyle/>
        <a:p>
          <a:endParaRPr lang="it-IT"/>
        </a:p>
      </dgm:t>
    </dgm:pt>
    <dgm:pt modelId="{47540CFD-0048-40C8-8F80-B5183CD11F67}">
      <dgm:prSet phldrT="[Testo]"/>
      <dgm:spPr/>
      <dgm:t>
        <a:bodyPr/>
        <a:lstStyle/>
        <a:p>
          <a:r>
            <a:rPr lang="it-IT" dirty="0" smtClean="0"/>
            <a:t>risultati</a:t>
          </a:r>
          <a:endParaRPr lang="it-IT" dirty="0"/>
        </a:p>
      </dgm:t>
    </dgm:pt>
    <dgm:pt modelId="{04573601-754D-4BF2-BA4F-EE2F223215F0}" type="parTrans" cxnId="{C0DDA5D6-7EDD-4F59-8E39-C72AA1FEB03C}">
      <dgm:prSet/>
      <dgm:spPr/>
      <dgm:t>
        <a:bodyPr/>
        <a:lstStyle/>
        <a:p>
          <a:endParaRPr lang="it-IT"/>
        </a:p>
      </dgm:t>
    </dgm:pt>
    <dgm:pt modelId="{5672723B-A357-40A9-B3BB-62C0BE4F5B5B}" type="sibTrans" cxnId="{C0DDA5D6-7EDD-4F59-8E39-C72AA1FEB03C}">
      <dgm:prSet/>
      <dgm:spPr/>
      <dgm:t>
        <a:bodyPr/>
        <a:lstStyle/>
        <a:p>
          <a:endParaRPr lang="it-IT"/>
        </a:p>
      </dgm:t>
    </dgm:pt>
    <dgm:pt modelId="{1225836D-5E54-44CB-8B11-58A5089077F2}" type="pres">
      <dgm:prSet presAssocID="{4A517B3D-0035-4B14-8BB2-599812FECCAC}" presName="linearFlow" presStyleCnt="0">
        <dgm:presLayoutVars>
          <dgm:dir/>
          <dgm:resizeHandles val="exact"/>
        </dgm:presLayoutVars>
      </dgm:prSet>
      <dgm:spPr/>
    </dgm:pt>
    <dgm:pt modelId="{EC756712-765C-4A0D-9744-1C5355E1B408}" type="pres">
      <dgm:prSet presAssocID="{AE13D1FE-A466-4FDA-B7B7-F28A83C48F1C}" presName="composite" presStyleCnt="0"/>
      <dgm:spPr/>
    </dgm:pt>
    <dgm:pt modelId="{C7956F57-812F-4FCE-B41A-492EBE6A0C3A}" type="pres">
      <dgm:prSet presAssocID="{AE13D1FE-A466-4FDA-B7B7-F28A83C48F1C}" presName="imgShp" presStyleLbl="fgImgPlace1" presStyleIdx="0" presStyleCnt="6"/>
      <dgm:spPr/>
    </dgm:pt>
    <dgm:pt modelId="{BFCE58ED-B30C-43AE-9CBD-9E122DE5E2A4}" type="pres">
      <dgm:prSet presAssocID="{AE13D1FE-A466-4FDA-B7B7-F28A83C48F1C}" presName="txShp" presStyleLbl="node1" presStyleIdx="0" presStyleCnt="6">
        <dgm:presLayoutVars>
          <dgm:bulletEnabled val="1"/>
        </dgm:presLayoutVars>
      </dgm:prSet>
      <dgm:spPr/>
      <dgm:t>
        <a:bodyPr/>
        <a:lstStyle/>
        <a:p>
          <a:endParaRPr lang="it-IT"/>
        </a:p>
      </dgm:t>
    </dgm:pt>
    <dgm:pt modelId="{4500F6AA-9FE5-4C0B-832F-A7D441403769}" type="pres">
      <dgm:prSet presAssocID="{1D632727-DCDE-4EDF-8420-596E4BA38132}" presName="spacing" presStyleCnt="0"/>
      <dgm:spPr/>
    </dgm:pt>
    <dgm:pt modelId="{0CC0F8B6-95D7-4F62-9F63-F33F4643D11B}" type="pres">
      <dgm:prSet presAssocID="{F3D4E54F-3789-4BF4-AE75-DAE203A6B6A4}" presName="composite" presStyleCnt="0"/>
      <dgm:spPr/>
    </dgm:pt>
    <dgm:pt modelId="{FF7DF10D-E581-41AA-8473-D27336F81AC2}" type="pres">
      <dgm:prSet presAssocID="{F3D4E54F-3789-4BF4-AE75-DAE203A6B6A4}" presName="imgShp" presStyleLbl="fgImgPlace1" presStyleIdx="1" presStyleCnt="6"/>
      <dgm:spPr/>
    </dgm:pt>
    <dgm:pt modelId="{41DD190C-1C44-4D22-B743-C937F933EA2F}" type="pres">
      <dgm:prSet presAssocID="{F3D4E54F-3789-4BF4-AE75-DAE203A6B6A4}" presName="txShp" presStyleLbl="node1" presStyleIdx="1" presStyleCnt="6">
        <dgm:presLayoutVars>
          <dgm:bulletEnabled val="1"/>
        </dgm:presLayoutVars>
      </dgm:prSet>
      <dgm:spPr/>
      <dgm:t>
        <a:bodyPr/>
        <a:lstStyle/>
        <a:p>
          <a:endParaRPr lang="it-IT"/>
        </a:p>
      </dgm:t>
    </dgm:pt>
    <dgm:pt modelId="{2C06E658-7917-4575-9550-EEC31310693D}" type="pres">
      <dgm:prSet presAssocID="{4BF29E5C-9A7C-43A6-B556-83E08847E0C9}" presName="spacing" presStyleCnt="0"/>
      <dgm:spPr/>
    </dgm:pt>
    <dgm:pt modelId="{360AFD76-6F3A-423C-829A-136F085D45BD}" type="pres">
      <dgm:prSet presAssocID="{C2DCF97C-2BCC-4FA9-B2A6-521A55E58C8F}" presName="composite" presStyleCnt="0"/>
      <dgm:spPr/>
    </dgm:pt>
    <dgm:pt modelId="{B458B813-1163-4F7E-BE12-4901EDD7B34C}" type="pres">
      <dgm:prSet presAssocID="{C2DCF97C-2BCC-4FA9-B2A6-521A55E58C8F}" presName="imgShp" presStyleLbl="fgImgPlace1" presStyleIdx="2" presStyleCnt="6"/>
      <dgm:spPr/>
    </dgm:pt>
    <dgm:pt modelId="{468F89AF-9E9F-4C47-9495-3918EB0C0B0A}" type="pres">
      <dgm:prSet presAssocID="{C2DCF97C-2BCC-4FA9-B2A6-521A55E58C8F}" presName="txShp" presStyleLbl="node1" presStyleIdx="2" presStyleCnt="6">
        <dgm:presLayoutVars>
          <dgm:bulletEnabled val="1"/>
        </dgm:presLayoutVars>
      </dgm:prSet>
      <dgm:spPr/>
      <dgm:t>
        <a:bodyPr/>
        <a:lstStyle/>
        <a:p>
          <a:endParaRPr lang="it-IT"/>
        </a:p>
      </dgm:t>
    </dgm:pt>
    <dgm:pt modelId="{339F721D-F744-47D3-B0F8-4964B53D6A88}" type="pres">
      <dgm:prSet presAssocID="{55CD99DD-73B3-4D9A-88C9-CE9BCA909597}" presName="spacing" presStyleCnt="0"/>
      <dgm:spPr/>
    </dgm:pt>
    <dgm:pt modelId="{BC5403A5-D8A8-490F-B3B4-014B48560157}" type="pres">
      <dgm:prSet presAssocID="{28F023D4-B0D2-4E83-A1EA-903125272871}" presName="composite" presStyleCnt="0"/>
      <dgm:spPr/>
    </dgm:pt>
    <dgm:pt modelId="{6E0982D7-2C30-462D-B536-5A62D58AD74C}" type="pres">
      <dgm:prSet presAssocID="{28F023D4-B0D2-4E83-A1EA-903125272871}" presName="imgShp" presStyleLbl="fgImgPlace1" presStyleIdx="3" presStyleCnt="6"/>
      <dgm:spPr/>
    </dgm:pt>
    <dgm:pt modelId="{F42E6377-1C49-4A61-BB36-35D7138F1B8F}" type="pres">
      <dgm:prSet presAssocID="{28F023D4-B0D2-4E83-A1EA-903125272871}" presName="txShp" presStyleLbl="node1" presStyleIdx="3" presStyleCnt="6">
        <dgm:presLayoutVars>
          <dgm:bulletEnabled val="1"/>
        </dgm:presLayoutVars>
      </dgm:prSet>
      <dgm:spPr/>
      <dgm:t>
        <a:bodyPr/>
        <a:lstStyle/>
        <a:p>
          <a:endParaRPr lang="it-IT"/>
        </a:p>
      </dgm:t>
    </dgm:pt>
    <dgm:pt modelId="{BF1AC005-2CA4-4AA9-A4BD-AB89FF07261F}" type="pres">
      <dgm:prSet presAssocID="{F45F4826-A968-4043-9372-D5A1D23B3B64}" presName="spacing" presStyleCnt="0"/>
      <dgm:spPr/>
    </dgm:pt>
    <dgm:pt modelId="{F52A15BC-4B24-4CE1-9CFB-0707BA617371}" type="pres">
      <dgm:prSet presAssocID="{76ECEB91-8411-423B-B884-6FB80F4AE24F}" presName="composite" presStyleCnt="0"/>
      <dgm:spPr/>
    </dgm:pt>
    <dgm:pt modelId="{9BD9AB4E-4D49-43B3-B498-C9A9212FA157}" type="pres">
      <dgm:prSet presAssocID="{76ECEB91-8411-423B-B884-6FB80F4AE24F}" presName="imgShp" presStyleLbl="fgImgPlace1" presStyleIdx="4" presStyleCnt="6"/>
      <dgm:spPr/>
    </dgm:pt>
    <dgm:pt modelId="{70E21D2F-2285-4D6F-9ED3-4A6E3F3F402F}" type="pres">
      <dgm:prSet presAssocID="{76ECEB91-8411-423B-B884-6FB80F4AE24F}" presName="txShp" presStyleLbl="node1" presStyleIdx="4" presStyleCnt="6">
        <dgm:presLayoutVars>
          <dgm:bulletEnabled val="1"/>
        </dgm:presLayoutVars>
      </dgm:prSet>
      <dgm:spPr/>
      <dgm:t>
        <a:bodyPr/>
        <a:lstStyle/>
        <a:p>
          <a:endParaRPr lang="it-IT"/>
        </a:p>
      </dgm:t>
    </dgm:pt>
    <dgm:pt modelId="{65D08148-E62C-4855-B0A8-B291F7D78759}" type="pres">
      <dgm:prSet presAssocID="{CEE4B8C6-EFE7-47A7-96FD-48F506F5603C}" presName="spacing" presStyleCnt="0"/>
      <dgm:spPr/>
    </dgm:pt>
    <dgm:pt modelId="{1FFD3C38-5705-468A-B717-DC9FEEF1C658}" type="pres">
      <dgm:prSet presAssocID="{47540CFD-0048-40C8-8F80-B5183CD11F67}" presName="composite" presStyleCnt="0"/>
      <dgm:spPr/>
    </dgm:pt>
    <dgm:pt modelId="{C94F3A87-DBF7-4CBD-A561-88A0205F1E07}" type="pres">
      <dgm:prSet presAssocID="{47540CFD-0048-40C8-8F80-B5183CD11F67}" presName="imgShp" presStyleLbl="fgImgPlace1" presStyleIdx="5" presStyleCnt="6"/>
      <dgm:spPr/>
    </dgm:pt>
    <dgm:pt modelId="{E479F61E-16DE-4512-9621-745DD27CE7E8}" type="pres">
      <dgm:prSet presAssocID="{47540CFD-0048-40C8-8F80-B5183CD11F67}" presName="txShp" presStyleLbl="node1" presStyleIdx="5" presStyleCnt="6">
        <dgm:presLayoutVars>
          <dgm:bulletEnabled val="1"/>
        </dgm:presLayoutVars>
      </dgm:prSet>
      <dgm:spPr/>
      <dgm:t>
        <a:bodyPr/>
        <a:lstStyle/>
        <a:p>
          <a:endParaRPr lang="it-IT"/>
        </a:p>
      </dgm:t>
    </dgm:pt>
  </dgm:ptLst>
  <dgm:cxnLst>
    <dgm:cxn modelId="{2F29733C-15E6-4947-9447-ADAF5A1E126C}" srcId="{4A517B3D-0035-4B14-8BB2-599812FECCAC}" destId="{28F023D4-B0D2-4E83-A1EA-903125272871}" srcOrd="3" destOrd="0" parTransId="{CE35146A-DA8D-43BB-B8F1-DCAB294D31ED}" sibTransId="{F45F4826-A968-4043-9372-D5A1D23B3B64}"/>
    <dgm:cxn modelId="{D2D23AE6-4557-4CE6-8ACC-E2739630B3F7}" srcId="{4A517B3D-0035-4B14-8BB2-599812FECCAC}" destId="{AE13D1FE-A466-4FDA-B7B7-F28A83C48F1C}" srcOrd="0" destOrd="0" parTransId="{FE29987A-BA54-47B9-8EE3-52561346BFFC}" sibTransId="{1D632727-DCDE-4EDF-8420-596E4BA38132}"/>
    <dgm:cxn modelId="{56014D71-1999-4943-AE1F-1F6169F4E70F}" type="presOf" srcId="{C2DCF97C-2BCC-4FA9-B2A6-521A55E58C8F}" destId="{468F89AF-9E9F-4C47-9495-3918EB0C0B0A}" srcOrd="0" destOrd="0" presId="urn:microsoft.com/office/officeart/2005/8/layout/vList3"/>
    <dgm:cxn modelId="{C0DDA5D6-7EDD-4F59-8E39-C72AA1FEB03C}" srcId="{4A517B3D-0035-4B14-8BB2-599812FECCAC}" destId="{47540CFD-0048-40C8-8F80-B5183CD11F67}" srcOrd="5" destOrd="0" parTransId="{04573601-754D-4BF2-BA4F-EE2F223215F0}" sibTransId="{5672723B-A357-40A9-B3BB-62C0BE4F5B5B}"/>
    <dgm:cxn modelId="{30F197D1-66FC-4C10-96DD-262857B02B8E}" type="presOf" srcId="{47540CFD-0048-40C8-8F80-B5183CD11F67}" destId="{E479F61E-16DE-4512-9621-745DD27CE7E8}" srcOrd="0" destOrd="0" presId="urn:microsoft.com/office/officeart/2005/8/layout/vList3"/>
    <dgm:cxn modelId="{A127A289-A944-400E-9EB3-1DE53C8C2E2A}" type="presOf" srcId="{AE13D1FE-A466-4FDA-B7B7-F28A83C48F1C}" destId="{BFCE58ED-B30C-43AE-9CBD-9E122DE5E2A4}" srcOrd="0" destOrd="0" presId="urn:microsoft.com/office/officeart/2005/8/layout/vList3"/>
    <dgm:cxn modelId="{2AAE0EF3-8DF6-4463-AB06-93EF3120326F}" type="presOf" srcId="{76ECEB91-8411-423B-B884-6FB80F4AE24F}" destId="{70E21D2F-2285-4D6F-9ED3-4A6E3F3F402F}" srcOrd="0" destOrd="0" presId="urn:microsoft.com/office/officeart/2005/8/layout/vList3"/>
    <dgm:cxn modelId="{A28A8424-5E48-4147-A882-4B14F5A9D07F}" type="presOf" srcId="{28F023D4-B0D2-4E83-A1EA-903125272871}" destId="{F42E6377-1C49-4A61-BB36-35D7138F1B8F}" srcOrd="0" destOrd="0" presId="urn:microsoft.com/office/officeart/2005/8/layout/vList3"/>
    <dgm:cxn modelId="{5FD92828-9E29-41D1-8BB9-31BC576846A7}" srcId="{4A517B3D-0035-4B14-8BB2-599812FECCAC}" destId="{F3D4E54F-3789-4BF4-AE75-DAE203A6B6A4}" srcOrd="1" destOrd="0" parTransId="{40BFFA04-8262-4D7A-80D0-96648F1824A0}" sibTransId="{4BF29E5C-9A7C-43A6-B556-83E08847E0C9}"/>
    <dgm:cxn modelId="{523D3547-37A1-4935-8D1D-B6BA7A300F64}" srcId="{4A517B3D-0035-4B14-8BB2-599812FECCAC}" destId="{76ECEB91-8411-423B-B884-6FB80F4AE24F}" srcOrd="4" destOrd="0" parTransId="{99FDF7DC-F2AB-4066-88A5-105F1B515E2E}" sibTransId="{CEE4B8C6-EFE7-47A7-96FD-48F506F5603C}"/>
    <dgm:cxn modelId="{BF9DD7A3-D6D6-425A-9EA9-88B04CB495A3}" type="presOf" srcId="{4A517B3D-0035-4B14-8BB2-599812FECCAC}" destId="{1225836D-5E54-44CB-8B11-58A5089077F2}" srcOrd="0" destOrd="0" presId="urn:microsoft.com/office/officeart/2005/8/layout/vList3"/>
    <dgm:cxn modelId="{DE1FCD7A-990C-4BC7-85E9-22DF086AA129}" type="presOf" srcId="{F3D4E54F-3789-4BF4-AE75-DAE203A6B6A4}" destId="{41DD190C-1C44-4D22-B743-C937F933EA2F}" srcOrd="0" destOrd="0" presId="urn:microsoft.com/office/officeart/2005/8/layout/vList3"/>
    <dgm:cxn modelId="{9B7E6CDC-CAE7-4F29-A38A-90EA08E0BCDB}" srcId="{4A517B3D-0035-4B14-8BB2-599812FECCAC}" destId="{C2DCF97C-2BCC-4FA9-B2A6-521A55E58C8F}" srcOrd="2" destOrd="0" parTransId="{2B40BDBF-08B6-4424-801E-E06AF3DC1BC9}" sibTransId="{55CD99DD-73B3-4D9A-88C9-CE9BCA909597}"/>
    <dgm:cxn modelId="{D5E02374-3E1E-4A68-9259-97B35B61B6CC}" type="presParOf" srcId="{1225836D-5E54-44CB-8B11-58A5089077F2}" destId="{EC756712-765C-4A0D-9744-1C5355E1B408}" srcOrd="0" destOrd="0" presId="urn:microsoft.com/office/officeart/2005/8/layout/vList3"/>
    <dgm:cxn modelId="{62E7D32A-C1B8-4172-A796-5A5C83114FDE}" type="presParOf" srcId="{EC756712-765C-4A0D-9744-1C5355E1B408}" destId="{C7956F57-812F-4FCE-B41A-492EBE6A0C3A}" srcOrd="0" destOrd="0" presId="urn:microsoft.com/office/officeart/2005/8/layout/vList3"/>
    <dgm:cxn modelId="{60EDC681-584D-4221-8745-5495FD9116CA}" type="presParOf" srcId="{EC756712-765C-4A0D-9744-1C5355E1B408}" destId="{BFCE58ED-B30C-43AE-9CBD-9E122DE5E2A4}" srcOrd="1" destOrd="0" presId="urn:microsoft.com/office/officeart/2005/8/layout/vList3"/>
    <dgm:cxn modelId="{4B4B8BFB-DA7F-4AB1-A44D-7A6FD2E81DBA}" type="presParOf" srcId="{1225836D-5E54-44CB-8B11-58A5089077F2}" destId="{4500F6AA-9FE5-4C0B-832F-A7D441403769}" srcOrd="1" destOrd="0" presId="urn:microsoft.com/office/officeart/2005/8/layout/vList3"/>
    <dgm:cxn modelId="{8074C911-6BC7-4788-BF1A-C5F1DBCAAAC5}" type="presParOf" srcId="{1225836D-5E54-44CB-8B11-58A5089077F2}" destId="{0CC0F8B6-95D7-4F62-9F63-F33F4643D11B}" srcOrd="2" destOrd="0" presId="urn:microsoft.com/office/officeart/2005/8/layout/vList3"/>
    <dgm:cxn modelId="{33D700B0-4F45-440D-B13B-C192F9876B99}" type="presParOf" srcId="{0CC0F8B6-95D7-4F62-9F63-F33F4643D11B}" destId="{FF7DF10D-E581-41AA-8473-D27336F81AC2}" srcOrd="0" destOrd="0" presId="urn:microsoft.com/office/officeart/2005/8/layout/vList3"/>
    <dgm:cxn modelId="{7787D31F-E399-4F08-B7CE-B4D9CC69F7D8}" type="presParOf" srcId="{0CC0F8B6-95D7-4F62-9F63-F33F4643D11B}" destId="{41DD190C-1C44-4D22-B743-C937F933EA2F}" srcOrd="1" destOrd="0" presId="urn:microsoft.com/office/officeart/2005/8/layout/vList3"/>
    <dgm:cxn modelId="{B885114D-3F9E-43FB-9312-A4F0D02332BC}" type="presParOf" srcId="{1225836D-5E54-44CB-8B11-58A5089077F2}" destId="{2C06E658-7917-4575-9550-EEC31310693D}" srcOrd="3" destOrd="0" presId="urn:microsoft.com/office/officeart/2005/8/layout/vList3"/>
    <dgm:cxn modelId="{04ADA338-1A67-428D-9229-EE58B87CC7C9}" type="presParOf" srcId="{1225836D-5E54-44CB-8B11-58A5089077F2}" destId="{360AFD76-6F3A-423C-829A-136F085D45BD}" srcOrd="4" destOrd="0" presId="urn:microsoft.com/office/officeart/2005/8/layout/vList3"/>
    <dgm:cxn modelId="{AA05D51B-EAF3-418D-9237-AD50021E48CE}" type="presParOf" srcId="{360AFD76-6F3A-423C-829A-136F085D45BD}" destId="{B458B813-1163-4F7E-BE12-4901EDD7B34C}" srcOrd="0" destOrd="0" presId="urn:microsoft.com/office/officeart/2005/8/layout/vList3"/>
    <dgm:cxn modelId="{E5FA567C-BDB3-4C9E-8940-0314BE81D6E7}" type="presParOf" srcId="{360AFD76-6F3A-423C-829A-136F085D45BD}" destId="{468F89AF-9E9F-4C47-9495-3918EB0C0B0A}" srcOrd="1" destOrd="0" presId="urn:microsoft.com/office/officeart/2005/8/layout/vList3"/>
    <dgm:cxn modelId="{0A53149D-7D91-4766-9779-0522A750F10E}" type="presParOf" srcId="{1225836D-5E54-44CB-8B11-58A5089077F2}" destId="{339F721D-F744-47D3-B0F8-4964B53D6A88}" srcOrd="5" destOrd="0" presId="urn:microsoft.com/office/officeart/2005/8/layout/vList3"/>
    <dgm:cxn modelId="{AAF0D9AF-9E79-4ABC-B9DA-485F9B967B05}" type="presParOf" srcId="{1225836D-5E54-44CB-8B11-58A5089077F2}" destId="{BC5403A5-D8A8-490F-B3B4-014B48560157}" srcOrd="6" destOrd="0" presId="urn:microsoft.com/office/officeart/2005/8/layout/vList3"/>
    <dgm:cxn modelId="{D0DC2224-58C0-4101-AE61-9B0D1A31465A}" type="presParOf" srcId="{BC5403A5-D8A8-490F-B3B4-014B48560157}" destId="{6E0982D7-2C30-462D-B536-5A62D58AD74C}" srcOrd="0" destOrd="0" presId="urn:microsoft.com/office/officeart/2005/8/layout/vList3"/>
    <dgm:cxn modelId="{69FAC7E5-6AE2-4080-8E79-FB31D4089A23}" type="presParOf" srcId="{BC5403A5-D8A8-490F-B3B4-014B48560157}" destId="{F42E6377-1C49-4A61-BB36-35D7138F1B8F}" srcOrd="1" destOrd="0" presId="urn:microsoft.com/office/officeart/2005/8/layout/vList3"/>
    <dgm:cxn modelId="{4248B6DD-9236-4DFD-B7DA-195B6CEFD0CE}" type="presParOf" srcId="{1225836D-5E54-44CB-8B11-58A5089077F2}" destId="{BF1AC005-2CA4-4AA9-A4BD-AB89FF07261F}" srcOrd="7" destOrd="0" presId="urn:microsoft.com/office/officeart/2005/8/layout/vList3"/>
    <dgm:cxn modelId="{DA0B5E1B-EB44-4AA7-8D56-25D3CBF75060}" type="presParOf" srcId="{1225836D-5E54-44CB-8B11-58A5089077F2}" destId="{F52A15BC-4B24-4CE1-9CFB-0707BA617371}" srcOrd="8" destOrd="0" presId="urn:microsoft.com/office/officeart/2005/8/layout/vList3"/>
    <dgm:cxn modelId="{2F94AABC-C4F4-4C1F-8411-236C711EC96F}" type="presParOf" srcId="{F52A15BC-4B24-4CE1-9CFB-0707BA617371}" destId="{9BD9AB4E-4D49-43B3-B498-C9A9212FA157}" srcOrd="0" destOrd="0" presId="urn:microsoft.com/office/officeart/2005/8/layout/vList3"/>
    <dgm:cxn modelId="{DA931632-387F-44C4-9E0F-D2881FF22F30}" type="presParOf" srcId="{F52A15BC-4B24-4CE1-9CFB-0707BA617371}" destId="{70E21D2F-2285-4D6F-9ED3-4A6E3F3F402F}" srcOrd="1" destOrd="0" presId="urn:microsoft.com/office/officeart/2005/8/layout/vList3"/>
    <dgm:cxn modelId="{247D7A18-6C38-44D6-8712-B8D8E49258BB}" type="presParOf" srcId="{1225836D-5E54-44CB-8B11-58A5089077F2}" destId="{65D08148-E62C-4855-B0A8-B291F7D78759}" srcOrd="9" destOrd="0" presId="urn:microsoft.com/office/officeart/2005/8/layout/vList3"/>
    <dgm:cxn modelId="{BE74F62E-3CC2-4CA0-873D-C25C47228E16}" type="presParOf" srcId="{1225836D-5E54-44CB-8B11-58A5089077F2}" destId="{1FFD3C38-5705-468A-B717-DC9FEEF1C658}" srcOrd="10" destOrd="0" presId="urn:microsoft.com/office/officeart/2005/8/layout/vList3"/>
    <dgm:cxn modelId="{6C7AEE44-E9C6-4851-9884-738CC0B61820}" type="presParOf" srcId="{1FFD3C38-5705-468A-B717-DC9FEEF1C658}" destId="{C94F3A87-DBF7-4CBD-A561-88A0205F1E07}" srcOrd="0" destOrd="0" presId="urn:microsoft.com/office/officeart/2005/8/layout/vList3"/>
    <dgm:cxn modelId="{A2F73577-1C9E-45E9-8ECF-ED95877810AA}" type="presParOf" srcId="{1FFD3C38-5705-468A-B717-DC9FEEF1C658}" destId="{E479F61E-16DE-4512-9621-745DD27CE7E8}"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54950A-26B1-4040-8E9E-E7B95EA36980}">
      <dsp:nvSpPr>
        <dsp:cNvPr id="0" name=""/>
        <dsp:cNvSpPr/>
      </dsp:nvSpPr>
      <dsp:spPr>
        <a:xfrm>
          <a:off x="268130" y="625"/>
          <a:ext cx="1507896" cy="90473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it-IT" sz="1700" kern="1200" dirty="0" smtClean="0"/>
            <a:t>Astanti comunitari</a:t>
          </a:r>
        </a:p>
        <a:p>
          <a:pPr lvl="0" algn="ctr" defTabSz="2089150">
            <a:lnSpc>
              <a:spcPct val="90000"/>
            </a:lnSpc>
            <a:spcBef>
              <a:spcPct val="0"/>
            </a:spcBef>
            <a:spcAft>
              <a:spcPct val="35000"/>
            </a:spcAft>
          </a:pPr>
          <a:endParaRPr lang="it-IT" sz="1700" kern="1200" dirty="0"/>
        </a:p>
      </dsp:txBody>
      <dsp:txXfrm>
        <a:off x="268130" y="625"/>
        <a:ext cx="1507896" cy="904737"/>
      </dsp:txXfrm>
    </dsp:sp>
    <dsp:sp modelId="{A701A2D3-BBC0-4150-A085-719E35024A0E}">
      <dsp:nvSpPr>
        <dsp:cNvPr id="0" name=""/>
        <dsp:cNvSpPr/>
      </dsp:nvSpPr>
      <dsp:spPr>
        <a:xfrm>
          <a:off x="1926816" y="625"/>
          <a:ext cx="1507896" cy="90473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it-IT" sz="1700" kern="1200" dirty="0" smtClean="0"/>
            <a:t>Partecipanti passivi</a:t>
          </a:r>
          <a:endParaRPr lang="it-IT" sz="1700" kern="1200" dirty="0"/>
        </a:p>
      </dsp:txBody>
      <dsp:txXfrm>
        <a:off x="1926816" y="625"/>
        <a:ext cx="1507896" cy="904737"/>
      </dsp:txXfrm>
    </dsp:sp>
    <dsp:sp modelId="{8BA26641-8CFE-419C-A8B6-B98091D36326}">
      <dsp:nvSpPr>
        <dsp:cNvPr id="0" name=""/>
        <dsp:cNvSpPr/>
      </dsp:nvSpPr>
      <dsp:spPr>
        <a:xfrm>
          <a:off x="268130" y="1056153"/>
          <a:ext cx="1507896" cy="90473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it-IT" sz="1700" kern="1200" dirty="0" smtClean="0"/>
            <a:t>Comunitari consapevoli</a:t>
          </a:r>
          <a:endParaRPr lang="it-IT" sz="1700" kern="1200" dirty="0"/>
        </a:p>
      </dsp:txBody>
      <dsp:txXfrm>
        <a:off x="268130" y="1056153"/>
        <a:ext cx="1507896" cy="904737"/>
      </dsp:txXfrm>
    </dsp:sp>
    <dsp:sp modelId="{DC7B1552-C216-43D0-A567-61625D7E6C1E}">
      <dsp:nvSpPr>
        <dsp:cNvPr id="0" name=""/>
        <dsp:cNvSpPr/>
      </dsp:nvSpPr>
      <dsp:spPr>
        <a:xfrm>
          <a:off x="1926816" y="1056153"/>
          <a:ext cx="1507896" cy="90473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it-IT" sz="1700" kern="1200" dirty="0" smtClean="0"/>
            <a:t>Politicamente impegnati</a:t>
          </a:r>
          <a:endParaRPr lang="it-IT" sz="1700" kern="1200" dirty="0"/>
        </a:p>
      </dsp:txBody>
      <dsp:txXfrm>
        <a:off x="1926816" y="1056153"/>
        <a:ext cx="1507896" cy="904737"/>
      </dsp:txXfrm>
    </dsp:sp>
    <dsp:sp modelId="{D9B8F946-7158-4AEB-AA96-B9CA25A9BEF4}">
      <dsp:nvSpPr>
        <dsp:cNvPr id="0" name=""/>
        <dsp:cNvSpPr/>
      </dsp:nvSpPr>
      <dsp:spPr>
        <a:xfrm>
          <a:off x="1097473" y="2111680"/>
          <a:ext cx="1507896" cy="90473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it-IT" sz="1700" kern="1200" dirty="0" smtClean="0"/>
            <a:t>Manifestanti attivi</a:t>
          </a:r>
          <a:endParaRPr lang="it-IT" sz="1700" kern="1200" dirty="0"/>
        </a:p>
      </dsp:txBody>
      <dsp:txXfrm>
        <a:off x="1097473" y="2111680"/>
        <a:ext cx="1507896" cy="9047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54950A-26B1-4040-8E9E-E7B95EA36980}">
      <dsp:nvSpPr>
        <dsp:cNvPr id="0" name=""/>
        <dsp:cNvSpPr/>
      </dsp:nvSpPr>
      <dsp:spPr>
        <a:xfrm>
          <a:off x="268130" y="625"/>
          <a:ext cx="1507896" cy="90473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it-IT" sz="1700" kern="1200" dirty="0" smtClean="0"/>
            <a:t>Sfiduciati o cinici</a:t>
          </a:r>
        </a:p>
        <a:p>
          <a:pPr lvl="0" algn="ctr" defTabSz="2089150">
            <a:lnSpc>
              <a:spcPct val="90000"/>
            </a:lnSpc>
            <a:spcBef>
              <a:spcPct val="0"/>
            </a:spcBef>
            <a:spcAft>
              <a:spcPct val="35000"/>
            </a:spcAft>
          </a:pPr>
          <a:endParaRPr lang="it-IT" sz="1700" kern="1200" dirty="0"/>
        </a:p>
      </dsp:txBody>
      <dsp:txXfrm>
        <a:off x="268130" y="625"/>
        <a:ext cx="1507896" cy="904737"/>
      </dsp:txXfrm>
    </dsp:sp>
    <dsp:sp modelId="{A701A2D3-BBC0-4150-A085-719E35024A0E}">
      <dsp:nvSpPr>
        <dsp:cNvPr id="0" name=""/>
        <dsp:cNvSpPr/>
      </dsp:nvSpPr>
      <dsp:spPr>
        <a:xfrm>
          <a:off x="1926816" y="625"/>
          <a:ext cx="1507896" cy="90473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it-IT" sz="1700" kern="1200" dirty="0" smtClean="0"/>
            <a:t>Tempo-tesi</a:t>
          </a:r>
          <a:endParaRPr lang="it-IT" sz="1700" kern="1200" dirty="0"/>
        </a:p>
      </dsp:txBody>
      <dsp:txXfrm>
        <a:off x="1926816" y="625"/>
        <a:ext cx="1507896" cy="904737"/>
      </dsp:txXfrm>
    </dsp:sp>
    <dsp:sp modelId="{8BA26641-8CFE-419C-A8B6-B98091D36326}">
      <dsp:nvSpPr>
        <dsp:cNvPr id="0" name=""/>
        <dsp:cNvSpPr/>
      </dsp:nvSpPr>
      <dsp:spPr>
        <a:xfrm>
          <a:off x="268130" y="1056153"/>
          <a:ext cx="1507896" cy="90473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it-IT" sz="1700" kern="1200" dirty="0" smtClean="0"/>
            <a:t>indagatori</a:t>
          </a:r>
          <a:endParaRPr lang="it-IT" sz="1700" kern="1200" dirty="0"/>
        </a:p>
      </dsp:txBody>
      <dsp:txXfrm>
        <a:off x="268130" y="1056153"/>
        <a:ext cx="1507896" cy="904737"/>
      </dsp:txXfrm>
    </dsp:sp>
    <dsp:sp modelId="{DC7B1552-C216-43D0-A567-61625D7E6C1E}">
      <dsp:nvSpPr>
        <dsp:cNvPr id="0" name=""/>
        <dsp:cNvSpPr/>
      </dsp:nvSpPr>
      <dsp:spPr>
        <a:xfrm>
          <a:off x="1926816" y="1056153"/>
          <a:ext cx="1507896" cy="90473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it-IT" sz="1700" kern="1200" dirty="0" smtClean="0"/>
            <a:t>indifferenti</a:t>
          </a:r>
          <a:endParaRPr lang="it-IT" sz="1700" kern="1200" dirty="0"/>
        </a:p>
      </dsp:txBody>
      <dsp:txXfrm>
        <a:off x="1926816" y="1056153"/>
        <a:ext cx="1507896" cy="904737"/>
      </dsp:txXfrm>
    </dsp:sp>
    <dsp:sp modelId="{D9B8F946-7158-4AEB-AA96-B9CA25A9BEF4}">
      <dsp:nvSpPr>
        <dsp:cNvPr id="0" name=""/>
        <dsp:cNvSpPr/>
      </dsp:nvSpPr>
      <dsp:spPr>
        <a:xfrm>
          <a:off x="1097473" y="2111680"/>
          <a:ext cx="1507896" cy="90473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it-IT" sz="1700" kern="1200" dirty="0" smtClean="0"/>
            <a:t>incerti</a:t>
          </a:r>
          <a:endParaRPr lang="it-IT" sz="1700" kern="1200" dirty="0"/>
        </a:p>
      </dsp:txBody>
      <dsp:txXfrm>
        <a:off x="1097473" y="2111680"/>
        <a:ext cx="1507896" cy="9047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CE58ED-B30C-43AE-9CBD-9E122DE5E2A4}">
      <dsp:nvSpPr>
        <dsp:cNvPr id="0" name=""/>
        <dsp:cNvSpPr/>
      </dsp:nvSpPr>
      <dsp:spPr>
        <a:xfrm rot="10800000">
          <a:off x="1156442" y="3576"/>
          <a:ext cx="4053840" cy="541451"/>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8765" tIns="95250" rIns="177800" bIns="95250" numCol="1" spcCol="1270" anchor="ctr" anchorCtr="0">
          <a:noAutofit/>
        </a:bodyPr>
        <a:lstStyle/>
        <a:p>
          <a:pPr lvl="0" algn="ctr" defTabSz="1111250">
            <a:lnSpc>
              <a:spcPct val="90000"/>
            </a:lnSpc>
            <a:spcBef>
              <a:spcPct val="0"/>
            </a:spcBef>
            <a:spcAft>
              <a:spcPct val="35000"/>
            </a:spcAft>
          </a:pPr>
          <a:r>
            <a:rPr lang="it-IT" sz="2500" kern="1200" dirty="0" smtClean="0"/>
            <a:t>riconoscimento</a:t>
          </a:r>
          <a:endParaRPr lang="it-IT" sz="2500" kern="1200" dirty="0"/>
        </a:p>
      </dsp:txBody>
      <dsp:txXfrm rot="10800000">
        <a:off x="1291805" y="3576"/>
        <a:ext cx="3918477" cy="541451"/>
      </dsp:txXfrm>
    </dsp:sp>
    <dsp:sp modelId="{C7956F57-812F-4FCE-B41A-492EBE6A0C3A}">
      <dsp:nvSpPr>
        <dsp:cNvPr id="0" name=""/>
        <dsp:cNvSpPr/>
      </dsp:nvSpPr>
      <dsp:spPr>
        <a:xfrm>
          <a:off x="885717" y="3576"/>
          <a:ext cx="541451" cy="541451"/>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DD190C-1C44-4D22-B743-C937F933EA2F}">
      <dsp:nvSpPr>
        <dsp:cNvPr id="0" name=""/>
        <dsp:cNvSpPr/>
      </dsp:nvSpPr>
      <dsp:spPr>
        <a:xfrm rot="10800000">
          <a:off x="1156442" y="706655"/>
          <a:ext cx="4053840" cy="541451"/>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8765" tIns="95250" rIns="177800" bIns="95250" numCol="1" spcCol="1270" anchor="ctr" anchorCtr="0">
          <a:noAutofit/>
        </a:bodyPr>
        <a:lstStyle/>
        <a:p>
          <a:pPr lvl="0" algn="ctr" defTabSz="1111250">
            <a:lnSpc>
              <a:spcPct val="90000"/>
            </a:lnSpc>
            <a:spcBef>
              <a:spcPct val="0"/>
            </a:spcBef>
            <a:spcAft>
              <a:spcPct val="35000"/>
            </a:spcAft>
          </a:pPr>
          <a:r>
            <a:rPr lang="it-IT" sz="2500" kern="1200" dirty="0" smtClean="0"/>
            <a:t>rispetto</a:t>
          </a:r>
          <a:endParaRPr lang="it-IT" sz="2500" kern="1200" dirty="0"/>
        </a:p>
      </dsp:txBody>
      <dsp:txXfrm rot="10800000">
        <a:off x="1291805" y="706655"/>
        <a:ext cx="3918477" cy="541451"/>
      </dsp:txXfrm>
    </dsp:sp>
    <dsp:sp modelId="{FF7DF10D-E581-41AA-8473-D27336F81AC2}">
      <dsp:nvSpPr>
        <dsp:cNvPr id="0" name=""/>
        <dsp:cNvSpPr/>
      </dsp:nvSpPr>
      <dsp:spPr>
        <a:xfrm>
          <a:off x="885717" y="706655"/>
          <a:ext cx="541451" cy="541451"/>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8F89AF-9E9F-4C47-9495-3918EB0C0B0A}">
      <dsp:nvSpPr>
        <dsp:cNvPr id="0" name=""/>
        <dsp:cNvSpPr/>
      </dsp:nvSpPr>
      <dsp:spPr>
        <a:xfrm rot="10800000">
          <a:off x="1156442" y="1409734"/>
          <a:ext cx="4053840" cy="541451"/>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8765" tIns="95250" rIns="177800" bIns="95250" numCol="1" spcCol="1270" anchor="ctr" anchorCtr="0">
          <a:noAutofit/>
        </a:bodyPr>
        <a:lstStyle/>
        <a:p>
          <a:pPr lvl="0" algn="ctr" defTabSz="1111250">
            <a:lnSpc>
              <a:spcPct val="90000"/>
            </a:lnSpc>
            <a:spcBef>
              <a:spcPct val="0"/>
            </a:spcBef>
            <a:spcAft>
              <a:spcPct val="35000"/>
            </a:spcAft>
          </a:pPr>
          <a:r>
            <a:rPr lang="it-IT" sz="2500" kern="1200" dirty="0" smtClean="0"/>
            <a:t>ruolo</a:t>
          </a:r>
          <a:endParaRPr lang="it-IT" sz="2500" kern="1200" dirty="0"/>
        </a:p>
      </dsp:txBody>
      <dsp:txXfrm rot="10800000">
        <a:off x="1291805" y="1409734"/>
        <a:ext cx="3918477" cy="541451"/>
      </dsp:txXfrm>
    </dsp:sp>
    <dsp:sp modelId="{B458B813-1163-4F7E-BE12-4901EDD7B34C}">
      <dsp:nvSpPr>
        <dsp:cNvPr id="0" name=""/>
        <dsp:cNvSpPr/>
      </dsp:nvSpPr>
      <dsp:spPr>
        <a:xfrm>
          <a:off x="885717" y="1409734"/>
          <a:ext cx="541451" cy="541451"/>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2E6377-1C49-4A61-BB36-35D7138F1B8F}">
      <dsp:nvSpPr>
        <dsp:cNvPr id="0" name=""/>
        <dsp:cNvSpPr/>
      </dsp:nvSpPr>
      <dsp:spPr>
        <a:xfrm rot="10800000">
          <a:off x="1156442" y="2112813"/>
          <a:ext cx="4053840" cy="541451"/>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8765" tIns="95250" rIns="177800" bIns="95250" numCol="1" spcCol="1270" anchor="ctr" anchorCtr="0">
          <a:noAutofit/>
        </a:bodyPr>
        <a:lstStyle/>
        <a:p>
          <a:pPr lvl="0" algn="ctr" defTabSz="1111250">
            <a:lnSpc>
              <a:spcPct val="90000"/>
            </a:lnSpc>
            <a:spcBef>
              <a:spcPct val="0"/>
            </a:spcBef>
            <a:spcAft>
              <a:spcPct val="35000"/>
            </a:spcAft>
          </a:pPr>
          <a:r>
            <a:rPr lang="it-IT" sz="2500" kern="1200" dirty="0" smtClean="0"/>
            <a:t>relazioni</a:t>
          </a:r>
          <a:endParaRPr lang="it-IT" sz="2500" kern="1200" dirty="0"/>
        </a:p>
      </dsp:txBody>
      <dsp:txXfrm rot="10800000">
        <a:off x="1291805" y="2112813"/>
        <a:ext cx="3918477" cy="541451"/>
      </dsp:txXfrm>
    </dsp:sp>
    <dsp:sp modelId="{6E0982D7-2C30-462D-B536-5A62D58AD74C}">
      <dsp:nvSpPr>
        <dsp:cNvPr id="0" name=""/>
        <dsp:cNvSpPr/>
      </dsp:nvSpPr>
      <dsp:spPr>
        <a:xfrm>
          <a:off x="885717" y="2112813"/>
          <a:ext cx="541451" cy="541451"/>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E21D2F-2285-4D6F-9ED3-4A6E3F3F402F}">
      <dsp:nvSpPr>
        <dsp:cNvPr id="0" name=""/>
        <dsp:cNvSpPr/>
      </dsp:nvSpPr>
      <dsp:spPr>
        <a:xfrm rot="10800000">
          <a:off x="1156442" y="2815892"/>
          <a:ext cx="4053840" cy="541451"/>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8765" tIns="95250" rIns="177800" bIns="95250" numCol="1" spcCol="1270" anchor="ctr" anchorCtr="0">
          <a:noAutofit/>
        </a:bodyPr>
        <a:lstStyle/>
        <a:p>
          <a:pPr lvl="0" algn="ctr" defTabSz="1111250">
            <a:lnSpc>
              <a:spcPct val="90000"/>
            </a:lnSpc>
            <a:spcBef>
              <a:spcPct val="0"/>
            </a:spcBef>
            <a:spcAft>
              <a:spcPct val="35000"/>
            </a:spcAft>
          </a:pPr>
          <a:r>
            <a:rPr lang="it-IT" sz="2500" kern="1200" dirty="0" smtClean="0"/>
            <a:t>ricompense</a:t>
          </a:r>
          <a:endParaRPr lang="it-IT" sz="2500" kern="1200" dirty="0"/>
        </a:p>
      </dsp:txBody>
      <dsp:txXfrm rot="10800000">
        <a:off x="1291805" y="2815892"/>
        <a:ext cx="3918477" cy="541451"/>
      </dsp:txXfrm>
    </dsp:sp>
    <dsp:sp modelId="{9BD9AB4E-4D49-43B3-B498-C9A9212FA157}">
      <dsp:nvSpPr>
        <dsp:cNvPr id="0" name=""/>
        <dsp:cNvSpPr/>
      </dsp:nvSpPr>
      <dsp:spPr>
        <a:xfrm>
          <a:off x="885717" y="2815892"/>
          <a:ext cx="541451" cy="541451"/>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79F61E-16DE-4512-9621-745DD27CE7E8}">
      <dsp:nvSpPr>
        <dsp:cNvPr id="0" name=""/>
        <dsp:cNvSpPr/>
      </dsp:nvSpPr>
      <dsp:spPr>
        <a:xfrm rot="10800000">
          <a:off x="1156442" y="3518971"/>
          <a:ext cx="4053840" cy="541451"/>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8765" tIns="95250" rIns="177800" bIns="95250" numCol="1" spcCol="1270" anchor="ctr" anchorCtr="0">
          <a:noAutofit/>
        </a:bodyPr>
        <a:lstStyle/>
        <a:p>
          <a:pPr lvl="0" algn="ctr" defTabSz="1111250">
            <a:lnSpc>
              <a:spcPct val="90000"/>
            </a:lnSpc>
            <a:spcBef>
              <a:spcPct val="0"/>
            </a:spcBef>
            <a:spcAft>
              <a:spcPct val="35000"/>
            </a:spcAft>
          </a:pPr>
          <a:r>
            <a:rPr lang="it-IT" sz="2500" kern="1200" dirty="0" smtClean="0"/>
            <a:t>risultati</a:t>
          </a:r>
          <a:endParaRPr lang="it-IT" sz="2500" kern="1200" dirty="0"/>
        </a:p>
      </dsp:txBody>
      <dsp:txXfrm rot="10800000">
        <a:off x="1291805" y="3518971"/>
        <a:ext cx="3918477" cy="541451"/>
      </dsp:txXfrm>
    </dsp:sp>
    <dsp:sp modelId="{C94F3A87-DBF7-4CBD-A561-88A0205F1E07}">
      <dsp:nvSpPr>
        <dsp:cNvPr id="0" name=""/>
        <dsp:cNvSpPr/>
      </dsp:nvSpPr>
      <dsp:spPr>
        <a:xfrm>
          <a:off x="885717" y="3518971"/>
          <a:ext cx="541451" cy="541451"/>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51163" cy="496888"/>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it-IT"/>
          </a:p>
        </p:txBody>
      </p:sp>
      <p:sp>
        <p:nvSpPr>
          <p:cNvPr id="3" name="Segnaposto data 2"/>
          <p:cNvSpPr>
            <a:spLocks noGrp="1"/>
          </p:cNvSpPr>
          <p:nvPr>
            <p:ph type="dt" sz="quarter" idx="1"/>
          </p:nvPr>
        </p:nvSpPr>
        <p:spPr>
          <a:xfrm>
            <a:off x="3857625" y="0"/>
            <a:ext cx="2951163" cy="496888"/>
          </a:xfrm>
          <a:prstGeom prst="rect">
            <a:avLst/>
          </a:prstGeom>
        </p:spPr>
        <p:txBody>
          <a:bodyPr vert="horz" lIns="91440" tIns="45720" rIns="91440" bIns="45720" rtlCol="0"/>
          <a:lstStyle>
            <a:lvl1pPr algn="r">
              <a:defRPr sz="1200">
                <a:latin typeface="Arial" charset="0"/>
                <a:cs typeface="Arial" charset="0"/>
              </a:defRPr>
            </a:lvl1pPr>
          </a:lstStyle>
          <a:p>
            <a:pPr>
              <a:defRPr/>
            </a:pPr>
            <a:fld id="{4832D068-3093-4638-AF31-F7D4EDD02F96}" type="datetimeFigureOut">
              <a:rPr lang="it-IT"/>
              <a:pPr>
                <a:defRPr/>
              </a:pPr>
              <a:t>06/10/2020</a:t>
            </a:fld>
            <a:endParaRPr lang="it-IT"/>
          </a:p>
        </p:txBody>
      </p:sp>
      <p:sp>
        <p:nvSpPr>
          <p:cNvPr id="4" name="Segnaposto piè di pagina 3"/>
          <p:cNvSpPr>
            <a:spLocks noGrp="1"/>
          </p:cNvSpPr>
          <p:nvPr>
            <p:ph type="ftr" sz="quarter" idx="2"/>
          </p:nvPr>
        </p:nvSpPr>
        <p:spPr>
          <a:xfrm>
            <a:off x="0" y="9444038"/>
            <a:ext cx="2951163" cy="496887"/>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it-IT"/>
          </a:p>
        </p:txBody>
      </p:sp>
      <p:sp>
        <p:nvSpPr>
          <p:cNvPr id="5" name="Segnaposto numero diapositiva 4"/>
          <p:cNvSpPr>
            <a:spLocks noGrp="1"/>
          </p:cNvSpPr>
          <p:nvPr>
            <p:ph type="sldNum" sz="quarter" idx="3"/>
          </p:nvPr>
        </p:nvSpPr>
        <p:spPr>
          <a:xfrm>
            <a:off x="3857625" y="9444038"/>
            <a:ext cx="2951163" cy="496887"/>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64C1C175-B925-4E3B-A3C9-6571CA86D983}" type="slidenum">
              <a:rPr lang="it-IT"/>
              <a:pPr>
                <a:defRPr/>
              </a:pPr>
              <a:t>‹N›</a:t>
            </a:fld>
            <a:endParaRPr lang="it-IT"/>
          </a:p>
        </p:txBody>
      </p:sp>
    </p:spTree>
    <p:extLst>
      <p:ext uri="{BB962C8B-B14F-4D97-AF65-F5344CB8AC3E}">
        <p14:creationId xmlns:p14="http://schemas.microsoft.com/office/powerpoint/2010/main" val="14004110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51163" cy="498475"/>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7625" y="0"/>
            <a:ext cx="2951163" cy="498475"/>
          </a:xfrm>
          <a:prstGeom prst="rect">
            <a:avLst/>
          </a:prstGeom>
        </p:spPr>
        <p:txBody>
          <a:bodyPr vert="horz" lIns="91440" tIns="45720" rIns="91440" bIns="45720" rtlCol="0"/>
          <a:lstStyle>
            <a:lvl1pPr algn="r">
              <a:defRPr sz="1200"/>
            </a:lvl1pPr>
          </a:lstStyle>
          <a:p>
            <a:fld id="{9092D0F8-3FF0-4EF0-AB7E-DA25391302C1}" type="datetimeFigureOut">
              <a:rPr lang="it-IT" smtClean="0"/>
              <a:t>06/10/2020</a:t>
            </a:fld>
            <a:endParaRPr lang="it-IT"/>
          </a:p>
        </p:txBody>
      </p:sp>
      <p:sp>
        <p:nvSpPr>
          <p:cNvPr id="4" name="Segnaposto immagine diapositiva 3"/>
          <p:cNvSpPr>
            <a:spLocks noGrp="1" noRot="1" noChangeAspect="1"/>
          </p:cNvSpPr>
          <p:nvPr>
            <p:ph type="sldImg" idx="2"/>
          </p:nvPr>
        </p:nvSpPr>
        <p:spPr>
          <a:xfrm>
            <a:off x="1168400" y="1243013"/>
            <a:ext cx="4473575" cy="335597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1038" y="4784725"/>
            <a:ext cx="5448300" cy="3914775"/>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444038"/>
            <a:ext cx="2951163" cy="498475"/>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7625" y="9444038"/>
            <a:ext cx="2951163" cy="498475"/>
          </a:xfrm>
          <a:prstGeom prst="rect">
            <a:avLst/>
          </a:prstGeom>
        </p:spPr>
        <p:txBody>
          <a:bodyPr vert="horz" lIns="91440" tIns="45720" rIns="91440" bIns="45720" rtlCol="0" anchor="b"/>
          <a:lstStyle>
            <a:lvl1pPr algn="r">
              <a:defRPr sz="1200"/>
            </a:lvl1pPr>
          </a:lstStyle>
          <a:p>
            <a:fld id="{F1C7A9FE-F523-42E9-8038-9F445A3ECD91}" type="slidenum">
              <a:rPr lang="it-IT" smtClean="0"/>
              <a:t>‹N›</a:t>
            </a:fld>
            <a:endParaRPr lang="it-IT"/>
          </a:p>
        </p:txBody>
      </p:sp>
    </p:spTree>
    <p:extLst>
      <p:ext uri="{BB962C8B-B14F-4D97-AF65-F5344CB8AC3E}">
        <p14:creationId xmlns:p14="http://schemas.microsoft.com/office/powerpoint/2010/main" val="3523819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egnaposto immagine diapositiva 1"/>
          <p:cNvSpPr>
            <a:spLocks noGrp="1" noRot="1" noChangeAspect="1" noTextEdit="1"/>
          </p:cNvSpPr>
          <p:nvPr>
            <p:ph type="sldImg"/>
          </p:nvPr>
        </p:nvSpPr>
        <p:spPr>
          <a:ln/>
        </p:spPr>
      </p:sp>
      <p:sp>
        <p:nvSpPr>
          <p:cNvPr id="15363"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dirty="0" smtClean="0"/>
          </a:p>
        </p:txBody>
      </p:sp>
      <p:sp>
        <p:nvSpPr>
          <p:cNvPr id="15364"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1848645-8A79-4241-9A7E-27193AA93DE8}" type="slidenum">
              <a:rPr lang="it-IT" altLang="it-IT" sz="1200" smtClean="0"/>
              <a:pPr/>
              <a:t>2</a:t>
            </a:fld>
            <a:endParaRPr lang="it-IT" altLang="it-IT" sz="1200" smtClean="0"/>
          </a:p>
        </p:txBody>
      </p:sp>
    </p:spTree>
    <p:extLst>
      <p:ext uri="{BB962C8B-B14F-4D97-AF65-F5344CB8AC3E}">
        <p14:creationId xmlns:p14="http://schemas.microsoft.com/office/powerpoint/2010/main" val="29360222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i="0" kern="1200" dirty="0" smtClean="0">
                <a:solidFill>
                  <a:schemeClr val="tx1"/>
                </a:solidFill>
                <a:effectLst/>
                <a:latin typeface="+mn-lt"/>
                <a:ea typeface="+mn-ea"/>
                <a:cs typeface="+mn-cs"/>
              </a:rPr>
              <a:t>Elaborato intermedio (per i frequentanti) + esame orale</a:t>
            </a:r>
            <a:r>
              <a:rPr lang="it-IT" dirty="0" smtClean="0"/>
              <a:t/>
            </a:r>
            <a:br>
              <a:rPr lang="it-IT" dirty="0" smtClean="0"/>
            </a:br>
            <a:r>
              <a:rPr lang="it-IT" sz="1200" b="0" i="0" kern="1200" dirty="0" smtClean="0">
                <a:solidFill>
                  <a:schemeClr val="tx1"/>
                </a:solidFill>
                <a:effectLst/>
                <a:latin typeface="+mn-lt"/>
                <a:ea typeface="+mn-ea"/>
                <a:cs typeface="+mn-cs"/>
              </a:rPr>
              <a:t>L'elaborato consente di valutare l'acquisizione della capacità di analizzare criticamente questioni e problemi inerenti gli argomenti affrontati (pianificazione interventi e loro valutazione) mettendo in pratica le conoscenze teoriche avanzate discusse a lezione. Esso consiste in una relazione elaborata da un gruppo di 7-8 persone composta da circa 2 cartelle per persona che sarà presentata al termine delle lezioni in aula mediante una comunicazione orale di circa 10 minuti. Tale materiale sarà corredato del diario, un resoconto accurato dell'esperienza gruppale, redatto dai componenti del gruppo. </a:t>
            </a:r>
            <a:r>
              <a:rPr lang="it-IT" dirty="0" smtClean="0"/>
              <a:t/>
            </a:r>
            <a:br>
              <a:rPr lang="it-IT" dirty="0" smtClean="0"/>
            </a:br>
            <a:r>
              <a:rPr lang="it-IT" sz="1200" b="0" i="0" kern="1200" dirty="0" smtClean="0">
                <a:solidFill>
                  <a:schemeClr val="tx1"/>
                </a:solidFill>
                <a:effectLst/>
                <a:latin typeface="+mn-lt"/>
                <a:ea typeface="+mn-ea"/>
                <a:cs typeface="+mn-cs"/>
              </a:rPr>
              <a:t>Attraverso l'esame orale mediante un colloquio, si accertano le conoscenze teoriche riferite ai modelli classici e alle formulazioni più recenti, l'appropriatezza linguistica, la capacità d'interpretazione e di sintesi relativamente alla teoria e alla pratica dei gruppi.</a:t>
            </a:r>
            <a:endParaRPr lang="it-IT" dirty="0"/>
          </a:p>
        </p:txBody>
      </p:sp>
      <p:sp>
        <p:nvSpPr>
          <p:cNvPr id="4" name="Segnaposto numero diapositiva 3"/>
          <p:cNvSpPr>
            <a:spLocks noGrp="1"/>
          </p:cNvSpPr>
          <p:nvPr>
            <p:ph type="sldNum" sz="quarter" idx="10"/>
          </p:nvPr>
        </p:nvSpPr>
        <p:spPr/>
        <p:txBody>
          <a:bodyPr/>
          <a:lstStyle/>
          <a:p>
            <a:fld id="{F1C7A9FE-F523-42E9-8038-9F445A3ECD91}" type="slidenum">
              <a:rPr lang="it-IT" smtClean="0"/>
              <a:t>18</a:t>
            </a:fld>
            <a:endParaRPr lang="it-IT"/>
          </a:p>
        </p:txBody>
      </p:sp>
    </p:spTree>
    <p:extLst>
      <p:ext uri="{BB962C8B-B14F-4D97-AF65-F5344CB8AC3E}">
        <p14:creationId xmlns:p14="http://schemas.microsoft.com/office/powerpoint/2010/main" val="978232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1C7A9FE-F523-42E9-8038-9F445A3ECD91}" type="slidenum">
              <a:rPr lang="it-IT" smtClean="0"/>
              <a:t>23</a:t>
            </a:fld>
            <a:endParaRPr lang="it-IT"/>
          </a:p>
        </p:txBody>
      </p:sp>
    </p:spTree>
    <p:extLst>
      <p:ext uri="{BB962C8B-B14F-4D97-AF65-F5344CB8AC3E}">
        <p14:creationId xmlns:p14="http://schemas.microsoft.com/office/powerpoint/2010/main" val="2806109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Tali interrogativi</a:t>
            </a:r>
            <a:r>
              <a:rPr lang="it-IT" baseline="0" dirty="0" smtClean="0"/>
              <a:t> spingono a riconsiderare limiti e potenzialità del lavoro in gruppo nei processi lavorativi contemporanei.</a:t>
            </a:r>
          </a:p>
          <a:p>
            <a:endParaRPr lang="it-IT" baseline="0" dirty="0" smtClean="0"/>
          </a:p>
          <a:p>
            <a:r>
              <a:rPr lang="it-IT" baseline="0" dirty="0" smtClean="0"/>
              <a:t>Il gruppo come luogo dove si realizza un’unità armonica in cui ciascuno ha una partecipazione attiva e </a:t>
            </a:r>
            <a:r>
              <a:rPr lang="it-IT" baseline="0" dirty="0" err="1" smtClean="0"/>
              <a:t>soddisfacente.Le</a:t>
            </a:r>
            <a:r>
              <a:rPr lang="it-IT" baseline="0" dirty="0" smtClean="0"/>
              <a:t> esperienze concrete mettono in luce le disimmetrie, divergenze, contrapposizioni e tensioni.</a:t>
            </a:r>
          </a:p>
          <a:p>
            <a:r>
              <a:rPr lang="it-IT" baseline="0" dirty="0" smtClean="0"/>
              <a:t>Oscillazione tra immaginario e rifiuto del reale gruppo di lavoro</a:t>
            </a:r>
          </a:p>
          <a:p>
            <a:r>
              <a:rPr lang="it-IT" baseline="0" dirty="0" smtClean="0"/>
              <a:t>Gerarchie tra lavoro individuale e di gruppo</a:t>
            </a:r>
          </a:p>
          <a:p>
            <a:r>
              <a:rPr lang="it-IT" baseline="0" dirty="0" smtClean="0"/>
              <a:t>L’ipotesi è che il gruppo mantenga una sua reale attualità e specificità.</a:t>
            </a:r>
            <a:endParaRPr lang="it-IT" dirty="0"/>
          </a:p>
        </p:txBody>
      </p:sp>
      <p:sp>
        <p:nvSpPr>
          <p:cNvPr id="4" name="Segnaposto numero diapositiva 3"/>
          <p:cNvSpPr>
            <a:spLocks noGrp="1"/>
          </p:cNvSpPr>
          <p:nvPr>
            <p:ph type="sldNum" sz="quarter" idx="10"/>
          </p:nvPr>
        </p:nvSpPr>
        <p:spPr/>
        <p:txBody>
          <a:bodyPr/>
          <a:lstStyle/>
          <a:p>
            <a:fld id="{F1C7A9FE-F523-42E9-8038-9F445A3ECD91}" type="slidenum">
              <a:rPr lang="it-IT" smtClean="0"/>
              <a:t>3</a:t>
            </a:fld>
            <a:endParaRPr lang="it-IT"/>
          </a:p>
        </p:txBody>
      </p:sp>
    </p:spTree>
    <p:extLst>
      <p:ext uri="{BB962C8B-B14F-4D97-AF65-F5344CB8AC3E}">
        <p14:creationId xmlns:p14="http://schemas.microsoft.com/office/powerpoint/2010/main" val="940677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L’insegnamento si inserisce nell’area di apprendimento della psicologia sociale con la finalità di fornire nozioni sullo stato dell’arte della psicologia dei gruppi mediante diversi livelli di analisi. </a:t>
            </a:r>
            <a:endParaRPr lang="it-IT" dirty="0"/>
          </a:p>
        </p:txBody>
      </p:sp>
      <p:sp>
        <p:nvSpPr>
          <p:cNvPr id="4" name="Segnaposto numero diapositiva 3"/>
          <p:cNvSpPr>
            <a:spLocks noGrp="1"/>
          </p:cNvSpPr>
          <p:nvPr>
            <p:ph type="sldNum" sz="quarter" idx="10"/>
          </p:nvPr>
        </p:nvSpPr>
        <p:spPr/>
        <p:txBody>
          <a:bodyPr/>
          <a:lstStyle/>
          <a:p>
            <a:fld id="{EEC8A04C-D464-469A-9193-59A3E2D34974}" type="slidenum">
              <a:rPr lang="it-IT" smtClean="0"/>
              <a:t>4</a:t>
            </a:fld>
            <a:endParaRPr lang="it-IT"/>
          </a:p>
        </p:txBody>
      </p:sp>
    </p:spTree>
    <p:extLst>
      <p:ext uri="{BB962C8B-B14F-4D97-AF65-F5344CB8AC3E}">
        <p14:creationId xmlns:p14="http://schemas.microsoft.com/office/powerpoint/2010/main" val="1700877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L’insegnamento si inserisce nell’area di apprendimento della psicologia sociale con la finalità di fornire nozioni sullo stato dell’arte della psicologia dei gruppi mediante diversi livelli di analisi. </a:t>
            </a:r>
            <a:endParaRPr lang="it-IT" dirty="0"/>
          </a:p>
        </p:txBody>
      </p:sp>
      <p:sp>
        <p:nvSpPr>
          <p:cNvPr id="4" name="Segnaposto numero diapositiva 3"/>
          <p:cNvSpPr>
            <a:spLocks noGrp="1"/>
          </p:cNvSpPr>
          <p:nvPr>
            <p:ph type="sldNum" sz="quarter" idx="10"/>
          </p:nvPr>
        </p:nvSpPr>
        <p:spPr/>
        <p:txBody>
          <a:bodyPr/>
          <a:lstStyle/>
          <a:p>
            <a:fld id="{EEC8A04C-D464-469A-9193-59A3E2D34974}" type="slidenum">
              <a:rPr lang="it-IT" smtClean="0"/>
              <a:t>5</a:t>
            </a:fld>
            <a:endParaRPr lang="it-IT"/>
          </a:p>
        </p:txBody>
      </p:sp>
    </p:spTree>
    <p:extLst>
      <p:ext uri="{BB962C8B-B14F-4D97-AF65-F5344CB8AC3E}">
        <p14:creationId xmlns:p14="http://schemas.microsoft.com/office/powerpoint/2010/main" val="3083477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L’insegnamento si inserisce nell’area di apprendimento della psicologia sociale con la finalità di fornire nozioni sullo stato dell’arte della psicologia dei gruppi mediante diversi livelli di analisi. </a:t>
            </a:r>
          </a:p>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l'uso di linguaggio adatto per </a:t>
            </a:r>
            <a:r>
              <a:rPr lang="it-IT" dirty="0" smtClean="0">
                <a:solidFill>
                  <a:srgbClr val="C00000"/>
                </a:solidFill>
              </a:rPr>
              <a:t>descriverli</a:t>
            </a:r>
            <a:r>
              <a:rPr lang="it-IT" dirty="0" smtClean="0"/>
              <a:t>, distinguendo le specificità delle diverse prospettive, </a:t>
            </a:r>
            <a:br>
              <a:rPr lang="it-IT" dirty="0" smtClean="0"/>
            </a:br>
            <a:r>
              <a:rPr lang="it-IT" dirty="0" smtClean="0"/>
              <a:t>la capacità di </a:t>
            </a:r>
            <a:r>
              <a:rPr lang="it-IT" dirty="0" smtClean="0">
                <a:solidFill>
                  <a:srgbClr val="C00000"/>
                </a:solidFill>
              </a:rPr>
              <a:t>far riferimento a costrutti e modelli adeguati </a:t>
            </a:r>
            <a:r>
              <a:rPr lang="it-IT" dirty="0" smtClean="0"/>
              <a:t>e di </a:t>
            </a:r>
            <a:r>
              <a:rPr lang="it-IT" dirty="0" smtClean="0">
                <a:solidFill>
                  <a:srgbClr val="C00000"/>
                </a:solidFill>
              </a:rPr>
              <a:t>ipotizzare strumenti e strategie necessari per l'intervento </a:t>
            </a:r>
            <a:r>
              <a:rPr lang="it-IT" dirty="0" err="1" smtClean="0"/>
              <a:t>nonchè</a:t>
            </a:r>
            <a:r>
              <a:rPr lang="it-IT" dirty="0" smtClean="0"/>
              <a:t> la capacità di leggere criticamente i fenomeni, facendo riferimento a teorie e cornici concettuali di altre discipline, psicologiche e non.</a:t>
            </a:r>
          </a:p>
          <a:p>
            <a:endParaRPr lang="it-IT" dirty="0"/>
          </a:p>
        </p:txBody>
      </p:sp>
      <p:sp>
        <p:nvSpPr>
          <p:cNvPr id="4" name="Segnaposto numero diapositiva 3"/>
          <p:cNvSpPr>
            <a:spLocks noGrp="1"/>
          </p:cNvSpPr>
          <p:nvPr>
            <p:ph type="sldNum" sz="quarter" idx="10"/>
          </p:nvPr>
        </p:nvSpPr>
        <p:spPr/>
        <p:txBody>
          <a:bodyPr/>
          <a:lstStyle/>
          <a:p>
            <a:fld id="{EEC8A04C-D464-469A-9193-59A3E2D34974}" type="slidenum">
              <a:rPr lang="it-IT" smtClean="0"/>
              <a:t>7</a:t>
            </a:fld>
            <a:endParaRPr lang="it-IT"/>
          </a:p>
        </p:txBody>
      </p:sp>
    </p:spTree>
    <p:extLst>
      <p:ext uri="{BB962C8B-B14F-4D97-AF65-F5344CB8AC3E}">
        <p14:creationId xmlns:p14="http://schemas.microsoft.com/office/powerpoint/2010/main" val="4247283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Il corso si inserisce nell'area di apprendimento della psicologia sociale proponendosi di fornire agli studenti nozioni sullo stato dell'arte della psicologia dei gruppi. Sono previste delle lezioni organizzate in due parti per esaminare alcuni temi classici - quali la cooperazione e il conflitto </a:t>
            </a:r>
            <a:r>
              <a:rPr lang="it-IT" dirty="0" err="1" smtClean="0"/>
              <a:t>intragruppo</a:t>
            </a:r>
            <a:r>
              <a:rPr lang="it-IT" dirty="0" smtClean="0"/>
              <a:t> e </a:t>
            </a:r>
            <a:r>
              <a:rPr lang="it-IT" dirty="0" err="1" smtClean="0"/>
              <a:t>intergruppi</a:t>
            </a:r>
            <a:r>
              <a:rPr lang="it-IT" dirty="0" smtClean="0"/>
              <a:t>, i processi decisionali, la </a:t>
            </a:r>
            <a:r>
              <a:rPr lang="it-IT" dirty="0" err="1" smtClean="0"/>
              <a:t>stereotipizzazione</a:t>
            </a:r>
            <a:r>
              <a:rPr lang="it-IT" dirty="0" smtClean="0"/>
              <a:t>, il pregiudizio e l'acculturazione. Tali argomenti verranno trattati analizzando sia i fondamenti concettuali -tramite le teorie classiche - sia i moderni sviluppi, a partire da differenti prospettive teoriche sui fenomeni psicosociali in esame (es. socio-cognitiva, psicosociologica e </a:t>
            </a:r>
            <a:r>
              <a:rPr lang="it-IT" dirty="0" err="1" smtClean="0"/>
              <a:t>gruppoanalitica</a:t>
            </a:r>
            <a:r>
              <a:rPr lang="it-IT" dirty="0" smtClean="0"/>
              <a:t>), utilizzando diversi livelli di analisi (da quello individuale a quello culturale). Saranno inoltre, esaminati i contributi più recenti, finalizzati a favorire l'acquisizione di una competenza avanzata sulle potenzialità  del gruppo come strumento di ricerca e di intervento  nei contesti volti a promuovere la salute (area di apprendimento di tecniche, metodi e strumenti in ambito sociale).</a:t>
            </a:r>
            <a:br>
              <a:rPr lang="it-IT" dirty="0" smtClean="0"/>
            </a:br>
            <a:r>
              <a:rPr lang="it-IT" dirty="0" smtClean="0"/>
              <a:t>Le lezioni mireranno a integrare le attuali conoscenze sui processi cognitivi, affettivi e motivazionali, sul tema dell'identità e della categorizzazione, delle norme e sul ruolo delle istituzioni.</a:t>
            </a:r>
            <a:br>
              <a:rPr lang="it-IT" dirty="0" smtClean="0"/>
            </a:br>
            <a:r>
              <a:rPr lang="it-IT" dirty="0" smtClean="0"/>
              <a:t>Attraverso esercitazioni pratiche e assistite, sarà acquisita la competenza a riconoscere processi e aspetti che caratterizzano la dinamica del gruppo, inteso come strumento di lavoro in contesti psicosociali situati.</a:t>
            </a:r>
            <a:endParaRPr lang="it-IT" dirty="0"/>
          </a:p>
        </p:txBody>
      </p:sp>
      <p:sp>
        <p:nvSpPr>
          <p:cNvPr id="4" name="Segnaposto numero diapositiva 3"/>
          <p:cNvSpPr>
            <a:spLocks noGrp="1"/>
          </p:cNvSpPr>
          <p:nvPr>
            <p:ph type="sldNum" sz="quarter" idx="10"/>
          </p:nvPr>
        </p:nvSpPr>
        <p:spPr/>
        <p:txBody>
          <a:bodyPr/>
          <a:lstStyle/>
          <a:p>
            <a:fld id="{EEC8A04C-D464-469A-9193-59A3E2D34974}" type="slidenum">
              <a:rPr lang="it-IT" smtClean="0"/>
              <a:t>8</a:t>
            </a:fld>
            <a:endParaRPr lang="it-IT"/>
          </a:p>
        </p:txBody>
      </p:sp>
    </p:spTree>
    <p:extLst>
      <p:ext uri="{BB962C8B-B14F-4D97-AF65-F5344CB8AC3E}">
        <p14:creationId xmlns:p14="http://schemas.microsoft.com/office/powerpoint/2010/main" val="965864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Il corso approfondirà i processi psicologici sottesi ai fenomeni </a:t>
            </a:r>
            <a:r>
              <a:rPr lang="it-IT" dirty="0" err="1" smtClean="0"/>
              <a:t>intragruppi</a:t>
            </a:r>
            <a:r>
              <a:rPr lang="it-IT" dirty="0" smtClean="0"/>
              <a:t> e </a:t>
            </a:r>
            <a:r>
              <a:rPr lang="it-IT" dirty="0" err="1" smtClean="0"/>
              <a:t>intergruppi</a:t>
            </a:r>
            <a:r>
              <a:rPr lang="it-IT" dirty="0" smtClean="0"/>
              <a:t> e i processi psicosociali che fanno del gruppo un facilitatore di cambiamento. In particolare verranno affrontati i seguenti temi</a:t>
            </a:r>
          </a:p>
          <a:p>
            <a:r>
              <a:rPr lang="it-IT" dirty="0" smtClean="0"/>
              <a:t>- Problemi di definizione del concetto di gruppo</a:t>
            </a:r>
            <a:br>
              <a:rPr lang="it-IT" dirty="0" smtClean="0"/>
            </a:br>
            <a:r>
              <a:rPr lang="it-IT" dirty="0" smtClean="0"/>
              <a:t>- Teorie delle relazioni </a:t>
            </a:r>
            <a:r>
              <a:rPr lang="it-IT" dirty="0" err="1" smtClean="0"/>
              <a:t>intragruppo</a:t>
            </a:r>
            <a:r>
              <a:rPr lang="it-IT" dirty="0" smtClean="0"/>
              <a:t> e </a:t>
            </a:r>
            <a:r>
              <a:rPr lang="it-IT" dirty="0" err="1" smtClean="0"/>
              <a:t>intergruppi</a:t>
            </a:r>
            <a:r>
              <a:rPr lang="it-IT" dirty="0" smtClean="0"/>
              <a:t> e moderni sviluppi: il ruolo dei processi cognitivi, affettivi e motivazionali</a:t>
            </a:r>
          </a:p>
          <a:p>
            <a:r>
              <a:rPr lang="it-IT" dirty="0" smtClean="0"/>
              <a:t>- Le premesse teoriche alla base dell'efficacia del lavoro di gruppo: la teoria dell'identità sociale, sviluppi e integrazioni critiche</a:t>
            </a:r>
            <a:br>
              <a:rPr lang="it-IT" dirty="0" smtClean="0"/>
            </a:br>
            <a:r>
              <a:rPr lang="it-IT" dirty="0" smtClean="0"/>
              <a:t>- La cooperazione, i processi decisionali e la mediazione del conflitto</a:t>
            </a:r>
            <a:br>
              <a:rPr lang="it-IT" dirty="0" smtClean="0"/>
            </a:br>
            <a:r>
              <a:rPr lang="it-IT" dirty="0" smtClean="0"/>
              <a:t/>
            </a:r>
            <a:br>
              <a:rPr lang="it-IT" dirty="0" smtClean="0"/>
            </a:br>
            <a:r>
              <a:rPr lang="it-IT" dirty="0" smtClean="0"/>
              <a:t>- Gruppo come oggetto di studio e come strumento di lavoro</a:t>
            </a:r>
            <a:br>
              <a:rPr lang="it-IT" dirty="0" smtClean="0"/>
            </a:br>
            <a:r>
              <a:rPr lang="it-IT" dirty="0" smtClean="0"/>
              <a:t>-Strutturare e condurre un gruppo</a:t>
            </a:r>
            <a:br>
              <a:rPr lang="it-IT" dirty="0" smtClean="0"/>
            </a:br>
            <a:r>
              <a:rPr lang="it-IT" dirty="0" smtClean="0"/>
              <a:t>-L'intervento psicosociale in contesti socio-sanitari: il ruolo delle organizzazioni e delle istituzioni.</a:t>
            </a:r>
          </a:p>
          <a:p>
            <a:r>
              <a:rPr lang="it-IT" dirty="0" smtClean="0"/>
              <a:t>Il gruppo come facilitatore di cambiamento: processi psicosociali e modalità di intervento</a:t>
            </a:r>
            <a:endParaRPr lang="it-IT" dirty="0"/>
          </a:p>
        </p:txBody>
      </p:sp>
      <p:sp>
        <p:nvSpPr>
          <p:cNvPr id="4" name="Segnaposto numero diapositiva 3"/>
          <p:cNvSpPr>
            <a:spLocks noGrp="1"/>
          </p:cNvSpPr>
          <p:nvPr>
            <p:ph type="sldNum" sz="quarter" idx="10"/>
          </p:nvPr>
        </p:nvSpPr>
        <p:spPr/>
        <p:txBody>
          <a:bodyPr/>
          <a:lstStyle/>
          <a:p>
            <a:fld id="{EEC8A04C-D464-469A-9193-59A3E2D34974}" type="slidenum">
              <a:rPr lang="it-IT" smtClean="0"/>
              <a:t>9</a:t>
            </a:fld>
            <a:endParaRPr lang="it-IT"/>
          </a:p>
        </p:txBody>
      </p:sp>
    </p:spTree>
    <p:extLst>
      <p:ext uri="{BB962C8B-B14F-4D97-AF65-F5344CB8AC3E}">
        <p14:creationId xmlns:p14="http://schemas.microsoft.com/office/powerpoint/2010/main" val="1612739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i="0" kern="1200" dirty="0" smtClean="0">
                <a:solidFill>
                  <a:schemeClr val="tx1"/>
                </a:solidFill>
                <a:effectLst/>
                <a:latin typeface="+mn-lt"/>
                <a:ea typeface="+mn-ea"/>
                <a:cs typeface="+mn-cs"/>
              </a:rPr>
              <a:t>Testoni, I. e Mosso C.O. (2014) Dai gruppi alla comunità. Problemi umani e società inclusiva. Utet, Torino.</a:t>
            </a:r>
            <a:br>
              <a:rPr lang="it-IT" sz="1200" b="0" i="0" kern="1200" dirty="0" smtClean="0">
                <a:solidFill>
                  <a:schemeClr val="tx1"/>
                </a:solidFill>
                <a:effectLst/>
                <a:latin typeface="+mn-lt"/>
                <a:ea typeface="+mn-ea"/>
                <a:cs typeface="+mn-cs"/>
              </a:rPr>
            </a:br>
            <a:r>
              <a:rPr lang="it-IT" sz="1200" b="0" i="0" kern="1200" dirty="0" smtClean="0">
                <a:solidFill>
                  <a:schemeClr val="tx1"/>
                </a:solidFill>
                <a:effectLst/>
                <a:latin typeface="+mn-lt"/>
                <a:ea typeface="+mn-ea"/>
                <a:cs typeface="+mn-cs"/>
              </a:rPr>
              <a:t>oppure in alternativa</a:t>
            </a:r>
            <a:br>
              <a:rPr lang="it-IT" sz="1200" b="0" i="0" kern="1200" dirty="0" smtClean="0">
                <a:solidFill>
                  <a:schemeClr val="tx1"/>
                </a:solidFill>
                <a:effectLst/>
                <a:latin typeface="+mn-lt"/>
                <a:ea typeface="+mn-ea"/>
                <a:cs typeface="+mn-cs"/>
              </a:rPr>
            </a:br>
            <a:r>
              <a:rPr lang="it-IT" sz="1200" b="0" i="0" kern="1200" dirty="0" err="1" smtClean="0">
                <a:solidFill>
                  <a:schemeClr val="tx1"/>
                </a:solidFill>
                <a:effectLst/>
                <a:latin typeface="+mn-lt"/>
                <a:ea typeface="+mn-ea"/>
                <a:cs typeface="+mn-cs"/>
              </a:rPr>
              <a:t>Brown</a:t>
            </a:r>
            <a:r>
              <a:rPr lang="it-IT" sz="1200" b="0" i="0" kern="1200" dirty="0" smtClean="0">
                <a:solidFill>
                  <a:schemeClr val="tx1"/>
                </a:solidFill>
                <a:effectLst/>
                <a:latin typeface="+mn-lt"/>
                <a:ea typeface="+mn-ea"/>
                <a:cs typeface="+mn-cs"/>
              </a:rPr>
              <a:t> R. (2005). Psicologia sociale dei gruppi. Il Mulino, Bologna.</a:t>
            </a:r>
          </a:p>
          <a:p>
            <a:r>
              <a:rPr lang="it-IT" sz="1200" b="0" i="0" kern="1200" dirty="0" smtClean="0">
                <a:solidFill>
                  <a:schemeClr val="tx1"/>
                </a:solidFill>
                <a:effectLst/>
                <a:latin typeface="+mn-lt"/>
                <a:ea typeface="+mn-ea"/>
                <a:cs typeface="+mn-cs"/>
              </a:rPr>
              <a:t/>
            </a:r>
            <a:br>
              <a:rPr lang="it-IT" sz="1200" b="0" i="0" kern="1200" dirty="0" smtClean="0">
                <a:solidFill>
                  <a:schemeClr val="tx1"/>
                </a:solidFill>
                <a:effectLst/>
                <a:latin typeface="+mn-lt"/>
                <a:ea typeface="+mn-ea"/>
                <a:cs typeface="+mn-cs"/>
              </a:rPr>
            </a:br>
            <a:r>
              <a:rPr lang="it-IT" sz="1200" b="0" i="0" kern="1200" dirty="0" smtClean="0">
                <a:solidFill>
                  <a:schemeClr val="tx1"/>
                </a:solidFill>
                <a:effectLst/>
                <a:latin typeface="+mn-lt"/>
                <a:ea typeface="+mn-ea"/>
                <a:cs typeface="+mn-cs"/>
              </a:rPr>
              <a:t>Per la parte monografica, un testo a scelta tra i seguenti: </a:t>
            </a:r>
            <a:br>
              <a:rPr lang="it-IT" sz="1200" b="0" i="0" kern="1200" dirty="0" smtClean="0">
                <a:solidFill>
                  <a:schemeClr val="tx1"/>
                </a:solidFill>
                <a:effectLst/>
                <a:latin typeface="+mn-lt"/>
                <a:ea typeface="+mn-ea"/>
                <a:cs typeface="+mn-cs"/>
              </a:rPr>
            </a:br>
            <a:r>
              <a:rPr lang="it-IT" sz="1200" b="0" i="0" kern="1200" dirty="0" smtClean="0">
                <a:solidFill>
                  <a:schemeClr val="tx1"/>
                </a:solidFill>
                <a:effectLst/>
                <a:latin typeface="+mn-lt"/>
                <a:ea typeface="+mn-ea"/>
                <a:cs typeface="+mn-cs"/>
              </a:rPr>
              <a:t>Di Maria F., Formica I. (2009). Fondamenti di </a:t>
            </a:r>
            <a:r>
              <a:rPr lang="it-IT" sz="1200" b="0" i="0" kern="1200" dirty="0" err="1" smtClean="0">
                <a:solidFill>
                  <a:schemeClr val="tx1"/>
                </a:solidFill>
                <a:effectLst/>
                <a:latin typeface="+mn-lt"/>
                <a:ea typeface="+mn-ea"/>
                <a:cs typeface="+mn-cs"/>
              </a:rPr>
              <a:t>gruppoanalisi</a:t>
            </a:r>
            <a:r>
              <a:rPr lang="it-IT" sz="1200" b="0" i="0" kern="1200" dirty="0" smtClean="0">
                <a:solidFill>
                  <a:schemeClr val="tx1"/>
                </a:solidFill>
                <a:effectLst/>
                <a:latin typeface="+mn-lt"/>
                <a:ea typeface="+mn-ea"/>
                <a:cs typeface="+mn-cs"/>
              </a:rPr>
              <a:t>. Bologna: Il Mulino. </a:t>
            </a:r>
            <a:br>
              <a:rPr lang="it-IT" sz="1200" b="0" i="0" kern="1200" dirty="0" smtClean="0">
                <a:solidFill>
                  <a:schemeClr val="tx1"/>
                </a:solidFill>
                <a:effectLst/>
                <a:latin typeface="+mn-lt"/>
                <a:ea typeface="+mn-ea"/>
                <a:cs typeface="+mn-cs"/>
              </a:rPr>
            </a:br>
            <a:r>
              <a:rPr lang="it-IT" sz="1200" b="0" i="0" kern="1200" dirty="0" err="1" smtClean="0">
                <a:solidFill>
                  <a:schemeClr val="tx1"/>
                </a:solidFill>
                <a:effectLst/>
                <a:latin typeface="+mn-lt"/>
                <a:ea typeface="+mn-ea"/>
                <a:cs typeface="+mn-cs"/>
              </a:rPr>
              <a:t>Kaneklin</a:t>
            </a:r>
            <a:r>
              <a:rPr lang="it-IT" sz="1200" b="0" i="0" kern="1200" dirty="0" smtClean="0">
                <a:solidFill>
                  <a:schemeClr val="tx1"/>
                </a:solidFill>
                <a:effectLst/>
                <a:latin typeface="+mn-lt"/>
                <a:ea typeface="+mn-ea"/>
                <a:cs typeface="+mn-cs"/>
              </a:rPr>
              <a:t> C., (2010) Il gruppo in teoria e in pratica, Milano, Raffaello Cortina. </a:t>
            </a:r>
            <a:br>
              <a:rPr lang="it-IT" sz="1200" b="0" i="0" kern="1200" dirty="0" smtClean="0">
                <a:solidFill>
                  <a:schemeClr val="tx1"/>
                </a:solidFill>
                <a:effectLst/>
                <a:latin typeface="+mn-lt"/>
                <a:ea typeface="+mn-ea"/>
                <a:cs typeface="+mn-cs"/>
              </a:rPr>
            </a:br>
            <a:r>
              <a:rPr lang="it-IT" sz="1200" b="0" i="0" kern="1200" dirty="0" smtClean="0">
                <a:solidFill>
                  <a:schemeClr val="tx1"/>
                </a:solidFill>
                <a:effectLst/>
                <a:latin typeface="+mn-lt"/>
                <a:ea typeface="+mn-ea"/>
                <a:cs typeface="+mn-cs"/>
              </a:rPr>
              <a:t>Pagliaro S. (2014) La moralità e la percezione sociale, Rimini, Maggioli.</a:t>
            </a:r>
          </a:p>
          <a:p>
            <a:endParaRPr lang="it-IT" dirty="0"/>
          </a:p>
        </p:txBody>
      </p:sp>
      <p:sp>
        <p:nvSpPr>
          <p:cNvPr id="4" name="Segnaposto numero diapositiva 3"/>
          <p:cNvSpPr>
            <a:spLocks noGrp="1"/>
          </p:cNvSpPr>
          <p:nvPr>
            <p:ph type="sldNum" sz="quarter" idx="10"/>
          </p:nvPr>
        </p:nvSpPr>
        <p:spPr/>
        <p:txBody>
          <a:bodyPr/>
          <a:lstStyle/>
          <a:p>
            <a:fld id="{F1C7A9FE-F523-42E9-8038-9F445A3ECD91}" type="slidenum">
              <a:rPr lang="it-IT" smtClean="0"/>
              <a:t>10</a:t>
            </a:fld>
            <a:endParaRPr lang="it-IT"/>
          </a:p>
        </p:txBody>
      </p:sp>
    </p:spTree>
    <p:extLst>
      <p:ext uri="{BB962C8B-B14F-4D97-AF65-F5344CB8AC3E}">
        <p14:creationId xmlns:p14="http://schemas.microsoft.com/office/powerpoint/2010/main" val="3115180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1 volume a scelta tra i due seguenti:</a:t>
            </a:r>
          </a:p>
          <a:p>
            <a:r>
              <a:rPr lang="it-IT" dirty="0" smtClean="0"/>
              <a:t>Testoni, I. e Mosso C.O. (2014) Dai gruppi alla comunità. Problemi umani e società inclusiva. Utet, Torino.</a:t>
            </a:r>
            <a:br>
              <a:rPr lang="it-IT" dirty="0" smtClean="0"/>
            </a:br>
            <a:r>
              <a:rPr lang="it-IT" dirty="0" smtClean="0"/>
              <a:t>oppure in alternativa</a:t>
            </a:r>
            <a:br>
              <a:rPr lang="it-IT" dirty="0" smtClean="0"/>
            </a:br>
            <a:r>
              <a:rPr lang="it-IT" dirty="0" err="1" smtClean="0"/>
              <a:t>Brown</a:t>
            </a:r>
            <a:r>
              <a:rPr lang="it-IT" dirty="0" smtClean="0"/>
              <a:t> R. (2005) Psicologia dei gruppi, Il Mulino, Bologna. </a:t>
            </a:r>
          </a:p>
          <a:p>
            <a:r>
              <a:rPr lang="it-IT" dirty="0" smtClean="0"/>
              <a:t/>
            </a:r>
            <a:br>
              <a:rPr lang="it-IT" dirty="0" smtClean="0"/>
            </a:br>
            <a:r>
              <a:rPr lang="it-IT" dirty="0" smtClean="0"/>
              <a:t>Parte monografica:</a:t>
            </a:r>
          </a:p>
          <a:p>
            <a:r>
              <a:rPr lang="it-IT" dirty="0" smtClean="0"/>
              <a:t>2 volumi a scelta tra i seguenti: </a:t>
            </a:r>
            <a:br>
              <a:rPr lang="it-IT" dirty="0" smtClean="0"/>
            </a:br>
            <a:r>
              <a:rPr lang="it-IT" dirty="0" smtClean="0"/>
              <a:t/>
            </a:r>
            <a:br>
              <a:rPr lang="it-IT" dirty="0" smtClean="0"/>
            </a:br>
            <a:r>
              <a:rPr lang="it-IT" dirty="0" smtClean="0"/>
              <a:t>Pagliaro S. (2014) La moralità e la percezione sociale, Rimini, Maggioli.</a:t>
            </a:r>
          </a:p>
          <a:p>
            <a:r>
              <a:rPr lang="it-IT" dirty="0" err="1" smtClean="0"/>
              <a:t>Davolo</a:t>
            </a:r>
            <a:r>
              <a:rPr lang="it-IT" dirty="0" smtClean="0"/>
              <a:t> A. Mancini T. (2017) L’intervento psicologico con i migranti. Bologna, Il Mulino</a:t>
            </a:r>
          </a:p>
          <a:p>
            <a:r>
              <a:rPr lang="it-IT" dirty="0" smtClean="0"/>
              <a:t>Giunta S. e Lo Verso G. (2019) Fare gruppi. Bologna, Il Mulino</a:t>
            </a:r>
          </a:p>
          <a:p>
            <a:r>
              <a:rPr lang="it-IT" dirty="0" smtClean="0"/>
              <a:t>Ulteriori indicazioni saranno fornite all'inizio del corso.</a:t>
            </a:r>
          </a:p>
          <a:p>
            <a:r>
              <a:rPr lang="it-IT" dirty="0" smtClean="0"/>
              <a:t> </a:t>
            </a:r>
          </a:p>
          <a:p>
            <a:r>
              <a:rPr lang="it-IT" dirty="0" smtClean="0"/>
              <a:t>e 1 articolo a scelta tra i seguenti (altri titoli saranno suggeriti durante il corso):</a:t>
            </a:r>
            <a:br>
              <a:rPr lang="it-IT" dirty="0" smtClean="0"/>
            </a:br>
            <a:r>
              <a:rPr lang="it-IT" dirty="0" err="1" smtClean="0"/>
              <a:t>Cikara</a:t>
            </a:r>
            <a:r>
              <a:rPr lang="it-IT" dirty="0" smtClean="0"/>
              <a:t>, M., &amp; Van </a:t>
            </a:r>
            <a:r>
              <a:rPr lang="it-IT" dirty="0" err="1" smtClean="0"/>
              <a:t>Bavel</a:t>
            </a:r>
            <a:r>
              <a:rPr lang="it-IT" dirty="0" smtClean="0"/>
              <a:t>, J. J. (2014). The </a:t>
            </a:r>
            <a:r>
              <a:rPr lang="it-IT" dirty="0" err="1" smtClean="0"/>
              <a:t>neuroscience</a:t>
            </a:r>
            <a:r>
              <a:rPr lang="it-IT" dirty="0" smtClean="0"/>
              <a:t> of </a:t>
            </a:r>
            <a:r>
              <a:rPr lang="it-IT" dirty="0" err="1" smtClean="0"/>
              <a:t>intergroup</a:t>
            </a:r>
            <a:r>
              <a:rPr lang="it-IT" dirty="0" smtClean="0"/>
              <a:t> relations an integrative </a:t>
            </a:r>
            <a:r>
              <a:rPr lang="it-IT" dirty="0" err="1" smtClean="0"/>
              <a:t>review</a:t>
            </a:r>
            <a:r>
              <a:rPr lang="it-IT" dirty="0" smtClean="0"/>
              <a:t>. </a:t>
            </a:r>
            <a:r>
              <a:rPr lang="it-IT" dirty="0" err="1" smtClean="0"/>
              <a:t>Perspectives</a:t>
            </a:r>
            <a:r>
              <a:rPr lang="it-IT" dirty="0" smtClean="0"/>
              <a:t> on </a:t>
            </a:r>
            <a:r>
              <a:rPr lang="it-IT" dirty="0" err="1" smtClean="0"/>
              <a:t>Psychological</a:t>
            </a:r>
            <a:r>
              <a:rPr lang="it-IT" dirty="0" smtClean="0"/>
              <a:t> Science, 9(3), 245-274.</a:t>
            </a:r>
          </a:p>
          <a:p>
            <a:r>
              <a:rPr lang="it-IT" dirty="0" err="1" smtClean="0"/>
              <a:t>Cruwys</a:t>
            </a:r>
            <a:r>
              <a:rPr lang="it-IT" dirty="0" smtClean="0"/>
              <a:t>, T ,</a:t>
            </a:r>
            <a:r>
              <a:rPr lang="it-IT" dirty="0" err="1" smtClean="0"/>
              <a:t>Haslam</a:t>
            </a:r>
            <a:r>
              <a:rPr lang="it-IT" dirty="0" smtClean="0"/>
              <a:t>, SA ; </a:t>
            </a:r>
            <a:r>
              <a:rPr lang="it-IT" dirty="0" err="1" smtClean="0"/>
              <a:t>Dingle</a:t>
            </a:r>
            <a:r>
              <a:rPr lang="it-IT" dirty="0" smtClean="0"/>
              <a:t>, </a:t>
            </a:r>
            <a:r>
              <a:rPr lang="it-IT" dirty="0" err="1" smtClean="0"/>
              <a:t>Ga</a:t>
            </a:r>
            <a:r>
              <a:rPr lang="it-IT" dirty="0" smtClean="0"/>
              <a:t> ; </a:t>
            </a:r>
            <a:r>
              <a:rPr lang="it-IT" dirty="0" err="1" smtClean="0"/>
              <a:t>Haslam</a:t>
            </a:r>
            <a:r>
              <a:rPr lang="it-IT" dirty="0" smtClean="0"/>
              <a:t>, C ; </a:t>
            </a:r>
            <a:r>
              <a:rPr lang="it-IT" dirty="0" err="1" smtClean="0"/>
              <a:t>Jetten</a:t>
            </a:r>
            <a:r>
              <a:rPr lang="it-IT" dirty="0" smtClean="0"/>
              <a:t>, J (2014) </a:t>
            </a:r>
            <a:r>
              <a:rPr lang="it-IT" dirty="0" err="1" smtClean="0"/>
              <a:t>Depression</a:t>
            </a:r>
            <a:r>
              <a:rPr lang="it-IT" dirty="0" smtClean="0"/>
              <a:t> and Social Identity: An Integrative </a:t>
            </a:r>
            <a:r>
              <a:rPr lang="it-IT" dirty="0" err="1" smtClean="0"/>
              <a:t>Review</a:t>
            </a:r>
            <a:r>
              <a:rPr lang="it-IT" dirty="0" smtClean="0"/>
              <a:t>, </a:t>
            </a:r>
            <a:r>
              <a:rPr lang="it-IT" dirty="0" err="1" smtClean="0"/>
              <a:t>Personality</a:t>
            </a:r>
            <a:r>
              <a:rPr lang="it-IT" dirty="0" smtClean="0"/>
              <a:t> And Social </a:t>
            </a:r>
            <a:r>
              <a:rPr lang="it-IT" dirty="0" err="1" smtClean="0"/>
              <a:t>Psychology</a:t>
            </a:r>
            <a:r>
              <a:rPr lang="it-IT" dirty="0" smtClean="0"/>
              <a:t> </a:t>
            </a:r>
            <a:r>
              <a:rPr lang="it-IT" dirty="0" err="1" smtClean="0"/>
              <a:t>Review</a:t>
            </a:r>
            <a:r>
              <a:rPr lang="it-IT" dirty="0" smtClean="0"/>
              <a:t>, 18, 3, p.215-238 DOI: 10.1177/1088868314523839</a:t>
            </a:r>
          </a:p>
          <a:p>
            <a:r>
              <a:rPr lang="it-IT" dirty="0" err="1" smtClean="0"/>
              <a:t>Cruwys</a:t>
            </a:r>
            <a:r>
              <a:rPr lang="it-IT" dirty="0" smtClean="0"/>
              <a:t>, T., </a:t>
            </a:r>
            <a:r>
              <a:rPr lang="it-IT" dirty="0" err="1" smtClean="0"/>
              <a:t>Platow</a:t>
            </a:r>
            <a:r>
              <a:rPr lang="it-IT" dirty="0" smtClean="0"/>
              <a:t>, M. J., </a:t>
            </a:r>
            <a:r>
              <a:rPr lang="it-IT" dirty="0" err="1" smtClean="0"/>
              <a:t>Rieger</a:t>
            </a:r>
            <a:r>
              <a:rPr lang="it-IT" dirty="0" smtClean="0"/>
              <a:t>, E., Byrne, D. G., &amp; </a:t>
            </a:r>
            <a:r>
              <a:rPr lang="it-IT" dirty="0" err="1" smtClean="0"/>
              <a:t>Haslam</a:t>
            </a:r>
            <a:r>
              <a:rPr lang="it-IT" dirty="0" smtClean="0"/>
              <a:t>, S. A. (2016). The social </a:t>
            </a:r>
            <a:r>
              <a:rPr lang="it-IT" dirty="0" err="1" smtClean="0"/>
              <a:t>psychology</a:t>
            </a:r>
            <a:r>
              <a:rPr lang="it-IT" dirty="0" smtClean="0"/>
              <a:t> of </a:t>
            </a:r>
            <a:r>
              <a:rPr lang="it-IT" dirty="0" err="1" smtClean="0"/>
              <a:t>disordered</a:t>
            </a:r>
            <a:r>
              <a:rPr lang="it-IT" dirty="0" smtClean="0"/>
              <a:t> </a:t>
            </a:r>
            <a:r>
              <a:rPr lang="it-IT" dirty="0" err="1" smtClean="0"/>
              <a:t>eating</a:t>
            </a:r>
            <a:r>
              <a:rPr lang="it-IT" dirty="0" smtClean="0"/>
              <a:t>: The </a:t>
            </a:r>
            <a:r>
              <a:rPr lang="it-IT" dirty="0" err="1" smtClean="0"/>
              <a:t>Situated</a:t>
            </a:r>
            <a:r>
              <a:rPr lang="it-IT" dirty="0" smtClean="0"/>
              <a:t> Identity </a:t>
            </a:r>
            <a:r>
              <a:rPr lang="it-IT" dirty="0" err="1" smtClean="0"/>
              <a:t>Enactment</a:t>
            </a:r>
            <a:r>
              <a:rPr lang="it-IT" dirty="0" smtClean="0"/>
              <a:t> model. </a:t>
            </a:r>
            <a:r>
              <a:rPr lang="it-IT" i="1" dirty="0" err="1" smtClean="0"/>
              <a:t>European</a:t>
            </a:r>
            <a:r>
              <a:rPr lang="it-IT" i="1" dirty="0" smtClean="0"/>
              <a:t> </a:t>
            </a:r>
            <a:r>
              <a:rPr lang="it-IT" i="1" dirty="0" err="1" smtClean="0"/>
              <a:t>Review</a:t>
            </a:r>
            <a:r>
              <a:rPr lang="it-IT" i="1" dirty="0" smtClean="0"/>
              <a:t> of Social </a:t>
            </a:r>
            <a:r>
              <a:rPr lang="it-IT" i="1" dirty="0" err="1" smtClean="0"/>
              <a:t>Psychology</a:t>
            </a:r>
            <a:r>
              <a:rPr lang="it-IT" dirty="0" smtClean="0"/>
              <a:t>, </a:t>
            </a:r>
            <a:r>
              <a:rPr lang="it-IT" i="1" dirty="0" smtClean="0"/>
              <a:t>27</a:t>
            </a:r>
            <a:r>
              <a:rPr lang="it-IT" dirty="0" smtClean="0"/>
              <a:t>(1), 160-195.</a:t>
            </a:r>
          </a:p>
          <a:p>
            <a:r>
              <a:rPr lang="it-IT" dirty="0" smtClean="0"/>
              <a:t>Sue, D. W., </a:t>
            </a:r>
            <a:r>
              <a:rPr lang="it-IT" dirty="0" err="1" smtClean="0"/>
              <a:t>Capodilupo</a:t>
            </a:r>
            <a:r>
              <a:rPr lang="it-IT" dirty="0" smtClean="0"/>
              <a:t>, C. M., Torino, G. C., Bucceri, J. M., </a:t>
            </a:r>
            <a:r>
              <a:rPr lang="it-IT" dirty="0" err="1" smtClean="0"/>
              <a:t>Holder</a:t>
            </a:r>
            <a:r>
              <a:rPr lang="it-IT" dirty="0" smtClean="0"/>
              <a:t>, A., </a:t>
            </a:r>
            <a:r>
              <a:rPr lang="it-IT" dirty="0" err="1" smtClean="0"/>
              <a:t>Nadal</a:t>
            </a:r>
            <a:r>
              <a:rPr lang="it-IT" dirty="0" smtClean="0"/>
              <a:t>, K. L., &amp; </a:t>
            </a:r>
            <a:r>
              <a:rPr lang="it-IT" dirty="0" err="1" smtClean="0"/>
              <a:t>Esquilin</a:t>
            </a:r>
            <a:r>
              <a:rPr lang="it-IT" dirty="0" smtClean="0"/>
              <a:t>, M. (2007). </a:t>
            </a:r>
            <a:r>
              <a:rPr lang="it-IT" dirty="0" err="1" smtClean="0"/>
              <a:t>Racial</a:t>
            </a:r>
            <a:r>
              <a:rPr lang="it-IT" dirty="0" smtClean="0"/>
              <a:t> </a:t>
            </a:r>
            <a:r>
              <a:rPr lang="it-IT" dirty="0" err="1" smtClean="0"/>
              <a:t>microaggressions</a:t>
            </a:r>
            <a:r>
              <a:rPr lang="it-IT" dirty="0" smtClean="0"/>
              <a:t> in </a:t>
            </a:r>
            <a:r>
              <a:rPr lang="it-IT" dirty="0" err="1" smtClean="0"/>
              <a:t>everyday</a:t>
            </a:r>
            <a:r>
              <a:rPr lang="it-IT" dirty="0" smtClean="0"/>
              <a:t> life: </a:t>
            </a:r>
            <a:r>
              <a:rPr lang="it-IT" dirty="0" err="1" smtClean="0"/>
              <a:t>implications</a:t>
            </a:r>
            <a:r>
              <a:rPr lang="it-IT" dirty="0" smtClean="0"/>
              <a:t> for </a:t>
            </a:r>
            <a:r>
              <a:rPr lang="it-IT" dirty="0" err="1" smtClean="0"/>
              <a:t>clinical</a:t>
            </a:r>
            <a:r>
              <a:rPr lang="it-IT" dirty="0" smtClean="0"/>
              <a:t> </a:t>
            </a:r>
            <a:r>
              <a:rPr lang="it-IT" dirty="0" err="1" smtClean="0"/>
              <a:t>practice</a:t>
            </a:r>
            <a:r>
              <a:rPr lang="it-IT" dirty="0" smtClean="0"/>
              <a:t>. </a:t>
            </a:r>
            <a:r>
              <a:rPr lang="it-IT" i="1" dirty="0" smtClean="0"/>
              <a:t>American </a:t>
            </a:r>
            <a:r>
              <a:rPr lang="it-IT" i="1" dirty="0" err="1" smtClean="0"/>
              <a:t>psychologist</a:t>
            </a:r>
            <a:r>
              <a:rPr lang="it-IT" dirty="0" smtClean="0"/>
              <a:t>, </a:t>
            </a:r>
            <a:r>
              <a:rPr lang="it-IT" i="1" dirty="0" smtClean="0"/>
              <a:t>62</a:t>
            </a:r>
            <a:r>
              <a:rPr lang="it-IT" dirty="0" smtClean="0"/>
              <a:t>(4), 271.</a:t>
            </a:r>
          </a:p>
          <a:p>
            <a:r>
              <a:rPr lang="it-IT" dirty="0" smtClean="0"/>
              <a:t> </a:t>
            </a:r>
          </a:p>
          <a:p>
            <a:r>
              <a:rPr lang="it-IT" dirty="0" smtClean="0"/>
              <a:t> </a:t>
            </a:r>
            <a:endParaRPr lang="it-IT" dirty="0"/>
          </a:p>
        </p:txBody>
      </p:sp>
      <p:sp>
        <p:nvSpPr>
          <p:cNvPr id="4" name="Segnaposto numero diapositiva 3"/>
          <p:cNvSpPr>
            <a:spLocks noGrp="1"/>
          </p:cNvSpPr>
          <p:nvPr>
            <p:ph type="sldNum" sz="quarter" idx="10"/>
          </p:nvPr>
        </p:nvSpPr>
        <p:spPr/>
        <p:txBody>
          <a:bodyPr/>
          <a:lstStyle/>
          <a:p>
            <a:fld id="{F1C7A9FE-F523-42E9-8038-9F445A3ECD91}" type="slidenum">
              <a:rPr lang="it-IT" smtClean="0"/>
              <a:t>11</a:t>
            </a:fld>
            <a:endParaRPr lang="it-IT"/>
          </a:p>
        </p:txBody>
      </p:sp>
    </p:spTree>
    <p:extLst>
      <p:ext uri="{BB962C8B-B14F-4D97-AF65-F5344CB8AC3E}">
        <p14:creationId xmlns:p14="http://schemas.microsoft.com/office/powerpoint/2010/main" val="1717207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pPr>
              <a:defRPr/>
            </a:pPr>
            <a:fld id="{9D506896-B05E-4EE2-BF5F-3A98E6C053BF}" type="datetime1">
              <a:rPr lang="it-IT" smtClean="0"/>
              <a:t>06/10/2020</a:t>
            </a:fld>
            <a:endParaRPr lang="it-IT"/>
          </a:p>
        </p:txBody>
      </p:sp>
      <p:sp>
        <p:nvSpPr>
          <p:cNvPr id="5" name="Footer Placeholder 4"/>
          <p:cNvSpPr>
            <a:spLocks noGrp="1"/>
          </p:cNvSpPr>
          <p:nvPr>
            <p:ph type="ftr" sz="quarter" idx="11"/>
          </p:nvPr>
        </p:nvSpPr>
        <p:spPr/>
        <p:txBody>
          <a:bodyPr/>
          <a:lstStyle/>
          <a:p>
            <a:pPr>
              <a:defRPr/>
            </a:pPr>
            <a:r>
              <a:rPr lang="it-IT" smtClean="0"/>
              <a:t>PSICOLOGIA DEI GRUPPI </a:t>
            </a:r>
            <a:endParaRPr lang="it-IT"/>
          </a:p>
        </p:txBody>
      </p:sp>
      <p:sp>
        <p:nvSpPr>
          <p:cNvPr id="6" name="Slide Number Placeholder 5"/>
          <p:cNvSpPr>
            <a:spLocks noGrp="1"/>
          </p:cNvSpPr>
          <p:nvPr>
            <p:ph type="sldNum" sz="quarter" idx="12"/>
          </p:nvPr>
        </p:nvSpPr>
        <p:spPr/>
        <p:txBody>
          <a:bodyPr/>
          <a:lstStyle/>
          <a:p>
            <a:pPr>
              <a:defRPr/>
            </a:pPr>
            <a:fld id="{FBE686E6-F338-4C5A-AF73-478C7FA83AF0}" type="slidenum">
              <a:rPr lang="it-IT" smtClean="0"/>
              <a:pPr>
                <a:defRPr/>
              </a:pPr>
              <a:t>‹N›</a:t>
            </a:fld>
            <a:endParaRPr lang="it-IT"/>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5631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pPr>
              <a:defRPr/>
            </a:pPr>
            <a:fld id="{27AE8CBB-4BC9-433F-8E2B-1CB5B0319A42}" type="datetime1">
              <a:rPr lang="it-IT" smtClean="0"/>
              <a:t>06/10/2020</a:t>
            </a:fld>
            <a:endParaRPr lang="it-IT"/>
          </a:p>
        </p:txBody>
      </p:sp>
      <p:sp>
        <p:nvSpPr>
          <p:cNvPr id="5" name="Footer Placeholder 4"/>
          <p:cNvSpPr>
            <a:spLocks noGrp="1"/>
          </p:cNvSpPr>
          <p:nvPr>
            <p:ph type="ftr" sz="quarter" idx="11"/>
          </p:nvPr>
        </p:nvSpPr>
        <p:spPr/>
        <p:txBody>
          <a:bodyPr/>
          <a:lstStyle/>
          <a:p>
            <a:pPr>
              <a:defRPr/>
            </a:pPr>
            <a:r>
              <a:rPr lang="it-IT" smtClean="0"/>
              <a:t>PSICOLOGIA DEI GRUPPI </a:t>
            </a:r>
            <a:endParaRPr lang="it-IT"/>
          </a:p>
        </p:txBody>
      </p:sp>
      <p:sp>
        <p:nvSpPr>
          <p:cNvPr id="6" name="Slide Number Placeholder 5"/>
          <p:cNvSpPr>
            <a:spLocks noGrp="1"/>
          </p:cNvSpPr>
          <p:nvPr>
            <p:ph type="sldNum" sz="quarter" idx="12"/>
          </p:nvPr>
        </p:nvSpPr>
        <p:spPr/>
        <p:txBody>
          <a:bodyPr/>
          <a:lstStyle/>
          <a:p>
            <a:pPr>
              <a:defRPr/>
            </a:pPr>
            <a:fld id="{1A07B48D-FC1B-4240-A2C4-D1B485C69C11}" type="slidenum">
              <a:rPr lang="it-IT" smtClean="0"/>
              <a:pPr>
                <a:defRPr/>
              </a:pPr>
              <a:t>‹N›</a:t>
            </a:fld>
            <a:endParaRPr lang="it-IT"/>
          </a:p>
        </p:txBody>
      </p:sp>
    </p:spTree>
    <p:extLst>
      <p:ext uri="{BB962C8B-B14F-4D97-AF65-F5344CB8AC3E}">
        <p14:creationId xmlns:p14="http://schemas.microsoft.com/office/powerpoint/2010/main" val="2997110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pPr>
              <a:defRPr/>
            </a:pPr>
            <a:fld id="{6A9B5E0B-0F95-4466-A61F-F06A19238C9D}" type="datetime1">
              <a:rPr lang="it-IT" smtClean="0"/>
              <a:t>06/10/2020</a:t>
            </a:fld>
            <a:endParaRPr lang="it-IT"/>
          </a:p>
        </p:txBody>
      </p:sp>
      <p:sp>
        <p:nvSpPr>
          <p:cNvPr id="5" name="Footer Placeholder 4"/>
          <p:cNvSpPr>
            <a:spLocks noGrp="1"/>
          </p:cNvSpPr>
          <p:nvPr>
            <p:ph type="ftr" sz="quarter" idx="11"/>
          </p:nvPr>
        </p:nvSpPr>
        <p:spPr/>
        <p:txBody>
          <a:bodyPr/>
          <a:lstStyle/>
          <a:p>
            <a:pPr>
              <a:defRPr/>
            </a:pPr>
            <a:r>
              <a:rPr lang="it-IT" smtClean="0"/>
              <a:t>PSICOLOGIA DEI GRUPPI </a:t>
            </a:r>
            <a:endParaRPr lang="it-IT"/>
          </a:p>
        </p:txBody>
      </p:sp>
      <p:sp>
        <p:nvSpPr>
          <p:cNvPr id="6" name="Slide Number Placeholder 5"/>
          <p:cNvSpPr>
            <a:spLocks noGrp="1"/>
          </p:cNvSpPr>
          <p:nvPr>
            <p:ph type="sldNum" sz="quarter" idx="12"/>
          </p:nvPr>
        </p:nvSpPr>
        <p:spPr/>
        <p:txBody>
          <a:bodyPr/>
          <a:lstStyle/>
          <a:p>
            <a:pPr>
              <a:defRPr/>
            </a:pPr>
            <a:fld id="{B6DD4F7C-3D6B-49E2-8C04-7EA2B1FEEFD3}" type="slidenum">
              <a:rPr lang="it-IT" smtClean="0"/>
              <a:pPr>
                <a:defRPr/>
              </a:pPr>
              <a:t>‹N›</a:t>
            </a:fld>
            <a:endParaRPr lang="it-IT"/>
          </a:p>
        </p:txBody>
      </p:sp>
    </p:spTree>
    <p:extLst>
      <p:ext uri="{BB962C8B-B14F-4D97-AF65-F5344CB8AC3E}">
        <p14:creationId xmlns:p14="http://schemas.microsoft.com/office/powerpoint/2010/main" val="4017689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pPr>
              <a:defRPr/>
            </a:pPr>
            <a:fld id="{395D3B44-7994-4E63-858D-71A5DD2A6F40}" type="datetime1">
              <a:rPr lang="it-IT" smtClean="0"/>
              <a:t>06/10/2020</a:t>
            </a:fld>
            <a:endParaRPr lang="it-IT"/>
          </a:p>
        </p:txBody>
      </p:sp>
      <p:sp>
        <p:nvSpPr>
          <p:cNvPr id="5" name="Footer Placeholder 4"/>
          <p:cNvSpPr>
            <a:spLocks noGrp="1"/>
          </p:cNvSpPr>
          <p:nvPr>
            <p:ph type="ftr" sz="quarter" idx="11"/>
          </p:nvPr>
        </p:nvSpPr>
        <p:spPr/>
        <p:txBody>
          <a:bodyPr/>
          <a:lstStyle/>
          <a:p>
            <a:pPr>
              <a:defRPr/>
            </a:pPr>
            <a:r>
              <a:rPr lang="it-IT" smtClean="0"/>
              <a:t>PSICOLOGIA DEI GRUPPI </a:t>
            </a:r>
            <a:endParaRPr lang="it-IT"/>
          </a:p>
        </p:txBody>
      </p:sp>
      <p:sp>
        <p:nvSpPr>
          <p:cNvPr id="6" name="Slide Number Placeholder 5"/>
          <p:cNvSpPr>
            <a:spLocks noGrp="1"/>
          </p:cNvSpPr>
          <p:nvPr>
            <p:ph type="sldNum" sz="quarter" idx="12"/>
          </p:nvPr>
        </p:nvSpPr>
        <p:spPr/>
        <p:txBody>
          <a:bodyPr/>
          <a:lstStyle/>
          <a:p>
            <a:pPr>
              <a:defRPr/>
            </a:pPr>
            <a:fld id="{E57FF50A-3938-4C59-A155-9AD277223834}" type="slidenum">
              <a:rPr lang="it-IT" smtClean="0"/>
              <a:pPr>
                <a:defRPr/>
              </a:pPr>
              <a:t>‹N›</a:t>
            </a:fld>
            <a:endParaRPr lang="it-IT"/>
          </a:p>
        </p:txBody>
      </p:sp>
    </p:spTree>
    <p:extLst>
      <p:ext uri="{BB962C8B-B14F-4D97-AF65-F5344CB8AC3E}">
        <p14:creationId xmlns:p14="http://schemas.microsoft.com/office/powerpoint/2010/main" val="2924297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pPr>
              <a:defRPr/>
            </a:pPr>
            <a:fld id="{0D1D5C53-396C-4999-9710-FF0F3E75F40F}" type="datetime1">
              <a:rPr lang="it-IT" smtClean="0"/>
              <a:t>06/10/2020</a:t>
            </a:fld>
            <a:endParaRPr lang="it-IT"/>
          </a:p>
        </p:txBody>
      </p:sp>
      <p:sp>
        <p:nvSpPr>
          <p:cNvPr id="5" name="Footer Placeholder 4"/>
          <p:cNvSpPr>
            <a:spLocks noGrp="1"/>
          </p:cNvSpPr>
          <p:nvPr>
            <p:ph type="ftr" sz="quarter" idx="11"/>
          </p:nvPr>
        </p:nvSpPr>
        <p:spPr/>
        <p:txBody>
          <a:bodyPr/>
          <a:lstStyle/>
          <a:p>
            <a:pPr>
              <a:defRPr/>
            </a:pPr>
            <a:r>
              <a:rPr lang="it-IT" smtClean="0"/>
              <a:t>PSICOLOGIA DEI GRUPPI </a:t>
            </a:r>
            <a:endParaRPr lang="it-IT"/>
          </a:p>
        </p:txBody>
      </p:sp>
      <p:sp>
        <p:nvSpPr>
          <p:cNvPr id="6" name="Slide Number Placeholder 5"/>
          <p:cNvSpPr>
            <a:spLocks noGrp="1"/>
          </p:cNvSpPr>
          <p:nvPr>
            <p:ph type="sldNum" sz="quarter" idx="12"/>
          </p:nvPr>
        </p:nvSpPr>
        <p:spPr/>
        <p:txBody>
          <a:bodyPr/>
          <a:lstStyle/>
          <a:p>
            <a:pPr>
              <a:defRPr/>
            </a:pPr>
            <a:fld id="{69AE5735-8A97-4AFF-B8DF-78AB49D4BE06}" type="slidenum">
              <a:rPr lang="it-IT" smtClean="0"/>
              <a:pPr>
                <a:defRPr/>
              </a:pPr>
              <a:t>‹N›</a:t>
            </a:fld>
            <a:endParaRPr lang="it-IT"/>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3103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pPr>
              <a:defRPr/>
            </a:pPr>
            <a:fld id="{16EB936C-293D-4B3A-99A7-915CC1440B56}" type="datetime1">
              <a:rPr lang="it-IT" smtClean="0"/>
              <a:t>06/10/2020</a:t>
            </a:fld>
            <a:endParaRPr lang="it-IT"/>
          </a:p>
        </p:txBody>
      </p:sp>
      <p:sp>
        <p:nvSpPr>
          <p:cNvPr id="6" name="Footer Placeholder 5"/>
          <p:cNvSpPr>
            <a:spLocks noGrp="1"/>
          </p:cNvSpPr>
          <p:nvPr>
            <p:ph type="ftr" sz="quarter" idx="11"/>
          </p:nvPr>
        </p:nvSpPr>
        <p:spPr/>
        <p:txBody>
          <a:bodyPr/>
          <a:lstStyle/>
          <a:p>
            <a:pPr>
              <a:defRPr/>
            </a:pPr>
            <a:r>
              <a:rPr lang="it-IT" smtClean="0"/>
              <a:t>PSICOLOGIA DEI GRUPPI </a:t>
            </a:r>
            <a:endParaRPr lang="it-IT"/>
          </a:p>
        </p:txBody>
      </p:sp>
      <p:sp>
        <p:nvSpPr>
          <p:cNvPr id="7" name="Slide Number Placeholder 6"/>
          <p:cNvSpPr>
            <a:spLocks noGrp="1"/>
          </p:cNvSpPr>
          <p:nvPr>
            <p:ph type="sldNum" sz="quarter" idx="12"/>
          </p:nvPr>
        </p:nvSpPr>
        <p:spPr/>
        <p:txBody>
          <a:bodyPr/>
          <a:lstStyle/>
          <a:p>
            <a:pPr>
              <a:defRPr/>
            </a:pPr>
            <a:fld id="{CCFFC723-ECA4-498B-B482-F7274B8E3FEC}" type="slidenum">
              <a:rPr lang="it-IT" smtClean="0"/>
              <a:pPr>
                <a:defRPr/>
              </a:pPr>
              <a:t>‹N›</a:t>
            </a:fld>
            <a:endParaRPr lang="it-IT"/>
          </a:p>
        </p:txBody>
      </p:sp>
    </p:spTree>
    <p:extLst>
      <p:ext uri="{BB962C8B-B14F-4D97-AF65-F5344CB8AC3E}">
        <p14:creationId xmlns:p14="http://schemas.microsoft.com/office/powerpoint/2010/main" val="904964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Content Placeholder 3"/>
          <p:cNvSpPr>
            <a:spLocks noGrp="1"/>
          </p:cNvSpPr>
          <p:nvPr>
            <p:ph sz="half" idx="2"/>
          </p:nvPr>
        </p:nvSpPr>
        <p:spPr>
          <a:xfrm>
            <a:off x="822960" y="2582335"/>
            <a:ext cx="3703320" cy="3286760"/>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Content Placeholder 5"/>
          <p:cNvSpPr>
            <a:spLocks noGrp="1"/>
          </p:cNvSpPr>
          <p:nvPr>
            <p:ph sz="quarter" idx="4"/>
          </p:nvPr>
        </p:nvSpPr>
        <p:spPr>
          <a:xfrm>
            <a:off x="4663440" y="2582334"/>
            <a:ext cx="3703320" cy="3286760"/>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pPr>
              <a:defRPr/>
            </a:pPr>
            <a:fld id="{241C28BA-EDDC-464D-B987-1D8A62C27CB0}" type="datetime1">
              <a:rPr lang="it-IT" smtClean="0"/>
              <a:t>06/10/2020</a:t>
            </a:fld>
            <a:endParaRPr lang="it-IT"/>
          </a:p>
        </p:txBody>
      </p:sp>
      <p:sp>
        <p:nvSpPr>
          <p:cNvPr id="8" name="Footer Placeholder 7"/>
          <p:cNvSpPr>
            <a:spLocks noGrp="1"/>
          </p:cNvSpPr>
          <p:nvPr>
            <p:ph type="ftr" sz="quarter" idx="11"/>
          </p:nvPr>
        </p:nvSpPr>
        <p:spPr/>
        <p:txBody>
          <a:bodyPr/>
          <a:lstStyle/>
          <a:p>
            <a:pPr>
              <a:defRPr/>
            </a:pPr>
            <a:r>
              <a:rPr lang="it-IT" smtClean="0"/>
              <a:t>PSICOLOGIA DEI GRUPPI </a:t>
            </a:r>
            <a:endParaRPr lang="it-IT"/>
          </a:p>
        </p:txBody>
      </p:sp>
      <p:sp>
        <p:nvSpPr>
          <p:cNvPr id="9" name="Slide Number Placeholder 8"/>
          <p:cNvSpPr>
            <a:spLocks noGrp="1"/>
          </p:cNvSpPr>
          <p:nvPr>
            <p:ph type="sldNum" sz="quarter" idx="12"/>
          </p:nvPr>
        </p:nvSpPr>
        <p:spPr/>
        <p:txBody>
          <a:bodyPr/>
          <a:lstStyle/>
          <a:p>
            <a:pPr>
              <a:defRPr/>
            </a:pPr>
            <a:fld id="{4BBF1D0A-F581-430B-915C-FF06DFACB935}" type="slidenum">
              <a:rPr lang="it-IT" smtClean="0"/>
              <a:pPr>
                <a:defRPr/>
              </a:pPr>
              <a:t>‹N›</a:t>
            </a:fld>
            <a:endParaRPr lang="it-IT"/>
          </a:p>
        </p:txBody>
      </p:sp>
    </p:spTree>
    <p:extLst>
      <p:ext uri="{BB962C8B-B14F-4D97-AF65-F5344CB8AC3E}">
        <p14:creationId xmlns:p14="http://schemas.microsoft.com/office/powerpoint/2010/main" val="357421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pPr>
              <a:defRPr/>
            </a:pPr>
            <a:fld id="{1CE27BBD-3EA9-4E91-A893-D1E2C935E2B9}" type="datetime1">
              <a:rPr lang="it-IT" smtClean="0"/>
              <a:t>06/10/2020</a:t>
            </a:fld>
            <a:endParaRPr lang="it-IT"/>
          </a:p>
        </p:txBody>
      </p:sp>
      <p:sp>
        <p:nvSpPr>
          <p:cNvPr id="4" name="Footer Placeholder 3"/>
          <p:cNvSpPr>
            <a:spLocks noGrp="1"/>
          </p:cNvSpPr>
          <p:nvPr>
            <p:ph type="ftr" sz="quarter" idx="11"/>
          </p:nvPr>
        </p:nvSpPr>
        <p:spPr/>
        <p:txBody>
          <a:bodyPr/>
          <a:lstStyle/>
          <a:p>
            <a:pPr>
              <a:defRPr/>
            </a:pPr>
            <a:r>
              <a:rPr lang="it-IT" smtClean="0"/>
              <a:t>PSICOLOGIA DEI GRUPPI </a:t>
            </a:r>
            <a:endParaRPr lang="it-IT"/>
          </a:p>
        </p:txBody>
      </p:sp>
      <p:sp>
        <p:nvSpPr>
          <p:cNvPr id="5" name="Slide Number Placeholder 4"/>
          <p:cNvSpPr>
            <a:spLocks noGrp="1"/>
          </p:cNvSpPr>
          <p:nvPr>
            <p:ph type="sldNum" sz="quarter" idx="12"/>
          </p:nvPr>
        </p:nvSpPr>
        <p:spPr/>
        <p:txBody>
          <a:bodyPr/>
          <a:lstStyle/>
          <a:p>
            <a:pPr>
              <a:defRPr/>
            </a:pPr>
            <a:fld id="{29F409D9-4F51-406A-BCF5-18C8522EA687}" type="slidenum">
              <a:rPr lang="it-IT" smtClean="0"/>
              <a:pPr>
                <a:defRPr/>
              </a:pPr>
              <a:t>‹N›</a:t>
            </a:fld>
            <a:endParaRPr lang="it-IT"/>
          </a:p>
        </p:txBody>
      </p:sp>
    </p:spTree>
    <p:extLst>
      <p:ext uri="{BB962C8B-B14F-4D97-AF65-F5344CB8AC3E}">
        <p14:creationId xmlns:p14="http://schemas.microsoft.com/office/powerpoint/2010/main" val="2188966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fld id="{898C62A4-3604-4338-9341-AE694B5C93B6}" type="datetime1">
              <a:rPr lang="it-IT" smtClean="0"/>
              <a:t>06/10/2020</a:t>
            </a:fld>
            <a:endParaRPr lang="it-IT"/>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r>
              <a:rPr lang="it-IT" smtClean="0"/>
              <a:t>PSICOLOGIA DEI GRUPPI </a:t>
            </a:r>
            <a:endParaRPr lang="it-IT"/>
          </a:p>
        </p:txBody>
      </p:sp>
      <p:sp>
        <p:nvSpPr>
          <p:cNvPr id="9" name="Slide Number Placeholder 8"/>
          <p:cNvSpPr>
            <a:spLocks noGrp="1"/>
          </p:cNvSpPr>
          <p:nvPr>
            <p:ph type="sldNum" sz="quarter" idx="12"/>
          </p:nvPr>
        </p:nvSpPr>
        <p:spPr/>
        <p:txBody>
          <a:bodyPr/>
          <a:lstStyle/>
          <a:p>
            <a:pPr>
              <a:defRPr/>
            </a:pPr>
            <a:fld id="{188F9460-2650-443D-A919-A48FD27CC668}" type="slidenum">
              <a:rPr lang="it-IT" smtClean="0"/>
              <a:pPr>
                <a:defRPr/>
              </a:pPr>
              <a:t>‹N›</a:t>
            </a:fld>
            <a:endParaRPr lang="it-IT"/>
          </a:p>
        </p:txBody>
      </p:sp>
    </p:spTree>
    <p:extLst>
      <p:ext uri="{BB962C8B-B14F-4D97-AF65-F5344CB8AC3E}">
        <p14:creationId xmlns:p14="http://schemas.microsoft.com/office/powerpoint/2010/main" val="4160821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it-IT" smtClean="0"/>
              <a:t>Fare clic per modificare lo stile del titolo</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fld id="{FE00F55E-F9D7-4E12-A802-1BA64548399A}" type="datetime1">
              <a:rPr lang="it-IT" smtClean="0"/>
              <a:t>06/10/2020</a:t>
            </a:fld>
            <a:endParaRPr lang="it-IT"/>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r>
              <a:rPr lang="it-IT" smtClean="0"/>
              <a:t>PSICOLOGIA DEI GRUPPI </a:t>
            </a:r>
            <a:endParaRPr lang="it-IT"/>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AD959196-C4EB-4206-B49A-221641F2F5E9}" type="slidenum">
              <a:rPr lang="it-IT" smtClean="0"/>
              <a:pPr>
                <a:defRPr/>
              </a:pPr>
              <a:t>‹N›</a:t>
            </a:fld>
            <a:endParaRPr lang="it-IT"/>
          </a:p>
        </p:txBody>
      </p:sp>
    </p:spTree>
    <p:extLst>
      <p:ext uri="{BB962C8B-B14F-4D97-AF65-F5344CB8AC3E}">
        <p14:creationId xmlns:p14="http://schemas.microsoft.com/office/powerpoint/2010/main" val="1197114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pPr>
              <a:defRPr/>
            </a:pPr>
            <a:fld id="{483FEF2A-432B-4DA0-B017-E9E52831637E}" type="datetime1">
              <a:rPr lang="it-IT" smtClean="0"/>
              <a:t>06/10/2020</a:t>
            </a:fld>
            <a:endParaRPr lang="it-IT"/>
          </a:p>
        </p:txBody>
      </p:sp>
      <p:sp>
        <p:nvSpPr>
          <p:cNvPr id="6" name="Footer Placeholder 5"/>
          <p:cNvSpPr>
            <a:spLocks noGrp="1"/>
          </p:cNvSpPr>
          <p:nvPr>
            <p:ph type="ftr" sz="quarter" idx="11"/>
          </p:nvPr>
        </p:nvSpPr>
        <p:spPr/>
        <p:txBody>
          <a:bodyPr/>
          <a:lstStyle/>
          <a:p>
            <a:pPr>
              <a:defRPr/>
            </a:pPr>
            <a:r>
              <a:rPr lang="it-IT" smtClean="0"/>
              <a:t>PSICOLOGIA DEI GRUPPI </a:t>
            </a:r>
            <a:endParaRPr lang="it-IT"/>
          </a:p>
        </p:txBody>
      </p:sp>
      <p:sp>
        <p:nvSpPr>
          <p:cNvPr id="7" name="Slide Number Placeholder 6"/>
          <p:cNvSpPr>
            <a:spLocks noGrp="1"/>
          </p:cNvSpPr>
          <p:nvPr>
            <p:ph type="sldNum" sz="quarter" idx="12"/>
          </p:nvPr>
        </p:nvSpPr>
        <p:spPr/>
        <p:txBody>
          <a:bodyPr/>
          <a:lstStyle/>
          <a:p>
            <a:pPr>
              <a:defRPr/>
            </a:pPr>
            <a:fld id="{1FE3721B-9C54-4045-97B7-85C9B21493DD}" type="slidenum">
              <a:rPr lang="it-IT" smtClean="0"/>
              <a:pPr>
                <a:defRPr/>
              </a:pPr>
              <a:t>‹N›</a:t>
            </a:fld>
            <a:endParaRPr lang="it-IT"/>
          </a:p>
        </p:txBody>
      </p:sp>
    </p:spTree>
    <p:extLst>
      <p:ext uri="{BB962C8B-B14F-4D97-AF65-F5344CB8AC3E}">
        <p14:creationId xmlns:p14="http://schemas.microsoft.com/office/powerpoint/2010/main" val="104591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fld id="{C5343CDD-C30B-4584-9385-953C2FFEB2D2}" type="datetime1">
              <a:rPr lang="it-IT" smtClean="0"/>
              <a:t>06/10/2020</a:t>
            </a:fld>
            <a:endParaRPr lang="it-IT"/>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r>
              <a:rPr lang="it-IT" smtClean="0"/>
              <a:t>PSICOLOGIA DEI GRUPPI </a:t>
            </a:r>
            <a:endParaRPr lang="it-IT"/>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F97EDE68-D4C6-44AB-B5CF-2E3783B16571}" type="slidenum">
              <a:rPr lang="it-IT" smtClean="0"/>
              <a:pPr>
                <a:defRPr/>
              </a:pPr>
              <a:t>‹N›</a:t>
            </a:fld>
            <a:endParaRPr lang="it-IT"/>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039442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www.tandfonline.com/doi/full/10.1080/10463283.2012.745672" TargetMode="External"/><Relationship Id="rId3" Type="http://schemas.openxmlformats.org/officeDocument/2006/relationships/hyperlink" Target="http://www.tandfonline.com/toc/pers20/current" TargetMode="External"/><Relationship Id="rId7" Type="http://schemas.openxmlformats.org/officeDocument/2006/relationships/hyperlink" Target="http://www.tandfonline.com/doi/full/10.1080/10463283.2012.741134" TargetMode="External"/><Relationship Id="rId2" Type="http://schemas.openxmlformats.org/officeDocument/2006/relationships/hyperlink" Target="http://www.tandfonline.com/action/doSearch?action=runSearch&amp;type=advanced&amp;searchType=journal&amp;result=true&amp;prevSearch=+authorsfield:(Amodio,+David+M.)" TargetMode="External"/><Relationship Id="rId1" Type="http://schemas.openxmlformats.org/officeDocument/2006/relationships/slideLayout" Target="../slideLayouts/slideLayout2.xml"/><Relationship Id="rId6" Type="http://schemas.openxmlformats.org/officeDocument/2006/relationships/hyperlink" Target="http://www.tandfonline.com/doi/full/10.1080/10463283.2012.744440" TargetMode="External"/><Relationship Id="rId5" Type="http://schemas.openxmlformats.org/officeDocument/2006/relationships/hyperlink" Target="http://www.tandfonline.com/action/doSearch?action=runSearch&amp;type=advanced&amp;searchType=journal&amp;result=true&amp;prevSearch=+authorsfield:(Mojzisch,+Andreas)" TargetMode="External"/><Relationship Id="rId4" Type="http://schemas.openxmlformats.org/officeDocument/2006/relationships/hyperlink" Target="http://www.tandfonline.com/action/doSearch?action=runSearch&amp;type=advanced&amp;searchType=journal&amp;result=true&amp;prevSearch=+authorsfield:(Schulz\-Hardt,+Stefan)" TargetMode="External"/><Relationship Id="rId9" Type="http://schemas.openxmlformats.org/officeDocument/2006/relationships/hyperlink" Target="http://www.annualreviews.org/doi/abs/10.1146/annurev-psych-113011-143826"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10.emf"/><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isultati immagini per cloud group psycholo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336" y="1787384"/>
            <a:ext cx="7440072" cy="4472662"/>
          </a:xfrm>
          <a:prstGeom prst="rect">
            <a:avLst/>
          </a:prstGeom>
          <a:noFill/>
          <a:extLst>
            <a:ext uri="{909E8E84-426E-40DD-AFC4-6F175D3DCCD1}">
              <a14:hiddenFill xmlns:a14="http://schemas.microsoft.com/office/drawing/2010/main">
                <a:solidFill>
                  <a:srgbClr val="FFFFFF"/>
                </a:solidFill>
              </a14:hiddenFill>
            </a:ext>
          </a:extLst>
        </p:spPr>
      </p:pic>
      <p:sp>
        <p:nvSpPr>
          <p:cNvPr id="6" name="Titolo 1"/>
          <p:cNvSpPr txBox="1">
            <a:spLocks/>
          </p:cNvSpPr>
          <p:nvPr/>
        </p:nvSpPr>
        <p:spPr>
          <a:xfrm>
            <a:off x="1403647" y="3573016"/>
            <a:ext cx="6434227" cy="1069612"/>
          </a:xfrm>
          <a:prstGeom prst="rect">
            <a:avLst/>
          </a:prstGeom>
          <a:solidFill>
            <a:schemeClr val="accent2"/>
          </a:solidFill>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fontAlgn="auto">
              <a:spcAft>
                <a:spcPts val="0"/>
              </a:spcAft>
              <a:defRPr/>
            </a:pPr>
            <a:r>
              <a:rPr lang="it-IT" sz="4000" b="1" dirty="0" smtClean="0">
                <a:solidFill>
                  <a:schemeClr val="tx1"/>
                </a:solidFill>
              </a:rPr>
              <a:t>Psicologia dei gruppi</a:t>
            </a:r>
            <a:br>
              <a:rPr lang="it-IT" sz="4000" b="1" dirty="0" smtClean="0">
                <a:solidFill>
                  <a:schemeClr val="tx1"/>
                </a:solidFill>
              </a:rPr>
            </a:br>
            <a:r>
              <a:rPr lang="en-US" sz="4000" dirty="0" smtClean="0"/>
              <a:t> Group Psychology</a:t>
            </a:r>
            <a:endParaRPr lang="it-IT" sz="4000" dirty="0" smtClean="0"/>
          </a:p>
        </p:txBody>
      </p:sp>
      <p:sp>
        <p:nvSpPr>
          <p:cNvPr id="8" name="Text Box 4"/>
          <p:cNvSpPr txBox="1">
            <a:spLocks noChangeArrowheads="1"/>
          </p:cNvSpPr>
          <p:nvPr/>
        </p:nvSpPr>
        <p:spPr bwMode="auto">
          <a:xfrm>
            <a:off x="467544" y="935703"/>
            <a:ext cx="8064895" cy="1569660"/>
          </a:xfrm>
          <a:prstGeom prst="rect">
            <a:avLst/>
          </a:prstGeom>
          <a:noFill/>
          <a:ln w="9525">
            <a:noFill/>
            <a:miter lim="800000"/>
            <a:headEnd/>
            <a:tailEnd/>
          </a:ln>
        </p:spPr>
        <p:txBody>
          <a:bodyPr wrap="square">
            <a:spAutoFit/>
          </a:bodyPr>
          <a:lstStyle/>
          <a:p>
            <a:pPr algn="ctr"/>
            <a:r>
              <a:rPr lang="it-IT" sz="1600" dirty="0">
                <a:latin typeface="+mj-lt"/>
              </a:rPr>
              <a:t>Università di Torino</a:t>
            </a:r>
          </a:p>
          <a:p>
            <a:pPr algn="ctr"/>
            <a:r>
              <a:rPr lang="it-IT" sz="1600" dirty="0" smtClean="0">
                <a:latin typeface="+mj-lt"/>
              </a:rPr>
              <a:t>Dipartimento di Psicologia</a:t>
            </a:r>
          </a:p>
          <a:p>
            <a:pPr algn="ctr"/>
            <a:r>
              <a:rPr lang="it-IT" sz="1600" dirty="0">
                <a:latin typeface="+mj-lt"/>
              </a:rPr>
              <a:t>Corso di Laurea Magistrale in Psicologia clinica: salute e interventi nella comunità</a:t>
            </a:r>
            <a:endParaRPr lang="it-IT" sz="1600" dirty="0" smtClean="0">
              <a:latin typeface="+mj-lt"/>
            </a:endParaRPr>
          </a:p>
          <a:p>
            <a:pPr algn="ctr"/>
            <a:endParaRPr lang="it-IT" sz="1600" dirty="0">
              <a:latin typeface="+mj-lt"/>
              <a:cs typeface="Times New Roman" pitchFamily="18" charset="0"/>
            </a:endParaRPr>
          </a:p>
          <a:p>
            <a:pPr algn="ctr"/>
            <a:r>
              <a:rPr lang="it-IT" sz="1600" dirty="0">
                <a:latin typeface="+mj-lt"/>
                <a:cs typeface="Times New Roman" pitchFamily="18" charset="0"/>
              </a:rPr>
              <a:t> </a:t>
            </a:r>
          </a:p>
          <a:p>
            <a:pPr algn="ctr"/>
            <a:endParaRPr lang="it-IT" sz="1600" dirty="0">
              <a:latin typeface="+mj-lt"/>
              <a:cs typeface="Times New Roman" pitchFamily="18" charset="0"/>
            </a:endParaRPr>
          </a:p>
        </p:txBody>
      </p:sp>
      <p:sp>
        <p:nvSpPr>
          <p:cNvPr id="9" name="Rettangolo 6"/>
          <p:cNvSpPr>
            <a:spLocks noChangeArrowheads="1"/>
          </p:cNvSpPr>
          <p:nvPr/>
        </p:nvSpPr>
        <p:spPr bwMode="auto">
          <a:xfrm>
            <a:off x="3707904" y="6417273"/>
            <a:ext cx="1428596" cy="369332"/>
          </a:xfrm>
          <a:prstGeom prst="rect">
            <a:avLst/>
          </a:prstGeom>
          <a:noFill/>
          <a:ln w="9525">
            <a:noFill/>
            <a:miter lim="800000"/>
            <a:headEnd/>
            <a:tailEnd/>
          </a:ln>
        </p:spPr>
        <p:txBody>
          <a:bodyPr wrap="none">
            <a:spAutoFit/>
          </a:bodyPr>
          <a:lstStyle/>
          <a:p>
            <a:r>
              <a:rPr lang="it-IT" dirty="0" smtClean="0">
                <a:latin typeface="Garamond" pitchFamily="18" charset="0"/>
              </a:rPr>
              <a:t>A.A</a:t>
            </a:r>
            <a:r>
              <a:rPr lang="it-IT" dirty="0">
                <a:latin typeface="Garamond" pitchFamily="18" charset="0"/>
              </a:rPr>
              <a:t>. </a:t>
            </a:r>
            <a:r>
              <a:rPr lang="it-IT" dirty="0" smtClean="0">
                <a:latin typeface="Garamond" pitchFamily="18" charset="0"/>
              </a:rPr>
              <a:t>2020/21</a:t>
            </a:r>
            <a:endParaRPr lang="it-IT" dirty="0">
              <a:latin typeface="Calibri" pitchFamily="34" charset="0"/>
            </a:endParaRPr>
          </a:p>
        </p:txBody>
      </p:sp>
      <p:sp>
        <p:nvSpPr>
          <p:cNvPr id="10" name="Rettangolo 9"/>
          <p:cNvSpPr/>
          <p:nvPr/>
        </p:nvSpPr>
        <p:spPr>
          <a:xfrm>
            <a:off x="6516216" y="523051"/>
            <a:ext cx="2259849" cy="369332"/>
          </a:xfrm>
          <a:prstGeom prst="rect">
            <a:avLst/>
          </a:prstGeom>
        </p:spPr>
        <p:txBody>
          <a:bodyPr wrap="none">
            <a:spAutoFit/>
          </a:bodyPr>
          <a:lstStyle/>
          <a:p>
            <a:r>
              <a:rPr lang="it-IT" dirty="0">
                <a:solidFill>
                  <a:prstClr val="black"/>
                </a:solidFill>
                <a:latin typeface="+mj-lt"/>
              </a:rPr>
              <a:t>Torino, </a:t>
            </a:r>
            <a:r>
              <a:rPr lang="it-IT" dirty="0" smtClean="0">
                <a:solidFill>
                  <a:prstClr val="black"/>
                </a:solidFill>
                <a:latin typeface="+mj-lt"/>
              </a:rPr>
              <a:t>5 </a:t>
            </a:r>
            <a:r>
              <a:rPr lang="it-IT" dirty="0">
                <a:solidFill>
                  <a:prstClr val="black"/>
                </a:solidFill>
                <a:latin typeface="+mj-lt"/>
              </a:rPr>
              <a:t>ottobre </a:t>
            </a:r>
            <a:r>
              <a:rPr lang="it-IT" dirty="0" smtClean="0">
                <a:solidFill>
                  <a:prstClr val="black"/>
                </a:solidFill>
                <a:latin typeface="+mj-lt"/>
              </a:rPr>
              <a:t>2020</a:t>
            </a:r>
            <a:endParaRPr lang="it-IT" dirty="0">
              <a:latin typeface="+mj-lt"/>
            </a:endParaRPr>
          </a:p>
        </p:txBody>
      </p:sp>
      <p:pic>
        <p:nvPicPr>
          <p:cNvPr id="12" name="Picture 3" descr="logo1"/>
          <p:cNvPicPr>
            <a:picLocks noChangeAspect="1" noChangeArrowheads="1"/>
          </p:cNvPicPr>
          <p:nvPr/>
        </p:nvPicPr>
        <p:blipFill>
          <a:blip r:embed="rId3" cstate="print"/>
          <a:srcRect/>
          <a:stretch>
            <a:fillRect/>
          </a:stretch>
        </p:blipFill>
        <p:spPr bwMode="auto">
          <a:xfrm>
            <a:off x="4211960" y="188640"/>
            <a:ext cx="685800" cy="684213"/>
          </a:xfrm>
          <a:prstGeom prst="rect">
            <a:avLst/>
          </a:prstGeom>
          <a:noFill/>
          <a:ln w="9525">
            <a:noFill/>
            <a:miter lim="800000"/>
            <a:headEnd/>
            <a:tailEnd/>
          </a:ln>
        </p:spPr>
      </p:pic>
    </p:spTree>
    <p:extLst>
      <p:ext uri="{BB962C8B-B14F-4D97-AF65-F5344CB8AC3E}">
        <p14:creationId xmlns:p14="http://schemas.microsoft.com/office/powerpoint/2010/main" val="7012571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6552" y="1058023"/>
            <a:ext cx="7643192" cy="725488"/>
          </a:xfrm>
        </p:spPr>
        <p:txBody>
          <a:bodyPr rtlCol="0">
            <a:normAutofit fontScale="90000"/>
          </a:bodyPr>
          <a:lstStyle/>
          <a:p>
            <a:pPr algn="ctr" eaLnBrk="1" fontAlgn="auto" hangingPunct="1">
              <a:spcAft>
                <a:spcPts val="0"/>
              </a:spcAft>
              <a:defRPr/>
            </a:pPr>
            <a:r>
              <a:rPr lang="it-IT" dirty="0" smtClean="0">
                <a:latin typeface="Garamond" panose="02020404030301010803" pitchFamily="18" charset="0"/>
              </a:rPr>
              <a:t>Bibliografia di riferimento </a:t>
            </a:r>
            <a:r>
              <a:rPr lang="it-IT" dirty="0" smtClean="0"/>
              <a:t/>
            </a:r>
            <a:br>
              <a:rPr lang="it-IT" dirty="0" smtClean="0"/>
            </a:br>
            <a:endParaRPr lang="it-IT" sz="3100" dirty="0" smtClean="0"/>
          </a:p>
        </p:txBody>
      </p:sp>
      <p:sp>
        <p:nvSpPr>
          <p:cNvPr id="3" name="Segnaposto piè di pagina 2"/>
          <p:cNvSpPr>
            <a:spLocks noGrp="1"/>
          </p:cNvSpPr>
          <p:nvPr>
            <p:ph type="ftr" sz="quarter" idx="11"/>
          </p:nvPr>
        </p:nvSpPr>
        <p:spPr/>
        <p:txBody>
          <a:bodyPr/>
          <a:lstStyle/>
          <a:p>
            <a:pPr>
              <a:defRPr/>
            </a:pPr>
            <a:r>
              <a:rPr lang="it-IT" smtClean="0"/>
              <a:t>PSICOLOGIA DEI GRUPPI </a:t>
            </a:r>
            <a:endParaRPr lang="it-IT"/>
          </a:p>
        </p:txBody>
      </p:sp>
      <p:pic>
        <p:nvPicPr>
          <p:cNvPr id="37890" name="Picture 2" descr="http://www.psicologia-italia.it/immagini/varie/immagini%20wiki/allievi_1909.jpg"/>
          <p:cNvPicPr>
            <a:picLocks noChangeAspect="1" noChangeArrowheads="1"/>
          </p:cNvPicPr>
          <p:nvPr/>
        </p:nvPicPr>
        <p:blipFill>
          <a:blip r:embed="rId3" cstate="print"/>
          <a:srcRect/>
          <a:stretch>
            <a:fillRect/>
          </a:stretch>
        </p:blipFill>
        <p:spPr bwMode="auto">
          <a:xfrm>
            <a:off x="6562812" y="188640"/>
            <a:ext cx="2329668" cy="1584175"/>
          </a:xfrm>
          <a:prstGeom prst="rect">
            <a:avLst/>
          </a:prstGeom>
          <a:noFill/>
        </p:spPr>
      </p:pic>
      <p:sp>
        <p:nvSpPr>
          <p:cNvPr id="6" name="Rettangolo 5"/>
          <p:cNvSpPr/>
          <p:nvPr/>
        </p:nvSpPr>
        <p:spPr>
          <a:xfrm>
            <a:off x="323528" y="1964353"/>
            <a:ext cx="8280920" cy="3785652"/>
          </a:xfrm>
          <a:prstGeom prst="rect">
            <a:avLst/>
          </a:prstGeom>
        </p:spPr>
        <p:txBody>
          <a:bodyPr wrap="square">
            <a:spAutoFit/>
          </a:bodyPr>
          <a:lstStyle/>
          <a:p>
            <a:r>
              <a:rPr lang="it-IT" sz="2400" dirty="0">
                <a:solidFill>
                  <a:srgbClr val="000000"/>
                </a:solidFill>
                <a:latin typeface="+mn-lt"/>
              </a:rPr>
              <a:t>Per la </a:t>
            </a:r>
            <a:r>
              <a:rPr lang="it-IT" sz="2400" dirty="0">
                <a:solidFill>
                  <a:srgbClr val="C00000"/>
                </a:solidFill>
                <a:latin typeface="+mn-lt"/>
              </a:rPr>
              <a:t>parte </a:t>
            </a:r>
            <a:r>
              <a:rPr lang="it-IT" sz="2400" dirty="0" smtClean="0">
                <a:solidFill>
                  <a:srgbClr val="C00000"/>
                </a:solidFill>
                <a:latin typeface="+mn-lt"/>
              </a:rPr>
              <a:t>generale</a:t>
            </a:r>
          </a:p>
          <a:p>
            <a:r>
              <a:rPr lang="it-IT" sz="2400" b="1" dirty="0" smtClean="0">
                <a:latin typeface="+mn-lt"/>
              </a:rPr>
              <a:t>1 volume a scelta tra i seguenti</a:t>
            </a:r>
            <a:r>
              <a:rPr lang="it-IT" sz="2400" dirty="0">
                <a:solidFill>
                  <a:srgbClr val="000000"/>
                </a:solidFill>
                <a:latin typeface="+mn-lt"/>
              </a:rPr>
              <a:t/>
            </a:r>
            <a:br>
              <a:rPr lang="it-IT" sz="2400" dirty="0">
                <a:solidFill>
                  <a:srgbClr val="000000"/>
                </a:solidFill>
                <a:latin typeface="+mn-lt"/>
              </a:rPr>
            </a:br>
            <a:r>
              <a:rPr lang="it-IT" sz="2400" dirty="0" smtClean="0">
                <a:solidFill>
                  <a:srgbClr val="000000"/>
                </a:solidFill>
                <a:latin typeface="+mn-lt"/>
              </a:rPr>
              <a:t>- </a:t>
            </a:r>
            <a:r>
              <a:rPr lang="it-IT" sz="2400" dirty="0" err="1" smtClean="0">
                <a:solidFill>
                  <a:srgbClr val="000000"/>
                </a:solidFill>
                <a:latin typeface="+mn-lt"/>
              </a:rPr>
              <a:t>Brown</a:t>
            </a:r>
            <a:r>
              <a:rPr lang="it-IT" sz="2400" dirty="0" smtClean="0">
                <a:solidFill>
                  <a:srgbClr val="000000"/>
                </a:solidFill>
                <a:latin typeface="+mn-lt"/>
              </a:rPr>
              <a:t> </a:t>
            </a:r>
            <a:r>
              <a:rPr lang="it-IT" sz="2400" dirty="0">
                <a:solidFill>
                  <a:srgbClr val="000000"/>
                </a:solidFill>
                <a:latin typeface="+mn-lt"/>
              </a:rPr>
              <a:t>R. (2005). </a:t>
            </a:r>
            <a:r>
              <a:rPr lang="it-IT" sz="2400" i="1" dirty="0">
                <a:solidFill>
                  <a:srgbClr val="000000"/>
                </a:solidFill>
                <a:latin typeface="+mn-lt"/>
              </a:rPr>
              <a:t>Psicologia sociale dei gruppi</a:t>
            </a:r>
            <a:r>
              <a:rPr lang="it-IT" sz="2400" dirty="0">
                <a:solidFill>
                  <a:srgbClr val="000000"/>
                </a:solidFill>
                <a:latin typeface="+mn-lt"/>
              </a:rPr>
              <a:t>. Il Mulino, Bologna</a:t>
            </a:r>
            <a:r>
              <a:rPr lang="it-IT" sz="2400" dirty="0" smtClean="0">
                <a:solidFill>
                  <a:srgbClr val="000000"/>
                </a:solidFill>
                <a:latin typeface="+mn-lt"/>
              </a:rPr>
              <a:t>.</a:t>
            </a:r>
          </a:p>
          <a:p>
            <a:pPr marL="342900" indent="-342900">
              <a:buFontTx/>
              <a:buChar char="-"/>
            </a:pPr>
            <a:r>
              <a:rPr lang="it-IT" sz="2400" dirty="0" smtClean="0">
                <a:solidFill>
                  <a:srgbClr val="000000"/>
                </a:solidFill>
                <a:latin typeface="+mn-lt"/>
              </a:rPr>
              <a:t>Testoni</a:t>
            </a:r>
            <a:r>
              <a:rPr lang="it-IT" sz="2400" dirty="0">
                <a:solidFill>
                  <a:srgbClr val="000000"/>
                </a:solidFill>
                <a:latin typeface="+mn-lt"/>
              </a:rPr>
              <a:t>, I. e Mosso C.O. (2014) </a:t>
            </a:r>
            <a:r>
              <a:rPr lang="it-IT" sz="2400" i="1" dirty="0">
                <a:solidFill>
                  <a:srgbClr val="000000"/>
                </a:solidFill>
                <a:latin typeface="+mn-lt"/>
              </a:rPr>
              <a:t>Dai gruppi alla comunità. Problemi umani e società inclusiva.</a:t>
            </a:r>
            <a:r>
              <a:rPr lang="it-IT" sz="2400" dirty="0">
                <a:solidFill>
                  <a:srgbClr val="000000"/>
                </a:solidFill>
                <a:latin typeface="+mn-lt"/>
              </a:rPr>
              <a:t> Utet, Torino</a:t>
            </a:r>
            <a:r>
              <a:rPr lang="it-IT" sz="2400" dirty="0" smtClean="0">
                <a:solidFill>
                  <a:srgbClr val="000000"/>
                </a:solidFill>
                <a:latin typeface="+mn-lt"/>
              </a:rPr>
              <a:t>.</a:t>
            </a:r>
          </a:p>
          <a:p>
            <a:endParaRPr lang="it-IT" sz="2400" dirty="0">
              <a:solidFill>
                <a:srgbClr val="000000"/>
              </a:solidFill>
              <a:latin typeface="+mn-lt"/>
            </a:endParaRPr>
          </a:p>
          <a:p>
            <a:r>
              <a:rPr lang="it-IT" sz="2400" dirty="0" smtClean="0">
                <a:solidFill>
                  <a:srgbClr val="000000"/>
                </a:solidFill>
                <a:latin typeface="+mn-lt"/>
              </a:rPr>
              <a:t>[segue]</a:t>
            </a:r>
            <a:endParaRPr lang="it-IT" sz="2400" dirty="0">
              <a:solidFill>
                <a:srgbClr val="000000"/>
              </a:solidFill>
              <a:latin typeface="+mn-lt"/>
            </a:endParaRPr>
          </a:p>
          <a:p>
            <a:endParaRPr lang="it-IT" sz="2400" dirty="0">
              <a:solidFill>
                <a:srgbClr val="000000"/>
              </a:solidFill>
              <a:latin typeface="+mn-lt"/>
            </a:endParaRPr>
          </a:p>
          <a:p>
            <a:r>
              <a:rPr lang="it-IT" sz="2400" dirty="0" smtClean="0">
                <a:solidFill>
                  <a:srgbClr val="000000"/>
                </a:solidFill>
                <a:latin typeface="+mn-lt"/>
              </a:rPr>
              <a:t> </a:t>
            </a:r>
            <a:endParaRPr lang="it-IT" sz="2400" b="0" i="0" dirty="0">
              <a:solidFill>
                <a:srgbClr val="000000"/>
              </a:solidFill>
              <a:effectLst/>
              <a:latin typeface="+mn-lt"/>
            </a:endParaRPr>
          </a:p>
        </p:txBody>
      </p:sp>
    </p:spTree>
    <p:extLst>
      <p:ext uri="{BB962C8B-B14F-4D97-AF65-F5344CB8AC3E}">
        <p14:creationId xmlns:p14="http://schemas.microsoft.com/office/powerpoint/2010/main" val="30563349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51520" y="620688"/>
            <a:ext cx="8363272" cy="5632311"/>
          </a:xfrm>
          <a:prstGeom prst="rect">
            <a:avLst/>
          </a:prstGeom>
        </p:spPr>
        <p:txBody>
          <a:bodyPr wrap="square">
            <a:spAutoFit/>
          </a:bodyPr>
          <a:lstStyle/>
          <a:p>
            <a:r>
              <a:rPr lang="it-IT" dirty="0" smtClean="0">
                <a:solidFill>
                  <a:srgbClr val="000000"/>
                </a:solidFill>
                <a:latin typeface="Source Sans Pro"/>
              </a:rPr>
              <a:t>Inoltre, </a:t>
            </a:r>
            <a:r>
              <a:rPr lang="it-IT" b="1" dirty="0" smtClean="0">
                <a:solidFill>
                  <a:srgbClr val="000000"/>
                </a:solidFill>
                <a:latin typeface="Source Sans Pro"/>
              </a:rPr>
              <a:t>2 volumi </a:t>
            </a:r>
            <a:r>
              <a:rPr lang="it-IT" u="sng" dirty="0" smtClean="0">
                <a:solidFill>
                  <a:srgbClr val="000000"/>
                </a:solidFill>
                <a:latin typeface="Source Sans Pro"/>
              </a:rPr>
              <a:t>oppure</a:t>
            </a:r>
            <a:r>
              <a:rPr lang="it-IT" dirty="0" smtClean="0">
                <a:solidFill>
                  <a:srgbClr val="000000"/>
                </a:solidFill>
                <a:latin typeface="Source Sans Pro"/>
              </a:rPr>
              <a:t> </a:t>
            </a:r>
            <a:r>
              <a:rPr lang="it-IT" b="1" dirty="0">
                <a:solidFill>
                  <a:srgbClr val="000000"/>
                </a:solidFill>
                <a:latin typeface="Source Sans Pro"/>
              </a:rPr>
              <a:t>1 volume </a:t>
            </a:r>
            <a:r>
              <a:rPr lang="it-IT" smtClean="0">
                <a:solidFill>
                  <a:srgbClr val="000000"/>
                </a:solidFill>
                <a:latin typeface="Source Sans Pro"/>
              </a:rPr>
              <a:t>se si partecipa </a:t>
            </a:r>
            <a:r>
              <a:rPr lang="it-IT" dirty="0" smtClean="0">
                <a:solidFill>
                  <a:srgbClr val="000000"/>
                </a:solidFill>
                <a:latin typeface="Source Sans Pro"/>
              </a:rPr>
              <a:t>all’attività dei </a:t>
            </a:r>
            <a:r>
              <a:rPr lang="it-IT" smtClean="0">
                <a:solidFill>
                  <a:srgbClr val="000000"/>
                </a:solidFill>
                <a:latin typeface="Source Sans Pro"/>
              </a:rPr>
              <a:t>gruppi e si </a:t>
            </a:r>
            <a:r>
              <a:rPr lang="it-IT" dirty="0" smtClean="0">
                <a:solidFill>
                  <a:srgbClr val="000000"/>
                </a:solidFill>
                <a:latin typeface="Source Sans Pro"/>
              </a:rPr>
              <a:t>svolge l’elaborato, a </a:t>
            </a:r>
            <a:r>
              <a:rPr lang="it-IT" dirty="0">
                <a:solidFill>
                  <a:srgbClr val="000000"/>
                </a:solidFill>
                <a:latin typeface="Source Sans Pro"/>
              </a:rPr>
              <a:t>scelta tra i seguenti: </a:t>
            </a:r>
            <a:br>
              <a:rPr lang="it-IT" dirty="0">
                <a:solidFill>
                  <a:srgbClr val="000000"/>
                </a:solidFill>
                <a:latin typeface="Source Sans Pro"/>
              </a:rPr>
            </a:br>
            <a:r>
              <a:rPr lang="it-IT" dirty="0" smtClean="0">
                <a:solidFill>
                  <a:srgbClr val="000000"/>
                </a:solidFill>
                <a:latin typeface="Source Sans Pro"/>
              </a:rPr>
              <a:t>- </a:t>
            </a:r>
            <a:r>
              <a:rPr lang="it-IT" dirty="0" err="1"/>
              <a:t>Davolo,A</a:t>
            </a:r>
            <a:r>
              <a:rPr lang="it-IT" dirty="0"/>
              <a:t>. Mancini T. (2017) L’intervento psicologico con i migranti. Bologna, Il </a:t>
            </a:r>
            <a:r>
              <a:rPr lang="it-IT" dirty="0" smtClean="0"/>
              <a:t>Mulino</a:t>
            </a:r>
          </a:p>
          <a:p>
            <a:pPr marL="285750" indent="-285750">
              <a:buFontTx/>
              <a:buChar char="-"/>
            </a:pPr>
            <a:r>
              <a:rPr lang="it-IT" dirty="0" smtClean="0"/>
              <a:t>Giunta </a:t>
            </a:r>
            <a:r>
              <a:rPr lang="it-IT" dirty="0"/>
              <a:t>S e Lo Verso G. (2019) Fare gruppi. Bologna, Il </a:t>
            </a:r>
            <a:r>
              <a:rPr lang="it-IT" dirty="0" smtClean="0"/>
              <a:t>Mulino</a:t>
            </a:r>
            <a:r>
              <a:rPr lang="it-IT" dirty="0" smtClean="0">
                <a:solidFill>
                  <a:srgbClr val="000000"/>
                </a:solidFill>
                <a:latin typeface="Source Sans Pro"/>
              </a:rPr>
              <a:t>.</a:t>
            </a:r>
            <a:r>
              <a:rPr lang="it-IT" dirty="0">
                <a:solidFill>
                  <a:srgbClr val="000000"/>
                </a:solidFill>
                <a:latin typeface="Source Sans Pro"/>
              </a:rPr>
              <a:t> </a:t>
            </a:r>
            <a:endParaRPr lang="it-IT" dirty="0" smtClean="0">
              <a:solidFill>
                <a:srgbClr val="000000"/>
              </a:solidFill>
              <a:latin typeface="Source Sans Pro"/>
            </a:endParaRPr>
          </a:p>
          <a:p>
            <a:pPr marL="285750" indent="-285750">
              <a:buFontTx/>
              <a:buChar char="-"/>
            </a:pPr>
            <a:r>
              <a:rPr lang="it-IT" dirty="0" smtClean="0">
                <a:solidFill>
                  <a:srgbClr val="000000"/>
                </a:solidFill>
                <a:latin typeface="Source Sans Pro"/>
              </a:rPr>
              <a:t> Pagliaro </a:t>
            </a:r>
            <a:r>
              <a:rPr lang="it-IT" dirty="0">
                <a:solidFill>
                  <a:srgbClr val="000000"/>
                </a:solidFill>
                <a:latin typeface="Source Sans Pro"/>
              </a:rPr>
              <a:t>S. (2014) </a:t>
            </a:r>
            <a:r>
              <a:rPr lang="it-IT" i="1" dirty="0">
                <a:solidFill>
                  <a:srgbClr val="000000"/>
                </a:solidFill>
                <a:latin typeface="Source Sans Pro"/>
              </a:rPr>
              <a:t>La moralità e la percezione sociale</a:t>
            </a:r>
            <a:r>
              <a:rPr lang="it-IT" dirty="0">
                <a:solidFill>
                  <a:srgbClr val="000000"/>
                </a:solidFill>
                <a:latin typeface="Source Sans Pro"/>
              </a:rPr>
              <a:t>, Rimini, </a:t>
            </a:r>
            <a:r>
              <a:rPr lang="it-IT" dirty="0" smtClean="0">
                <a:solidFill>
                  <a:srgbClr val="000000"/>
                </a:solidFill>
                <a:latin typeface="Source Sans Pro"/>
              </a:rPr>
              <a:t>Maggioli</a:t>
            </a:r>
          </a:p>
          <a:p>
            <a:pPr marL="285750" indent="-285750">
              <a:buFontTx/>
              <a:buChar char="-"/>
            </a:pPr>
            <a:r>
              <a:rPr lang="it-IT" dirty="0" smtClean="0">
                <a:solidFill>
                  <a:srgbClr val="000000"/>
                </a:solidFill>
                <a:latin typeface="Source Sans Pro"/>
              </a:rPr>
              <a:t>Altri volumi saranno indicati durante le lezioni.</a:t>
            </a:r>
          </a:p>
          <a:p>
            <a:pPr marL="285750" indent="-285750">
              <a:buFontTx/>
              <a:buChar char="-"/>
            </a:pPr>
            <a:endParaRPr lang="it-IT" dirty="0">
              <a:solidFill>
                <a:srgbClr val="000000"/>
              </a:solidFill>
              <a:latin typeface="Source Sans Pro"/>
            </a:endParaRPr>
          </a:p>
          <a:p>
            <a:r>
              <a:rPr lang="it-IT" b="1" dirty="0" smtClean="0"/>
              <a:t>1 articolo </a:t>
            </a:r>
            <a:r>
              <a:rPr lang="it-IT" b="1" dirty="0"/>
              <a:t>a scelta </a:t>
            </a:r>
            <a:r>
              <a:rPr lang="it-IT" dirty="0"/>
              <a:t>tra i </a:t>
            </a:r>
            <a:r>
              <a:rPr lang="it-IT" dirty="0" smtClean="0"/>
              <a:t>seguenti o tra quelli segnalati di volta in volta a lezione:</a:t>
            </a:r>
            <a:endParaRPr lang="it-IT" dirty="0"/>
          </a:p>
          <a:p>
            <a:r>
              <a:rPr lang="it-IT" dirty="0" err="1"/>
              <a:t>Cikara</a:t>
            </a:r>
            <a:r>
              <a:rPr lang="it-IT" dirty="0"/>
              <a:t>, M., &amp; Van </a:t>
            </a:r>
            <a:r>
              <a:rPr lang="it-IT" dirty="0" err="1"/>
              <a:t>Bavel</a:t>
            </a:r>
            <a:r>
              <a:rPr lang="it-IT" dirty="0"/>
              <a:t>, J. J. (2014). The </a:t>
            </a:r>
            <a:r>
              <a:rPr lang="it-IT" dirty="0" err="1"/>
              <a:t>neuroscience</a:t>
            </a:r>
            <a:r>
              <a:rPr lang="it-IT" dirty="0"/>
              <a:t> of </a:t>
            </a:r>
            <a:r>
              <a:rPr lang="it-IT" dirty="0" err="1"/>
              <a:t>intergroup</a:t>
            </a:r>
            <a:r>
              <a:rPr lang="it-IT" dirty="0"/>
              <a:t> relations an integrative </a:t>
            </a:r>
            <a:r>
              <a:rPr lang="it-IT" dirty="0" err="1"/>
              <a:t>review</a:t>
            </a:r>
            <a:r>
              <a:rPr lang="it-IT" dirty="0"/>
              <a:t>. </a:t>
            </a:r>
            <a:r>
              <a:rPr lang="it-IT" dirty="0" err="1"/>
              <a:t>Perspectives</a:t>
            </a:r>
            <a:r>
              <a:rPr lang="it-IT" dirty="0"/>
              <a:t> on </a:t>
            </a:r>
            <a:r>
              <a:rPr lang="it-IT" dirty="0" err="1"/>
              <a:t>Psychological</a:t>
            </a:r>
            <a:r>
              <a:rPr lang="it-IT" dirty="0"/>
              <a:t> Science, 9(3), 245-274</a:t>
            </a:r>
            <a:r>
              <a:rPr lang="it-IT" dirty="0" smtClean="0"/>
              <a:t>.</a:t>
            </a:r>
          </a:p>
          <a:p>
            <a:endParaRPr lang="it-IT" dirty="0"/>
          </a:p>
          <a:p>
            <a:r>
              <a:rPr lang="it-IT" dirty="0" err="1"/>
              <a:t>Cruwys</a:t>
            </a:r>
            <a:r>
              <a:rPr lang="it-IT" dirty="0"/>
              <a:t>, T ,</a:t>
            </a:r>
            <a:r>
              <a:rPr lang="it-IT" dirty="0" err="1"/>
              <a:t>Haslam</a:t>
            </a:r>
            <a:r>
              <a:rPr lang="it-IT" dirty="0"/>
              <a:t>, SA ; </a:t>
            </a:r>
            <a:r>
              <a:rPr lang="it-IT" dirty="0" err="1"/>
              <a:t>Dingle</a:t>
            </a:r>
            <a:r>
              <a:rPr lang="it-IT" dirty="0"/>
              <a:t>, </a:t>
            </a:r>
            <a:r>
              <a:rPr lang="it-IT" dirty="0" err="1"/>
              <a:t>Ga</a:t>
            </a:r>
            <a:r>
              <a:rPr lang="it-IT" dirty="0"/>
              <a:t> ; </a:t>
            </a:r>
            <a:r>
              <a:rPr lang="it-IT" dirty="0" err="1"/>
              <a:t>Haslam</a:t>
            </a:r>
            <a:r>
              <a:rPr lang="it-IT" dirty="0"/>
              <a:t>, C ; </a:t>
            </a:r>
            <a:r>
              <a:rPr lang="it-IT" dirty="0" err="1"/>
              <a:t>Jetten</a:t>
            </a:r>
            <a:r>
              <a:rPr lang="it-IT" dirty="0"/>
              <a:t>, J (2014) </a:t>
            </a:r>
            <a:r>
              <a:rPr lang="it-IT" dirty="0" err="1"/>
              <a:t>Depression</a:t>
            </a:r>
            <a:r>
              <a:rPr lang="it-IT" dirty="0"/>
              <a:t> and Social Identity: An Integrative </a:t>
            </a:r>
            <a:r>
              <a:rPr lang="it-IT" dirty="0" err="1"/>
              <a:t>Review</a:t>
            </a:r>
            <a:r>
              <a:rPr lang="it-IT" dirty="0"/>
              <a:t>, </a:t>
            </a:r>
            <a:r>
              <a:rPr lang="it-IT" dirty="0" err="1"/>
              <a:t>Personality</a:t>
            </a:r>
            <a:r>
              <a:rPr lang="it-IT" dirty="0"/>
              <a:t> And Social </a:t>
            </a:r>
            <a:r>
              <a:rPr lang="it-IT" dirty="0" err="1"/>
              <a:t>Psychology</a:t>
            </a:r>
            <a:r>
              <a:rPr lang="it-IT" dirty="0"/>
              <a:t> </a:t>
            </a:r>
            <a:r>
              <a:rPr lang="it-IT" dirty="0" err="1"/>
              <a:t>Review</a:t>
            </a:r>
            <a:r>
              <a:rPr lang="it-IT" dirty="0"/>
              <a:t>, 18, 3, p.215-238 DOI: </a:t>
            </a:r>
            <a:r>
              <a:rPr lang="it-IT" dirty="0" smtClean="0"/>
              <a:t>10.1177/1088868314523839</a:t>
            </a:r>
          </a:p>
          <a:p>
            <a:endParaRPr lang="it-IT" dirty="0"/>
          </a:p>
          <a:p>
            <a:r>
              <a:rPr lang="it-IT" dirty="0" err="1"/>
              <a:t>Cruwys</a:t>
            </a:r>
            <a:r>
              <a:rPr lang="it-IT" dirty="0"/>
              <a:t>, T., </a:t>
            </a:r>
            <a:r>
              <a:rPr lang="it-IT" dirty="0" err="1"/>
              <a:t>Platow</a:t>
            </a:r>
            <a:r>
              <a:rPr lang="it-IT" dirty="0"/>
              <a:t>, M. J., </a:t>
            </a:r>
            <a:r>
              <a:rPr lang="it-IT" dirty="0" err="1"/>
              <a:t>Rieger</a:t>
            </a:r>
            <a:r>
              <a:rPr lang="it-IT" dirty="0"/>
              <a:t>, E., Byrne, D. G., &amp; </a:t>
            </a:r>
            <a:r>
              <a:rPr lang="it-IT" dirty="0" err="1"/>
              <a:t>Haslam</a:t>
            </a:r>
            <a:r>
              <a:rPr lang="it-IT" dirty="0"/>
              <a:t>, S. A. (2016). The social </a:t>
            </a:r>
            <a:r>
              <a:rPr lang="it-IT" dirty="0" err="1"/>
              <a:t>psychology</a:t>
            </a:r>
            <a:r>
              <a:rPr lang="it-IT" dirty="0"/>
              <a:t> of </a:t>
            </a:r>
            <a:r>
              <a:rPr lang="it-IT" dirty="0" err="1"/>
              <a:t>disordered</a:t>
            </a:r>
            <a:r>
              <a:rPr lang="it-IT" dirty="0"/>
              <a:t> </a:t>
            </a:r>
            <a:r>
              <a:rPr lang="it-IT" dirty="0" err="1"/>
              <a:t>eating</a:t>
            </a:r>
            <a:r>
              <a:rPr lang="it-IT" dirty="0"/>
              <a:t>: The </a:t>
            </a:r>
            <a:r>
              <a:rPr lang="it-IT" dirty="0" err="1"/>
              <a:t>Situated</a:t>
            </a:r>
            <a:r>
              <a:rPr lang="it-IT" dirty="0"/>
              <a:t> Identity </a:t>
            </a:r>
            <a:r>
              <a:rPr lang="it-IT" dirty="0" err="1"/>
              <a:t>Enactment</a:t>
            </a:r>
            <a:r>
              <a:rPr lang="it-IT" dirty="0"/>
              <a:t> model. </a:t>
            </a:r>
            <a:r>
              <a:rPr lang="it-IT" i="1" dirty="0" err="1"/>
              <a:t>European</a:t>
            </a:r>
            <a:r>
              <a:rPr lang="it-IT" i="1" dirty="0"/>
              <a:t> </a:t>
            </a:r>
            <a:r>
              <a:rPr lang="it-IT" i="1" dirty="0" err="1"/>
              <a:t>Review</a:t>
            </a:r>
            <a:r>
              <a:rPr lang="it-IT" i="1" dirty="0"/>
              <a:t> of Social </a:t>
            </a:r>
            <a:r>
              <a:rPr lang="it-IT" i="1" dirty="0" err="1"/>
              <a:t>Psychology</a:t>
            </a:r>
            <a:r>
              <a:rPr lang="it-IT" dirty="0"/>
              <a:t>, </a:t>
            </a:r>
            <a:r>
              <a:rPr lang="it-IT" i="1" dirty="0"/>
              <a:t>27</a:t>
            </a:r>
            <a:r>
              <a:rPr lang="it-IT" dirty="0"/>
              <a:t>(1), 160-195</a:t>
            </a:r>
            <a:r>
              <a:rPr lang="it-IT" dirty="0" smtClean="0"/>
              <a:t>.</a:t>
            </a:r>
          </a:p>
          <a:p>
            <a:endParaRPr lang="it-IT" dirty="0"/>
          </a:p>
        </p:txBody>
      </p:sp>
      <p:sp>
        <p:nvSpPr>
          <p:cNvPr id="2" name="Segnaposto piè di pagina 1"/>
          <p:cNvSpPr>
            <a:spLocks noGrp="1"/>
          </p:cNvSpPr>
          <p:nvPr>
            <p:ph type="ftr" sz="quarter" idx="11"/>
          </p:nvPr>
        </p:nvSpPr>
        <p:spPr/>
        <p:txBody>
          <a:bodyPr/>
          <a:lstStyle/>
          <a:p>
            <a:pPr>
              <a:defRPr/>
            </a:pPr>
            <a:r>
              <a:rPr lang="it-IT" smtClean="0"/>
              <a:t>PSICOLOGIA DEI GRUPPI </a:t>
            </a:r>
            <a:endParaRPr lang="it-IT"/>
          </a:p>
        </p:txBody>
      </p:sp>
    </p:spTree>
    <p:extLst>
      <p:ext uri="{BB962C8B-B14F-4D97-AF65-F5344CB8AC3E}">
        <p14:creationId xmlns:p14="http://schemas.microsoft.com/office/powerpoint/2010/main" val="1046363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39210" y="476672"/>
            <a:ext cx="7543800" cy="942376"/>
          </a:xfrm>
        </p:spPr>
        <p:txBody>
          <a:bodyPr/>
          <a:lstStyle/>
          <a:p>
            <a:r>
              <a:rPr lang="it-IT" dirty="0" smtClean="0"/>
              <a:t>Erasmus Students</a:t>
            </a:r>
            <a:endParaRPr lang="it-IT" dirty="0"/>
          </a:p>
        </p:txBody>
      </p:sp>
      <p:sp>
        <p:nvSpPr>
          <p:cNvPr id="2" name="Segnaposto contenuto 1"/>
          <p:cNvSpPr>
            <a:spLocks noGrp="1"/>
          </p:cNvSpPr>
          <p:nvPr>
            <p:ph idx="1"/>
          </p:nvPr>
        </p:nvSpPr>
        <p:spPr>
          <a:xfrm>
            <a:off x="539552" y="1556792"/>
            <a:ext cx="8229600" cy="5116024"/>
          </a:xfrm>
          <a:noFill/>
        </p:spPr>
        <p:txBody>
          <a:bodyPr>
            <a:normAutofit fontScale="62500" lnSpcReduction="20000"/>
          </a:bodyPr>
          <a:lstStyle/>
          <a:p>
            <a:pPr>
              <a:buNone/>
            </a:pPr>
            <a:r>
              <a:rPr lang="it-IT" sz="2600" dirty="0" err="1" smtClean="0">
                <a:latin typeface="Garamond" panose="02020404030301010803" pitchFamily="18" charset="0"/>
              </a:rPr>
              <a:t>Brown</a:t>
            </a:r>
            <a:r>
              <a:rPr lang="it-IT" sz="2600" dirty="0" smtClean="0">
                <a:latin typeface="Garamond" panose="02020404030301010803" pitchFamily="18" charset="0"/>
              </a:rPr>
              <a:t> R. (2005). </a:t>
            </a:r>
            <a:r>
              <a:rPr lang="en-US" sz="2600" i="1" dirty="0" smtClean="0">
                <a:latin typeface="Garamond" panose="02020404030301010803" pitchFamily="18" charset="0"/>
              </a:rPr>
              <a:t>Group Processes</a:t>
            </a:r>
            <a:r>
              <a:rPr lang="en-US" sz="2600" dirty="0" smtClean="0">
                <a:latin typeface="Garamond" panose="02020404030301010803" pitchFamily="18" charset="0"/>
              </a:rPr>
              <a:t>. Blackwell, London.</a:t>
            </a:r>
            <a:endParaRPr lang="it-IT" sz="2600" dirty="0" smtClean="0">
              <a:latin typeface="Garamond" panose="02020404030301010803" pitchFamily="18" charset="0"/>
            </a:endParaRPr>
          </a:p>
          <a:p>
            <a:pPr>
              <a:buNone/>
            </a:pPr>
            <a:r>
              <a:rPr lang="en-US" sz="2600" dirty="0" smtClean="0">
                <a:latin typeface="Garamond" panose="02020404030301010803" pitchFamily="18" charset="0"/>
              </a:rPr>
              <a:t>Four papers from the following list:</a:t>
            </a:r>
            <a:endParaRPr lang="it-IT" sz="2600" dirty="0" smtClean="0">
              <a:latin typeface="Garamond" panose="02020404030301010803" pitchFamily="18" charset="0"/>
            </a:endParaRPr>
          </a:p>
          <a:p>
            <a:pPr>
              <a:buNone/>
            </a:pPr>
            <a:r>
              <a:rPr lang="en-US" sz="2600" dirty="0" err="1" smtClean="0">
                <a:latin typeface="Garamond" panose="02020404030301010803" pitchFamily="18" charset="0"/>
                <a:hlinkClick r:id="rId2"/>
              </a:rPr>
              <a:t>Amodio</a:t>
            </a:r>
            <a:r>
              <a:rPr lang="it-IT" sz="2600" dirty="0" smtClean="0">
                <a:latin typeface="Garamond" panose="02020404030301010803" pitchFamily="18" charset="0"/>
              </a:rPr>
              <a:t> </a:t>
            </a:r>
            <a:r>
              <a:rPr lang="en-US" sz="2600" dirty="0" smtClean="0">
                <a:latin typeface="Garamond" panose="02020404030301010803" pitchFamily="18" charset="0"/>
              </a:rPr>
              <a:t>D. M. (2009).The social neuroscience of intergroup relations </a:t>
            </a:r>
            <a:r>
              <a:rPr lang="en-US" sz="2600" i="1" dirty="0" smtClean="0">
                <a:latin typeface="Garamond" panose="02020404030301010803" pitchFamily="18" charset="0"/>
                <a:hlinkClick r:id="rId3"/>
              </a:rPr>
              <a:t>European Review of Social Psychology</a:t>
            </a:r>
            <a:r>
              <a:rPr lang="en-US" sz="2600" dirty="0" smtClean="0">
                <a:latin typeface="Garamond" panose="02020404030301010803" pitchFamily="18" charset="0"/>
              </a:rPr>
              <a:t>, Vol.19, , pages 1-54.</a:t>
            </a:r>
            <a:endParaRPr lang="it-IT" sz="2600" dirty="0" smtClean="0">
              <a:latin typeface="Garamond" panose="02020404030301010803" pitchFamily="18" charset="0"/>
            </a:endParaRPr>
          </a:p>
          <a:p>
            <a:pPr>
              <a:buNone/>
            </a:pPr>
            <a:r>
              <a:rPr lang="en-US" sz="2600" dirty="0" smtClean="0">
                <a:latin typeface="Garamond" panose="02020404030301010803" pitchFamily="18" charset="0"/>
              </a:rPr>
              <a:t> </a:t>
            </a:r>
            <a:r>
              <a:rPr lang="en-US" sz="2600" dirty="0" smtClean="0">
                <a:latin typeface="Garamond" panose="02020404030301010803" pitchFamily="18" charset="0"/>
                <a:hlinkClick r:id="rId4"/>
              </a:rPr>
              <a:t>Schulz-</a:t>
            </a:r>
            <a:r>
              <a:rPr lang="en-US" sz="2600" dirty="0" err="1" smtClean="0">
                <a:latin typeface="Garamond" panose="02020404030301010803" pitchFamily="18" charset="0"/>
                <a:hlinkClick r:id="rId4"/>
              </a:rPr>
              <a:t>Hardt</a:t>
            </a:r>
            <a:r>
              <a:rPr lang="en-US" sz="2600" dirty="0" smtClean="0">
                <a:latin typeface="Garamond" panose="02020404030301010803" pitchFamily="18" charset="0"/>
              </a:rPr>
              <a:t> S. &amp;</a:t>
            </a:r>
            <a:r>
              <a:rPr lang="en-US" sz="2600" dirty="0" smtClean="0">
                <a:latin typeface="Garamond" panose="02020404030301010803" pitchFamily="18" charset="0"/>
                <a:hlinkClick r:id="rId5"/>
              </a:rPr>
              <a:t> </a:t>
            </a:r>
            <a:r>
              <a:rPr lang="en-US" sz="2600" dirty="0" err="1" smtClean="0">
                <a:latin typeface="Garamond" panose="02020404030301010803" pitchFamily="18" charset="0"/>
                <a:hlinkClick r:id="rId5"/>
              </a:rPr>
              <a:t>Mojzisch</a:t>
            </a:r>
            <a:r>
              <a:rPr lang="en-US" sz="2600" dirty="0" smtClean="0">
                <a:latin typeface="Garamond" panose="02020404030301010803" pitchFamily="18" charset="0"/>
              </a:rPr>
              <a:t> A. (2012) </a:t>
            </a:r>
            <a:r>
              <a:rPr lang="en-US" sz="2600" dirty="0" smtClean="0">
                <a:latin typeface="Garamond" panose="02020404030301010803" pitchFamily="18" charset="0"/>
                <a:hlinkClick r:id="rId6"/>
              </a:rPr>
              <a:t>How to achieve synergy in group decision making: Lessons to be learned from the hidden profile paradigm. </a:t>
            </a:r>
            <a:r>
              <a:rPr lang="it-IT" sz="2600" i="1" dirty="0" err="1" smtClean="0">
                <a:latin typeface="Garamond" panose="02020404030301010803" pitchFamily="18" charset="0"/>
                <a:hlinkClick r:id="rId6"/>
              </a:rPr>
              <a:t>European</a:t>
            </a:r>
            <a:r>
              <a:rPr lang="it-IT" sz="2600" i="1" dirty="0" smtClean="0">
                <a:latin typeface="Garamond" panose="02020404030301010803" pitchFamily="18" charset="0"/>
                <a:hlinkClick r:id="rId6"/>
              </a:rPr>
              <a:t> </a:t>
            </a:r>
            <a:r>
              <a:rPr lang="it-IT" sz="2600" i="1" dirty="0" err="1" smtClean="0">
                <a:latin typeface="Garamond" panose="02020404030301010803" pitchFamily="18" charset="0"/>
                <a:hlinkClick r:id="rId6"/>
              </a:rPr>
              <a:t>Review</a:t>
            </a:r>
            <a:r>
              <a:rPr lang="it-IT" sz="2600" i="1" dirty="0" smtClean="0">
                <a:latin typeface="Garamond" panose="02020404030301010803" pitchFamily="18" charset="0"/>
                <a:hlinkClick r:id="rId6"/>
              </a:rPr>
              <a:t> </a:t>
            </a:r>
            <a:r>
              <a:rPr lang="it-IT" sz="2600" i="1" dirty="0" err="1" smtClean="0">
                <a:latin typeface="Garamond" panose="02020404030301010803" pitchFamily="18" charset="0"/>
                <a:hlinkClick r:id="rId6"/>
              </a:rPr>
              <a:t>of</a:t>
            </a:r>
            <a:r>
              <a:rPr lang="it-IT" sz="2600" i="1" dirty="0" smtClean="0">
                <a:latin typeface="Garamond" panose="02020404030301010803" pitchFamily="18" charset="0"/>
                <a:hlinkClick r:id="rId6"/>
              </a:rPr>
              <a:t> Social </a:t>
            </a:r>
            <a:r>
              <a:rPr lang="it-IT" sz="2600" i="1" dirty="0" err="1" smtClean="0">
                <a:latin typeface="Garamond" panose="02020404030301010803" pitchFamily="18" charset="0"/>
                <a:hlinkClick r:id="rId6"/>
              </a:rPr>
              <a:t>Psychology</a:t>
            </a:r>
            <a:r>
              <a:rPr lang="it-IT" sz="2600" i="1" dirty="0" smtClean="0">
                <a:latin typeface="Garamond" panose="02020404030301010803" pitchFamily="18" charset="0"/>
                <a:hlinkClick r:id="rId6"/>
              </a:rPr>
              <a:t>,</a:t>
            </a:r>
            <a:r>
              <a:rPr lang="it-IT" sz="2600" dirty="0" smtClean="0">
                <a:latin typeface="Garamond" panose="02020404030301010803" pitchFamily="18" charset="0"/>
                <a:hlinkClick r:id="rId6"/>
              </a:rPr>
              <a:t> vol. 22, </a:t>
            </a:r>
            <a:r>
              <a:rPr lang="it-IT" sz="2600" dirty="0" err="1" smtClean="0">
                <a:latin typeface="Garamond" panose="02020404030301010803" pitchFamily="18" charset="0"/>
              </a:rPr>
              <a:t>pages</a:t>
            </a:r>
            <a:r>
              <a:rPr lang="it-IT" sz="2600" dirty="0" smtClean="0">
                <a:latin typeface="Garamond" panose="02020404030301010803" pitchFamily="18" charset="0"/>
              </a:rPr>
              <a:t> 305-343.</a:t>
            </a:r>
          </a:p>
          <a:p>
            <a:pPr>
              <a:buNone/>
            </a:pPr>
            <a:r>
              <a:rPr lang="it-IT" sz="2600" dirty="0" smtClean="0">
                <a:latin typeface="Garamond" panose="02020404030301010803" pitchFamily="18" charset="0"/>
              </a:rPr>
              <a:t> </a:t>
            </a:r>
            <a:r>
              <a:rPr lang="en-US" sz="2600" dirty="0" smtClean="0">
                <a:latin typeface="Garamond" panose="02020404030301010803" pitchFamily="18" charset="0"/>
                <a:hlinkClick r:id="rId7"/>
              </a:rPr>
              <a:t>Hogg, M. A., van </a:t>
            </a:r>
            <a:r>
              <a:rPr lang="en-US" sz="2600" dirty="0" err="1" smtClean="0">
                <a:latin typeface="Garamond" panose="02020404030301010803" pitchFamily="18" charset="0"/>
                <a:hlinkClick r:id="rId7"/>
              </a:rPr>
              <a:t>Knippenberg</a:t>
            </a:r>
            <a:r>
              <a:rPr lang="en-US" sz="2600" dirty="0" smtClean="0">
                <a:latin typeface="Garamond" panose="02020404030301010803" pitchFamily="18" charset="0"/>
                <a:hlinkClick r:id="rId7"/>
              </a:rPr>
              <a:t> D.&amp;  </a:t>
            </a:r>
            <a:r>
              <a:rPr lang="en-US" sz="2600" dirty="0" err="1" smtClean="0">
                <a:latin typeface="Garamond" panose="02020404030301010803" pitchFamily="18" charset="0"/>
                <a:hlinkClick r:id="rId7"/>
              </a:rPr>
              <a:t>Rast</a:t>
            </a:r>
            <a:r>
              <a:rPr lang="en-US" sz="2600" dirty="0" smtClean="0">
                <a:latin typeface="Garamond" panose="02020404030301010803" pitchFamily="18" charset="0"/>
                <a:hlinkClick r:id="rId7"/>
              </a:rPr>
              <a:t> III D. E. (2012) The social identity theory of leadership: Theoretical origins, research findings, and conceptual developments European Review of Social Psychology vol. 22, pp. 258-304</a:t>
            </a:r>
            <a:endParaRPr lang="it-IT" sz="2600" dirty="0" smtClean="0">
              <a:latin typeface="Garamond" panose="02020404030301010803" pitchFamily="18" charset="0"/>
            </a:endParaRPr>
          </a:p>
          <a:p>
            <a:pPr>
              <a:buNone/>
            </a:pPr>
            <a:r>
              <a:rPr lang="en-US" sz="2600" dirty="0" smtClean="0">
                <a:latin typeface="Garamond" panose="02020404030301010803" pitchFamily="18" charset="0"/>
              </a:rPr>
              <a:t> Vaes, J., </a:t>
            </a:r>
            <a:r>
              <a:rPr lang="en-US" sz="2600" dirty="0" err="1" smtClean="0">
                <a:latin typeface="Garamond" panose="02020404030301010803" pitchFamily="18" charset="0"/>
              </a:rPr>
              <a:t>Leyens,J.P</a:t>
            </a:r>
            <a:r>
              <a:rPr lang="en-US" sz="2600" dirty="0" smtClean="0">
                <a:latin typeface="Garamond" panose="02020404030301010803" pitchFamily="18" charset="0"/>
              </a:rPr>
              <a:t> , </a:t>
            </a:r>
            <a:r>
              <a:rPr lang="en-US" sz="2600" dirty="0" err="1" smtClean="0">
                <a:latin typeface="Garamond" panose="02020404030301010803" pitchFamily="18" charset="0"/>
              </a:rPr>
              <a:t>Paladino</a:t>
            </a:r>
            <a:r>
              <a:rPr lang="en-US" sz="2600" dirty="0" smtClean="0">
                <a:latin typeface="Garamond" panose="02020404030301010803" pitchFamily="18" charset="0"/>
              </a:rPr>
              <a:t> M.P. &amp; </a:t>
            </a:r>
            <a:r>
              <a:rPr lang="en-US" sz="2600" dirty="0" err="1" smtClean="0">
                <a:latin typeface="Garamond" panose="02020404030301010803" pitchFamily="18" charset="0"/>
              </a:rPr>
              <a:t>Pires</a:t>
            </a:r>
            <a:r>
              <a:rPr lang="en-US" sz="2600" dirty="0" smtClean="0">
                <a:latin typeface="Garamond" panose="02020404030301010803" pitchFamily="18" charset="0"/>
              </a:rPr>
              <a:t> Miranda M. (2012) We are human, they are not: Driving forces behind </a:t>
            </a:r>
            <a:r>
              <a:rPr lang="en-US" sz="2600" dirty="0" err="1" smtClean="0">
                <a:latin typeface="Garamond" panose="02020404030301010803" pitchFamily="18" charset="0"/>
              </a:rPr>
              <a:t>outgroup</a:t>
            </a:r>
            <a:r>
              <a:rPr lang="en-US" sz="2600" dirty="0" smtClean="0">
                <a:latin typeface="Garamond" panose="02020404030301010803" pitchFamily="18" charset="0"/>
              </a:rPr>
              <a:t> </a:t>
            </a:r>
            <a:r>
              <a:rPr lang="en-US" sz="2600" dirty="0" err="1" smtClean="0">
                <a:latin typeface="Garamond" panose="02020404030301010803" pitchFamily="18" charset="0"/>
              </a:rPr>
              <a:t>dehumanisation</a:t>
            </a:r>
            <a:r>
              <a:rPr lang="en-US" sz="2600" dirty="0" smtClean="0">
                <a:latin typeface="Garamond" panose="02020404030301010803" pitchFamily="18" charset="0"/>
              </a:rPr>
              <a:t> and the </a:t>
            </a:r>
            <a:r>
              <a:rPr lang="en-US" sz="2600" dirty="0" err="1" smtClean="0">
                <a:latin typeface="Garamond" panose="02020404030301010803" pitchFamily="18" charset="0"/>
              </a:rPr>
              <a:t>humanisation</a:t>
            </a:r>
            <a:r>
              <a:rPr lang="en-US" sz="2600" dirty="0" smtClean="0">
                <a:latin typeface="Garamond" panose="02020404030301010803" pitchFamily="18" charset="0"/>
              </a:rPr>
              <a:t> of the </a:t>
            </a:r>
            <a:r>
              <a:rPr lang="en-US" sz="2600" dirty="0" err="1" smtClean="0">
                <a:latin typeface="Garamond" panose="02020404030301010803" pitchFamily="18" charset="0"/>
              </a:rPr>
              <a:t>ingroup</a:t>
            </a:r>
            <a:r>
              <a:rPr lang="en-US" sz="2600" i="1" dirty="0" smtClean="0">
                <a:latin typeface="Garamond" panose="02020404030301010803" pitchFamily="18" charset="0"/>
              </a:rPr>
              <a:t> European Review of Social Psychology</a:t>
            </a:r>
            <a:r>
              <a:rPr lang="en-US" sz="2600" dirty="0" smtClean="0">
                <a:latin typeface="Garamond" panose="02020404030301010803" pitchFamily="18" charset="0"/>
              </a:rPr>
              <a:t>, vol. 22, pp 64-106</a:t>
            </a:r>
            <a:endParaRPr lang="it-IT" sz="2600" dirty="0" smtClean="0">
              <a:latin typeface="Garamond" panose="02020404030301010803" pitchFamily="18" charset="0"/>
            </a:endParaRPr>
          </a:p>
          <a:p>
            <a:pPr>
              <a:buNone/>
            </a:pPr>
            <a:r>
              <a:rPr lang="en-US" sz="2600" dirty="0" err="1" smtClean="0">
                <a:latin typeface="Garamond" panose="02020404030301010803" pitchFamily="18" charset="0"/>
                <a:hlinkClick r:id="rId8"/>
              </a:rPr>
              <a:t>Reicher</a:t>
            </a:r>
            <a:r>
              <a:rPr lang="en-US" sz="2600" dirty="0" smtClean="0">
                <a:latin typeface="Garamond" panose="02020404030301010803" pitchFamily="18" charset="0"/>
                <a:hlinkClick r:id="rId8"/>
              </a:rPr>
              <a:t>, S. D.,  </a:t>
            </a:r>
            <a:r>
              <a:rPr lang="en-US" sz="2600" dirty="0" err="1" smtClean="0">
                <a:latin typeface="Garamond" panose="02020404030301010803" pitchFamily="18" charset="0"/>
                <a:hlinkClick r:id="rId8"/>
              </a:rPr>
              <a:t>Haslam</a:t>
            </a:r>
            <a:r>
              <a:rPr lang="en-US" sz="2600" dirty="0" smtClean="0">
                <a:latin typeface="Garamond" panose="02020404030301010803" pitchFamily="18" charset="0"/>
                <a:hlinkClick r:id="rId8"/>
              </a:rPr>
              <a:t>, S. R. Spears &amp; Reynolds K. J. (2012) A social mind: The context of John Turner’s work and its influence. </a:t>
            </a:r>
            <a:r>
              <a:rPr lang="en-US" sz="2600" i="1" dirty="0" smtClean="0">
                <a:latin typeface="Garamond" panose="02020404030301010803" pitchFamily="18" charset="0"/>
                <a:hlinkClick r:id="rId8"/>
              </a:rPr>
              <a:t>European Review of Social Psychology,</a:t>
            </a:r>
            <a:r>
              <a:rPr lang="en-US" sz="2600" dirty="0" smtClean="0">
                <a:latin typeface="Garamond" panose="02020404030301010803" pitchFamily="18" charset="0"/>
                <a:hlinkClick r:id="rId8"/>
              </a:rPr>
              <a:t> pp. 344-385</a:t>
            </a:r>
            <a:endParaRPr lang="it-IT" sz="2600" dirty="0" smtClean="0">
              <a:latin typeface="Garamond" panose="02020404030301010803" pitchFamily="18" charset="0"/>
            </a:endParaRPr>
          </a:p>
          <a:p>
            <a:pPr>
              <a:buNone/>
            </a:pPr>
            <a:r>
              <a:rPr lang="en-US" sz="2600" dirty="0" err="1" smtClean="0">
                <a:latin typeface="Garamond" panose="02020404030301010803" pitchFamily="18" charset="0"/>
              </a:rPr>
              <a:t>Postmes</a:t>
            </a:r>
            <a:r>
              <a:rPr lang="en-US" sz="2600" dirty="0" smtClean="0">
                <a:latin typeface="Garamond" panose="02020404030301010803" pitchFamily="18" charset="0"/>
              </a:rPr>
              <a:t> T. </a:t>
            </a:r>
            <a:r>
              <a:rPr lang="en-US" sz="2600" dirty="0" err="1" smtClean="0">
                <a:latin typeface="Garamond" panose="02020404030301010803" pitchFamily="18" charset="0"/>
              </a:rPr>
              <a:t>Jetten</a:t>
            </a:r>
            <a:r>
              <a:rPr lang="en-US" sz="2600" dirty="0" smtClean="0">
                <a:latin typeface="Garamond" panose="02020404030301010803" pitchFamily="18" charset="0"/>
              </a:rPr>
              <a:t>, J. (2006)  </a:t>
            </a:r>
            <a:r>
              <a:rPr lang="en-US" sz="2600" i="1" dirty="0" smtClean="0">
                <a:latin typeface="Garamond" panose="02020404030301010803" pitchFamily="18" charset="0"/>
              </a:rPr>
              <a:t>Individuality and the group</a:t>
            </a:r>
            <a:r>
              <a:rPr lang="en-US" sz="2600" dirty="0" smtClean="0">
                <a:latin typeface="Garamond" panose="02020404030301010803" pitchFamily="18" charset="0"/>
              </a:rPr>
              <a:t>. London: Sage. (cap. 6 e 9)</a:t>
            </a:r>
            <a:endParaRPr lang="it-IT" sz="2600" dirty="0" smtClean="0">
              <a:latin typeface="Garamond" panose="02020404030301010803" pitchFamily="18" charset="0"/>
            </a:endParaRPr>
          </a:p>
          <a:p>
            <a:pPr>
              <a:buNone/>
            </a:pPr>
            <a:r>
              <a:rPr lang="en-US" sz="2600" dirty="0" err="1" smtClean="0">
                <a:latin typeface="Garamond" panose="02020404030301010803" pitchFamily="18" charset="0"/>
              </a:rPr>
              <a:t>Herek</a:t>
            </a:r>
            <a:r>
              <a:rPr lang="en-US" sz="2600" dirty="0" smtClean="0">
                <a:latin typeface="Garamond" panose="02020404030301010803" pitchFamily="18" charset="0"/>
              </a:rPr>
              <a:t>, G.M. McLemore, K.A (2013) </a:t>
            </a:r>
            <a:r>
              <a:rPr lang="en-US" sz="2600" dirty="0" smtClean="0">
                <a:latin typeface="Garamond" panose="02020404030301010803" pitchFamily="18" charset="0"/>
                <a:hlinkClick r:id="rId9"/>
              </a:rPr>
              <a:t>Sexual Prejudice</a:t>
            </a:r>
            <a:r>
              <a:rPr lang="en-US" sz="2600" dirty="0" smtClean="0">
                <a:latin typeface="Garamond" panose="02020404030301010803" pitchFamily="18" charset="0"/>
              </a:rPr>
              <a:t>, </a:t>
            </a:r>
            <a:r>
              <a:rPr lang="en-US" sz="2600" i="1" dirty="0" smtClean="0">
                <a:latin typeface="Garamond" panose="02020404030301010803" pitchFamily="18" charset="0"/>
              </a:rPr>
              <a:t>Annual Review of Psychology</a:t>
            </a:r>
            <a:r>
              <a:rPr lang="en-US" sz="2600" dirty="0" smtClean="0">
                <a:latin typeface="Garamond" panose="02020404030301010803" pitchFamily="18" charset="0"/>
              </a:rPr>
              <a:t>, Vol. 64: 309–333.</a:t>
            </a:r>
            <a:endParaRPr lang="it-IT" sz="2600" dirty="0" smtClean="0">
              <a:latin typeface="Garamond" panose="02020404030301010803" pitchFamily="18" charset="0"/>
            </a:endParaRPr>
          </a:p>
          <a:p>
            <a:pPr>
              <a:buNone/>
            </a:pPr>
            <a:r>
              <a:rPr lang="en-US" dirty="0" smtClean="0"/>
              <a:t> </a:t>
            </a:r>
            <a:endParaRPr lang="it-IT" dirty="0" smtClean="0"/>
          </a:p>
          <a:p>
            <a:pPr>
              <a:buNone/>
            </a:pPr>
            <a:endParaRPr lang="it-IT" dirty="0"/>
          </a:p>
        </p:txBody>
      </p:sp>
      <p:sp>
        <p:nvSpPr>
          <p:cNvPr id="4" name="Segnaposto piè di pagina 3"/>
          <p:cNvSpPr>
            <a:spLocks noGrp="1"/>
          </p:cNvSpPr>
          <p:nvPr>
            <p:ph type="ftr" sz="quarter" idx="11"/>
          </p:nvPr>
        </p:nvSpPr>
        <p:spPr/>
        <p:txBody>
          <a:bodyPr/>
          <a:lstStyle/>
          <a:p>
            <a:pPr>
              <a:defRPr/>
            </a:pPr>
            <a:r>
              <a:rPr lang="it-IT" smtClean="0"/>
              <a:t>PSICOLOGIA DEI GRUPPI </a:t>
            </a:r>
            <a:endParaRPr lang="it-IT"/>
          </a:p>
        </p:txBody>
      </p:sp>
    </p:spTree>
    <p:extLst>
      <p:ext uri="{BB962C8B-B14F-4D97-AF65-F5344CB8AC3E}">
        <p14:creationId xmlns:p14="http://schemas.microsoft.com/office/powerpoint/2010/main" val="37983361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smtClean="0"/>
              <a:t>Modalità d’insegnamento</a:t>
            </a:r>
            <a:endParaRPr lang="it-IT" dirty="0"/>
          </a:p>
        </p:txBody>
      </p:sp>
      <p:sp>
        <p:nvSpPr>
          <p:cNvPr id="4" name="Segnaposto contenuto 3"/>
          <p:cNvSpPr>
            <a:spLocks noGrp="1"/>
          </p:cNvSpPr>
          <p:nvPr>
            <p:ph sz="half" idx="1"/>
          </p:nvPr>
        </p:nvSpPr>
        <p:spPr/>
        <p:txBody>
          <a:bodyPr>
            <a:normAutofit/>
          </a:bodyPr>
          <a:lstStyle/>
          <a:p>
            <a:r>
              <a:rPr lang="it-IT" u="sng" dirty="0" smtClean="0"/>
              <a:t>Lezioni online e in presenza</a:t>
            </a:r>
          </a:p>
          <a:p>
            <a:r>
              <a:rPr lang="it-IT" dirty="0" smtClean="0"/>
              <a:t>Lezioni frontali e materiale su </a:t>
            </a:r>
            <a:r>
              <a:rPr lang="it-IT" dirty="0" err="1" smtClean="0"/>
              <a:t>moodle</a:t>
            </a:r>
            <a:r>
              <a:rPr lang="it-IT" dirty="0" smtClean="0"/>
              <a:t>,</a:t>
            </a:r>
          </a:p>
          <a:p>
            <a:r>
              <a:rPr lang="it-IT" dirty="0" smtClean="0"/>
              <a:t>Partecipazione di esperti</a:t>
            </a:r>
          </a:p>
          <a:p>
            <a:r>
              <a:rPr lang="it-IT" dirty="0" smtClean="0"/>
              <a:t>Attività in piccoli gruppi (</a:t>
            </a:r>
            <a:r>
              <a:rPr lang="it-IT" dirty="0" err="1" smtClean="0"/>
              <a:t>problem-solving</a:t>
            </a:r>
            <a:r>
              <a:rPr lang="it-IT" dirty="0" smtClean="0"/>
              <a:t>, </a:t>
            </a:r>
            <a:r>
              <a:rPr lang="it-IT" dirty="0" err="1" smtClean="0"/>
              <a:t>decision</a:t>
            </a:r>
            <a:r>
              <a:rPr lang="it-IT" dirty="0" smtClean="0"/>
              <a:t> </a:t>
            </a:r>
            <a:r>
              <a:rPr lang="it-IT" dirty="0" err="1" smtClean="0"/>
              <a:t>making</a:t>
            </a:r>
            <a:r>
              <a:rPr lang="it-IT" dirty="0" smtClean="0"/>
              <a:t>, …) </a:t>
            </a:r>
          </a:p>
          <a:p>
            <a:endParaRPr lang="it-IT" dirty="0"/>
          </a:p>
          <a:p>
            <a:r>
              <a:rPr lang="it-IT" dirty="0" smtClean="0"/>
              <a:t>Breve Sondaggio da compilare:</a:t>
            </a:r>
          </a:p>
          <a:p>
            <a:r>
              <a:rPr lang="it-IT" dirty="0" smtClean="0"/>
              <a:t>https</a:t>
            </a:r>
            <a:r>
              <a:rPr lang="it-IT" dirty="0"/>
              <a:t>://forms.gle/FLCreJyRb4LtgmyT9</a:t>
            </a:r>
          </a:p>
        </p:txBody>
      </p:sp>
      <p:sp>
        <p:nvSpPr>
          <p:cNvPr id="5" name="Segnaposto contenuto 4"/>
          <p:cNvSpPr>
            <a:spLocks noGrp="1"/>
          </p:cNvSpPr>
          <p:nvPr>
            <p:ph sz="half" idx="2"/>
          </p:nvPr>
        </p:nvSpPr>
        <p:spPr/>
        <p:txBody>
          <a:bodyPr>
            <a:normAutofit/>
          </a:bodyPr>
          <a:lstStyle/>
          <a:p>
            <a:r>
              <a:rPr lang="it-IT" dirty="0" smtClean="0"/>
              <a:t>La valutazione </a:t>
            </a:r>
            <a:r>
              <a:rPr lang="it-IT" u="sng" dirty="0" smtClean="0"/>
              <a:t>per chi partecipa ai gruppi</a:t>
            </a:r>
            <a:r>
              <a:rPr lang="it-IT" dirty="0" smtClean="0"/>
              <a:t> rifletterà la preparazione:</a:t>
            </a:r>
          </a:p>
          <a:p>
            <a:r>
              <a:rPr lang="it-IT" dirty="0" smtClean="0"/>
              <a:t>Individuale 60% (40% esame orale; 20% diario)</a:t>
            </a:r>
          </a:p>
          <a:p>
            <a:r>
              <a:rPr lang="it-IT" dirty="0" smtClean="0"/>
              <a:t>Gruppale 40% (20%compiti di gruppo, 10% elaborato sintetico, 10%presentazione in aula)</a:t>
            </a:r>
          </a:p>
          <a:p>
            <a:r>
              <a:rPr lang="it-IT" dirty="0" smtClean="0"/>
              <a:t> </a:t>
            </a:r>
            <a:endParaRPr lang="it-IT" dirty="0"/>
          </a:p>
        </p:txBody>
      </p:sp>
      <p:sp>
        <p:nvSpPr>
          <p:cNvPr id="2" name="Segnaposto piè di pagina 1"/>
          <p:cNvSpPr>
            <a:spLocks noGrp="1"/>
          </p:cNvSpPr>
          <p:nvPr>
            <p:ph type="ftr" sz="quarter" idx="11"/>
          </p:nvPr>
        </p:nvSpPr>
        <p:spPr/>
        <p:txBody>
          <a:bodyPr/>
          <a:lstStyle/>
          <a:p>
            <a:pPr>
              <a:defRPr/>
            </a:pPr>
            <a:r>
              <a:rPr lang="it-IT" smtClean="0"/>
              <a:t>PSICOLOGIA DEI GRUPPI </a:t>
            </a:r>
            <a:endParaRPr lang="it-IT"/>
          </a:p>
        </p:txBody>
      </p:sp>
    </p:spTree>
    <p:extLst>
      <p:ext uri="{BB962C8B-B14F-4D97-AF65-F5344CB8AC3E}">
        <p14:creationId xmlns:p14="http://schemas.microsoft.com/office/powerpoint/2010/main" val="13576381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Partecipare alla didattica </a:t>
            </a:r>
            <a:r>
              <a:rPr lang="it-IT" i="1" dirty="0" err="1" smtClean="0"/>
              <a:t>blended</a:t>
            </a:r>
            <a:endParaRPr lang="it-IT" i="1" dirty="0"/>
          </a:p>
        </p:txBody>
      </p:sp>
      <p:sp>
        <p:nvSpPr>
          <p:cNvPr id="3" name="Segnaposto contenuto 2"/>
          <p:cNvSpPr>
            <a:spLocks noGrp="1"/>
          </p:cNvSpPr>
          <p:nvPr>
            <p:ph sz="half" idx="1"/>
          </p:nvPr>
        </p:nvSpPr>
        <p:spPr>
          <a:xfrm>
            <a:off x="822960" y="1845735"/>
            <a:ext cx="4037072" cy="4023359"/>
          </a:xfrm>
        </p:spPr>
        <p:txBody>
          <a:bodyPr>
            <a:normAutofit/>
          </a:bodyPr>
          <a:lstStyle/>
          <a:p>
            <a:r>
              <a:rPr lang="it-IT" b="1" dirty="0" smtClean="0"/>
              <a:t>Sfida: trovare modalità efficaci di</a:t>
            </a:r>
          </a:p>
          <a:p>
            <a:r>
              <a:rPr lang="it-IT" b="1" dirty="0" smtClean="0"/>
              <a:t>C</a:t>
            </a:r>
            <a:r>
              <a:rPr lang="it-IT" dirty="0" smtClean="0"/>
              <a:t>OINVOLGIMENTO</a:t>
            </a:r>
          </a:p>
          <a:p>
            <a:r>
              <a:rPr lang="it-IT" b="1" dirty="0" smtClean="0"/>
              <a:t>C</a:t>
            </a:r>
            <a:r>
              <a:rPr lang="it-IT" dirty="0" smtClean="0"/>
              <a:t>ONFRONTO</a:t>
            </a:r>
          </a:p>
          <a:p>
            <a:r>
              <a:rPr lang="it-IT" b="1" dirty="0" smtClean="0"/>
              <a:t>C</a:t>
            </a:r>
            <a:r>
              <a:rPr lang="it-IT" dirty="0" smtClean="0"/>
              <a:t>OLLABORAZIONE</a:t>
            </a:r>
          </a:p>
          <a:p>
            <a:endParaRPr lang="it-IT" dirty="0"/>
          </a:p>
          <a:p>
            <a:r>
              <a:rPr lang="it-IT" dirty="0" smtClean="0"/>
              <a:t>Mobilitare le </a:t>
            </a:r>
            <a:r>
              <a:rPr lang="it-IT" b="1" dirty="0" smtClean="0"/>
              <a:t>risorse</a:t>
            </a:r>
            <a:r>
              <a:rPr lang="it-IT" dirty="0" smtClean="0"/>
              <a:t> più preziose:</a:t>
            </a:r>
          </a:p>
          <a:p>
            <a:r>
              <a:rPr lang="it-IT" dirty="0" smtClean="0"/>
              <a:t>SPAZIO/TEMPO</a:t>
            </a:r>
          </a:p>
          <a:p>
            <a:r>
              <a:rPr lang="it-IT" dirty="0" smtClean="0"/>
              <a:t>ENERGIA PERSONALE</a:t>
            </a:r>
          </a:p>
          <a:p>
            <a:r>
              <a:rPr lang="it-IT" dirty="0" smtClean="0"/>
              <a:t>INFORMAZIONI (fonte: Singer, 2007)</a:t>
            </a:r>
            <a:endParaRPr lang="it-IT" dirty="0"/>
          </a:p>
        </p:txBody>
      </p:sp>
      <p:sp>
        <p:nvSpPr>
          <p:cNvPr id="5" name="Segnaposto piè di pagina 4"/>
          <p:cNvSpPr>
            <a:spLocks noGrp="1"/>
          </p:cNvSpPr>
          <p:nvPr>
            <p:ph type="ftr" sz="quarter" idx="11"/>
          </p:nvPr>
        </p:nvSpPr>
        <p:spPr/>
        <p:txBody>
          <a:bodyPr/>
          <a:lstStyle/>
          <a:p>
            <a:pPr>
              <a:defRPr/>
            </a:pPr>
            <a:r>
              <a:rPr lang="it-IT" smtClean="0"/>
              <a:t>PSICOLOGIA DEI GRUPPI </a:t>
            </a:r>
            <a:endParaRPr lang="it-IT"/>
          </a:p>
        </p:txBody>
      </p:sp>
      <p:pic>
        <p:nvPicPr>
          <p:cNvPr id="6" name="Immagine 5"/>
          <p:cNvPicPr>
            <a:picLocks noChangeAspect="1"/>
          </p:cNvPicPr>
          <p:nvPr/>
        </p:nvPicPr>
        <p:blipFill>
          <a:blip r:embed="rId2"/>
          <a:stretch>
            <a:fillRect/>
          </a:stretch>
        </p:blipFill>
        <p:spPr>
          <a:xfrm>
            <a:off x="5220072" y="1891744"/>
            <a:ext cx="2664296" cy="2848464"/>
          </a:xfrm>
          <a:prstGeom prst="rect">
            <a:avLst/>
          </a:prstGeom>
        </p:spPr>
      </p:pic>
    </p:spTree>
    <p:extLst>
      <p:ext uri="{BB962C8B-B14F-4D97-AF65-F5344CB8AC3E}">
        <p14:creationId xmlns:p14="http://schemas.microsoft.com/office/powerpoint/2010/main" val="2647726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a:bodyPr>
          <a:lstStyle/>
          <a:p>
            <a:r>
              <a:rPr lang="it-IT" sz="2700" dirty="0"/>
              <a:t>I </a:t>
            </a:r>
            <a:r>
              <a:rPr lang="it-IT" sz="2700" i="1" dirty="0"/>
              <a:t>profili </a:t>
            </a:r>
            <a:r>
              <a:rPr lang="it-IT" sz="2700" dirty="0"/>
              <a:t/>
            </a:r>
            <a:br>
              <a:rPr lang="it-IT" sz="2700" dirty="0"/>
            </a:br>
            <a:r>
              <a:rPr lang="it-IT" sz="2700" dirty="0"/>
              <a:t>della partecipazione 	 / 	non partecipazione</a:t>
            </a:r>
          </a:p>
        </p:txBody>
      </p:sp>
      <p:graphicFrame>
        <p:nvGraphicFramePr>
          <p:cNvPr id="7" name="Segnaposto contenuto 6"/>
          <p:cNvGraphicFramePr>
            <a:graphicFrameLocks noGrp="1"/>
          </p:cNvGraphicFramePr>
          <p:nvPr>
            <p:ph sz="half" idx="2"/>
            <p:extLst/>
          </p:nvPr>
        </p:nvGraphicFramePr>
        <p:xfrm>
          <a:off x="641199" y="2400210"/>
          <a:ext cx="3702844" cy="30170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Segnaposto contenuto 6"/>
          <p:cNvGraphicFramePr>
            <a:graphicFrameLocks noGrp="1"/>
          </p:cNvGraphicFramePr>
          <p:nvPr>
            <p:ph sz="half" idx="2"/>
            <p:extLst/>
          </p:nvPr>
        </p:nvGraphicFramePr>
        <p:xfrm>
          <a:off x="4850516" y="2400210"/>
          <a:ext cx="3702844" cy="30170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2" name="CasellaDiTesto 11"/>
          <p:cNvSpPr txBox="1"/>
          <p:nvPr/>
        </p:nvSpPr>
        <p:spPr>
          <a:xfrm>
            <a:off x="6681517" y="5710771"/>
            <a:ext cx="2223686" cy="369332"/>
          </a:xfrm>
          <a:prstGeom prst="rect">
            <a:avLst/>
          </a:prstGeom>
          <a:noFill/>
        </p:spPr>
        <p:txBody>
          <a:bodyPr wrap="none" rtlCol="0">
            <a:spAutoFit/>
          </a:bodyPr>
          <a:lstStyle/>
          <a:p>
            <a:r>
              <a:rPr lang="it-IT" dirty="0" smtClean="0"/>
              <a:t>(</a:t>
            </a:r>
            <a:r>
              <a:rPr lang="it-IT" dirty="0" err="1" smtClean="0"/>
              <a:t>fonte:OECD</a:t>
            </a:r>
            <a:r>
              <a:rPr lang="it-IT" dirty="0" smtClean="0"/>
              <a:t>, 2009)</a:t>
            </a:r>
            <a:endParaRPr lang="it-IT" dirty="0"/>
          </a:p>
        </p:txBody>
      </p:sp>
    </p:spTree>
    <p:extLst>
      <p:ext uri="{BB962C8B-B14F-4D97-AF65-F5344CB8AC3E}">
        <p14:creationId xmlns:p14="http://schemas.microsoft.com/office/powerpoint/2010/main" val="1137010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389039"/>
            <a:ext cx="7543800" cy="1088068"/>
          </a:xfrm>
        </p:spPr>
        <p:txBody>
          <a:bodyPr>
            <a:normAutofit fontScale="90000"/>
          </a:bodyPr>
          <a:lstStyle/>
          <a:p>
            <a:r>
              <a:rPr lang="it-IT" dirty="0" smtClean="0"/>
              <a:t>6 R per </a:t>
            </a:r>
            <a:r>
              <a:rPr lang="it-IT" dirty="0"/>
              <a:t>f</a:t>
            </a:r>
            <a:r>
              <a:rPr lang="it-IT" dirty="0" smtClean="0"/>
              <a:t>avorire</a:t>
            </a:r>
            <a:br>
              <a:rPr lang="it-IT" dirty="0" smtClean="0"/>
            </a:br>
            <a:r>
              <a:rPr lang="it-IT" dirty="0" smtClean="0"/>
              <a:t>l’impegno </a:t>
            </a:r>
            <a:r>
              <a:rPr lang="it-IT" i="1" dirty="0" smtClean="0"/>
              <a:t>sociale</a:t>
            </a:r>
            <a:endParaRPr lang="it-IT" i="1" dirty="0"/>
          </a:p>
        </p:txBody>
      </p:sp>
      <p:sp>
        <p:nvSpPr>
          <p:cNvPr id="5" name="Segnaposto contenuto 4"/>
          <p:cNvSpPr>
            <a:spLocks noGrp="1"/>
          </p:cNvSpPr>
          <p:nvPr>
            <p:ph sz="half" idx="1"/>
          </p:nvPr>
        </p:nvSpPr>
        <p:spPr/>
        <p:txBody>
          <a:bodyPr/>
          <a:lstStyle/>
          <a:p>
            <a:r>
              <a:rPr lang="it-IT" dirty="0" smtClean="0"/>
              <a:t>ACCESSIBILITA’</a:t>
            </a:r>
          </a:p>
          <a:p>
            <a:r>
              <a:rPr lang="it-IT" dirty="0" smtClean="0"/>
              <a:t>- Gestire la comunicazione scritta con altre forme</a:t>
            </a:r>
          </a:p>
          <a:p>
            <a:r>
              <a:rPr lang="it-IT" dirty="0" smtClean="0"/>
              <a:t>- Prossimità dei luoghi (dimensione spaziale)</a:t>
            </a:r>
          </a:p>
          <a:p>
            <a:r>
              <a:rPr lang="it-IT" dirty="0" smtClean="0"/>
              <a:t>- Facilitazione relazionale (dimensione psicologica)</a:t>
            </a:r>
          </a:p>
          <a:p>
            <a:endParaRPr lang="it-IT" dirty="0"/>
          </a:p>
        </p:txBody>
      </p:sp>
      <p:graphicFrame>
        <p:nvGraphicFramePr>
          <p:cNvPr id="7" name="Diagramma 6"/>
          <p:cNvGraphicFramePr/>
          <p:nvPr>
            <p:extLst/>
          </p:nvPr>
        </p:nvGraphicFramePr>
        <p:xfrm>
          <a:off x="3587994"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asellaDiTesto 8"/>
          <p:cNvSpPr txBox="1"/>
          <p:nvPr/>
        </p:nvSpPr>
        <p:spPr>
          <a:xfrm>
            <a:off x="4526280" y="1477107"/>
            <a:ext cx="406205" cy="415498"/>
          </a:xfrm>
          <a:prstGeom prst="rect">
            <a:avLst/>
          </a:prstGeom>
          <a:solidFill>
            <a:srgbClr val="00B0F0"/>
          </a:solidFill>
        </p:spPr>
        <p:txBody>
          <a:bodyPr wrap="square" rtlCol="0">
            <a:spAutoFit/>
          </a:bodyPr>
          <a:lstStyle/>
          <a:p>
            <a:r>
              <a:rPr lang="it-IT" sz="2100" dirty="0">
                <a:solidFill>
                  <a:schemeClr val="bg1"/>
                </a:solidFill>
              </a:rPr>
              <a:t>R</a:t>
            </a:r>
          </a:p>
        </p:txBody>
      </p:sp>
      <p:sp>
        <p:nvSpPr>
          <p:cNvPr id="10" name="CasellaDiTesto 9"/>
          <p:cNvSpPr txBox="1"/>
          <p:nvPr/>
        </p:nvSpPr>
        <p:spPr>
          <a:xfrm>
            <a:off x="4555807" y="2223449"/>
            <a:ext cx="406205" cy="369332"/>
          </a:xfrm>
          <a:prstGeom prst="rect">
            <a:avLst/>
          </a:prstGeom>
          <a:solidFill>
            <a:srgbClr val="00B0F0"/>
          </a:solidFill>
        </p:spPr>
        <p:txBody>
          <a:bodyPr wrap="square" rtlCol="0">
            <a:spAutoFit/>
          </a:bodyPr>
          <a:lstStyle/>
          <a:p>
            <a:r>
              <a:rPr lang="it-IT" dirty="0" smtClean="0">
                <a:solidFill>
                  <a:schemeClr val="bg1"/>
                </a:solidFill>
              </a:rPr>
              <a:t>R</a:t>
            </a:r>
            <a:endParaRPr lang="it-IT" dirty="0">
              <a:solidFill>
                <a:schemeClr val="bg1"/>
              </a:solidFill>
            </a:endParaRPr>
          </a:p>
        </p:txBody>
      </p:sp>
      <p:sp>
        <p:nvSpPr>
          <p:cNvPr id="11" name="CasellaDiTesto 10"/>
          <p:cNvSpPr txBox="1"/>
          <p:nvPr/>
        </p:nvSpPr>
        <p:spPr>
          <a:xfrm>
            <a:off x="4526280" y="2957383"/>
            <a:ext cx="406205" cy="369332"/>
          </a:xfrm>
          <a:prstGeom prst="rect">
            <a:avLst/>
          </a:prstGeom>
          <a:solidFill>
            <a:srgbClr val="00B0F0"/>
          </a:solidFill>
        </p:spPr>
        <p:txBody>
          <a:bodyPr wrap="square" rtlCol="0">
            <a:spAutoFit/>
          </a:bodyPr>
          <a:lstStyle/>
          <a:p>
            <a:r>
              <a:rPr lang="it-IT" dirty="0" smtClean="0">
                <a:solidFill>
                  <a:schemeClr val="bg1"/>
                </a:solidFill>
              </a:rPr>
              <a:t>R</a:t>
            </a:r>
            <a:endParaRPr lang="it-IT" dirty="0">
              <a:solidFill>
                <a:schemeClr val="bg1"/>
              </a:solidFill>
            </a:endParaRPr>
          </a:p>
        </p:txBody>
      </p:sp>
      <p:sp>
        <p:nvSpPr>
          <p:cNvPr id="12" name="CasellaDiTesto 11"/>
          <p:cNvSpPr txBox="1"/>
          <p:nvPr/>
        </p:nvSpPr>
        <p:spPr>
          <a:xfrm>
            <a:off x="4555807" y="3611810"/>
            <a:ext cx="406205" cy="369332"/>
          </a:xfrm>
          <a:prstGeom prst="rect">
            <a:avLst/>
          </a:prstGeom>
          <a:solidFill>
            <a:srgbClr val="00B0F0"/>
          </a:solidFill>
        </p:spPr>
        <p:txBody>
          <a:bodyPr wrap="square" rtlCol="0">
            <a:spAutoFit/>
          </a:bodyPr>
          <a:lstStyle/>
          <a:p>
            <a:r>
              <a:rPr lang="it-IT" dirty="0" smtClean="0">
                <a:solidFill>
                  <a:schemeClr val="bg1"/>
                </a:solidFill>
              </a:rPr>
              <a:t>R</a:t>
            </a:r>
            <a:endParaRPr lang="it-IT" dirty="0">
              <a:solidFill>
                <a:schemeClr val="bg1"/>
              </a:solidFill>
            </a:endParaRPr>
          </a:p>
        </p:txBody>
      </p:sp>
      <p:sp>
        <p:nvSpPr>
          <p:cNvPr id="13" name="CasellaDiTesto 12"/>
          <p:cNvSpPr txBox="1"/>
          <p:nvPr/>
        </p:nvSpPr>
        <p:spPr>
          <a:xfrm>
            <a:off x="4572000" y="4345745"/>
            <a:ext cx="406205" cy="369332"/>
          </a:xfrm>
          <a:prstGeom prst="rect">
            <a:avLst/>
          </a:prstGeom>
          <a:solidFill>
            <a:srgbClr val="00B0F0"/>
          </a:solidFill>
        </p:spPr>
        <p:txBody>
          <a:bodyPr wrap="square" rtlCol="0">
            <a:spAutoFit/>
          </a:bodyPr>
          <a:lstStyle/>
          <a:p>
            <a:r>
              <a:rPr lang="it-IT" dirty="0" smtClean="0">
                <a:solidFill>
                  <a:schemeClr val="bg1"/>
                </a:solidFill>
              </a:rPr>
              <a:t>R</a:t>
            </a:r>
            <a:endParaRPr lang="it-IT" dirty="0">
              <a:solidFill>
                <a:schemeClr val="bg1"/>
              </a:solidFill>
            </a:endParaRPr>
          </a:p>
        </p:txBody>
      </p:sp>
      <p:sp>
        <p:nvSpPr>
          <p:cNvPr id="14" name="CasellaDiTesto 13"/>
          <p:cNvSpPr txBox="1"/>
          <p:nvPr/>
        </p:nvSpPr>
        <p:spPr>
          <a:xfrm>
            <a:off x="4526280" y="5032286"/>
            <a:ext cx="406205" cy="369332"/>
          </a:xfrm>
          <a:prstGeom prst="rect">
            <a:avLst/>
          </a:prstGeom>
          <a:solidFill>
            <a:srgbClr val="00B0F0"/>
          </a:solidFill>
        </p:spPr>
        <p:txBody>
          <a:bodyPr wrap="square" rtlCol="0">
            <a:spAutoFit/>
          </a:bodyPr>
          <a:lstStyle/>
          <a:p>
            <a:r>
              <a:rPr lang="it-IT" dirty="0" smtClean="0">
                <a:solidFill>
                  <a:schemeClr val="bg1"/>
                </a:solidFill>
              </a:rPr>
              <a:t>R</a:t>
            </a:r>
            <a:endParaRPr lang="it-IT" dirty="0">
              <a:solidFill>
                <a:schemeClr val="bg1"/>
              </a:solidFill>
            </a:endParaRPr>
          </a:p>
        </p:txBody>
      </p:sp>
      <p:sp>
        <p:nvSpPr>
          <p:cNvPr id="15" name="CasellaDiTesto 14"/>
          <p:cNvSpPr txBox="1"/>
          <p:nvPr/>
        </p:nvSpPr>
        <p:spPr>
          <a:xfrm>
            <a:off x="6732240" y="6381328"/>
            <a:ext cx="2146742" cy="369332"/>
          </a:xfrm>
          <a:prstGeom prst="rect">
            <a:avLst/>
          </a:prstGeom>
          <a:noFill/>
        </p:spPr>
        <p:txBody>
          <a:bodyPr wrap="none" rtlCol="0">
            <a:spAutoFit/>
          </a:bodyPr>
          <a:lstStyle/>
          <a:p>
            <a:r>
              <a:rPr lang="it-IT" dirty="0" smtClean="0"/>
              <a:t>(fonte: Kaye, 1999)</a:t>
            </a:r>
            <a:endParaRPr lang="it-IT" dirty="0"/>
          </a:p>
        </p:txBody>
      </p:sp>
    </p:spTree>
    <p:extLst>
      <p:ext uri="{BB962C8B-B14F-4D97-AF65-F5344CB8AC3E}">
        <p14:creationId xmlns:p14="http://schemas.microsoft.com/office/powerpoint/2010/main" val="3254117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smtClean="0">
                <a:latin typeface="Garamond" panose="02020404030301010803" pitchFamily="18" charset="0"/>
              </a:rPr>
              <a:t>Le attese eccellenti</a:t>
            </a:r>
            <a:endParaRPr lang="it-IT" sz="3200" dirty="0">
              <a:latin typeface="Garamond" panose="02020404030301010803" pitchFamily="18" charset="0"/>
            </a:endParaRPr>
          </a:p>
        </p:txBody>
      </p:sp>
      <p:sp>
        <p:nvSpPr>
          <p:cNvPr id="6" name="AutoShape 4" descr="Image result for the excellent student"/>
          <p:cNvSpPr>
            <a:spLocks noGrp="1" noChangeAspect="1" noChangeArrowheads="1"/>
          </p:cNvSpPr>
          <p:nvPr>
            <p:ph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it-IT" dirty="0" smtClean="0"/>
              <a:t>-ottima conoscenza degli argomenti trattati e </a:t>
            </a:r>
          </a:p>
          <a:p>
            <a:r>
              <a:rPr lang="it-IT" dirty="0" smtClean="0"/>
              <a:t>Uso di linguaggio tecnico;</a:t>
            </a:r>
          </a:p>
          <a:p>
            <a:r>
              <a:rPr lang="it-IT" dirty="0" smtClean="0"/>
              <a:t>Comprendere in profondità gli argomenti chiave e saperli applicare per trovare soluzioni a questioni problematiche;</a:t>
            </a:r>
          </a:p>
          <a:p>
            <a:r>
              <a:rPr lang="it-IT" dirty="0" smtClean="0"/>
              <a:t>Discutere in modo critico i risultati presentati dalle riviste scientifiche</a:t>
            </a:r>
            <a:endParaRPr lang="it-IT" dirty="0"/>
          </a:p>
        </p:txBody>
      </p:sp>
      <p:sp>
        <p:nvSpPr>
          <p:cNvPr id="4" name="Segnaposto piè di pagina 3"/>
          <p:cNvSpPr>
            <a:spLocks noGrp="1"/>
          </p:cNvSpPr>
          <p:nvPr>
            <p:ph type="ftr" sz="quarter" idx="11"/>
          </p:nvPr>
        </p:nvSpPr>
        <p:spPr/>
        <p:txBody>
          <a:bodyPr/>
          <a:lstStyle/>
          <a:p>
            <a:pPr>
              <a:defRPr/>
            </a:pPr>
            <a:r>
              <a:rPr lang="it-IT" smtClean="0"/>
              <a:t>PSICOLOGIA DEI GRUPPI </a:t>
            </a:r>
            <a:endParaRPr lang="it-IT"/>
          </a:p>
        </p:txBody>
      </p:sp>
      <p:pic>
        <p:nvPicPr>
          <p:cNvPr id="9" name="Immagine 8"/>
          <p:cNvPicPr>
            <a:picLocks noChangeAspect="1"/>
          </p:cNvPicPr>
          <p:nvPr/>
        </p:nvPicPr>
        <p:blipFill>
          <a:blip r:embed="rId2"/>
          <a:stretch>
            <a:fillRect/>
          </a:stretch>
        </p:blipFill>
        <p:spPr>
          <a:xfrm>
            <a:off x="6084168" y="286604"/>
            <a:ext cx="2795025" cy="2096269"/>
          </a:xfrm>
          <a:prstGeom prst="rect">
            <a:avLst/>
          </a:prstGeom>
        </p:spPr>
      </p:pic>
    </p:spTree>
    <p:extLst>
      <p:ext uri="{BB962C8B-B14F-4D97-AF65-F5344CB8AC3E}">
        <p14:creationId xmlns:p14="http://schemas.microsoft.com/office/powerpoint/2010/main" val="38359648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107504" y="620688"/>
            <a:ext cx="8784976" cy="1143000"/>
          </a:xfrm>
        </p:spPr>
        <p:txBody>
          <a:bodyPr>
            <a:noAutofit/>
          </a:bodyPr>
          <a:lstStyle/>
          <a:p>
            <a:pPr algn="ctr"/>
            <a:r>
              <a:rPr lang="it-IT" sz="3200" dirty="0" smtClean="0"/>
              <a:t>Elaborato </a:t>
            </a:r>
            <a:br>
              <a:rPr lang="it-IT" sz="3200" dirty="0" smtClean="0"/>
            </a:br>
            <a:r>
              <a:rPr lang="it-IT" sz="3200" dirty="0" smtClean="0"/>
              <a:t>come </a:t>
            </a:r>
            <a:r>
              <a:rPr lang="it-IT" sz="3200" dirty="0"/>
              <a:t>forma di verifica </a:t>
            </a:r>
            <a:r>
              <a:rPr lang="it-IT" sz="3200" dirty="0" smtClean="0"/>
              <a:t>intermedia</a:t>
            </a:r>
            <a:br>
              <a:rPr lang="it-IT" sz="3200" dirty="0" smtClean="0"/>
            </a:br>
            <a:r>
              <a:rPr lang="it-IT" sz="3200" dirty="0" smtClean="0"/>
              <a:t>per </a:t>
            </a:r>
            <a:r>
              <a:rPr lang="it-IT" sz="3200" dirty="0"/>
              <a:t>i </a:t>
            </a:r>
            <a:r>
              <a:rPr lang="it-IT" sz="3200" dirty="0" smtClean="0"/>
              <a:t>frequentanti </a:t>
            </a:r>
            <a:r>
              <a:rPr lang="it-IT" sz="3200" dirty="0"/>
              <a:t>+ esame orale</a:t>
            </a:r>
          </a:p>
        </p:txBody>
      </p:sp>
      <p:sp>
        <p:nvSpPr>
          <p:cNvPr id="2" name="Segnaposto contenuto 1"/>
          <p:cNvSpPr>
            <a:spLocks noGrp="1"/>
          </p:cNvSpPr>
          <p:nvPr>
            <p:ph idx="1"/>
          </p:nvPr>
        </p:nvSpPr>
        <p:spPr>
          <a:xfrm>
            <a:off x="395536" y="1763688"/>
            <a:ext cx="8229600" cy="4751115"/>
          </a:xfrm>
        </p:spPr>
        <p:txBody>
          <a:bodyPr>
            <a:normAutofit fontScale="92500" lnSpcReduction="20000"/>
          </a:bodyPr>
          <a:lstStyle/>
          <a:p>
            <a:r>
              <a:rPr lang="it-IT" dirty="0"/>
              <a:t/>
            </a:r>
            <a:br>
              <a:rPr lang="it-IT" dirty="0"/>
            </a:br>
            <a:r>
              <a:rPr lang="it-IT" dirty="0" smtClean="0">
                <a:solidFill>
                  <a:srgbClr val="C00000"/>
                </a:solidFill>
              </a:rPr>
              <a:t>Finalità:</a:t>
            </a:r>
            <a:r>
              <a:rPr lang="it-IT" dirty="0" smtClean="0"/>
              <a:t> L’elaborato </a:t>
            </a:r>
            <a:r>
              <a:rPr lang="it-IT" dirty="0"/>
              <a:t>consente di valutare l’acquisizione della </a:t>
            </a:r>
            <a:r>
              <a:rPr lang="it-IT" dirty="0">
                <a:solidFill>
                  <a:srgbClr val="FF0000"/>
                </a:solidFill>
              </a:rPr>
              <a:t>capacità di analizzare </a:t>
            </a:r>
            <a:r>
              <a:rPr lang="it-IT" dirty="0"/>
              <a:t>criticamente questioni e problemi inerenti gli argomenti affrontati (pianificazione interventi e loro valutazione) </a:t>
            </a:r>
            <a:r>
              <a:rPr lang="it-IT" b="1" dirty="0" smtClean="0"/>
              <a:t>mediante un lavoro di gruppo</a:t>
            </a:r>
            <a:r>
              <a:rPr lang="it-IT" dirty="0" smtClean="0"/>
              <a:t>, </a:t>
            </a:r>
            <a:r>
              <a:rPr lang="it-IT" dirty="0" smtClean="0">
                <a:solidFill>
                  <a:srgbClr val="FF0000"/>
                </a:solidFill>
              </a:rPr>
              <a:t>mettendo </a:t>
            </a:r>
            <a:r>
              <a:rPr lang="it-IT" dirty="0">
                <a:solidFill>
                  <a:srgbClr val="FF0000"/>
                </a:solidFill>
              </a:rPr>
              <a:t>in pratica le conoscenze teoriche </a:t>
            </a:r>
            <a:r>
              <a:rPr lang="it-IT" dirty="0"/>
              <a:t>avanzate discusse a lezione. </a:t>
            </a:r>
            <a:endParaRPr lang="it-IT" dirty="0" smtClean="0"/>
          </a:p>
          <a:p>
            <a:r>
              <a:rPr lang="it-IT" dirty="0" smtClean="0"/>
              <a:t>Caratteristiche: è </a:t>
            </a:r>
            <a:r>
              <a:rPr lang="it-IT" dirty="0"/>
              <a:t>una </a:t>
            </a:r>
            <a:r>
              <a:rPr lang="it-IT" b="1" dirty="0">
                <a:solidFill>
                  <a:srgbClr val="C00000"/>
                </a:solidFill>
              </a:rPr>
              <a:t>relazione</a:t>
            </a:r>
            <a:r>
              <a:rPr lang="it-IT" dirty="0"/>
              <a:t> su una questione riguardante i processi gruppali (inter- o </a:t>
            </a:r>
            <a:r>
              <a:rPr lang="it-IT" dirty="0" err="1"/>
              <a:t>intragruppali</a:t>
            </a:r>
            <a:r>
              <a:rPr lang="it-IT" dirty="0"/>
              <a:t>), concordata </a:t>
            </a:r>
            <a:r>
              <a:rPr lang="it-IT" dirty="0" smtClean="0"/>
              <a:t>con la docente</a:t>
            </a:r>
            <a:r>
              <a:rPr lang="it-IT" dirty="0"/>
              <a:t>. In particolare, la relazione sarà il risultato di un lavoro di un gruppo </a:t>
            </a:r>
            <a:r>
              <a:rPr lang="it-IT" dirty="0" smtClean="0"/>
              <a:t>(min.4 persone fino a un </a:t>
            </a:r>
            <a:r>
              <a:rPr lang="it-IT" dirty="0" err="1" smtClean="0"/>
              <a:t>max</a:t>
            </a:r>
            <a:r>
              <a:rPr lang="it-IT" dirty="0" smtClean="0"/>
              <a:t> di </a:t>
            </a:r>
            <a:r>
              <a:rPr lang="it-IT" dirty="0"/>
              <a:t>7-8 </a:t>
            </a:r>
            <a:r>
              <a:rPr lang="it-IT" dirty="0" smtClean="0"/>
              <a:t>), una sintesi scritta di circa </a:t>
            </a:r>
            <a:r>
              <a:rPr lang="it-IT" dirty="0"/>
              <a:t>2 </a:t>
            </a:r>
            <a:r>
              <a:rPr lang="it-IT" dirty="0" smtClean="0"/>
              <a:t>pagine a testa, che </a:t>
            </a:r>
            <a:r>
              <a:rPr lang="it-IT" dirty="0"/>
              <a:t>sarà anche presentata al termine delle lezioni in aula mediante una comunicazione orale di circa </a:t>
            </a:r>
            <a:r>
              <a:rPr lang="it-IT" dirty="0" smtClean="0"/>
              <a:t>30-45 minuti (per gruppo). </a:t>
            </a:r>
            <a:r>
              <a:rPr lang="it-IT" dirty="0"/>
              <a:t>Tale materiale sarà </a:t>
            </a:r>
            <a:r>
              <a:rPr lang="it-IT" dirty="0" smtClean="0"/>
              <a:t>accompagnato dal </a:t>
            </a:r>
            <a:r>
              <a:rPr lang="it-IT" dirty="0" smtClean="0">
                <a:solidFill>
                  <a:srgbClr val="C00000"/>
                </a:solidFill>
              </a:rPr>
              <a:t>diario di ciascuno</a:t>
            </a:r>
            <a:r>
              <a:rPr lang="it-IT" dirty="0" smtClean="0"/>
              <a:t>, </a:t>
            </a:r>
            <a:r>
              <a:rPr lang="it-IT" dirty="0"/>
              <a:t>un resoconto accurato dell’esperienza gruppale, redatto a turno, dai componenti del gruppo.</a:t>
            </a:r>
          </a:p>
          <a:p>
            <a:r>
              <a:rPr lang="it-IT" dirty="0"/>
              <a:t>Attraverso </a:t>
            </a:r>
            <a:r>
              <a:rPr lang="it-IT" u="sng" dirty="0">
                <a:solidFill>
                  <a:srgbClr val="C00000"/>
                </a:solidFill>
              </a:rPr>
              <a:t>l’esame orale </a:t>
            </a:r>
            <a:r>
              <a:rPr lang="it-IT" dirty="0" smtClean="0"/>
              <a:t>(colloquio), </a:t>
            </a:r>
            <a:r>
              <a:rPr lang="it-IT" dirty="0"/>
              <a:t>si accertano oltre alle conoscenze teoriche riferite ai modelli classici e alle formulazioni più recenti, anche l’appropriatezza linguistica, la </a:t>
            </a:r>
            <a:r>
              <a:rPr lang="it-IT" dirty="0">
                <a:solidFill>
                  <a:srgbClr val="C00000"/>
                </a:solidFill>
              </a:rPr>
              <a:t>capacità d’interpretazione </a:t>
            </a:r>
            <a:r>
              <a:rPr lang="it-IT" dirty="0"/>
              <a:t>e di </a:t>
            </a:r>
            <a:r>
              <a:rPr lang="it-IT" dirty="0">
                <a:solidFill>
                  <a:srgbClr val="C00000"/>
                </a:solidFill>
              </a:rPr>
              <a:t>sintesi</a:t>
            </a:r>
            <a:r>
              <a:rPr lang="it-IT" dirty="0"/>
              <a:t> relativamente alla </a:t>
            </a:r>
            <a:r>
              <a:rPr lang="it-IT" dirty="0">
                <a:solidFill>
                  <a:srgbClr val="C00000"/>
                </a:solidFill>
              </a:rPr>
              <a:t>pratica dei gruppi</a:t>
            </a:r>
            <a:r>
              <a:rPr lang="it-IT" dirty="0"/>
              <a:t>.</a:t>
            </a:r>
          </a:p>
          <a:p>
            <a:r>
              <a:rPr lang="it-IT" dirty="0" smtClean="0"/>
              <a:t>L’esame orale </a:t>
            </a:r>
            <a:r>
              <a:rPr lang="it-IT" dirty="0"/>
              <a:t>verterà sui temi indicati nel programma</a:t>
            </a:r>
            <a:r>
              <a:rPr lang="it-IT" dirty="0" smtClean="0"/>
              <a:t>.</a:t>
            </a:r>
          </a:p>
          <a:p>
            <a:r>
              <a:rPr lang="it-IT" dirty="0" smtClean="0"/>
              <a:t>La preparazione dell’elaborato sarà da considerarsi in alternativa a uno dei testi a scelta.</a:t>
            </a:r>
            <a:endParaRPr lang="it-IT" dirty="0"/>
          </a:p>
          <a:p>
            <a:endParaRPr lang="it-IT" dirty="0"/>
          </a:p>
          <a:p>
            <a:endParaRPr lang="it-IT" dirty="0" smtClean="0"/>
          </a:p>
        </p:txBody>
      </p:sp>
      <p:sp>
        <p:nvSpPr>
          <p:cNvPr id="4" name="Segnaposto piè di pagina 3"/>
          <p:cNvSpPr>
            <a:spLocks noGrp="1"/>
          </p:cNvSpPr>
          <p:nvPr>
            <p:ph type="ftr" sz="quarter" idx="11"/>
          </p:nvPr>
        </p:nvSpPr>
        <p:spPr/>
        <p:txBody>
          <a:bodyPr/>
          <a:lstStyle/>
          <a:p>
            <a:pPr>
              <a:defRPr/>
            </a:pPr>
            <a:r>
              <a:rPr lang="it-IT" smtClean="0"/>
              <a:t>PSICOLOGIA DEI GRUPPI </a:t>
            </a:r>
            <a:endParaRPr lang="it-IT"/>
          </a:p>
        </p:txBody>
      </p:sp>
    </p:spTree>
    <p:extLst>
      <p:ext uri="{BB962C8B-B14F-4D97-AF65-F5344CB8AC3E}">
        <p14:creationId xmlns:p14="http://schemas.microsoft.com/office/powerpoint/2010/main" val="38666170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23528" y="620688"/>
            <a:ext cx="8640960" cy="5400600"/>
          </a:xfrm>
        </p:spPr>
        <p:txBody>
          <a:bodyPr>
            <a:normAutofit fontScale="70000" lnSpcReduction="20000"/>
          </a:bodyPr>
          <a:lstStyle/>
          <a:p>
            <a:r>
              <a:rPr lang="it-IT" sz="3600" dirty="0"/>
              <a:t>Indicazioni per la </a:t>
            </a:r>
            <a:r>
              <a:rPr lang="it-IT" sz="3600" dirty="0">
                <a:solidFill>
                  <a:schemeClr val="accent3"/>
                </a:solidFill>
              </a:rPr>
              <a:t>stesura </a:t>
            </a:r>
            <a:r>
              <a:rPr lang="it-IT" sz="3600" dirty="0">
                <a:solidFill>
                  <a:schemeClr val="tx1"/>
                </a:solidFill>
              </a:rPr>
              <a:t>dell’elaborato</a:t>
            </a:r>
          </a:p>
          <a:p>
            <a:r>
              <a:rPr lang="it-IT" sz="2900" dirty="0"/>
              <a:t>Siate </a:t>
            </a:r>
            <a:r>
              <a:rPr lang="it-IT" sz="2900" dirty="0">
                <a:solidFill>
                  <a:schemeClr val="accent3"/>
                </a:solidFill>
              </a:rPr>
              <a:t>cauti</a:t>
            </a:r>
            <a:r>
              <a:rPr lang="it-IT" sz="2900" dirty="0"/>
              <a:t> nella formulazione di elaborati superficiali e generici (non è sufficiente riassumere i concetti generali, come ad </a:t>
            </a:r>
            <a:r>
              <a:rPr lang="it-IT" sz="2900" dirty="0" smtClean="0"/>
              <a:t>esempio, </a:t>
            </a:r>
            <a:r>
              <a:rPr lang="it-IT" sz="2900" dirty="0"/>
              <a:t>“il pregiudizio</a:t>
            </a:r>
            <a:r>
              <a:rPr lang="it-IT" sz="2900" dirty="0" smtClean="0"/>
              <a:t>” o aver letto gli assunti della teoria della gestione del terrore). </a:t>
            </a:r>
            <a:r>
              <a:rPr lang="it-IT" sz="2900" dirty="0"/>
              <a:t>È possibile basarsi sui riferimenti bibliografici in programma e anche consultare il catalogo d’Ateneo (banche dati: </a:t>
            </a:r>
            <a:r>
              <a:rPr lang="it-IT" sz="2900" dirty="0" err="1"/>
              <a:t>ProQuest</a:t>
            </a:r>
            <a:r>
              <a:rPr lang="it-IT" sz="2900" dirty="0"/>
              <a:t>)</a:t>
            </a:r>
          </a:p>
          <a:p>
            <a:r>
              <a:rPr lang="it-IT" sz="2900" dirty="0"/>
              <a:t>Siate </a:t>
            </a:r>
            <a:r>
              <a:rPr lang="it-IT" sz="2900" dirty="0">
                <a:solidFill>
                  <a:schemeClr val="accent3"/>
                </a:solidFill>
              </a:rPr>
              <a:t>onesti</a:t>
            </a:r>
            <a:r>
              <a:rPr lang="it-IT" sz="2900" dirty="0"/>
              <a:t> nel riferire le fonti (la bibliografia dell’elaborato dovrà contenere il riferimento ad almeno 5 fonti).</a:t>
            </a:r>
          </a:p>
          <a:p>
            <a:r>
              <a:rPr lang="it-IT" sz="2900" dirty="0"/>
              <a:t>Siate </a:t>
            </a:r>
            <a:r>
              <a:rPr lang="it-IT" sz="2900" dirty="0">
                <a:solidFill>
                  <a:schemeClr val="accent3"/>
                </a:solidFill>
              </a:rPr>
              <a:t>accurati</a:t>
            </a:r>
            <a:r>
              <a:rPr lang="it-IT" sz="2900" dirty="0"/>
              <a:t>, ossia non limitatevi a leggere </a:t>
            </a:r>
            <a:r>
              <a:rPr lang="it-IT" sz="2900" dirty="0" err="1"/>
              <a:t>abstract</a:t>
            </a:r>
            <a:r>
              <a:rPr lang="it-IT" sz="2900" dirty="0"/>
              <a:t> e riassunti per citare un articolo </a:t>
            </a:r>
            <a:r>
              <a:rPr lang="it-IT" sz="2900" dirty="0" smtClean="0"/>
              <a:t>se intendete riportare </a:t>
            </a:r>
            <a:r>
              <a:rPr lang="it-IT" sz="2900" dirty="0"/>
              <a:t>un modello o uno studio.</a:t>
            </a:r>
          </a:p>
          <a:p>
            <a:r>
              <a:rPr lang="it-IT" sz="2900" dirty="0"/>
              <a:t>La relazione </a:t>
            </a:r>
            <a:r>
              <a:rPr lang="it-IT" sz="2900" dirty="0" smtClean="0"/>
              <a:t>(o elaborato) deve </a:t>
            </a:r>
            <a:r>
              <a:rPr lang="it-IT" sz="2900" dirty="0"/>
              <a:t>essere </a:t>
            </a:r>
            <a:r>
              <a:rPr lang="it-IT" sz="2900" dirty="0" smtClean="0"/>
              <a:t>caricata su </a:t>
            </a:r>
            <a:r>
              <a:rPr lang="it-IT" sz="2900" dirty="0" err="1" smtClean="0"/>
              <a:t>Moodle</a:t>
            </a:r>
            <a:r>
              <a:rPr lang="it-IT" sz="2900" dirty="0" smtClean="0"/>
              <a:t> almeno </a:t>
            </a:r>
            <a:r>
              <a:rPr lang="it-IT" sz="2900" dirty="0"/>
              <a:t>48 ore prima della presentazione in </a:t>
            </a:r>
            <a:r>
              <a:rPr lang="it-IT" sz="2900" dirty="0" smtClean="0"/>
              <a:t>aula dal referente del gruppo. </a:t>
            </a:r>
            <a:endParaRPr lang="it-IT" sz="2900" dirty="0"/>
          </a:p>
          <a:p>
            <a:r>
              <a:rPr lang="it-IT" sz="2900" dirty="0"/>
              <a:t>Suddividete la relazione in paragrafi in </a:t>
            </a:r>
            <a:r>
              <a:rPr lang="it-IT" sz="2900" dirty="0" smtClean="0"/>
              <a:t>base alle domande </a:t>
            </a:r>
            <a:r>
              <a:rPr lang="it-IT" sz="2900" dirty="0"/>
              <a:t>previste dalla consegna che sarà fornita a ciascun gruppo</a:t>
            </a:r>
            <a:r>
              <a:rPr lang="it-IT" sz="2900" dirty="0" smtClean="0"/>
              <a:t>. Sulla copertina riportate anche nome, cognome, mail e numero di matricola dei partecipanti.</a:t>
            </a:r>
            <a:endParaRPr lang="it-IT" sz="2900" dirty="0"/>
          </a:p>
          <a:p>
            <a:r>
              <a:rPr lang="it-IT" sz="2900" dirty="0" smtClean="0"/>
              <a:t>Scrivete </a:t>
            </a:r>
            <a:r>
              <a:rPr lang="it-IT" sz="2900" dirty="0"/>
              <a:t>la relazione (due cartelle per partecipante) in Times New Roman o caratteri equivalenti di dimensione 12, mantenete l’interlinea 1,5; </a:t>
            </a:r>
            <a:r>
              <a:rPr lang="it-IT" sz="2900" dirty="0" smtClean="0"/>
              <a:t>salvate la relazione in formato *.pdf</a:t>
            </a:r>
          </a:p>
          <a:p>
            <a:endParaRPr lang="it-IT" dirty="0"/>
          </a:p>
          <a:p>
            <a:endParaRPr lang="it-IT" dirty="0"/>
          </a:p>
          <a:p>
            <a:endParaRPr lang="it-IT" dirty="0"/>
          </a:p>
        </p:txBody>
      </p:sp>
      <p:sp>
        <p:nvSpPr>
          <p:cNvPr id="4" name="Segnaposto piè di pagina 3"/>
          <p:cNvSpPr>
            <a:spLocks noGrp="1"/>
          </p:cNvSpPr>
          <p:nvPr>
            <p:ph type="ftr" sz="quarter" idx="11"/>
          </p:nvPr>
        </p:nvSpPr>
        <p:spPr/>
        <p:txBody>
          <a:bodyPr/>
          <a:lstStyle/>
          <a:p>
            <a:pPr>
              <a:defRPr/>
            </a:pPr>
            <a:r>
              <a:rPr lang="it-IT" smtClean="0"/>
              <a:t>PSICOLOGIA DEI GRUPPI </a:t>
            </a:r>
            <a:endParaRPr lang="it-IT"/>
          </a:p>
        </p:txBody>
      </p:sp>
    </p:spTree>
    <p:extLst>
      <p:ext uri="{BB962C8B-B14F-4D97-AF65-F5344CB8AC3E}">
        <p14:creationId xmlns:p14="http://schemas.microsoft.com/office/powerpoint/2010/main" val="2697528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1750" y="1420478"/>
            <a:ext cx="9112250" cy="850900"/>
          </a:xfrm>
        </p:spPr>
        <p:txBody>
          <a:bodyPr>
            <a:noAutofit/>
          </a:bodyPr>
          <a:lstStyle/>
          <a:p>
            <a:pPr marL="484632" algn="ctr" eaLnBrk="1" fontAlgn="auto" hangingPunct="1">
              <a:spcAft>
                <a:spcPts val="0"/>
              </a:spcAft>
              <a:defRPr/>
            </a:pPr>
            <a:r>
              <a:rPr lang="it-IT" sz="3200" b="1" dirty="0">
                <a:solidFill>
                  <a:schemeClr val="tx1"/>
                </a:solidFill>
              </a:rPr>
              <a:t>Com’è organizzato l’insegnamento</a:t>
            </a:r>
            <a:br>
              <a:rPr lang="it-IT" sz="3200" b="1" dirty="0">
                <a:solidFill>
                  <a:schemeClr val="tx1"/>
                </a:solidFill>
              </a:rPr>
            </a:br>
            <a:r>
              <a:rPr lang="it-IT" sz="3200" b="1" dirty="0" smtClean="0">
                <a:solidFill>
                  <a:schemeClr val="tx1"/>
                </a:solidFill>
              </a:rPr>
              <a:t>(</a:t>
            </a:r>
            <a:r>
              <a:rPr lang="it-IT" sz="3200" b="1" dirty="0">
                <a:solidFill>
                  <a:schemeClr val="tx1"/>
                </a:solidFill>
              </a:rPr>
              <a:t>8 CFU, 48 ore) </a:t>
            </a:r>
            <a:r>
              <a:rPr lang="it-IT" sz="4000" b="1" dirty="0">
                <a:solidFill>
                  <a:schemeClr val="tx1"/>
                </a:solidFill>
              </a:rPr>
              <a:t/>
            </a:r>
            <a:br>
              <a:rPr lang="it-IT" sz="4000" b="1" dirty="0">
                <a:solidFill>
                  <a:schemeClr val="tx1"/>
                </a:solidFill>
              </a:rPr>
            </a:br>
            <a:endParaRPr lang="it-IT" sz="4000" b="1" dirty="0">
              <a:solidFill>
                <a:schemeClr val="tx1"/>
              </a:solidFill>
            </a:endParaRPr>
          </a:p>
        </p:txBody>
      </p:sp>
      <p:sp>
        <p:nvSpPr>
          <p:cNvPr id="14340" name="Segnaposto contenuto 2"/>
          <p:cNvSpPr>
            <a:spLocks noGrp="1"/>
          </p:cNvSpPr>
          <p:nvPr>
            <p:ph idx="1"/>
          </p:nvPr>
        </p:nvSpPr>
        <p:spPr>
          <a:xfrm>
            <a:off x="250825" y="2276474"/>
            <a:ext cx="8229600" cy="4104853"/>
          </a:xfrm>
        </p:spPr>
        <p:txBody>
          <a:bodyPr rtlCol="0">
            <a:normAutofit fontScale="85000" lnSpcReduction="20000"/>
          </a:bodyPr>
          <a:lstStyle/>
          <a:p>
            <a:pPr marL="91440" indent="-91440" eaLnBrk="1" fontAlgn="auto" hangingPunct="1">
              <a:buFontTx/>
              <a:buNone/>
              <a:defRPr/>
            </a:pPr>
            <a:r>
              <a:rPr lang="it-IT" altLang="it-IT" sz="2800" b="1" dirty="0" smtClean="0">
                <a:solidFill>
                  <a:schemeClr val="tx1">
                    <a:lumMod val="75000"/>
                    <a:lumOff val="25000"/>
                  </a:schemeClr>
                </a:solidFill>
              </a:rPr>
              <a:t>Orario delle lezioni </a:t>
            </a:r>
          </a:p>
          <a:p>
            <a:pPr marL="91440" indent="-91440" eaLnBrk="1" fontAlgn="auto" hangingPunct="1">
              <a:buFontTx/>
              <a:buNone/>
              <a:defRPr/>
            </a:pPr>
            <a:r>
              <a:rPr lang="it-IT" altLang="it-IT" sz="2800" dirty="0" smtClean="0">
                <a:solidFill>
                  <a:schemeClr val="tx1">
                    <a:lumMod val="75000"/>
                    <a:lumOff val="25000"/>
                  </a:schemeClr>
                </a:solidFill>
              </a:rPr>
              <a:t>	</a:t>
            </a:r>
            <a:r>
              <a:rPr lang="it-IT" altLang="it-IT" sz="2800" dirty="0" smtClean="0">
                <a:solidFill>
                  <a:schemeClr val="tx1"/>
                </a:solidFill>
              </a:rPr>
              <a:t>lunedì </a:t>
            </a:r>
            <a:r>
              <a:rPr lang="it-IT" altLang="it-IT" sz="2800" dirty="0">
                <a:solidFill>
                  <a:schemeClr val="tx1"/>
                </a:solidFill>
              </a:rPr>
              <a:t> </a:t>
            </a:r>
            <a:r>
              <a:rPr lang="it-IT" altLang="it-IT" sz="2800" dirty="0" smtClean="0">
                <a:solidFill>
                  <a:schemeClr val="tx1"/>
                </a:solidFill>
              </a:rPr>
              <a:t>        8.00-11.00 Aula G</a:t>
            </a:r>
          </a:p>
          <a:p>
            <a:pPr marL="91440" indent="-91440" eaLnBrk="1" fontAlgn="auto" hangingPunct="1">
              <a:buFont typeface="Wingdings 2" panose="05020102010507070707" pitchFamily="18" charset="2"/>
              <a:buNone/>
              <a:defRPr/>
            </a:pPr>
            <a:r>
              <a:rPr lang="it-IT" altLang="it-IT" sz="2800" dirty="0" smtClean="0">
                <a:solidFill>
                  <a:schemeClr val="tx1"/>
                </a:solidFill>
              </a:rPr>
              <a:t> martedì        8.00-11.00 Aula G</a:t>
            </a:r>
          </a:p>
          <a:p>
            <a:pPr marL="91440" indent="-91440" eaLnBrk="1" fontAlgn="auto" hangingPunct="1">
              <a:buFont typeface="Wingdings 2" panose="05020102010507070707" pitchFamily="18" charset="2"/>
              <a:buNone/>
              <a:defRPr/>
            </a:pPr>
            <a:endParaRPr lang="it-IT" altLang="it-IT" sz="2800" dirty="0" smtClean="0">
              <a:solidFill>
                <a:schemeClr val="tx1"/>
              </a:solidFill>
            </a:endParaRPr>
          </a:p>
          <a:p>
            <a:pPr>
              <a:buNone/>
              <a:defRPr/>
            </a:pPr>
            <a:r>
              <a:rPr lang="it-IT" altLang="it-IT" sz="2800" b="1" dirty="0" smtClean="0"/>
              <a:t>Cristina Mosso dal 5/10/2020 al 17/11/2020</a:t>
            </a:r>
          </a:p>
          <a:p>
            <a:pPr>
              <a:buNone/>
              <a:defRPr/>
            </a:pPr>
            <a:r>
              <a:rPr lang="it-IT" altLang="it-IT" sz="2800" dirty="0"/>
              <a:t>	</a:t>
            </a:r>
            <a:endParaRPr lang="it-IT" altLang="it-IT" sz="2800" dirty="0" smtClean="0">
              <a:solidFill>
                <a:schemeClr val="tx1"/>
              </a:solidFill>
            </a:endParaRPr>
          </a:p>
          <a:p>
            <a:pPr>
              <a:buNone/>
              <a:defRPr/>
            </a:pPr>
            <a:r>
              <a:rPr lang="it-IT" altLang="it-IT" sz="2800" b="1" dirty="0" smtClean="0"/>
              <a:t>Norma De Piccoli</a:t>
            </a:r>
            <a:r>
              <a:rPr lang="it-IT" altLang="it-IT" sz="2800" dirty="0" smtClean="0">
                <a:solidFill>
                  <a:schemeClr val="tx1"/>
                </a:solidFill>
              </a:rPr>
              <a:t>: 23/11/20- 24/11/2020</a:t>
            </a:r>
          </a:p>
          <a:p>
            <a:pPr marL="91440" indent="-91440" eaLnBrk="1" fontAlgn="auto" hangingPunct="1">
              <a:buFont typeface="Wingdings 2" panose="05020102010507070707" pitchFamily="18" charset="2"/>
              <a:buNone/>
              <a:defRPr/>
            </a:pPr>
            <a:endParaRPr lang="it-IT" altLang="it-IT" sz="2800" dirty="0" smtClean="0">
              <a:solidFill>
                <a:schemeClr val="tx1"/>
              </a:solidFill>
            </a:endParaRPr>
          </a:p>
          <a:p>
            <a:pPr marL="91440" indent="-91440" eaLnBrk="1" fontAlgn="auto" hangingPunct="1">
              <a:buFontTx/>
              <a:buNone/>
              <a:defRPr/>
            </a:pPr>
            <a:r>
              <a:rPr lang="it-IT" altLang="it-IT" sz="2800" u="sng" dirty="0" smtClean="0">
                <a:solidFill>
                  <a:schemeClr val="tx1">
                    <a:lumMod val="75000"/>
                    <a:lumOff val="25000"/>
                  </a:schemeClr>
                </a:solidFill>
              </a:rPr>
              <a:t>Frequenza non obbligatoria</a:t>
            </a:r>
            <a:endParaRPr lang="it-IT" altLang="it-IT" dirty="0" smtClean="0">
              <a:solidFill>
                <a:schemeClr val="tx1">
                  <a:lumMod val="75000"/>
                  <a:lumOff val="25000"/>
                </a:schemeClr>
              </a:solidFill>
            </a:endParaRPr>
          </a:p>
        </p:txBody>
      </p:sp>
      <p:pic>
        <p:nvPicPr>
          <p:cNvPr id="6" name="Immagine 5"/>
          <p:cNvPicPr>
            <a:picLocks noChangeAspect="1"/>
          </p:cNvPicPr>
          <p:nvPr/>
        </p:nvPicPr>
        <p:blipFill rotWithShape="1">
          <a:blip r:embed="rId3"/>
          <a:srcRect l="29708" t="32598" r="31194" b="37914"/>
          <a:stretch/>
        </p:blipFill>
        <p:spPr>
          <a:xfrm>
            <a:off x="4644545" y="1772816"/>
            <a:ext cx="3816425" cy="2016224"/>
          </a:xfrm>
          <a:prstGeom prst="rect">
            <a:avLst/>
          </a:prstGeom>
        </p:spPr>
      </p:pic>
    </p:spTree>
    <p:extLst>
      <p:ext uri="{BB962C8B-B14F-4D97-AF65-F5344CB8AC3E}">
        <p14:creationId xmlns:p14="http://schemas.microsoft.com/office/powerpoint/2010/main" val="26211707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27584" y="1124744"/>
            <a:ext cx="7853497" cy="4392488"/>
          </a:xfrm>
        </p:spPr>
        <p:txBody>
          <a:bodyPr>
            <a:normAutofit fontScale="92500" lnSpcReduction="20000"/>
          </a:bodyPr>
          <a:lstStyle/>
          <a:p>
            <a:r>
              <a:rPr lang="it-IT" sz="2900" dirty="0"/>
              <a:t>Indicazioni per la </a:t>
            </a:r>
            <a:r>
              <a:rPr lang="it-IT" sz="2900" dirty="0" smtClean="0">
                <a:solidFill>
                  <a:schemeClr val="accent3"/>
                </a:solidFill>
              </a:rPr>
              <a:t>presentazione </a:t>
            </a:r>
            <a:r>
              <a:rPr lang="it-IT" sz="2900" dirty="0">
                <a:solidFill>
                  <a:schemeClr val="accent3"/>
                </a:solidFill>
              </a:rPr>
              <a:t>dell’elaborato</a:t>
            </a:r>
          </a:p>
          <a:p>
            <a:endParaRPr lang="it-IT" dirty="0"/>
          </a:p>
          <a:p>
            <a:r>
              <a:rPr lang="it-IT" dirty="0" smtClean="0"/>
              <a:t>La presentazione consiste nell’esposizione orale in aula del lavoro di gruppo. L’esposizione in streaming/in presenza è programmata per il 17/11/2020.</a:t>
            </a:r>
          </a:p>
          <a:p>
            <a:r>
              <a:rPr lang="it-IT" dirty="0" smtClean="0"/>
              <a:t>Ciascun </a:t>
            </a:r>
            <a:r>
              <a:rPr lang="it-IT" dirty="0"/>
              <a:t>membro del gruppo </a:t>
            </a:r>
            <a:r>
              <a:rPr lang="it-IT" dirty="0" smtClean="0"/>
              <a:t>espone una parte </a:t>
            </a:r>
            <a:r>
              <a:rPr lang="it-IT" dirty="0"/>
              <a:t>del lavoro. </a:t>
            </a:r>
            <a:endParaRPr lang="it-IT" dirty="0" smtClean="0"/>
          </a:p>
          <a:p>
            <a:r>
              <a:rPr lang="it-IT" dirty="0" smtClean="0"/>
              <a:t>Durante </a:t>
            </a:r>
            <a:r>
              <a:rPr lang="it-IT" dirty="0"/>
              <a:t>la presentazione, ci si aspetta che emergano delle spiegazioni che riflettano </a:t>
            </a:r>
            <a:r>
              <a:rPr lang="it-IT" dirty="0" smtClean="0"/>
              <a:t>l’attività di gruppo su </a:t>
            </a:r>
            <a:r>
              <a:rPr lang="it-IT" dirty="0"/>
              <a:t>concetti affrontati </a:t>
            </a:r>
            <a:r>
              <a:rPr lang="it-IT" dirty="0" smtClean="0"/>
              <a:t>in una prospettiva psicosociale.</a:t>
            </a:r>
            <a:endParaRPr lang="it-IT" dirty="0"/>
          </a:p>
          <a:p>
            <a:r>
              <a:rPr lang="it-IT" dirty="0" smtClean="0"/>
              <a:t>È possibile utilizzare  delle slide per la presentazione.</a:t>
            </a:r>
          </a:p>
          <a:p>
            <a:r>
              <a:rPr lang="it-IT" dirty="0" smtClean="0"/>
              <a:t>Sentitevi </a:t>
            </a:r>
            <a:r>
              <a:rPr lang="it-IT" dirty="0"/>
              <a:t>liberi di coinvolgere in maniera interattiva i colleghi durante la presentazione. </a:t>
            </a:r>
            <a:endParaRPr lang="it-IT" dirty="0" smtClean="0"/>
          </a:p>
          <a:p>
            <a:r>
              <a:rPr lang="it-IT" dirty="0" smtClean="0"/>
              <a:t>Durante l’esposizione occorrerà riferire anche dell’attività di gruppo e non soltanto del risultato.</a:t>
            </a:r>
          </a:p>
          <a:p>
            <a:pPr marL="0" indent="0">
              <a:buNone/>
            </a:pPr>
            <a:endParaRPr lang="it-IT" dirty="0"/>
          </a:p>
          <a:p>
            <a:endParaRPr lang="it-IT" dirty="0"/>
          </a:p>
        </p:txBody>
      </p:sp>
      <p:sp>
        <p:nvSpPr>
          <p:cNvPr id="4" name="Segnaposto piè di pagina 3"/>
          <p:cNvSpPr>
            <a:spLocks noGrp="1"/>
          </p:cNvSpPr>
          <p:nvPr>
            <p:ph type="ftr" sz="quarter" idx="11"/>
          </p:nvPr>
        </p:nvSpPr>
        <p:spPr/>
        <p:txBody>
          <a:bodyPr/>
          <a:lstStyle/>
          <a:p>
            <a:pPr>
              <a:defRPr/>
            </a:pPr>
            <a:r>
              <a:rPr lang="it-IT" smtClean="0"/>
              <a:t>PSICOLOGIA DEI GRUPPI </a:t>
            </a:r>
            <a:endParaRPr lang="it-IT"/>
          </a:p>
        </p:txBody>
      </p:sp>
    </p:spTree>
    <p:extLst>
      <p:ext uri="{BB962C8B-B14F-4D97-AF65-F5344CB8AC3E}">
        <p14:creationId xmlns:p14="http://schemas.microsoft.com/office/powerpoint/2010/main" val="9952619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Segnaposto contenuto 1"/>
          <p:cNvSpPr>
            <a:spLocks noGrp="1"/>
          </p:cNvSpPr>
          <p:nvPr>
            <p:ph idx="1"/>
          </p:nvPr>
        </p:nvSpPr>
        <p:spPr>
          <a:xfrm>
            <a:off x="801289" y="1700808"/>
            <a:ext cx="7543801" cy="4023360"/>
          </a:xfrm>
        </p:spPr>
        <p:txBody>
          <a:bodyPr/>
          <a:lstStyle/>
          <a:p>
            <a:pPr defTabSz="1974850" fontAlgn="base">
              <a:spcBef>
                <a:spcPct val="0"/>
              </a:spcBef>
              <a:spcAft>
                <a:spcPct val="0"/>
              </a:spcAft>
              <a:buNone/>
            </a:pPr>
            <a:r>
              <a:rPr lang="it-IT" dirty="0">
                <a:solidFill>
                  <a:schemeClr val="tx1"/>
                </a:solidFill>
                <a:latin typeface="Arial" charset="0"/>
                <a:cs typeface="Arial" charset="0"/>
              </a:rPr>
              <a:t>MODALITÀ D’ESAME: </a:t>
            </a:r>
          </a:p>
          <a:p>
            <a:pPr defTabSz="1974850" fontAlgn="base">
              <a:spcBef>
                <a:spcPct val="0"/>
              </a:spcBef>
              <a:spcAft>
                <a:spcPct val="0"/>
              </a:spcAft>
              <a:buNone/>
            </a:pPr>
            <a:endParaRPr lang="it-IT" dirty="0">
              <a:solidFill>
                <a:schemeClr val="tx1"/>
              </a:solidFill>
              <a:latin typeface="Arial" charset="0"/>
              <a:cs typeface="Arial" charset="0"/>
            </a:endParaRPr>
          </a:p>
          <a:p>
            <a:pPr defTabSz="1974850" fontAlgn="base">
              <a:spcBef>
                <a:spcPct val="0"/>
              </a:spcBef>
              <a:spcAft>
                <a:spcPct val="0"/>
              </a:spcAft>
              <a:buNone/>
            </a:pPr>
            <a:r>
              <a:rPr lang="it-IT" dirty="0">
                <a:solidFill>
                  <a:schemeClr val="accent3"/>
                </a:solidFill>
                <a:latin typeface="Arial" charset="0"/>
                <a:cs typeface="Arial" charset="0"/>
              </a:rPr>
              <a:t>Colloquio orale </a:t>
            </a:r>
            <a:r>
              <a:rPr lang="it-IT" dirty="0" smtClean="0">
                <a:solidFill>
                  <a:schemeClr val="tx1"/>
                </a:solidFill>
                <a:latin typeface="Arial" charset="0"/>
                <a:cs typeface="Arial" charset="0"/>
              </a:rPr>
              <a:t>(tutto il programma)</a:t>
            </a:r>
          </a:p>
          <a:p>
            <a:pPr defTabSz="1974850" fontAlgn="base">
              <a:spcBef>
                <a:spcPct val="0"/>
              </a:spcBef>
              <a:spcAft>
                <a:spcPct val="0"/>
              </a:spcAft>
              <a:buNone/>
            </a:pPr>
            <a:endParaRPr lang="it-IT" dirty="0">
              <a:solidFill>
                <a:schemeClr val="tx1"/>
              </a:solidFill>
              <a:latin typeface="Arial" charset="0"/>
              <a:cs typeface="Arial" charset="0"/>
            </a:endParaRPr>
          </a:p>
          <a:p>
            <a:pPr marL="109728" indent="0" defTabSz="1974850" fontAlgn="base">
              <a:spcBef>
                <a:spcPct val="0"/>
              </a:spcBef>
              <a:spcAft>
                <a:spcPct val="0"/>
              </a:spcAft>
              <a:buNone/>
            </a:pPr>
            <a:r>
              <a:rPr lang="it-IT" b="1" i="1" dirty="0" smtClean="0">
                <a:solidFill>
                  <a:schemeClr val="tx1"/>
                </a:solidFill>
                <a:latin typeface="Arial" charset="0"/>
                <a:cs typeface="Arial" charset="0"/>
              </a:rPr>
              <a:t>OPPURE</a:t>
            </a:r>
          </a:p>
          <a:p>
            <a:pPr marL="109728" indent="0" defTabSz="1974850" fontAlgn="base">
              <a:spcBef>
                <a:spcPct val="0"/>
              </a:spcBef>
              <a:spcAft>
                <a:spcPct val="0"/>
              </a:spcAft>
              <a:buNone/>
            </a:pPr>
            <a:endParaRPr lang="it-IT" dirty="0">
              <a:solidFill>
                <a:schemeClr val="tx1"/>
              </a:solidFill>
              <a:latin typeface="Arial" charset="0"/>
              <a:cs typeface="Arial" charset="0"/>
            </a:endParaRPr>
          </a:p>
          <a:p>
            <a:pPr marL="109728" indent="0" defTabSz="1974850" fontAlgn="base">
              <a:spcBef>
                <a:spcPct val="0"/>
              </a:spcBef>
              <a:spcAft>
                <a:spcPct val="0"/>
              </a:spcAft>
              <a:buNone/>
            </a:pPr>
            <a:endParaRPr lang="it-IT" dirty="0">
              <a:solidFill>
                <a:schemeClr val="tx1"/>
              </a:solidFill>
              <a:latin typeface="Arial" charset="0"/>
              <a:cs typeface="Arial" charset="0"/>
            </a:endParaRPr>
          </a:p>
          <a:p>
            <a:pPr marL="109728" indent="0" defTabSz="1974850" fontAlgn="base">
              <a:spcBef>
                <a:spcPct val="0"/>
              </a:spcBef>
              <a:spcAft>
                <a:spcPct val="0"/>
              </a:spcAft>
              <a:buNone/>
            </a:pPr>
            <a:r>
              <a:rPr lang="it-IT" dirty="0">
                <a:solidFill>
                  <a:schemeClr val="tx1"/>
                </a:solidFill>
                <a:latin typeface="Arial" charset="0"/>
                <a:cs typeface="Arial" charset="0"/>
              </a:rPr>
              <a:t>Elaborato </a:t>
            </a:r>
            <a:r>
              <a:rPr lang="it-IT" dirty="0" smtClean="0">
                <a:solidFill>
                  <a:schemeClr val="tx1"/>
                </a:solidFill>
                <a:latin typeface="Arial" charset="0"/>
                <a:cs typeface="Arial" charset="0"/>
              </a:rPr>
              <a:t>intermedio e colloquio orale</a:t>
            </a:r>
            <a:endParaRPr lang="it-IT" sz="2800" dirty="0" smtClean="0">
              <a:ln>
                <a:solidFill>
                  <a:schemeClr val="bg1"/>
                </a:solidFill>
              </a:ln>
            </a:endParaRPr>
          </a:p>
          <a:p>
            <a:endParaRPr lang="it-IT" dirty="0" smtClean="0">
              <a:ln>
                <a:solidFill>
                  <a:schemeClr val="bg1"/>
                </a:solidFill>
              </a:ln>
              <a:solidFill>
                <a:srgbClr val="00FF00"/>
              </a:solidFill>
            </a:endParaRPr>
          </a:p>
          <a:p>
            <a:pPr>
              <a:buNone/>
            </a:pPr>
            <a:endParaRPr lang="it-IT" dirty="0" smtClean="0">
              <a:ln>
                <a:solidFill>
                  <a:schemeClr val="bg1"/>
                </a:solidFill>
              </a:ln>
            </a:endParaRPr>
          </a:p>
          <a:p>
            <a:pPr>
              <a:buNone/>
            </a:pPr>
            <a:endParaRPr lang="it-IT" dirty="0" smtClean="0">
              <a:ln>
                <a:solidFill>
                  <a:schemeClr val="bg1"/>
                </a:solidFill>
              </a:ln>
            </a:endParaRPr>
          </a:p>
        </p:txBody>
      </p:sp>
      <p:sp>
        <p:nvSpPr>
          <p:cNvPr id="3" name="Segnaposto piè di pagina 2"/>
          <p:cNvSpPr>
            <a:spLocks noGrp="1"/>
          </p:cNvSpPr>
          <p:nvPr>
            <p:ph type="ftr" sz="quarter" idx="11"/>
          </p:nvPr>
        </p:nvSpPr>
        <p:spPr/>
        <p:txBody>
          <a:bodyPr/>
          <a:lstStyle/>
          <a:p>
            <a:pPr>
              <a:defRPr/>
            </a:pPr>
            <a:r>
              <a:rPr lang="it-IT" smtClean="0"/>
              <a:t>PSICOLOGIA DEI GRUPPI </a:t>
            </a:r>
            <a:endParaRPr lang="it-IT"/>
          </a:p>
        </p:txBody>
      </p:sp>
      <p:pic>
        <p:nvPicPr>
          <p:cNvPr id="56322" name="Picture 2" descr="http://thumbs.dreamstime.com/z/la-nota-di-post-si-ricorda-5798499.jpg"/>
          <p:cNvPicPr>
            <a:picLocks noChangeAspect="1" noChangeArrowheads="1"/>
          </p:cNvPicPr>
          <p:nvPr/>
        </p:nvPicPr>
        <p:blipFill>
          <a:blip r:embed="rId2" cstate="print"/>
          <a:srcRect/>
          <a:stretch>
            <a:fillRect/>
          </a:stretch>
        </p:blipFill>
        <p:spPr bwMode="auto">
          <a:xfrm>
            <a:off x="6732240" y="137958"/>
            <a:ext cx="1907704" cy="1562850"/>
          </a:xfrm>
          <a:prstGeom prst="rect">
            <a:avLst/>
          </a:prstGeom>
          <a:noFill/>
        </p:spPr>
      </p:pic>
      <p:sp>
        <p:nvSpPr>
          <p:cNvPr id="5" name="Rettangolo 4"/>
          <p:cNvSpPr/>
          <p:nvPr/>
        </p:nvSpPr>
        <p:spPr>
          <a:xfrm>
            <a:off x="4788024" y="4221088"/>
            <a:ext cx="1800200" cy="288032"/>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6" name="Rettangolo 5"/>
          <p:cNvSpPr/>
          <p:nvPr/>
        </p:nvSpPr>
        <p:spPr>
          <a:xfrm>
            <a:off x="0" y="2636912"/>
            <a:ext cx="2123728" cy="2160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Tree>
    <p:extLst>
      <p:ext uri="{BB962C8B-B14F-4D97-AF65-F5344CB8AC3E}">
        <p14:creationId xmlns:p14="http://schemas.microsoft.com/office/powerpoint/2010/main" val="24457605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olo 1"/>
          <p:cNvSpPr>
            <a:spLocks noGrp="1"/>
          </p:cNvSpPr>
          <p:nvPr>
            <p:ph type="title"/>
          </p:nvPr>
        </p:nvSpPr>
        <p:spPr>
          <a:xfrm>
            <a:off x="2016224" y="875853"/>
            <a:ext cx="6444208" cy="936104"/>
          </a:xfrm>
        </p:spPr>
        <p:txBody>
          <a:bodyPr/>
          <a:lstStyle/>
          <a:p>
            <a:pPr eaLnBrk="1" hangingPunct="1"/>
            <a:r>
              <a:rPr lang="it-IT" dirty="0" smtClean="0"/>
              <a:t>Informazioni generali</a:t>
            </a:r>
          </a:p>
        </p:txBody>
      </p:sp>
      <p:sp>
        <p:nvSpPr>
          <p:cNvPr id="8195" name="Segnaposto contenuto 2"/>
          <p:cNvSpPr>
            <a:spLocks noGrp="1"/>
          </p:cNvSpPr>
          <p:nvPr>
            <p:ph idx="1"/>
          </p:nvPr>
        </p:nvSpPr>
        <p:spPr>
          <a:xfrm>
            <a:off x="781744" y="2143397"/>
            <a:ext cx="7499350" cy="4525963"/>
          </a:xfrm>
        </p:spPr>
        <p:txBody>
          <a:bodyPr/>
          <a:lstStyle/>
          <a:p>
            <a:pPr marL="1790700" indent="-1790700">
              <a:buNone/>
            </a:pPr>
            <a:r>
              <a:rPr lang="it-IT" sz="2700" dirty="0" smtClean="0"/>
              <a:t>RICEVIMENTO su appuntamento da fissare via mail </a:t>
            </a:r>
            <a:r>
              <a:rPr lang="it-IT" sz="2700" u="sng" dirty="0">
                <a:solidFill>
                  <a:schemeClr val="accent3"/>
                </a:solidFill>
              </a:rPr>
              <a:t>cristina.mosso@unito.it</a:t>
            </a:r>
          </a:p>
          <a:p>
            <a:pPr marL="1790700" indent="-1790700">
              <a:buNone/>
            </a:pPr>
            <a:r>
              <a:rPr lang="it-IT" sz="2700" dirty="0"/>
              <a:t>o</a:t>
            </a:r>
            <a:r>
              <a:rPr lang="it-IT" sz="2700" dirty="0" smtClean="0"/>
              <a:t>ppure  telefonicamente Tel.011/6702053</a:t>
            </a:r>
          </a:p>
          <a:p>
            <a:pPr marL="1790700" indent="-1790700" eaLnBrk="1" hangingPunct="1">
              <a:lnSpc>
                <a:spcPct val="90000"/>
              </a:lnSpc>
            </a:pPr>
            <a:endParaRPr lang="it-IT" sz="2700" dirty="0" smtClean="0"/>
          </a:p>
        </p:txBody>
      </p:sp>
      <p:sp>
        <p:nvSpPr>
          <p:cNvPr id="2" name="Segnaposto piè di pagina 1"/>
          <p:cNvSpPr>
            <a:spLocks noGrp="1"/>
          </p:cNvSpPr>
          <p:nvPr>
            <p:ph type="ftr" sz="quarter" idx="11"/>
          </p:nvPr>
        </p:nvSpPr>
        <p:spPr/>
        <p:txBody>
          <a:bodyPr/>
          <a:lstStyle/>
          <a:p>
            <a:pPr>
              <a:defRPr/>
            </a:pPr>
            <a:r>
              <a:rPr lang="it-IT" smtClean="0"/>
              <a:t>PSICOLOGIA DEI GRUPPI </a:t>
            </a:r>
            <a:endParaRPr lang="it-IT"/>
          </a:p>
        </p:txBody>
      </p:sp>
      <p:pic>
        <p:nvPicPr>
          <p:cNvPr id="33794" name="Picture 2" descr="http://thumbs.dreamstime.com/z/icona-paziente-di-appuntamento-650965.jpg"/>
          <p:cNvPicPr>
            <a:picLocks noChangeAspect="1" noChangeArrowheads="1"/>
          </p:cNvPicPr>
          <p:nvPr/>
        </p:nvPicPr>
        <p:blipFill>
          <a:blip r:embed="rId2" cstate="print"/>
          <a:srcRect/>
          <a:stretch>
            <a:fillRect/>
          </a:stretch>
        </p:blipFill>
        <p:spPr bwMode="auto">
          <a:xfrm>
            <a:off x="6381742" y="4149080"/>
            <a:ext cx="1423495" cy="1124744"/>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rmAutofit/>
          </a:bodyPr>
          <a:lstStyle/>
          <a:p>
            <a:r>
              <a:rPr lang="it-IT" dirty="0"/>
              <a:t> </a:t>
            </a:r>
            <a:r>
              <a:rPr lang="it-IT" sz="4000" dirty="0" smtClean="0">
                <a:solidFill>
                  <a:schemeClr val="tx1"/>
                </a:solidFill>
                <a:latin typeface="Garamond" panose="02020404030301010803" pitchFamily="18" charset="0"/>
              </a:rPr>
              <a:t>Per iniziare …</a:t>
            </a:r>
            <a:br>
              <a:rPr lang="it-IT" sz="4000" dirty="0" smtClean="0">
                <a:solidFill>
                  <a:schemeClr val="tx1"/>
                </a:solidFill>
                <a:latin typeface="Garamond" panose="02020404030301010803" pitchFamily="18" charset="0"/>
              </a:rPr>
            </a:br>
            <a:r>
              <a:rPr lang="it-IT" sz="2700" dirty="0" smtClean="0">
                <a:solidFill>
                  <a:schemeClr val="tx1"/>
                </a:solidFill>
                <a:latin typeface="Garamond" panose="02020404030301010803" pitchFamily="18" charset="0"/>
              </a:rPr>
              <a:t>https</a:t>
            </a:r>
            <a:r>
              <a:rPr lang="it-IT" sz="2700" dirty="0">
                <a:solidFill>
                  <a:schemeClr val="tx1"/>
                </a:solidFill>
                <a:latin typeface="Garamond" panose="02020404030301010803" pitchFamily="18" charset="0"/>
              </a:rPr>
              <a:t>://padlet.com/cristina_mosso/k6kgxs7fz3zyua8q</a:t>
            </a:r>
          </a:p>
        </p:txBody>
      </p:sp>
      <p:sp>
        <p:nvSpPr>
          <p:cNvPr id="2" name="Segnaposto contenuto 1"/>
          <p:cNvSpPr>
            <a:spLocks noGrp="1"/>
          </p:cNvSpPr>
          <p:nvPr>
            <p:ph idx="1"/>
          </p:nvPr>
        </p:nvSpPr>
        <p:spPr>
          <a:xfrm>
            <a:off x="457200" y="1916832"/>
            <a:ext cx="8229600" cy="4237931"/>
          </a:xfrm>
        </p:spPr>
        <p:txBody>
          <a:bodyPr/>
          <a:lstStyle/>
          <a:p>
            <a:pPr marL="0" indent="0">
              <a:buClr>
                <a:srgbClr val="FF0000"/>
              </a:buClr>
              <a:buNone/>
            </a:pPr>
            <a:r>
              <a:rPr lang="it-IT" b="1" dirty="0" smtClean="0"/>
              <a:t>Che </a:t>
            </a:r>
            <a:r>
              <a:rPr lang="it-IT" b="1" dirty="0"/>
              <a:t>cosa ti aspetti d'apprendere da questo insegnamento</a:t>
            </a:r>
            <a:r>
              <a:rPr lang="it-IT" b="1" dirty="0" smtClean="0"/>
              <a:t>?</a:t>
            </a:r>
          </a:p>
          <a:p>
            <a:pPr marL="0" indent="0">
              <a:buClr>
                <a:srgbClr val="FF0000"/>
              </a:buClr>
              <a:buNone/>
            </a:pPr>
            <a:r>
              <a:rPr lang="it-IT" b="1" dirty="0" smtClean="0"/>
              <a:t>Come pensi di organizzare lo studio per l’esame di questo insegnamento?</a:t>
            </a:r>
            <a:endParaRPr lang="it-IT" b="1" dirty="0"/>
          </a:p>
        </p:txBody>
      </p:sp>
      <p:sp>
        <p:nvSpPr>
          <p:cNvPr id="4" name="Segnaposto piè di pagina 3"/>
          <p:cNvSpPr>
            <a:spLocks noGrp="1"/>
          </p:cNvSpPr>
          <p:nvPr>
            <p:ph type="ftr" sz="quarter" idx="11"/>
          </p:nvPr>
        </p:nvSpPr>
        <p:spPr/>
        <p:txBody>
          <a:bodyPr/>
          <a:lstStyle/>
          <a:p>
            <a:pPr>
              <a:defRPr/>
            </a:pPr>
            <a:r>
              <a:rPr lang="it-IT" smtClean="0"/>
              <a:t>PSICOLOGIA DEI GRUPPI </a:t>
            </a:r>
            <a:endParaRPr lang="it-IT"/>
          </a:p>
        </p:txBody>
      </p:sp>
      <p:sp>
        <p:nvSpPr>
          <p:cNvPr id="5" name="CasellaDiTesto 4"/>
          <p:cNvSpPr txBox="1"/>
          <p:nvPr/>
        </p:nvSpPr>
        <p:spPr>
          <a:xfrm>
            <a:off x="7399829" y="5753277"/>
            <a:ext cx="966931" cy="369332"/>
          </a:xfrm>
          <a:prstGeom prst="rect">
            <a:avLst/>
          </a:prstGeom>
          <a:noFill/>
        </p:spPr>
        <p:txBody>
          <a:bodyPr wrap="none" rtlCol="0">
            <a:spAutoFit/>
          </a:bodyPr>
          <a:lstStyle/>
          <a:p>
            <a:r>
              <a:rPr lang="it-IT" dirty="0" smtClean="0"/>
              <a:t>Pausa!!</a:t>
            </a:r>
            <a:endParaRPr lang="it-IT" dirty="0"/>
          </a:p>
        </p:txBody>
      </p:sp>
    </p:spTree>
    <p:extLst>
      <p:ext uri="{BB962C8B-B14F-4D97-AF65-F5344CB8AC3E}">
        <p14:creationId xmlns:p14="http://schemas.microsoft.com/office/powerpoint/2010/main" val="739789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5066994" y="4074556"/>
            <a:ext cx="3278796" cy="1044117"/>
          </a:xfrm>
          <a:noFill/>
        </p:spPr>
        <p:txBody>
          <a:bodyPr>
            <a:normAutofit fontScale="92500" lnSpcReduction="10000"/>
          </a:bodyPr>
          <a:lstStyle/>
          <a:p>
            <a:pPr marL="109728" indent="0" algn="ctr">
              <a:buNone/>
            </a:pPr>
            <a:r>
              <a:rPr lang="it-IT" dirty="0" smtClean="0"/>
              <a:t>Come i processi lavorativi attuali condizionano le possibilità creative e costruttive del gruppo?</a:t>
            </a:r>
            <a:endParaRPr lang="it-IT" dirty="0"/>
          </a:p>
        </p:txBody>
      </p:sp>
      <p:sp>
        <p:nvSpPr>
          <p:cNvPr id="3" name="Segnaposto piè di pagina 2"/>
          <p:cNvSpPr>
            <a:spLocks noGrp="1"/>
          </p:cNvSpPr>
          <p:nvPr>
            <p:ph type="ftr" sz="quarter" idx="11"/>
          </p:nvPr>
        </p:nvSpPr>
        <p:spPr/>
        <p:txBody>
          <a:bodyPr/>
          <a:lstStyle/>
          <a:p>
            <a:pPr>
              <a:defRPr/>
            </a:pPr>
            <a:r>
              <a:rPr lang="it-IT" dirty="0" smtClean="0"/>
              <a:t>PSICOLOGIA DEI GRUPPI </a:t>
            </a:r>
            <a:endParaRPr lang="it-IT" dirty="0"/>
          </a:p>
        </p:txBody>
      </p:sp>
      <p:sp>
        <p:nvSpPr>
          <p:cNvPr id="4" name="Segnaposto contenuto 1"/>
          <p:cNvSpPr txBox="1">
            <a:spLocks/>
          </p:cNvSpPr>
          <p:nvPr/>
        </p:nvSpPr>
        <p:spPr>
          <a:xfrm>
            <a:off x="248843" y="575682"/>
            <a:ext cx="4320480" cy="792087"/>
          </a:xfrm>
          <a:prstGeom prst="rect">
            <a:avLst/>
          </a:prstGeom>
          <a:gradFill>
            <a:gsLst>
              <a:gs pos="56000">
                <a:schemeClr val="accent1">
                  <a:lumMod val="20000"/>
                  <a:lumOff val="80000"/>
                </a:schemeClr>
              </a:gs>
              <a:gs pos="72000">
                <a:schemeClr val="accent1">
                  <a:lumMod val="20000"/>
                  <a:lumOff val="80000"/>
                </a:schemeClr>
              </a:gs>
              <a:gs pos="32000">
                <a:srgbClr val="E5D6B9"/>
              </a:gs>
              <a:gs pos="9509">
                <a:schemeClr val="accent1">
                  <a:lumMod val="40000"/>
                  <a:lumOff val="60000"/>
                </a:schemeClr>
              </a:gs>
              <a:gs pos="48000">
                <a:schemeClr val="accent1">
                  <a:lumMod val="20000"/>
                  <a:lumOff val="80000"/>
                </a:schemeClr>
              </a:gs>
            </a:gsLst>
            <a:lin ang="5400000" scaled="1"/>
          </a:gradFill>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fontAlgn="auto">
              <a:buFont typeface="Wingdings 3"/>
              <a:buNone/>
            </a:pPr>
            <a:r>
              <a:rPr lang="it-IT" sz="2400" dirty="0" smtClean="0"/>
              <a:t>Lavorare in gruppo</a:t>
            </a:r>
            <a:endParaRPr lang="it-IT" sz="2400" dirty="0"/>
          </a:p>
        </p:txBody>
      </p:sp>
      <p:sp>
        <p:nvSpPr>
          <p:cNvPr id="5" name="Segnaposto contenuto 1"/>
          <p:cNvSpPr txBox="1">
            <a:spLocks/>
          </p:cNvSpPr>
          <p:nvPr/>
        </p:nvSpPr>
        <p:spPr>
          <a:xfrm>
            <a:off x="248843" y="2858230"/>
            <a:ext cx="4320480" cy="792087"/>
          </a:xfrm>
          <a:prstGeom prst="rect">
            <a:avLst/>
          </a:prstGeom>
          <a:gradFill>
            <a:gsLst>
              <a:gs pos="56000">
                <a:schemeClr val="accent1">
                  <a:lumMod val="20000"/>
                  <a:lumOff val="80000"/>
                </a:schemeClr>
              </a:gs>
              <a:gs pos="72000">
                <a:schemeClr val="accent1">
                  <a:lumMod val="20000"/>
                  <a:lumOff val="80000"/>
                </a:schemeClr>
              </a:gs>
              <a:gs pos="32000">
                <a:srgbClr val="E5D6B9"/>
              </a:gs>
              <a:gs pos="9509">
                <a:schemeClr val="accent1">
                  <a:lumMod val="40000"/>
                  <a:lumOff val="60000"/>
                </a:schemeClr>
              </a:gs>
              <a:gs pos="48000">
                <a:schemeClr val="accent1">
                  <a:lumMod val="20000"/>
                  <a:lumOff val="80000"/>
                </a:schemeClr>
              </a:gs>
            </a:gsLst>
            <a:lin ang="5400000" scaled="1"/>
          </a:gradFill>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fontAlgn="auto">
              <a:buFont typeface="Wingdings 3"/>
              <a:buNone/>
            </a:pPr>
            <a:r>
              <a:rPr lang="it-IT" sz="2400" dirty="0" smtClean="0"/>
              <a:t>Condurre gruppi di lavoro</a:t>
            </a:r>
            <a:endParaRPr lang="it-IT" sz="2400" dirty="0"/>
          </a:p>
        </p:txBody>
      </p:sp>
      <p:sp>
        <p:nvSpPr>
          <p:cNvPr id="6" name="Segnaposto contenuto 1"/>
          <p:cNvSpPr txBox="1">
            <a:spLocks/>
          </p:cNvSpPr>
          <p:nvPr/>
        </p:nvSpPr>
        <p:spPr>
          <a:xfrm>
            <a:off x="248843" y="4899835"/>
            <a:ext cx="4320480" cy="792087"/>
          </a:xfrm>
          <a:prstGeom prst="rect">
            <a:avLst/>
          </a:prstGeom>
          <a:gradFill>
            <a:gsLst>
              <a:gs pos="56000">
                <a:schemeClr val="accent1">
                  <a:lumMod val="20000"/>
                  <a:lumOff val="80000"/>
                </a:schemeClr>
              </a:gs>
              <a:gs pos="72000">
                <a:schemeClr val="accent1">
                  <a:lumMod val="20000"/>
                  <a:lumOff val="80000"/>
                </a:schemeClr>
              </a:gs>
              <a:gs pos="32000">
                <a:srgbClr val="E5D6B9"/>
              </a:gs>
              <a:gs pos="9509">
                <a:schemeClr val="accent1">
                  <a:lumMod val="40000"/>
                  <a:lumOff val="60000"/>
                </a:schemeClr>
              </a:gs>
              <a:gs pos="48000">
                <a:schemeClr val="accent1">
                  <a:lumMod val="20000"/>
                  <a:lumOff val="80000"/>
                </a:schemeClr>
              </a:gs>
            </a:gsLst>
            <a:lin ang="5400000" scaled="1"/>
          </a:gradFill>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fontAlgn="auto">
              <a:buFont typeface="Wingdings 3"/>
              <a:buNone/>
            </a:pPr>
            <a:r>
              <a:rPr lang="it-IT" sz="2400" dirty="0" smtClean="0"/>
              <a:t>Riconoscere e gestire i conflitti</a:t>
            </a:r>
            <a:endParaRPr lang="it-IT" sz="2400" dirty="0"/>
          </a:p>
        </p:txBody>
      </p:sp>
      <p:sp>
        <p:nvSpPr>
          <p:cNvPr id="7" name="Ovale 6"/>
          <p:cNvSpPr/>
          <p:nvPr/>
        </p:nvSpPr>
        <p:spPr>
          <a:xfrm>
            <a:off x="4901390" y="3782085"/>
            <a:ext cx="3825705" cy="13126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Ovale 7"/>
          <p:cNvSpPr/>
          <p:nvPr/>
        </p:nvSpPr>
        <p:spPr>
          <a:xfrm>
            <a:off x="4788024" y="2003136"/>
            <a:ext cx="3816424" cy="17101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Segnaposto contenuto 1"/>
          <p:cNvSpPr txBox="1">
            <a:spLocks/>
          </p:cNvSpPr>
          <p:nvPr/>
        </p:nvSpPr>
        <p:spPr>
          <a:xfrm>
            <a:off x="4896036" y="2336172"/>
            <a:ext cx="3744416" cy="1044117"/>
          </a:xfrm>
          <a:prstGeom prst="rect">
            <a:avLst/>
          </a:prstGeom>
          <a:noFill/>
        </p:spPr>
        <p:txBody>
          <a:bodyPr vert="horz">
            <a:normAutofit fontScale="925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fontAlgn="auto">
              <a:buFont typeface="Wingdings 3"/>
              <a:buNone/>
            </a:pPr>
            <a:r>
              <a:rPr lang="it-IT" sz="2000" dirty="0" smtClean="0"/>
              <a:t>Nell’attuale contesto professionale, </a:t>
            </a:r>
          </a:p>
          <a:p>
            <a:pPr marL="109728" indent="0" fontAlgn="auto">
              <a:buFont typeface="Wingdings 3"/>
              <a:buNone/>
            </a:pPr>
            <a:r>
              <a:rPr lang="it-IT" sz="2000" dirty="0" smtClean="0"/>
              <a:t>il gruppo di lavoro svolge ancora una funzione peculiare?</a:t>
            </a:r>
            <a:endParaRPr lang="it-IT" sz="2000" dirty="0"/>
          </a:p>
        </p:txBody>
      </p:sp>
      <p:sp>
        <p:nvSpPr>
          <p:cNvPr id="10" name="Segnaposto contenuto 1"/>
          <p:cNvSpPr txBox="1">
            <a:spLocks/>
          </p:cNvSpPr>
          <p:nvPr/>
        </p:nvSpPr>
        <p:spPr>
          <a:xfrm>
            <a:off x="5148064" y="402351"/>
            <a:ext cx="3744416" cy="1178664"/>
          </a:xfrm>
          <a:prstGeom prst="rect">
            <a:avLst/>
          </a:prstGeom>
          <a:noFill/>
        </p:spPr>
        <p:txBody>
          <a:bodyPr vert="horz">
            <a:normAutofit fontScale="92500" lnSpcReduction="1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fontAlgn="auto">
              <a:buFont typeface="Wingdings 3"/>
              <a:buNone/>
            </a:pPr>
            <a:r>
              <a:rPr lang="it-IT" sz="2000" dirty="0" smtClean="0"/>
              <a:t>Dagli ‘70 ad oggi, il gruppo di lavoro è ancora utile in un clima culturale che di fatto spinge sempre più a fare da soli?</a:t>
            </a:r>
            <a:endParaRPr lang="it-IT" sz="2000" dirty="0"/>
          </a:p>
        </p:txBody>
      </p:sp>
      <p:sp>
        <p:nvSpPr>
          <p:cNvPr id="11" name="Ovale 10"/>
          <p:cNvSpPr/>
          <p:nvPr/>
        </p:nvSpPr>
        <p:spPr>
          <a:xfrm>
            <a:off x="4901390" y="116632"/>
            <a:ext cx="3816424" cy="17101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Segnaposto contenuto 1"/>
          <p:cNvSpPr txBox="1">
            <a:spLocks/>
          </p:cNvSpPr>
          <p:nvPr/>
        </p:nvSpPr>
        <p:spPr>
          <a:xfrm>
            <a:off x="4788024" y="5169864"/>
            <a:ext cx="4068452" cy="1044117"/>
          </a:xfrm>
          <a:prstGeom prst="rect">
            <a:avLst/>
          </a:prstGeom>
          <a:noFill/>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fontAlgn="auto">
              <a:buFont typeface="Wingdings 3"/>
              <a:buNone/>
            </a:pPr>
            <a:r>
              <a:rPr lang="it-IT" sz="2000" dirty="0" smtClean="0"/>
              <a:t>È un’operazione di apparenza democratica all’interno delle organizzazioni o risponde meramente a esigenze di prestazione?</a:t>
            </a:r>
            <a:endParaRPr lang="it-IT" sz="2000" dirty="0"/>
          </a:p>
        </p:txBody>
      </p:sp>
      <p:sp>
        <p:nvSpPr>
          <p:cNvPr id="13" name="Ovale 12"/>
          <p:cNvSpPr/>
          <p:nvPr/>
        </p:nvSpPr>
        <p:spPr>
          <a:xfrm>
            <a:off x="4644008" y="5085184"/>
            <a:ext cx="4392488" cy="17101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389507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971600" y="0"/>
            <a:ext cx="7543800" cy="1450757"/>
          </a:xfrm>
        </p:spPr>
        <p:txBody>
          <a:bodyPr>
            <a:normAutofit/>
          </a:bodyPr>
          <a:lstStyle/>
          <a:p>
            <a:r>
              <a:rPr lang="it-IT" sz="3600" dirty="0" smtClean="0"/>
              <a:t>Finalità</a:t>
            </a:r>
            <a:endParaRPr lang="it-IT" sz="3600" dirty="0"/>
          </a:p>
        </p:txBody>
      </p:sp>
      <p:sp>
        <p:nvSpPr>
          <p:cNvPr id="2" name="Segnaposto contenuto 1"/>
          <p:cNvSpPr>
            <a:spLocks noGrp="1"/>
          </p:cNvSpPr>
          <p:nvPr>
            <p:ph idx="1"/>
          </p:nvPr>
        </p:nvSpPr>
        <p:spPr>
          <a:xfrm>
            <a:off x="822959" y="1845734"/>
            <a:ext cx="7543801" cy="4463586"/>
          </a:xfrm>
        </p:spPr>
        <p:txBody>
          <a:bodyPr>
            <a:normAutofit/>
          </a:bodyPr>
          <a:lstStyle/>
          <a:p>
            <a:pPr marL="0" indent="0" algn="just">
              <a:buNone/>
            </a:pPr>
            <a:r>
              <a:rPr lang="it-IT" dirty="0" smtClean="0">
                <a:solidFill>
                  <a:schemeClr val="tx1"/>
                </a:solidFill>
              </a:rPr>
              <a:t>Favorire </a:t>
            </a:r>
            <a:r>
              <a:rPr lang="it-IT" dirty="0">
                <a:solidFill>
                  <a:schemeClr val="tx1"/>
                </a:solidFill>
              </a:rPr>
              <a:t>l’acquisizione di una conoscenza avanzata sui processi cognitivi, affettivi e motivazionali </a:t>
            </a:r>
            <a:r>
              <a:rPr lang="it-IT" dirty="0" smtClean="0">
                <a:solidFill>
                  <a:schemeClr val="tx1"/>
                </a:solidFill>
              </a:rPr>
              <a:t>sottostanti le relazioni che caratterizzano le interazioni nei gruppi e le rappresentazioni, </a:t>
            </a:r>
            <a:r>
              <a:rPr lang="it-IT" dirty="0">
                <a:solidFill>
                  <a:schemeClr val="tx1"/>
                </a:solidFill>
              </a:rPr>
              <a:t>nonché </a:t>
            </a:r>
            <a:r>
              <a:rPr lang="it-IT" dirty="0" smtClean="0">
                <a:solidFill>
                  <a:schemeClr val="tx1"/>
                </a:solidFill>
              </a:rPr>
              <a:t>le </a:t>
            </a:r>
            <a:r>
              <a:rPr lang="it-IT" dirty="0">
                <a:solidFill>
                  <a:schemeClr val="tx1"/>
                </a:solidFill>
              </a:rPr>
              <a:t>dinamiche intra-</a:t>
            </a:r>
            <a:r>
              <a:rPr lang="it-IT" dirty="0" err="1">
                <a:solidFill>
                  <a:schemeClr val="tx1"/>
                </a:solidFill>
              </a:rPr>
              <a:t>intergruppi</a:t>
            </a:r>
            <a:r>
              <a:rPr lang="it-IT" dirty="0">
                <a:solidFill>
                  <a:schemeClr val="tx1"/>
                </a:solidFill>
              </a:rPr>
              <a:t>. </a:t>
            </a:r>
            <a:endParaRPr lang="it-IT" dirty="0" smtClean="0">
              <a:solidFill>
                <a:schemeClr val="tx1"/>
              </a:solidFill>
            </a:endParaRPr>
          </a:p>
          <a:p>
            <a:pPr algn="just">
              <a:buFont typeface="Wingdings" panose="05000000000000000000" pitchFamily="2" charset="2"/>
              <a:buChar char="§"/>
            </a:pPr>
            <a:endParaRPr lang="it-IT" dirty="0">
              <a:solidFill>
                <a:schemeClr val="tx1"/>
              </a:solidFill>
            </a:endParaRPr>
          </a:p>
          <a:p>
            <a:pPr algn="just">
              <a:buFont typeface="Wingdings" panose="05000000000000000000" pitchFamily="2" charset="2"/>
              <a:buChar char="§"/>
            </a:pPr>
            <a:endParaRPr lang="it-IT" dirty="0" smtClean="0">
              <a:solidFill>
                <a:schemeClr val="tx1"/>
              </a:solidFill>
            </a:endParaRPr>
          </a:p>
          <a:p>
            <a:pPr algn="just">
              <a:buFont typeface="Wingdings" panose="05000000000000000000" pitchFamily="2" charset="2"/>
              <a:buChar char="§"/>
            </a:pPr>
            <a:endParaRPr lang="it-IT" dirty="0" smtClean="0">
              <a:solidFill>
                <a:schemeClr val="tx1"/>
              </a:solidFill>
            </a:endParaRPr>
          </a:p>
          <a:p>
            <a:pPr marL="0" indent="0" algn="just">
              <a:buNone/>
            </a:pPr>
            <a:r>
              <a:rPr lang="it-IT" dirty="0" smtClean="0">
                <a:solidFill>
                  <a:schemeClr val="tx1"/>
                </a:solidFill>
              </a:rPr>
              <a:t>Al </a:t>
            </a:r>
            <a:r>
              <a:rPr lang="it-IT" dirty="0">
                <a:solidFill>
                  <a:schemeClr val="tx1"/>
                </a:solidFill>
              </a:rPr>
              <a:t>termine, lo studente avrà acquisito la capacità d’interpretare fenomeni ed eventi sociali </a:t>
            </a:r>
            <a:r>
              <a:rPr lang="it-IT" dirty="0" smtClean="0">
                <a:solidFill>
                  <a:schemeClr val="tx1"/>
                </a:solidFill>
              </a:rPr>
              <a:t>a </a:t>
            </a:r>
            <a:r>
              <a:rPr lang="it-IT" dirty="0">
                <a:solidFill>
                  <a:schemeClr val="tx1"/>
                </a:solidFill>
              </a:rPr>
              <a:t>livello concettuale </a:t>
            </a:r>
            <a:r>
              <a:rPr lang="it-IT" dirty="0" smtClean="0">
                <a:solidFill>
                  <a:schemeClr val="tx1"/>
                </a:solidFill>
              </a:rPr>
              <a:t>e tradurre tramite un metodo rigoroso  i processi </a:t>
            </a:r>
            <a:r>
              <a:rPr lang="it-IT" dirty="0">
                <a:solidFill>
                  <a:schemeClr val="tx1"/>
                </a:solidFill>
              </a:rPr>
              <a:t>e </a:t>
            </a:r>
            <a:r>
              <a:rPr lang="it-IT" dirty="0" smtClean="0">
                <a:solidFill>
                  <a:schemeClr val="tx1"/>
                </a:solidFill>
              </a:rPr>
              <a:t>le </a:t>
            </a:r>
            <a:r>
              <a:rPr lang="it-IT" dirty="0">
                <a:solidFill>
                  <a:schemeClr val="tx1"/>
                </a:solidFill>
              </a:rPr>
              <a:t>dimensioni </a:t>
            </a:r>
            <a:r>
              <a:rPr lang="it-IT" dirty="0" smtClean="0">
                <a:solidFill>
                  <a:schemeClr val="tx1"/>
                </a:solidFill>
              </a:rPr>
              <a:t>gruppali, in fattori su cui agire soprattutto in </a:t>
            </a:r>
            <a:r>
              <a:rPr lang="it-IT" dirty="0">
                <a:solidFill>
                  <a:schemeClr val="tx1"/>
                </a:solidFill>
              </a:rPr>
              <a:t>riferimento ai contesti </a:t>
            </a:r>
            <a:r>
              <a:rPr lang="it-IT" dirty="0" smtClean="0">
                <a:solidFill>
                  <a:schemeClr val="tx1"/>
                </a:solidFill>
              </a:rPr>
              <a:t>dedicati alla promozione della </a:t>
            </a:r>
            <a:r>
              <a:rPr lang="it-IT" dirty="0">
                <a:solidFill>
                  <a:schemeClr val="tx1"/>
                </a:solidFill>
              </a:rPr>
              <a:t>salute. </a:t>
            </a:r>
          </a:p>
          <a:p>
            <a:endParaRPr lang="it-IT" dirty="0"/>
          </a:p>
        </p:txBody>
      </p:sp>
      <p:sp>
        <p:nvSpPr>
          <p:cNvPr id="4" name="Segnaposto piè di pagina 3"/>
          <p:cNvSpPr>
            <a:spLocks noGrp="1"/>
          </p:cNvSpPr>
          <p:nvPr>
            <p:ph type="ftr" sz="quarter" idx="11"/>
          </p:nvPr>
        </p:nvSpPr>
        <p:spPr/>
        <p:txBody>
          <a:bodyPr/>
          <a:lstStyle/>
          <a:p>
            <a:pPr>
              <a:defRPr/>
            </a:pPr>
            <a:r>
              <a:rPr lang="it-IT" smtClean="0"/>
              <a:t>PSICOLOGIA DEI GRUPPI </a:t>
            </a:r>
            <a:endParaRPr lang="it-IT"/>
          </a:p>
        </p:txBody>
      </p:sp>
    </p:spTree>
    <p:extLst>
      <p:ext uri="{BB962C8B-B14F-4D97-AF65-F5344CB8AC3E}">
        <p14:creationId xmlns:p14="http://schemas.microsoft.com/office/powerpoint/2010/main" val="11162987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179512" y="188640"/>
            <a:ext cx="7543800" cy="915969"/>
          </a:xfrm>
        </p:spPr>
        <p:txBody>
          <a:bodyPr>
            <a:normAutofit/>
          </a:bodyPr>
          <a:lstStyle/>
          <a:p>
            <a:r>
              <a:rPr lang="it-IT" sz="3600" dirty="0" smtClean="0"/>
              <a:t>Finalità</a:t>
            </a:r>
            <a:endParaRPr lang="it-IT" sz="3600" dirty="0"/>
          </a:p>
        </p:txBody>
      </p:sp>
      <p:sp>
        <p:nvSpPr>
          <p:cNvPr id="7" name="Segnaposto data 4"/>
          <p:cNvSpPr>
            <a:spLocks noGrp="1"/>
          </p:cNvSpPr>
          <p:nvPr>
            <p:ph type="dt" sz="half" idx="10"/>
          </p:nvPr>
        </p:nvSpPr>
        <p:spPr>
          <a:xfrm>
            <a:off x="8592152" y="5733317"/>
            <a:ext cx="587105" cy="359977"/>
          </a:xfrm>
        </p:spPr>
        <p:txBody>
          <a:bodyPr/>
          <a:lstStyle/>
          <a:p>
            <a:fld id="{BFEDB479-BC33-48D1-9875-1D29678CD991}" type="datetime1">
              <a:rPr lang="en-US" smtClean="0"/>
              <a:t>10/6/2020</a:t>
            </a:fld>
            <a:endParaRPr lang="en-US" dirty="0"/>
          </a:p>
        </p:txBody>
      </p:sp>
      <p:sp>
        <p:nvSpPr>
          <p:cNvPr id="4" name="Segnaposto piè di pagina 3"/>
          <p:cNvSpPr>
            <a:spLocks noGrp="1"/>
          </p:cNvSpPr>
          <p:nvPr>
            <p:ph type="ftr" sz="quarter" idx="11"/>
          </p:nvPr>
        </p:nvSpPr>
        <p:spPr/>
        <p:txBody>
          <a:bodyPr/>
          <a:lstStyle/>
          <a:p>
            <a:pPr>
              <a:defRPr/>
            </a:pPr>
            <a:r>
              <a:rPr lang="it-IT" smtClean="0"/>
              <a:t>PSICOLOGIA DEI GRUPPI </a:t>
            </a:r>
            <a:endParaRPr lang="it-IT"/>
          </a:p>
        </p:txBody>
      </p:sp>
      <p:sp>
        <p:nvSpPr>
          <p:cNvPr id="8" name="Segnaposto piè di pagina 5"/>
          <p:cNvSpPr txBox="1">
            <a:spLocks/>
          </p:cNvSpPr>
          <p:nvPr/>
        </p:nvSpPr>
        <p:spPr>
          <a:xfrm>
            <a:off x="2739818" y="5733317"/>
            <a:ext cx="4054388" cy="359977"/>
          </a:xfrm>
          <a:prstGeom prst="rect">
            <a:avLst/>
          </a:prstGeom>
        </p:spPr>
        <p:txBody>
          <a:bodyPr vert="horz" lIns="91440" tIns="45720" rIns="91440" bIns="45720" rtlCol="0" anchor="ctr"/>
          <a:lstStyle>
            <a:defPPr>
              <a:defRPr lang="it-IT"/>
            </a:defPPr>
            <a:lvl1pPr algn="ctr" rtl="0" fontAlgn="base">
              <a:spcBef>
                <a:spcPct val="0"/>
              </a:spcBef>
              <a:spcAft>
                <a:spcPct val="0"/>
              </a:spcAft>
              <a:defRPr sz="900" kern="1200" cap="all" baseline="0">
                <a:solidFill>
                  <a:srgbClr val="FFFFFF"/>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mtClean="0"/>
              <a:t>Cristina O. Mosso</a:t>
            </a:r>
            <a:endParaRPr lang="en-US" dirty="0"/>
          </a:p>
        </p:txBody>
      </p:sp>
      <p:pic>
        <p:nvPicPr>
          <p:cNvPr id="9" name="Immagine 8"/>
          <p:cNvPicPr>
            <a:picLocks noChangeAspect="1"/>
          </p:cNvPicPr>
          <p:nvPr/>
        </p:nvPicPr>
        <p:blipFill>
          <a:blip r:embed="rId3"/>
          <a:stretch>
            <a:fillRect/>
          </a:stretch>
        </p:blipFill>
        <p:spPr>
          <a:xfrm>
            <a:off x="65861" y="1621861"/>
            <a:ext cx="9012277" cy="4471433"/>
          </a:xfrm>
          <a:prstGeom prst="rect">
            <a:avLst/>
          </a:prstGeom>
        </p:spPr>
      </p:pic>
      <p:sp>
        <p:nvSpPr>
          <p:cNvPr id="2" name="Rettangolo 1"/>
          <p:cNvSpPr/>
          <p:nvPr/>
        </p:nvSpPr>
        <p:spPr>
          <a:xfrm>
            <a:off x="2481012" y="781443"/>
            <a:ext cx="4572000" cy="646331"/>
          </a:xfrm>
          <a:prstGeom prst="rect">
            <a:avLst/>
          </a:prstGeom>
        </p:spPr>
        <p:txBody>
          <a:bodyPr>
            <a:spAutoFit/>
          </a:bodyPr>
          <a:lstStyle/>
          <a:p>
            <a:pPr>
              <a:defRPr/>
            </a:pPr>
            <a:r>
              <a:rPr lang="it-IT" b="1" dirty="0" smtClean="0">
                <a:solidFill>
                  <a:srgbClr val="FFC000"/>
                </a:solidFill>
              </a:rPr>
              <a:t>Rispetto agli </a:t>
            </a:r>
            <a:r>
              <a:rPr lang="it-IT" b="1" dirty="0">
                <a:solidFill>
                  <a:srgbClr val="FFC000"/>
                </a:solidFill>
              </a:rPr>
              <a:t>obiettivi di Sviluppo sostenibile dell’Agenda ONU 2030</a:t>
            </a:r>
          </a:p>
        </p:txBody>
      </p:sp>
    </p:spTree>
    <p:extLst>
      <p:ext uri="{BB962C8B-B14F-4D97-AF65-F5344CB8AC3E}">
        <p14:creationId xmlns:p14="http://schemas.microsoft.com/office/powerpoint/2010/main" val="5128144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pPr>
              <a:defRPr/>
            </a:pPr>
            <a:r>
              <a:rPr lang="it-IT" smtClean="0"/>
              <a:t>PSICOLOGIA DEI GRUPPI </a:t>
            </a:r>
            <a:endParaRPr lang="it-IT"/>
          </a:p>
        </p:txBody>
      </p:sp>
      <p:pic>
        <p:nvPicPr>
          <p:cNvPr id="5" name="Immagin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59113" y="1343025"/>
            <a:ext cx="2138362" cy="213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6575" y="1343025"/>
            <a:ext cx="2138363"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343025"/>
            <a:ext cx="2160588"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4825" y="4005263"/>
            <a:ext cx="2136775" cy="213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magin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86125" y="4046538"/>
            <a:ext cx="2103438" cy="209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magine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019800" y="4017963"/>
            <a:ext cx="2130425" cy="212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asellaDiTesto 10"/>
          <p:cNvSpPr txBox="1"/>
          <p:nvPr/>
        </p:nvSpPr>
        <p:spPr>
          <a:xfrm>
            <a:off x="522288" y="339725"/>
            <a:ext cx="8099425" cy="369332"/>
          </a:xfrm>
          <a:prstGeom prst="rect">
            <a:avLst/>
          </a:prstGeom>
          <a:noFill/>
        </p:spPr>
        <p:txBody>
          <a:bodyPr>
            <a:spAutoFit/>
          </a:bodyPr>
          <a:lstStyle/>
          <a:p>
            <a:pPr>
              <a:defRPr/>
            </a:pPr>
            <a:r>
              <a:rPr lang="it-IT" b="1" dirty="0">
                <a:solidFill>
                  <a:srgbClr val="FFC000"/>
                </a:solidFill>
                <a:latin typeface="+mj-lt"/>
              </a:rPr>
              <a:t>L’insegnamento contribuisce </a:t>
            </a:r>
            <a:r>
              <a:rPr lang="it-IT" b="1" dirty="0" smtClean="0">
                <a:solidFill>
                  <a:srgbClr val="FFC000"/>
                </a:solidFill>
                <a:latin typeface="+mj-lt"/>
              </a:rPr>
              <a:t>soprattutto al </a:t>
            </a:r>
            <a:r>
              <a:rPr lang="it-IT" b="1" dirty="0">
                <a:solidFill>
                  <a:srgbClr val="FFC000"/>
                </a:solidFill>
                <a:latin typeface="+mj-lt"/>
              </a:rPr>
              <a:t>perseguimento </a:t>
            </a:r>
            <a:r>
              <a:rPr lang="it-IT" b="1" dirty="0" smtClean="0">
                <a:solidFill>
                  <a:srgbClr val="FFC000"/>
                </a:solidFill>
                <a:latin typeface="+mj-lt"/>
              </a:rPr>
              <a:t>di</a:t>
            </a:r>
            <a:endParaRPr lang="it-IT" b="1" dirty="0">
              <a:solidFill>
                <a:srgbClr val="FFC000"/>
              </a:solidFill>
              <a:latin typeface="+mj-lt"/>
            </a:endParaRPr>
          </a:p>
        </p:txBody>
      </p:sp>
    </p:spTree>
    <p:extLst>
      <p:ext uri="{BB962C8B-B14F-4D97-AF65-F5344CB8AC3E}">
        <p14:creationId xmlns:p14="http://schemas.microsoft.com/office/powerpoint/2010/main" val="21328064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822959" y="116632"/>
            <a:ext cx="7543800" cy="1450757"/>
          </a:xfrm>
        </p:spPr>
        <p:txBody>
          <a:bodyPr>
            <a:normAutofit/>
          </a:bodyPr>
          <a:lstStyle/>
          <a:p>
            <a:r>
              <a:rPr lang="it-IT" sz="4000" dirty="0" smtClean="0">
                <a:latin typeface="Garamond" panose="02020404030301010803" pitchFamily="18" charset="0"/>
              </a:rPr>
              <a:t>Competenze attese</a:t>
            </a:r>
            <a:endParaRPr lang="it-IT" sz="4000" dirty="0">
              <a:latin typeface="Garamond" panose="02020404030301010803" pitchFamily="18" charset="0"/>
            </a:endParaRPr>
          </a:p>
        </p:txBody>
      </p:sp>
      <p:sp>
        <p:nvSpPr>
          <p:cNvPr id="2" name="Segnaposto contenuto 1"/>
          <p:cNvSpPr>
            <a:spLocks noGrp="1"/>
          </p:cNvSpPr>
          <p:nvPr>
            <p:ph idx="1"/>
          </p:nvPr>
        </p:nvSpPr>
        <p:spPr>
          <a:xfrm>
            <a:off x="822958" y="2204864"/>
            <a:ext cx="7543801" cy="4023360"/>
          </a:xfrm>
        </p:spPr>
        <p:txBody>
          <a:bodyPr>
            <a:normAutofit/>
          </a:bodyPr>
          <a:lstStyle/>
          <a:p>
            <a:r>
              <a:rPr lang="it-IT" dirty="0"/>
              <a:t>La capacità </a:t>
            </a:r>
            <a:r>
              <a:rPr lang="it-IT" dirty="0" smtClean="0"/>
              <a:t>di:</a:t>
            </a:r>
          </a:p>
          <a:p>
            <a:pPr>
              <a:buFont typeface="Wingdings" panose="05000000000000000000" pitchFamily="2" charset="2"/>
              <a:buChar char="§"/>
            </a:pPr>
            <a:r>
              <a:rPr lang="it-IT" dirty="0" smtClean="0">
                <a:solidFill>
                  <a:srgbClr val="C00000"/>
                </a:solidFill>
              </a:rPr>
              <a:t>riconoscere </a:t>
            </a:r>
            <a:r>
              <a:rPr lang="it-IT" dirty="0">
                <a:solidFill>
                  <a:srgbClr val="C00000"/>
                </a:solidFill>
              </a:rPr>
              <a:t>aspetti e processi </a:t>
            </a:r>
            <a:r>
              <a:rPr lang="it-IT" dirty="0" err="1">
                <a:solidFill>
                  <a:srgbClr val="C00000"/>
                </a:solidFill>
              </a:rPr>
              <a:t>intragruppo</a:t>
            </a:r>
            <a:r>
              <a:rPr lang="it-IT" dirty="0">
                <a:solidFill>
                  <a:srgbClr val="C00000"/>
                </a:solidFill>
              </a:rPr>
              <a:t> e </a:t>
            </a:r>
            <a:r>
              <a:rPr lang="it-IT" dirty="0" err="1" smtClean="0">
                <a:solidFill>
                  <a:srgbClr val="C00000"/>
                </a:solidFill>
              </a:rPr>
              <a:t>intergruppi</a:t>
            </a:r>
            <a:endParaRPr lang="it-IT" dirty="0" smtClean="0">
              <a:solidFill>
                <a:srgbClr val="C00000"/>
              </a:solidFill>
            </a:endParaRPr>
          </a:p>
          <a:p>
            <a:pPr>
              <a:buFont typeface="Wingdings" panose="05000000000000000000" pitchFamily="2" charset="2"/>
              <a:buChar char="§"/>
            </a:pPr>
            <a:r>
              <a:rPr lang="it-IT" dirty="0" smtClean="0">
                <a:solidFill>
                  <a:srgbClr val="C00000"/>
                </a:solidFill>
              </a:rPr>
              <a:t>Interpretare </a:t>
            </a:r>
            <a:r>
              <a:rPr lang="it-IT" dirty="0" smtClean="0">
                <a:solidFill>
                  <a:schemeClr val="tx1"/>
                </a:solidFill>
              </a:rPr>
              <a:t>i processi sottesi alle dinamiche </a:t>
            </a:r>
            <a:r>
              <a:rPr lang="it-IT" dirty="0" err="1" smtClean="0">
                <a:solidFill>
                  <a:schemeClr val="tx1"/>
                </a:solidFill>
              </a:rPr>
              <a:t>intragruppo</a:t>
            </a:r>
            <a:endParaRPr lang="it-IT" dirty="0">
              <a:solidFill>
                <a:schemeClr val="tx1"/>
              </a:solidFill>
            </a:endParaRPr>
          </a:p>
          <a:p>
            <a:pPr>
              <a:buFont typeface="Wingdings" panose="05000000000000000000" pitchFamily="2" charset="2"/>
              <a:buChar char="§"/>
            </a:pPr>
            <a:r>
              <a:rPr lang="it-IT" dirty="0" smtClean="0"/>
              <a:t>utilizzare un linguaggio </a:t>
            </a:r>
            <a:r>
              <a:rPr lang="it-IT" dirty="0"/>
              <a:t>adatto per </a:t>
            </a:r>
            <a:r>
              <a:rPr lang="it-IT" dirty="0" smtClean="0">
                <a:solidFill>
                  <a:srgbClr val="C00000"/>
                </a:solidFill>
              </a:rPr>
              <a:t>descriverli </a:t>
            </a:r>
          </a:p>
          <a:p>
            <a:pPr>
              <a:buFont typeface="Wingdings" panose="05000000000000000000" pitchFamily="2" charset="2"/>
              <a:buChar char="§"/>
            </a:pPr>
            <a:r>
              <a:rPr lang="it-IT" dirty="0" smtClean="0">
                <a:solidFill>
                  <a:srgbClr val="C00000"/>
                </a:solidFill>
              </a:rPr>
              <a:t>far </a:t>
            </a:r>
            <a:r>
              <a:rPr lang="it-IT" dirty="0">
                <a:solidFill>
                  <a:srgbClr val="C00000"/>
                </a:solidFill>
              </a:rPr>
              <a:t>riferimento a costrutti e modelli adeguati </a:t>
            </a:r>
            <a:endParaRPr lang="it-IT" dirty="0" smtClean="0"/>
          </a:p>
          <a:p>
            <a:pPr>
              <a:buFont typeface="Wingdings" panose="05000000000000000000" pitchFamily="2" charset="2"/>
              <a:buChar char="§"/>
            </a:pPr>
            <a:r>
              <a:rPr lang="it-IT" dirty="0" smtClean="0">
                <a:solidFill>
                  <a:srgbClr val="C00000"/>
                </a:solidFill>
              </a:rPr>
              <a:t>ipotizzare </a:t>
            </a:r>
            <a:r>
              <a:rPr lang="it-IT" dirty="0">
                <a:solidFill>
                  <a:srgbClr val="C00000"/>
                </a:solidFill>
              </a:rPr>
              <a:t>strumenti e strategie </a:t>
            </a:r>
            <a:r>
              <a:rPr lang="it-IT" dirty="0">
                <a:solidFill>
                  <a:schemeClr val="tx1"/>
                </a:solidFill>
              </a:rPr>
              <a:t>necessari per </a:t>
            </a:r>
            <a:r>
              <a:rPr lang="it-IT" dirty="0" smtClean="0">
                <a:solidFill>
                  <a:srgbClr val="C00000"/>
                </a:solidFill>
              </a:rPr>
              <a:t>l'intervento.</a:t>
            </a:r>
            <a:endParaRPr lang="it-IT" dirty="0"/>
          </a:p>
        </p:txBody>
      </p:sp>
      <p:sp>
        <p:nvSpPr>
          <p:cNvPr id="4" name="Segnaposto piè di pagina 3"/>
          <p:cNvSpPr>
            <a:spLocks noGrp="1"/>
          </p:cNvSpPr>
          <p:nvPr>
            <p:ph type="ftr" sz="quarter" idx="11"/>
          </p:nvPr>
        </p:nvSpPr>
        <p:spPr/>
        <p:txBody>
          <a:bodyPr/>
          <a:lstStyle/>
          <a:p>
            <a:pPr>
              <a:defRPr/>
            </a:pPr>
            <a:r>
              <a:rPr lang="it-IT" smtClean="0"/>
              <a:t>PSICOLOGIA DEI GRUPPI </a:t>
            </a:r>
            <a:endParaRPr lang="it-IT"/>
          </a:p>
        </p:txBody>
      </p:sp>
      <p:pic>
        <p:nvPicPr>
          <p:cNvPr id="1026" name="Picture 2" descr="group of hands: Group of People Hands Clasped Conce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4532233"/>
            <a:ext cx="2112169" cy="1811772"/>
          </a:xfrm>
          <a:prstGeom prst="rect">
            <a:avLst/>
          </a:prstGeom>
          <a:noFill/>
          <a:extLst>
            <a:ext uri="{909E8E84-426E-40DD-AFC4-6F175D3DCCD1}">
              <a14:hiddenFill xmlns:a14="http://schemas.microsoft.com/office/drawing/2010/main">
                <a:solidFill>
                  <a:srgbClr val="FFFFFF"/>
                </a:solidFill>
              </a14:hiddenFill>
            </a:ext>
          </a:extLst>
        </p:spPr>
      </p:pic>
      <p:pic>
        <p:nvPicPr>
          <p:cNvPr id="5" name="Immagine 4"/>
          <p:cNvPicPr>
            <a:picLocks noChangeAspect="1"/>
          </p:cNvPicPr>
          <p:nvPr/>
        </p:nvPicPr>
        <p:blipFill>
          <a:blip r:embed="rId4"/>
          <a:stretch>
            <a:fillRect/>
          </a:stretch>
        </p:blipFill>
        <p:spPr>
          <a:xfrm>
            <a:off x="6331800" y="113317"/>
            <a:ext cx="2812200" cy="2534934"/>
          </a:xfrm>
          <a:prstGeom prst="rect">
            <a:avLst/>
          </a:prstGeom>
        </p:spPr>
      </p:pic>
    </p:spTree>
    <p:extLst>
      <p:ext uri="{BB962C8B-B14F-4D97-AF65-F5344CB8AC3E}">
        <p14:creationId xmlns:p14="http://schemas.microsoft.com/office/powerpoint/2010/main" val="35513846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olo 1"/>
          <p:cNvSpPr>
            <a:spLocks noGrp="1"/>
          </p:cNvSpPr>
          <p:nvPr>
            <p:ph type="title"/>
          </p:nvPr>
        </p:nvSpPr>
        <p:spPr/>
        <p:txBody>
          <a:bodyPr>
            <a:normAutofit/>
          </a:bodyPr>
          <a:lstStyle/>
          <a:p>
            <a:pPr eaLnBrk="1" hangingPunct="1"/>
            <a:r>
              <a:rPr lang="it-IT" sz="3600" b="1" dirty="0" smtClean="0"/>
              <a:t>Obiettivi</a:t>
            </a:r>
          </a:p>
        </p:txBody>
      </p:sp>
      <p:sp>
        <p:nvSpPr>
          <p:cNvPr id="4" name="Segnaposto contenuto 3"/>
          <p:cNvSpPr>
            <a:spLocks noGrp="1"/>
          </p:cNvSpPr>
          <p:nvPr>
            <p:ph idx="1"/>
          </p:nvPr>
        </p:nvSpPr>
        <p:spPr>
          <a:xfrm>
            <a:off x="395536" y="1825731"/>
            <a:ext cx="8229600" cy="4525963"/>
          </a:xfrm>
        </p:spPr>
        <p:txBody>
          <a:bodyPr>
            <a:normAutofit/>
          </a:bodyPr>
          <a:lstStyle/>
          <a:p>
            <a:r>
              <a:rPr lang="it-IT" dirty="0" smtClean="0"/>
              <a:t>Esaminare le premesse teoriche alla base dell’efficacia della tecnica di gruppo (modelli teorici finalizzati a spiegare il gruppo come strumento di ricerca e di lavoro).</a:t>
            </a:r>
          </a:p>
          <a:p>
            <a:r>
              <a:rPr lang="it-IT" dirty="0" smtClean="0"/>
              <a:t>Analizzare gli strumenti concettuali relativi ai processi </a:t>
            </a:r>
            <a:r>
              <a:rPr lang="it-IT" dirty="0" err="1" smtClean="0"/>
              <a:t>gruppali</a:t>
            </a:r>
            <a:r>
              <a:rPr lang="it-IT" dirty="0" smtClean="0"/>
              <a:t> in riferimento sia alle dinamiche </a:t>
            </a:r>
            <a:r>
              <a:rPr lang="it-IT" dirty="0" err="1" smtClean="0"/>
              <a:t>intra-gruppo</a:t>
            </a:r>
            <a:r>
              <a:rPr lang="it-IT" dirty="0" smtClean="0"/>
              <a:t> sia ai rapporti intergruppi, sviluppati a partire dalla teoria dell’identità sociale, includendo in tale disanima il contributo delle </a:t>
            </a:r>
            <a:r>
              <a:rPr lang="it-IT" dirty="0" smtClean="0">
                <a:solidFill>
                  <a:schemeClr val="accent3"/>
                </a:solidFill>
              </a:rPr>
              <a:t>neuroscienze sociali e  il confronto culturale.</a:t>
            </a:r>
          </a:p>
          <a:p>
            <a:r>
              <a:rPr lang="it-IT" dirty="0" smtClean="0">
                <a:solidFill>
                  <a:schemeClr val="accent3"/>
                </a:solidFill>
              </a:rPr>
              <a:t>Presentare la tecnica di gruppo in una prospettiva </a:t>
            </a:r>
            <a:r>
              <a:rPr lang="it-IT" dirty="0" err="1" smtClean="0">
                <a:solidFill>
                  <a:schemeClr val="accent3"/>
                </a:solidFill>
              </a:rPr>
              <a:t>sociopsicologica</a:t>
            </a:r>
            <a:r>
              <a:rPr lang="it-IT" dirty="0" smtClean="0">
                <a:solidFill>
                  <a:schemeClr val="accent3"/>
                </a:solidFill>
              </a:rPr>
              <a:t> che elegge il gruppo quale strumento di lavoro per intervenire nel lavoro clinico sia a livello comunitario sia organizzativo.</a:t>
            </a:r>
          </a:p>
          <a:p>
            <a:r>
              <a:rPr lang="it-IT" dirty="0" smtClean="0"/>
              <a:t>Riconoscere processi e aspetti che caratterizzano la dinamica del gruppo mediante esercitazioni pratiche.</a:t>
            </a:r>
          </a:p>
          <a:p>
            <a:endParaRPr lang="it-IT" dirty="0"/>
          </a:p>
        </p:txBody>
      </p:sp>
      <p:sp>
        <p:nvSpPr>
          <p:cNvPr id="2" name="Segnaposto piè di pagina 1"/>
          <p:cNvSpPr>
            <a:spLocks noGrp="1"/>
          </p:cNvSpPr>
          <p:nvPr>
            <p:ph type="ftr" sz="quarter" idx="11"/>
          </p:nvPr>
        </p:nvSpPr>
        <p:spPr/>
        <p:txBody>
          <a:bodyPr/>
          <a:lstStyle/>
          <a:p>
            <a:pPr>
              <a:defRPr/>
            </a:pPr>
            <a:r>
              <a:rPr lang="it-IT" smtClean="0"/>
              <a:t>PSICOLOGIA DEI GRUPPI </a:t>
            </a:r>
            <a:endParaRPr lang="it-IT"/>
          </a:p>
        </p:txBody>
      </p:sp>
      <p:pic>
        <p:nvPicPr>
          <p:cNvPr id="47106" name="Picture 2" descr="http://aplang006.edublogs.org/files/2012/02/working-groups-1519-20d6hw0.jpg"/>
          <p:cNvPicPr>
            <a:picLocks noChangeAspect="1" noChangeArrowheads="1"/>
          </p:cNvPicPr>
          <p:nvPr/>
        </p:nvPicPr>
        <p:blipFill>
          <a:blip r:embed="rId3" cstate="print"/>
          <a:srcRect/>
          <a:stretch>
            <a:fillRect/>
          </a:stretch>
        </p:blipFill>
        <p:spPr bwMode="auto">
          <a:xfrm>
            <a:off x="7584666" y="44624"/>
            <a:ext cx="1523838" cy="1368152"/>
          </a:xfrm>
          <a:prstGeom prst="rect">
            <a:avLst/>
          </a:prstGeom>
          <a:noFill/>
        </p:spPr>
      </p:pic>
    </p:spTree>
    <p:extLst>
      <p:ext uri="{BB962C8B-B14F-4D97-AF65-F5344CB8AC3E}">
        <p14:creationId xmlns:p14="http://schemas.microsoft.com/office/powerpoint/2010/main" val="32386580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4"/>
          <p:cNvSpPr>
            <a:spLocks noGrp="1"/>
          </p:cNvSpPr>
          <p:nvPr>
            <p:ph type="ftr" sz="quarter" idx="11"/>
          </p:nvPr>
        </p:nvSpPr>
        <p:spPr/>
        <p:txBody>
          <a:bodyPr/>
          <a:lstStyle/>
          <a:p>
            <a:pPr>
              <a:defRPr/>
            </a:pPr>
            <a:r>
              <a:rPr lang="it-IT" smtClean="0"/>
              <a:t>PSICOLOGIA DEI GRUPPI </a:t>
            </a:r>
            <a:endParaRPr lang="it-IT"/>
          </a:p>
        </p:txBody>
      </p:sp>
      <p:sp>
        <p:nvSpPr>
          <p:cNvPr id="2" name="Titolo 1"/>
          <p:cNvSpPr>
            <a:spLocks noGrp="1"/>
          </p:cNvSpPr>
          <p:nvPr>
            <p:ph type="title" idx="4294967295"/>
          </p:nvPr>
        </p:nvSpPr>
        <p:spPr>
          <a:xfrm>
            <a:off x="0" y="687388"/>
            <a:ext cx="8229600" cy="777875"/>
          </a:xfrm>
        </p:spPr>
        <p:txBody>
          <a:bodyPr rtlCol="0">
            <a:normAutofit fontScale="90000"/>
          </a:bodyPr>
          <a:lstStyle/>
          <a:p>
            <a:pPr eaLnBrk="1" fontAlgn="auto" hangingPunct="1">
              <a:spcAft>
                <a:spcPts val="0"/>
              </a:spcAft>
              <a:defRPr/>
            </a:pPr>
            <a:r>
              <a:rPr lang="it-IT" dirty="0" smtClean="0"/>
              <a:t>Programma del corso</a:t>
            </a:r>
            <a:br>
              <a:rPr lang="it-IT" dirty="0" smtClean="0"/>
            </a:br>
            <a:endParaRPr lang="it-IT" dirty="0" smtClean="0"/>
          </a:p>
        </p:txBody>
      </p:sp>
      <p:sp>
        <p:nvSpPr>
          <p:cNvPr id="3" name="Segnaposto contenuto 2"/>
          <p:cNvSpPr>
            <a:spLocks noGrp="1"/>
          </p:cNvSpPr>
          <p:nvPr>
            <p:ph idx="4294967295"/>
          </p:nvPr>
        </p:nvSpPr>
        <p:spPr>
          <a:xfrm>
            <a:off x="0" y="908050"/>
            <a:ext cx="7543800" cy="5329238"/>
          </a:xfrm>
        </p:spPr>
        <p:txBody>
          <a:bodyPr rtlCol="0">
            <a:normAutofit/>
          </a:bodyPr>
          <a:lstStyle/>
          <a:p>
            <a:pPr>
              <a:buNone/>
            </a:pPr>
            <a:r>
              <a:rPr lang="it-IT" dirty="0" smtClean="0"/>
              <a:t> </a:t>
            </a:r>
          </a:p>
          <a:p>
            <a:r>
              <a:rPr lang="it-IT" dirty="0" smtClean="0"/>
              <a:t>Il corso approfondisce le nozioni teoriche e metodologiche di analisi, dello studio dei processi di gruppo</a:t>
            </a:r>
          </a:p>
          <a:p>
            <a:r>
              <a:rPr lang="it-IT" dirty="0"/>
              <a:t>Gruppo come </a:t>
            </a:r>
            <a:r>
              <a:rPr lang="it-IT" dirty="0">
                <a:solidFill>
                  <a:schemeClr val="accent5">
                    <a:lumMod val="60000"/>
                    <a:lumOff val="40000"/>
                  </a:schemeClr>
                </a:solidFill>
              </a:rPr>
              <a:t>oggetto di studio e come strumento di lavoro</a:t>
            </a:r>
            <a:r>
              <a:rPr lang="it-IT" dirty="0"/>
              <a:t/>
            </a:r>
            <a:br>
              <a:rPr lang="it-IT" dirty="0"/>
            </a:br>
            <a:r>
              <a:rPr lang="it-IT" dirty="0"/>
              <a:t>- Strutturare e condurre un gruppo</a:t>
            </a:r>
            <a:br>
              <a:rPr lang="it-IT" dirty="0"/>
            </a:br>
            <a:r>
              <a:rPr lang="it-IT" dirty="0"/>
              <a:t>- </a:t>
            </a:r>
            <a:r>
              <a:rPr lang="it-IT" dirty="0" smtClean="0"/>
              <a:t>I concetti alla </a:t>
            </a:r>
            <a:r>
              <a:rPr lang="it-IT" dirty="0"/>
              <a:t>base dell’efficacia della tecnica di gruppo: la teoria dell’identità sociale, sviluppi e integrazioni critiche</a:t>
            </a:r>
          </a:p>
          <a:p>
            <a:r>
              <a:rPr lang="it-IT" dirty="0"/>
              <a:t>Modelli teorici ed evidenze sperimentali in ambito </a:t>
            </a:r>
            <a:r>
              <a:rPr lang="it-IT" dirty="0" err="1"/>
              <a:t>intergruppi</a:t>
            </a:r>
            <a:r>
              <a:rPr lang="it-IT" dirty="0"/>
              <a:t>: </a:t>
            </a:r>
            <a:r>
              <a:rPr lang="it-IT" dirty="0">
                <a:solidFill>
                  <a:schemeClr val="accent5">
                    <a:lumMod val="60000"/>
                    <a:lumOff val="40000"/>
                  </a:schemeClr>
                </a:solidFill>
              </a:rPr>
              <a:t>gli stereotipi sociali e il pregiudizio</a:t>
            </a:r>
            <a:r>
              <a:rPr lang="it-IT" dirty="0"/>
              <a:t>;</a:t>
            </a:r>
          </a:p>
          <a:p>
            <a:r>
              <a:rPr lang="it-IT" dirty="0"/>
              <a:t>- Le forme di pregiudizio e loro conseguenze (discriminazione e stigma);</a:t>
            </a:r>
            <a:br>
              <a:rPr lang="it-IT" dirty="0"/>
            </a:br>
            <a:r>
              <a:rPr lang="it-IT" dirty="0"/>
              <a:t>- Le influenze culturali;</a:t>
            </a:r>
            <a:br>
              <a:rPr lang="it-IT" dirty="0"/>
            </a:br>
            <a:r>
              <a:rPr lang="it-IT" dirty="0"/>
              <a:t>- I processi decisionali;</a:t>
            </a:r>
            <a:br>
              <a:rPr lang="it-IT" dirty="0"/>
            </a:br>
            <a:r>
              <a:rPr lang="it-IT" dirty="0"/>
              <a:t>- Le strategie di riduzione del pregiudizio;</a:t>
            </a:r>
            <a:br>
              <a:rPr lang="it-IT" dirty="0"/>
            </a:br>
            <a:r>
              <a:rPr lang="it-IT" dirty="0"/>
              <a:t>- l’intervento psicosociale in contesti socio-sanitari: il ruolo delle organizzazioni e delle istituzioni.</a:t>
            </a:r>
          </a:p>
          <a:p>
            <a:endParaRPr lang="it-IT" dirty="0"/>
          </a:p>
        </p:txBody>
      </p:sp>
      <p:pic>
        <p:nvPicPr>
          <p:cNvPr id="4" name="Picture 4" descr="CXtec"/>
          <p:cNvPicPr>
            <a:picLocks noChangeAspect="1" noChangeArrowheads="1"/>
          </p:cNvPicPr>
          <p:nvPr/>
        </p:nvPicPr>
        <p:blipFill>
          <a:blip r:embed="rId3" cstate="print"/>
          <a:srcRect/>
          <a:stretch>
            <a:fillRect/>
          </a:stretch>
        </p:blipFill>
        <p:spPr>
          <a:xfrm>
            <a:off x="7336766" y="5157192"/>
            <a:ext cx="1627722" cy="1656184"/>
          </a:xfrm>
          <a:prstGeom prst="rect">
            <a:avLst/>
          </a:prstGeom>
          <a:ln/>
          <a:effectLst>
            <a:outerShdw dist="101600" dir="2700000" algn="ctr" rotWithShape="0">
              <a:srgbClr val="000000">
                <a:alpha val="54999"/>
              </a:srgbClr>
            </a:outerShdw>
          </a:effectLst>
        </p:spPr>
      </p:pic>
    </p:spTree>
    <p:extLst>
      <p:ext uri="{BB962C8B-B14F-4D97-AF65-F5344CB8AC3E}">
        <p14:creationId xmlns:p14="http://schemas.microsoft.com/office/powerpoint/2010/main" val="52978198"/>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ttivo">
  <a:themeElements>
    <a:clrScheme name="Retrospettivo">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ttiv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ttiv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3017</TotalTime>
  <Words>1455</Words>
  <Application>Microsoft Office PowerPoint</Application>
  <PresentationFormat>Presentazione su schermo (4:3)</PresentationFormat>
  <Paragraphs>242</Paragraphs>
  <Slides>23</Slides>
  <Notes>11</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23</vt:i4>
      </vt:variant>
    </vt:vector>
  </HeadingPairs>
  <TitlesOfParts>
    <vt:vector size="33" baseType="lpstr">
      <vt:lpstr>Arial</vt:lpstr>
      <vt:lpstr>Calibri</vt:lpstr>
      <vt:lpstr>Calibri Light</vt:lpstr>
      <vt:lpstr>Garamond</vt:lpstr>
      <vt:lpstr>Source Sans Pro</vt:lpstr>
      <vt:lpstr>Times New Roman</vt:lpstr>
      <vt:lpstr>Wingdings</vt:lpstr>
      <vt:lpstr>Wingdings 2</vt:lpstr>
      <vt:lpstr>Wingdings 3</vt:lpstr>
      <vt:lpstr>Retrospettivo</vt:lpstr>
      <vt:lpstr>Presentazione standard di PowerPoint</vt:lpstr>
      <vt:lpstr>Com’è organizzato l’insegnamento (8 CFU, 48 ore)  </vt:lpstr>
      <vt:lpstr>Presentazione standard di PowerPoint</vt:lpstr>
      <vt:lpstr>Finalità</vt:lpstr>
      <vt:lpstr>Finalità</vt:lpstr>
      <vt:lpstr>Presentazione standard di PowerPoint</vt:lpstr>
      <vt:lpstr>Competenze attese</vt:lpstr>
      <vt:lpstr>Obiettivi</vt:lpstr>
      <vt:lpstr>Programma del corso </vt:lpstr>
      <vt:lpstr>Bibliografia di riferimento  </vt:lpstr>
      <vt:lpstr>Presentazione standard di PowerPoint</vt:lpstr>
      <vt:lpstr>Erasmus Students</vt:lpstr>
      <vt:lpstr>Modalità d’insegnamento</vt:lpstr>
      <vt:lpstr>Partecipare alla didattica blended</vt:lpstr>
      <vt:lpstr>I profili  della partecipazione   /  non partecipazione</vt:lpstr>
      <vt:lpstr>6 R per favorire l’impegno sociale</vt:lpstr>
      <vt:lpstr>Le attese eccellenti</vt:lpstr>
      <vt:lpstr>Elaborato  come forma di verifica intermedia per i frequentanti + esame orale</vt:lpstr>
      <vt:lpstr>Presentazione standard di PowerPoint</vt:lpstr>
      <vt:lpstr>Presentazione standard di PowerPoint</vt:lpstr>
      <vt:lpstr>Presentazione standard di PowerPoint</vt:lpstr>
      <vt:lpstr>Informazioni generali</vt:lpstr>
      <vt:lpstr> Per iniziare … https://padlet.com/cristina_mosso/k6kgxs7fz3zyua8q</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Psicologia dei gruppi e dei contesti psicosociali</dc:title>
  <dc:creator>mosso</dc:creator>
  <cp:lastModifiedBy>Mosso</cp:lastModifiedBy>
  <cp:revision>219</cp:revision>
  <cp:lastPrinted>2015-02-18T14:23:31Z</cp:lastPrinted>
  <dcterms:created xsi:type="dcterms:W3CDTF">2010-10-12T10:48:15Z</dcterms:created>
  <dcterms:modified xsi:type="dcterms:W3CDTF">2020-10-06T21:24:39Z</dcterms:modified>
</cp:coreProperties>
</file>