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46" d="100"/>
          <a:sy n="4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4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2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2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92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12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68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76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04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CE48-F886-4F85-ACE9-39B046737059}" type="datetimeFigureOut">
              <a:rPr lang="it-IT" smtClean="0"/>
              <a:t>04/03/2016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D68C-B19D-4F42-85A0-6658346A6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902447" y="52575"/>
            <a:ext cx="9144000" cy="2387600"/>
          </a:xfrm>
        </p:spPr>
        <p:txBody>
          <a:bodyPr>
            <a:noAutofit/>
          </a:bodyPr>
          <a:lstStyle/>
          <a:p>
            <a:r>
              <a:rPr lang="it-IT" sz="8800" b="1" dirty="0" smtClean="0"/>
              <a:t>La fabbrica delle storie</a:t>
            </a:r>
            <a:endParaRPr lang="it-IT" sz="8800" b="1" dirty="0"/>
          </a:p>
        </p:txBody>
      </p:sp>
    </p:spTree>
    <p:extLst>
      <p:ext uri="{BB962C8B-B14F-4D97-AF65-F5344CB8AC3E}">
        <p14:creationId xmlns:p14="http://schemas.microsoft.com/office/powerpoint/2010/main" val="46922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8951" y="3241545"/>
            <a:ext cx="9136730" cy="3127506"/>
          </a:xfrm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sz="3600" dirty="0" err="1" smtClean="0"/>
              <a:t>Bruner</a:t>
            </a:r>
            <a:r>
              <a:rPr lang="it-IT" sz="3600" dirty="0" smtClean="0"/>
              <a:t> rappresenta un riferimento per ciò che attiene il ruolo del pensiero narrativo nella strutturazione della realtà.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2953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La nostra frequentazione dei racconti comincia presto nella vita e continua senza sosta. </a:t>
            </a:r>
          </a:p>
          <a:p>
            <a:endParaRPr lang="it-IT" dirty="0"/>
          </a:p>
          <a:p>
            <a:r>
              <a:rPr lang="it-IT" dirty="0" smtClean="0"/>
              <a:t>Siamo così bravi a raccontare che questa facoltà sembra «naturale» quasi quanto il linguaggio. Addirittura modelliamo i nostri racconti, senza alcuno sforzo, per adattarli ai nostri scopi (a cominciare dalle piccole astuzie per gettare la colpa del latte versato sul fratellino minore), e quando gli altri fanno la stessa cosa ce ne accorgiamo.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48000"/>
            </a:schemeClr>
          </a:solidFill>
        </p:spPr>
        <p:txBody>
          <a:bodyPr/>
          <a:lstStyle/>
          <a:p>
            <a:r>
              <a:rPr lang="it-IT" dirty="0" smtClean="0"/>
              <a:t>1. Gli impieghi del racconto</a:t>
            </a:r>
            <a:br>
              <a:rPr lang="it-IT" dirty="0" smtClean="0"/>
            </a:br>
            <a:r>
              <a:rPr lang="it-IT" sz="1800" dirty="0" smtClean="0"/>
              <a:t>(</a:t>
            </a:r>
            <a:r>
              <a:rPr lang="it-IT" sz="1800" dirty="0" err="1" smtClean="0"/>
              <a:t>Bruner</a:t>
            </a:r>
            <a:r>
              <a:rPr lang="it-IT" sz="1800" dirty="0" smtClean="0"/>
              <a:t>, capitolo primo)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818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4335" y="2018553"/>
            <a:ext cx="10022915" cy="4134597"/>
          </a:xfrm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(…) raramente ci chiediamo quale forma venga imposta alla realtà quando le diamo la veste di un racconto.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Il racconto ha la capacità di modellare l’esperienza (raccontando attribuisco forma e senso alla quotidianità)</a:t>
            </a:r>
          </a:p>
          <a:p>
            <a:pPr marL="0" indent="0">
              <a:buNone/>
            </a:pPr>
            <a:r>
              <a:rPr lang="it-IT" dirty="0" smtClean="0"/>
              <a:t>«la finzione letteraria – amiamo dire – non si </a:t>
            </a:r>
            <a:r>
              <a:rPr lang="it-IT" dirty="0" err="1" smtClean="0"/>
              <a:t>riefrisce</a:t>
            </a:r>
            <a:r>
              <a:rPr lang="it-IT" dirty="0" smtClean="0"/>
              <a:t> ad alcunché nel mondo, ma fornisce soltanto il senso delle cose. Eppure, è proprio quel senso delle cose, spesso derivato dalla narrativa che rende in seguito possibile la referenza della vita reale».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sz="2000" dirty="0" smtClean="0"/>
              <a:t>1. Gli impieghi del racconto</a:t>
            </a:r>
            <a:br>
              <a:rPr lang="it-IT" sz="2000" dirty="0" smtClean="0"/>
            </a:br>
            <a:r>
              <a:rPr lang="it-IT" sz="900" dirty="0" smtClean="0"/>
              <a:t>(</a:t>
            </a:r>
            <a:r>
              <a:rPr lang="it-IT" sz="900" dirty="0" err="1" smtClean="0"/>
              <a:t>Bruner</a:t>
            </a:r>
            <a:r>
              <a:rPr lang="it-IT" sz="900" dirty="0" smtClean="0"/>
              <a:t>, capitolo primo)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/>
              <a:t>Il senso del racconto il senso della vita</a:t>
            </a:r>
            <a:br>
              <a:rPr lang="it-IT" dirty="0" smtClean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2392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57425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Il racconto è uno strumento non tanto per risolvere i problemi, quanto per trovarli.</a:t>
            </a:r>
          </a:p>
          <a:p>
            <a:pPr marL="514350" indent="-514350">
              <a:buFont typeface="+mj-lt"/>
              <a:buAutoNum type="alphaUcPeriod"/>
            </a:pPr>
            <a:r>
              <a:rPr lang="it-IT" dirty="0" smtClean="0"/>
              <a:t>(…) un racconto comincia con qualche infrazione dell’ordine prevedibile delle cose. Qualcosa va storto, altrimenti «non c’è nulla da raccontare». L’azione del racconto descrive i tentativi di superare o di venire a patti con l’imprevista infrazione e con le sue conseguenze. E alla fine c’è un risultato, una soluzione di qualche tipo.</a:t>
            </a:r>
            <a:endParaRPr lang="it-IT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sz="2000" dirty="0" smtClean="0"/>
              <a:t>1. Gli impieghi del racconto</a:t>
            </a:r>
            <a:br>
              <a:rPr lang="it-IT" sz="2000" dirty="0" smtClean="0"/>
            </a:br>
            <a:r>
              <a:rPr lang="it-IT" sz="900" dirty="0" smtClean="0"/>
              <a:t>(</a:t>
            </a:r>
            <a:r>
              <a:rPr lang="it-IT" sz="900" dirty="0" err="1" smtClean="0"/>
              <a:t>Bruner</a:t>
            </a:r>
            <a:r>
              <a:rPr lang="it-IT" sz="900" dirty="0" smtClean="0"/>
              <a:t>, capitolo primo)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/>
              <a:t>Cose utili che sappiamo sulla narrativa.</a:t>
            </a:r>
            <a:br>
              <a:rPr lang="it-IT" dirty="0" smtClean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87533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62175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514350" indent="-514350">
              <a:buFont typeface="+mj-lt"/>
              <a:buAutoNum type="alphaUcPeriod" startAt="3"/>
            </a:pPr>
            <a:r>
              <a:rPr lang="it-IT" dirty="0" smtClean="0"/>
              <a:t>Sono necessari un narratore, un soggetto che racconta e un oggetto che è raccontato.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it-IT" dirty="0" smtClean="0"/>
              <a:t>I racconti sono sempre narrati a qualche prospettiva particolare.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it-IT" dirty="0" smtClean="0"/>
              <a:t>Narrare una storia equivale non tanto a invitare ad essere come essa è, bensì a vedere il mondo come si incarna nella storia.  Col tempo la condivisione di storie comuni crea una comunità.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sz="2000" dirty="0" smtClean="0"/>
              <a:t>1. Gli impieghi del racconto</a:t>
            </a:r>
            <a:br>
              <a:rPr lang="it-IT" sz="2000" dirty="0" smtClean="0"/>
            </a:br>
            <a:r>
              <a:rPr lang="it-IT" sz="900" dirty="0" smtClean="0"/>
              <a:t>(</a:t>
            </a:r>
            <a:r>
              <a:rPr lang="it-IT" sz="900" dirty="0" err="1" smtClean="0"/>
              <a:t>Bruner</a:t>
            </a:r>
            <a:r>
              <a:rPr lang="it-IT" sz="900" dirty="0" smtClean="0"/>
              <a:t>, capitolo primo)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/>
              <a:t>Cose utili che sappiamo sulla narrativa.</a:t>
            </a:r>
            <a:br>
              <a:rPr lang="it-IT" dirty="0" smtClean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023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Perché non immagini, o elenchi di date e di luoghi, o i nomi e le qualità dei nostri amici e nemici? Perché questa predilezione, apparentemente innata, per il racconto? Guardiamoci dalle risposte troppo facili! Anche l’etimologia ci avverte che narrare deriva sia dal latino narrare, sia da </a:t>
            </a:r>
            <a:r>
              <a:rPr lang="it-IT" dirty="0" err="1" smtClean="0"/>
              <a:t>gnarus</a:t>
            </a:r>
            <a:r>
              <a:rPr lang="it-IT" dirty="0" smtClean="0"/>
              <a:t>, che è «chi sa in un particolare modo» – il che ci fa pensare che il raccontare implichi sia un </a:t>
            </a:r>
            <a:r>
              <a:rPr lang="it-IT" b="1" dirty="0" smtClean="0">
                <a:solidFill>
                  <a:srgbClr val="FF0000"/>
                </a:solidFill>
              </a:rPr>
              <a:t>modo di conoscere</a:t>
            </a:r>
            <a:r>
              <a:rPr lang="it-IT" dirty="0" smtClean="0"/>
              <a:t>, sia un modo di narrare, in una mescolanza inestricabile.</a:t>
            </a:r>
            <a:endParaRPr lang="it-IT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sz="2000" dirty="0" smtClean="0"/>
              <a:t>1. Gli impieghi del racconto</a:t>
            </a:r>
            <a:br>
              <a:rPr lang="it-IT" sz="2000" dirty="0" smtClean="0"/>
            </a:br>
            <a:r>
              <a:rPr lang="it-IT" sz="900" dirty="0" smtClean="0"/>
              <a:t>(</a:t>
            </a:r>
            <a:r>
              <a:rPr lang="it-IT" sz="900" dirty="0" err="1" smtClean="0"/>
              <a:t>Bruner</a:t>
            </a:r>
            <a:r>
              <a:rPr lang="it-IT" sz="900" dirty="0" smtClean="0"/>
              <a:t>, capitolo primo)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/>
              <a:t>Perché usiamo il racconto per descrivere la vita?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7173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Con i racconti impariamo non solo a conoscere, ma soprattutto ad affrontare gli imprevisti.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racconto rappresenta il modo per far fronte alla </a:t>
            </a:r>
            <a:r>
              <a:rPr lang="it-IT" dirty="0" err="1" smtClean="0"/>
              <a:t>peripeteia</a:t>
            </a:r>
            <a:r>
              <a:rPr lang="it-IT" dirty="0" smtClean="0"/>
              <a:t> ovvero la difficoltà.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«Nel processo del parlare o dello scrivere, le esperienze si trasformano, filtrate attraverso il linguaggio</a:t>
            </a:r>
            <a:r>
              <a:rPr lang="it-IT" dirty="0" smtClean="0">
                <a:solidFill>
                  <a:srgbClr val="FF0000"/>
                </a:solidFill>
              </a:rPr>
              <a:t>, in eventi verbalizzati</a:t>
            </a:r>
            <a:r>
              <a:rPr lang="it-IT" dirty="0" smtClean="0"/>
              <a:t>».</a:t>
            </a:r>
          </a:p>
          <a:p>
            <a:pPr marL="0" indent="0">
              <a:buNone/>
            </a:pPr>
            <a:r>
              <a:rPr lang="it-IT" dirty="0" smtClean="0"/>
              <a:t>ATTI PERFORMATIVI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sz="2000" dirty="0" smtClean="0"/>
              <a:t>2. La creazione narrativa del sé</a:t>
            </a:r>
            <a:br>
              <a:rPr lang="it-IT" sz="2000" dirty="0" smtClean="0"/>
            </a:br>
            <a:r>
              <a:rPr lang="it-IT" sz="900" dirty="0" smtClean="0"/>
              <a:t>(</a:t>
            </a:r>
            <a:r>
              <a:rPr lang="it-IT" sz="900" dirty="0" err="1" smtClean="0"/>
              <a:t>Bruner</a:t>
            </a:r>
            <a:r>
              <a:rPr lang="it-IT" sz="900" dirty="0" smtClean="0"/>
              <a:t>, capitolo terzo)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4000" dirty="0" smtClean="0"/>
              <a:t>Funzione della narrazione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8341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Le nostre storie non solo raccontano, ma impongono a ciò che sperimentiamo una struttura e una realtà irresistibile; addirittura un atteggiamento </a:t>
            </a:r>
            <a:r>
              <a:rPr lang="it-IT" dirty="0" err="1" smtClean="0"/>
              <a:t>filossofico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sz="2000" dirty="0" smtClean="0"/>
              <a:t>2. La creazione narrativa del sé</a:t>
            </a:r>
            <a:br>
              <a:rPr lang="it-IT" sz="2000" dirty="0" smtClean="0"/>
            </a:br>
            <a:r>
              <a:rPr lang="it-IT" sz="900" dirty="0" smtClean="0"/>
              <a:t>(</a:t>
            </a:r>
            <a:r>
              <a:rPr lang="it-IT" sz="900" dirty="0" err="1" smtClean="0"/>
              <a:t>Bruner</a:t>
            </a:r>
            <a:r>
              <a:rPr lang="it-IT" sz="900" dirty="0" smtClean="0"/>
              <a:t>, capitolo terzo)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4000" dirty="0" smtClean="0"/>
              <a:t>Funzione della narrazione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429244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537</Words>
  <Application>Microsoft Office PowerPoint</Application>
  <PresentationFormat>Personalizzato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La fabbrica delle storie</vt:lpstr>
      <vt:lpstr>Presentazione standard di PowerPoint</vt:lpstr>
      <vt:lpstr>1. Gli impieghi del racconto (Bruner, capitolo primo)</vt:lpstr>
      <vt:lpstr>1. Gli impieghi del racconto (Bruner, capitolo primo) Il senso del racconto il senso della vita </vt:lpstr>
      <vt:lpstr>1. Gli impieghi del racconto (Bruner, capitolo primo) Cose utili che sappiamo sulla narrativa. </vt:lpstr>
      <vt:lpstr>1. Gli impieghi del racconto (Bruner, capitolo primo) Cose utili che sappiamo sulla narrativa. </vt:lpstr>
      <vt:lpstr>1. Gli impieghi del racconto (Bruner, capitolo primo) Perché usiamo il racconto per descrivere la vita?</vt:lpstr>
      <vt:lpstr>2. La creazione narrativa del sé (Bruner, capitolo terzo) Funzione della narrazione</vt:lpstr>
      <vt:lpstr>2. La creazione narrativa del sé (Bruner, capitolo terzo) Funzione della narrazione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fabbrica delle storie</dc:title>
  <dc:creator>Barbara Bruschi</dc:creator>
  <cp:lastModifiedBy>Utente</cp:lastModifiedBy>
  <cp:revision>18</cp:revision>
  <dcterms:created xsi:type="dcterms:W3CDTF">2015-10-16T15:49:40Z</dcterms:created>
  <dcterms:modified xsi:type="dcterms:W3CDTF">2016-03-04T13:24:43Z</dcterms:modified>
</cp:coreProperties>
</file>