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9" r:id="rId4"/>
    <p:sldId id="260" r:id="rId5"/>
    <p:sldId id="261" r:id="rId6"/>
    <p:sldId id="262" r:id="rId7"/>
    <p:sldId id="282" r:id="rId8"/>
    <p:sldId id="283" r:id="rId9"/>
    <p:sldId id="284" r:id="rId10"/>
    <p:sldId id="263" r:id="rId11"/>
    <p:sldId id="298" r:id="rId12"/>
    <p:sldId id="299" r:id="rId13"/>
    <p:sldId id="300" r:id="rId14"/>
    <p:sldId id="301" r:id="rId15"/>
    <p:sldId id="292" r:id="rId16"/>
    <p:sldId id="293" r:id="rId17"/>
    <p:sldId id="294" r:id="rId18"/>
    <p:sldId id="270" r:id="rId19"/>
    <p:sldId id="271" r:id="rId20"/>
    <p:sldId id="272" r:id="rId21"/>
    <p:sldId id="273" r:id="rId22"/>
    <p:sldId id="274" r:id="rId23"/>
    <p:sldId id="275" r:id="rId24"/>
    <p:sldId id="285" r:id="rId25"/>
    <p:sldId id="287" r:id="rId26"/>
    <p:sldId id="288" r:id="rId27"/>
    <p:sldId id="276" r:id="rId28"/>
    <p:sldId id="277" r:id="rId29"/>
    <p:sldId id="279" r:id="rId30"/>
    <p:sldId id="281" r:id="rId31"/>
    <p:sldId id="307" r:id="rId32"/>
    <p:sldId id="280" r:id="rId33"/>
    <p:sldId id="278" r:id="rId34"/>
    <p:sldId id="289" r:id="rId35"/>
    <p:sldId id="290" r:id="rId36"/>
    <p:sldId id="291" r:id="rId37"/>
    <p:sldId id="302" r:id="rId38"/>
    <p:sldId id="303" r:id="rId39"/>
    <p:sldId id="304" r:id="rId40"/>
    <p:sldId id="305" r:id="rId41"/>
    <p:sldId id="306" r:id="rId42"/>
    <p:sldId id="296" r:id="rId43"/>
    <p:sldId id="297" r:id="rId44"/>
    <p:sldId id="295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3EFF3-9B18-4957-9269-73B93560D798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A1324-6C14-4285-A94D-53A71A1B3A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FA1B72-418C-4FB7-B876-2F005AF2F06A}" type="slidenum">
              <a:rPr lang="it-IT"/>
              <a:pPr/>
              <a:t>34</a:t>
            </a:fld>
            <a:endParaRPr lang="it-IT"/>
          </a:p>
        </p:txBody>
      </p:sp>
      <p:sp>
        <p:nvSpPr>
          <p:cNvPr id="778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778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stitutosorditorino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4348" y="500042"/>
            <a:ext cx="750099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sz="4800" dirty="0" smtClean="0">
                <a:solidFill>
                  <a:schemeClr val="bg1"/>
                </a:solidFill>
              </a:rPr>
              <a:t>La  Sordità </a:t>
            </a:r>
          </a:p>
          <a:p>
            <a:pPr algn="ctr"/>
            <a:endParaRPr lang="it-IT" sz="4400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di Enrico </a:t>
            </a:r>
            <a:r>
              <a:rPr lang="it-IT" dirty="0" err="1" smtClean="0">
                <a:solidFill>
                  <a:schemeClr val="bg1"/>
                </a:solidFill>
              </a:rPr>
              <a:t>Dolza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Picture 6" descr="logo_istituto_nu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714884"/>
            <a:ext cx="1285884" cy="1453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642918"/>
            <a:ext cx="6715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LA LINGUA DEI SEGNI</a:t>
            </a:r>
          </a:p>
          <a:p>
            <a:pPr algn="ctr">
              <a:lnSpc>
                <a:spcPct val="150000"/>
              </a:lnSpc>
            </a:pPr>
            <a:endParaRPr lang="it-IT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  <a:sym typeface="Wingdings" pitchFamily="2" charset="2"/>
              </a:rPr>
              <a:t>È UNA VERA E PROPRIA LINGUA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it-IT" sz="2400" dirty="0" smtClean="0">
                <a:solidFill>
                  <a:schemeClr val="bg1"/>
                </a:solidFill>
                <a:sym typeface="Wingdings" pitchFamily="2" charset="2"/>
              </a:rPr>
              <a:t>DOTATA  </a:t>
            </a:r>
            <a:r>
              <a:rPr lang="it-IT" sz="2400" dirty="0" err="1" smtClean="0">
                <a:solidFill>
                  <a:schemeClr val="bg1"/>
                </a:solidFill>
                <a:sym typeface="Wingdings" pitchFamily="2" charset="2"/>
              </a:rPr>
              <a:t>DI</a:t>
            </a:r>
            <a:r>
              <a:rPr lang="it-IT" sz="2400" dirty="0" smtClean="0">
                <a:solidFill>
                  <a:schemeClr val="bg1"/>
                </a:solidFill>
                <a:sym typeface="Wingdings" pitchFamily="2" charset="2"/>
              </a:rPr>
              <a:t> STRUTTURE FONOLOGICHE,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it-IT" sz="2400" dirty="0" smtClean="0">
                <a:solidFill>
                  <a:schemeClr val="bg1"/>
                </a:solidFill>
                <a:sym typeface="Wingdings" pitchFamily="2" charset="2"/>
              </a:rPr>
              <a:t>MORFOLOGICHE E SINTATTICHE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it-IT" sz="2400" dirty="0" smtClean="0">
                <a:solidFill>
                  <a:schemeClr val="bg1"/>
                </a:solidFill>
                <a:sym typeface="Wingdings" pitchFamily="2" charset="2"/>
              </a:rPr>
              <a:t>E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it-IT" sz="2400" dirty="0" smtClean="0">
                <a:solidFill>
                  <a:schemeClr val="bg1"/>
                </a:solidFill>
                <a:sym typeface="Wingdings" pitchFamily="2" charset="2"/>
              </a:rPr>
              <a:t> HA UNA COMUNITA’ CULTURALE CHE LA UTILIZZA</a:t>
            </a:r>
          </a:p>
          <a:p>
            <a:endParaRPr lang="it-IT" dirty="0"/>
          </a:p>
        </p:txBody>
      </p:sp>
      <p:pic>
        <p:nvPicPr>
          <p:cNvPr id="2050" name="Picture 2" descr="C:\Documents and Settings\enrico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1429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119563" y="644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it-IT">
              <a:latin typeface="Comic Sans MS" pitchFamily="6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92163" y="501650"/>
            <a:ext cx="7577137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latin typeface="Comic Sans MS" pitchFamily="66" charset="0"/>
              </a:rPr>
              <a:t>               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METODOLOGIA: L’EDUCAZIONE  BILINGUE</a:t>
            </a:r>
          </a:p>
          <a:p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LINGUA VERBALE			LINGUA DEI SEGNI</a:t>
            </a:r>
          </a:p>
          <a:p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(lingua italiana: 				(lingua italiana dei segni:</a:t>
            </a:r>
          </a:p>
          <a:p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Parole, morfologia, sintassi)		segni, morfologia, sintassi)</a:t>
            </a:r>
          </a:p>
          <a:p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it-IT" dirty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	  </a:t>
            </a:r>
            <a:r>
              <a:rPr lang="it-IT" sz="3200" b="1" dirty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					 </a:t>
            </a:r>
          </a:p>
          <a:p>
            <a:endParaRPr lang="it-IT" sz="3200" b="1" dirty="0">
              <a:solidFill>
                <a:schemeClr val="bg1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it-IT" dirty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     LOGOPEDIA				     EDUCATORE SORDO</a:t>
            </a:r>
          </a:p>
          <a:p>
            <a:r>
              <a:rPr lang="it-IT" dirty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					     ASSIST. COMUNIC.</a:t>
            </a:r>
          </a:p>
          <a:p>
            <a:endParaRPr lang="it-IT" dirty="0">
              <a:solidFill>
                <a:schemeClr val="bg1"/>
              </a:solidFill>
              <a:latin typeface="Comic Sans MS" pitchFamily="66" charset="0"/>
              <a:sym typeface="Wingdings" pitchFamily="2" charset="2"/>
            </a:endParaRPr>
          </a:p>
          <a:p>
            <a:endParaRPr lang="it-IT" dirty="0">
              <a:solidFill>
                <a:schemeClr val="bg1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it-IT" dirty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	</a:t>
            </a:r>
            <a:r>
              <a:rPr lang="it-IT" sz="3200" b="1" dirty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					 </a:t>
            </a:r>
          </a:p>
          <a:p>
            <a:r>
              <a:rPr lang="it-IT" b="1" dirty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			EDUCAZIONE</a:t>
            </a:r>
          </a:p>
          <a:p>
            <a:r>
              <a:rPr lang="it-IT" b="1" dirty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			  BILINGUE</a:t>
            </a:r>
          </a:p>
          <a:p>
            <a:r>
              <a:rPr lang="it-IT" i="1" dirty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                   Uso parallelo e con partner differenziati </a:t>
            </a:r>
          </a:p>
          <a:p>
            <a:r>
              <a:rPr lang="it-IT" i="1" dirty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                                      delle due lingue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70050" y="644525"/>
            <a:ext cx="5992813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ALCUNE REGOLE DELL’EDUCAZIONE BILINGUE</a:t>
            </a:r>
          </a:p>
          <a:p>
            <a:pPr marL="342900" indent="-342900"/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/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RISPETTARE NEL PRIMO PERIODO </a:t>
            </a:r>
          </a:p>
          <a:p>
            <a:pPr marL="342900" indent="-342900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	IL PRINCIPIO “UNA PERSONA UNA LINGUA”</a:t>
            </a:r>
          </a:p>
          <a:p>
            <a:pPr marL="342900" indent="-342900"/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 startAt="2"/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BILANCIARE LE STIMOLAZIONI</a:t>
            </a:r>
          </a:p>
          <a:p>
            <a:pPr marL="342900" indent="-342900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	LINGUISTICHE NELLE DUE LINGUE</a:t>
            </a:r>
          </a:p>
          <a:p>
            <a:pPr marL="342900" indent="-342900"/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 startAt="3"/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OFFRIRE OPPORTUNITA’ </a:t>
            </a:r>
            <a:r>
              <a:rPr lang="it-IT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 INTERAGIRE CON</a:t>
            </a:r>
          </a:p>
          <a:p>
            <a:pPr marL="342900" indent="-342900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	INTERLOCUTORI DIVERSI IN OGNUNA DELLE</a:t>
            </a:r>
          </a:p>
          <a:p>
            <a:pPr marL="342900" indent="-342900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	DUE LINGUE</a:t>
            </a:r>
          </a:p>
          <a:p>
            <a:pPr marL="342900" indent="-342900"/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 startAt="4"/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MOTIVARE IL BAMBINO AD USARE ENTRAMBE </a:t>
            </a:r>
          </a:p>
          <a:p>
            <a:pPr marL="342900" indent="-342900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	LE LINGUE</a:t>
            </a:r>
          </a:p>
          <a:p>
            <a:pPr marL="342900" indent="-342900"/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7088" y="717550"/>
            <a:ext cx="7777162" cy="64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I VANTAGGI DELL’EDUCAZIONE BILINGUE</a:t>
            </a:r>
          </a:p>
          <a:p>
            <a:pPr algn="ctr">
              <a:lnSpc>
                <a:spcPct val="110000"/>
              </a:lnSpc>
            </a:pP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10000"/>
              </a:lnSpc>
            </a:pP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IN FAMIGLIA CONSENTONO UNA COMUNICAZIONE SPONTANEA, COMPLETA E VELOCE</a:t>
            </a:r>
          </a:p>
          <a:p>
            <a:pPr>
              <a:lnSpc>
                <a:spcPct val="110000"/>
              </a:lnSpc>
            </a:pP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FACILITA LE CONOSCENZE SUL MONDO EVITANDO CHE 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AL DEFICIT SI AGGIUNGA UN RITARDO NEGLI APPRENDIMENTI</a:t>
            </a:r>
          </a:p>
          <a:p>
            <a:pPr>
              <a:lnSpc>
                <a:spcPct val="110000"/>
              </a:lnSpc>
            </a:pP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PERMETTE AL BAMBINO </a:t>
            </a:r>
            <a:r>
              <a:rPr lang="it-IT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 AVERE CON I COETANEI RAPPORTI 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PARITARI SENZA LA FATICOSA MEDIAZIONE DELLA LETTURA 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LABIALE</a:t>
            </a:r>
          </a:p>
          <a:p>
            <a:pPr>
              <a:lnSpc>
                <a:spcPct val="110000"/>
              </a:lnSpc>
            </a:pP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A SCUOLA CONSENTE </a:t>
            </a:r>
            <a:r>
              <a:rPr lang="it-IT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 SEGUIRE GLI STESSI RITMI DELLA 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CLASSE E I PROGRAMMI SENZA RIDUZIONI</a:t>
            </a:r>
          </a:p>
          <a:p>
            <a:pPr>
              <a:lnSpc>
                <a:spcPct val="110000"/>
              </a:lnSpc>
            </a:pP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AIUTA NELL’ARRICCHIMENTO LESSICALE DELL’ITALIANO APPOGGIANDO IL SIGNIFICATO DELLE PAROLE NUOVE SUI 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SEGNI CONOSCIUTI</a:t>
            </a:r>
          </a:p>
          <a:p>
            <a:pPr algn="ctr"/>
            <a:endParaRPr lang="it-IT" dirty="0">
              <a:latin typeface="Comic Sans MS" pitchFamily="66" charset="0"/>
            </a:endParaRPr>
          </a:p>
          <a:p>
            <a:pPr algn="ctr"/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98463" y="501650"/>
            <a:ext cx="7813675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CONSENTE </a:t>
            </a:r>
            <a:r>
              <a:rPr lang="it-IT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 RAFFORZARE LE STRUTTURE MORFOSINTATTICHE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DELL’ITALIANO ATTRAVERSO IL CONFRONTO CON LA LIS</a:t>
            </a:r>
          </a:p>
          <a:p>
            <a:pPr algn="ctr"/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PERMETTE AL DOCENTE </a:t>
            </a:r>
            <a:r>
              <a:rPr lang="it-IT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 AVERE UN’IMMEDIATA VERIFICA 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DELLA COMPRENSIONE DURANTE LA LETTURA</a:t>
            </a:r>
          </a:p>
          <a:p>
            <a:pPr algn="ctr"/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CONSENTE </a:t>
            </a:r>
            <a:r>
              <a:rPr lang="it-IT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 ACCEDERE ATTRAVERSO LA TRADUZIONE AI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LIBRI </a:t>
            </a:r>
            <a:r>
              <a:rPr lang="it-IT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 TESTO SENZA SEMPLIFICAZIONI</a:t>
            </a:r>
          </a:p>
          <a:p>
            <a:pPr algn="ctr"/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MA</a:t>
            </a:r>
          </a:p>
          <a:p>
            <a:pPr algn="ctr"/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NECESSITA </a:t>
            </a:r>
            <a:r>
              <a:rPr lang="it-IT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 UN IMPORTANTE LAVORO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SUL CONTESTO </a:t>
            </a:r>
            <a:r>
              <a:rPr lang="it-IT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 VITA DEL BAMBINO</a:t>
            </a:r>
          </a:p>
          <a:p>
            <a:pPr algn="ctr"/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E</a:t>
            </a:r>
          </a:p>
          <a:p>
            <a:pPr algn="ctr"/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 UNA PIENA E DIFFUSA CONDIVISIONE DEGLI OBIETTIVI E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DELLE METODOLOGIE UTILIZZATE DA PARTE DEGLI OPERATORI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E DELLA FAMIGLIA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Dire “sordo” non è  significativo. </a:t>
            </a:r>
          </a:p>
          <a:p>
            <a:pPr>
              <a:buFontTx/>
              <a:buNone/>
            </a:pP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	“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Sordo” è un’etichetta equivoca che 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nasconde una 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realtà molto complessa e variegata …</a:t>
            </a:r>
          </a:p>
          <a:p>
            <a:pPr>
              <a:buFontTx/>
              <a:buNone/>
            </a:pPr>
            <a:endParaRPr lang="it-IT" dirty="0"/>
          </a:p>
          <a:p>
            <a:pPr>
              <a:buFontTx/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Diagram 2"/>
          <p:cNvGraphicFramePr>
            <a:graphicFrameLocks/>
          </p:cNvGraphicFramePr>
          <p:nvPr/>
        </p:nvGraphicFramePr>
        <p:xfrm>
          <a:off x="-252413" y="0"/>
          <a:ext cx="9396413" cy="7005638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8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>
                <a:solidFill>
                  <a:schemeClr val="bg1"/>
                </a:solidFill>
              </a:rPr>
              <a:t>Il problema non è la sordità, </a:t>
            </a:r>
            <a:br>
              <a:rPr lang="it-IT" sz="4000" dirty="0">
                <a:solidFill>
                  <a:schemeClr val="bg1"/>
                </a:solidFill>
              </a:rPr>
            </a:br>
            <a:r>
              <a:rPr lang="it-IT" sz="4000" dirty="0">
                <a:solidFill>
                  <a:schemeClr val="bg1"/>
                </a:solidFill>
              </a:rPr>
              <a:t>ma le eventuali conseguenze</a:t>
            </a:r>
            <a:br>
              <a:rPr lang="it-IT" sz="4000" dirty="0">
                <a:solidFill>
                  <a:schemeClr val="bg1"/>
                </a:solidFill>
              </a:rPr>
            </a:br>
            <a:r>
              <a:rPr lang="it-IT" sz="4000" dirty="0">
                <a:solidFill>
                  <a:schemeClr val="bg1"/>
                </a:solidFill>
              </a:rPr>
              <a:t>in termini </a:t>
            </a:r>
            <a:br>
              <a:rPr lang="it-IT" sz="4000" dirty="0">
                <a:solidFill>
                  <a:schemeClr val="bg1"/>
                </a:solidFill>
              </a:rPr>
            </a:br>
            <a:r>
              <a:rPr lang="it-IT" sz="4000" dirty="0">
                <a:solidFill>
                  <a:schemeClr val="bg1"/>
                </a:solidFill>
              </a:rPr>
              <a:t>di acquisizione del linguaggio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4414" y="1071546"/>
            <a:ext cx="693831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Le difficoltà delle persone sorde</a:t>
            </a:r>
          </a:p>
          <a:p>
            <a:r>
              <a:rPr lang="it-IT" sz="3200" dirty="0" smtClean="0">
                <a:solidFill>
                  <a:schemeClr val="bg1"/>
                </a:solidFill>
              </a:rPr>
              <a:t>si manifestano quindi non tanto a livello </a:t>
            </a:r>
          </a:p>
          <a:p>
            <a:r>
              <a:rPr lang="it-IT" sz="3200" dirty="0" smtClean="0">
                <a:solidFill>
                  <a:schemeClr val="bg1"/>
                </a:solidFill>
              </a:rPr>
              <a:t>di udito, quanto a livello di linguaggio.</a:t>
            </a:r>
          </a:p>
          <a:p>
            <a:endParaRPr lang="it-IT" sz="3200" dirty="0" smtClean="0">
              <a:solidFill>
                <a:schemeClr val="bg1"/>
              </a:solidFill>
            </a:endParaRPr>
          </a:p>
          <a:p>
            <a:r>
              <a:rPr lang="it-IT" sz="3200" dirty="0" smtClean="0">
                <a:solidFill>
                  <a:schemeClr val="bg1"/>
                </a:solidFill>
              </a:rPr>
              <a:t>Obiettivo degli interventi educativi, </a:t>
            </a:r>
          </a:p>
          <a:p>
            <a:r>
              <a:rPr lang="it-IT" sz="3200" dirty="0" smtClean="0">
                <a:solidFill>
                  <a:schemeClr val="bg1"/>
                </a:solidFill>
              </a:rPr>
              <a:t>scolastici e riabilitativi è quindi</a:t>
            </a:r>
          </a:p>
          <a:p>
            <a:r>
              <a:rPr lang="it-IT" sz="3200" dirty="0" smtClean="0">
                <a:solidFill>
                  <a:schemeClr val="bg1"/>
                </a:solidFill>
              </a:rPr>
              <a:t>l’abilitazione al linguaggio verbale, </a:t>
            </a:r>
          </a:p>
          <a:p>
            <a:r>
              <a:rPr lang="it-IT" sz="3200" dirty="0" smtClean="0">
                <a:solidFill>
                  <a:schemeClr val="bg1"/>
                </a:solidFill>
              </a:rPr>
              <a:t>orale e scritto.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642918"/>
            <a:ext cx="77780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TIPOLOGIE </a:t>
            </a: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ERRORI LEGATI ALLA COMPETENZA FONOLOGICA</a:t>
            </a:r>
          </a:p>
          <a:p>
            <a:pPr marL="342900" indent="-342900" algn="ctr"/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NELLA LINGUA ORALE ERRORI </a:t>
            </a: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PRONUNCIA</a:t>
            </a:r>
          </a:p>
          <a:p>
            <a:pPr marL="342900" indent="-342900" algn="ctr">
              <a:buFontTx/>
              <a:buAutoNum type="arabicPeriod"/>
            </a:pP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NELLA LINGUA SCRITTA:</a:t>
            </a:r>
          </a:p>
          <a:p>
            <a:pPr marL="342900" indent="-342900" algn="ctr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INVERSIONI </a:t>
            </a:r>
          </a:p>
          <a:p>
            <a:pPr marL="342900" indent="-342900" algn="ctr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AGGIUNTE </a:t>
            </a:r>
          </a:p>
          <a:p>
            <a:pPr marL="342900" indent="-342900" algn="ctr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SOTTRAZIONI </a:t>
            </a:r>
          </a:p>
          <a:p>
            <a:pPr marL="342900" indent="-342900" algn="ctr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SOSTITUZIONI</a:t>
            </a:r>
          </a:p>
          <a:p>
            <a:pPr marL="342900" indent="-342900" algn="ctr"/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LETTERE O SILLABE ALL’INTERNO DELLE PAROLE</a:t>
            </a:r>
          </a:p>
          <a:p>
            <a:pPr marL="342900" indent="-342900" algn="ctr"/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ctr"/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(es. </a:t>
            </a: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Ernico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Erinico</a:t>
            </a: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ctr"/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Sguadra</a:t>
            </a: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ctr"/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Incente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342900" indent="-342900" algn="ctr"/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Piacciuto</a:t>
            </a: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ctr"/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Cita)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71550" y="428604"/>
            <a:ext cx="7848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L’Istituto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Sordi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Torino </a:t>
            </a:r>
            <a:r>
              <a:rPr lang="en-US" sz="2800" dirty="0" err="1" smtClean="0">
                <a:solidFill>
                  <a:schemeClr val="bg1"/>
                </a:solidFill>
              </a:rPr>
              <a:t>provvede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</a:t>
            </a:r>
            <a:r>
              <a:rPr lang="en-US" sz="2800" dirty="0" smtClean="0">
                <a:solidFill>
                  <a:schemeClr val="bg1"/>
                </a:solidFill>
              </a:rPr>
              <a:t> quasi 200 </a:t>
            </a:r>
            <a:r>
              <a:rPr lang="en-US" sz="2800" dirty="0" err="1" smtClean="0">
                <a:solidFill>
                  <a:schemeClr val="bg1"/>
                </a:solidFill>
              </a:rPr>
              <a:t>anni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all’educazione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alla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riabilitazione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delle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persone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sorde</a:t>
            </a:r>
            <a:r>
              <a:rPr lang="en-US" sz="2800" dirty="0" smtClean="0">
                <a:solidFill>
                  <a:schemeClr val="bg1"/>
                </a:solidFill>
              </a:rPr>
              <a:t> del </a:t>
            </a:r>
            <a:r>
              <a:rPr lang="en-US" sz="2800" dirty="0" err="1" smtClean="0">
                <a:solidFill>
                  <a:schemeClr val="bg1"/>
                </a:solidFill>
              </a:rPr>
              <a:t>Piemonte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hlinkClick r:id="rId2"/>
              </a:rPr>
              <a:t>www.istitutosorditorino.org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it-IT" sz="2800" dirty="0"/>
          </a:p>
        </p:txBody>
      </p:sp>
      <p:pic>
        <p:nvPicPr>
          <p:cNvPr id="20486" name="Picture 6" descr="istuto sor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874963"/>
            <a:ext cx="3816350" cy="2668587"/>
          </a:xfrm>
          <a:prstGeom prst="rect">
            <a:avLst/>
          </a:prstGeom>
          <a:noFill/>
        </p:spPr>
      </p:pic>
      <p:pic>
        <p:nvPicPr>
          <p:cNvPr id="20489" name="Picture 9" descr="085-r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852738"/>
            <a:ext cx="4248150" cy="268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0014 - Copia_600x600_100K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7850"/>
            <a:ext cx="7620000" cy="570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0013 - Copia_600x600_100K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60350"/>
            <a:ext cx="4786313" cy="639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28662" y="571480"/>
            <a:ext cx="74295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TIPOLOGIE </a:t>
            </a: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ERRORI</a:t>
            </a:r>
          </a:p>
          <a:p>
            <a:pPr algn="ctr">
              <a:lnSpc>
                <a:spcPct val="125000"/>
              </a:lnSpc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LEGATI ALLA COMPETENZA MORFOLOGICA</a:t>
            </a:r>
          </a:p>
          <a:p>
            <a:pPr algn="ctr">
              <a:lnSpc>
                <a:spcPct val="125000"/>
              </a:lnSpc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a. Povertà lessicale: conoscenza di poche parole;</a:t>
            </a:r>
          </a:p>
          <a:p>
            <a:pPr algn="ctr">
              <a:lnSpc>
                <a:spcPct val="125000"/>
              </a:lnSpc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b. Rigidità lessicale: conoscenza del solo significato più comune (calcoli)</a:t>
            </a:r>
          </a:p>
          <a:p>
            <a:pPr algn="ctr">
              <a:lnSpc>
                <a:spcPct val="125000"/>
              </a:lnSpc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c. Omissione di parole: assenza di una parola che sarebbe dovuta apparire nell’enunciato</a:t>
            </a:r>
          </a:p>
          <a:p>
            <a:pPr algn="ctr">
              <a:lnSpc>
                <a:spcPct val="125000"/>
              </a:lnSpc>
            </a:pP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*</a:t>
            </a:r>
            <a:r>
              <a:rPr lang="it-IT" i="1" dirty="0" err="1" smtClean="0">
                <a:solidFill>
                  <a:schemeClr val="bg1"/>
                </a:solidFill>
                <a:latin typeface="Comic Sans MS" pitchFamily="66" charset="0"/>
              </a:rPr>
              <a:t>io</a:t>
            </a:r>
            <a:r>
              <a:rPr lang="it-IT" i="1" dirty="0" smtClean="0">
                <a:solidFill>
                  <a:schemeClr val="bg1"/>
                </a:solidFill>
                <a:latin typeface="Comic Sans MS" pitchFamily="66" charset="0"/>
              </a:rPr>
              <a:t> ho scattato la macchina</a:t>
            </a:r>
          </a:p>
          <a:p>
            <a:pPr algn="ctr">
              <a:lnSpc>
                <a:spcPct val="125000"/>
              </a:lnSpc>
            </a:pPr>
            <a:endParaRPr lang="it-IT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d. Sostituzione di una parola con l’uso di una sbagliata</a:t>
            </a:r>
          </a:p>
          <a:p>
            <a:pPr algn="ctr">
              <a:lnSpc>
                <a:spcPct val="125000"/>
              </a:lnSpc>
            </a:pP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*Marco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ha la stessa età come io</a:t>
            </a:r>
          </a:p>
          <a:p>
            <a:pPr algn="ctr">
              <a:lnSpc>
                <a:spcPct val="125000"/>
              </a:lnSpc>
            </a:pP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e. Inserzione: presenza di parole che non sarebbe dovuta figurare nell’enunciato</a:t>
            </a:r>
          </a:p>
          <a:p>
            <a:pPr algn="ctr">
              <a:lnSpc>
                <a:spcPct val="125000"/>
              </a:lnSpc>
            </a:pP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*</a:t>
            </a:r>
            <a:r>
              <a:rPr lang="it-IT" i="1" dirty="0" err="1" smtClean="0">
                <a:solidFill>
                  <a:schemeClr val="bg1"/>
                </a:solidFill>
                <a:latin typeface="Comic Sans MS" pitchFamily="66" charset="0"/>
              </a:rPr>
              <a:t>Ieri</a:t>
            </a:r>
            <a:r>
              <a:rPr lang="it-IT" i="1" dirty="0" smtClean="0">
                <a:solidFill>
                  <a:schemeClr val="bg1"/>
                </a:solidFill>
                <a:latin typeface="Comic Sans MS" pitchFamily="66" charset="0"/>
              </a:rPr>
              <a:t> sono andato con mia mamma al gelato siamo andati in centro</a:t>
            </a: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500042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E ancora: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- Nella morfologia libera: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uso degli ARTICOLI, CONGIUNZIONI, PREPOSIZIONI SEMPLICI e ARTICOLATE, PRONOMI CLITICI (gli, le, ci, ce, ne, ecc.)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- Nella morfologia legata: uso degli accordi e flessioni VERBALI, dei nomi nell’accordo di NUMERO E GENERE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Omissione morfologica: </a:t>
            </a:r>
            <a:r>
              <a:rPr lang="it-IT" sz="2400" dirty="0" err="1" smtClean="0">
                <a:solidFill>
                  <a:schemeClr val="bg1"/>
                </a:solidFill>
              </a:rPr>
              <a:t>*</a:t>
            </a:r>
            <a:r>
              <a:rPr lang="it-IT" sz="2400" i="1" dirty="0" err="1" smtClean="0">
                <a:solidFill>
                  <a:schemeClr val="bg1"/>
                </a:solidFill>
              </a:rPr>
              <a:t>io</a:t>
            </a:r>
            <a:r>
              <a:rPr lang="it-IT" sz="2400" i="1" dirty="0" smtClean="0">
                <a:solidFill>
                  <a:schemeClr val="bg1"/>
                </a:solidFill>
              </a:rPr>
              <a:t> va scuola sabato; </a:t>
            </a:r>
            <a:r>
              <a:rPr lang="it-IT" sz="2400" i="1" dirty="0" err="1" smtClean="0">
                <a:solidFill>
                  <a:schemeClr val="bg1"/>
                </a:solidFill>
              </a:rPr>
              <a:t>*io</a:t>
            </a:r>
            <a:r>
              <a:rPr lang="it-IT" sz="2400" i="1" dirty="0" smtClean="0">
                <a:solidFill>
                  <a:schemeClr val="bg1"/>
                </a:solidFill>
              </a:rPr>
              <a:t> sono alzo a 10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Inserzione morfologica: </a:t>
            </a:r>
            <a:r>
              <a:rPr lang="it-IT" sz="2400" dirty="0" err="1" smtClean="0">
                <a:solidFill>
                  <a:schemeClr val="bg1"/>
                </a:solidFill>
              </a:rPr>
              <a:t>*</a:t>
            </a:r>
            <a:r>
              <a:rPr lang="it-IT" sz="2400" i="1" dirty="0" err="1" smtClean="0">
                <a:solidFill>
                  <a:schemeClr val="bg1"/>
                </a:solidFill>
              </a:rPr>
              <a:t>io</a:t>
            </a:r>
            <a:r>
              <a:rPr lang="it-IT" sz="2400" i="1" dirty="0" smtClean="0">
                <a:solidFill>
                  <a:schemeClr val="bg1"/>
                </a:solidFill>
              </a:rPr>
              <a:t> voglio a sapere</a:t>
            </a:r>
          </a:p>
          <a:p>
            <a:endParaRPr lang="it-IT" sz="2400" i="1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A sostituzioni e inserzioni possono associarsi altri errori, per esempio di accordo e coniugazione.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200900" cy="5689600"/>
          </a:xfrm>
          <a:prstGeom prst="rect">
            <a:avLst/>
          </a:prstGeom>
          <a:noFill/>
          <a:ln w="12600">
            <a:solidFill>
              <a:srgbClr val="262626"/>
            </a:solidFill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200900" cy="5472112"/>
          </a:xfrm>
          <a:prstGeom prst="rect">
            <a:avLst/>
          </a:prstGeom>
          <a:noFill/>
          <a:ln w="9525">
            <a:solidFill>
              <a:srgbClr val="595959"/>
            </a:solidFill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489700" cy="4960937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548680"/>
            <a:ext cx="75009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TIPOLOGIE </a:t>
            </a:r>
            <a:r>
              <a:rPr lang="it-IT" b="1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 ERRORI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LEGATI ALLA COMPETENZA SINTATTICA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STRUTTURA DELLA ELEMENTI DELLA FRASE CON FORME NON STANDARD (SVO)</a:t>
            </a:r>
          </a:p>
          <a:p>
            <a:pPr algn="ctr">
              <a:buFontTx/>
              <a:buChar char="-"/>
            </a:pP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FORME NON STANDARD NELLE FRASI INTERROGATIVE E NEGATIVE</a:t>
            </a:r>
          </a:p>
          <a:p>
            <a:pPr algn="ctr">
              <a:buFontTx/>
              <a:buChar char="-"/>
            </a:pP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USO PRIVILEGIATO DELLA COORDINAZIONE E SOTTOUTILIZZO DELLA SUBORDINAZIONE</a:t>
            </a:r>
          </a:p>
          <a:p>
            <a:pPr algn="ctr">
              <a:buFontTx/>
              <a:buChar char="-"/>
            </a:pP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DISORDINI NELL’USO DEL PASSIVO</a:t>
            </a:r>
          </a:p>
          <a:p>
            <a:pPr algn="ctr">
              <a:buFontTx/>
              <a:buChar char="-"/>
            </a:pP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DISORDINI NELL’USO DEL DISCORSO INDIRETTO</a:t>
            </a:r>
          </a:p>
          <a:p>
            <a:pPr algn="ctr">
              <a:buFontTx/>
              <a:buChar char="-"/>
            </a:pP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USO </a:t>
            </a: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SEGNALI DISCORSIVI E CONGIUNZIONI IN MODO ANOMALO</a:t>
            </a:r>
          </a:p>
          <a:p>
            <a:pPr algn="ctr">
              <a:buFontTx/>
              <a:buChar char="-"/>
            </a:pP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NON COMPRENSIONE DELLE FRASI AMBIGUE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7" y="1142984"/>
            <a:ext cx="792961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TIPOLOGIE </a:t>
            </a:r>
            <a:r>
              <a:rPr lang="it-IT" b="1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 ERRORI </a:t>
            </a:r>
          </a:p>
          <a:p>
            <a:pPr algn="ctr">
              <a:lnSpc>
                <a:spcPct val="125000"/>
              </a:lnSpc>
            </a:pP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LEGATI ALLA COMPETENZA SEMANTICA</a:t>
            </a:r>
          </a:p>
          <a:p>
            <a:pPr algn="ctr">
              <a:lnSpc>
                <a:spcPct val="125000"/>
              </a:lnSpc>
            </a:pP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25000"/>
              </a:lnSpc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SCARSA CONOSCENZA DEI SINONIMI E NON COMPRENSIONE DELLE SFUMATURE </a:t>
            </a: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SIGNIFICATO</a:t>
            </a:r>
          </a:p>
          <a:p>
            <a:pPr algn="ctr">
              <a:lnSpc>
                <a:spcPct val="125000"/>
              </a:lnSpc>
              <a:buFontTx/>
              <a:buChar char="-"/>
            </a:pP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25000"/>
              </a:lnSpc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RIGIDITA’ LESSICALE: COMPRENSIONE </a:t>
            </a: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UN UNICO SIGNIFICATO TRA I MOLTEPLICI POSSIBILI </a:t>
            </a:r>
          </a:p>
          <a:p>
            <a:pPr algn="ctr">
              <a:lnSpc>
                <a:spcPct val="125000"/>
              </a:lnSpc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E FREQUENTI EQUIVOCI (Es. calcoli)</a:t>
            </a:r>
          </a:p>
          <a:p>
            <a:pPr algn="ctr">
              <a:lnSpc>
                <a:spcPct val="125000"/>
              </a:lnSpc>
              <a:buFontTx/>
              <a:buChar char="-"/>
            </a:pP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25000"/>
              </a:lnSpc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NON COMPRENSIONE </a:t>
            </a: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PROVERBI, MODI </a:t>
            </a: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DIRE, ESPRESSIONI IDIOMATICHE;</a:t>
            </a:r>
          </a:p>
          <a:p>
            <a:pPr algn="ctr">
              <a:lnSpc>
                <a:spcPct val="125000"/>
              </a:lnSpc>
              <a:buFontTx/>
              <a:buChar char="-"/>
            </a:pPr>
            <a:endParaRPr lang="it-IT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25000"/>
              </a:lnSpc>
            </a:pP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920621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it-IT" sz="3200" kern="0" dirty="0">
                <a:solidFill>
                  <a:srgbClr val="FFFFFF"/>
                </a:solidFill>
                <a:latin typeface="Times New Roman"/>
              </a:rPr>
              <a:t>“ io ero la ragazza più isolata delle mie compagne, non so se loro sapevano o no. I miei, forse sapevano, ma il problema di sento sola era mio, quindi non potevano aiutare, ma qualche volta mi davano dei consigli della vita.”</a:t>
            </a:r>
          </a:p>
        </p:txBody>
      </p:sp>
    </p:spTree>
    <p:extLst>
      <p:ext uri="{BB962C8B-B14F-4D97-AF65-F5344CB8AC3E}">
        <p14:creationId xmlns="" xmlns:p14="http://schemas.microsoft.com/office/powerpoint/2010/main" val="223473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571480"/>
            <a:ext cx="750099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Come comunicano le persone sorde?</a:t>
            </a: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LINGUA VERBALE</a:t>
            </a:r>
          </a:p>
          <a:p>
            <a:pPr algn="ctr"/>
            <a:endParaRPr lang="it-IT" sz="2400" dirty="0" smtClean="0">
              <a:solidFill>
                <a:schemeClr val="bg1"/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  <a:cs typeface="Arial" charset="0"/>
              </a:rPr>
              <a:t>↓</a:t>
            </a:r>
          </a:p>
          <a:p>
            <a:pPr algn="ctr"/>
            <a:endParaRPr lang="it-IT" sz="2400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DATTILOLOGIA</a:t>
            </a:r>
          </a:p>
          <a:p>
            <a:pPr algn="ctr"/>
            <a:endParaRPr lang="it-IT" sz="2400" dirty="0" smtClean="0">
              <a:solidFill>
                <a:schemeClr val="bg1"/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  <a:cs typeface="Arial" charset="0"/>
              </a:rPr>
              <a:t>↓</a:t>
            </a:r>
          </a:p>
          <a:p>
            <a:pPr algn="ctr"/>
            <a:endParaRPr lang="it-IT" sz="2400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  <a:cs typeface="Arial" charset="0"/>
              </a:rPr>
              <a:t>ITALIANO SEGNATO</a:t>
            </a:r>
          </a:p>
          <a:p>
            <a:pPr algn="ctr"/>
            <a:endParaRPr lang="it-IT" sz="2400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  <a:cs typeface="Arial" charset="0"/>
              </a:rPr>
              <a:t>↓</a:t>
            </a:r>
          </a:p>
          <a:p>
            <a:pPr algn="ctr"/>
            <a:endParaRPr lang="it-IT" sz="2400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  <a:cs typeface="Arial" charset="0"/>
              </a:rPr>
              <a:t>LINGUA DEI SEGNI</a:t>
            </a:r>
            <a:endParaRPr lang="it-IT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id\Desktop\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52736"/>
            <a:ext cx="8384480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8581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smtClean="0"/>
              <a:t>	</a:t>
            </a:r>
            <a:r>
              <a:rPr lang="it-IT" sz="3400" dirty="0" smtClean="0"/>
              <a:t>E' stato un peccato che questo mio raid a Pianezza sia velocemente finito...c'era tanto da vedere e...da capire del vs Istituto che l'avevo trovato splendido.</a:t>
            </a:r>
          </a:p>
          <a:p>
            <a:pPr>
              <a:buNone/>
            </a:pPr>
            <a:r>
              <a:rPr lang="it-IT" sz="3400" dirty="0" smtClean="0"/>
              <a:t>	Innanzitutto La vorrei intensamente </a:t>
            </a:r>
            <a:r>
              <a:rPr lang="it-IT" sz="3400" dirty="0" err="1" smtClean="0"/>
              <a:t>ringraziarLa</a:t>
            </a:r>
            <a:r>
              <a:rPr lang="it-IT" sz="3400" dirty="0" smtClean="0"/>
              <a:t> di tutto quello con premurosità ha svolto per noi ieri.</a:t>
            </a:r>
          </a:p>
          <a:p>
            <a:pPr>
              <a:buNone/>
            </a:pPr>
            <a:r>
              <a:rPr lang="it-IT" sz="3400" dirty="0" smtClean="0"/>
              <a:t>	Veramente e nonostante la brevissima durata impiegata presso il suo Istituto ci è stata molto intense e proficua.</a:t>
            </a:r>
          </a:p>
          <a:p>
            <a:pPr>
              <a:buNone/>
            </a:pPr>
            <a:r>
              <a:rPr lang="it-IT" sz="3400" dirty="0" smtClean="0"/>
              <a:t>	La auspico che in futuro si potrà organizzare altro evento così di poter ripassare ancora a trascorrere con Lei.</a:t>
            </a:r>
          </a:p>
          <a:p>
            <a:pPr>
              <a:buNone/>
            </a:pPr>
            <a:r>
              <a:rPr lang="it-IT" sz="3400" dirty="0" smtClean="0"/>
              <a:t>	Appena potrà di inviarci la sua relazione d’apertura a quella Conferenza di ieri onde poter capire meglio la circostanza, perché col </a:t>
            </a:r>
            <a:r>
              <a:rPr lang="it-IT" sz="3400" dirty="0" err="1" smtClean="0"/>
              <a:t>Vs</a:t>
            </a:r>
            <a:r>
              <a:rPr lang="it-IT" sz="3400" dirty="0" smtClean="0"/>
              <a:t> interprete non avrei potuto comprendere abbastanza per mancanza di conoscenza della lingua segnata.</a:t>
            </a:r>
          </a:p>
          <a:p>
            <a:pPr>
              <a:buNone/>
            </a:pPr>
            <a:r>
              <a:rPr lang="it-IT" sz="3400" dirty="0" smtClean="0"/>
              <a:t>	In attesa colgo l’occasione di porgere i nostri migliori auguri di un sereno Buon Natale ed un proficuo Anno Nuovo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165928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>
                <a:solidFill>
                  <a:srgbClr val="FFFFFF"/>
                </a:solidFill>
                <a:latin typeface="Times New Roman" charset="0"/>
              </a:rPr>
              <a:t>“Oggi mio figlio andrà da </a:t>
            </a:r>
            <a:r>
              <a:rPr lang="it-IT" sz="3200" dirty="0" smtClean="0">
                <a:solidFill>
                  <a:srgbClr val="FFFFFF"/>
                </a:solidFill>
                <a:latin typeface="Times New Roman" charset="0"/>
              </a:rPr>
              <a:t>nonna sua dove </a:t>
            </a:r>
            <a:r>
              <a:rPr lang="it-IT" sz="3200" dirty="0">
                <a:solidFill>
                  <a:srgbClr val="FFFFFF"/>
                </a:solidFill>
                <a:latin typeface="Times New Roman" charset="0"/>
              </a:rPr>
              <a:t>Chivasso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>
                <a:solidFill>
                  <a:srgbClr val="FFFFFF"/>
                </a:solidFill>
                <a:latin typeface="Times New Roman" charset="0"/>
              </a:rPr>
              <a:t>e ferma per sua nonna fino luglio mese perché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>
                <a:solidFill>
                  <a:srgbClr val="FFFFFF"/>
                </a:solidFill>
                <a:latin typeface="Times New Roman" charset="0"/>
              </a:rPr>
              <a:t>noi ce il problema lavoro per favore tu dice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>
                <a:solidFill>
                  <a:srgbClr val="FFFFFF"/>
                </a:solidFill>
                <a:latin typeface="Times New Roman" charset="0"/>
              </a:rPr>
              <a:t>pullman non passa”</a:t>
            </a:r>
          </a:p>
        </p:txBody>
      </p:sp>
    </p:spTree>
    <p:extLst>
      <p:ext uri="{BB962C8B-B14F-4D97-AF65-F5344CB8AC3E}">
        <p14:creationId xmlns="" xmlns:p14="http://schemas.microsoft.com/office/powerpoint/2010/main" val="167843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7704" y="1268760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it-I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“Io lavoro con il scuola maestri, </a:t>
            </a:r>
            <a:endParaRPr lang="it-IT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 </a:t>
            </a:r>
            <a:r>
              <a:rPr lang="it-I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 </a:t>
            </a: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cocina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fare </a:t>
            </a:r>
            <a:r>
              <a:rPr lang="it-I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per lavare piatto </a:t>
            </a:r>
            <a:endParaRPr lang="it-IT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focchetta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cotello</a:t>
            </a:r>
            <a:r>
              <a:rPr lang="it-I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it-IT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 pianto </a:t>
            </a: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giadrino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loro scuola </a:t>
            </a:r>
            <a:endParaRPr lang="it-IT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fare cosa come </a:t>
            </a:r>
          </a:p>
          <a:p>
            <a:pPr>
              <a:buFontTx/>
              <a:buNone/>
            </a:pPr>
            <a:r>
              <a:rPr lang="it-I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lavoro albero fiori erba tutti”</a:t>
            </a:r>
          </a:p>
        </p:txBody>
      </p:sp>
    </p:spTree>
    <p:extLst>
      <p:ext uri="{BB962C8B-B14F-4D97-AF65-F5344CB8AC3E}">
        <p14:creationId xmlns="" xmlns:p14="http://schemas.microsoft.com/office/powerpoint/2010/main" val="1183112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79512" y="548680"/>
            <a:ext cx="2160240" cy="583321"/>
          </a:xfrm>
          <a:prstGeom prst="rect">
            <a:avLst/>
          </a:prstGeom>
          <a:noFill/>
          <a:ln w="38160">
            <a:solidFill>
              <a:srgbClr val="595959"/>
            </a:solidFill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3200">
                <a:solidFill>
                  <a:srgbClr val="000000"/>
                </a:solidFill>
                <a:latin typeface="Klavika Light" pitchFamily="34" charset="0"/>
              </a:rPr>
              <a:t>Frasi ambigue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50825" y="2349500"/>
            <a:ext cx="8497888" cy="156820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it-IT" sz="4800" dirty="0">
                <a:solidFill>
                  <a:schemeClr val="bg1"/>
                </a:solidFill>
                <a:latin typeface="Klavika Light" pitchFamily="34" charset="0"/>
              </a:rPr>
              <a:t>Il bambino saluta il dottore mentre attraversa la strada.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925888" y="6373813"/>
            <a:ext cx="51831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sz="1100" dirty="0">
              <a:solidFill>
                <a:srgbClr val="0D0D0D"/>
              </a:solidFill>
              <a:latin typeface="Klavika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7159625" cy="5016500"/>
          </a:xfrm>
          <a:prstGeom prst="rect">
            <a:avLst/>
          </a:prstGeom>
          <a:noFill/>
          <a:ln w="15840">
            <a:solidFill>
              <a:srgbClr val="80808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6985000" cy="5045075"/>
          </a:xfrm>
          <a:prstGeom prst="rect">
            <a:avLst/>
          </a:prstGeom>
          <a:noFill/>
          <a:ln w="9360">
            <a:solidFill>
              <a:srgbClr val="59595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Congiunzioni non capite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283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Congiunzioni e/o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Morfologia di numero invisibile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3794" name="Picture 2" descr="E:\ass com 14\Materiale linguistico\IMG_0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42976" y="785794"/>
            <a:ext cx="70723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LINGUA VERBALE</a:t>
            </a: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IN   PRODUZIONE </a:t>
            </a:r>
          </a:p>
          <a:p>
            <a:pPr algn="ctr"/>
            <a:endParaRPr lang="it-IT" sz="2400" dirty="0" smtClean="0">
              <a:solidFill>
                <a:schemeClr val="bg1"/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(organi </a:t>
            </a:r>
            <a:r>
              <a:rPr lang="it-IT" sz="2400" dirty="0" err="1" smtClean="0">
                <a:solidFill>
                  <a:schemeClr val="bg1"/>
                </a:solidFill>
              </a:rPr>
              <a:t>fono-articolatori</a:t>
            </a:r>
            <a:r>
              <a:rPr lang="it-IT" sz="2400" dirty="0" smtClean="0">
                <a:solidFill>
                  <a:schemeClr val="bg1"/>
                </a:solidFill>
              </a:rPr>
              <a:t> intatti)</a:t>
            </a:r>
          </a:p>
          <a:p>
            <a:pPr algn="ctr"/>
            <a:endParaRPr lang="it-IT" sz="2400" dirty="0" smtClean="0">
              <a:solidFill>
                <a:schemeClr val="bg1"/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E</a:t>
            </a:r>
          </a:p>
          <a:p>
            <a:pPr algn="ctr"/>
            <a:endParaRPr lang="it-IT" sz="2400" dirty="0" smtClean="0">
              <a:solidFill>
                <a:schemeClr val="bg1"/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IN  COMPRENSIONE</a:t>
            </a:r>
          </a:p>
          <a:p>
            <a:pPr algn="ctr"/>
            <a:endParaRPr lang="it-IT" sz="2400" dirty="0" smtClean="0">
              <a:solidFill>
                <a:schemeClr val="bg1"/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(labiolettura)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Orientarsi nel testo?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4818" name="Picture 2" descr="E:\ass com 14\Materiale linguistico\IMG_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94774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 deissi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715125" cy="53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95926" y="784225"/>
            <a:ext cx="755527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it-IT" sz="1800" dirty="0">
              <a:latin typeface="Comic Sans MS" pitchFamily="66" charset="0"/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  <a:latin typeface="Comic Sans MS" pitchFamily="66" charset="0"/>
              </a:rPr>
              <a:t>PERCHE’ QUESTI ERRORI?</a:t>
            </a:r>
            <a:endParaRPr lang="it-IT" sz="1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it-IT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UN PROBLEMA </a:t>
            </a:r>
            <a:r>
              <a:rPr lang="it-IT" sz="1800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 NATURA SENSORIALE COME LA SORDITA’</a:t>
            </a:r>
          </a:p>
          <a:p>
            <a:pPr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NON INTACCA PER NULLA LE CAPACITA’ COGNITIVE INNATE </a:t>
            </a:r>
          </a:p>
          <a:p>
            <a:pPr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PER IL LINGUAGGIO </a:t>
            </a:r>
          </a:p>
          <a:p>
            <a:pPr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MA </a:t>
            </a:r>
          </a:p>
          <a:p>
            <a:pPr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1. PUO’ PRIVARE IL BAMBINO  IN TUTTO O IN PARTE </a:t>
            </a:r>
          </a:p>
          <a:p>
            <a:pPr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DELL’INPUT NECESSARIO ALL’ATTIVAZIONE E ALLA CRESCITA</a:t>
            </a:r>
          </a:p>
          <a:p>
            <a:pPr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DEL LINGUAGGIO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559675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endParaRPr lang="it-IT" sz="1800" dirty="0">
              <a:latin typeface="Comic Sans MS" pitchFamily="66" charset="0"/>
            </a:endParaRPr>
          </a:p>
          <a:p>
            <a:pPr marL="342900" indent="-342900" algn="ctr"/>
            <a:endParaRPr lang="it-IT" sz="1800" dirty="0">
              <a:latin typeface="Comic Sans MS" pitchFamily="66" charset="0"/>
            </a:endParaRPr>
          </a:p>
          <a:p>
            <a:pPr marL="342900" indent="-342900"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2. INTERFERENZA E CONTATTO</a:t>
            </a:r>
          </a:p>
          <a:p>
            <a:pPr marL="342900" indent="-342900" algn="ctr">
              <a:buFontTx/>
              <a:buChar char="•"/>
            </a:pPr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L’INTERFERENZA E’ UNA DEVIAZIONE CHE INTERVIENE NELLA LINGUA IN USO ATTUALE IN UN SOGGETTO BILINGUE DOVUTA ALL’INFLUENZA DELL’ALTRA LINGUA MOMENTANEAMENTE DISATTIVATA</a:t>
            </a:r>
          </a:p>
          <a:p>
            <a:pPr marL="342900" indent="-342900"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3. MODO VISIVO </a:t>
            </a:r>
            <a:r>
              <a:rPr lang="it-IT" sz="1800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 RAPPORTARSI CON IL MONDO?</a:t>
            </a:r>
          </a:p>
          <a:p>
            <a:pPr marL="342900" indent="-342900"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TIPICO DELLE PERSONE SORDE E CHE PRESCINDE DALLA CONOSCENZA DELLA LINGUA DEI SEGNI</a:t>
            </a:r>
          </a:p>
          <a:p>
            <a:pPr marL="342900" indent="-342900"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QUESTO SPIEGA ANCHE PERCHE’ LA TIPOLOGIA </a:t>
            </a:r>
            <a:r>
              <a:rPr lang="it-IT" sz="1800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 ERRORI E’ SIMILE TRA I SORDI SEGNANTI E I SORDI ORALIZZATI</a:t>
            </a:r>
          </a:p>
          <a:p>
            <a:pPr marL="342900" indent="-342900" algn="ctr"/>
            <a:endParaRPr lang="it-IT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76375" y="573088"/>
            <a:ext cx="6900863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IN PASSATO LA SCARSA COMPETENZA LINGUISTICA</a:t>
            </a: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DELLE PERSONE SORDE LE HA FATTE SPESSO ASSOCIARE</a:t>
            </a: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ALLA DISABILITA’ INTELLETTIVA</a:t>
            </a:r>
          </a:p>
          <a:p>
            <a:pPr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OGGI, RICONOSCIUTA LA DIGNITA’ </a:t>
            </a:r>
            <a:r>
              <a:rPr lang="it-IT" sz="1800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 LINGUA ALLA LIS</a:t>
            </a:r>
          </a:p>
          <a:p>
            <a:pPr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L’EVENTUALE DEFICIT COGNITIVO </a:t>
            </a: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E’ DOVUTO A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Comic Sans MS" pitchFamily="66" charset="0"/>
              </a:rPr>
              <a:t>CARENZA ESPERIENZIALE</a:t>
            </a: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COLLEGATA CON</a:t>
            </a:r>
          </a:p>
          <a:p>
            <a:pPr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 ASSENZA </a:t>
            </a:r>
            <a:r>
              <a:rPr lang="it-IT" sz="1800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 UNA VERA E PROPRIA LINGUA</a:t>
            </a:r>
          </a:p>
          <a:p>
            <a:pPr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 DISTORSIONE DELLA COMUNICAZIONE IN FAMIGLIA</a:t>
            </a:r>
          </a:p>
          <a:p>
            <a:pPr algn="ctr"/>
            <a:endParaRPr lang="it-IT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 MANCANZA </a:t>
            </a:r>
            <a:r>
              <a:rPr lang="it-IT" sz="1800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 APPRENDIMENTO OCCASIONALE DAL</a:t>
            </a: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 SOTTOFONDO CONVERSAZIONALE NELLA VITA</a:t>
            </a: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omic Sans MS" pitchFamily="66" charset="0"/>
              </a:rPr>
              <a:t> QUOTIDIANA E NEI MASS MEDIA</a:t>
            </a:r>
          </a:p>
          <a:p>
            <a:pPr algn="ctr"/>
            <a:endParaRPr lang="it-IT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enrico\Desktop\ARCHVIO COSE VARIE\alfabeto_manuale_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071546"/>
            <a:ext cx="4857784" cy="523283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714744" y="642918"/>
            <a:ext cx="155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DATTILOLOGIA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4414" y="857232"/>
            <a:ext cx="654820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L’ITALIANO  SEGNATO</a:t>
            </a:r>
          </a:p>
          <a:p>
            <a:pPr algn="ctr">
              <a:lnSpc>
                <a:spcPct val="150000"/>
              </a:lnSpc>
            </a:pPr>
            <a:endParaRPr lang="it-IT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È UN CODICE COMUNICATIVO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CHE NASCE DALL’UNIONE TRA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LA GRAMMATICA  E LA SINTASSI DELL’ITALIANO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E IL LESSICO DELLA LIS</a:t>
            </a:r>
          </a:p>
          <a:p>
            <a:pPr algn="ctr">
              <a:lnSpc>
                <a:spcPct val="150000"/>
              </a:lnSpc>
            </a:pPr>
            <a:endParaRPr lang="it-IT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CON ACCOMPAGNAMENTO DELLA LABIOLETTURA</a:t>
            </a:r>
          </a:p>
          <a:p>
            <a:pPr algn="ctr"/>
            <a:endParaRPr lang="it-IT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L’Italiano Segnato Esatto (ISE)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L’Italiano Segnato Esatto (</a:t>
            </a:r>
            <a:r>
              <a:rPr lang="it-IT" dirty="0" err="1" smtClean="0">
                <a:solidFill>
                  <a:schemeClr val="bg1"/>
                </a:solidFill>
              </a:rPr>
              <a:t>S.Beronesi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P.Massoni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M.T.Ossella</a:t>
            </a:r>
            <a:r>
              <a:rPr lang="it-IT" dirty="0" smtClean="0">
                <a:solidFill>
                  <a:schemeClr val="bg1"/>
                </a:solidFill>
              </a:rPr>
              <a:t>) introduce con la dattilologia e in parte con segni inventati tutti gli elementi morfo-sintattici non presenti in </a:t>
            </a:r>
            <a:r>
              <a:rPr lang="it-IT" dirty="0" err="1" smtClean="0">
                <a:solidFill>
                  <a:schemeClr val="bg1"/>
                </a:solidFill>
              </a:rPr>
              <a:t>Lis</a:t>
            </a:r>
            <a:r>
              <a:rPr lang="it-IT" dirty="0" smtClean="0">
                <a:solidFill>
                  <a:schemeClr val="bg1"/>
                </a:solidFill>
              </a:rPr>
              <a:t>, ma in italiano. 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Esempio di frase in ISE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Enrico\Desktop\Italiano_segnato_esatt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383063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dirty="0" err="1" smtClean="0">
                <a:solidFill>
                  <a:schemeClr val="bg1"/>
                </a:solidFill>
              </a:rPr>
              <a:t>L.I.S.</a:t>
            </a:r>
            <a:r>
              <a:rPr lang="it-IT" dirty="0" smtClean="0">
                <a:solidFill>
                  <a:schemeClr val="bg1"/>
                </a:solidFill>
              </a:rPr>
              <a:t>)                  (</a:t>
            </a:r>
            <a:r>
              <a:rPr lang="it-IT" dirty="0" err="1" smtClean="0">
                <a:solidFill>
                  <a:schemeClr val="bg1"/>
                </a:solidFill>
              </a:rPr>
              <a:t>I.S</a:t>
            </a:r>
            <a:r>
              <a:rPr lang="it-IT" dirty="0" smtClean="0">
                <a:solidFill>
                  <a:schemeClr val="bg1"/>
                </a:solidFill>
              </a:rPr>
              <a:t>)                 (I.S.E.) 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Maria sua gonna nera.        Gonna Maria nera.            La gonna di Maria è nera. </a:t>
            </a:r>
          </a:p>
          <a:p>
            <a:pPr>
              <a:buNone/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Tavolo palla sopra.                Palla sopra tavolo.            La palla è sul tavolo. </a:t>
            </a:r>
            <a:br>
              <a:rPr lang="it-IT" sz="2000" dirty="0" smtClean="0">
                <a:solidFill>
                  <a:schemeClr val="bg1"/>
                </a:solidFill>
              </a:rPr>
            </a:br>
            <a:endParaRPr lang="it-IT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Tu, cinema andare (tu)?       Tu andare cinema?           Vai al cinema? </a:t>
            </a:r>
            <a:br>
              <a:rPr lang="it-IT" sz="2000" dirty="0" smtClean="0">
                <a:solidFill>
                  <a:schemeClr val="bg1"/>
                </a:solidFill>
              </a:rPr>
            </a:br>
            <a:endParaRPr lang="it-IT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No, io cinema andare no.  No, io non andare cinema.  No io non vado al cinema.</a:t>
            </a:r>
            <a:r>
              <a:rPr lang="it-IT" sz="2400" dirty="0" smtClean="0">
                <a:solidFill>
                  <a:schemeClr val="bg1"/>
                </a:solidFill>
              </a:rPr>
              <a:t> 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1121</Words>
  <Application>Microsoft Office PowerPoint</Application>
  <PresentationFormat>Presentazione su schermo (4:3)</PresentationFormat>
  <Paragraphs>350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L’Italiano Segnato Esatto (ISE)</vt:lpstr>
      <vt:lpstr>Esempio di frase in ISE</vt:lpstr>
      <vt:lpstr>(L.I.S.)                  (I.S)                 (I.S.E.) 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 Il problema non è la sordità,  ma le eventuali conseguenze in termini  di acquisizione del linguaggio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Congiunzioni non capite</vt:lpstr>
      <vt:lpstr>Congiunzioni e/o</vt:lpstr>
      <vt:lpstr>Morfologia di numero invisibile</vt:lpstr>
      <vt:lpstr>Orientarsi nel testo?</vt:lpstr>
      <vt:lpstr>La deissi</vt:lpstr>
      <vt:lpstr>Diapositiva 42</vt:lpstr>
      <vt:lpstr>Diapositiva 43</vt:lpstr>
      <vt:lpstr>Diapositiva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Administrator</cp:lastModifiedBy>
  <cp:revision>37</cp:revision>
  <dcterms:modified xsi:type="dcterms:W3CDTF">2014-03-18T20:06:36Z</dcterms:modified>
</cp:coreProperties>
</file>