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842" r:id="rId2"/>
    <p:sldId id="854" r:id="rId3"/>
    <p:sldId id="855" r:id="rId4"/>
    <p:sldId id="856" r:id="rId5"/>
    <p:sldId id="861" r:id="rId6"/>
    <p:sldId id="858" r:id="rId7"/>
    <p:sldId id="859" r:id="rId8"/>
    <p:sldId id="777" r:id="rId9"/>
    <p:sldId id="863" r:id="rId10"/>
    <p:sldId id="864" r:id="rId11"/>
    <p:sldId id="878" r:id="rId12"/>
    <p:sldId id="879" r:id="rId13"/>
    <p:sldId id="880" r:id="rId14"/>
    <p:sldId id="871" r:id="rId15"/>
    <p:sldId id="872" r:id="rId16"/>
    <p:sldId id="827" r:id="rId17"/>
    <p:sldId id="828" r:id="rId18"/>
    <p:sldId id="829" r:id="rId19"/>
    <p:sldId id="830" r:id="rId20"/>
    <p:sldId id="831" r:id="rId21"/>
    <p:sldId id="832" r:id="rId22"/>
    <p:sldId id="833" r:id="rId23"/>
    <p:sldId id="834" r:id="rId24"/>
    <p:sldId id="881" r:id="rId25"/>
    <p:sldId id="835" r:id="rId26"/>
    <p:sldId id="836" r:id="rId27"/>
    <p:sldId id="882" r:id="rId28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Cecilia Andorno" initials="C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4" autoAdjust="0"/>
    <p:restoredTop sz="94556" autoAdjust="0"/>
  </p:normalViewPr>
  <p:slideViewPr>
    <p:cSldViewPr>
      <p:cViewPr varScale="1">
        <p:scale>
          <a:sx n="82" d="100"/>
          <a:sy n="82" d="100"/>
        </p:scale>
        <p:origin x="-15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01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commentAuthors" Target="commentAuthors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9894FE-588A-4970-9192-9CC5599A2640}" type="datetimeFigureOut">
              <a:rPr lang="it-IT" smtClean="0"/>
              <a:t>04/11/20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61305-E4FA-4D29-A8FC-602A5244D5F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6209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04/11/20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19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04/11/20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92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04/11/20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736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04/11/20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173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04/11/20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725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04/11/20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449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04/11/20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770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04/11/20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92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04/11/20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381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04/11/20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924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04/11/20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742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70494-175A-4A1D-ACC1-F7B111CD72E7}" type="datetimeFigureOut">
              <a:rPr lang="it-IT" smtClean="0"/>
              <a:t>04/11/20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A0087-85FA-47DD-8C9C-DE99AB33127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3933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Fondamenti di linguistica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sz="4800" dirty="0"/>
          </a:p>
          <a:p>
            <a:pPr marL="0" indent="0" algn="ctr">
              <a:buNone/>
            </a:pPr>
            <a:endParaRPr lang="it-IT" sz="4800" dirty="0"/>
          </a:p>
          <a:p>
            <a:pPr marL="0" indent="0" algn="ctr">
              <a:buNone/>
            </a:pPr>
            <a:r>
              <a:rPr lang="it-IT" sz="4800" i="1" dirty="0" smtClean="0"/>
              <a:t>sesta </a:t>
            </a:r>
            <a:r>
              <a:rPr lang="it-IT" sz="4800" i="1" dirty="0"/>
              <a:t>settimana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5030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Il fondatore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sz="4800" dirty="0"/>
              <a:t>Ferdinand de SAUSSURE</a:t>
            </a:r>
          </a:p>
          <a:p>
            <a:pPr marL="0" indent="0" algn="ctr">
              <a:buNone/>
            </a:pPr>
            <a:r>
              <a:rPr lang="it-IT" sz="4800" i="1" dirty="0" err="1"/>
              <a:t>Cours</a:t>
            </a:r>
            <a:r>
              <a:rPr lang="it-IT" sz="4800" i="1" dirty="0"/>
              <a:t> de </a:t>
            </a:r>
            <a:r>
              <a:rPr lang="it-IT" sz="4800" i="1" dirty="0" err="1"/>
              <a:t>linguistique</a:t>
            </a:r>
            <a:r>
              <a:rPr lang="it-IT" sz="4800" i="1" dirty="0"/>
              <a:t> </a:t>
            </a:r>
            <a:r>
              <a:rPr lang="it-IT" sz="4800" i="1" dirty="0" err="1"/>
              <a:t>générale</a:t>
            </a:r>
            <a:r>
              <a:rPr lang="it-IT" sz="4800" dirty="0"/>
              <a:t> </a:t>
            </a:r>
          </a:p>
          <a:p>
            <a:pPr marL="0" indent="0" algn="ctr">
              <a:buNone/>
            </a:pPr>
            <a:r>
              <a:rPr lang="it-IT" sz="4800" dirty="0"/>
              <a:t>1916</a:t>
            </a:r>
          </a:p>
        </p:txBody>
      </p:sp>
    </p:spTree>
    <p:extLst>
      <p:ext uri="{BB962C8B-B14F-4D97-AF65-F5344CB8AC3E}">
        <p14:creationId xmlns:p14="http://schemas.microsoft.com/office/powerpoint/2010/main" val="1347451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Dicotomie saussuriane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400" dirty="0" smtClean="0"/>
              <a:t>sincronia </a:t>
            </a:r>
            <a:r>
              <a:rPr lang="it-IT" sz="4400" dirty="0"/>
              <a:t>e diacronia</a:t>
            </a:r>
          </a:p>
          <a:p>
            <a:pPr algn="ctr"/>
            <a:r>
              <a:rPr lang="it-IT" sz="4400" i="1" dirty="0"/>
              <a:t>langue</a:t>
            </a:r>
            <a:r>
              <a:rPr lang="it-IT" sz="4400" dirty="0"/>
              <a:t> vs </a:t>
            </a:r>
            <a:r>
              <a:rPr lang="it-IT" sz="4400" i="1" dirty="0"/>
              <a:t>parole</a:t>
            </a:r>
          </a:p>
          <a:p>
            <a:pPr algn="ctr"/>
            <a:r>
              <a:rPr lang="it-IT" sz="4400" dirty="0"/>
              <a:t>sintagmatico vs </a:t>
            </a:r>
            <a:r>
              <a:rPr lang="it-IT" sz="4400" dirty="0" smtClean="0"/>
              <a:t>paradigmatico</a:t>
            </a:r>
          </a:p>
          <a:p>
            <a:pPr algn="ctr"/>
            <a:endParaRPr lang="it-IT" sz="4400" dirty="0" smtClean="0"/>
          </a:p>
          <a:p>
            <a:pPr algn="ctr"/>
            <a:r>
              <a:rPr lang="it-IT" sz="4400" dirty="0" smtClean="0"/>
              <a:t>significante vs significato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1214137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Sintagmatico vs paradigmatico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4400" dirty="0"/>
              <a:t>1. </a:t>
            </a:r>
            <a:r>
              <a:rPr lang="it-IT" sz="4000" dirty="0"/>
              <a:t>*la casa rosso</a:t>
            </a:r>
          </a:p>
          <a:p>
            <a:pPr marL="0" indent="0">
              <a:buNone/>
            </a:pPr>
            <a:r>
              <a:rPr lang="it-IT" sz="4000" dirty="0"/>
              <a:t>2. *I cani dorme</a:t>
            </a:r>
          </a:p>
          <a:p>
            <a:pPr marL="0" indent="0">
              <a:buNone/>
            </a:pPr>
            <a:r>
              <a:rPr lang="it-IT" sz="4000" dirty="0"/>
              <a:t>3. *il sedio verde</a:t>
            </a:r>
          </a:p>
          <a:p>
            <a:pPr marL="0" indent="0">
              <a:buNone/>
            </a:pPr>
            <a:r>
              <a:rPr lang="it-IT" sz="4000" dirty="0"/>
              <a:t>4. *l’</a:t>
            </a:r>
            <a:r>
              <a:rPr lang="it-IT" sz="4000" dirty="0" err="1"/>
              <a:t>aides</a:t>
            </a:r>
            <a:r>
              <a:rPr lang="it-IT" sz="4000" dirty="0"/>
              <a:t> verde</a:t>
            </a:r>
          </a:p>
        </p:txBody>
      </p:sp>
    </p:spTree>
    <p:extLst>
      <p:ext uri="{BB962C8B-B14F-4D97-AF65-F5344CB8AC3E}">
        <p14:creationId xmlns:p14="http://schemas.microsoft.com/office/powerpoint/2010/main" val="4132790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/>
              <a:t>Sintagma e paradigma a tutti i livelli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4000" dirty="0"/>
              <a:t>[ˈ</a:t>
            </a:r>
            <a:r>
              <a:rPr lang="it-IT" sz="4000" dirty="0" err="1"/>
              <a:t>faŋgo</a:t>
            </a:r>
            <a:r>
              <a:rPr lang="it-IT" sz="4000" dirty="0"/>
              <a:t>]</a:t>
            </a:r>
          </a:p>
          <a:p>
            <a:pPr marL="0" indent="0">
              <a:buNone/>
            </a:pPr>
            <a:r>
              <a:rPr lang="it-IT" sz="4000" dirty="0"/>
              <a:t>ancheggiamento</a:t>
            </a:r>
          </a:p>
          <a:p>
            <a:pPr marL="0" indent="0">
              <a:buNone/>
            </a:pPr>
            <a:r>
              <a:rPr lang="it-IT" sz="4000" dirty="0"/>
              <a:t>Cordiali saluti,</a:t>
            </a:r>
          </a:p>
          <a:p>
            <a:pPr marL="0" indent="0">
              <a:buNone/>
            </a:pPr>
            <a:endParaRPr lang="it-IT" sz="4000" dirty="0"/>
          </a:p>
          <a:p>
            <a:pPr marL="0" indent="0">
              <a:buNone/>
            </a:pPr>
            <a:r>
              <a:rPr lang="it-IT" sz="4000" dirty="0"/>
              <a:t>[ˈ</a:t>
            </a:r>
            <a:r>
              <a:rPr lang="it-IT" sz="4000" dirty="0" err="1"/>
              <a:t>pi:na</a:t>
            </a:r>
            <a:r>
              <a:rPr lang="it-IT" sz="4000" dirty="0"/>
              <a:t>] [ˈ</a:t>
            </a:r>
            <a:r>
              <a:rPr lang="it-IT" sz="4000" dirty="0" err="1"/>
              <a:t>ti:na</a:t>
            </a:r>
            <a:r>
              <a:rPr lang="it-IT" sz="4000" dirty="0"/>
              <a:t>]   /p/  /t/   /ˈpina/ /ˈtina/ </a:t>
            </a:r>
          </a:p>
          <a:p>
            <a:pPr marL="0" indent="0">
              <a:buNone/>
            </a:pPr>
            <a:r>
              <a:rPr lang="it-IT" sz="4000" dirty="0"/>
              <a:t>concentramento concentrazione</a:t>
            </a:r>
          </a:p>
          <a:p>
            <a:pPr marL="0" indent="0">
              <a:buNone/>
            </a:pPr>
            <a:r>
              <a:rPr lang="it-IT" sz="4000" dirty="0">
                <a:solidFill>
                  <a:srgbClr val="0070C0"/>
                </a:solidFill>
              </a:rPr>
              <a:t>alto  / basso       morto / vivo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5962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Regole fonologiche (sincroniche!)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sz="3600" b="1" dirty="0"/>
              <a:t>/a/ </a:t>
            </a:r>
            <a:r>
              <a:rPr lang="it-IT" sz="3600" b="1" dirty="0">
                <a:sym typeface="Wingdings" panose="05000000000000000000" pitchFamily="2" charset="2"/>
              </a:rPr>
              <a:t> [a:] </a:t>
            </a:r>
            <a:r>
              <a:rPr lang="it-IT" sz="3600" dirty="0">
                <a:sym typeface="Wingdings" panose="05000000000000000000" pitchFamily="2" charset="2"/>
              </a:rPr>
              <a:t>/ ˈ  ̲͟   $, non ˈ  ̲͟   #   </a:t>
            </a:r>
            <a:r>
              <a:rPr lang="it-IT" sz="3600" i="1" dirty="0">
                <a:sym typeface="Wingdings" panose="05000000000000000000" pitchFamily="2" charset="2"/>
              </a:rPr>
              <a:t>caro, carro, città</a:t>
            </a:r>
          </a:p>
          <a:p>
            <a:pPr marL="0" indent="0">
              <a:buNone/>
            </a:pPr>
            <a:endParaRPr lang="it-IT" sz="36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3600" b="1" dirty="0"/>
              <a:t>/s/ </a:t>
            </a:r>
            <a:r>
              <a:rPr lang="it-IT" sz="3600" b="1" dirty="0">
                <a:sym typeface="Wingdings" panose="05000000000000000000" pitchFamily="2" charset="2"/>
              </a:rPr>
              <a:t> [z] </a:t>
            </a:r>
            <a:r>
              <a:rPr lang="it-IT" sz="3600" dirty="0">
                <a:sym typeface="Wingdings" panose="05000000000000000000" pitchFamily="2" charset="2"/>
              </a:rPr>
              <a:t>/   ̲͟   C [+ </a:t>
            </a:r>
            <a:r>
              <a:rPr lang="it-IT" sz="3600" cap="small" dirty="0">
                <a:sym typeface="Wingdings" panose="05000000000000000000" pitchFamily="2" charset="2"/>
              </a:rPr>
              <a:t>sonoro</a:t>
            </a:r>
            <a:r>
              <a:rPr lang="it-IT" sz="3600" dirty="0">
                <a:sym typeface="Wingdings" panose="05000000000000000000" pitchFamily="2" charset="2"/>
              </a:rPr>
              <a:t>]    </a:t>
            </a:r>
            <a:r>
              <a:rPr lang="it-IT" sz="3600" i="1" dirty="0">
                <a:sym typeface="Wingdings" panose="05000000000000000000" pitchFamily="2" charset="2"/>
              </a:rPr>
              <a:t>sdentato</a:t>
            </a:r>
          </a:p>
          <a:p>
            <a:pPr marL="0" indent="0">
              <a:buNone/>
            </a:pPr>
            <a:endParaRPr lang="it-IT" sz="36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3600" b="1" dirty="0"/>
              <a:t>/s/ </a:t>
            </a:r>
            <a:r>
              <a:rPr lang="it-IT" sz="3600" b="1" dirty="0">
                <a:sym typeface="Wingdings" panose="05000000000000000000" pitchFamily="2" charset="2"/>
              </a:rPr>
              <a:t> [z] </a:t>
            </a:r>
            <a:r>
              <a:rPr lang="it-IT" sz="3600" dirty="0">
                <a:sym typeface="Wingdings" panose="05000000000000000000" pitchFamily="2" charset="2"/>
              </a:rPr>
              <a:t>/ V   ̲͟   V      </a:t>
            </a:r>
            <a:r>
              <a:rPr lang="it-IT" sz="3600" i="1" dirty="0">
                <a:sym typeface="Wingdings" panose="05000000000000000000" pitchFamily="2" charset="2"/>
              </a:rPr>
              <a:t>casa </a:t>
            </a:r>
            <a:r>
              <a:rPr lang="it-IT" sz="3600" dirty="0">
                <a:sym typeface="Wingdings" panose="05000000000000000000" pitchFamily="2" charset="2"/>
              </a:rPr>
              <a:t>  (regionale!)</a:t>
            </a:r>
          </a:p>
          <a:p>
            <a:pPr marL="0" indent="0">
              <a:buNone/>
            </a:pPr>
            <a:endParaRPr lang="it-IT" sz="36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it-IT" sz="3600" b="1" dirty="0"/>
              <a:t>/s/ </a:t>
            </a:r>
            <a:r>
              <a:rPr lang="it-IT" sz="3600" b="1" dirty="0">
                <a:sym typeface="Wingdings" panose="05000000000000000000" pitchFamily="2" charset="2"/>
              </a:rPr>
              <a:t> [s] </a:t>
            </a:r>
            <a:r>
              <a:rPr lang="it-IT" sz="3600" dirty="0">
                <a:sym typeface="Wingdings" panose="05000000000000000000" pitchFamily="2" charset="2"/>
              </a:rPr>
              <a:t>/ V +   ̲͟   V    </a:t>
            </a:r>
            <a:r>
              <a:rPr lang="it-IT" sz="3600" i="1" dirty="0">
                <a:sym typeface="Wingdings" panose="05000000000000000000" pitchFamily="2" charset="2"/>
              </a:rPr>
              <a:t>asociale</a:t>
            </a:r>
            <a:endParaRPr lang="it-IT" sz="3600" i="1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096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i="1" dirty="0"/>
              <a:t>Regole fonologiche e tratti distintivi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dirty="0"/>
              <a:t>[+ / - </a:t>
            </a:r>
            <a:r>
              <a:rPr lang="it-IT" cap="small" dirty="0"/>
              <a:t>sonoro</a:t>
            </a:r>
            <a:r>
              <a:rPr lang="it-IT" dirty="0"/>
              <a:t>]   [+ / - </a:t>
            </a:r>
            <a:r>
              <a:rPr lang="it-IT" cap="small" dirty="0"/>
              <a:t>coronale</a:t>
            </a:r>
            <a:r>
              <a:rPr lang="it-IT" dirty="0"/>
              <a:t>]</a:t>
            </a:r>
          </a:p>
          <a:p>
            <a:pPr marL="0" indent="0">
              <a:buNone/>
            </a:pPr>
            <a:r>
              <a:rPr lang="it-IT" dirty="0"/>
              <a:t>[s]pianare	 [ʃ]				[z]bucare [Ʒ]</a:t>
            </a:r>
          </a:p>
          <a:p>
            <a:pPr marL="0" indent="0">
              <a:buNone/>
            </a:pPr>
            <a:r>
              <a:rPr lang="it-IT" dirty="0"/>
              <a:t>[s]tirare	 [s]				[z]dentato [z]</a:t>
            </a:r>
          </a:p>
          <a:p>
            <a:pPr marL="0" indent="0">
              <a:buNone/>
            </a:pPr>
            <a:r>
              <a:rPr lang="it-IT" dirty="0"/>
              <a:t>[s]</a:t>
            </a:r>
            <a:r>
              <a:rPr lang="it-IT" dirty="0" err="1"/>
              <a:t>curire</a:t>
            </a:r>
            <a:r>
              <a:rPr lang="it-IT" dirty="0"/>
              <a:t>	 [ʃ] 				[z]</a:t>
            </a:r>
            <a:r>
              <a:rPr lang="it-IT" dirty="0" err="1"/>
              <a:t>gusciare</a:t>
            </a:r>
            <a:r>
              <a:rPr lang="it-IT" dirty="0"/>
              <a:t> [Ʒ]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			[+ / - </a:t>
            </a:r>
            <a:r>
              <a:rPr lang="it-IT" cap="small" dirty="0"/>
              <a:t>sonorante</a:t>
            </a:r>
            <a:r>
              <a:rPr lang="it-IT" dirty="0"/>
              <a:t>]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fortse</a:t>
            </a:r>
            <a:r>
              <a:rPr lang="it-IT" dirty="0"/>
              <a:t>] [ˈ</a:t>
            </a:r>
            <a:r>
              <a:rPr lang="it-IT" dirty="0" err="1"/>
              <a:t>pɛntso</a:t>
            </a:r>
            <a:r>
              <a:rPr lang="it-IT" dirty="0"/>
              <a:t>] [ˈ</a:t>
            </a:r>
            <a:r>
              <a:rPr lang="it-IT" dirty="0" err="1"/>
              <a:t>saltsa</a:t>
            </a:r>
            <a:r>
              <a:rPr lang="it-IT" dirty="0"/>
              <a:t>] 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fɔrtse</a:t>
            </a:r>
            <a:r>
              <a:rPr lang="it-IT" dirty="0"/>
              <a:t>]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3369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/>
              <a:t>Mettere ordine tra le tante proprietà!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97" y="1628804"/>
            <a:ext cx="7718205" cy="4468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0974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dirty="0">
                <a:solidFill>
                  <a:srgbClr val="000000"/>
                </a:solidFill>
              </a:rPr>
              <a:t/>
            </a:r>
            <a:br>
              <a:rPr lang="it-IT" altLang="it-IT" dirty="0">
                <a:solidFill>
                  <a:srgbClr val="000000"/>
                </a:solidFill>
              </a:rPr>
            </a:br>
            <a:r>
              <a:rPr lang="it-IT" altLang="it-IT" dirty="0">
                <a:solidFill>
                  <a:srgbClr val="000000"/>
                </a:solidFill>
              </a:rPr>
              <a:t>LE PROPRIET</a:t>
            </a:r>
            <a:r>
              <a:rPr lang="it-IT" altLang="it-IT" dirty="0">
                <a:solidFill>
                  <a:srgbClr val="000000"/>
                </a:solidFill>
                <a:cs typeface="Arial" pitchFamily="34" charset="0"/>
              </a:rPr>
              <a:t>À DELLA LINGUA\1</a:t>
            </a:r>
            <a:br>
              <a:rPr lang="it-IT" altLang="it-IT" dirty="0">
                <a:solidFill>
                  <a:srgbClr val="000000"/>
                </a:solidFill>
                <a:cs typeface="Arial" pitchFamily="34" charset="0"/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3000"/>
              </a:lnSpc>
              <a:buSzPct val="45000"/>
              <a:buFont typeface="Wingdings" pitchFamily="2" charset="2"/>
              <a:buChar char=""/>
            </a:pPr>
            <a:r>
              <a:rPr lang="it-IT" altLang="it-IT" dirty="0">
                <a:solidFill>
                  <a:srgbClr val="000000"/>
                </a:solidFill>
              </a:rPr>
              <a:t> </a:t>
            </a:r>
            <a:r>
              <a:rPr lang="it-IT" altLang="it-IT" dirty="0" err="1">
                <a:solidFill>
                  <a:srgbClr val="000000"/>
                </a:solidFill>
              </a:rPr>
              <a:t>Biplanarità</a:t>
            </a:r>
            <a:endParaRPr lang="it-IT" altLang="it-IT" dirty="0">
              <a:solidFill>
                <a:srgbClr val="000000"/>
              </a:solidFill>
            </a:endParaRPr>
          </a:p>
          <a:p>
            <a:pPr>
              <a:lnSpc>
                <a:spcPct val="140000"/>
              </a:lnSpc>
              <a:buSzPct val="45000"/>
              <a:buFont typeface="Wingdings" pitchFamily="2" charset="2"/>
              <a:buChar char=""/>
            </a:pPr>
            <a:r>
              <a:rPr lang="it-IT" altLang="it-IT" dirty="0">
                <a:solidFill>
                  <a:srgbClr val="000000"/>
                </a:solidFill>
              </a:rPr>
              <a:t> Arbitrarietà</a:t>
            </a:r>
          </a:p>
          <a:p>
            <a:pPr>
              <a:lnSpc>
                <a:spcPct val="140000"/>
              </a:lnSpc>
              <a:buSzPct val="45000"/>
              <a:buFont typeface="Wingdings" pitchFamily="2" charset="2"/>
              <a:buChar char=""/>
            </a:pPr>
            <a:r>
              <a:rPr lang="it-IT" altLang="it-IT" dirty="0">
                <a:solidFill>
                  <a:srgbClr val="000000"/>
                </a:solidFill>
              </a:rPr>
              <a:t> Doppia articolazione</a:t>
            </a:r>
          </a:p>
          <a:p>
            <a:pPr>
              <a:lnSpc>
                <a:spcPct val="140000"/>
              </a:lnSpc>
              <a:buSzPct val="45000"/>
              <a:buFont typeface="Wingdings" pitchFamily="2" charset="2"/>
              <a:buChar char=""/>
            </a:pPr>
            <a:r>
              <a:rPr lang="it-IT" altLang="it-IT" dirty="0">
                <a:solidFill>
                  <a:srgbClr val="000000"/>
                </a:solidFill>
              </a:rPr>
              <a:t> </a:t>
            </a:r>
            <a:r>
              <a:rPr lang="it-IT" altLang="it-IT" dirty="0" err="1">
                <a:solidFill>
                  <a:srgbClr val="000000"/>
                </a:solidFill>
              </a:rPr>
              <a:t>Trasponibilità</a:t>
            </a:r>
            <a:r>
              <a:rPr lang="it-IT" altLang="it-IT" dirty="0">
                <a:solidFill>
                  <a:srgbClr val="000000"/>
                </a:solidFill>
              </a:rPr>
              <a:t> di mezzo</a:t>
            </a:r>
          </a:p>
          <a:p>
            <a:pPr>
              <a:lnSpc>
                <a:spcPct val="140000"/>
              </a:lnSpc>
              <a:buSzPct val="45000"/>
              <a:buFont typeface="Wingdings" pitchFamily="2" charset="2"/>
              <a:buChar char=""/>
            </a:pPr>
            <a:r>
              <a:rPr lang="it-IT" altLang="it-IT" dirty="0">
                <a:solidFill>
                  <a:srgbClr val="000000"/>
                </a:solidFill>
              </a:rPr>
              <a:t> Linearità</a:t>
            </a:r>
          </a:p>
          <a:p>
            <a:pPr>
              <a:lnSpc>
                <a:spcPct val="140000"/>
              </a:lnSpc>
              <a:buSzPct val="45000"/>
              <a:buFont typeface="Wingdings" pitchFamily="2" charset="2"/>
              <a:buChar char=""/>
            </a:pPr>
            <a:r>
              <a:rPr lang="it-IT" altLang="it-IT" dirty="0">
                <a:solidFill>
                  <a:srgbClr val="000000"/>
                </a:solidFill>
              </a:rPr>
              <a:t> Discretezza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1898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dirty="0">
                <a:solidFill>
                  <a:srgbClr val="000000"/>
                </a:solidFill>
              </a:rPr>
              <a:t/>
            </a:r>
            <a:br>
              <a:rPr lang="it-IT" altLang="it-IT" dirty="0">
                <a:solidFill>
                  <a:srgbClr val="000000"/>
                </a:solidFill>
              </a:rPr>
            </a:br>
            <a:r>
              <a:rPr lang="it-IT" altLang="it-IT" dirty="0">
                <a:solidFill>
                  <a:srgbClr val="000000"/>
                </a:solidFill>
              </a:rPr>
              <a:t>LE PROPRIET</a:t>
            </a:r>
            <a:r>
              <a:rPr lang="it-IT" altLang="it-IT" dirty="0">
                <a:solidFill>
                  <a:srgbClr val="000000"/>
                </a:solidFill>
                <a:cs typeface="Arial" pitchFamily="34" charset="0"/>
              </a:rPr>
              <a:t>À DELLA LINGUA\2</a:t>
            </a:r>
            <a:br>
              <a:rPr lang="it-IT" altLang="it-IT" dirty="0">
                <a:solidFill>
                  <a:srgbClr val="000000"/>
                </a:solidFill>
                <a:cs typeface="Arial" pitchFamily="34" charset="0"/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SzPct val="45000"/>
              <a:buFont typeface="Wingdings" pitchFamily="2" charset="2"/>
              <a:buChar char=""/>
            </a:pPr>
            <a:r>
              <a:rPr lang="it-IT" altLang="it-IT" dirty="0">
                <a:solidFill>
                  <a:srgbClr val="000000"/>
                </a:solidFill>
              </a:rPr>
              <a:t> </a:t>
            </a:r>
            <a:r>
              <a:rPr lang="it-IT" altLang="it-IT" dirty="0" err="1">
                <a:solidFill>
                  <a:srgbClr val="000000"/>
                </a:solidFill>
              </a:rPr>
              <a:t>Plurifunzionalità</a:t>
            </a:r>
            <a:endParaRPr lang="it-IT" alt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buSzPct val="45000"/>
              <a:buFont typeface="Wingdings" pitchFamily="2" charset="2"/>
              <a:buChar char=""/>
            </a:pPr>
            <a:r>
              <a:rPr lang="it-IT" altLang="it-IT" dirty="0">
                <a:solidFill>
                  <a:srgbClr val="000000"/>
                </a:solidFill>
              </a:rPr>
              <a:t> Riflessività</a:t>
            </a:r>
          </a:p>
          <a:p>
            <a:pPr>
              <a:lnSpc>
                <a:spcPct val="150000"/>
              </a:lnSpc>
              <a:buSzPct val="45000"/>
              <a:buFont typeface="Wingdings" pitchFamily="2" charset="2"/>
              <a:buChar char=""/>
            </a:pPr>
            <a:r>
              <a:rPr lang="it-IT" altLang="it-IT" dirty="0">
                <a:solidFill>
                  <a:srgbClr val="000000"/>
                </a:solidFill>
              </a:rPr>
              <a:t> Produttività e ricorsività</a:t>
            </a:r>
          </a:p>
          <a:p>
            <a:pPr>
              <a:lnSpc>
                <a:spcPct val="140000"/>
              </a:lnSpc>
              <a:buSzPct val="45000"/>
              <a:buFont typeface="Wingdings" pitchFamily="2" charset="2"/>
              <a:buChar char=""/>
            </a:pPr>
            <a:r>
              <a:rPr lang="it-IT" altLang="it-IT" dirty="0">
                <a:solidFill>
                  <a:srgbClr val="000000"/>
                </a:solidFill>
              </a:rPr>
              <a:t> Distanziamento e libertà da stimoli</a:t>
            </a:r>
          </a:p>
          <a:p>
            <a:pPr>
              <a:lnSpc>
                <a:spcPct val="140000"/>
              </a:lnSpc>
              <a:buSzPct val="45000"/>
              <a:buFont typeface="Wingdings" pitchFamily="2" charset="2"/>
              <a:buChar char=""/>
            </a:pPr>
            <a:r>
              <a:rPr lang="it-IT" altLang="it-IT" dirty="0">
                <a:solidFill>
                  <a:srgbClr val="000000"/>
                </a:solidFill>
              </a:rPr>
              <a:t> Trasmissibilità culturale</a:t>
            </a:r>
          </a:p>
          <a:p>
            <a:pPr>
              <a:lnSpc>
                <a:spcPct val="140000"/>
              </a:lnSpc>
              <a:buSzPct val="45000"/>
              <a:buFont typeface="Wingdings" pitchFamily="2" charset="2"/>
              <a:buChar char=""/>
            </a:pPr>
            <a:r>
              <a:rPr lang="it-IT" altLang="it-IT" dirty="0">
                <a:solidFill>
                  <a:srgbClr val="000000"/>
                </a:solidFill>
              </a:rPr>
              <a:t> Complessità sintattica</a:t>
            </a:r>
          </a:p>
          <a:p>
            <a:pPr>
              <a:lnSpc>
                <a:spcPct val="140000"/>
              </a:lnSpc>
              <a:buSzPct val="45000"/>
              <a:buFont typeface="Wingdings" pitchFamily="2" charset="2"/>
              <a:buChar char=""/>
            </a:pPr>
            <a:r>
              <a:rPr lang="it-IT" altLang="it-IT" dirty="0">
                <a:solidFill>
                  <a:srgbClr val="000000"/>
                </a:solidFill>
              </a:rPr>
              <a:t> Equivocità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92982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Proprietà fondamentali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it-IT" sz="4000" dirty="0"/>
              <a:t>Sistemi di segni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 sz="4400" dirty="0"/>
          </a:p>
          <a:p>
            <a:r>
              <a:rPr lang="it-IT" sz="4400" b="1" dirty="0" err="1"/>
              <a:t>Biplanarità</a:t>
            </a:r>
            <a:r>
              <a:rPr lang="it-IT" sz="4400" b="1" dirty="0"/>
              <a:t> </a:t>
            </a:r>
          </a:p>
          <a:p>
            <a:r>
              <a:rPr lang="it-IT" sz="4400" b="1" dirty="0"/>
              <a:t>(Arbitrarietà)</a:t>
            </a:r>
          </a:p>
          <a:p>
            <a:endParaRPr lang="it-IT" b="1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it-IT" sz="4000" dirty="0">
                <a:solidFill>
                  <a:srgbClr val="FF0000"/>
                </a:solidFill>
              </a:rPr>
              <a:t>  Segni linguistici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it-IT" sz="4800" dirty="0"/>
          </a:p>
          <a:p>
            <a:r>
              <a:rPr lang="it-IT" sz="4800" dirty="0"/>
              <a:t>    </a:t>
            </a:r>
            <a:r>
              <a:rPr lang="it-IT" sz="4800" b="1" dirty="0">
                <a:solidFill>
                  <a:srgbClr val="FF0000"/>
                </a:solidFill>
              </a:rPr>
              <a:t>Doppia articolazione</a:t>
            </a:r>
          </a:p>
          <a:p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3223495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Frasi relative ( = modificatori di SN)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it-IT" sz="4000" dirty="0"/>
              <a:t>La persona che ho incontrato è Anna</a:t>
            </a:r>
          </a:p>
          <a:p>
            <a:pPr marL="514350" indent="-514350">
              <a:buAutoNum type="arabicPeriod"/>
            </a:pPr>
            <a:r>
              <a:rPr lang="it-IT" sz="4000" dirty="0"/>
              <a:t>Anna, che ho incontrato ieri, era molto scocciata</a:t>
            </a:r>
          </a:p>
          <a:p>
            <a:pPr marL="514350" indent="-514350">
              <a:buAutoNum type="arabicPeriod"/>
            </a:pPr>
            <a:r>
              <a:rPr lang="it-IT" sz="4000" dirty="0"/>
              <a:t>Ho incontrato Anna, la quale ha confermato la notizia</a:t>
            </a:r>
          </a:p>
          <a:p>
            <a:pPr marL="514350" indent="-514350">
              <a:buAutoNum type="arabicPeriod"/>
            </a:pPr>
            <a:r>
              <a:rPr lang="it-IT" sz="4000" dirty="0"/>
              <a:t>la sedia verde</a:t>
            </a:r>
          </a:p>
          <a:p>
            <a:pPr marL="514350" indent="-514350">
              <a:buAutoNum type="arabicPeriod"/>
            </a:pPr>
            <a:r>
              <a:rPr lang="it-IT" sz="4000" dirty="0"/>
              <a:t>la verde vallata</a:t>
            </a:r>
          </a:p>
          <a:p>
            <a:pPr marL="514350" indent="-514350">
              <a:buAutoNum type="arabicPeriod"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531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/>
              <a:t>Conseguenze della doppia articolazione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Onnipotenza semantica (</a:t>
            </a:r>
            <a:r>
              <a:rPr lang="it-IT" dirty="0" err="1"/>
              <a:t>plurifunzionalità</a:t>
            </a:r>
            <a:r>
              <a:rPr lang="it-IT" dirty="0"/>
              <a:t>)</a:t>
            </a:r>
          </a:p>
          <a:p>
            <a:r>
              <a:rPr lang="it-IT" dirty="0"/>
              <a:t>Riflessività</a:t>
            </a:r>
          </a:p>
          <a:p>
            <a:r>
              <a:rPr lang="it-IT" dirty="0"/>
              <a:t>Distanziamento e libertà da stimoli </a:t>
            </a:r>
          </a:p>
          <a:p>
            <a:r>
              <a:rPr lang="it-IT" dirty="0"/>
              <a:t>Equivocità</a:t>
            </a:r>
          </a:p>
          <a:p>
            <a:r>
              <a:rPr lang="it-IT" sz="3600" dirty="0">
                <a:solidFill>
                  <a:srgbClr val="FF0000"/>
                </a:solidFill>
              </a:rPr>
              <a:t>Complessità sintattica</a:t>
            </a:r>
          </a:p>
          <a:p>
            <a:r>
              <a:rPr lang="it-IT" sz="3600" dirty="0">
                <a:solidFill>
                  <a:srgbClr val="FF0000"/>
                </a:solidFill>
              </a:rPr>
              <a:t>Produttività </a:t>
            </a:r>
          </a:p>
          <a:p>
            <a:r>
              <a:rPr lang="it-IT" sz="3600" dirty="0">
                <a:solidFill>
                  <a:srgbClr val="FF0000"/>
                </a:solidFill>
              </a:rPr>
              <a:t>Ricorsività</a:t>
            </a:r>
          </a:p>
        </p:txBody>
      </p:sp>
    </p:spTree>
    <p:extLst>
      <p:ext uri="{BB962C8B-B14F-4D97-AF65-F5344CB8AC3E}">
        <p14:creationId xmlns:p14="http://schemas.microsoft.com/office/powerpoint/2010/main" val="1877721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molto importanti anche 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it-IT" sz="5400" dirty="0"/>
          </a:p>
          <a:p>
            <a:pPr marL="0" indent="0">
              <a:buNone/>
            </a:pPr>
            <a:r>
              <a:rPr lang="it-IT" sz="5400" dirty="0"/>
              <a:t>    </a:t>
            </a:r>
            <a:r>
              <a:rPr lang="it-IT" sz="5400" dirty="0">
                <a:solidFill>
                  <a:srgbClr val="FF0000"/>
                </a:solidFill>
              </a:rPr>
              <a:t>Linearità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4800" dirty="0"/>
              <a:t>    Discretezza</a:t>
            </a:r>
          </a:p>
        </p:txBody>
      </p:sp>
    </p:spTree>
    <p:extLst>
      <p:ext uri="{BB962C8B-B14F-4D97-AF65-F5344CB8AC3E}">
        <p14:creationId xmlns:p14="http://schemas.microsoft.com/office/powerpoint/2010/main" val="208838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Un po’ di semantica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t-IT" sz="3600" dirty="0"/>
              <a:t>Dante è l’autore della D.C.</a:t>
            </a:r>
          </a:p>
          <a:p>
            <a:pPr marL="514350" indent="-514350">
              <a:buAutoNum type="arabicPeriod"/>
            </a:pPr>
            <a:r>
              <a:rPr lang="it-IT" sz="3600" dirty="0"/>
              <a:t>Dante è Dante</a:t>
            </a:r>
          </a:p>
          <a:p>
            <a:pPr marL="514350" indent="-514350">
              <a:buAutoNum type="arabicPeriod"/>
            </a:pPr>
            <a:r>
              <a:rPr lang="it-IT" sz="3600" dirty="0"/>
              <a:t>Ciao!</a:t>
            </a:r>
          </a:p>
          <a:p>
            <a:pPr marL="514350" indent="-514350">
              <a:buAutoNum type="arabicPeriod"/>
            </a:pPr>
            <a:r>
              <a:rPr lang="it-IT" sz="3600" dirty="0"/>
              <a:t>Oggi ho incontrato il mio vicino</a:t>
            </a:r>
          </a:p>
        </p:txBody>
      </p:sp>
    </p:spTree>
    <p:extLst>
      <p:ext uri="{BB962C8B-B14F-4D97-AF65-F5344CB8AC3E}">
        <p14:creationId xmlns:p14="http://schemas.microsoft.com/office/powerpoint/2010/main" val="33889596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Diverse prospettive sulla semantica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referenziale (referente, </a:t>
            </a:r>
            <a:r>
              <a:rPr lang="it-IT" sz="3600" i="1" dirty="0" err="1"/>
              <a:t>Bedeutung</a:t>
            </a:r>
            <a:r>
              <a:rPr lang="it-IT" sz="3600" dirty="0"/>
              <a:t>, </a:t>
            </a:r>
            <a:r>
              <a:rPr lang="it-IT" sz="3600" dirty="0">
                <a:solidFill>
                  <a:srgbClr val="FF0000"/>
                </a:solidFill>
              </a:rPr>
              <a:t>estensione</a:t>
            </a:r>
            <a:r>
              <a:rPr lang="it-IT" sz="3600" dirty="0"/>
              <a:t>, </a:t>
            </a:r>
            <a:r>
              <a:rPr lang="it-IT" sz="3600" dirty="0">
                <a:solidFill>
                  <a:srgbClr val="0070C0"/>
                </a:solidFill>
              </a:rPr>
              <a:t>denotazione</a:t>
            </a:r>
            <a:r>
              <a:rPr lang="it-IT" sz="3600" dirty="0"/>
              <a:t>)</a:t>
            </a:r>
          </a:p>
          <a:p>
            <a:r>
              <a:rPr lang="it-IT" sz="3600" dirty="0"/>
              <a:t>cognitiva (senso, </a:t>
            </a:r>
            <a:r>
              <a:rPr lang="it-IT" sz="3600" i="1" dirty="0" err="1"/>
              <a:t>Sinn</a:t>
            </a:r>
            <a:r>
              <a:rPr lang="it-IT" sz="3600" dirty="0"/>
              <a:t>, </a:t>
            </a:r>
            <a:r>
              <a:rPr lang="it-IT" sz="3600" dirty="0">
                <a:solidFill>
                  <a:srgbClr val="FF0000"/>
                </a:solidFill>
              </a:rPr>
              <a:t>intensione</a:t>
            </a:r>
            <a:r>
              <a:rPr lang="it-IT" sz="3600" dirty="0"/>
              <a:t>)</a:t>
            </a:r>
          </a:p>
          <a:p>
            <a:r>
              <a:rPr lang="it-IT" sz="3600" dirty="0"/>
              <a:t>pragmatica (senso, uso, </a:t>
            </a:r>
            <a:r>
              <a:rPr lang="it-IT" sz="3600" dirty="0">
                <a:solidFill>
                  <a:srgbClr val="0070C0"/>
                </a:solidFill>
              </a:rPr>
              <a:t>connotazione</a:t>
            </a:r>
            <a:r>
              <a:rPr lang="it-IT" sz="3600" dirty="0"/>
              <a:t> conoscenze enciclopediche)</a:t>
            </a:r>
          </a:p>
          <a:p>
            <a:pPr marL="0" indent="0" algn="ctr">
              <a:buNone/>
            </a:pPr>
            <a:r>
              <a:rPr lang="it-IT" sz="3600" dirty="0"/>
              <a:t>Ma allora cos’è il </a:t>
            </a:r>
            <a:r>
              <a:rPr lang="it-IT" sz="3600" i="1" dirty="0" err="1"/>
              <a:t>signifié</a:t>
            </a:r>
            <a:r>
              <a:rPr lang="it-IT" sz="3600" dirty="0"/>
              <a:t> linguistico? </a:t>
            </a:r>
          </a:p>
          <a:p>
            <a:pPr marL="0" indent="0" algn="ctr">
              <a:buNone/>
            </a:pPr>
            <a:r>
              <a:rPr lang="it-IT" sz="3600" dirty="0"/>
              <a:t>--&gt; SEMANTICA STRUTTURALE</a:t>
            </a:r>
          </a:p>
        </p:txBody>
      </p:sp>
    </p:spTree>
    <p:extLst>
      <p:ext uri="{BB962C8B-B14F-4D97-AF65-F5344CB8AC3E}">
        <p14:creationId xmlns:p14="http://schemas.microsoft.com/office/powerpoint/2010/main" val="23132050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 smtClean="0"/>
              <a:t>Le strutture organizzative del lessico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err="1" smtClean="0"/>
              <a:t>amita</a:t>
            </a:r>
            <a:r>
              <a:rPr lang="it-IT" i="1" dirty="0" smtClean="0"/>
              <a:t> / </a:t>
            </a:r>
            <a:r>
              <a:rPr lang="it-IT" i="1" dirty="0" err="1" smtClean="0"/>
              <a:t>matertera</a:t>
            </a:r>
            <a:r>
              <a:rPr lang="it-IT" i="1" dirty="0" smtClean="0"/>
              <a:t> </a:t>
            </a:r>
            <a:r>
              <a:rPr lang="it-IT" dirty="0" smtClean="0"/>
              <a:t>= </a:t>
            </a:r>
            <a:r>
              <a:rPr lang="it-IT" b="1" dirty="0" smtClean="0"/>
              <a:t>zia</a:t>
            </a:r>
          </a:p>
          <a:p>
            <a:endParaRPr lang="it-IT" dirty="0"/>
          </a:p>
          <a:p>
            <a:endParaRPr lang="it-IT" dirty="0" smtClean="0"/>
          </a:p>
          <a:p>
            <a:r>
              <a:rPr lang="it-IT" i="1" dirty="0" err="1" smtClean="0"/>
              <a:t>patruus</a:t>
            </a:r>
            <a:r>
              <a:rPr lang="it-IT" i="1" dirty="0" smtClean="0"/>
              <a:t> / </a:t>
            </a:r>
            <a:r>
              <a:rPr lang="it-IT" i="1" dirty="0" err="1" smtClean="0"/>
              <a:t>avunculus</a:t>
            </a:r>
            <a:r>
              <a:rPr lang="it-IT" dirty="0" smtClean="0"/>
              <a:t>  = </a:t>
            </a:r>
            <a:r>
              <a:rPr lang="it-IT" b="1" dirty="0" smtClean="0"/>
              <a:t>zio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0919178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Deissi e anafora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t-IT" sz="3600" dirty="0"/>
              <a:t>Ho incontrato </a:t>
            </a:r>
            <a:r>
              <a:rPr lang="it-IT" sz="3600" b="1" dirty="0"/>
              <a:t>LUI</a:t>
            </a:r>
            <a:r>
              <a:rPr lang="it-IT" sz="3600" dirty="0"/>
              <a:t>!</a:t>
            </a:r>
          </a:p>
          <a:p>
            <a:pPr marL="514350" indent="-514350">
              <a:buAutoNum type="arabicPeriod"/>
            </a:pPr>
            <a:r>
              <a:rPr lang="it-IT" sz="3600" dirty="0"/>
              <a:t>Ho incontrato Marco e Lucia. </a:t>
            </a:r>
            <a:r>
              <a:rPr lang="it-IT" sz="3600" b="1" dirty="0"/>
              <a:t>Lui</a:t>
            </a:r>
            <a:r>
              <a:rPr lang="it-IT" sz="3600" dirty="0"/>
              <a:t> mi ha detto che </a:t>
            </a:r>
            <a:r>
              <a:rPr lang="it-IT" sz="3600" b="1" dirty="0"/>
              <a:t>sarebbe partito</a:t>
            </a:r>
            <a:r>
              <a:rPr lang="it-IT" sz="3600" dirty="0"/>
              <a:t> alle 5</a:t>
            </a:r>
          </a:p>
          <a:p>
            <a:pPr marL="514350" indent="-514350">
              <a:buAutoNum type="arabicPeriod"/>
            </a:pP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32488686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Un po’ di pragmatica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t-IT" dirty="0"/>
              <a:t>Chiudi la finestra!</a:t>
            </a:r>
          </a:p>
          <a:p>
            <a:pPr marL="514350" indent="-514350">
              <a:buAutoNum type="arabicPeriod"/>
            </a:pPr>
            <a:r>
              <a:rPr lang="it-IT" dirty="0"/>
              <a:t>Chiuderesti la finestra?</a:t>
            </a:r>
          </a:p>
          <a:p>
            <a:pPr marL="514350" indent="-514350">
              <a:buAutoNum type="arabicPeriod"/>
            </a:pPr>
            <a:r>
              <a:rPr lang="it-IT" dirty="0"/>
              <a:t>Fa freddo qui dentro.</a:t>
            </a:r>
          </a:p>
          <a:p>
            <a:pPr marL="514350" indent="-514350">
              <a:buAutoNum type="arabicPeriod"/>
            </a:pPr>
            <a:endParaRPr lang="it-IT" dirty="0"/>
          </a:p>
          <a:p>
            <a:pPr marL="0" indent="0">
              <a:buNone/>
            </a:pPr>
            <a:r>
              <a:rPr lang="it-IT" i="1" dirty="0"/>
              <a:t>Atto </a:t>
            </a:r>
            <a:r>
              <a:rPr lang="it-IT" i="1" dirty="0" smtClean="0"/>
              <a:t>locutivo (frase imperativa, interrogativa, dichiarativa), illocutivo (richiesta), perlocutivo (far chiudere la finestra)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9818140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i="1" dirty="0"/>
              <a:t>Terminologia sincronica e diacronica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600"/>
              </a:spcBef>
              <a:buNone/>
            </a:pPr>
            <a:endParaRPr lang="it-IT" sz="4400" cap="small" smtClean="0"/>
          </a:p>
          <a:p>
            <a:pPr marL="0" indent="0" algn="ctr">
              <a:spcBef>
                <a:spcPts val="600"/>
              </a:spcBef>
              <a:buNone/>
            </a:pPr>
            <a:r>
              <a:rPr lang="it-IT" sz="4400" cap="small" smtClean="0"/>
              <a:t>calvam</a:t>
            </a:r>
            <a:r>
              <a:rPr lang="it-IT" sz="4400" cap="small" dirty="0" smtClean="0"/>
              <a:t> </a:t>
            </a:r>
            <a:r>
              <a:rPr lang="it-IT" sz="4400" dirty="0"/>
              <a:t>&gt;</a:t>
            </a:r>
            <a:endParaRPr lang="it-IT" sz="4400" cap="small" dirty="0"/>
          </a:p>
          <a:p>
            <a:pPr marL="0" indent="0" algn="ctr">
              <a:buNone/>
            </a:pPr>
            <a:r>
              <a:rPr lang="it-IT" sz="4400" dirty="0"/>
              <a:t> [ˈ</a:t>
            </a:r>
            <a:r>
              <a:rPr lang="it-IT" sz="4400" dirty="0" err="1"/>
              <a:t>tʃalva</a:t>
            </a:r>
            <a:r>
              <a:rPr lang="it-IT" sz="4400" dirty="0"/>
              <a:t>] &gt; [ˈ</a:t>
            </a:r>
            <a:r>
              <a:rPr lang="it-IT" sz="4400" dirty="0" err="1"/>
              <a:t>tʃalvǝ</a:t>
            </a:r>
            <a:r>
              <a:rPr lang="it-IT" sz="4400" dirty="0"/>
              <a:t>] &gt; </a:t>
            </a:r>
          </a:p>
          <a:p>
            <a:pPr marL="0" indent="0" algn="ctr">
              <a:buNone/>
            </a:pPr>
            <a:r>
              <a:rPr lang="it-IT" sz="4400" dirty="0"/>
              <a:t>[ˈ</a:t>
            </a:r>
            <a:r>
              <a:rPr lang="it-IT" sz="4400" dirty="0" err="1"/>
              <a:t>tʃau̯vǝ</a:t>
            </a:r>
            <a:r>
              <a:rPr lang="it-IT" sz="4400" dirty="0"/>
              <a:t>] &gt; [ˈ</a:t>
            </a:r>
            <a:r>
              <a:rPr lang="it-IT" sz="4400" dirty="0" err="1"/>
              <a:t>ʃau̯vǝ</a:t>
            </a:r>
            <a:r>
              <a:rPr lang="it-IT" sz="4400" dirty="0"/>
              <a:t>] &gt;</a:t>
            </a:r>
          </a:p>
          <a:p>
            <a:pPr marL="0" indent="0" algn="ctr">
              <a:buNone/>
            </a:pPr>
            <a:r>
              <a:rPr lang="it-IT" sz="4400" dirty="0"/>
              <a:t> [ˈ</a:t>
            </a:r>
            <a:r>
              <a:rPr lang="it-IT" sz="4400" dirty="0" err="1"/>
              <a:t>ʃo:v</a:t>
            </a:r>
            <a:r>
              <a:rPr lang="it-IT" sz="4400" dirty="0"/>
              <a:t>]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1147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 i="1" dirty="0"/>
              <a:t/>
            </a:r>
            <a:br>
              <a:rPr lang="it-IT" sz="4000" i="1" dirty="0"/>
            </a:br>
            <a:r>
              <a:rPr lang="it-IT" sz="4000" i="1" dirty="0"/>
              <a:t>Cerco qualcuno con cui condividere le spese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484785"/>
            <a:ext cx="8136904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530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Frasi relative vs frasi argomentali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t-IT" sz="4400" dirty="0"/>
              <a:t>La cosa che ha fatto</a:t>
            </a:r>
          </a:p>
          <a:p>
            <a:pPr marL="514350" indent="-514350">
              <a:buAutoNum type="arabicPeriod"/>
            </a:pPr>
            <a:r>
              <a:rPr lang="it-IT" sz="4400" dirty="0"/>
              <a:t>Chiedo a Maria che cosa ha fatto</a:t>
            </a:r>
          </a:p>
          <a:p>
            <a:pPr marL="514350" indent="-514350">
              <a:buAutoNum type="arabicPeriod"/>
            </a:pPr>
            <a:r>
              <a:rPr lang="it-IT" sz="4400" dirty="0"/>
              <a:t>Chiedevo a Maria chi avrebbe mangiato la carne</a:t>
            </a:r>
          </a:p>
          <a:p>
            <a:pPr marL="514350" indent="-514350"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592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La cosa che ha fatto</a:t>
            </a:r>
            <a:endParaRPr lang="it-IT" i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32233" r="-32233"/>
          <a:stretch>
            <a:fillRect/>
          </a:stretch>
        </p:blipFill>
        <p:spPr>
          <a:xfrm>
            <a:off x="251520" y="1556792"/>
            <a:ext cx="9433048" cy="4525963"/>
          </a:xfrm>
        </p:spPr>
      </p:pic>
    </p:spTree>
    <p:extLst>
      <p:ext uri="{BB962C8B-B14F-4D97-AF65-F5344CB8AC3E}">
        <p14:creationId xmlns:p14="http://schemas.microsoft.com/office/powerpoint/2010/main" val="1942344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i="1" dirty="0"/>
              <a:t>Chiedo a Maria </a:t>
            </a:r>
            <a:r>
              <a:rPr lang="it-IT" sz="3600" b="1" i="1" dirty="0"/>
              <a:t>che </a:t>
            </a:r>
            <a:r>
              <a:rPr lang="it-IT" sz="3600" b="1" i="1" dirty="0" smtClean="0"/>
              <a:t>cosa (= COMP)</a:t>
            </a:r>
            <a:r>
              <a:rPr lang="it-IT" sz="3600" i="1" dirty="0" smtClean="0"/>
              <a:t> </a:t>
            </a:r>
            <a:r>
              <a:rPr lang="it-IT" sz="3600" i="1" dirty="0"/>
              <a:t>ha fatto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412777"/>
            <a:ext cx="7560840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536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/>
            </a:r>
            <a:br>
              <a:rPr lang="it-IT" dirty="0"/>
            </a:br>
            <a:r>
              <a:rPr lang="it-IT" sz="4000" i="1" dirty="0"/>
              <a:t>Chiedevo a Maria </a:t>
            </a:r>
            <a:r>
              <a:rPr lang="it-IT" sz="4000" b="1" i="1" dirty="0" smtClean="0"/>
              <a:t>chi </a:t>
            </a:r>
            <a:r>
              <a:rPr lang="it-IT" sz="4000" b="1" i="1" dirty="0"/>
              <a:t>(= COMP)</a:t>
            </a:r>
            <a:r>
              <a:rPr lang="it-IT" sz="4000" i="1" dirty="0" smtClean="0"/>
              <a:t> </a:t>
            </a:r>
            <a:r>
              <a:rPr lang="it-IT" sz="4000" i="1" dirty="0"/>
              <a:t>avrebbe mangiato la carne</a:t>
            </a:r>
            <a:br>
              <a:rPr lang="it-IT" sz="4000" i="1" dirty="0"/>
            </a:br>
            <a:endParaRPr lang="it-IT" sz="4000" i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1484784"/>
            <a:ext cx="8217934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313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 smtClean="0"/>
              <a:t>Parole composte e unità plurilessicali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3600" dirty="0"/>
              <a:t>portalettere			</a:t>
            </a:r>
            <a:r>
              <a:rPr lang="it-IT" sz="3600" dirty="0" err="1"/>
              <a:t>vallettopoli</a:t>
            </a:r>
            <a:endParaRPr lang="it-IT" sz="3600" dirty="0"/>
          </a:p>
          <a:p>
            <a:pPr marL="0" indent="0">
              <a:buNone/>
            </a:pPr>
            <a:r>
              <a:rPr lang="it-IT" sz="3600" dirty="0"/>
              <a:t>pianoforte			cardiologia</a:t>
            </a:r>
          </a:p>
          <a:p>
            <a:pPr marL="0" indent="0">
              <a:buNone/>
            </a:pPr>
            <a:r>
              <a:rPr lang="it-IT" sz="3600" dirty="0"/>
              <a:t>capostazione			biancazzurro</a:t>
            </a:r>
          </a:p>
          <a:p>
            <a:pPr marL="0" indent="0">
              <a:buNone/>
            </a:pPr>
            <a:r>
              <a:rPr lang="it-IT" sz="3600" dirty="0"/>
              <a:t>cassapanca			</a:t>
            </a:r>
            <a:r>
              <a:rPr lang="it-IT" sz="3600" dirty="0" err="1"/>
              <a:t>aperipranzo</a:t>
            </a:r>
            <a:endParaRPr lang="it-IT" sz="3600" dirty="0"/>
          </a:p>
          <a:p>
            <a:pPr marL="0" indent="0">
              <a:buNone/>
            </a:pPr>
            <a:r>
              <a:rPr lang="it-IT" sz="3600" dirty="0" smtClean="0"/>
              <a:t>pellerossa			nave scuola</a:t>
            </a:r>
          </a:p>
          <a:p>
            <a:pPr marL="0" indent="0">
              <a:buNone/>
            </a:pPr>
            <a:r>
              <a:rPr lang="it-IT" sz="3600" dirty="0" smtClean="0"/>
              <a:t>manoscritto</a:t>
            </a:r>
            <a:r>
              <a:rPr lang="it-IT" sz="3600" dirty="0"/>
              <a:t>			</a:t>
            </a:r>
            <a:r>
              <a:rPr lang="it-IT" sz="3600" i="1" dirty="0" smtClean="0"/>
              <a:t>tavola rotonda</a:t>
            </a:r>
          </a:p>
          <a:p>
            <a:pPr marL="0" indent="0">
              <a:buNone/>
            </a:pPr>
            <a:r>
              <a:rPr lang="it-IT" sz="3600" dirty="0" smtClean="0"/>
              <a:t>scuolabus			</a:t>
            </a:r>
            <a:r>
              <a:rPr lang="it-IT" sz="3600" i="1" dirty="0" smtClean="0"/>
              <a:t>sacco a pelo</a:t>
            </a:r>
            <a:endParaRPr lang="it-IT" sz="3600" i="1" dirty="0"/>
          </a:p>
        </p:txBody>
      </p:sp>
    </p:spTree>
    <p:extLst>
      <p:ext uri="{BB962C8B-B14F-4D97-AF65-F5344CB8AC3E}">
        <p14:creationId xmlns:p14="http://schemas.microsoft.com/office/powerpoint/2010/main" val="134360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Le tre corone della linguistica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sz="3600" dirty="0"/>
              <a:t>Ferdinand de SAUSSURE</a:t>
            </a:r>
          </a:p>
          <a:p>
            <a:pPr marL="0" indent="0" algn="ctr">
              <a:buNone/>
            </a:pPr>
            <a:r>
              <a:rPr lang="it-IT" sz="3600" dirty="0"/>
              <a:t>1916</a:t>
            </a:r>
          </a:p>
          <a:p>
            <a:pPr marL="0" indent="0" algn="ctr">
              <a:buNone/>
            </a:pPr>
            <a:endParaRPr lang="it-IT" sz="3600" dirty="0"/>
          </a:p>
          <a:p>
            <a:pPr marL="0" indent="0" algn="ctr">
              <a:buNone/>
            </a:pPr>
            <a:r>
              <a:rPr lang="it-IT" sz="3600" dirty="0"/>
              <a:t>Roman JAKOBSON</a:t>
            </a:r>
          </a:p>
          <a:p>
            <a:pPr marL="0" indent="0" algn="ctr">
              <a:buNone/>
            </a:pPr>
            <a:r>
              <a:rPr lang="it-IT" sz="3600" dirty="0"/>
              <a:t>anni ‘30-’50 del Novecento</a:t>
            </a:r>
          </a:p>
          <a:p>
            <a:pPr marL="0" indent="0" algn="ctr">
              <a:buNone/>
            </a:pPr>
            <a:endParaRPr lang="it-IT" sz="3600" dirty="0"/>
          </a:p>
          <a:p>
            <a:pPr marL="0" indent="0" algn="ctr">
              <a:buNone/>
            </a:pPr>
            <a:r>
              <a:rPr lang="it-IT" sz="3600" dirty="0"/>
              <a:t>Noam A. CHOMSKY</a:t>
            </a:r>
          </a:p>
          <a:p>
            <a:pPr marL="0" indent="0" algn="ctr">
              <a:buNone/>
            </a:pPr>
            <a:r>
              <a:rPr lang="it-IT" sz="3600" dirty="0"/>
              <a:t>1957 ̶&gt;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72294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5603</TotalTime>
  <Words>560</Words>
  <Application>Microsoft Macintosh PowerPoint</Application>
  <PresentationFormat>Presentazione su schermo (4:3)</PresentationFormat>
  <Paragraphs>145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28" baseType="lpstr">
      <vt:lpstr>Tema di Office</vt:lpstr>
      <vt:lpstr>Fondamenti di linguistica</vt:lpstr>
      <vt:lpstr>Frasi relative ( = modificatori di SN)</vt:lpstr>
      <vt:lpstr> Cerco qualcuno con cui condividere le spese </vt:lpstr>
      <vt:lpstr>Frasi relative vs frasi argomentali</vt:lpstr>
      <vt:lpstr>La cosa che ha fatto</vt:lpstr>
      <vt:lpstr>Chiedo a Maria che cosa (= COMP) ha fatto</vt:lpstr>
      <vt:lpstr> Chiedevo a Maria chi (= COMP) avrebbe mangiato la carne </vt:lpstr>
      <vt:lpstr>Parole composte e unità plurilessicali</vt:lpstr>
      <vt:lpstr>Le tre corone della linguistica</vt:lpstr>
      <vt:lpstr>Il fondatore</vt:lpstr>
      <vt:lpstr>Dicotomie saussuriane</vt:lpstr>
      <vt:lpstr>Sintagmatico vs paradigmatico</vt:lpstr>
      <vt:lpstr>Sintagma e paradigma a tutti i livelli</vt:lpstr>
      <vt:lpstr>Regole fonologiche (sincroniche!)</vt:lpstr>
      <vt:lpstr>Regole fonologiche e tratti distintivi</vt:lpstr>
      <vt:lpstr>Mettere ordine tra le tante proprietà!</vt:lpstr>
      <vt:lpstr> LE PROPRIETÀ DELLA LINGUA\1 </vt:lpstr>
      <vt:lpstr> LE PROPRIETÀ DELLA LINGUA\2 </vt:lpstr>
      <vt:lpstr>Proprietà fondamentali</vt:lpstr>
      <vt:lpstr>Conseguenze della doppia articolazione</vt:lpstr>
      <vt:lpstr>molto importanti anche …</vt:lpstr>
      <vt:lpstr>Un po’ di semantica</vt:lpstr>
      <vt:lpstr>Diverse prospettive sulla semantica</vt:lpstr>
      <vt:lpstr>Le strutture organizzative del lessico</vt:lpstr>
      <vt:lpstr>Deissi e anafora</vt:lpstr>
      <vt:lpstr>Un po’ di pragmatica</vt:lpstr>
      <vt:lpstr>Terminologia sincronica e diacronica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docente</dc:creator>
  <cp:lastModifiedBy>Anna Maria</cp:lastModifiedBy>
  <cp:revision>649</cp:revision>
  <cp:lastPrinted>2019-10-23T09:26:37Z</cp:lastPrinted>
  <dcterms:created xsi:type="dcterms:W3CDTF">2016-09-19T08:42:47Z</dcterms:created>
  <dcterms:modified xsi:type="dcterms:W3CDTF">2020-11-04T21:06:48Z</dcterms:modified>
</cp:coreProperties>
</file>