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691" r:id="rId2"/>
    <p:sldId id="679" r:id="rId3"/>
    <p:sldId id="627" r:id="rId4"/>
    <p:sldId id="628" r:id="rId5"/>
    <p:sldId id="629" r:id="rId6"/>
    <p:sldId id="680" r:id="rId7"/>
    <p:sldId id="681" r:id="rId8"/>
    <p:sldId id="682" r:id="rId9"/>
    <p:sldId id="715" r:id="rId10"/>
    <p:sldId id="703" r:id="rId11"/>
    <p:sldId id="704" r:id="rId12"/>
    <p:sldId id="705" r:id="rId13"/>
    <p:sldId id="706" r:id="rId14"/>
    <p:sldId id="707" r:id="rId15"/>
    <p:sldId id="708" r:id="rId16"/>
    <p:sldId id="709" r:id="rId17"/>
    <p:sldId id="710" r:id="rId18"/>
    <p:sldId id="711" r:id="rId19"/>
    <p:sldId id="712" r:id="rId20"/>
    <p:sldId id="683" r:id="rId21"/>
    <p:sldId id="684" r:id="rId22"/>
    <p:sldId id="702" r:id="rId23"/>
    <p:sldId id="685" r:id="rId24"/>
    <p:sldId id="686" r:id="rId25"/>
    <p:sldId id="749" r:id="rId26"/>
    <p:sldId id="687" r:id="rId27"/>
    <p:sldId id="688" r:id="rId28"/>
    <p:sldId id="713" r:id="rId29"/>
    <p:sldId id="714" r:id="rId30"/>
    <p:sldId id="689" r:id="rId31"/>
    <p:sldId id="690" r:id="rId32"/>
    <p:sldId id="667" r:id="rId33"/>
    <p:sldId id="663" r:id="rId34"/>
    <p:sldId id="672" r:id="rId35"/>
    <p:sldId id="671" r:id="rId36"/>
    <p:sldId id="590" r:id="rId37"/>
    <p:sldId id="750" r:id="rId3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ecilia Andorno" initials="C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4" autoAdjust="0"/>
    <p:restoredTop sz="94556" autoAdjust="0"/>
  </p:normalViewPr>
  <p:slideViewPr>
    <p:cSldViewPr>
      <p:cViewPr varScale="1">
        <p:scale>
          <a:sx n="55" d="100"/>
          <a:sy n="55" d="100"/>
        </p:scale>
        <p:origin x="111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0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894FE-588A-4970-9192-9CC5599A2640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61305-E4FA-4D29-A8FC-602A5244D5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20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1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2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3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73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2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49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77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2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8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2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70494-175A-4A1D-ACC1-F7B111CD72E7}" type="datetimeFigureOut">
              <a:rPr lang="it-IT" smtClean="0"/>
              <a:t>21/10/2020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0087-85FA-47DD-8C9C-DE99AB3312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93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Fondamenti di linguistica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endParaRPr lang="it-IT" sz="4800" dirty="0"/>
          </a:p>
          <a:p>
            <a:pPr marL="0" indent="0" algn="ctr">
              <a:buNone/>
            </a:pPr>
            <a:r>
              <a:rPr lang="it-IT" sz="4800" i="1" dirty="0"/>
              <a:t>quarta settimana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34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Ho regalato un libro a Carlo</a:t>
            </a:r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rcRect l="-20712" r="-207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08375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un libro di linguistica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2448" r="-2244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07539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Il circostanziale </a:t>
            </a:r>
            <a:r>
              <a:rPr lang="it-IT" dirty="0"/>
              <a:t>ieri</a:t>
            </a:r>
            <a:r>
              <a:rPr lang="it-IT" i="1" dirty="0"/>
              <a:t> aggiunto a F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3482" r="-2348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39072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La mobilità dei circostanziali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3482" r="-2348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68077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un libro per Anna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8209" r="-2820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96661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un libro di linguistica per Anna a Carlo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5998" r="-159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15214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Det</a:t>
            </a:r>
            <a:r>
              <a:rPr lang="it-IT" i="1" dirty="0"/>
              <a:t> più basso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23294" r="-232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0280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Aus</a:t>
            </a:r>
            <a:r>
              <a:rPr lang="it-IT" i="1" dirty="0"/>
              <a:t> più basso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4356" r="-1435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6146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Sinceramente</a:t>
            </a:r>
            <a:r>
              <a:rPr lang="it-IT" i="1" dirty="0"/>
              <a:t> come circostanziale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4013" r="-40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63810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Sinceramente</a:t>
            </a:r>
            <a:r>
              <a:rPr lang="it-IT" i="1" dirty="0"/>
              <a:t> come modificatore interno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rcRect l="-16877" r="-1687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1793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11A1F7-6E58-6044-BC67-56868513F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Schema delle consonanti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4D84AB19-7586-1746-BA1C-2AE14B080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844825"/>
            <a:ext cx="6939642" cy="37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092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Coppie minime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fi:no</a:t>
            </a:r>
            <a:r>
              <a:rPr lang="it-IT" dirty="0"/>
              <a:t>]			[ˈ</a:t>
            </a:r>
            <a:r>
              <a:rPr lang="it-IT" dirty="0" err="1"/>
              <a:t>vi:no</a:t>
            </a:r>
            <a:r>
              <a:rPr lang="it-IT" dirty="0"/>
              <a:t>]</a:t>
            </a:r>
          </a:p>
          <a:p>
            <a:endParaRPr lang="it-IT" baseline="-25000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fu:so</a:t>
            </a:r>
            <a:r>
              <a:rPr lang="it-IT" dirty="0"/>
              <a:t>]			 [ˈ</a:t>
            </a:r>
            <a:r>
              <a:rPr lang="it-IT" dirty="0" err="1"/>
              <a:t>fu:zo</a:t>
            </a:r>
            <a:r>
              <a:rPr lang="it-IT" dirty="0"/>
              <a:t>] 						 			 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pi:no</a:t>
            </a:r>
            <a:r>
              <a:rPr lang="it-IT" dirty="0"/>
              <a:t>]			[ˈ</a:t>
            </a:r>
            <a:r>
              <a:rPr lang="it-IT" dirty="0" err="1"/>
              <a:t>ti:no</a:t>
            </a:r>
            <a:r>
              <a:rPr lang="it-IT" dirty="0"/>
              <a:t>]		[ˈ</a:t>
            </a:r>
            <a:r>
              <a:rPr lang="it-IT" dirty="0" err="1"/>
              <a:t>ki:no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bi:no</a:t>
            </a:r>
            <a:r>
              <a:rPr lang="it-IT" dirty="0"/>
              <a:t>]			[ˈ</a:t>
            </a:r>
            <a:r>
              <a:rPr lang="it-IT" dirty="0" err="1"/>
              <a:t>di:no</a:t>
            </a:r>
            <a:r>
              <a:rPr lang="it-IT" dirty="0"/>
              <a:t>]		[ˈ</a:t>
            </a:r>
            <a:r>
              <a:rPr lang="it-IT" dirty="0" err="1"/>
              <a:t>gi:no</a:t>
            </a:r>
            <a:r>
              <a:rPr lang="it-IT" dirty="0"/>
              <a:t>]			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dʒi:no</a:t>
            </a:r>
            <a:r>
              <a:rPr lang="it-IT" dirty="0"/>
              <a:t>]	</a:t>
            </a:r>
          </a:p>
        </p:txBody>
      </p:sp>
    </p:spTree>
    <p:extLst>
      <p:ext uri="{BB962C8B-B14F-4D97-AF65-F5344CB8AC3E}">
        <p14:creationId xmlns:p14="http://schemas.microsoft.com/office/powerpoint/2010/main" val="700828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Ancora coppie minime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[ˈ</a:t>
            </a:r>
            <a:r>
              <a:rPr lang="it-IT" dirty="0" err="1">
                <a:solidFill>
                  <a:srgbClr val="FF0000"/>
                </a:solidFill>
              </a:rPr>
              <a:t>dʒi:no</a:t>
            </a:r>
            <a:r>
              <a:rPr lang="it-IT" dirty="0">
                <a:solidFill>
                  <a:srgbClr val="FF0000"/>
                </a:solidFill>
              </a:rPr>
              <a:t>]</a:t>
            </a:r>
            <a:r>
              <a:rPr lang="it-IT" dirty="0"/>
              <a:t>			 [ˈ</a:t>
            </a:r>
            <a:r>
              <a:rPr lang="it-IT" dirty="0" err="1"/>
              <a:t>dʒi:na</a:t>
            </a:r>
            <a:r>
              <a:rPr lang="it-IT" dirty="0"/>
              <a:t>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[ˈ</a:t>
            </a:r>
            <a:r>
              <a:rPr lang="it-IT" dirty="0" err="1">
                <a:solidFill>
                  <a:srgbClr val="FF0000"/>
                </a:solidFill>
              </a:rPr>
              <a:t>tʃi:na</a:t>
            </a:r>
            <a:r>
              <a:rPr lang="it-IT" dirty="0">
                <a:solidFill>
                  <a:srgbClr val="FF0000"/>
                </a:solidFill>
              </a:rPr>
              <a:t>]</a:t>
            </a:r>
            <a:r>
              <a:rPr lang="it-IT" dirty="0"/>
              <a:t>			 [ˈ</a:t>
            </a:r>
            <a:r>
              <a:rPr lang="it-IT" dirty="0" err="1"/>
              <a:t>dʒi:na</a:t>
            </a:r>
            <a:r>
              <a:rPr lang="it-IT" dirty="0"/>
              <a:t>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fat:ʃo</a:t>
            </a:r>
            <a:r>
              <a:rPr lang="it-IT" dirty="0"/>
              <a:t>]			[ˈ</a:t>
            </a:r>
            <a:r>
              <a:rPr lang="it-IT" dirty="0" err="1"/>
              <a:t>fad:ʒo</a:t>
            </a:r>
            <a:r>
              <a:rPr lang="it-IT" dirty="0"/>
              <a:t>]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rat:sa</a:t>
            </a:r>
            <a:r>
              <a:rPr lang="it-IT" dirty="0"/>
              <a:t>]			[ˈ</a:t>
            </a:r>
            <a:r>
              <a:rPr lang="it-IT" dirty="0" err="1"/>
              <a:t>rad:za</a:t>
            </a:r>
            <a:r>
              <a:rPr lang="it-IT" dirty="0"/>
              <a:t>]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0966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Coppia minima?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[ˈ</a:t>
            </a:r>
            <a:r>
              <a:rPr lang="it-IT" dirty="0" err="1"/>
              <a:t>ka:za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a</a:t>
            </a:r>
            <a:r>
              <a:rPr lang="it-IT" b="1" i="1" dirty="0"/>
              <a:t>s</a:t>
            </a:r>
            <a:r>
              <a:rPr lang="it-IT" i="1" dirty="0"/>
              <a:t>a</a:t>
            </a:r>
          </a:p>
          <a:p>
            <a:r>
              <a:rPr lang="it-IT" dirty="0"/>
              <a:t>[ˈ</a:t>
            </a:r>
            <a:r>
              <a:rPr lang="it-IT" dirty="0" err="1"/>
              <a:t>ka:sa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a</a:t>
            </a:r>
            <a:r>
              <a:rPr lang="it-IT" b="1" i="1" dirty="0"/>
              <a:t>s</a:t>
            </a:r>
            <a:r>
              <a:rPr lang="it-IT" i="1" dirty="0"/>
              <a:t>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7714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nasali: </a:t>
            </a:r>
            <a:r>
              <a:rPr lang="it-IT" i="1" dirty="0" err="1"/>
              <a:t>distintività</a:t>
            </a:r>
            <a:r>
              <a:rPr lang="it-IT" i="1" dirty="0"/>
              <a:t> e </a:t>
            </a:r>
            <a:r>
              <a:rPr lang="it-IT" i="1" dirty="0" err="1"/>
              <a:t>allofonia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[</a:t>
            </a:r>
            <a:r>
              <a:rPr lang="it-IT" dirty="0" err="1"/>
              <a:t>iɱˈfɛrno</a:t>
            </a:r>
            <a:r>
              <a:rPr lang="it-IT" dirty="0"/>
              <a:t>] 		[</a:t>
            </a:r>
            <a:r>
              <a:rPr lang="it-IT" dirty="0" err="1"/>
              <a:t>iɱˈvɛrno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kanto</a:t>
            </a:r>
            <a:r>
              <a:rPr lang="it-IT" dirty="0"/>
              <a:t>]		[ˈ</a:t>
            </a:r>
            <a:r>
              <a:rPr lang="it-IT" dirty="0" err="1"/>
              <a:t>kaŋto</a:t>
            </a:r>
            <a:r>
              <a:rPr lang="it-IT" dirty="0"/>
              <a:t>] 	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konte</a:t>
            </a:r>
            <a:r>
              <a:rPr lang="it-IT" dirty="0"/>
              <a:t>]		[ˈ</a:t>
            </a:r>
            <a:r>
              <a:rPr lang="it-IT" dirty="0" err="1"/>
              <a:t>kɔŋte</a:t>
            </a:r>
            <a:r>
              <a:rPr lang="it-IT" dirty="0"/>
              <a:t>] 	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maŋko</a:t>
            </a:r>
            <a:r>
              <a:rPr lang="it-IT" dirty="0"/>
              <a:t>] 		[ˈ</a:t>
            </a:r>
            <a:r>
              <a:rPr lang="it-IT" dirty="0" err="1"/>
              <a:t>maŋgo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ma:no</a:t>
            </a:r>
            <a:r>
              <a:rPr lang="it-IT" dirty="0"/>
              <a:t>]		[ˈ</a:t>
            </a:r>
            <a:r>
              <a:rPr lang="it-IT" dirty="0" err="1"/>
              <a:t>na:no</a:t>
            </a:r>
            <a:r>
              <a:rPr lang="it-IT" dirty="0"/>
              <a:t>]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baɲ:o</a:t>
            </a:r>
            <a:r>
              <a:rPr lang="it-IT" dirty="0"/>
              <a:t>]	 	[ˈ</a:t>
            </a:r>
            <a:r>
              <a:rPr lang="it-IT" dirty="0" err="1"/>
              <a:t>ba:ɲo</a:t>
            </a:r>
            <a:r>
              <a:rPr lang="it-IT" dirty="0"/>
              <a:t>] 	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ɲɔ:mi</a:t>
            </a:r>
            <a:r>
              <a:rPr lang="it-IT" dirty="0"/>
              <a:t>] 	 	[ˈ</a:t>
            </a:r>
            <a:r>
              <a:rPr lang="it-IT" dirty="0" err="1"/>
              <a:t>no:mi</a:t>
            </a:r>
            <a:r>
              <a:rPr lang="it-IT" dirty="0"/>
              <a:t>] 		[ˈ</a:t>
            </a:r>
            <a:r>
              <a:rPr lang="it-IT" dirty="0" err="1"/>
              <a:t>nɔ:mi</a:t>
            </a:r>
            <a:r>
              <a:rPr lang="it-IT" dirty="0"/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2818987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>
                <a:solidFill>
                  <a:srgbClr val="FF0000"/>
                </a:solidFill>
              </a:rPr>
              <a:t>Fonemi</a:t>
            </a:r>
            <a:r>
              <a:rPr lang="it-IT" i="1" dirty="0"/>
              <a:t> e </a:t>
            </a:r>
            <a:r>
              <a:rPr lang="it-IT" b="1" i="1" dirty="0"/>
              <a:t>allofoni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/n/</a:t>
            </a:r>
            <a:r>
              <a:rPr lang="it-IT" dirty="0"/>
              <a:t>	</a:t>
            </a:r>
            <a:r>
              <a:rPr lang="it-IT" dirty="0">
                <a:sym typeface="Wingdings" panose="05000000000000000000" pitchFamily="2" charset="2"/>
              </a:rPr>
              <a:t> 	</a:t>
            </a:r>
            <a:r>
              <a:rPr lang="it-IT" b="1" dirty="0"/>
              <a:t>[ɱ]		[n]		[ŋ]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/m/       </a:t>
            </a:r>
            <a:r>
              <a:rPr lang="it-IT" b="1" dirty="0"/>
              <a:t>	</a:t>
            </a:r>
            <a:r>
              <a:rPr lang="it-IT" b="1" dirty="0">
                <a:solidFill>
                  <a:srgbClr val="FF0000"/>
                </a:solidFill>
              </a:rPr>
              <a:t>/n/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ma:no</a:t>
            </a:r>
            <a:r>
              <a:rPr lang="it-IT" dirty="0"/>
              <a:t>]	[ˈ</a:t>
            </a:r>
            <a:r>
              <a:rPr lang="it-IT" dirty="0" err="1"/>
              <a:t>na:no</a:t>
            </a:r>
            <a:r>
              <a:rPr lang="it-IT" dirty="0"/>
              <a:t>]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>/ɲ/</a:t>
            </a:r>
            <a:r>
              <a:rPr lang="it-IT" b="1" dirty="0"/>
              <a:t>	 	</a:t>
            </a:r>
            <a:r>
              <a:rPr lang="it-IT" b="1" dirty="0">
                <a:solidFill>
                  <a:srgbClr val="FF0000"/>
                </a:solidFill>
              </a:rPr>
              <a:t>/n/ 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kaɲ:a</a:t>
            </a:r>
            <a:r>
              <a:rPr lang="it-IT" dirty="0"/>
              <a:t>]	 [ˈ</a:t>
            </a:r>
            <a:r>
              <a:rPr lang="it-IT" dirty="0" err="1"/>
              <a:t>kan:a</a:t>
            </a:r>
            <a:r>
              <a:rPr lang="it-IT" dirty="0"/>
              <a:t>] 	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53326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Allomorfia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asociale, aniconico</a:t>
            </a:r>
          </a:p>
          <a:p>
            <a:r>
              <a:rPr lang="it-IT" sz="4000" dirty="0"/>
              <a:t>lunare, solare, campale, statale</a:t>
            </a:r>
          </a:p>
          <a:p>
            <a:r>
              <a:rPr lang="it-IT" sz="4000" dirty="0" err="1"/>
              <a:t>rocks</a:t>
            </a:r>
            <a:r>
              <a:rPr lang="it-IT" sz="4000" dirty="0"/>
              <a:t>, dogs, </a:t>
            </a:r>
            <a:r>
              <a:rPr lang="it-IT" sz="4000" dirty="0" err="1"/>
              <a:t>roses</a:t>
            </a:r>
            <a:r>
              <a:rPr lang="it-IT" sz="4000" dirty="0"/>
              <a:t> (</a:t>
            </a:r>
            <a:r>
              <a:rPr lang="it-IT" sz="4000" dirty="0" err="1"/>
              <a:t>oxen</a:t>
            </a:r>
            <a:r>
              <a:rPr lang="it-IT" sz="4000" dirty="0"/>
              <a:t>)</a:t>
            </a:r>
          </a:p>
          <a:p>
            <a:r>
              <a:rPr lang="it-IT" sz="4000" dirty="0"/>
              <a:t>vado, andiamo</a:t>
            </a:r>
          </a:p>
          <a:p>
            <a:r>
              <a:rPr lang="it-IT" sz="4000" dirty="0"/>
              <a:t>acqua, idrico</a:t>
            </a:r>
          </a:p>
        </p:txBody>
      </p:sp>
    </p:spTree>
    <p:extLst>
      <p:ext uri="{BB962C8B-B14F-4D97-AF65-F5344CB8AC3E}">
        <p14:creationId xmlns:p14="http://schemas.microsoft.com/office/powerpoint/2010/main" val="511327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Coppie minime?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stacco, spacco, smacco	</a:t>
            </a:r>
          </a:p>
          <a:p>
            <a:pPr marL="0" indent="0">
              <a:buNone/>
            </a:pPr>
            <a:r>
              <a:rPr lang="it-IT" sz="3600" dirty="0"/>
              <a:t>ballo, Bacco			pesco, pesco</a:t>
            </a:r>
          </a:p>
          <a:p>
            <a:pPr marL="0" indent="0">
              <a:buNone/>
            </a:pPr>
            <a:r>
              <a:rPr lang="it-IT" sz="3600" dirty="0"/>
              <a:t>banco, basco				</a:t>
            </a:r>
          </a:p>
          <a:p>
            <a:pPr marL="0" indent="0">
              <a:buNone/>
            </a:pPr>
            <a:r>
              <a:rPr lang="it-IT" sz="3600" dirty="0"/>
              <a:t>àncora, ancóra			fini, finì</a:t>
            </a:r>
          </a:p>
          <a:p>
            <a:pPr marL="0" indent="0">
              <a:buNone/>
            </a:pPr>
            <a:r>
              <a:rPr lang="it-IT" sz="3600" dirty="0"/>
              <a:t>pii, </a:t>
            </a:r>
            <a:r>
              <a:rPr lang="it-IT" sz="3600" dirty="0" err="1"/>
              <a:t>pi</a:t>
            </a:r>
            <a:r>
              <a:rPr lang="it-IT" sz="3600" dirty="0"/>
              <a:t>				tacco, stacco</a:t>
            </a:r>
          </a:p>
          <a:p>
            <a:pPr marL="0" indent="0">
              <a:buNone/>
            </a:pPr>
            <a:r>
              <a:rPr lang="it-IT" sz="3600" dirty="0"/>
              <a:t>bello, bolle, balla, belle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8950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Trascrizione fonetica e fonematica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stak:o</a:t>
            </a:r>
            <a:r>
              <a:rPr lang="it-IT" dirty="0"/>
              <a:t>]				/ˈ</a:t>
            </a:r>
            <a:r>
              <a:rPr lang="it-IT" dirty="0" err="1"/>
              <a:t>stak:o</a:t>
            </a:r>
            <a:r>
              <a:rPr lang="it-IT" dirty="0"/>
              <a:t>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spak:o</a:t>
            </a:r>
            <a:r>
              <a:rPr lang="it-IT" dirty="0"/>
              <a:t>] 				/ˈ</a:t>
            </a:r>
            <a:r>
              <a:rPr lang="it-IT" dirty="0" err="1"/>
              <a:t>spak:o</a:t>
            </a:r>
            <a:r>
              <a:rPr lang="it-IT" dirty="0"/>
              <a:t>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zmak:o</a:t>
            </a:r>
            <a:r>
              <a:rPr lang="it-IT" dirty="0"/>
              <a:t>]				/ˈ</a:t>
            </a:r>
            <a:r>
              <a:rPr lang="it-IT" dirty="0" err="1"/>
              <a:t>smak:o</a:t>
            </a:r>
            <a:r>
              <a:rPr lang="it-IT" dirty="0"/>
              <a:t>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pɛsko</a:t>
            </a:r>
            <a:r>
              <a:rPr lang="it-IT" dirty="0"/>
              <a:t>]				/ˈ</a:t>
            </a:r>
            <a:r>
              <a:rPr lang="it-IT" dirty="0" err="1"/>
              <a:t>pɛsko</a:t>
            </a:r>
            <a:r>
              <a:rPr lang="it-IT" dirty="0"/>
              <a:t>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pesko</a:t>
            </a:r>
            <a:r>
              <a:rPr lang="it-IT" dirty="0"/>
              <a:t>]				/ˈ</a:t>
            </a:r>
            <a:r>
              <a:rPr lang="it-IT" dirty="0" err="1"/>
              <a:t>pesko</a:t>
            </a:r>
            <a:r>
              <a:rPr lang="it-IT" dirty="0"/>
              <a:t>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baŋko</a:t>
            </a:r>
            <a:r>
              <a:rPr lang="it-IT" dirty="0"/>
              <a:t>] 				/ˈ</a:t>
            </a:r>
            <a:r>
              <a:rPr lang="it-IT" dirty="0" err="1"/>
              <a:t>banko</a:t>
            </a:r>
            <a:r>
              <a:rPr lang="it-IT" dirty="0"/>
              <a:t>/ 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basko</a:t>
            </a:r>
            <a:r>
              <a:rPr lang="it-IT" dirty="0"/>
              <a:t>]				/ˈ</a:t>
            </a:r>
            <a:r>
              <a:rPr lang="it-IT" dirty="0" err="1"/>
              <a:t>basko</a:t>
            </a:r>
            <a:r>
              <a:rPr lang="it-IT" dirty="0"/>
              <a:t>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365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Le vibranti </a:t>
            </a:r>
            <a:r>
              <a:rPr lang="it-IT" i="1" dirty="0" smtClean="0"/>
              <a:t>(</a:t>
            </a:r>
            <a:r>
              <a:rPr lang="it-IT" b="1" i="1" dirty="0" smtClean="0"/>
              <a:t>varianti </a:t>
            </a:r>
            <a:r>
              <a:rPr lang="it-IT" b="1" i="1" dirty="0"/>
              <a:t>libere</a:t>
            </a:r>
            <a:r>
              <a:rPr lang="it-IT" i="1" dirty="0"/>
              <a:t> in italiano)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ba:ri</a:t>
            </a:r>
            <a:r>
              <a:rPr lang="it-IT" dirty="0"/>
              <a:t>] 				/ˈbari/	/</a:t>
            </a:r>
            <a:r>
              <a:rPr lang="it-IT" dirty="0">
                <a:solidFill>
                  <a:srgbClr val="FF0000"/>
                </a:solidFill>
              </a:rPr>
              <a:t>r</a:t>
            </a:r>
            <a:r>
              <a:rPr lang="it-IT" dirty="0"/>
              <a:t>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ba:li</a:t>
            </a:r>
            <a:r>
              <a:rPr lang="it-IT" dirty="0"/>
              <a:t>]				/ˈbali/	/</a:t>
            </a:r>
            <a:r>
              <a:rPr lang="it-IT" dirty="0">
                <a:solidFill>
                  <a:srgbClr val="FF0000"/>
                </a:solidFill>
              </a:rPr>
              <a:t>l</a:t>
            </a:r>
            <a:r>
              <a:rPr lang="it-IT" dirty="0"/>
              <a:t>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ba:Ri</a:t>
            </a:r>
            <a:r>
              <a:rPr lang="it-IT" dirty="0"/>
              <a:t>]				 /ˈbari/	/</a:t>
            </a:r>
            <a:r>
              <a:rPr lang="it-IT" dirty="0">
                <a:solidFill>
                  <a:srgbClr val="FF0000"/>
                </a:solidFill>
              </a:rPr>
              <a:t>r</a:t>
            </a:r>
            <a:r>
              <a:rPr lang="it-IT" dirty="0"/>
              <a:t>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ba:ʋi</a:t>
            </a:r>
            <a:r>
              <a:rPr lang="it-IT" dirty="0"/>
              <a:t>]				 /ˈbari/	/</a:t>
            </a:r>
            <a:r>
              <a:rPr lang="it-IT" dirty="0">
                <a:solidFill>
                  <a:srgbClr val="FF0000"/>
                </a:solidFill>
              </a:rPr>
              <a:t>r</a:t>
            </a:r>
            <a:r>
              <a:rPr lang="it-IT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76018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11A1F7-6E58-6044-BC67-56868513F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Schema delle consonanti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4D84AB19-7586-1746-BA1C-2AE14B080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1844825"/>
            <a:ext cx="6939642" cy="37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7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occlusive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600" dirty="0"/>
              <a:t>[ˈ</a:t>
            </a:r>
            <a:r>
              <a:rPr lang="it-IT" sz="3600" dirty="0" err="1"/>
              <a:t>pi:no</a:t>
            </a:r>
            <a:r>
              <a:rPr lang="it-IT" sz="3600" dirty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ti:no</a:t>
            </a:r>
            <a:r>
              <a:rPr lang="it-IT" sz="3600" dirty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ki:no</a:t>
            </a:r>
            <a:r>
              <a:rPr lang="it-IT" sz="3600" dirty="0"/>
              <a:t>]</a:t>
            </a:r>
          </a:p>
          <a:p>
            <a:endParaRPr lang="it-IT" sz="3600" dirty="0"/>
          </a:p>
          <a:p>
            <a:r>
              <a:rPr lang="it-IT" sz="3600" dirty="0"/>
              <a:t>[ˈ</a:t>
            </a:r>
            <a:r>
              <a:rPr lang="it-IT" sz="3600" dirty="0" err="1"/>
              <a:t>bi:no</a:t>
            </a:r>
            <a:r>
              <a:rPr lang="it-IT" sz="3600" dirty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di:no</a:t>
            </a:r>
            <a:r>
              <a:rPr lang="it-IT" sz="3600" dirty="0"/>
              <a:t>]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gi:no</a:t>
            </a:r>
            <a:r>
              <a:rPr lang="it-IT" sz="3600" dirty="0"/>
              <a:t>]			[ˈ</a:t>
            </a:r>
            <a:r>
              <a:rPr lang="it-IT" sz="3600" dirty="0" err="1"/>
              <a:t>dʒi:no</a:t>
            </a:r>
            <a:r>
              <a:rPr lang="it-IT" sz="3600" dirty="0"/>
              <a:t>]</a:t>
            </a:r>
            <a:r>
              <a:rPr lang="it-IT" dirty="0"/>
              <a:t>	</a:t>
            </a:r>
          </a:p>
          <a:p>
            <a:endParaRPr lang="it-IT" baseline="-25000" dirty="0"/>
          </a:p>
          <a:p>
            <a:endParaRPr lang="it-IT" baseline="-25000" dirty="0"/>
          </a:p>
          <a:p>
            <a:endParaRPr lang="it-IT" baseline="-25000" dirty="0"/>
          </a:p>
          <a:p>
            <a:endParaRPr lang="it-IT" baseline="-25000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78410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Coppie minime e quantità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fi:ni</a:t>
            </a:r>
            <a:r>
              <a:rPr lang="it-IT" dirty="0"/>
              <a:t>]				/ˈfini/</a:t>
            </a:r>
          </a:p>
          <a:p>
            <a:pPr marL="0" indent="0">
              <a:buNone/>
            </a:pPr>
            <a:r>
              <a:rPr lang="it-IT" dirty="0"/>
              <a:t>[</a:t>
            </a:r>
            <a:r>
              <a:rPr lang="it-IT" dirty="0" err="1"/>
              <a:t>fiˈni</a:t>
            </a:r>
            <a:r>
              <a:rPr lang="it-IT" dirty="0"/>
              <a:t>]					/</a:t>
            </a:r>
            <a:r>
              <a:rPr lang="it-IT" dirty="0" err="1"/>
              <a:t>fiˈni</a:t>
            </a:r>
            <a:r>
              <a:rPr lang="it-IT" dirty="0"/>
              <a:t>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ka:ne</a:t>
            </a:r>
            <a:r>
              <a:rPr lang="it-IT" dirty="0"/>
              <a:t>]				/ˈ</a:t>
            </a:r>
            <a:r>
              <a:rPr lang="it-IT" dirty="0" err="1"/>
              <a:t>kane</a:t>
            </a:r>
            <a:r>
              <a:rPr lang="it-IT" dirty="0"/>
              <a:t>/	</a:t>
            </a:r>
            <a:r>
              <a:rPr lang="it-IT" dirty="0">
                <a:solidFill>
                  <a:srgbClr val="FF0000"/>
                </a:solidFill>
              </a:rPr>
              <a:t>/n/</a:t>
            </a:r>
          </a:p>
          <a:p>
            <a:pPr marL="0" indent="0">
              <a:buNone/>
            </a:pPr>
            <a:r>
              <a:rPr lang="it-IT" dirty="0"/>
              <a:t>[ˈ</a:t>
            </a:r>
            <a:r>
              <a:rPr lang="it-IT" dirty="0" err="1"/>
              <a:t>kan:e</a:t>
            </a:r>
            <a:r>
              <a:rPr lang="it-IT" dirty="0"/>
              <a:t>]				/ˈ</a:t>
            </a:r>
            <a:r>
              <a:rPr lang="it-IT" dirty="0" err="1"/>
              <a:t>kan:e</a:t>
            </a:r>
            <a:r>
              <a:rPr lang="it-IT" dirty="0"/>
              <a:t>/     </a:t>
            </a:r>
            <a:r>
              <a:rPr lang="it-IT" dirty="0">
                <a:solidFill>
                  <a:srgbClr val="FF0000"/>
                </a:solidFill>
              </a:rPr>
              <a:t>/n:/</a:t>
            </a:r>
          </a:p>
          <a:p>
            <a:pPr marL="0" indent="0">
              <a:buNone/>
            </a:pPr>
            <a:r>
              <a:rPr lang="it-IT" dirty="0"/>
              <a:t>					/ˈ</a:t>
            </a:r>
            <a:r>
              <a:rPr lang="it-IT" dirty="0" err="1"/>
              <a:t>kanne</a:t>
            </a:r>
            <a:r>
              <a:rPr lang="it-IT" dirty="0"/>
              <a:t>/	/n/</a:t>
            </a:r>
          </a:p>
          <a:p>
            <a:pPr marL="0" indent="0">
              <a:buNone/>
            </a:pPr>
            <a:r>
              <a:rPr lang="it-IT" dirty="0" smtClean="0"/>
              <a:t>[ˈ</a:t>
            </a:r>
            <a:r>
              <a:rPr lang="it-IT" dirty="0" err="1" smtClean="0"/>
              <a:t>karne</a:t>
            </a:r>
            <a:r>
              <a:rPr lang="it-IT" dirty="0" smtClean="0"/>
              <a:t>] </a:t>
            </a:r>
            <a:r>
              <a:rPr lang="it-IT" dirty="0"/>
              <a:t>				</a:t>
            </a:r>
            <a:r>
              <a:rPr lang="it-IT" dirty="0" smtClean="0"/>
              <a:t>/</a:t>
            </a:r>
            <a:r>
              <a:rPr lang="it-IT" dirty="0"/>
              <a:t>ˈ</a:t>
            </a:r>
            <a:r>
              <a:rPr lang="it-IT" dirty="0" err="1"/>
              <a:t>karne</a:t>
            </a:r>
            <a:r>
              <a:rPr lang="it-IT" dirty="0"/>
              <a:t>/	/r/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789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Tratti soprasegmentali o prosodici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Accento</a:t>
            </a:r>
          </a:p>
          <a:p>
            <a:endParaRPr lang="it-IT" dirty="0"/>
          </a:p>
          <a:p>
            <a:r>
              <a:rPr lang="it-IT" dirty="0"/>
              <a:t>Tono</a:t>
            </a:r>
          </a:p>
          <a:p>
            <a:endParaRPr lang="it-IT" dirty="0"/>
          </a:p>
          <a:p>
            <a:r>
              <a:rPr lang="it-IT" dirty="0"/>
              <a:t>Durata / quantità</a:t>
            </a:r>
          </a:p>
          <a:p>
            <a:endParaRPr lang="it-IT" dirty="0"/>
          </a:p>
          <a:p>
            <a:r>
              <a:rPr lang="it-IT" dirty="0"/>
              <a:t>Intonazione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7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Derivazione zero + derivazione con </a:t>
            </a:r>
            <a:br>
              <a:rPr lang="it-IT" i="1" dirty="0"/>
            </a:br>
            <a:r>
              <a:rPr lang="it-IT" i="1" dirty="0"/>
              <a:t>-</a:t>
            </a:r>
            <a:r>
              <a:rPr lang="it-IT" i="1" dirty="0" err="1"/>
              <a:t>ament</a:t>
            </a:r>
            <a:r>
              <a:rPr lang="it-IT" i="1" dirty="0"/>
              <a:t>-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47" y="1600200"/>
            <a:ext cx="812230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736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Derivazione da un verbo parasintetico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88" y="1412776"/>
            <a:ext cx="9163050" cy="514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20975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La vocale tematica sotto N </a:t>
            </a:r>
            <a:r>
              <a:rPr lang="it-IT" i="1" dirty="0">
                <a:sym typeface="Wingdings" panose="05000000000000000000" pitchFamily="2" charset="2"/>
              </a:rPr>
              <a:t> V</a:t>
            </a:r>
            <a:endParaRPr lang="it-IT" i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4597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026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al + legger + i + </a:t>
            </a:r>
            <a:r>
              <a:rPr lang="it-IT" i="1" dirty="0" err="1"/>
              <a:t>ment</a:t>
            </a:r>
            <a:r>
              <a:rPr lang="it-IT" i="1" dirty="0"/>
              <a:t> +o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82" y="1600200"/>
            <a:ext cx="7785636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1521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Verbi parasintetici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400" dirty="0"/>
              <a:t>ingiallire</a:t>
            </a:r>
          </a:p>
          <a:p>
            <a:r>
              <a:rPr lang="it-IT" sz="4400" dirty="0"/>
              <a:t>sbottonare</a:t>
            </a:r>
          </a:p>
          <a:p>
            <a:r>
              <a:rPr lang="it-IT" sz="4400" dirty="0"/>
              <a:t>derattizzare</a:t>
            </a:r>
          </a:p>
          <a:p>
            <a:endParaRPr lang="it-IT" sz="44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6800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Esercizi di trascrizione fonetica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4400" dirty="0">
                <a:solidFill>
                  <a:srgbClr val="FF0000"/>
                </a:solidFill>
              </a:rPr>
              <a:t>ci</a:t>
            </a:r>
            <a:r>
              <a:rPr lang="it-IT" sz="4400" dirty="0"/>
              <a:t>abatta			 [</a:t>
            </a:r>
            <a:r>
              <a:rPr lang="it-IT" sz="4400" dirty="0" err="1">
                <a:solidFill>
                  <a:srgbClr val="FF0000"/>
                </a:solidFill>
              </a:rPr>
              <a:t>tʃ</a:t>
            </a:r>
            <a:r>
              <a:rPr lang="it-IT" sz="4400" dirty="0" err="1"/>
              <a:t>aˈbat:a</a:t>
            </a:r>
            <a:r>
              <a:rPr lang="it-IT" sz="4400" dirty="0"/>
              <a:t>] 	 </a:t>
            </a:r>
          </a:p>
          <a:p>
            <a:pPr marL="0" indent="0">
              <a:buNone/>
            </a:pPr>
            <a:r>
              <a:rPr lang="it-IT" sz="4400" dirty="0"/>
              <a:t>oma</a:t>
            </a:r>
            <a:r>
              <a:rPr lang="it-IT" sz="4400" dirty="0">
                <a:solidFill>
                  <a:srgbClr val="FF0000"/>
                </a:solidFill>
              </a:rPr>
              <a:t>ggi</a:t>
            </a:r>
            <a:r>
              <a:rPr lang="it-IT" sz="4400" dirty="0"/>
              <a:t>o		 [</a:t>
            </a:r>
            <a:r>
              <a:rPr lang="it-IT" sz="4400" dirty="0" err="1"/>
              <a:t>oˈma</a:t>
            </a:r>
            <a:r>
              <a:rPr lang="it-IT" sz="4400" dirty="0" err="1">
                <a:solidFill>
                  <a:srgbClr val="FF0000"/>
                </a:solidFill>
              </a:rPr>
              <a:t>d:ʒ</a:t>
            </a:r>
            <a:r>
              <a:rPr lang="it-IT" sz="4400" dirty="0" err="1"/>
              <a:t>o</a:t>
            </a:r>
            <a:r>
              <a:rPr lang="it-IT" sz="4400" dirty="0"/>
              <a:t>]</a:t>
            </a:r>
          </a:p>
          <a:p>
            <a:pPr marL="0" indent="0">
              <a:buNone/>
            </a:pPr>
            <a:r>
              <a:rPr lang="it-IT" sz="4400" dirty="0"/>
              <a:t>fa</a:t>
            </a:r>
            <a:r>
              <a:rPr lang="it-IT" sz="4400" dirty="0">
                <a:solidFill>
                  <a:srgbClr val="FF0000"/>
                </a:solidFill>
              </a:rPr>
              <a:t>cci</a:t>
            </a:r>
            <a:r>
              <a:rPr lang="it-IT" sz="4400" dirty="0"/>
              <a:t>a			 [ˈ</a:t>
            </a:r>
            <a:r>
              <a:rPr lang="it-IT" sz="4400" dirty="0" err="1"/>
              <a:t>fa</a:t>
            </a:r>
            <a:r>
              <a:rPr lang="it-IT" sz="4400" dirty="0" err="1">
                <a:solidFill>
                  <a:srgbClr val="FF0000"/>
                </a:solidFill>
              </a:rPr>
              <a:t>t:ʃ</a:t>
            </a:r>
            <a:r>
              <a:rPr lang="it-IT" sz="4400" dirty="0" err="1"/>
              <a:t>a</a:t>
            </a:r>
            <a:r>
              <a:rPr lang="it-IT" sz="4400" dirty="0"/>
              <a:t>] 	 	</a:t>
            </a:r>
          </a:p>
          <a:p>
            <a:pPr marL="0" indent="0">
              <a:buNone/>
            </a:pPr>
            <a:r>
              <a:rPr lang="it-IT" sz="4400" dirty="0">
                <a:solidFill>
                  <a:srgbClr val="FF0000"/>
                </a:solidFill>
              </a:rPr>
              <a:t>gi</a:t>
            </a:r>
            <a:r>
              <a:rPr lang="it-IT" sz="4400" dirty="0"/>
              <a:t>ovane			 [ˈ</a:t>
            </a:r>
            <a:r>
              <a:rPr lang="it-IT" sz="4400" dirty="0" err="1">
                <a:solidFill>
                  <a:srgbClr val="FF0000"/>
                </a:solidFill>
              </a:rPr>
              <a:t>dʒ</a:t>
            </a:r>
            <a:r>
              <a:rPr lang="it-IT" sz="4400" dirty="0" err="1"/>
              <a:t>o:vane</a:t>
            </a:r>
            <a:r>
              <a:rPr lang="it-IT" sz="4400" dirty="0"/>
              <a:t>]	</a:t>
            </a:r>
          </a:p>
          <a:p>
            <a:pPr marL="0" indent="0">
              <a:buNone/>
            </a:pPr>
            <a:r>
              <a:rPr lang="it-IT" sz="4400" dirty="0">
                <a:solidFill>
                  <a:srgbClr val="FF0000"/>
                </a:solidFill>
              </a:rPr>
              <a:t>sci</a:t>
            </a:r>
            <a:r>
              <a:rPr lang="it-IT" sz="4400" dirty="0"/>
              <a:t>enza			 [ˈ</a:t>
            </a:r>
            <a:r>
              <a:rPr lang="it-IT" sz="4400" dirty="0" err="1">
                <a:solidFill>
                  <a:srgbClr val="FF0000"/>
                </a:solidFill>
              </a:rPr>
              <a:t>ʃ</a:t>
            </a:r>
            <a:r>
              <a:rPr lang="it-IT" sz="4400" dirty="0" err="1"/>
              <a:t>ɛntsa</a:t>
            </a:r>
            <a:r>
              <a:rPr lang="it-IT" sz="4400" dirty="0"/>
              <a:t>] </a:t>
            </a:r>
          </a:p>
          <a:p>
            <a:pPr marL="0" indent="0">
              <a:buNone/>
            </a:pPr>
            <a:r>
              <a:rPr lang="it-IT" sz="4400" dirty="0"/>
              <a:t>cono</a:t>
            </a:r>
            <a:r>
              <a:rPr lang="it-IT" sz="4400" dirty="0">
                <a:solidFill>
                  <a:srgbClr val="FF0000"/>
                </a:solidFill>
              </a:rPr>
              <a:t>sc</a:t>
            </a:r>
            <a:r>
              <a:rPr lang="it-IT" sz="4400" dirty="0"/>
              <a:t>enza		 [</a:t>
            </a:r>
            <a:r>
              <a:rPr lang="it-IT" sz="4400" dirty="0" err="1"/>
              <a:t>konoˈ</a:t>
            </a:r>
            <a:r>
              <a:rPr lang="it-IT" sz="4400" dirty="0" err="1" smtClean="0">
                <a:solidFill>
                  <a:srgbClr val="FF0000"/>
                </a:solidFill>
              </a:rPr>
              <a:t>ʃ:</a:t>
            </a:r>
            <a:r>
              <a:rPr lang="it-IT" sz="4400" dirty="0" err="1" smtClean="0"/>
              <a:t>ɛntsa</a:t>
            </a:r>
            <a:r>
              <a:rPr lang="it-IT" sz="4400" dirty="0"/>
              <a:t>] </a:t>
            </a:r>
            <a:endParaRPr lang="it-IT" sz="4400" dirty="0" smtClean="0"/>
          </a:p>
          <a:p>
            <a:pPr marL="0" indent="0">
              <a:buNone/>
            </a:pPr>
            <a:r>
              <a:rPr lang="it-IT" sz="4400" dirty="0"/>
              <a:t>[</a:t>
            </a:r>
            <a:r>
              <a:rPr lang="it-IT" sz="4400" dirty="0" smtClean="0"/>
              <a:t>ˈ</a:t>
            </a:r>
            <a:r>
              <a:rPr lang="it-IT" sz="4400" dirty="0" err="1" smtClean="0"/>
              <a:t>skɔ:</a:t>
            </a:r>
            <a:r>
              <a:rPr lang="it-IT" sz="4400" dirty="0" err="1" smtClean="0">
                <a:solidFill>
                  <a:srgbClr val="FF0000"/>
                </a:solidFill>
              </a:rPr>
              <a:t>ʎ</a:t>
            </a:r>
            <a:r>
              <a:rPr lang="it-IT" sz="4400" dirty="0" err="1" smtClean="0"/>
              <a:t>o</a:t>
            </a:r>
            <a:r>
              <a:rPr lang="it-IT" sz="4400" dirty="0" smtClean="0"/>
              <a:t>] </a:t>
            </a:r>
            <a:r>
              <a:rPr lang="it-IT" sz="4400" dirty="0"/>
              <a:t>[ˈ</a:t>
            </a:r>
            <a:r>
              <a:rPr lang="it-IT" sz="4400" dirty="0" err="1" smtClean="0"/>
              <a:t>skɔ</a:t>
            </a:r>
            <a:r>
              <a:rPr lang="it-IT" sz="4400" dirty="0" err="1" smtClean="0">
                <a:solidFill>
                  <a:srgbClr val="FF0000"/>
                </a:solidFill>
              </a:rPr>
              <a:t>ʎ:</a:t>
            </a:r>
            <a:r>
              <a:rPr lang="it-IT" sz="4400" dirty="0" err="1" smtClean="0"/>
              <a:t>o</a:t>
            </a:r>
            <a:r>
              <a:rPr lang="it-IT" sz="4400" dirty="0"/>
              <a:t>] </a:t>
            </a:r>
          </a:p>
          <a:p>
            <a:pPr marL="0" indent="0">
              <a:buNone/>
            </a:pPr>
            <a:endParaRPr lang="it-IT" sz="4400" dirty="0"/>
          </a:p>
          <a:p>
            <a:pPr marL="0" indent="0">
              <a:buNone/>
            </a:pPr>
            <a:endParaRPr lang="it-IT" sz="4400" dirty="0"/>
          </a:p>
          <a:p>
            <a:pPr marL="0" indent="0">
              <a:buNone/>
            </a:pPr>
            <a:endParaRPr lang="it-IT" sz="4400" dirty="0"/>
          </a:p>
          <a:p>
            <a:pPr marL="0" indent="0">
              <a:buNone/>
            </a:pPr>
            <a:r>
              <a:rPr lang="it-IT" sz="4400" dirty="0"/>
              <a:t>										</a:t>
            </a:r>
          </a:p>
        </p:txBody>
      </p:sp>
    </p:spTree>
    <p:extLst>
      <p:ext uri="{BB962C8B-B14F-4D97-AF65-F5344CB8AC3E}">
        <p14:creationId xmlns:p14="http://schemas.microsoft.com/office/powerpoint/2010/main" val="31153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affricate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dirty="0"/>
              <a:t>[ˈ</a:t>
            </a:r>
            <a:r>
              <a:rPr lang="it-IT" dirty="0" err="1"/>
              <a:t>tʃi:na</a:t>
            </a:r>
            <a:r>
              <a:rPr lang="it-IT" dirty="0"/>
              <a:t>]			 [ˈ</a:t>
            </a:r>
            <a:r>
              <a:rPr lang="it-IT" dirty="0" err="1"/>
              <a:t>fat:ʃo</a:t>
            </a:r>
            <a:r>
              <a:rPr lang="it-IT" dirty="0"/>
              <a:t>]</a:t>
            </a:r>
          </a:p>
          <a:p>
            <a:r>
              <a:rPr lang="it-IT" dirty="0"/>
              <a:t>[ˈ</a:t>
            </a:r>
            <a:r>
              <a:rPr lang="it-IT" dirty="0" err="1"/>
              <a:t>dʒi:na</a:t>
            </a:r>
            <a:r>
              <a:rPr lang="it-IT" dirty="0"/>
              <a:t>]			 [ˈ</a:t>
            </a:r>
            <a:r>
              <a:rPr lang="it-IT" dirty="0" err="1"/>
              <a:t>fad:ʒo</a:t>
            </a:r>
            <a:r>
              <a:rPr lang="it-IT" dirty="0"/>
              <a:t>]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[ˈ</a:t>
            </a:r>
            <a:r>
              <a:rPr lang="it-IT" dirty="0" err="1"/>
              <a:t>tsuk:ero</a:t>
            </a:r>
            <a:r>
              <a:rPr lang="it-IT" dirty="0"/>
              <a:t>]   		[ˈ</a:t>
            </a:r>
            <a:r>
              <a:rPr lang="it-IT" dirty="0" err="1"/>
              <a:t>dzuk:ero</a:t>
            </a:r>
            <a:r>
              <a:rPr lang="it-IT" dirty="0"/>
              <a:t>]</a:t>
            </a:r>
          </a:p>
          <a:p>
            <a:r>
              <a:rPr lang="it-IT" dirty="0"/>
              <a:t>[ˈ</a:t>
            </a:r>
            <a:r>
              <a:rPr lang="it-IT" dirty="0" err="1"/>
              <a:t>dzɛ:ro</a:t>
            </a:r>
            <a:r>
              <a:rPr lang="it-IT" dirty="0"/>
              <a:t>]</a:t>
            </a:r>
          </a:p>
          <a:p>
            <a:endParaRPr lang="it-IT" dirty="0"/>
          </a:p>
          <a:p>
            <a:r>
              <a:rPr lang="it-IT" dirty="0"/>
              <a:t>[ˈ</a:t>
            </a:r>
            <a:r>
              <a:rPr lang="it-IT" dirty="0" err="1"/>
              <a:t>rat:sa</a:t>
            </a:r>
            <a:r>
              <a:rPr lang="it-IT" dirty="0"/>
              <a:t>]</a:t>
            </a:r>
          </a:p>
          <a:p>
            <a:r>
              <a:rPr lang="it-IT" dirty="0"/>
              <a:t>[ˈ</a:t>
            </a:r>
            <a:r>
              <a:rPr lang="it-IT" dirty="0" err="1"/>
              <a:t>rad:za</a:t>
            </a:r>
            <a:r>
              <a:rPr lang="it-IT" dirty="0"/>
              <a:t>]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0086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Le laterali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[</a:t>
            </a:r>
            <a:r>
              <a:rPr lang="it-IT" dirty="0" err="1"/>
              <a:t>ʎi</a:t>
            </a:r>
            <a:r>
              <a:rPr lang="it-IT" dirty="0"/>
              <a:t>]  </a:t>
            </a:r>
          </a:p>
          <a:p>
            <a:r>
              <a:rPr lang="it-IT" dirty="0"/>
              <a:t>[li] </a:t>
            </a:r>
          </a:p>
          <a:p>
            <a:r>
              <a:rPr lang="it-IT" dirty="0"/>
              <a:t>[</a:t>
            </a:r>
            <a:r>
              <a:rPr lang="it-IT" dirty="0" err="1"/>
              <a:t>maˈʎ:o:ne</a:t>
            </a:r>
            <a:r>
              <a:rPr lang="it-IT" dirty="0"/>
              <a:t>] 		[</a:t>
            </a:r>
            <a:r>
              <a:rPr lang="it-IT" dirty="0" err="1"/>
              <a:t>maˈʎo:ne</a:t>
            </a:r>
            <a:r>
              <a:rPr lang="it-IT" dirty="0"/>
              <a:t>]  </a:t>
            </a:r>
          </a:p>
          <a:p>
            <a:endParaRPr lang="it-IT" dirty="0"/>
          </a:p>
          <a:p>
            <a:r>
              <a:rPr lang="it-IT" dirty="0"/>
              <a:t>[ˈ</a:t>
            </a:r>
            <a:r>
              <a:rPr lang="it-IT" dirty="0" err="1"/>
              <a:t>maʎ:a</a:t>
            </a:r>
            <a:r>
              <a:rPr lang="it-IT" dirty="0"/>
              <a:t>] 		 	[ˈ</a:t>
            </a:r>
            <a:r>
              <a:rPr lang="it-IT" dirty="0" err="1"/>
              <a:t>ma:ʎa</a:t>
            </a:r>
            <a:r>
              <a:rPr lang="it-IT" dirty="0"/>
              <a:t>] 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102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IPA: simboli univoci!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[ˈ</a:t>
            </a:r>
            <a:r>
              <a:rPr lang="it-IT" dirty="0" err="1"/>
              <a:t>tʃe:ra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era</a:t>
            </a:r>
          </a:p>
          <a:p>
            <a:r>
              <a:rPr lang="it-IT" dirty="0"/>
              <a:t>[ˈ</a:t>
            </a:r>
            <a:r>
              <a:rPr lang="it-IT" dirty="0" err="1"/>
              <a:t>ka:ra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ara</a:t>
            </a:r>
          </a:p>
          <a:p>
            <a:r>
              <a:rPr lang="it-IT" dirty="0"/>
              <a:t>[ˈ</a:t>
            </a:r>
            <a:r>
              <a:rPr lang="it-IT" dirty="0" err="1"/>
              <a:t>ka:za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a</a:t>
            </a:r>
            <a:r>
              <a:rPr lang="it-IT" b="1" i="1" dirty="0"/>
              <a:t>s</a:t>
            </a:r>
            <a:r>
              <a:rPr lang="it-IT" i="1" dirty="0"/>
              <a:t>a</a:t>
            </a:r>
          </a:p>
          <a:p>
            <a:r>
              <a:rPr lang="it-IT" dirty="0"/>
              <a:t>[ˈ</a:t>
            </a:r>
            <a:r>
              <a:rPr lang="it-IT" dirty="0" err="1"/>
              <a:t>ka:sa</a:t>
            </a:r>
            <a:r>
              <a:rPr lang="it-IT" dirty="0"/>
              <a:t>]				</a:t>
            </a:r>
            <a:r>
              <a:rPr lang="it-IT" b="1" i="1" dirty="0"/>
              <a:t>c</a:t>
            </a:r>
            <a:r>
              <a:rPr lang="it-IT" i="1" dirty="0"/>
              <a:t>a</a:t>
            </a:r>
            <a:r>
              <a:rPr lang="it-IT" b="1" i="1" dirty="0"/>
              <a:t>s</a:t>
            </a:r>
            <a:r>
              <a:rPr lang="it-IT" i="1" dirty="0"/>
              <a:t>a</a:t>
            </a:r>
          </a:p>
          <a:p>
            <a:r>
              <a:rPr lang="it-IT" dirty="0"/>
              <a:t>[ˈ</a:t>
            </a:r>
            <a:r>
              <a:rPr lang="it-IT" dirty="0" err="1"/>
              <a:t>sa:na</a:t>
            </a:r>
            <a:r>
              <a:rPr lang="it-IT" dirty="0"/>
              <a:t>]				</a:t>
            </a:r>
            <a:r>
              <a:rPr lang="it-IT" b="1" i="1" dirty="0"/>
              <a:t>s</a:t>
            </a:r>
            <a:r>
              <a:rPr lang="it-IT" i="1" dirty="0"/>
              <a:t>ana</a:t>
            </a:r>
          </a:p>
          <a:p>
            <a:r>
              <a:rPr lang="it-IT" dirty="0"/>
              <a:t>[</a:t>
            </a:r>
            <a:r>
              <a:rPr lang="it-IT" dirty="0" err="1"/>
              <a:t>keraˈti:na</a:t>
            </a:r>
            <a:r>
              <a:rPr lang="it-IT" dirty="0"/>
              <a:t>]			</a:t>
            </a:r>
            <a:r>
              <a:rPr lang="it-IT" b="1" i="1" dirty="0"/>
              <a:t>ch</a:t>
            </a:r>
            <a:r>
              <a:rPr lang="it-IT" i="1" dirty="0"/>
              <a:t>eratina</a:t>
            </a:r>
          </a:p>
          <a:p>
            <a:endParaRPr lang="it-IT" i="1" dirty="0"/>
          </a:p>
          <a:p>
            <a:endParaRPr lang="it-IT" i="1" dirty="0"/>
          </a:p>
          <a:p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091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Coppia più importante?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/>
              <a:t>[ˈ</a:t>
            </a:r>
            <a:r>
              <a:rPr lang="it-IT" sz="3600" dirty="0" err="1"/>
              <a:t>ka:ra</a:t>
            </a:r>
            <a:r>
              <a:rPr lang="it-IT" sz="3600" dirty="0"/>
              <a:t>]				</a:t>
            </a:r>
            <a:r>
              <a:rPr lang="it-IT" sz="3600" b="1" i="1" dirty="0"/>
              <a:t>c</a:t>
            </a:r>
            <a:r>
              <a:rPr lang="it-IT" sz="3600" i="1" dirty="0"/>
              <a:t>ara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ka:za</a:t>
            </a:r>
            <a:r>
              <a:rPr lang="it-IT" sz="3600" dirty="0"/>
              <a:t>]				</a:t>
            </a:r>
            <a:r>
              <a:rPr lang="it-IT" sz="3600" b="1" i="1" dirty="0"/>
              <a:t>c</a:t>
            </a:r>
            <a:r>
              <a:rPr lang="it-IT" sz="3600" i="1" dirty="0"/>
              <a:t>a</a:t>
            </a:r>
            <a:r>
              <a:rPr lang="it-IT" sz="3600" b="1" i="1" dirty="0"/>
              <a:t>s</a:t>
            </a:r>
            <a:r>
              <a:rPr lang="it-IT" sz="3600" i="1" dirty="0"/>
              <a:t>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2343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oppure 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/>
              <a:t>[ˈ</a:t>
            </a:r>
            <a:r>
              <a:rPr lang="it-IT" sz="3600" dirty="0" err="1"/>
              <a:t>ka:ra</a:t>
            </a:r>
            <a:r>
              <a:rPr lang="it-IT" sz="3600" dirty="0"/>
              <a:t>]				</a:t>
            </a:r>
            <a:r>
              <a:rPr lang="it-IT" sz="3600" b="1" i="1" dirty="0"/>
              <a:t>c</a:t>
            </a:r>
            <a:r>
              <a:rPr lang="it-IT" sz="3600" i="1" dirty="0"/>
              <a:t>ara</a:t>
            </a:r>
          </a:p>
          <a:p>
            <a:r>
              <a:rPr lang="it-IT" sz="3600" dirty="0"/>
              <a:t>[ˈ</a:t>
            </a:r>
            <a:r>
              <a:rPr lang="it-IT" sz="3600" dirty="0" err="1"/>
              <a:t>ka:sa</a:t>
            </a:r>
            <a:r>
              <a:rPr lang="it-IT" sz="3600" dirty="0"/>
              <a:t>]				</a:t>
            </a:r>
            <a:r>
              <a:rPr lang="it-IT" sz="3600" b="1" i="1" dirty="0"/>
              <a:t>c</a:t>
            </a:r>
            <a:r>
              <a:rPr lang="it-IT" sz="3600" i="1" dirty="0"/>
              <a:t>a</a:t>
            </a:r>
            <a:r>
              <a:rPr lang="it-IT" sz="3600" b="1" i="1" dirty="0"/>
              <a:t>s</a:t>
            </a:r>
            <a:r>
              <a:rPr lang="it-IT" sz="3600" i="1" dirty="0"/>
              <a:t>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1789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Esercizi di sintassi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it-IT" dirty="0"/>
              <a:t>Ho regalato un libro a Carlo</a:t>
            </a:r>
          </a:p>
          <a:p>
            <a:pPr marL="514350" indent="-514350">
              <a:buAutoNum type="arabicParenR"/>
            </a:pPr>
            <a:r>
              <a:rPr lang="it-IT" dirty="0"/>
              <a:t>Ho regalato un libro di linguistica per Anna a Carlo</a:t>
            </a:r>
          </a:p>
          <a:p>
            <a:pPr marL="514350" indent="-514350">
              <a:buAutoNum type="arabicParenR"/>
            </a:pPr>
            <a:r>
              <a:rPr lang="it-IT" dirty="0"/>
              <a:t>A Emma piace il sushi</a:t>
            </a:r>
          </a:p>
          <a:p>
            <a:pPr marL="514350" indent="-514350">
              <a:buAutoNum type="arabicParenR"/>
            </a:pPr>
            <a:r>
              <a:rPr lang="it-IT" dirty="0"/>
              <a:t>Ieri ho regalato un libro di linguistica a Carlo</a:t>
            </a:r>
          </a:p>
          <a:p>
            <a:pPr marL="514350" indent="-514350">
              <a:buAutoNum type="arabicParenR"/>
            </a:pPr>
            <a:r>
              <a:rPr lang="it-IT" dirty="0"/>
              <a:t>Sinceramente, l’anno scorso avevi sostenuto un’altra cosa</a:t>
            </a:r>
          </a:p>
          <a:p>
            <a:pPr marL="514350" indent="-514350">
              <a:buAutoNum type="arabicParenR"/>
            </a:pPr>
            <a:r>
              <a:rPr lang="it-IT" dirty="0"/>
              <a:t>Oggi ha parlato sinceramente</a:t>
            </a:r>
          </a:p>
          <a:p>
            <a:pPr marL="514350" indent="-514350">
              <a:buAutoNum type="arabicParenR"/>
            </a:pPr>
            <a:endParaRPr lang="it-IT" sz="4000" dirty="0"/>
          </a:p>
          <a:p>
            <a:pPr marL="514350" indent="-514350">
              <a:buAutoNum type="arabicParenR"/>
            </a:pPr>
            <a:endParaRPr lang="it-IT" sz="4000" dirty="0"/>
          </a:p>
          <a:p>
            <a:pPr marL="0" indent="0">
              <a:buNone/>
            </a:pP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24120420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5450</TotalTime>
  <Words>313</Words>
  <Application>Microsoft Office PowerPoint</Application>
  <PresentationFormat>Presentazione su schermo (4:3)</PresentationFormat>
  <Paragraphs>178</Paragraphs>
  <Slides>37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1" baseType="lpstr">
      <vt:lpstr>Arial</vt:lpstr>
      <vt:lpstr>Calibri</vt:lpstr>
      <vt:lpstr>Wingdings</vt:lpstr>
      <vt:lpstr>Tema di Office</vt:lpstr>
      <vt:lpstr>Fondamenti di linguistica</vt:lpstr>
      <vt:lpstr>Schema delle consonanti</vt:lpstr>
      <vt:lpstr>Le occlusive</vt:lpstr>
      <vt:lpstr>Le affricate</vt:lpstr>
      <vt:lpstr>Le laterali</vt:lpstr>
      <vt:lpstr>IPA: simboli univoci!</vt:lpstr>
      <vt:lpstr>Coppia più importante?</vt:lpstr>
      <vt:lpstr>oppure …</vt:lpstr>
      <vt:lpstr>Esercizi di sintassi</vt:lpstr>
      <vt:lpstr>Ho regalato un libro a Carlo</vt:lpstr>
      <vt:lpstr>un libro di linguistica</vt:lpstr>
      <vt:lpstr>Il circostanziale ieri aggiunto a F</vt:lpstr>
      <vt:lpstr>La mobilità dei circostanziali</vt:lpstr>
      <vt:lpstr>un libro per Anna</vt:lpstr>
      <vt:lpstr>un libro di linguistica per Anna a Carlo</vt:lpstr>
      <vt:lpstr>Det più basso</vt:lpstr>
      <vt:lpstr>Aus più basso</vt:lpstr>
      <vt:lpstr>Sinceramente come circostanziale</vt:lpstr>
      <vt:lpstr>Sinceramente come modificatore interno</vt:lpstr>
      <vt:lpstr>Coppie minime</vt:lpstr>
      <vt:lpstr>Ancora coppie minime</vt:lpstr>
      <vt:lpstr>Coppia minima?</vt:lpstr>
      <vt:lpstr>Le nasali: distintività e allofonia</vt:lpstr>
      <vt:lpstr>Fonemi e allofoni</vt:lpstr>
      <vt:lpstr>Allomorfia</vt:lpstr>
      <vt:lpstr>Coppie minime?</vt:lpstr>
      <vt:lpstr>Trascrizione fonetica e fonematica</vt:lpstr>
      <vt:lpstr>Le vibranti (varianti libere in italiano)</vt:lpstr>
      <vt:lpstr>Schema delle consonanti</vt:lpstr>
      <vt:lpstr>Coppie minime e quantità</vt:lpstr>
      <vt:lpstr>Tratti soprasegmentali o prosodici</vt:lpstr>
      <vt:lpstr>Derivazione zero + derivazione con  -ament-</vt:lpstr>
      <vt:lpstr>Derivazione da un verbo parasintetico</vt:lpstr>
      <vt:lpstr>La vocale tematica sotto N  V</vt:lpstr>
      <vt:lpstr>al + legger + i + ment +o</vt:lpstr>
      <vt:lpstr>Verbi parasintetici</vt:lpstr>
      <vt:lpstr>Esercizi di trascrizione fonetica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docente</dc:creator>
  <cp:lastModifiedBy>Mario Squartini</cp:lastModifiedBy>
  <cp:revision>624</cp:revision>
  <cp:lastPrinted>2019-10-23T09:26:37Z</cp:lastPrinted>
  <dcterms:created xsi:type="dcterms:W3CDTF">2016-09-19T08:42:47Z</dcterms:created>
  <dcterms:modified xsi:type="dcterms:W3CDTF">2020-10-21T14:29:50Z</dcterms:modified>
</cp:coreProperties>
</file>