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551" r:id="rId2"/>
    <p:sldId id="489" r:id="rId3"/>
    <p:sldId id="491" r:id="rId4"/>
    <p:sldId id="515" r:id="rId5"/>
    <p:sldId id="517" r:id="rId6"/>
    <p:sldId id="522" r:id="rId7"/>
    <p:sldId id="523" r:id="rId8"/>
    <p:sldId id="524" r:id="rId9"/>
    <p:sldId id="504" r:id="rId10"/>
    <p:sldId id="505" r:id="rId11"/>
    <p:sldId id="506" r:id="rId12"/>
    <p:sldId id="511" r:id="rId13"/>
    <p:sldId id="508" r:id="rId14"/>
    <p:sldId id="556" r:id="rId15"/>
    <p:sldId id="557" r:id="rId16"/>
    <p:sldId id="558" r:id="rId17"/>
    <p:sldId id="559" r:id="rId18"/>
    <p:sldId id="560" r:id="rId19"/>
    <p:sldId id="561" r:id="rId20"/>
    <p:sldId id="562" r:id="rId21"/>
    <p:sldId id="563" r:id="rId22"/>
    <p:sldId id="564" r:id="rId23"/>
    <p:sldId id="565" r:id="rId24"/>
    <p:sldId id="566" r:id="rId25"/>
    <p:sldId id="567" r:id="rId26"/>
    <p:sldId id="568" r:id="rId27"/>
    <p:sldId id="569" r:id="rId28"/>
    <p:sldId id="570" r:id="rId29"/>
    <p:sldId id="571" r:id="rId30"/>
    <p:sldId id="572" r:id="rId31"/>
    <p:sldId id="573" r:id="rId32"/>
    <p:sldId id="574" r:id="rId33"/>
    <p:sldId id="575" r:id="rId3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ecilia Andorno" initials="C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556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0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894FE-588A-4970-9192-9CC5599A2640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61305-E4FA-4D29-A8FC-602A5244D5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20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1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2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3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73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2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49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77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2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8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2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93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Fondamenti di linguistica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4800" dirty="0" smtClean="0"/>
          </a:p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r>
              <a:rPr lang="it-IT" sz="4800" i="1" dirty="0" smtClean="0"/>
              <a:t>seconda </a:t>
            </a:r>
            <a:r>
              <a:rPr lang="it-IT" sz="4800" i="1" dirty="0"/>
              <a:t>settimana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6279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la pasta fredda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9592" y="1600201"/>
            <a:ext cx="7344816" cy="4205064"/>
          </a:xfrm>
        </p:spPr>
        <p:txBody>
          <a:bodyPr/>
          <a:lstStyle/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8FEEC19F-0AA8-DF47-B6E9-7426918AE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657808"/>
            <a:ext cx="6768752" cy="411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5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9A04E6C-C4F8-BF43-82FF-63C8CE209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fredde serate invernali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641B0482-1105-3E44-8417-47F47AFC35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1628800"/>
            <a:ext cx="7344816" cy="4324399"/>
          </a:xfrm>
        </p:spPr>
      </p:pic>
    </p:spTree>
    <p:extLst>
      <p:ext uri="{BB962C8B-B14F-4D97-AF65-F5344CB8AC3E}">
        <p14:creationId xmlns:p14="http://schemas.microsoft.com/office/powerpoint/2010/main" val="3004615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0D9185A-51A2-F64C-AC3F-67F1CDAEE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Poss</a:t>
            </a:r>
            <a:r>
              <a:rPr lang="it-IT" i="1" dirty="0"/>
              <a:t>(</a:t>
            </a:r>
            <a:r>
              <a:rPr lang="it-IT" i="1" dirty="0" err="1"/>
              <a:t>essivo</a:t>
            </a:r>
            <a:r>
              <a:rPr lang="it-IT" i="1" dirty="0"/>
              <a:t>)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4C5CC885-113F-A547-A567-D3ADCAD003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1417638"/>
            <a:ext cx="6480720" cy="4675658"/>
          </a:xfrm>
        </p:spPr>
      </p:pic>
    </p:spTree>
    <p:extLst>
      <p:ext uri="{BB962C8B-B14F-4D97-AF65-F5344CB8AC3E}">
        <p14:creationId xmlns:p14="http://schemas.microsoft.com/office/powerpoint/2010/main" val="2497410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D236AA5-724C-254E-BFC2-9EA962AD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/>
              <a:t>Dimostrativi = </a:t>
            </a:r>
            <a:r>
              <a:rPr lang="it-IT" i="1" dirty="0" err="1"/>
              <a:t>Det</a:t>
            </a:r>
            <a:endParaRPr lang="it-IT" i="1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AA0E2F61-CBB0-B44D-B9C4-05B4A583BE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700808"/>
            <a:ext cx="7704856" cy="4464496"/>
          </a:xfrm>
        </p:spPr>
      </p:pic>
    </p:spTree>
    <p:extLst>
      <p:ext uri="{BB962C8B-B14F-4D97-AF65-F5344CB8AC3E}">
        <p14:creationId xmlns:p14="http://schemas.microsoft.com/office/powerpoint/2010/main" val="1272948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Analisi in costituenti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it-IT" sz="4400" dirty="0"/>
              <a:t>l</a:t>
            </a:r>
            <a:r>
              <a:rPr lang="it-IT" sz="4400" dirty="0" smtClean="0"/>
              <a:t>a consegna della password agli utenti </a:t>
            </a:r>
          </a:p>
          <a:p>
            <a:pPr marL="514350" indent="-514350">
              <a:buAutoNum type="arabicParenR"/>
            </a:pPr>
            <a:endParaRPr lang="it-IT" sz="4400" dirty="0"/>
          </a:p>
          <a:p>
            <a:pPr marL="514350" indent="-514350">
              <a:buAutoNum type="arabicParenR"/>
            </a:pPr>
            <a:r>
              <a:rPr lang="it-IT" sz="4400" dirty="0"/>
              <a:t>l</a:t>
            </a:r>
            <a:r>
              <a:rPr lang="it-IT" sz="4400" dirty="0" smtClean="0"/>
              <a:t>a consegna della password di primo accesso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7492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consegna della password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7796" r="-177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09495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consegna agli utenti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5300" r="-253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16759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da N a SN …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5300" r="-253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12957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SN = N + </a:t>
            </a:r>
            <a:r>
              <a:rPr lang="it-IT" i="1" dirty="0" err="1" smtClean="0"/>
              <a:t>SPrep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2432" r="-124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84661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la consegna della password agli utenti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t="4279" b="427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7625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L’albero di una parola con un morfema flessivo</a:t>
            </a:r>
            <a:endParaRPr lang="it-IT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09" y="1600200"/>
            <a:ext cx="768598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07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l</a:t>
            </a:r>
            <a:r>
              <a:rPr lang="it-IT" i="1" dirty="0" smtClean="0"/>
              <a:t>a consegna della password di primo accesso</a:t>
            </a:r>
            <a:endParaRPr lang="it-IT" i="1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 l="-14624" r="-146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6700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i</a:t>
            </a:r>
            <a:r>
              <a:rPr lang="it-IT" i="1" dirty="0" smtClean="0"/>
              <a:t>l bambino con il pigiama a righe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31319" r="-31319"/>
          <a:stretch>
            <a:fillRect/>
          </a:stretch>
        </p:blipFill>
        <p:spPr>
          <a:xfrm>
            <a:off x="0" y="1529496"/>
            <a:ext cx="8892480" cy="4851832"/>
          </a:xfrm>
        </p:spPr>
      </p:pic>
    </p:spTree>
    <p:extLst>
      <p:ext uri="{BB962C8B-B14F-4D97-AF65-F5344CB8AC3E}">
        <p14:creationId xmlns:p14="http://schemas.microsoft.com/office/powerpoint/2010/main" val="523820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quaderno a quadretti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9551" r="-29551"/>
          <a:stretch>
            <a:fillRect/>
          </a:stretch>
        </p:blipFill>
        <p:spPr>
          <a:xfrm>
            <a:off x="179512" y="1556792"/>
            <a:ext cx="8784976" cy="4525963"/>
          </a:xfrm>
        </p:spPr>
      </p:pic>
    </p:spTree>
    <p:extLst>
      <p:ext uri="{BB962C8B-B14F-4D97-AF65-F5344CB8AC3E}">
        <p14:creationId xmlns:p14="http://schemas.microsoft.com/office/powerpoint/2010/main" val="265021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il quaderno di matematica a quadretti</a:t>
            </a:r>
            <a:endParaRPr lang="it-IT" i="1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 l="-9508" r="-950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515596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quaderno di matematica di Maria</a:t>
            </a:r>
            <a:endParaRPr lang="it-IT" i="1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 l="-13289" r="-132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41405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i</a:t>
            </a:r>
            <a:r>
              <a:rPr lang="it-IT" i="1" dirty="0" smtClean="0"/>
              <a:t>l quaderno di matematica della mia amica</a:t>
            </a:r>
            <a:endParaRPr lang="it-IT" i="1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 l="302" r="30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1966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 smtClean="0"/>
              <a:t>ri</a:t>
            </a:r>
            <a:r>
              <a:rPr lang="it-IT" i="1" dirty="0" smtClean="0"/>
              <a:t>-</a:t>
            </a:r>
            <a:r>
              <a:rPr lang="it-IT" i="1" dirty="0" err="1" smtClean="0"/>
              <a:t>copr</a:t>
            </a:r>
            <a:r>
              <a:rPr lang="it-IT" i="1" dirty="0" smtClean="0"/>
              <a:t>-</a:t>
            </a:r>
            <a:r>
              <a:rPr lang="it-IT" i="1" dirty="0" err="1" smtClean="0"/>
              <a:t>iment</a:t>
            </a:r>
            <a:r>
              <a:rPr lang="it-IT" i="1" dirty="0" smtClean="0"/>
              <a:t>-o / </a:t>
            </a:r>
            <a:r>
              <a:rPr lang="it-IT" i="1" dirty="0" err="1" smtClean="0"/>
              <a:t>ri</a:t>
            </a:r>
            <a:r>
              <a:rPr lang="it-IT" i="1" dirty="0" smtClean="0"/>
              <a:t>-copri-</a:t>
            </a:r>
            <a:r>
              <a:rPr lang="it-IT" i="1" dirty="0" err="1" smtClean="0"/>
              <a:t>ment</a:t>
            </a:r>
            <a:r>
              <a:rPr lang="it-IT" i="1" dirty="0" smtClean="0"/>
              <a:t>-o</a:t>
            </a:r>
            <a:endParaRPr lang="it-IT" i="1" dirty="0"/>
          </a:p>
        </p:txBody>
      </p:sp>
      <p:pic>
        <p:nvPicPr>
          <p:cNvPr id="4" name="Segnaposto contenuto 3" descr="img001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293" r="-74293"/>
          <a:stretch>
            <a:fillRect/>
          </a:stretch>
        </p:blipFill>
        <p:spPr>
          <a:xfrm rot="5400000">
            <a:off x="522515" y="-316933"/>
            <a:ext cx="8229600" cy="8360229"/>
          </a:xfrm>
        </p:spPr>
      </p:pic>
    </p:spTree>
    <p:extLst>
      <p:ext uri="{BB962C8B-B14F-4D97-AF65-F5344CB8AC3E}">
        <p14:creationId xmlns:p14="http://schemas.microsoft.com/office/powerpoint/2010/main" val="3845756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Vocalismo romanzo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dirty="0" smtClean="0"/>
              <a:t>FĪLUM &gt; [ˈ</a:t>
            </a:r>
            <a:r>
              <a:rPr lang="it-IT" sz="3600" dirty="0" err="1" smtClean="0"/>
              <a:t>fi:lo</a:t>
            </a:r>
            <a:r>
              <a:rPr lang="it-IT" sz="3600" dirty="0" smtClean="0"/>
              <a:t>]		[ˈ</a:t>
            </a:r>
            <a:r>
              <a:rPr lang="it-IT" sz="3600" dirty="0" err="1" smtClean="0"/>
              <a:t>lu:na</a:t>
            </a:r>
            <a:r>
              <a:rPr lang="it-IT" sz="3600" dirty="0" smtClean="0"/>
              <a:t>] &lt; LŪNAM</a:t>
            </a:r>
          </a:p>
          <a:p>
            <a:pPr marL="0" indent="0">
              <a:buNone/>
            </a:pPr>
            <a:r>
              <a:rPr lang="it-IT" sz="3600" dirty="0" smtClean="0"/>
              <a:t>NĬVEM </a:t>
            </a:r>
            <a:r>
              <a:rPr lang="it-IT" sz="3600" dirty="0"/>
              <a:t>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ne:ve</a:t>
            </a:r>
            <a:r>
              <a:rPr lang="it-IT" sz="3600" dirty="0" smtClean="0"/>
              <a:t>]</a:t>
            </a:r>
            <a:r>
              <a:rPr lang="it-IT" sz="3600" dirty="0"/>
              <a:t>	</a:t>
            </a:r>
            <a:r>
              <a:rPr lang="it-IT" sz="3600" dirty="0" smtClean="0"/>
              <a:t>      [ˈ</a:t>
            </a:r>
            <a:r>
              <a:rPr lang="it-IT" sz="3600" dirty="0" err="1" smtClean="0"/>
              <a:t>kro:tʃe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CRŬCEM</a:t>
            </a:r>
          </a:p>
          <a:p>
            <a:pPr marL="0" indent="0">
              <a:buNone/>
            </a:pPr>
            <a:r>
              <a:rPr lang="it-IT" sz="3600" dirty="0" smtClean="0"/>
              <a:t>CĒRAM </a:t>
            </a:r>
            <a:r>
              <a:rPr lang="it-IT" sz="3600" dirty="0"/>
              <a:t>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tʃe:ra</a:t>
            </a:r>
            <a:r>
              <a:rPr lang="it-IT" sz="3600" dirty="0" smtClean="0"/>
              <a:t>]</a:t>
            </a:r>
            <a:r>
              <a:rPr lang="it-IT" sz="3600" dirty="0"/>
              <a:t>		</a:t>
            </a:r>
            <a:r>
              <a:rPr lang="it-IT" sz="3600" dirty="0" smtClean="0"/>
              <a:t>[ˈ</a:t>
            </a:r>
            <a:r>
              <a:rPr lang="it-IT" sz="3600" dirty="0" err="1" smtClean="0"/>
              <a:t>so:le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SŌLEM</a:t>
            </a:r>
          </a:p>
          <a:p>
            <a:pPr marL="0" indent="0">
              <a:buNone/>
            </a:pPr>
            <a:r>
              <a:rPr lang="it-IT" sz="3600" dirty="0" smtClean="0"/>
              <a:t>PĔCTUS</a:t>
            </a:r>
            <a:r>
              <a:rPr lang="it-IT" sz="3600" dirty="0"/>
              <a:t> 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pɛt:o</a:t>
            </a:r>
            <a:r>
              <a:rPr lang="it-IT" sz="3600" dirty="0"/>
              <a:t>]		</a:t>
            </a:r>
            <a:r>
              <a:rPr lang="it-IT" sz="3600" dirty="0" smtClean="0"/>
              <a:t>[ˈ</a:t>
            </a:r>
            <a:r>
              <a:rPr lang="it-IT" sz="3600" dirty="0" err="1" smtClean="0"/>
              <a:t>nɔt:e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NŎCTEM</a:t>
            </a:r>
          </a:p>
          <a:p>
            <a:pPr marL="0" indent="0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dirty="0"/>
              <a:t>PĀNEM &gt; [ˈ</a:t>
            </a:r>
            <a:r>
              <a:rPr lang="it-IT" sz="3600" dirty="0" err="1"/>
              <a:t>pa:ne</a:t>
            </a:r>
            <a:r>
              <a:rPr lang="it-IT" sz="3600" dirty="0"/>
              <a:t>]</a:t>
            </a:r>
          </a:p>
          <a:p>
            <a:pPr marL="0" indent="0" algn="ctr">
              <a:buNone/>
            </a:pPr>
            <a:r>
              <a:rPr lang="it-IT" sz="3600" dirty="0" smtClean="0"/>
              <a:t>CĂSAM &gt; [ˈ</a:t>
            </a:r>
            <a:r>
              <a:rPr lang="it-IT" sz="3600" dirty="0" err="1" smtClean="0"/>
              <a:t>ka:za</a:t>
            </a:r>
            <a:r>
              <a:rPr lang="it-IT" sz="36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4342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Altezza delle vocali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vocali alte 				[i]     [u]  </a:t>
            </a:r>
          </a:p>
          <a:p>
            <a:endParaRPr lang="it-IT" dirty="0"/>
          </a:p>
          <a:p>
            <a:r>
              <a:rPr lang="it-IT" dirty="0" smtClean="0"/>
              <a:t>vocali medio-alte  			[e]    [o]</a:t>
            </a:r>
          </a:p>
          <a:p>
            <a:endParaRPr lang="it-IT" dirty="0"/>
          </a:p>
          <a:p>
            <a:r>
              <a:rPr lang="it-IT" dirty="0" smtClean="0"/>
              <a:t>vocali medio-basse 			[ɛ]     [ɔ]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vocali basse </a:t>
            </a:r>
            <a:r>
              <a:rPr lang="it-IT" dirty="0"/>
              <a:t>	</a:t>
            </a:r>
            <a:r>
              <a:rPr lang="it-IT" dirty="0" smtClean="0"/>
              <a:t>			     [a]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670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Attenzione ai contesti fonetici!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it-IT" sz="4400" dirty="0" smtClean="0"/>
          </a:p>
          <a:p>
            <a:pPr algn="ctr"/>
            <a:r>
              <a:rPr lang="it-IT" sz="4400" i="1" dirty="0" smtClean="0"/>
              <a:t>piede</a:t>
            </a:r>
            <a:r>
              <a:rPr lang="it-IT" sz="4400" dirty="0" smtClean="0"/>
              <a:t>  &lt; PĔDEM</a:t>
            </a:r>
            <a:endParaRPr lang="it-IT" sz="4400" dirty="0"/>
          </a:p>
          <a:p>
            <a:pPr algn="ctr"/>
            <a:r>
              <a:rPr lang="it-IT" sz="4400" i="1" dirty="0" smtClean="0"/>
              <a:t>buono</a:t>
            </a:r>
            <a:r>
              <a:rPr lang="it-IT" sz="4400" dirty="0" smtClean="0"/>
              <a:t> &lt; BŎNUM</a:t>
            </a:r>
          </a:p>
          <a:p>
            <a:pPr algn="ctr"/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233549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Una parola derivata</a:t>
            </a:r>
            <a:endParaRPr lang="it-IT" i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18339"/>
            <a:ext cx="8229600" cy="448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4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consegna la password agli utenti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t="2860" b="286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395732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Nomi e verbi: stesse basi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4400" dirty="0" smtClean="0"/>
              <a:t>impedivano</a:t>
            </a:r>
          </a:p>
          <a:p>
            <a:pPr marL="0" indent="0">
              <a:buNone/>
            </a:pPr>
            <a:r>
              <a:rPr lang="it-IT" sz="4400" dirty="0" smtClean="0"/>
              <a:t>impedimento</a:t>
            </a:r>
            <a:endParaRPr lang="it-IT" sz="4400" dirty="0"/>
          </a:p>
          <a:p>
            <a:pPr marL="0" indent="0">
              <a:buNone/>
            </a:pPr>
            <a:r>
              <a:rPr lang="it-IT" sz="4400" dirty="0" smtClean="0"/>
              <a:t>arredavano </a:t>
            </a:r>
          </a:p>
          <a:p>
            <a:pPr marL="0" indent="0">
              <a:buNone/>
            </a:pPr>
            <a:r>
              <a:rPr lang="it-IT" sz="4400" dirty="0" smtClean="0"/>
              <a:t>arredamento</a:t>
            </a:r>
          </a:p>
          <a:p>
            <a:pPr marL="0" indent="0">
              <a:buNone/>
            </a:pPr>
            <a:r>
              <a:rPr lang="it-IT" sz="4400" dirty="0" smtClean="0"/>
              <a:t>spegnimento </a:t>
            </a:r>
          </a:p>
          <a:p>
            <a:pPr marL="0" indent="0">
              <a:buNone/>
            </a:pPr>
            <a:r>
              <a:rPr lang="it-IT" sz="4400" dirty="0" smtClean="0"/>
              <a:t>rifacimento </a:t>
            </a:r>
            <a:endParaRPr lang="it-IT" sz="4400" dirty="0"/>
          </a:p>
          <a:p>
            <a:pPr marL="0" indent="0">
              <a:buNone/>
            </a:pPr>
            <a:endParaRPr lang="it-IT" sz="4800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67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conversione = derivazione zero</a:t>
            </a:r>
            <a:endParaRPr lang="it-IT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49634"/>
            <a:ext cx="8229600" cy="4027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45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Consonanti IPA </a:t>
            </a:r>
            <a:endParaRPr lang="it-IT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3"/>
            <a:ext cx="8064896" cy="403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92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Parola flessa: un verbo</a:t>
            </a:r>
            <a:endParaRPr lang="it-IT" i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30" y="1600200"/>
            <a:ext cx="751853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27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Una parola derivata e flessa</a:t>
            </a:r>
            <a:endParaRPr lang="it-IT" i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99" y="1600200"/>
            <a:ext cx="707280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46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Da arredo o da arredare?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</a:t>
            </a:r>
            <a:r>
              <a:rPr lang="it-IT" dirty="0" smtClean="0"/>
              <a:t>rredamento</a:t>
            </a:r>
          </a:p>
          <a:p>
            <a:r>
              <a:rPr lang="it-IT" dirty="0" smtClean="0"/>
              <a:t>censimento</a:t>
            </a:r>
          </a:p>
          <a:p>
            <a:r>
              <a:rPr lang="it-IT" dirty="0" smtClean="0"/>
              <a:t>respingimento</a:t>
            </a:r>
          </a:p>
          <a:p>
            <a:r>
              <a:rPr lang="it-IT" dirty="0" smtClean="0"/>
              <a:t>risorgimento</a:t>
            </a:r>
          </a:p>
          <a:p>
            <a:r>
              <a:rPr lang="it-IT" dirty="0" smtClean="0"/>
              <a:t>concentramento</a:t>
            </a:r>
          </a:p>
          <a:p>
            <a:r>
              <a:rPr lang="it-IT" dirty="0" smtClean="0"/>
              <a:t>ricoprimento</a:t>
            </a:r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i="1" dirty="0" smtClean="0"/>
              <a:t>sistematicità dei processi morfologici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64618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vocale tematica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arred</a:t>
            </a:r>
            <a:r>
              <a:rPr lang="it-IT" b="1" dirty="0" smtClean="0"/>
              <a:t>a</a:t>
            </a:r>
            <a:r>
              <a:rPr lang="it-IT" dirty="0" smtClean="0"/>
              <a:t>mento</a:t>
            </a:r>
          </a:p>
          <a:p>
            <a:r>
              <a:rPr lang="it-IT" dirty="0" smtClean="0"/>
              <a:t>arred</a:t>
            </a:r>
            <a:r>
              <a:rPr lang="it-IT" b="1" dirty="0" smtClean="0"/>
              <a:t>a</a:t>
            </a:r>
            <a:r>
              <a:rPr lang="it-IT" dirty="0" smtClean="0"/>
              <a:t>vi</a:t>
            </a:r>
          </a:p>
          <a:p>
            <a:r>
              <a:rPr lang="it-IT" dirty="0" smtClean="0"/>
              <a:t>arred</a:t>
            </a:r>
            <a:r>
              <a:rPr lang="it-IT" b="1" dirty="0" smtClean="0"/>
              <a:t>a</a:t>
            </a:r>
            <a:r>
              <a:rPr lang="it-IT" dirty="0" smtClean="0"/>
              <a:t>re</a:t>
            </a:r>
          </a:p>
          <a:p>
            <a:endParaRPr lang="it-IT" dirty="0"/>
          </a:p>
          <a:p>
            <a:r>
              <a:rPr lang="it-IT" dirty="0" smtClean="0"/>
              <a:t>fer</a:t>
            </a:r>
            <a:r>
              <a:rPr lang="it-IT" b="1" dirty="0" smtClean="0"/>
              <a:t>i</a:t>
            </a:r>
            <a:r>
              <a:rPr lang="it-IT" dirty="0" smtClean="0"/>
              <a:t>mento</a:t>
            </a:r>
          </a:p>
          <a:p>
            <a:r>
              <a:rPr lang="it-IT" dirty="0" smtClean="0"/>
              <a:t>fer</a:t>
            </a:r>
            <a:r>
              <a:rPr lang="it-IT" b="1" dirty="0" smtClean="0"/>
              <a:t>i</a:t>
            </a:r>
            <a:r>
              <a:rPr lang="it-IT" dirty="0" smtClean="0"/>
              <a:t>vi</a:t>
            </a:r>
          </a:p>
          <a:p>
            <a:r>
              <a:rPr lang="it-IT" dirty="0" smtClean="0"/>
              <a:t>fer</a:t>
            </a:r>
            <a:r>
              <a:rPr lang="it-IT" b="1" dirty="0" smtClean="0"/>
              <a:t>i</a:t>
            </a:r>
            <a:r>
              <a:rPr lang="it-IT" dirty="0" smtClean="0"/>
              <a:t>re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2516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Due soluzioni per la vocale tematica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4000" i="1" dirty="0" err="1" smtClean="0"/>
              <a:t>ricopr</a:t>
            </a:r>
            <a:r>
              <a:rPr lang="it-IT" sz="4000" i="1" dirty="0" smtClean="0"/>
              <a:t>-</a:t>
            </a:r>
            <a:r>
              <a:rPr lang="it-IT" sz="4000" b="1" i="1" dirty="0" err="1" smtClean="0"/>
              <a:t>i</a:t>
            </a:r>
            <a:r>
              <a:rPr lang="it-IT" sz="4000" i="1" dirty="0" err="1" smtClean="0"/>
              <a:t>ment</a:t>
            </a:r>
            <a:r>
              <a:rPr lang="it-IT" sz="4000" i="1" dirty="0" smtClean="0"/>
              <a:t>-o</a:t>
            </a:r>
          </a:p>
          <a:p>
            <a:pPr marL="0" indent="0" algn="ctr">
              <a:buNone/>
            </a:pPr>
            <a:r>
              <a:rPr lang="it-IT" sz="4000" i="1" dirty="0" smtClean="0"/>
              <a:t>ricopr</a:t>
            </a:r>
            <a:r>
              <a:rPr lang="it-IT" sz="4000" b="1" i="1" dirty="0" smtClean="0"/>
              <a:t>i</a:t>
            </a:r>
            <a:r>
              <a:rPr lang="it-IT" sz="4000" i="1" dirty="0" smtClean="0"/>
              <a:t>-</a:t>
            </a:r>
            <a:r>
              <a:rPr lang="it-IT" sz="4000" i="1" dirty="0" err="1" smtClean="0"/>
              <a:t>ment</a:t>
            </a:r>
            <a:r>
              <a:rPr lang="it-IT" sz="4000" i="1" dirty="0" smtClean="0"/>
              <a:t>-o</a:t>
            </a:r>
          </a:p>
          <a:p>
            <a:pPr marL="0" indent="0" algn="ctr">
              <a:buNone/>
            </a:pPr>
            <a:r>
              <a:rPr lang="it-IT" sz="4000" i="1" dirty="0" err="1"/>
              <a:t>ricopr</a:t>
            </a:r>
            <a:r>
              <a:rPr lang="it-IT" sz="4000" i="1" dirty="0" smtClean="0"/>
              <a:t>-</a:t>
            </a:r>
            <a:r>
              <a:rPr lang="it-IT" sz="4000" b="1" i="1" dirty="0" smtClean="0"/>
              <a:t>i</a:t>
            </a:r>
            <a:r>
              <a:rPr lang="it-IT" sz="4000" i="1" dirty="0" smtClean="0"/>
              <a:t>re</a:t>
            </a:r>
          </a:p>
          <a:p>
            <a:pPr marL="0" indent="0" algn="ctr">
              <a:buNone/>
            </a:pPr>
            <a:r>
              <a:rPr lang="it-IT" sz="4000" i="1" dirty="0"/>
              <a:t>ricopr</a:t>
            </a:r>
            <a:r>
              <a:rPr lang="it-IT" sz="4000" b="1" i="1" dirty="0" smtClean="0"/>
              <a:t>i</a:t>
            </a:r>
            <a:r>
              <a:rPr lang="it-IT" sz="4000" i="1" dirty="0" smtClean="0"/>
              <a:t>-re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3928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310C89A-CBE0-A44A-B874-A0C2C0D71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fredde serate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94481D18-66BC-F64C-B62B-A9423EA78D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556792"/>
            <a:ext cx="6552728" cy="4392488"/>
          </a:xfrm>
        </p:spPr>
      </p:pic>
    </p:spTree>
    <p:extLst>
      <p:ext uri="{BB962C8B-B14F-4D97-AF65-F5344CB8AC3E}">
        <p14:creationId xmlns:p14="http://schemas.microsoft.com/office/powerpoint/2010/main" val="1137152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4954</TotalTime>
  <Words>204</Words>
  <Application>Microsoft Office PowerPoint</Application>
  <PresentationFormat>Presentazione su schermo (4:3)</PresentationFormat>
  <Paragraphs>84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Tema di Office</vt:lpstr>
      <vt:lpstr>Fondamenti di linguistica</vt:lpstr>
      <vt:lpstr>L’albero di una parola con un morfema flessivo</vt:lpstr>
      <vt:lpstr>Una parola derivata</vt:lpstr>
      <vt:lpstr>Parola flessa: un verbo</vt:lpstr>
      <vt:lpstr>Una parola derivata e flessa</vt:lpstr>
      <vt:lpstr>Da arredo o da arredare?</vt:lpstr>
      <vt:lpstr>La vocale tematica</vt:lpstr>
      <vt:lpstr>Due soluzioni per la vocale tematica</vt:lpstr>
      <vt:lpstr>le fredde serate</vt:lpstr>
      <vt:lpstr>la pasta fredda</vt:lpstr>
      <vt:lpstr>le fredde serate invernali</vt:lpstr>
      <vt:lpstr>Poss(essivo)</vt:lpstr>
      <vt:lpstr>Dimostrativi = Det</vt:lpstr>
      <vt:lpstr>Analisi in costituenti</vt:lpstr>
      <vt:lpstr>la consegna della password</vt:lpstr>
      <vt:lpstr>la consegna agli utenti</vt:lpstr>
      <vt:lpstr>da N a SN …</vt:lpstr>
      <vt:lpstr>SN = N + SPrep</vt:lpstr>
      <vt:lpstr>la consegna della password agli utenti</vt:lpstr>
      <vt:lpstr>la consegna della password di primo accesso</vt:lpstr>
      <vt:lpstr>il bambino con il pigiama a righe</vt:lpstr>
      <vt:lpstr>il quaderno a quadretti</vt:lpstr>
      <vt:lpstr>il quaderno di matematica a quadretti</vt:lpstr>
      <vt:lpstr>il quaderno di matematica di Maria</vt:lpstr>
      <vt:lpstr>il quaderno di matematica della mia amica</vt:lpstr>
      <vt:lpstr>ri-copr-iment-o / ri-copri-ment-o</vt:lpstr>
      <vt:lpstr>Vocalismo romanzo</vt:lpstr>
      <vt:lpstr>Altezza delle vocali</vt:lpstr>
      <vt:lpstr>Attenzione ai contesti fonetici!</vt:lpstr>
      <vt:lpstr>consegna la password agli utenti</vt:lpstr>
      <vt:lpstr>Nomi e verbi: stesse basi</vt:lpstr>
      <vt:lpstr>La conversione = derivazione zero</vt:lpstr>
      <vt:lpstr>Consonanti IPA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docente</dc:creator>
  <cp:lastModifiedBy>Mario</cp:lastModifiedBy>
  <cp:revision>537</cp:revision>
  <cp:lastPrinted>2019-10-23T09:26:37Z</cp:lastPrinted>
  <dcterms:created xsi:type="dcterms:W3CDTF">2016-09-19T08:42:47Z</dcterms:created>
  <dcterms:modified xsi:type="dcterms:W3CDTF">2020-10-08T08:20:53Z</dcterms:modified>
</cp:coreProperties>
</file>