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41" d="100"/>
          <a:sy n="41" d="100"/>
        </p:scale>
        <p:origin x="36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515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944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659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65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495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949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22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76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7676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433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27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FA0D1-7A88-4FF8-9512-B0CDF509D459}" type="datetimeFigureOut">
              <a:rPr lang="it-IT" smtClean="0"/>
              <a:t>11/01/2021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259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738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L’importante, proprio per privilegiare la lettura diretta e non il taglio manualistico, è che si abbia il coraggio di potare drasticamente le opere minori: che hanno la loro importanza, si capisce, ma a scuola bisogna scegliere se l’</a:t>
            </a:r>
            <a:r>
              <a:rPr lang="it-IT" i="1" dirty="0"/>
              <a:t>Orlando Furioso</a:t>
            </a:r>
            <a:r>
              <a:rPr lang="it-IT" dirty="0"/>
              <a:t> è più significativo delle </a:t>
            </a:r>
            <a:r>
              <a:rPr lang="it-IT" i="1" dirty="0"/>
              <a:t>Satire</a:t>
            </a:r>
            <a:r>
              <a:rPr lang="it-IT" dirty="0"/>
              <a:t> o della </a:t>
            </a:r>
            <a:r>
              <a:rPr lang="it-IT" i="1" dirty="0" err="1" smtClean="0"/>
              <a:t>Cassaria</a:t>
            </a:r>
            <a:endParaRPr lang="it-IT" i="1" dirty="0" smtClean="0"/>
          </a:p>
          <a:p>
            <a:pPr marL="0" indent="0">
              <a:buNone/>
            </a:pPr>
            <a:r>
              <a:rPr lang="it-IT" dirty="0" smtClean="0"/>
              <a:t>(Luca </a:t>
            </a:r>
            <a:r>
              <a:rPr lang="it-IT" dirty="0" err="1" smtClean="0"/>
              <a:t>Serianni</a:t>
            </a:r>
            <a:r>
              <a:rPr lang="it-IT" dirty="0" smtClean="0"/>
              <a:t>, </a:t>
            </a:r>
            <a:r>
              <a:rPr lang="it-IT" i="1" dirty="0" smtClean="0"/>
              <a:t>L’ora di italiano)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6988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it-IT" sz="3200" dirty="0" smtClean="0"/>
              <a:t>(G. Baldi, </a:t>
            </a:r>
            <a:r>
              <a:rPr lang="it-IT" sz="3200" i="1" dirty="0" smtClean="0"/>
              <a:t>La sfida della scuola. Crisi dell’Umanesimo e tradizione del dialogo</a:t>
            </a:r>
            <a:r>
              <a:rPr lang="it-IT" sz="3200" dirty="0" smtClean="0"/>
              <a:t>, Paravia, Torino 2016, pp. 45-46).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4"/>
            <a:ext cx="11064498" cy="48851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Se non si è fissato un vero canone, comunque almeno fino agli anni Ottanta una scrematura nella sterminata congerie degli scrittori si è operata. […] Ma anche questa scrematura, che ha lasciato sopravvivere nella memoria solo gli scrittori più rilevanti, ai fini dell’insegnamento non è sufficiente: gli autori da ricordare (si parla sempre di quelli attivi e affermati sino agli anni Ottanta) restano comunque troppi, per essere affrontati tutti a scuola. Da qui deriva una caratteristica che accomuna molti manuali scolastici: un’ampia </a:t>
            </a:r>
            <a:r>
              <a:rPr lang="it-IT" dirty="0" err="1"/>
              <a:t>antologizzazione</a:t>
            </a:r>
            <a:r>
              <a:rPr lang="it-IT" dirty="0"/>
              <a:t> del Novecento, che però si riduce a una serie di scrittori presentati con una scarna scheda critica e un passo solo tratto dalle opere, con effetto di polverizzazione del quadro culturale; e non vale a ovviare all’inconveniente il raggruppamento in correnti e tendenze o in percorsi tematici e di genere, perché il senso di atomizzazione permane egualmente. Atomizzazione che pone sempre l’insegnante di fronte a scelte difficili, o all’inseguimento di una totalità irraggiungibile</a:t>
            </a:r>
            <a:r>
              <a:rPr lang="it-IT" dirty="0" smtClean="0"/>
              <a:t>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051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G. Baldi, </a:t>
            </a:r>
            <a:r>
              <a:rPr lang="it-IT" sz="3200" i="1" dirty="0"/>
              <a:t>La sfida della scuola. Crisi dell’Umanesimo e tradizione del dialogo</a:t>
            </a:r>
            <a:r>
              <a:rPr lang="it-IT" sz="3200" dirty="0"/>
              <a:t>, Paravia, Torino 2016,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Mi sento allora di avanzare una proposta, che spero non suoni eccessivamente scandalosa. I compilatori di antologie devono avere il coraggio di compiere scelte più radicali: in base a criteri che ciascuno di essi può liberamente fissare, individuare pochi autori, ritenuti maggiormente significativi e rappresentativi, dedicando ad essi brevi capitoli monografici, con una presentazione un po’ più approfondita e una scelta più ampia di testi, che dia un’idea dello svolgimento dell’opera complessiva, e ignorare tutto il resto. In tal caso l’assenza di un canone stabilito si può trasformare da limite e difficoltà in occasione di libertà</a:t>
            </a:r>
          </a:p>
        </p:txBody>
      </p:sp>
    </p:spTree>
    <p:extLst>
      <p:ext uri="{BB962C8B-B14F-4D97-AF65-F5344CB8AC3E}">
        <p14:creationId xmlns:p14="http://schemas.microsoft.com/office/powerpoint/2010/main" val="2372737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Quadripartizione del secondo Novecento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it-IT" dirty="0"/>
              <a:t>1945-1955: la narrativa di argomento resistenziale (Vittorini, Viganò, Calvino, obliquamente Pavese, e Fenoglio, che segue una periodizzazione tutta sua, per via della sua posizione isolata);</a:t>
            </a:r>
          </a:p>
          <a:p>
            <a:pPr lvl="0"/>
            <a:r>
              <a:rPr lang="it-IT" dirty="0"/>
              <a:t>1955-1963: il realismo sociale-speculativo, che riflette sulle condizioni dell’Italia contemporanea, e le confronta con gli ideali che avevano guidato la Resistenza (Calvino, Bassani, Cassola, Moravia);</a:t>
            </a:r>
          </a:p>
          <a:p>
            <a:pPr lvl="0"/>
            <a:r>
              <a:rPr lang="it-IT" dirty="0"/>
              <a:t>1963-1979: il romanzo sperimentale, che nasce dalla neoavanguardia (Sanguineti e Balestrini) e trova poi compimento in autori anche diversi (Consolo e Volponi);</a:t>
            </a:r>
          </a:p>
          <a:p>
            <a:pPr lvl="0"/>
            <a:r>
              <a:rPr lang="it-IT" dirty="0"/>
              <a:t>1979-2001: il romanzo postmoderno, inaugurato da </a:t>
            </a:r>
            <a:r>
              <a:rPr lang="it-IT" i="1" dirty="0"/>
              <a:t>Se una notte d’inverno un viaggiatore</a:t>
            </a:r>
            <a:r>
              <a:rPr lang="it-IT" dirty="0"/>
              <a:t>, che denuncia l’impossibilità ormai di raccontare, poiché tutto è stato già detto e che trova in Eco, Tondelli e Tabucchi i suoi punti di riferimento.</a:t>
            </a:r>
            <a:r>
              <a:rPr lang="it-IT" i="1" dirty="0"/>
              <a:t> 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0119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un passo de </a:t>
            </a:r>
            <a:r>
              <a:rPr lang="it-IT" i="1" dirty="0"/>
              <a:t>Il sentiero dei nidi di ragno</a:t>
            </a:r>
            <a:r>
              <a:rPr lang="it-IT" dirty="0"/>
              <a:t>, come momento rappresentativo della letteratura della </a:t>
            </a:r>
            <a:r>
              <a:rPr lang="it-IT" dirty="0" smtClean="0"/>
              <a:t>Resistenza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un brano tratto da </a:t>
            </a:r>
            <a:r>
              <a:rPr lang="it-IT" i="1" dirty="0"/>
              <a:t>La speculazione edilizia</a:t>
            </a:r>
            <a:r>
              <a:rPr lang="it-IT" dirty="0"/>
              <a:t> (1957) o da </a:t>
            </a:r>
            <a:r>
              <a:rPr lang="it-IT" i="1" dirty="0"/>
              <a:t>La giornata d’uno scrutatore</a:t>
            </a:r>
            <a:r>
              <a:rPr lang="it-IT" dirty="0"/>
              <a:t> (1963</a:t>
            </a:r>
            <a:r>
              <a:rPr lang="it-IT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Un brano di </a:t>
            </a:r>
            <a:r>
              <a:rPr lang="it-IT" i="1" dirty="0"/>
              <a:t>Il castello dei destini incrociati </a:t>
            </a:r>
            <a:r>
              <a:rPr lang="it-IT" dirty="0"/>
              <a:t>(1969) e soprattutto </a:t>
            </a:r>
            <a:r>
              <a:rPr lang="it-IT" i="1" dirty="0"/>
              <a:t>Le città invisibili</a:t>
            </a:r>
            <a:r>
              <a:rPr lang="it-IT" dirty="0"/>
              <a:t> (1972</a:t>
            </a:r>
            <a:r>
              <a:rPr lang="it-IT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Un brano di </a:t>
            </a:r>
            <a:r>
              <a:rPr lang="it-IT" i="1" dirty="0" smtClean="0"/>
              <a:t>Se una notte d’inverno un viaggiatore</a:t>
            </a:r>
            <a:r>
              <a:rPr lang="it-IT" dirty="0"/>
              <a:t> </a:t>
            </a:r>
            <a:r>
              <a:rPr lang="it-IT" dirty="0" smtClean="0"/>
              <a:t>o di </a:t>
            </a:r>
            <a:r>
              <a:rPr lang="it-IT" i="1" smtClean="0"/>
              <a:t>Palomar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04489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(G. Baldi, La sfida della scuola. Crisi dell’Umanesimo e tradizione del dialogo, Paravia, Torino 2016, pp. 45-46).</vt:lpstr>
      <vt:lpstr>G. Baldi, La sfida della scuola. Crisi dell’Umanesimo e tradizione del dialogo, Paravia, Torino 2016,</vt:lpstr>
      <vt:lpstr>Quadripartizione del secondo Novecento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Massimiliano Tortora</dc:creator>
  <cp:lastModifiedBy>Massimiliano Tortora</cp:lastModifiedBy>
  <cp:revision>1</cp:revision>
  <dcterms:created xsi:type="dcterms:W3CDTF">2021-01-10T23:42:40Z</dcterms:created>
  <dcterms:modified xsi:type="dcterms:W3CDTF">2021-01-10T23:43:20Z</dcterms:modified>
</cp:coreProperties>
</file>