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765" r:id="rId2"/>
    <p:sldId id="766" r:id="rId3"/>
    <p:sldId id="767" r:id="rId4"/>
    <p:sldId id="768" r:id="rId5"/>
    <p:sldId id="769" r:id="rId6"/>
    <p:sldId id="770" r:id="rId7"/>
    <p:sldId id="771" r:id="rId8"/>
    <p:sldId id="772" r:id="rId9"/>
    <p:sldId id="600" r:id="rId10"/>
    <p:sldId id="639" r:id="rId11"/>
    <p:sldId id="668" r:id="rId12"/>
    <p:sldId id="640" r:id="rId13"/>
    <p:sldId id="644" r:id="rId14"/>
    <p:sldId id="614" r:id="rId15"/>
    <p:sldId id="817" r:id="rId16"/>
    <p:sldId id="796" r:id="rId17"/>
    <p:sldId id="798" r:id="rId18"/>
    <p:sldId id="797" r:id="rId19"/>
    <p:sldId id="799" r:id="rId20"/>
    <p:sldId id="800" r:id="rId21"/>
    <p:sldId id="801" r:id="rId22"/>
    <p:sldId id="813" r:id="rId23"/>
    <p:sldId id="812" r:id="rId24"/>
    <p:sldId id="802" r:id="rId25"/>
    <p:sldId id="811" r:id="rId26"/>
    <p:sldId id="803" r:id="rId27"/>
    <p:sldId id="814" r:id="rId28"/>
    <p:sldId id="809" r:id="rId29"/>
    <p:sldId id="805" r:id="rId30"/>
    <p:sldId id="806" r:id="rId31"/>
    <p:sldId id="815" r:id="rId32"/>
    <p:sldId id="816" r:id="rId33"/>
    <p:sldId id="778" r:id="rId34"/>
    <p:sldId id="779" r:id="rId35"/>
    <p:sldId id="780" r:id="rId36"/>
    <p:sldId id="781" r:id="rId37"/>
    <p:sldId id="782" r:id="rId38"/>
    <p:sldId id="783" r:id="rId39"/>
    <p:sldId id="784" r:id="rId4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Cecilia Andorno" initials="C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4" autoAdjust="0"/>
    <p:restoredTop sz="94556" autoAdjust="0"/>
  </p:normalViewPr>
  <p:slideViewPr>
    <p:cSldViewPr>
      <p:cViewPr varScale="1">
        <p:scale>
          <a:sx n="53" d="100"/>
          <a:sy n="53" d="100"/>
        </p:scale>
        <p:origin x="-96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0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894FE-588A-4970-9192-9CC5599A2640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61305-E4FA-4D29-A8FC-602A5244D5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20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0494-175A-4A1D-ACC1-F7B111CD72E7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0087-85FA-47DD-8C9C-DE99AB331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1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0494-175A-4A1D-ACC1-F7B111CD72E7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0087-85FA-47DD-8C9C-DE99AB331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2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0494-175A-4A1D-ACC1-F7B111CD72E7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0087-85FA-47DD-8C9C-DE99AB331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36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0494-175A-4A1D-ACC1-F7B111CD72E7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0087-85FA-47DD-8C9C-DE99AB331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73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0494-175A-4A1D-ACC1-F7B111CD72E7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0087-85FA-47DD-8C9C-DE99AB331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25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0494-175A-4A1D-ACC1-F7B111CD72E7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0087-85FA-47DD-8C9C-DE99AB331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49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0494-175A-4A1D-ACC1-F7B111CD72E7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0087-85FA-47DD-8C9C-DE99AB331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77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0494-175A-4A1D-ACC1-F7B111CD72E7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0087-85FA-47DD-8C9C-DE99AB331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2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0494-175A-4A1D-ACC1-F7B111CD72E7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0087-85FA-47DD-8C9C-DE99AB331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81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0494-175A-4A1D-ACC1-F7B111CD72E7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0087-85FA-47DD-8C9C-DE99AB331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2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0494-175A-4A1D-ACC1-F7B111CD72E7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0087-85FA-47DD-8C9C-DE99AB331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42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0494-175A-4A1D-ACC1-F7B111CD72E7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A0087-85FA-47DD-8C9C-DE99AB331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93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Fondamenti di linguistica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sz="4800" dirty="0"/>
          </a:p>
          <a:p>
            <a:pPr marL="0" indent="0" algn="ctr">
              <a:buNone/>
            </a:pPr>
            <a:endParaRPr lang="it-IT" sz="4800" dirty="0"/>
          </a:p>
          <a:p>
            <a:pPr marL="0" indent="0" algn="ctr">
              <a:buNone/>
            </a:pPr>
            <a:r>
              <a:rPr lang="it-IT" sz="4800" i="1" dirty="0" smtClean="0"/>
              <a:t>quinta </a:t>
            </a:r>
            <a:r>
              <a:rPr lang="it-IT" sz="4800" i="1" dirty="0"/>
              <a:t>settimana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268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Dittonghi e iati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2088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6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Dittonghi ascendenti e discendenti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98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15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Variabilità da dittongo a iato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3690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8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Dittonghi: non solo vocali alte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9208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22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Una parola composta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992887" cy="472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59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smtClean="0"/>
              <a:t>Parole composte e unità plurilessicali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dirty="0"/>
              <a:t>portalettere			</a:t>
            </a:r>
            <a:r>
              <a:rPr lang="it-IT" sz="3600" dirty="0" err="1"/>
              <a:t>vallettopoli</a:t>
            </a:r>
            <a:endParaRPr lang="it-IT" sz="3600" dirty="0"/>
          </a:p>
          <a:p>
            <a:pPr marL="0" indent="0">
              <a:buNone/>
            </a:pPr>
            <a:r>
              <a:rPr lang="it-IT" sz="3600" dirty="0"/>
              <a:t>pianoforte			cardiologia</a:t>
            </a:r>
          </a:p>
          <a:p>
            <a:pPr marL="0" indent="0">
              <a:buNone/>
            </a:pPr>
            <a:r>
              <a:rPr lang="it-IT" sz="3600" dirty="0"/>
              <a:t>capostazione			biancazzurro</a:t>
            </a:r>
          </a:p>
          <a:p>
            <a:pPr marL="0" indent="0">
              <a:buNone/>
            </a:pPr>
            <a:r>
              <a:rPr lang="it-IT" sz="3600" dirty="0"/>
              <a:t>cassapanca			</a:t>
            </a:r>
            <a:r>
              <a:rPr lang="it-IT" sz="3600" dirty="0" err="1"/>
              <a:t>aperipranzo</a:t>
            </a:r>
            <a:endParaRPr lang="it-IT" sz="3600" dirty="0"/>
          </a:p>
          <a:p>
            <a:pPr marL="0" indent="0">
              <a:buNone/>
            </a:pPr>
            <a:r>
              <a:rPr lang="it-IT" sz="3600" dirty="0" smtClean="0"/>
              <a:t>pellerossa			nave scuola</a:t>
            </a:r>
          </a:p>
          <a:p>
            <a:pPr marL="0" indent="0">
              <a:buNone/>
            </a:pPr>
            <a:r>
              <a:rPr lang="it-IT" sz="3600" dirty="0" smtClean="0"/>
              <a:t>manoscritto</a:t>
            </a:r>
            <a:r>
              <a:rPr lang="it-IT" sz="3600" dirty="0"/>
              <a:t>			</a:t>
            </a:r>
            <a:r>
              <a:rPr lang="it-IT" sz="3600" i="1" dirty="0" smtClean="0"/>
              <a:t>tavola rotonda</a:t>
            </a:r>
          </a:p>
          <a:p>
            <a:pPr marL="0" indent="0">
              <a:buNone/>
            </a:pPr>
            <a:r>
              <a:rPr lang="it-IT" sz="3600" dirty="0" smtClean="0"/>
              <a:t>scuolabus			</a:t>
            </a:r>
            <a:r>
              <a:rPr lang="it-IT" sz="3600" i="1" dirty="0" smtClean="0"/>
              <a:t>sacco a pelo</a:t>
            </a:r>
            <a:endParaRPr lang="it-IT" sz="3600" i="1" dirty="0"/>
          </a:p>
        </p:txBody>
      </p:sp>
    </p:spTree>
    <p:extLst>
      <p:ext uri="{BB962C8B-B14F-4D97-AF65-F5344CB8AC3E}">
        <p14:creationId xmlns:p14="http://schemas.microsoft.com/office/powerpoint/2010/main" val="319234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</a:t>
            </a:r>
            <a:r>
              <a:rPr lang="it-IT" i="1" dirty="0"/>
              <a:t>packaging</a:t>
            </a:r>
            <a:r>
              <a:rPr lang="it-IT" dirty="0"/>
              <a:t> sintattico dell’informazione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t-IT" sz="4000" dirty="0"/>
              <a:t>Ieri ho visto Anna</a:t>
            </a:r>
          </a:p>
          <a:p>
            <a:pPr marL="514350" indent="-514350">
              <a:buAutoNum type="arabicPeriod"/>
            </a:pPr>
            <a:r>
              <a:rPr lang="it-IT" sz="4000" b="1" dirty="0">
                <a:solidFill>
                  <a:srgbClr val="0070C0"/>
                </a:solidFill>
              </a:rPr>
              <a:t>Anna</a:t>
            </a:r>
            <a:r>
              <a:rPr lang="it-IT" sz="4000" dirty="0"/>
              <a:t> l’ho vista ieri</a:t>
            </a:r>
          </a:p>
          <a:p>
            <a:pPr marL="514350" indent="-514350">
              <a:buAutoNum type="arabicPeriod"/>
            </a:pPr>
            <a:r>
              <a:rPr lang="it-IT" sz="4000" b="1" cap="small" dirty="0" err="1">
                <a:solidFill>
                  <a:srgbClr val="FF0000"/>
                </a:solidFill>
              </a:rPr>
              <a:t>anna</a:t>
            </a:r>
            <a:r>
              <a:rPr lang="it-IT" sz="4000" dirty="0"/>
              <a:t> ho visto ieri</a:t>
            </a:r>
          </a:p>
          <a:p>
            <a:pPr marL="514350" indent="-514350">
              <a:buAutoNum type="arabicPeriod"/>
            </a:pPr>
            <a:r>
              <a:rPr lang="it-IT" sz="4000" b="1" dirty="0"/>
              <a:t>È </a:t>
            </a:r>
            <a:r>
              <a:rPr lang="it-IT" sz="4000" b="1" dirty="0">
                <a:solidFill>
                  <a:srgbClr val="FF0000"/>
                </a:solidFill>
              </a:rPr>
              <a:t>Anna</a:t>
            </a:r>
            <a:r>
              <a:rPr lang="it-IT" sz="4000" dirty="0"/>
              <a:t> che ho visto ieri</a:t>
            </a:r>
          </a:p>
          <a:p>
            <a:pPr marL="514350" indent="-514350">
              <a:buAutoNum type="arabicPeriod"/>
            </a:pPr>
            <a:r>
              <a:rPr lang="it-IT" sz="4000" dirty="0" err="1"/>
              <a:t>All</a:t>
            </a:r>
            <a:r>
              <a:rPr lang="it-IT" sz="4000" dirty="0"/>
              <a:t> </a:t>
            </a:r>
            <a:r>
              <a:rPr lang="it-IT" sz="4000" dirty="0" err="1"/>
              <a:t>you</a:t>
            </a:r>
            <a:r>
              <a:rPr lang="it-IT" sz="4000" dirty="0"/>
              <a:t> </a:t>
            </a:r>
            <a:r>
              <a:rPr lang="it-IT" sz="4000" dirty="0" err="1"/>
              <a:t>need</a:t>
            </a:r>
            <a:r>
              <a:rPr lang="it-IT" sz="4000" dirty="0"/>
              <a:t> </a:t>
            </a:r>
            <a:r>
              <a:rPr lang="it-IT" sz="4000" dirty="0" err="1"/>
              <a:t>is</a:t>
            </a:r>
            <a:r>
              <a:rPr lang="it-IT" sz="4000" dirty="0"/>
              <a:t> </a:t>
            </a:r>
            <a:r>
              <a:rPr lang="it-IT" sz="40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09921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i="1" dirty="0" smtClean="0"/>
              <a:t>Tipologia delle frasi marcate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t-IT" sz="4000" i="1" dirty="0" smtClean="0"/>
              <a:t>ordine non marcato</a:t>
            </a:r>
            <a:endParaRPr lang="it-IT" sz="4000" i="1" dirty="0"/>
          </a:p>
          <a:p>
            <a:pPr marL="514350" indent="-514350">
              <a:buAutoNum type="arabicPeriod"/>
            </a:pPr>
            <a:r>
              <a:rPr lang="it-IT" sz="4000" b="1" dirty="0" err="1" smtClean="0">
                <a:solidFill>
                  <a:srgbClr val="0070C0"/>
                </a:solidFill>
              </a:rPr>
              <a:t>Topicalizzazione</a:t>
            </a:r>
            <a:r>
              <a:rPr lang="it-IT" sz="4000" b="1" dirty="0" smtClean="0">
                <a:solidFill>
                  <a:srgbClr val="0070C0"/>
                </a:solidFill>
              </a:rPr>
              <a:t> con dislocazione a sinistra</a:t>
            </a:r>
            <a:endParaRPr lang="it-IT" sz="4000" dirty="0"/>
          </a:p>
          <a:p>
            <a:pPr marL="514350" indent="-514350">
              <a:buAutoNum type="arabicPeriod"/>
            </a:pPr>
            <a:r>
              <a:rPr lang="it-IT" sz="4000" b="1" cap="small" dirty="0" smtClean="0">
                <a:solidFill>
                  <a:srgbClr val="FF0000"/>
                </a:solidFill>
              </a:rPr>
              <a:t>Focalizzazione (</a:t>
            </a:r>
            <a:r>
              <a:rPr lang="it-IT" sz="4000" b="1" cap="small" dirty="0" err="1" smtClean="0">
                <a:solidFill>
                  <a:srgbClr val="FF0000"/>
                </a:solidFill>
              </a:rPr>
              <a:t>rematizzazione</a:t>
            </a:r>
            <a:r>
              <a:rPr lang="it-IT" sz="4000" b="1" cap="small" dirty="0" smtClean="0">
                <a:solidFill>
                  <a:srgbClr val="FF0000"/>
                </a:solidFill>
              </a:rPr>
              <a:t> a SN)</a:t>
            </a:r>
            <a:endParaRPr lang="it-IT" sz="4000" dirty="0"/>
          </a:p>
          <a:p>
            <a:pPr marL="514350" indent="-514350">
              <a:buAutoNum type="arabicPeriod"/>
            </a:pPr>
            <a:r>
              <a:rPr lang="it-IT" sz="4000" b="1" cap="small" dirty="0">
                <a:solidFill>
                  <a:srgbClr val="FF0000"/>
                </a:solidFill>
              </a:rPr>
              <a:t>Focalizzazione </a:t>
            </a:r>
            <a:r>
              <a:rPr lang="it-IT" sz="4000" b="1" cap="small" dirty="0" smtClean="0">
                <a:solidFill>
                  <a:srgbClr val="FF0000"/>
                </a:solidFill>
              </a:rPr>
              <a:t>(FRASE SCISSA)</a:t>
            </a:r>
            <a:endParaRPr lang="it-IT" sz="4000" dirty="0"/>
          </a:p>
          <a:p>
            <a:pPr marL="514350" indent="-514350">
              <a:buAutoNum type="arabicPeriod"/>
            </a:pPr>
            <a:r>
              <a:rPr lang="it-IT" sz="4000" dirty="0" smtClean="0">
                <a:solidFill>
                  <a:srgbClr val="FF0000"/>
                </a:solidFill>
              </a:rPr>
              <a:t>Frase pseudo-scissa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3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Tre prospettive sulla frase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4000" dirty="0"/>
              <a:t>Struttura sintattica (relazioni sintattiche di soggetto e oggetto)</a:t>
            </a:r>
          </a:p>
          <a:p>
            <a:r>
              <a:rPr lang="it-IT" sz="4000" dirty="0"/>
              <a:t>Struttura semantica (ruoli semantici: agente, esperiente, </a:t>
            </a:r>
            <a:r>
              <a:rPr lang="it-IT" sz="4000" i="1" dirty="0"/>
              <a:t>tema</a:t>
            </a:r>
            <a:r>
              <a:rPr lang="it-IT" sz="4000" dirty="0"/>
              <a:t>, beneficiario, strumento …)</a:t>
            </a:r>
          </a:p>
          <a:p>
            <a:r>
              <a:rPr lang="it-IT" sz="4000" dirty="0"/>
              <a:t>Struttura pragmatico-informativa (</a:t>
            </a:r>
            <a:r>
              <a:rPr lang="it-IT" sz="4000" dirty="0" smtClean="0"/>
              <a:t>tema = </a:t>
            </a:r>
            <a:r>
              <a:rPr lang="it-IT" sz="4000" dirty="0" err="1" smtClean="0">
                <a:solidFill>
                  <a:srgbClr val="0070C0"/>
                </a:solidFill>
              </a:rPr>
              <a:t>topic</a:t>
            </a:r>
            <a:r>
              <a:rPr lang="it-IT" sz="4000" dirty="0" smtClean="0">
                <a:solidFill>
                  <a:srgbClr val="0070C0"/>
                </a:solidFill>
              </a:rPr>
              <a:t> </a:t>
            </a:r>
            <a:r>
              <a:rPr lang="it-IT" sz="4000" dirty="0"/>
              <a:t>/ rema, focus)</a:t>
            </a: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017821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/>
              <a:t>L’albero di una parola con un morfema flessivo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9" y="1600200"/>
            <a:ext cx="76859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55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i="1" dirty="0" smtClean="0"/>
              <a:t>Una subordinata circostanziale</a:t>
            </a:r>
            <a:endParaRPr lang="it-IT" sz="40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49694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31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Una parola derivata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8339"/>
            <a:ext cx="8229600" cy="44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498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‘Basi’ morfologiche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dirty="0"/>
              <a:t>amara</a:t>
            </a:r>
            <a:r>
              <a:rPr lang="it-IT" sz="4000" dirty="0"/>
              <a:t>mente			</a:t>
            </a:r>
            <a:r>
              <a:rPr lang="it-IT" sz="4000" b="1" dirty="0"/>
              <a:t>scritt</a:t>
            </a:r>
            <a:r>
              <a:rPr lang="it-IT" sz="4000" dirty="0"/>
              <a:t>ore		</a:t>
            </a:r>
          </a:p>
          <a:p>
            <a:pPr marL="0" indent="0">
              <a:buNone/>
            </a:pPr>
            <a:r>
              <a:rPr lang="it-IT" sz="4000" b="1" dirty="0" smtClean="0"/>
              <a:t>cortese</a:t>
            </a:r>
            <a:r>
              <a:rPr lang="it-IT" sz="4000" dirty="0" smtClean="0"/>
              <a:t>mente		</a:t>
            </a:r>
            <a:r>
              <a:rPr lang="it-IT" sz="4000" b="1" dirty="0" smtClean="0"/>
              <a:t>rett</a:t>
            </a:r>
            <a:r>
              <a:rPr lang="it-IT" sz="4000" dirty="0" smtClean="0"/>
              <a:t>ore</a:t>
            </a:r>
          </a:p>
          <a:p>
            <a:pPr marL="0" indent="0">
              <a:buNone/>
            </a:pPr>
            <a:r>
              <a:rPr lang="it-IT" sz="4000" b="1" dirty="0" smtClean="0"/>
              <a:t>gentil</a:t>
            </a:r>
            <a:r>
              <a:rPr lang="it-IT" sz="4000" dirty="0" smtClean="0"/>
              <a:t>mente			</a:t>
            </a:r>
            <a:r>
              <a:rPr lang="it-IT" sz="4000" b="1" dirty="0" smtClean="0"/>
              <a:t>reggi</a:t>
            </a:r>
            <a:r>
              <a:rPr lang="it-IT" sz="4000" dirty="0" smtClean="0"/>
              <a:t>tore</a:t>
            </a:r>
          </a:p>
          <a:p>
            <a:pPr marL="0" indent="0">
              <a:buNone/>
            </a:pPr>
            <a:r>
              <a:rPr lang="it-IT" sz="4000" b="1" dirty="0" smtClean="0"/>
              <a:t>vil</a:t>
            </a:r>
            <a:r>
              <a:rPr lang="it-IT" sz="4000" dirty="0" smtClean="0"/>
              <a:t>mente</a:t>
            </a:r>
            <a:r>
              <a:rPr lang="it-IT" sz="4000" dirty="0"/>
              <a:t>				</a:t>
            </a:r>
            <a:r>
              <a:rPr lang="it-IT" sz="4000" b="1" dirty="0" smtClean="0"/>
              <a:t>reggi</a:t>
            </a:r>
            <a:r>
              <a:rPr lang="it-IT" sz="4000" dirty="0" smtClean="0"/>
              <a:t>-fiaccol</a:t>
            </a:r>
            <a:r>
              <a:rPr lang="it-IT" sz="4000" b="1" dirty="0"/>
              <a:t>a</a:t>
            </a:r>
            <a:endParaRPr lang="it-IT" sz="4000" dirty="0" smtClean="0"/>
          </a:p>
          <a:p>
            <a:pPr marL="0" indent="0">
              <a:buNone/>
            </a:pPr>
            <a:r>
              <a:rPr lang="it-IT" sz="4000" b="1" smtClean="0"/>
              <a:t>mala</a:t>
            </a:r>
            <a:r>
              <a:rPr lang="it-IT" sz="4000" smtClean="0"/>
              <a:t>mente</a:t>
            </a:r>
            <a:r>
              <a:rPr lang="it-IT" sz="4000" dirty="0" smtClean="0"/>
              <a:t>			</a:t>
            </a:r>
            <a:r>
              <a:rPr lang="it-IT" sz="4000" b="1" dirty="0" smtClean="0"/>
              <a:t>arreda</a:t>
            </a:r>
            <a:r>
              <a:rPr lang="it-IT" sz="4000" dirty="0" smtClean="0"/>
              <a:t>tore</a:t>
            </a:r>
          </a:p>
          <a:p>
            <a:pPr marL="0" indent="0">
              <a:buNone/>
            </a:pPr>
            <a:r>
              <a:rPr lang="it-IT" sz="4000" b="1" dirty="0" smtClean="0"/>
              <a:t>celer</a:t>
            </a:r>
            <a:r>
              <a:rPr lang="it-IT" sz="4000" dirty="0" smtClean="0"/>
              <a:t>mente			</a:t>
            </a:r>
            <a:r>
              <a:rPr lang="it-IT" sz="4000" b="1" dirty="0" smtClean="0"/>
              <a:t>compress</a:t>
            </a:r>
            <a:r>
              <a:rPr lang="it-IT" sz="4000" dirty="0" smtClean="0"/>
              <a:t>ore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590831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Il participio come base di V</a:t>
            </a:r>
            <a:endParaRPr lang="it-IT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92" y="1600200"/>
            <a:ext cx="69420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463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Participio di verbo derivato</a:t>
            </a:r>
            <a:endParaRPr lang="it-IT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9546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074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smtClean="0"/>
              <a:t>Il participio passato e i suoi allomorfi come basi morfologiche di V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err="1"/>
              <a:t>c</a:t>
            </a:r>
            <a:r>
              <a:rPr lang="it-IT" b="1" dirty="0" err="1" smtClean="0"/>
              <a:t>ompress</a:t>
            </a:r>
            <a:r>
              <a:rPr lang="it-IT" b="1" dirty="0" smtClean="0"/>
              <a:t> </a:t>
            </a:r>
            <a:r>
              <a:rPr lang="it-IT" dirty="0" smtClean="0"/>
              <a:t>+</a:t>
            </a:r>
            <a:r>
              <a:rPr lang="it-IT" b="1" dirty="0" smtClean="0"/>
              <a:t> </a:t>
            </a:r>
            <a:r>
              <a:rPr lang="it-IT" dirty="0" smtClean="0"/>
              <a:t>ore			</a:t>
            </a:r>
            <a:r>
              <a:rPr lang="it-IT" b="1" dirty="0" smtClean="0"/>
              <a:t>compress</a:t>
            </a:r>
            <a:r>
              <a:rPr lang="it-IT" dirty="0" smtClean="0"/>
              <a:t>ione</a:t>
            </a:r>
          </a:p>
          <a:p>
            <a:pPr marL="0" indent="0">
              <a:buNone/>
            </a:pPr>
            <a:r>
              <a:rPr lang="it-IT" b="1" dirty="0" err="1" smtClean="0"/>
              <a:t>estens</a:t>
            </a:r>
            <a:r>
              <a:rPr lang="it-IT" dirty="0" smtClean="0"/>
              <a:t> + ore			</a:t>
            </a:r>
            <a:r>
              <a:rPr lang="it-IT" b="1" dirty="0" smtClean="0"/>
              <a:t>estens</a:t>
            </a:r>
            <a:r>
              <a:rPr lang="it-IT" dirty="0" smtClean="0"/>
              <a:t>ione	</a:t>
            </a:r>
          </a:p>
          <a:p>
            <a:pPr marL="0" indent="0">
              <a:buNone/>
            </a:pPr>
            <a:r>
              <a:rPr lang="it-IT" b="1" dirty="0" err="1" smtClean="0"/>
              <a:t>arredat</a:t>
            </a:r>
            <a:r>
              <a:rPr lang="it-IT" b="1" dirty="0" smtClean="0"/>
              <a:t> </a:t>
            </a:r>
            <a:r>
              <a:rPr lang="it-IT" dirty="0" smtClean="0"/>
              <a:t>+</a:t>
            </a:r>
            <a:r>
              <a:rPr lang="it-IT" b="1" dirty="0" smtClean="0"/>
              <a:t> </a:t>
            </a:r>
            <a:r>
              <a:rPr lang="it-IT" dirty="0" smtClean="0"/>
              <a:t>ore</a:t>
            </a:r>
            <a:endParaRPr lang="it-IT" dirty="0"/>
          </a:p>
          <a:p>
            <a:pPr marL="0" indent="0">
              <a:buNone/>
            </a:pPr>
            <a:r>
              <a:rPr lang="it-IT" b="1" dirty="0" err="1" smtClean="0"/>
              <a:t>arred</a:t>
            </a:r>
            <a:r>
              <a:rPr lang="it-IT" b="1" dirty="0" smtClean="0"/>
              <a:t> </a:t>
            </a:r>
            <a:r>
              <a:rPr lang="it-IT" dirty="0" smtClean="0"/>
              <a:t>+</a:t>
            </a:r>
            <a:r>
              <a:rPr lang="it-IT" b="1" dirty="0" smtClean="0"/>
              <a:t> </a:t>
            </a:r>
            <a:r>
              <a:rPr lang="it-IT" b="1" dirty="0" err="1" smtClean="0"/>
              <a:t>at</a:t>
            </a:r>
            <a:r>
              <a:rPr lang="it-IT" dirty="0" err="1" smtClean="0"/>
              <a:t>ore</a:t>
            </a: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arreda </a:t>
            </a:r>
            <a:r>
              <a:rPr lang="it-IT" dirty="0"/>
              <a:t>+</a:t>
            </a:r>
            <a:r>
              <a:rPr lang="it-IT" b="1" dirty="0"/>
              <a:t> </a:t>
            </a:r>
            <a:r>
              <a:rPr lang="it-IT" b="1" dirty="0" err="1" smtClean="0"/>
              <a:t>t</a:t>
            </a:r>
            <a:r>
              <a:rPr lang="it-IT" dirty="0" err="1" smtClean="0"/>
              <a:t>ore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b="1" dirty="0" err="1" smtClean="0"/>
              <a:t>ripetit</a:t>
            </a:r>
            <a:r>
              <a:rPr lang="it-IT" dirty="0" smtClean="0"/>
              <a:t> + ore			</a:t>
            </a:r>
            <a:r>
              <a:rPr lang="it-IT" b="1" dirty="0" smtClean="0"/>
              <a:t>ripetit</a:t>
            </a:r>
            <a:r>
              <a:rPr lang="it-IT" dirty="0" smtClean="0"/>
              <a:t>ivo</a:t>
            </a:r>
          </a:p>
          <a:p>
            <a:pPr marL="0" indent="0">
              <a:buNone/>
            </a:pPr>
            <a:r>
              <a:rPr lang="it-IT" b="1" dirty="0" err="1" smtClean="0"/>
              <a:t>ripet</a:t>
            </a:r>
            <a:r>
              <a:rPr lang="it-IT" dirty="0" smtClean="0"/>
              <a:t> </a:t>
            </a:r>
            <a:r>
              <a:rPr lang="it-IT" dirty="0"/>
              <a:t>+ </a:t>
            </a:r>
            <a:r>
              <a:rPr lang="it-IT" b="1" dirty="0" err="1" smtClean="0"/>
              <a:t>it</a:t>
            </a:r>
            <a:r>
              <a:rPr lang="it-IT" dirty="0" err="1" smtClean="0"/>
              <a:t>ore</a:t>
            </a:r>
            <a:r>
              <a:rPr lang="it-IT" dirty="0" smtClean="0"/>
              <a:t> 	</a:t>
            </a:r>
          </a:p>
          <a:p>
            <a:pPr marL="0" indent="0">
              <a:buNone/>
            </a:pPr>
            <a:r>
              <a:rPr lang="it-IT" b="1" dirty="0" smtClean="0"/>
              <a:t>ripeti</a:t>
            </a:r>
            <a:r>
              <a:rPr lang="it-IT" dirty="0" smtClean="0"/>
              <a:t> + </a:t>
            </a:r>
            <a:r>
              <a:rPr lang="it-IT" dirty="0" err="1" smtClean="0"/>
              <a:t>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882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smtClean="0"/>
              <a:t>La solita duplicità della vocale tematica</a:t>
            </a:r>
            <a:endParaRPr lang="it-IT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08" y="1600200"/>
            <a:ext cx="69647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859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Più soluzioni per le forme ‘regolari’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400" b="1" dirty="0"/>
              <a:t>concentra + zione</a:t>
            </a:r>
          </a:p>
          <a:p>
            <a:pPr marL="0" indent="0" algn="ctr">
              <a:buNone/>
            </a:pPr>
            <a:r>
              <a:rPr lang="it-IT" sz="4400" b="1" dirty="0" err="1"/>
              <a:t>concentr</a:t>
            </a:r>
            <a:r>
              <a:rPr lang="it-IT" sz="4400" b="1" dirty="0"/>
              <a:t> + azione</a:t>
            </a:r>
          </a:p>
          <a:p>
            <a:pPr marL="0" indent="0" algn="ctr">
              <a:buNone/>
            </a:pPr>
            <a:r>
              <a:rPr lang="it-IT" sz="3600" i="1" dirty="0"/>
              <a:t>*</a:t>
            </a:r>
            <a:r>
              <a:rPr lang="it-IT" sz="3600" i="1" dirty="0" err="1"/>
              <a:t>concentr</a:t>
            </a:r>
            <a:r>
              <a:rPr lang="it-IT" sz="3600" i="1" dirty="0"/>
              <a:t> + a + zione</a:t>
            </a:r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r>
              <a:rPr lang="it-IT" sz="3600" dirty="0" err="1" smtClean="0"/>
              <a:t>concentrat</a:t>
            </a:r>
            <a:r>
              <a:rPr lang="it-IT" sz="3600" dirty="0" smtClean="0"/>
              <a:t> + zione (</a:t>
            </a:r>
            <a:r>
              <a:rPr lang="it-IT" sz="3600" i="1" dirty="0" smtClean="0"/>
              <a:t>iscrizione</a:t>
            </a:r>
            <a:r>
              <a:rPr lang="it-IT" sz="3600" dirty="0" smtClean="0"/>
              <a:t>)</a:t>
            </a:r>
          </a:p>
          <a:p>
            <a:pPr marL="0" indent="0" algn="ctr">
              <a:buNone/>
            </a:pPr>
            <a:endParaRPr lang="it-IT" sz="3600" dirty="0"/>
          </a:p>
          <a:p>
            <a:pPr marL="0" indent="0" algn="ctr">
              <a:buNone/>
            </a:pPr>
            <a:r>
              <a:rPr lang="it-IT" sz="3600" dirty="0" err="1" smtClean="0"/>
              <a:t>concentrat</a:t>
            </a:r>
            <a:r>
              <a:rPr lang="it-IT" sz="3600" dirty="0" smtClean="0"/>
              <a:t> </a:t>
            </a:r>
            <a:r>
              <a:rPr lang="it-IT" sz="3600" dirty="0"/>
              <a:t>+ ione (marziano, lillipuziano)</a:t>
            </a:r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59734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smtClean="0"/>
              <a:t>Non dimenticare i processi più profondi!</a:t>
            </a:r>
            <a:endParaRPr lang="it-IT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88" y="1600200"/>
            <a:ext cx="72610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971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Ancora conversione</a:t>
            </a:r>
            <a:endParaRPr lang="it-IT" i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89" y="1600200"/>
            <a:ext cx="72622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352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i="1" dirty="0"/>
              <a:t>La persona che ho incontrato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>
            <a:off x="457200" y="5805264"/>
            <a:ext cx="8229600" cy="3208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770485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9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7CE50D6-5030-4D34-89B2-5C9E562F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Una subordinata argomentale</a:t>
            </a:r>
            <a:endParaRPr lang="it-IT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EA58E23-40AB-4858-8B04-FEAACD8FE2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4168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79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i="1" dirty="0"/>
              <a:t>La persona che ho incontrato è Anna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67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it-IT" sz="3600" i="1" dirty="0"/>
              <a:t>Il signore [guarda [la ragazza con il binocolo]]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56792"/>
            <a:ext cx="8136904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76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i="1" dirty="0"/>
              <a:t>Il signore [guarda la ragazza con il binocolo]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700808"/>
            <a:ext cx="820891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26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/>
              <a:t>Dai circostanziali alle frasi circostanziali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dirty="0"/>
              <a:t>1. Ieri ho incontrato Anna</a:t>
            </a:r>
          </a:p>
          <a:p>
            <a:pPr marL="0" indent="0">
              <a:buNone/>
            </a:pPr>
            <a:r>
              <a:rPr lang="it-IT" sz="3600" dirty="0"/>
              <a:t>2. Mentre uscivo ho incontrato Anna</a:t>
            </a:r>
          </a:p>
          <a:p>
            <a:pPr marL="0" indent="0">
              <a:buNone/>
            </a:pPr>
            <a:r>
              <a:rPr lang="it-IT" sz="3600" dirty="0"/>
              <a:t>3. Sebbene fossi in ritardo ho incontrato Anna</a:t>
            </a:r>
          </a:p>
          <a:p>
            <a:pPr marL="0" indent="0">
              <a:buNone/>
            </a:pPr>
            <a:r>
              <a:rPr lang="it-IT" sz="3600" dirty="0"/>
              <a:t>4. Poiché ero in ritardo ho incontrato Anna</a:t>
            </a:r>
          </a:p>
          <a:p>
            <a:pPr marL="0" indent="0">
              <a:buNone/>
            </a:pPr>
            <a:r>
              <a:rPr lang="it-IT" sz="3600" dirty="0"/>
              <a:t>5. Ho incontrato Anna perché ero in ritardo</a:t>
            </a:r>
          </a:p>
          <a:p>
            <a:pPr marL="0" indent="0">
              <a:buNone/>
            </a:pPr>
            <a:r>
              <a:rPr lang="it-IT" sz="3600" dirty="0"/>
              <a:t>6. (Pur) essendo in ritardo ho incontrato Anna</a:t>
            </a:r>
          </a:p>
        </p:txBody>
      </p:sp>
    </p:spTree>
    <p:extLst>
      <p:ext uri="{BB962C8B-B14F-4D97-AF65-F5344CB8AC3E}">
        <p14:creationId xmlns:p14="http://schemas.microsoft.com/office/powerpoint/2010/main" val="2378991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578BECF-5EF4-47DA-A6DB-4E627736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smtClean="0"/>
              <a:t>La posizione esterna dei circostanziali</a:t>
            </a:r>
            <a:endParaRPr lang="it-IT" i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ADB170C-D380-41D7-A15C-2964A5F0E0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328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77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37FF1F-6D75-4E3B-A9A8-712C3DC2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La mobilità dei circostanziali</a:t>
            </a:r>
            <a:endParaRPr lang="it-IT" i="1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ABB80FA0-7370-4D8E-981C-E2705E0998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0880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5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i="1" dirty="0"/>
              <a:t>Mentre uscivo ho incontrato Anna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49694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01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it-IT" sz="3600" i="1" dirty="0"/>
              <a:t>(Pur) essendo in ritardo ho incontrato Anna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556792"/>
            <a:ext cx="792088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74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5DA348F-74C7-4A5B-9C8E-D2591B83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La mobilità delle frasi circostanziali</a:t>
            </a:r>
            <a:endParaRPr lang="it-IT" i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898C5BA-4257-4FA5-A7A5-A9E6F263FF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83164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58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935F8F-5B72-4B5E-BE52-6845BA73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La portata dei circostanziali</a:t>
            </a:r>
            <a:endParaRPr lang="it-IT" i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0F8275C9-6C93-4586-B12A-8B66F73EF9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367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5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smtClean="0"/>
              <a:t>La frase completiva </a:t>
            </a:r>
            <a:r>
              <a:rPr lang="it-IT" dirty="0" smtClean="0"/>
              <a:t>Pio dice che Anna canta</a:t>
            </a:r>
            <a:endParaRPr lang="it-IT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5A67ADC-1695-4B7C-AFEA-24166FD246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344816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01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/>
              <a:t>Subordinate </a:t>
            </a:r>
            <a:r>
              <a:rPr lang="it-IT" i="1" dirty="0" smtClean="0"/>
              <a:t>complemento = argomentali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t-IT" sz="4000" dirty="0"/>
              <a:t>Anna ha detto che oggi sarebbe uscita con Emma</a:t>
            </a:r>
          </a:p>
          <a:p>
            <a:pPr marL="514350" indent="-514350">
              <a:buAutoNum type="arabicPeriod"/>
            </a:pPr>
            <a:r>
              <a:rPr lang="it-IT" sz="4000" dirty="0"/>
              <a:t>Non è necessario prendere una posizione definitiva</a:t>
            </a:r>
          </a:p>
          <a:p>
            <a:pPr marL="514350" indent="-514350">
              <a:buAutoNum type="arabicPeriod"/>
            </a:pPr>
            <a:r>
              <a:rPr lang="it-IT" sz="4000" dirty="0"/>
              <a:t>A Emma piace andare al ristorante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645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i="1" dirty="0"/>
              <a:t>Anna ha detto che oggi sarebbe uscita con Emma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600200"/>
            <a:ext cx="7272807" cy="48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4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i="1" dirty="0"/>
              <a:t/>
            </a:r>
            <a:br>
              <a:rPr lang="it-IT" sz="3600" i="1" dirty="0"/>
            </a:br>
            <a:r>
              <a:rPr lang="it-IT" sz="4000" i="1" dirty="0"/>
              <a:t>Non è necessario prendere una posizione definitiva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556792"/>
            <a:ext cx="7488832" cy="44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2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i="1" dirty="0"/>
              <a:t>A Emma piace andare al ristorante</a:t>
            </a:r>
            <a:br>
              <a:rPr lang="it-IT" sz="3600" i="1" dirty="0"/>
            </a:br>
            <a:r>
              <a:rPr lang="it-IT" sz="2700" i="1" dirty="0"/>
              <a:t>[Attenzione: c’è un </a:t>
            </a:r>
            <a:r>
              <a:rPr lang="it-IT" sz="2700" i="1" dirty="0" err="1"/>
              <a:t>SPrep</a:t>
            </a:r>
            <a:r>
              <a:rPr lang="it-IT" sz="2700" i="1" dirty="0"/>
              <a:t> da sviluppare!] </a:t>
            </a:r>
            <a:br>
              <a:rPr lang="it-IT" sz="2700" i="1" dirty="0"/>
            </a:br>
            <a:endParaRPr lang="it-IT" sz="2700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556792"/>
            <a:ext cx="792088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6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811A1F7-6E58-6044-BC67-56868513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Schema delle consonanti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4D84AB19-7586-1746-BA1C-2AE14B080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844825"/>
            <a:ext cx="6939642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8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5538</TotalTime>
  <Words>394</Words>
  <Application>Microsoft Office PowerPoint</Application>
  <PresentationFormat>Presentazione su schermo (4:3)</PresentationFormat>
  <Paragraphs>92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Tema di Office</vt:lpstr>
      <vt:lpstr>Fondamenti di linguistica</vt:lpstr>
      <vt:lpstr>Una subordinata circostanziale</vt:lpstr>
      <vt:lpstr>Una subordinata argomentale</vt:lpstr>
      <vt:lpstr>La frase completiva Pio dice che Anna canta</vt:lpstr>
      <vt:lpstr>Subordinate complemento = argomentali</vt:lpstr>
      <vt:lpstr>Anna ha detto che oggi sarebbe uscita con Emma</vt:lpstr>
      <vt:lpstr> Non è necessario prendere una posizione definitiva </vt:lpstr>
      <vt:lpstr>A Emma piace andare al ristorante [Attenzione: c’è un SPrep da sviluppare!]  </vt:lpstr>
      <vt:lpstr>Schema delle consonanti</vt:lpstr>
      <vt:lpstr>Dittonghi e iati</vt:lpstr>
      <vt:lpstr>Dittonghi ascendenti e discendenti</vt:lpstr>
      <vt:lpstr>Variabilità da dittongo a iato</vt:lpstr>
      <vt:lpstr>Dittonghi: non solo vocali alte</vt:lpstr>
      <vt:lpstr>Una parola composta</vt:lpstr>
      <vt:lpstr>Parole composte e unità plurilessicali</vt:lpstr>
      <vt:lpstr>Il packaging sintattico dell’informazione</vt:lpstr>
      <vt:lpstr>Tipologia delle frasi marcate</vt:lpstr>
      <vt:lpstr>Tre prospettive sulla frase</vt:lpstr>
      <vt:lpstr>L’albero di una parola con un morfema flessivo</vt:lpstr>
      <vt:lpstr>Una parola derivata</vt:lpstr>
      <vt:lpstr>‘Basi’ morfologiche</vt:lpstr>
      <vt:lpstr>Il participio come base di V</vt:lpstr>
      <vt:lpstr>Participio di verbo derivato</vt:lpstr>
      <vt:lpstr>Il participio passato e i suoi allomorfi come basi morfologiche di V</vt:lpstr>
      <vt:lpstr>La solita duplicità della vocale tematica</vt:lpstr>
      <vt:lpstr>Più soluzioni per le forme ‘regolari’</vt:lpstr>
      <vt:lpstr>Non dimenticare i processi più profondi!</vt:lpstr>
      <vt:lpstr>Ancora conversione</vt:lpstr>
      <vt:lpstr>La persona che ho incontrato</vt:lpstr>
      <vt:lpstr>La persona che ho incontrato è Anna</vt:lpstr>
      <vt:lpstr>Il signore [guarda [la ragazza con il binocolo]]</vt:lpstr>
      <vt:lpstr>Il signore [guarda la ragazza con il binocolo]</vt:lpstr>
      <vt:lpstr>Dai circostanziali alle frasi circostanziali</vt:lpstr>
      <vt:lpstr>La posizione esterna dei circostanziali</vt:lpstr>
      <vt:lpstr>La mobilità dei circostanziali</vt:lpstr>
      <vt:lpstr>Mentre uscivo ho incontrato Anna</vt:lpstr>
      <vt:lpstr>(Pur) essendo in ritardo ho incontrato Anna</vt:lpstr>
      <vt:lpstr>La mobilità delle frasi circostanziali</vt:lpstr>
      <vt:lpstr>La portata dei circostanziali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docente</dc:creator>
  <cp:lastModifiedBy>Mario</cp:lastModifiedBy>
  <cp:revision>642</cp:revision>
  <cp:lastPrinted>2019-10-23T09:26:37Z</cp:lastPrinted>
  <dcterms:created xsi:type="dcterms:W3CDTF">2016-09-19T08:42:47Z</dcterms:created>
  <dcterms:modified xsi:type="dcterms:W3CDTF">2020-10-29T08:22:16Z</dcterms:modified>
</cp:coreProperties>
</file>