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9" r:id="rId2"/>
    <p:sldId id="306" r:id="rId3"/>
    <p:sldId id="382" r:id="rId4"/>
    <p:sldId id="345" r:id="rId5"/>
    <p:sldId id="352" r:id="rId6"/>
    <p:sldId id="380" r:id="rId7"/>
    <p:sldId id="349" r:id="rId8"/>
    <p:sldId id="353" r:id="rId9"/>
    <p:sldId id="354" r:id="rId10"/>
    <p:sldId id="355" r:id="rId11"/>
    <p:sldId id="356" r:id="rId12"/>
    <p:sldId id="367" r:id="rId13"/>
    <p:sldId id="375" r:id="rId14"/>
    <p:sldId id="377" r:id="rId15"/>
    <p:sldId id="372" r:id="rId16"/>
    <p:sldId id="368" r:id="rId17"/>
    <p:sldId id="385" r:id="rId18"/>
    <p:sldId id="386" r:id="rId19"/>
    <p:sldId id="378" r:id="rId20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9B2"/>
    <a:srgbClr val="31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43" autoAdjust="0"/>
  </p:normalViewPr>
  <p:slideViewPr>
    <p:cSldViewPr>
      <p:cViewPr varScale="1">
        <p:scale>
          <a:sx n="70" d="100"/>
          <a:sy n="70" d="100"/>
        </p:scale>
        <p:origin x="744" y="78"/>
      </p:cViewPr>
      <p:guideLst>
        <p:guide orient="horz" pos="2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19867A-8B21-40ED-A8C1-2AA2D5CFEC7F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925E18-8E01-4D1E-BCBF-08A66C6C14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9829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5E18-8E01-4D1E-BCBF-08A66C6C1423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866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16D8F-5E58-467F-8FAB-8541728DC0E8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25387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gradFill>
          <a:gsLst>
            <a:gs pos="55000">
              <a:schemeClr val="tx2">
                <a:lumMod val="60000"/>
                <a:lumOff val="40000"/>
              </a:schemeClr>
            </a:gs>
            <a:gs pos="43000">
              <a:srgbClr val="B6CBE3"/>
            </a:gs>
            <a:gs pos="38000">
              <a:srgbClr val="E8EFF6"/>
            </a:gs>
            <a:gs pos="0">
              <a:schemeClr val="accent1">
                <a:lumMod val="0"/>
                <a:lumOff val="100000"/>
              </a:schemeClr>
            </a:gs>
            <a:gs pos="33000">
              <a:schemeClr val="accent1">
                <a:lumMod val="0"/>
                <a:lumOff val="100000"/>
              </a:schemeClr>
            </a:gs>
            <a:gs pos="71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263" y="333375"/>
            <a:ext cx="34194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 userDrawn="1"/>
        </p:nvSpPr>
        <p:spPr>
          <a:xfrm>
            <a:off x="971550" y="6165850"/>
            <a:ext cx="7200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b="1" cap="small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La musica contro lo sfruttamento del lavoro minorile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9592" y="2852936"/>
            <a:ext cx="6944816" cy="14700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1269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1BB2A2-F133-431D-8ACE-8E329F42D7C0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71B8E28-9D90-45ED-B32C-838ED4217C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3F56A2-1394-4F0D-9371-11A370A90863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544998-E0B5-4D80-963F-FFD463ADC2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2C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" name="Rettangolo 4"/>
          <p:cNvSpPr/>
          <p:nvPr userDrawn="1"/>
        </p:nvSpPr>
        <p:spPr>
          <a:xfrm>
            <a:off x="0" y="6008688"/>
            <a:ext cx="9144000" cy="849312"/>
          </a:xfrm>
          <a:prstGeom prst="rect">
            <a:avLst/>
          </a:prstGeom>
          <a:gradFill>
            <a:gsLst>
              <a:gs pos="78000">
                <a:schemeClr val="tx2">
                  <a:lumMod val="75000"/>
                </a:schemeClr>
              </a:gs>
              <a:gs pos="49000">
                <a:schemeClr val="tx2">
                  <a:lumMod val="60000"/>
                  <a:lumOff val="40000"/>
                </a:schemeClr>
              </a:gs>
              <a:gs pos="42000">
                <a:srgbClr val="B6CBE3"/>
              </a:gs>
              <a:gs pos="27000">
                <a:srgbClr val="E8EFF6"/>
              </a:gs>
              <a:gs pos="23000">
                <a:schemeClr val="accent1">
                  <a:lumMod val="0"/>
                  <a:lumOff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0" y="6021388"/>
            <a:ext cx="91440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598"/>
            <a:ext cx="8229600" cy="64350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348498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6F43CF-D4E0-4C51-BCAB-D1BB1603C9F0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46FE6E7-F105-41FB-9D4C-054AD1C37D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BD97FA-71D3-4CC6-97A9-8DEA9E61ED19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77E2430-D4D4-4E7C-9EE9-9EDA5F3631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DAAF48-0CBF-4CD4-AF96-99D967254C01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B405A5D-4B61-4B0E-B42C-3BF160F0F6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260131-4FE9-4D46-A4DF-0DD88479FD4E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32E0A69-C6F7-4D3E-8905-D261741078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866E33-7AEA-46DF-B398-CEAB7BB6D294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752E56-E05B-48B2-AB5F-89764BFE5F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229B79-3DBD-4674-9278-482E979643A0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F5A45C8-B2E5-48BE-B782-F485F5FB37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FA7159-CB54-446B-B266-33C31063F2B8}" type="datetimeFigureOut">
              <a:rPr lang="it-IT"/>
              <a:pPr>
                <a:defRPr/>
              </a:pPr>
              <a:t>25/03/2015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9F8983-B573-4BA2-9BA6-99BA80EE31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tx2">
                <a:lumMod val="60000"/>
                <a:lumOff val="40000"/>
              </a:schemeClr>
            </a:gs>
            <a:gs pos="43000">
              <a:srgbClr val="B6CBE3"/>
            </a:gs>
            <a:gs pos="38000">
              <a:srgbClr val="E8EFF6"/>
            </a:gs>
            <a:gs pos="0">
              <a:schemeClr val="accent1">
                <a:lumMod val="0"/>
                <a:lumOff val="100000"/>
              </a:schemeClr>
            </a:gs>
            <a:gs pos="33000">
              <a:schemeClr val="accent1">
                <a:lumMod val="0"/>
                <a:lumOff val="100000"/>
              </a:schemeClr>
            </a:gs>
            <a:gs pos="71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755576" y="3284984"/>
            <a:ext cx="7772400" cy="136207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Progettare e documentare attività media educative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Sottotitolo 10"/>
          <p:cNvSpPr>
            <a:spLocks noGrp="1"/>
          </p:cNvSpPr>
          <p:nvPr>
            <p:ph type="body" idx="1"/>
          </p:nvPr>
        </p:nvSpPr>
        <p:spPr>
          <a:xfrm>
            <a:off x="1371600" y="5357813"/>
            <a:ext cx="7772400" cy="1500187"/>
          </a:xfrm>
        </p:spPr>
        <p:txBody>
          <a:bodyPr/>
          <a:lstStyle/>
          <a:p>
            <a:pPr algn="r"/>
            <a:r>
              <a:rPr lang="it-IT" sz="4000" dirty="0" smtClean="0">
                <a:solidFill>
                  <a:schemeClr val="bg1"/>
                </a:solidFill>
              </a:rPr>
              <a:t>Alessia Rosa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Individuazione delle risorse umane</a:t>
            </a:r>
          </a:p>
        </p:txBody>
      </p:sp>
      <p:pic>
        <p:nvPicPr>
          <p:cNvPr id="4" name="Segnaposto contenuto 3" descr="risorse um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345965" cy="3268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Individuazione delle risorse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68760"/>
            <a:ext cx="4032448" cy="792088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ea typeface="+mj-ea"/>
                <a:cs typeface="+mj-cs"/>
              </a:rPr>
              <a:t>Risorse on-line</a:t>
            </a:r>
          </a:p>
          <a:p>
            <a:r>
              <a:rPr lang="it-IT" dirty="0" smtClean="0">
                <a:solidFill>
                  <a:schemeClr val="tx2"/>
                </a:solidFill>
                <a:ea typeface="+mj-ea"/>
                <a:cs typeface="+mj-cs"/>
              </a:rPr>
              <a:t>L’Ultima a tutti i costi</a:t>
            </a:r>
            <a:r>
              <a:rPr lang="it-IT" sz="3600" dirty="0" smtClean="0">
                <a:solidFill>
                  <a:schemeClr val="tx2"/>
                </a:solidFill>
                <a:ea typeface="+mj-ea"/>
                <a:cs typeface="+mj-cs"/>
              </a:rPr>
              <a:t>?</a:t>
            </a:r>
          </a:p>
          <a:p>
            <a:r>
              <a:rPr lang="it-IT" dirty="0" smtClean="0">
                <a:solidFill>
                  <a:schemeClr val="tx2"/>
                </a:solidFill>
                <a:ea typeface="+mj-ea"/>
                <a:cs typeface="+mj-cs"/>
              </a:rPr>
              <a:t>Evitiamo intellettualismi</a:t>
            </a:r>
          </a:p>
        </p:txBody>
      </p:sp>
      <p:pic>
        <p:nvPicPr>
          <p:cNvPr id="4" name="Immagine 3" descr="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806" y="1484784"/>
            <a:ext cx="4898504" cy="36004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55576" y="450912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/>
                </a:solidFill>
                <a:latin typeface="Gill Sans MT" panose="020B0502020104020203" pitchFamily="34" charset="0"/>
                <a:ea typeface="+mj-ea"/>
                <a:cs typeface="+mj-cs"/>
              </a:rPr>
              <a:t>Transfer </a:t>
            </a:r>
            <a:r>
              <a:rPr lang="it-IT" sz="3200" dirty="0">
                <a:solidFill>
                  <a:schemeClr val="tx2"/>
                </a:solidFill>
                <a:latin typeface="Gill Sans MT" panose="020B0502020104020203" pitchFamily="34" charset="0"/>
                <a:ea typeface="+mj-ea"/>
                <a:cs typeface="+mj-cs"/>
              </a:rPr>
              <a:t>cognitivo</a:t>
            </a:r>
          </a:p>
        </p:txBody>
      </p:sp>
      <p:sp>
        <p:nvSpPr>
          <p:cNvPr id="7" name="Ovale 6"/>
          <p:cNvSpPr/>
          <p:nvPr/>
        </p:nvSpPr>
        <p:spPr>
          <a:xfrm>
            <a:off x="827584" y="4437112"/>
            <a:ext cx="2376264" cy="122413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598"/>
            <a:ext cx="8686800" cy="64350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Attenzione al sovraccarico tecnologico e cognitivo</a:t>
            </a:r>
            <a:endParaRPr lang="it-IT" dirty="0"/>
          </a:p>
        </p:txBody>
      </p:sp>
      <p:pic>
        <p:nvPicPr>
          <p:cNvPr id="4" name="Segnaposto contenuto 3" descr="sovraccarico cognitiv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76872"/>
            <a:ext cx="3969791" cy="297351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9992" y="1916832"/>
            <a:ext cx="4392488" cy="3484984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ea typeface="+mj-ea"/>
                <a:cs typeface="+mj-cs"/>
              </a:rPr>
              <a:t>Curare le fasi burocratiche e le autorizzazioni</a:t>
            </a:r>
          </a:p>
          <a:p>
            <a:r>
              <a:rPr lang="it-IT" sz="2800" dirty="0" smtClean="0">
                <a:solidFill>
                  <a:schemeClr val="tx2"/>
                </a:solidFill>
                <a:ea typeface="+mj-ea"/>
                <a:cs typeface="+mj-cs"/>
              </a:rPr>
              <a:t>Non cerchiamo di “copiare i professionisti”</a:t>
            </a:r>
          </a:p>
          <a:p>
            <a:endParaRPr lang="it-IT" dirty="0"/>
          </a:p>
        </p:txBody>
      </p:sp>
      <p:pic>
        <p:nvPicPr>
          <p:cNvPr id="4" name="Immagine 3" descr="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7"/>
            <a:ext cx="3995936" cy="4170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La valutazione</a:t>
            </a:r>
            <a:endParaRPr lang="it-IT" sz="2000" b="1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it-IT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dirty="0" smtClean="0">
                <a:solidFill>
                  <a:srgbClr val="002060"/>
                </a:solidFill>
                <a:latin typeface="Tahoma" pitchFamily="34" charset="0"/>
              </a:rPr>
              <a:t>Gradimento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t-IT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dirty="0" smtClean="0">
                <a:solidFill>
                  <a:srgbClr val="002060"/>
                </a:solidFill>
                <a:latin typeface="Tahoma" pitchFamily="34" charset="0"/>
              </a:rPr>
              <a:t>Apprendimento </a:t>
            </a:r>
            <a:r>
              <a:rPr lang="it-IT" sz="2400" dirty="0" smtClean="0">
                <a:solidFill>
                  <a:srgbClr val="002060"/>
                </a:solidFill>
                <a:latin typeface="Tahoma" pitchFamily="34" charset="0"/>
              </a:rPr>
              <a:t>(individuare e distinguere conoscenze e abilità)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t-IT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dirty="0" smtClean="0">
                <a:solidFill>
                  <a:srgbClr val="002060"/>
                </a:solidFill>
                <a:latin typeface="Tahoma" pitchFamily="34" charset="0"/>
              </a:rPr>
              <a:t>Cambiamento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it-IT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2060"/>
                </a:solidFill>
                <a:latin typeface="Tahoma" pitchFamily="34" charset="0"/>
              </a:rPr>
              <a:t>Molto importante riferirsi agli obiettivi del percorso durante la costruzione degli strumenti di valutazione.</a:t>
            </a:r>
            <a:r>
              <a:rPr lang="it-IT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Documentazione e condivisione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76056" y="1556792"/>
            <a:ext cx="3600400" cy="3484984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ea typeface="+mj-ea"/>
                <a:cs typeface="+mj-cs"/>
              </a:rPr>
              <a:t>Progetto ben strutturato</a:t>
            </a:r>
          </a:p>
          <a:p>
            <a:r>
              <a:rPr lang="it-IT" dirty="0" smtClean="0">
                <a:solidFill>
                  <a:schemeClr val="tx2"/>
                </a:solidFill>
                <a:ea typeface="+mj-ea"/>
                <a:cs typeface="+mj-cs"/>
              </a:rPr>
              <a:t>Le fasi di sviluppo</a:t>
            </a:r>
          </a:p>
          <a:p>
            <a:r>
              <a:rPr lang="it-IT" dirty="0" smtClean="0">
                <a:solidFill>
                  <a:schemeClr val="tx2"/>
                </a:solidFill>
                <a:ea typeface="+mj-ea"/>
                <a:cs typeface="+mj-cs"/>
              </a:rPr>
              <a:t>I risultati della valutazione</a:t>
            </a:r>
          </a:p>
          <a:p>
            <a:endParaRPr lang="it-IT" dirty="0"/>
          </a:p>
        </p:txBody>
      </p:sp>
      <p:pic>
        <p:nvPicPr>
          <p:cNvPr id="6" name="Immagine 5" descr="document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672408" cy="201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Documentazione e condivisione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4392488" cy="4536504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  <a:ea typeface="+mj-ea"/>
                <a:cs typeface="+mj-cs"/>
              </a:rPr>
              <a:t>Mappare la possibilità di utilizzare supporti territoriali</a:t>
            </a:r>
          </a:p>
          <a:p>
            <a:endParaRPr lang="it-IT" sz="28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r>
              <a:rPr lang="it-IT" sz="2800" dirty="0" smtClean="0">
                <a:solidFill>
                  <a:schemeClr val="tx2"/>
                </a:solidFill>
                <a:ea typeface="+mj-ea"/>
                <a:cs typeface="+mj-cs"/>
              </a:rPr>
              <a:t>Riflettere sulla possibilità di inserire il proprio progetto all’interno di più ampie iniziative nazionali o internazionali</a:t>
            </a:r>
          </a:p>
        </p:txBody>
      </p:sp>
      <p:pic>
        <p:nvPicPr>
          <p:cNvPr id="4" name="Immagine 3" descr="cinema-allaper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6101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Buone Pratiche</a:t>
            </a:r>
            <a:endParaRPr lang="it-IT" dirty="0"/>
          </a:p>
        </p:txBody>
      </p:sp>
      <p:pic>
        <p:nvPicPr>
          <p:cNvPr id="4" name="Segnaposto contenuto 3" descr="header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88" y="1833910"/>
            <a:ext cx="8785225" cy="1921768"/>
          </a:xfrm>
        </p:spPr>
      </p:pic>
      <p:sp>
        <p:nvSpPr>
          <p:cNvPr id="5" name="Rettangolo 4"/>
          <p:cNvSpPr/>
          <p:nvPr/>
        </p:nvSpPr>
        <p:spPr>
          <a:xfrm>
            <a:off x="2267744" y="479715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http://riviste.erickson.it/med/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banner_brick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701760" cy="1512168"/>
          </a:xfrm>
        </p:spPr>
      </p:pic>
      <p:sp>
        <p:nvSpPr>
          <p:cNvPr id="7" name="Rettangolo 6"/>
          <p:cNvSpPr/>
          <p:nvPr/>
        </p:nvSpPr>
        <p:spPr>
          <a:xfrm>
            <a:off x="1115616" y="443711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http://bricks.maieutiche.economia.unitn.it/</a:t>
            </a:r>
            <a:endParaRPr lang="it-IT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Condivisione in prospettiva etica</a:t>
            </a:r>
            <a:endParaRPr lang="it-IT" dirty="0"/>
          </a:p>
        </p:txBody>
      </p:sp>
      <p:pic>
        <p:nvPicPr>
          <p:cNvPr id="4" name="Segnaposto contenuto 3" descr="condivisione-272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39" y="1628800"/>
            <a:ext cx="3047811" cy="3361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5E36A1-8E4E-440E-A0F2-5F074BC03C87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smtClean="0">
                <a:solidFill>
                  <a:schemeClr val="bg2"/>
                </a:solidFill>
              </a:rPr>
              <a:t>Progettare</a:t>
            </a:r>
            <a:r>
              <a:rPr lang="it-IT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144000" cy="485775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sz="2800" dirty="0" smtClean="0">
                <a:solidFill>
                  <a:schemeClr val="tx2"/>
                </a:solidFill>
              </a:rPr>
              <a:t>Elaborare uno schema d’azione che deve fare da guida ideale a tutta l’attività educativa e didattica che si svolge in un istituzione formativa,  fornendo a tutte le sue componenti un riferimento prospettico chiaro e condiviso di: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3528" y="3501008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VALORI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99592" y="4797152"/>
            <a:ext cx="22322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PRINCIPI D’AZIONE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228184" y="5589240"/>
            <a:ext cx="22322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MODALITÀ </a:t>
            </a:r>
            <a:r>
              <a:rPr lang="it-IT" dirty="0" err="1" smtClean="0"/>
              <a:t>DI</a:t>
            </a:r>
            <a:r>
              <a:rPr lang="it-IT" dirty="0" smtClean="0"/>
              <a:t> VALUTAZIONE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516216" y="4221088"/>
            <a:ext cx="22322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275856" y="3789040"/>
            <a:ext cx="22322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FINALITÀ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3635896" y="5229200"/>
            <a:ext cx="22322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TEMPI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Group 2"/>
          <p:cNvGraphicFramePr>
            <a:graphicFrameLocks/>
          </p:cNvGraphicFramePr>
          <p:nvPr/>
        </p:nvGraphicFramePr>
        <p:xfrm>
          <a:off x="0" y="692696"/>
          <a:ext cx="8748712" cy="4850032"/>
        </p:xfrm>
        <a:graphic>
          <a:graphicData uri="http://schemas.openxmlformats.org/drawingml/2006/table">
            <a:tbl>
              <a:tblPr/>
              <a:tblGrid>
                <a:gridCol w="699963"/>
                <a:gridCol w="2374223"/>
                <a:gridCol w="2991056"/>
                <a:gridCol w="2683470"/>
              </a:tblGrid>
              <a:tr h="936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AREE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CONCETTUALI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POSTULATI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DOMANDE STRATEGICHE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Lettore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 messaggi dei media sono “costruiti” con linguaggi (e apparati tecnici) diversi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quale linguaggio è utilizzato per costruire questo messaggio?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Scrittore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 messaggi dei media hanno intenzioni comunicative diverse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qual è l’intento di questo messaggio?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Critico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ogni messaggio contiene punti di vista e valori, anche in relazione ad interessi economici o politici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quale punto di vista ispira questo messaggio?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Fruitore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è sempre possibile scegliere le modalità della mia fruizione mediale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sono veramente interessato a fruire di questo messaggio?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Cittadino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 media mettono in relazione e costruiscono la società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questo messaggio migliora la mia relazione con gli altri e il mondo?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e Produzione</a:t>
            </a:r>
            <a:endParaRPr lang="it-IT" dirty="0"/>
          </a:p>
        </p:txBody>
      </p:sp>
      <p:pic>
        <p:nvPicPr>
          <p:cNvPr id="9" name="Segnaposto contenuto 8" descr="16514_parigi_un_particolare_del_pensatore_di_rod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637939" cy="2804520"/>
          </a:xfrm>
        </p:spPr>
      </p:pic>
      <p:sp>
        <p:nvSpPr>
          <p:cNvPr id="10" name="CasellaDiTesto 9"/>
          <p:cNvSpPr txBox="1"/>
          <p:nvPr/>
        </p:nvSpPr>
        <p:spPr>
          <a:xfrm>
            <a:off x="395536" y="4725144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“Pensatore</a:t>
            </a:r>
            <a:r>
              <a:rPr lang="it-IT" sz="1100" b="1" dirty="0"/>
              <a:t>" di </a:t>
            </a:r>
            <a:r>
              <a:rPr lang="it-IT" sz="1100" b="1" dirty="0" err="1"/>
              <a:t>Rodin</a:t>
            </a:r>
            <a:r>
              <a:rPr lang="it-IT" sz="1100" b="1" dirty="0"/>
              <a:t> a Parigi</a:t>
            </a:r>
          </a:p>
        </p:txBody>
      </p:sp>
      <p:pic>
        <p:nvPicPr>
          <p:cNvPr id="11" name="Immagine 10" descr="scult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175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Finalità e Obiettivi</a:t>
            </a:r>
            <a:endParaRPr lang="it-IT" dirty="0"/>
          </a:p>
        </p:txBody>
      </p:sp>
      <p:pic>
        <p:nvPicPr>
          <p:cNvPr id="4" name="Segnaposto contenuto 3" descr="Copertina_Annali_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472915" cy="3600400"/>
          </a:xfrm>
        </p:spPr>
      </p:pic>
      <p:sp>
        <p:nvSpPr>
          <p:cNvPr id="8" name="CasellaDiTesto 7"/>
          <p:cNvSpPr txBox="1"/>
          <p:nvPr/>
        </p:nvSpPr>
        <p:spPr>
          <a:xfrm>
            <a:off x="4283968" y="148478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2"/>
                </a:solidFill>
                <a:latin typeface="Gill Sans MT" panose="020B0502020104020203" pitchFamily="34" charset="0"/>
                <a:ea typeface="+mj-ea"/>
                <a:cs typeface="+mj-cs"/>
              </a:rPr>
              <a:t>Delimitazione dell’orizzonte disciplinare o interdisciplinare in cui inserire l’attività di media education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2987824" y="234888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6012160" y="2132856"/>
            <a:ext cx="2016224" cy="648072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Finalità e Obiettivi</a:t>
            </a:r>
            <a:endParaRPr lang="it-IT" sz="3600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1052736"/>
            <a:ext cx="6336704" cy="348498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3600" dirty="0" smtClean="0">
                <a:solidFill>
                  <a:schemeClr val="tx2"/>
                </a:solidFill>
                <a:ea typeface="+mj-ea"/>
                <a:cs typeface="+mj-cs"/>
              </a:rPr>
              <a:t>Un intento espresso in modo chiaro e non ambiguo, rispetto al quale è possibile decidere se un percorso o un processo è giunto al termine e/o è valido per giungervi</a:t>
            </a:r>
          </a:p>
          <a:p>
            <a:pPr algn="r" eaLnBrk="1" hangingPunct="1">
              <a:buFontTx/>
              <a:buNone/>
            </a:pPr>
            <a:r>
              <a:rPr lang="it-IT" sz="1000" dirty="0" smtClean="0">
                <a:solidFill>
                  <a:schemeClr val="tx2"/>
                </a:solidFill>
                <a:ea typeface="+mj-ea"/>
                <a:cs typeface="+mj-cs"/>
              </a:rPr>
              <a:t>(</a:t>
            </a:r>
            <a:r>
              <a:rPr lang="it-IT" sz="1000" dirty="0" err="1" smtClean="0">
                <a:solidFill>
                  <a:schemeClr val="tx2"/>
                </a:solidFill>
                <a:ea typeface="+mj-ea"/>
                <a:cs typeface="+mj-cs"/>
              </a:rPr>
              <a:t>Pellerey</a:t>
            </a:r>
            <a:r>
              <a:rPr lang="it-IT" sz="1000" dirty="0" smtClean="0">
                <a:solidFill>
                  <a:schemeClr val="tx2"/>
                </a:solidFill>
                <a:ea typeface="+mj-ea"/>
                <a:cs typeface="+mj-cs"/>
              </a:rPr>
              <a:t> 1999)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52CBCD-F04F-4533-8D98-82BF4B268967}" type="slidenum">
              <a:rPr lang="it-IT"/>
              <a:pPr>
                <a:defRPr/>
              </a:pPr>
              <a:t>6</a:t>
            </a:fld>
            <a:endParaRPr lang="it-IT"/>
          </a:p>
        </p:txBody>
      </p:sp>
      <p:pic>
        <p:nvPicPr>
          <p:cNvPr id="6" name="Segnaposto contenuto 6" descr="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2376264" cy="2376264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6948264" y="1556792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059832" y="2132856"/>
            <a:ext cx="41044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635895" y="2708920"/>
            <a:ext cx="3226953" cy="331236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1749258" cy="15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980728"/>
            <a:ext cx="2600325" cy="176212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483768" y="1772816"/>
            <a:ext cx="8229600" cy="6435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Obiettivi a breve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e lungo termine 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Finalità e Obiettivi</a:t>
            </a:r>
            <a:endParaRPr lang="it-IT" sz="3600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8000"/>
                </a:solidFill>
                <a:latin typeface="Century Gothic" pitchFamily="34" charset="0"/>
              </a:rPr>
              <a:t> </a:t>
            </a:r>
            <a:r>
              <a:rPr lang="it-IT" dirty="0" smtClean="0"/>
              <a:t>Individuazione dei linguaggi </a:t>
            </a:r>
          </a:p>
        </p:txBody>
      </p:sp>
      <p:pic>
        <p:nvPicPr>
          <p:cNvPr id="4" name="Segnaposto contenuto 3" descr="ic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1533421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11560" y="3068960"/>
            <a:ext cx="8136904" cy="720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Convergenza digitale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/>
            </a:r>
            <a:b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</a:b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dei tempi di realizzazione</a:t>
            </a:r>
          </a:p>
        </p:txBody>
      </p:sp>
      <p:pic>
        <p:nvPicPr>
          <p:cNvPr id="6" name="Segnaposto contenuto 5" descr="no pan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052736"/>
            <a:ext cx="4262561" cy="4262561"/>
          </a:xfrm>
        </p:spPr>
      </p:pic>
      <p:sp>
        <p:nvSpPr>
          <p:cNvPr id="7" name="CasellaDiTesto 6"/>
          <p:cNvSpPr txBox="1"/>
          <p:nvPr/>
        </p:nvSpPr>
        <p:spPr>
          <a:xfrm>
            <a:off x="6084168" y="242088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Gill Sans MT" panose="020B0502020104020203" pitchFamily="34" charset="0"/>
                <a:ea typeface="+mj-ea"/>
                <a:cs typeface="+mj-cs"/>
              </a:rPr>
              <a:t>Troviamo spazi di condivisione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392</Words>
  <Application>Microsoft Office PowerPoint</Application>
  <PresentationFormat>Presentazione su schermo (4:3)</PresentationFormat>
  <Paragraphs>83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Gill Sans MT</vt:lpstr>
      <vt:lpstr>Tahoma</vt:lpstr>
      <vt:lpstr>Times New Roman</vt:lpstr>
      <vt:lpstr>Tema di Office</vt:lpstr>
      <vt:lpstr>Progettare e documentare attività media educative</vt:lpstr>
      <vt:lpstr>Progettare </vt:lpstr>
      <vt:lpstr>Presentazione standard di PowerPoint</vt:lpstr>
      <vt:lpstr>Analisi e Produzione</vt:lpstr>
      <vt:lpstr>Finalità e Obiettivi</vt:lpstr>
      <vt:lpstr>Finalità e Obiettivi</vt:lpstr>
      <vt:lpstr>Finalità e Obiettivi</vt:lpstr>
      <vt:lpstr> Individuazione dei linguaggi </vt:lpstr>
      <vt:lpstr>Definizione dei tempi di realizzazione</vt:lpstr>
      <vt:lpstr>Individuazione delle risorse umane</vt:lpstr>
      <vt:lpstr>Individuazione delle risorse</vt:lpstr>
      <vt:lpstr>Attenzione al sovraccarico tecnologico e cognitivo</vt:lpstr>
      <vt:lpstr>La produzione</vt:lpstr>
      <vt:lpstr>La valutazione</vt:lpstr>
      <vt:lpstr>Documentazione e condivisione</vt:lpstr>
      <vt:lpstr>Documentazione e condivisione</vt:lpstr>
      <vt:lpstr>Buone Pratiche</vt:lpstr>
      <vt:lpstr>Presentazione standard di PowerPoint</vt:lpstr>
      <vt:lpstr>Condivisione in prospettiva etica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Stages Against Violence Training Course Introduction to the Toolkit</dc:title>
  <dc:creator>Utente Windows</dc:creator>
  <cp:lastModifiedBy>Barbara Bruschi</cp:lastModifiedBy>
  <cp:revision>166</cp:revision>
  <dcterms:created xsi:type="dcterms:W3CDTF">2012-09-07T07:49:56Z</dcterms:created>
  <dcterms:modified xsi:type="dcterms:W3CDTF">2015-03-25T08:15:15Z</dcterms:modified>
</cp:coreProperties>
</file>