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552" r:id="rId2"/>
    <p:sldId id="474" r:id="rId3"/>
    <p:sldId id="481" r:id="rId4"/>
    <p:sldId id="363" r:id="rId5"/>
    <p:sldId id="364" r:id="rId6"/>
    <p:sldId id="483" r:id="rId7"/>
    <p:sldId id="484" r:id="rId8"/>
    <p:sldId id="473" r:id="rId9"/>
    <p:sldId id="485" r:id="rId10"/>
    <p:sldId id="488" r:id="rId11"/>
    <p:sldId id="486" r:id="rId12"/>
    <p:sldId id="513" r:id="rId13"/>
    <p:sldId id="542" r:id="rId14"/>
    <p:sldId id="543" r:id="rId15"/>
    <p:sldId id="544" r:id="rId16"/>
    <p:sldId id="545" r:id="rId17"/>
    <p:sldId id="546" r:id="rId18"/>
    <p:sldId id="547" r:id="rId19"/>
    <p:sldId id="548" r:id="rId20"/>
    <p:sldId id="549" r:id="rId21"/>
    <p:sldId id="501" r:id="rId22"/>
    <p:sldId id="492" r:id="rId23"/>
    <p:sldId id="494" r:id="rId24"/>
    <p:sldId id="493" r:id="rId25"/>
    <p:sldId id="495" r:id="rId26"/>
    <p:sldId id="512" r:id="rId27"/>
    <p:sldId id="502" r:id="rId28"/>
    <p:sldId id="518" r:id="rId29"/>
    <p:sldId id="519" r:id="rId30"/>
    <p:sldId id="520" r:id="rId31"/>
    <p:sldId id="521" r:id="rId32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 Cecilia Andorno" initials="C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54" autoAdjust="0"/>
    <p:restoredTop sz="94556" autoAdjust="0"/>
  </p:normalViewPr>
  <p:slideViewPr>
    <p:cSldViewPr>
      <p:cViewPr varScale="1">
        <p:scale>
          <a:sx n="70" d="100"/>
          <a:sy n="70" d="100"/>
        </p:scale>
        <p:origin x="-13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101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9894FE-588A-4970-9192-9CC5599A2640}" type="datetimeFigureOut">
              <a:rPr lang="it-IT" smtClean="0"/>
              <a:t>08/10/2020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761305-E4FA-4D29-A8FC-602A5244D5F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6209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70494-175A-4A1D-ACC1-F7B111CD72E7}" type="datetimeFigureOut">
              <a:rPr lang="it-IT" smtClean="0"/>
              <a:t>08/10/2020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0087-85FA-47DD-8C9C-DE99AB3312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319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70494-175A-4A1D-ACC1-F7B111CD72E7}" type="datetimeFigureOut">
              <a:rPr lang="it-IT" smtClean="0"/>
              <a:t>08/10/2020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0087-85FA-47DD-8C9C-DE99AB3312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927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70494-175A-4A1D-ACC1-F7B111CD72E7}" type="datetimeFigureOut">
              <a:rPr lang="it-IT" smtClean="0"/>
              <a:t>08/10/2020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0087-85FA-47DD-8C9C-DE99AB3312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7362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70494-175A-4A1D-ACC1-F7B111CD72E7}" type="datetimeFigureOut">
              <a:rPr lang="it-IT" smtClean="0"/>
              <a:t>08/10/2020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0087-85FA-47DD-8C9C-DE99AB3312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1730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70494-175A-4A1D-ACC1-F7B111CD72E7}" type="datetimeFigureOut">
              <a:rPr lang="it-IT" smtClean="0"/>
              <a:t>08/10/2020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0087-85FA-47DD-8C9C-DE99AB3312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7257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70494-175A-4A1D-ACC1-F7B111CD72E7}" type="datetimeFigureOut">
              <a:rPr lang="it-IT" smtClean="0"/>
              <a:t>08/10/2020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0087-85FA-47DD-8C9C-DE99AB3312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4499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70494-175A-4A1D-ACC1-F7B111CD72E7}" type="datetimeFigureOut">
              <a:rPr lang="it-IT" smtClean="0"/>
              <a:t>08/10/2020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0087-85FA-47DD-8C9C-DE99AB3312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7770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70494-175A-4A1D-ACC1-F7B111CD72E7}" type="datetimeFigureOut">
              <a:rPr lang="it-IT" smtClean="0"/>
              <a:t>08/10/2020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0087-85FA-47DD-8C9C-DE99AB3312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927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70494-175A-4A1D-ACC1-F7B111CD72E7}" type="datetimeFigureOut">
              <a:rPr lang="it-IT" smtClean="0"/>
              <a:t>08/10/2020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0087-85FA-47DD-8C9C-DE99AB3312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3811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70494-175A-4A1D-ACC1-F7B111CD72E7}" type="datetimeFigureOut">
              <a:rPr lang="it-IT" smtClean="0"/>
              <a:t>08/10/2020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0087-85FA-47DD-8C9C-DE99AB3312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924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70494-175A-4A1D-ACC1-F7B111CD72E7}" type="datetimeFigureOut">
              <a:rPr lang="it-IT" smtClean="0"/>
              <a:t>08/10/2020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0087-85FA-47DD-8C9C-DE99AB3312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7429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770494-175A-4A1D-ACC1-F7B111CD72E7}" type="datetimeFigureOut">
              <a:rPr lang="it-IT" smtClean="0"/>
              <a:t>08/10/2020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A0087-85FA-47DD-8C9C-DE99AB3312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3933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smtClean="0"/>
              <a:t>Fondamenti di linguistica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it-IT" sz="4800" dirty="0" smtClean="0"/>
          </a:p>
          <a:p>
            <a:pPr marL="0" indent="0" algn="ctr">
              <a:buNone/>
            </a:pPr>
            <a:endParaRPr lang="it-IT" sz="4800" dirty="0"/>
          </a:p>
          <a:p>
            <a:pPr marL="0" indent="0" algn="ctr">
              <a:buNone/>
            </a:pPr>
            <a:r>
              <a:rPr lang="it-IT" sz="4800" i="1" dirty="0" smtClean="0"/>
              <a:t>prima </a:t>
            </a:r>
            <a:r>
              <a:rPr lang="it-IT" sz="4800" i="1" dirty="0"/>
              <a:t>settimana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104847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i="1" dirty="0" smtClean="0"/>
              <a:t>Il primo albero morfologico!</a:t>
            </a:r>
            <a:endParaRPr lang="it-IT" i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009" y="1600200"/>
            <a:ext cx="768598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9625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smtClean="0"/>
              <a:t>IPA: simboli univoci!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[</a:t>
            </a:r>
            <a:r>
              <a:rPr lang="it-IT" dirty="0" smtClean="0"/>
              <a:t>ˈ</a:t>
            </a:r>
            <a:r>
              <a:rPr lang="it-IT" dirty="0" err="1" smtClean="0"/>
              <a:t>tʃe:ra</a:t>
            </a:r>
            <a:r>
              <a:rPr lang="it-IT" dirty="0"/>
              <a:t>]				</a:t>
            </a:r>
            <a:r>
              <a:rPr lang="it-IT" b="1" i="1" dirty="0"/>
              <a:t>c</a:t>
            </a:r>
            <a:r>
              <a:rPr lang="it-IT" i="1" dirty="0"/>
              <a:t>era</a:t>
            </a:r>
          </a:p>
          <a:p>
            <a:r>
              <a:rPr lang="it-IT" dirty="0"/>
              <a:t>[</a:t>
            </a:r>
            <a:r>
              <a:rPr lang="it-IT" dirty="0" smtClean="0"/>
              <a:t>ˈ</a:t>
            </a:r>
            <a:r>
              <a:rPr lang="it-IT" dirty="0" err="1" smtClean="0"/>
              <a:t>ka:ra</a:t>
            </a:r>
            <a:r>
              <a:rPr lang="it-IT" dirty="0"/>
              <a:t>]				</a:t>
            </a:r>
            <a:r>
              <a:rPr lang="it-IT" b="1" i="1" dirty="0" smtClean="0"/>
              <a:t>c</a:t>
            </a:r>
            <a:r>
              <a:rPr lang="it-IT" i="1" dirty="0" smtClean="0"/>
              <a:t>ara</a:t>
            </a:r>
            <a:endParaRPr lang="it-IT" i="1" dirty="0"/>
          </a:p>
          <a:p>
            <a:r>
              <a:rPr lang="it-IT" dirty="0"/>
              <a:t>[ˈ</a:t>
            </a:r>
            <a:r>
              <a:rPr lang="it-IT" dirty="0" err="1" smtClean="0"/>
              <a:t>ka:za</a:t>
            </a:r>
            <a:r>
              <a:rPr lang="it-IT" dirty="0"/>
              <a:t>]				</a:t>
            </a:r>
            <a:r>
              <a:rPr lang="it-IT" b="1" i="1" dirty="0" smtClean="0"/>
              <a:t>c</a:t>
            </a:r>
            <a:r>
              <a:rPr lang="it-IT" i="1" dirty="0" smtClean="0"/>
              <a:t>a</a:t>
            </a:r>
            <a:r>
              <a:rPr lang="it-IT" b="1" i="1" dirty="0" smtClean="0"/>
              <a:t>s</a:t>
            </a:r>
            <a:r>
              <a:rPr lang="it-IT" i="1" dirty="0" smtClean="0"/>
              <a:t>a</a:t>
            </a:r>
          </a:p>
          <a:p>
            <a:r>
              <a:rPr lang="it-IT" dirty="0"/>
              <a:t>[ˈ</a:t>
            </a:r>
            <a:r>
              <a:rPr lang="it-IT" dirty="0" err="1" smtClean="0"/>
              <a:t>ka:sa</a:t>
            </a:r>
            <a:r>
              <a:rPr lang="it-IT" dirty="0"/>
              <a:t>]				</a:t>
            </a:r>
            <a:r>
              <a:rPr lang="it-IT" b="1" i="1" dirty="0" smtClean="0"/>
              <a:t>c</a:t>
            </a:r>
            <a:r>
              <a:rPr lang="it-IT" i="1" dirty="0" smtClean="0"/>
              <a:t>a</a:t>
            </a:r>
            <a:r>
              <a:rPr lang="it-IT" b="1" i="1" dirty="0" smtClean="0"/>
              <a:t>s</a:t>
            </a:r>
            <a:r>
              <a:rPr lang="it-IT" i="1" dirty="0" smtClean="0"/>
              <a:t>a</a:t>
            </a:r>
          </a:p>
          <a:p>
            <a:r>
              <a:rPr lang="it-IT" dirty="0"/>
              <a:t>[</a:t>
            </a:r>
            <a:r>
              <a:rPr lang="it-IT" dirty="0" smtClean="0"/>
              <a:t>ˈ</a:t>
            </a:r>
            <a:r>
              <a:rPr lang="it-IT" dirty="0" err="1" smtClean="0"/>
              <a:t>sa:na</a:t>
            </a:r>
            <a:r>
              <a:rPr lang="it-IT" dirty="0"/>
              <a:t>]				</a:t>
            </a:r>
            <a:r>
              <a:rPr lang="it-IT" b="1" i="1" dirty="0" smtClean="0"/>
              <a:t>s</a:t>
            </a:r>
            <a:r>
              <a:rPr lang="it-IT" i="1" dirty="0" smtClean="0"/>
              <a:t>ana</a:t>
            </a:r>
          </a:p>
          <a:p>
            <a:r>
              <a:rPr lang="it-IT" dirty="0" smtClean="0"/>
              <a:t>[</a:t>
            </a:r>
            <a:r>
              <a:rPr lang="it-IT" dirty="0" err="1" smtClean="0"/>
              <a:t>kera</a:t>
            </a:r>
            <a:r>
              <a:rPr lang="it-IT" dirty="0" err="1"/>
              <a:t>ˈ</a:t>
            </a:r>
            <a:r>
              <a:rPr lang="it-IT" dirty="0" err="1" smtClean="0"/>
              <a:t>ti:na</a:t>
            </a:r>
            <a:r>
              <a:rPr lang="it-IT" dirty="0" smtClean="0"/>
              <a:t>]</a:t>
            </a:r>
            <a:r>
              <a:rPr lang="it-IT" dirty="0"/>
              <a:t>			</a:t>
            </a:r>
            <a:r>
              <a:rPr lang="it-IT" b="1" i="1" dirty="0" smtClean="0"/>
              <a:t>ch</a:t>
            </a:r>
            <a:r>
              <a:rPr lang="it-IT" i="1" dirty="0" smtClean="0"/>
              <a:t>eratina</a:t>
            </a:r>
            <a:endParaRPr lang="it-IT" i="1" dirty="0"/>
          </a:p>
          <a:p>
            <a:endParaRPr lang="it-IT" i="1" dirty="0"/>
          </a:p>
          <a:p>
            <a:endParaRPr lang="it-IT" i="1" dirty="0"/>
          </a:p>
          <a:p>
            <a:endParaRPr lang="it-IT" i="1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0823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i="1" dirty="0" smtClean="0"/>
              <a:t>Vocali lunghe in italiano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[ˈ</a:t>
            </a:r>
            <a:r>
              <a:rPr lang="it-IT" dirty="0" err="1"/>
              <a:t>tʃe:ra</a:t>
            </a:r>
            <a:r>
              <a:rPr lang="it-IT" dirty="0"/>
              <a:t>]				</a:t>
            </a:r>
            <a:r>
              <a:rPr lang="it-IT" i="1" dirty="0"/>
              <a:t>cera</a:t>
            </a:r>
          </a:p>
          <a:p>
            <a:r>
              <a:rPr lang="it-IT" dirty="0"/>
              <a:t>[ˈ</a:t>
            </a:r>
            <a:r>
              <a:rPr lang="it-IT" dirty="0" err="1"/>
              <a:t>tʃɛ:lo</a:t>
            </a:r>
            <a:r>
              <a:rPr lang="it-IT" dirty="0"/>
              <a:t>]				</a:t>
            </a:r>
            <a:r>
              <a:rPr lang="it-IT" i="1" dirty="0"/>
              <a:t>cielo</a:t>
            </a:r>
          </a:p>
          <a:p>
            <a:r>
              <a:rPr lang="it-IT" dirty="0" smtClean="0"/>
              <a:t>[ˈmento</a:t>
            </a:r>
            <a:r>
              <a:rPr lang="it-IT" dirty="0"/>
              <a:t>]				</a:t>
            </a:r>
            <a:r>
              <a:rPr lang="it-IT" i="1" dirty="0" smtClean="0"/>
              <a:t>mento</a:t>
            </a:r>
            <a:endParaRPr lang="it-IT" i="1" dirty="0"/>
          </a:p>
          <a:p>
            <a:r>
              <a:rPr lang="it-IT" dirty="0"/>
              <a:t>[ˈ</a:t>
            </a:r>
            <a:r>
              <a:rPr lang="it-IT" dirty="0" err="1"/>
              <a:t>tʃɛnto</a:t>
            </a:r>
            <a:r>
              <a:rPr lang="it-IT" dirty="0"/>
              <a:t>]				</a:t>
            </a:r>
            <a:r>
              <a:rPr lang="it-IT" i="1" dirty="0" smtClean="0"/>
              <a:t>cento</a:t>
            </a:r>
          </a:p>
          <a:p>
            <a:r>
              <a:rPr lang="it-IT" dirty="0"/>
              <a:t>[ˈ</a:t>
            </a:r>
            <a:r>
              <a:rPr lang="it-IT" dirty="0" err="1" smtClean="0"/>
              <a:t>tʃɛrto</a:t>
            </a:r>
            <a:r>
              <a:rPr lang="it-IT" dirty="0"/>
              <a:t>]				</a:t>
            </a:r>
            <a:r>
              <a:rPr lang="it-IT" i="1" dirty="0" smtClean="0"/>
              <a:t>certo</a:t>
            </a:r>
            <a:endParaRPr lang="it-IT" i="1" dirty="0"/>
          </a:p>
          <a:p>
            <a:r>
              <a:rPr lang="it-IT" dirty="0"/>
              <a:t>[</a:t>
            </a:r>
            <a:r>
              <a:rPr lang="it-IT" dirty="0" smtClean="0"/>
              <a:t>ˈ</a:t>
            </a:r>
            <a:r>
              <a:rPr lang="it-IT" dirty="0" err="1" smtClean="0"/>
              <a:t>kanto</a:t>
            </a:r>
            <a:r>
              <a:rPr lang="it-IT" dirty="0"/>
              <a:t>]				</a:t>
            </a:r>
            <a:r>
              <a:rPr lang="it-IT" i="1" dirty="0" smtClean="0"/>
              <a:t>canto</a:t>
            </a:r>
          </a:p>
          <a:p>
            <a:r>
              <a:rPr lang="it-IT" dirty="0" smtClean="0"/>
              <a:t>[</a:t>
            </a:r>
            <a:r>
              <a:rPr lang="it-IT" dirty="0" err="1" smtClean="0"/>
              <a:t>kanˈtɔ</a:t>
            </a:r>
            <a:r>
              <a:rPr lang="it-IT" dirty="0" smtClean="0"/>
              <a:t>]</a:t>
            </a:r>
            <a:r>
              <a:rPr lang="it-IT" dirty="0"/>
              <a:t>				</a:t>
            </a:r>
            <a:r>
              <a:rPr lang="it-IT" i="1" dirty="0" smtClean="0"/>
              <a:t>cantò</a:t>
            </a:r>
            <a:endParaRPr lang="it-IT" i="1" dirty="0"/>
          </a:p>
          <a:p>
            <a:r>
              <a:rPr lang="it-IT" dirty="0"/>
              <a:t>[</a:t>
            </a:r>
            <a:r>
              <a:rPr lang="it-IT" dirty="0" err="1"/>
              <a:t>keraˈti:na</a:t>
            </a:r>
            <a:r>
              <a:rPr lang="it-IT" dirty="0"/>
              <a:t>]			</a:t>
            </a:r>
            <a:r>
              <a:rPr lang="it-IT" i="1" dirty="0"/>
              <a:t>cheratina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042773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smtClean="0"/>
              <a:t>Il primo albero sintattico</a:t>
            </a:r>
            <a:endParaRPr lang="it-IT" i="1" dirty="0"/>
          </a:p>
        </p:txBody>
      </p:sp>
      <p:pic>
        <p:nvPicPr>
          <p:cNvPr id="6" name="Segnaposto contenuto 3">
            <a:extLst>
              <a:ext uri="{FF2B5EF4-FFF2-40B4-BE49-F238E27FC236}">
                <a16:creationId xmlns="" xmlns:a16="http://schemas.microsoft.com/office/drawing/2014/main" id="{8C2183A8-C599-1E4F-8E96-E6F83D1C1D3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9512" y="1700808"/>
            <a:ext cx="8424936" cy="4392488"/>
          </a:xfrm>
        </p:spPr>
      </p:pic>
    </p:spTree>
    <p:extLst>
      <p:ext uri="{BB962C8B-B14F-4D97-AF65-F5344CB8AC3E}">
        <p14:creationId xmlns:p14="http://schemas.microsoft.com/office/powerpoint/2010/main" val="209773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4B7889D4-6666-2745-B8FD-7D9098F5F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smtClean="0"/>
              <a:t>Gerarchia e linearità</a:t>
            </a:r>
            <a:endParaRPr lang="it-IT" i="1" dirty="0"/>
          </a:p>
        </p:txBody>
      </p:sp>
      <p:pic>
        <p:nvPicPr>
          <p:cNvPr id="4" name="Segnaposto contenuto 3">
            <a:extLst>
              <a:ext uri="{FF2B5EF4-FFF2-40B4-BE49-F238E27FC236}">
                <a16:creationId xmlns:a16="http://schemas.microsoft.com/office/drawing/2014/main" xmlns="" id="{EFBD1D11-248F-6A40-9491-16C0E673727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99592" y="1844824"/>
            <a:ext cx="7488831" cy="4248472"/>
          </a:xfrm>
        </p:spPr>
      </p:pic>
    </p:spTree>
    <p:extLst>
      <p:ext uri="{BB962C8B-B14F-4D97-AF65-F5344CB8AC3E}">
        <p14:creationId xmlns:p14="http://schemas.microsoft.com/office/powerpoint/2010/main" val="2954197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i="1" dirty="0" err="1" smtClean="0"/>
              <a:t>Aus</a:t>
            </a:r>
            <a:r>
              <a:rPr lang="it-IT" i="1" dirty="0" smtClean="0"/>
              <a:t> più basso</a:t>
            </a:r>
            <a:endParaRPr lang="it-IT" i="1" dirty="0"/>
          </a:p>
        </p:txBody>
      </p:sp>
      <p:pic>
        <p:nvPicPr>
          <p:cNvPr id="5" name="Segnaposto contenuto 4"/>
          <p:cNvPicPr>
            <a:picLocks noGrp="1" noChangeAspect="1"/>
          </p:cNvPicPr>
          <p:nvPr>
            <p:ph idx="1"/>
          </p:nvPr>
        </p:nvPicPr>
        <p:blipFill>
          <a:blip r:embed="rId2"/>
          <a:srcRect l="-22256" r="-2225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5519487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smtClean="0"/>
              <a:t>L’amica di Sabrina ha letto un libro</a:t>
            </a:r>
            <a:endParaRPr lang="it-IT" i="1" dirty="0"/>
          </a:p>
        </p:txBody>
      </p:sp>
      <p:pic>
        <p:nvPicPr>
          <p:cNvPr id="6" name="Segnaposto contenuto 5"/>
          <p:cNvPicPr>
            <a:picLocks noGrp="1" noChangeAspect="1"/>
          </p:cNvPicPr>
          <p:nvPr>
            <p:ph idx="1"/>
          </p:nvPr>
        </p:nvPicPr>
        <p:blipFill>
          <a:blip r:embed="rId2"/>
          <a:srcRect t="6662" b="666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884797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S(</a:t>
            </a:r>
            <a:r>
              <a:rPr lang="it-IT" dirty="0" err="1" smtClean="0"/>
              <a:t>intagma</a:t>
            </a:r>
            <a:r>
              <a:rPr lang="it-IT" dirty="0" smtClean="0"/>
              <a:t>) P(</a:t>
            </a:r>
            <a:r>
              <a:rPr lang="it-IT" dirty="0" err="1" smtClean="0"/>
              <a:t>reposizionale</a:t>
            </a:r>
            <a:r>
              <a:rPr lang="it-IT" dirty="0" smtClean="0"/>
              <a:t>)</a:t>
            </a:r>
            <a:endParaRPr lang="it-IT" dirty="0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/>
          <a:srcRect l="-12089" r="-12089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078955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smtClean="0"/>
              <a:t>L’amica di Sabrina</a:t>
            </a:r>
            <a:endParaRPr lang="it-IT" i="1" dirty="0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/>
          <a:srcRect l="-41336" r="-41336"/>
          <a:stretch>
            <a:fillRect/>
          </a:stretch>
        </p:blipFill>
        <p:spPr>
          <a:xfrm>
            <a:off x="395536" y="1628800"/>
            <a:ext cx="8229600" cy="4525963"/>
          </a:xfrm>
        </p:spPr>
      </p:pic>
    </p:spTree>
    <p:extLst>
      <p:ext uri="{BB962C8B-B14F-4D97-AF65-F5344CB8AC3E}">
        <p14:creationId xmlns:p14="http://schemas.microsoft.com/office/powerpoint/2010/main" val="41935643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smtClean="0"/>
              <a:t>La sintassi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 smtClean="0"/>
              <a:t>Analisi in costituenti</a:t>
            </a:r>
          </a:p>
          <a:p>
            <a:endParaRPr lang="it-IT" dirty="0"/>
          </a:p>
          <a:p>
            <a:r>
              <a:rPr lang="it-IT" dirty="0" smtClean="0"/>
              <a:t>Linearità</a:t>
            </a:r>
          </a:p>
          <a:p>
            <a:endParaRPr lang="it-IT" dirty="0"/>
          </a:p>
          <a:p>
            <a:r>
              <a:rPr lang="it-IT" dirty="0" smtClean="0"/>
              <a:t>Gerarchia</a:t>
            </a:r>
          </a:p>
          <a:p>
            <a:endParaRPr lang="it-IT" dirty="0"/>
          </a:p>
          <a:p>
            <a:r>
              <a:rPr lang="it-IT" dirty="0" smtClean="0"/>
              <a:t>Etichettatura per categorie lessicali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07950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smtClean="0"/>
              <a:t>Analisi linguistica su quattro livelli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Fonetica e fonologia</a:t>
            </a:r>
          </a:p>
          <a:p>
            <a:endParaRPr lang="it-IT" dirty="0"/>
          </a:p>
          <a:p>
            <a:r>
              <a:rPr lang="it-IT" dirty="0" smtClean="0"/>
              <a:t>Morfologia</a:t>
            </a:r>
          </a:p>
          <a:p>
            <a:endParaRPr lang="it-IT" dirty="0"/>
          </a:p>
          <a:p>
            <a:r>
              <a:rPr lang="it-IT" dirty="0" smtClean="0"/>
              <a:t>Sintassi</a:t>
            </a:r>
          </a:p>
          <a:p>
            <a:endParaRPr lang="it-IT" dirty="0"/>
          </a:p>
          <a:p>
            <a:r>
              <a:rPr lang="it-IT" smtClean="0"/>
              <a:t>Semantica (e pragmatica)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7155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smtClean="0"/>
              <a:t>Test di </a:t>
            </a:r>
            <a:r>
              <a:rPr lang="it-IT" i="1" dirty="0" err="1" smtClean="0"/>
              <a:t>costituenza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it-IT" dirty="0" smtClean="0"/>
              <a:t>È l’amica di Sabrina che ha letto un libro</a:t>
            </a:r>
          </a:p>
          <a:p>
            <a:pPr marL="514350" indent="-514350">
              <a:buAutoNum type="arabicPeriod"/>
            </a:pPr>
            <a:endParaRPr lang="it-IT" dirty="0"/>
          </a:p>
          <a:p>
            <a:pPr marL="514350" indent="-514350">
              <a:buAutoNum type="arabicPeriod"/>
            </a:pPr>
            <a:r>
              <a:rPr lang="it-IT" dirty="0" smtClean="0"/>
              <a:t>Chi lo ha letto?     L’amica di Sabrina</a:t>
            </a:r>
          </a:p>
          <a:p>
            <a:pPr marL="514350" indent="-514350">
              <a:buAutoNum type="arabicPeriod"/>
            </a:pPr>
            <a:endParaRPr lang="it-IT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it-IT" dirty="0"/>
              <a:t>È </a:t>
            </a:r>
            <a:r>
              <a:rPr lang="it-IT" dirty="0" smtClean="0"/>
              <a:t>leggere un libro quello che vuol fare l’amica di Sabrina</a:t>
            </a:r>
            <a:endParaRPr lang="it-IT" dirty="0"/>
          </a:p>
          <a:p>
            <a:pPr marL="514350" indent="-514350">
              <a:buAutoNum type="arabicPeriod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600026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smtClean="0"/>
              <a:t>Il trapezio vocalico</a:t>
            </a:r>
            <a:endParaRPr lang="it-IT" i="1" dirty="0"/>
          </a:p>
        </p:txBody>
      </p:sp>
      <p:pic>
        <p:nvPicPr>
          <p:cNvPr id="4" name="Segnaposto contenuto 3" descr="Immagine 2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628800"/>
            <a:ext cx="5036958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138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smtClean="0"/>
              <a:t>Il trapezio vocalico completo (IPA)</a:t>
            </a:r>
            <a:endParaRPr lang="it-IT" i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628801"/>
            <a:ext cx="6984776" cy="4968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50129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i="1" dirty="0" smtClean="0"/>
              <a:t>Lavorare sulle due dimensioni del trapezio!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i="1" dirty="0" smtClean="0">
                <a:solidFill>
                  <a:srgbClr val="FF0000"/>
                </a:solidFill>
              </a:rPr>
              <a:t>anteriori </a:t>
            </a:r>
            <a:r>
              <a:rPr lang="it-IT" dirty="0" smtClean="0">
                <a:solidFill>
                  <a:srgbClr val="FF0000"/>
                </a:solidFill>
              </a:rPr>
              <a:t>	   </a:t>
            </a:r>
            <a:r>
              <a:rPr lang="it-IT" i="1" dirty="0" smtClean="0"/>
              <a:t>centrali</a:t>
            </a:r>
            <a:r>
              <a:rPr lang="it-IT" dirty="0" smtClean="0">
                <a:solidFill>
                  <a:srgbClr val="FF0000"/>
                </a:solidFill>
              </a:rPr>
              <a:t>	</a:t>
            </a:r>
            <a:r>
              <a:rPr lang="it-IT" dirty="0">
                <a:solidFill>
                  <a:srgbClr val="FF0000"/>
                </a:solidFill>
              </a:rPr>
              <a:t> </a:t>
            </a:r>
            <a:r>
              <a:rPr lang="it-IT" dirty="0" smtClean="0">
                <a:solidFill>
                  <a:srgbClr val="FF0000"/>
                </a:solidFill>
              </a:rPr>
              <a:t>     	</a:t>
            </a:r>
            <a:r>
              <a:rPr lang="it-IT" dirty="0" smtClean="0">
                <a:solidFill>
                  <a:srgbClr val="0070C0"/>
                </a:solidFill>
              </a:rPr>
              <a:t>posteriori</a:t>
            </a:r>
          </a:p>
          <a:p>
            <a:pPr marL="0" indent="0">
              <a:buNone/>
            </a:pPr>
            <a:r>
              <a:rPr lang="it-IT" dirty="0" smtClean="0">
                <a:solidFill>
                  <a:srgbClr val="FF0000"/>
                </a:solidFill>
              </a:rPr>
              <a:t>	[i</a:t>
            </a:r>
            <a:r>
              <a:rPr lang="it-IT" dirty="0">
                <a:solidFill>
                  <a:srgbClr val="FF0000"/>
                </a:solidFill>
              </a:rPr>
              <a:t>]     </a:t>
            </a:r>
            <a:r>
              <a:rPr lang="it-IT" dirty="0" smtClean="0">
                <a:solidFill>
                  <a:srgbClr val="FF0000"/>
                </a:solidFill>
              </a:rPr>
              <a:t>					      </a:t>
            </a:r>
            <a:r>
              <a:rPr lang="it-IT" dirty="0" smtClean="0">
                <a:solidFill>
                  <a:srgbClr val="0070C0"/>
                </a:solidFill>
              </a:rPr>
              <a:t>[</a:t>
            </a:r>
            <a:r>
              <a:rPr lang="it-IT" dirty="0">
                <a:solidFill>
                  <a:srgbClr val="0070C0"/>
                </a:solidFill>
              </a:rPr>
              <a:t>u]  </a:t>
            </a:r>
          </a:p>
          <a:p>
            <a:endParaRPr lang="it-IT" dirty="0"/>
          </a:p>
          <a:p>
            <a:pPr marL="0" indent="0">
              <a:buNone/>
            </a:pPr>
            <a:r>
              <a:rPr lang="it-IT" dirty="0"/>
              <a:t>	</a:t>
            </a:r>
            <a:r>
              <a:rPr lang="it-IT" dirty="0" smtClean="0">
                <a:solidFill>
                  <a:srgbClr val="FF0000"/>
                </a:solidFill>
              </a:rPr>
              <a:t>[e</a:t>
            </a:r>
            <a:r>
              <a:rPr lang="it-IT" dirty="0">
                <a:solidFill>
                  <a:srgbClr val="FF0000"/>
                </a:solidFill>
              </a:rPr>
              <a:t>]    </a:t>
            </a:r>
            <a:r>
              <a:rPr lang="it-IT" dirty="0" smtClean="0">
                <a:solidFill>
                  <a:srgbClr val="FF0000"/>
                </a:solidFill>
              </a:rPr>
              <a:t>					</a:t>
            </a:r>
            <a:r>
              <a:rPr lang="it-IT" dirty="0" smtClean="0">
                <a:solidFill>
                  <a:srgbClr val="0070C0"/>
                </a:solidFill>
              </a:rPr>
              <a:t>      [</a:t>
            </a:r>
            <a:r>
              <a:rPr lang="it-IT" dirty="0">
                <a:solidFill>
                  <a:srgbClr val="0070C0"/>
                </a:solidFill>
              </a:rPr>
              <a:t>o]</a:t>
            </a:r>
          </a:p>
          <a:p>
            <a:endParaRPr lang="it-IT" dirty="0"/>
          </a:p>
          <a:p>
            <a:pPr marL="0" indent="0">
              <a:buNone/>
            </a:pPr>
            <a:r>
              <a:rPr lang="it-IT" dirty="0"/>
              <a:t>	</a:t>
            </a:r>
            <a:r>
              <a:rPr lang="it-IT" dirty="0" smtClean="0">
                <a:solidFill>
                  <a:srgbClr val="FF0000"/>
                </a:solidFill>
              </a:rPr>
              <a:t>[ɛ</a:t>
            </a:r>
            <a:r>
              <a:rPr lang="it-IT" dirty="0">
                <a:solidFill>
                  <a:srgbClr val="FF0000"/>
                </a:solidFill>
              </a:rPr>
              <a:t>]     </a:t>
            </a:r>
            <a:r>
              <a:rPr lang="it-IT" dirty="0" smtClean="0">
                <a:solidFill>
                  <a:srgbClr val="FF0000"/>
                </a:solidFill>
              </a:rPr>
              <a:t>					</a:t>
            </a:r>
            <a:r>
              <a:rPr lang="it-IT" dirty="0" smtClean="0">
                <a:solidFill>
                  <a:srgbClr val="0070C0"/>
                </a:solidFill>
              </a:rPr>
              <a:t>      [</a:t>
            </a:r>
            <a:r>
              <a:rPr lang="it-IT" dirty="0">
                <a:solidFill>
                  <a:srgbClr val="0070C0"/>
                </a:solidFill>
              </a:rPr>
              <a:t>ɔ]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smtClean="0"/>
              <a:t>				[a</a:t>
            </a:r>
            <a:r>
              <a:rPr lang="it-IT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40598595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smtClean="0"/>
              <a:t>Terminologia interscambiabile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vocali </a:t>
            </a:r>
            <a:r>
              <a:rPr lang="it-IT" dirty="0" smtClean="0">
                <a:solidFill>
                  <a:srgbClr val="FF0000"/>
                </a:solidFill>
              </a:rPr>
              <a:t>alte</a:t>
            </a:r>
            <a:r>
              <a:rPr lang="it-IT" dirty="0" smtClean="0"/>
              <a:t> = </a:t>
            </a:r>
            <a:r>
              <a:rPr lang="it-IT" i="1" dirty="0" smtClean="0"/>
              <a:t>chiuse</a:t>
            </a:r>
            <a:r>
              <a:rPr lang="it-IT" dirty="0" smtClean="0"/>
              <a:t> 			</a:t>
            </a:r>
            <a:r>
              <a:rPr lang="it-IT" dirty="0" smtClean="0">
                <a:solidFill>
                  <a:srgbClr val="FF0000"/>
                </a:solidFill>
              </a:rPr>
              <a:t>[i]     [u]  </a:t>
            </a:r>
          </a:p>
          <a:p>
            <a:endParaRPr lang="it-IT" dirty="0"/>
          </a:p>
          <a:p>
            <a:r>
              <a:rPr lang="it-IT" dirty="0" smtClean="0"/>
              <a:t>vocali </a:t>
            </a:r>
            <a:r>
              <a:rPr lang="it-IT" dirty="0" smtClean="0">
                <a:solidFill>
                  <a:srgbClr val="FF0000"/>
                </a:solidFill>
              </a:rPr>
              <a:t>medio-alte</a:t>
            </a:r>
            <a:r>
              <a:rPr lang="it-IT" dirty="0" smtClean="0"/>
              <a:t>  			</a:t>
            </a:r>
            <a:r>
              <a:rPr lang="it-IT" dirty="0" smtClean="0">
                <a:solidFill>
                  <a:srgbClr val="FF0000"/>
                </a:solidFill>
              </a:rPr>
              <a:t>[e]    [o]</a:t>
            </a:r>
          </a:p>
          <a:p>
            <a:endParaRPr lang="it-IT" dirty="0"/>
          </a:p>
          <a:p>
            <a:r>
              <a:rPr lang="it-IT" dirty="0" smtClean="0"/>
              <a:t>vocali </a:t>
            </a:r>
            <a:r>
              <a:rPr lang="it-IT" dirty="0" smtClean="0">
                <a:solidFill>
                  <a:srgbClr val="FF0000"/>
                </a:solidFill>
              </a:rPr>
              <a:t>medio-basse</a:t>
            </a:r>
            <a:r>
              <a:rPr lang="it-IT" dirty="0" smtClean="0"/>
              <a:t> 			</a:t>
            </a:r>
            <a:r>
              <a:rPr lang="it-IT" dirty="0" smtClean="0">
                <a:solidFill>
                  <a:srgbClr val="FF0000"/>
                </a:solidFill>
              </a:rPr>
              <a:t>[ɛ]     [ɔ]</a:t>
            </a:r>
          </a:p>
          <a:p>
            <a:pPr marL="0" indent="0">
              <a:buNone/>
            </a:pPr>
            <a:endParaRPr lang="it-IT" dirty="0" smtClean="0"/>
          </a:p>
          <a:p>
            <a:r>
              <a:rPr lang="it-IT" dirty="0" smtClean="0"/>
              <a:t>vocali </a:t>
            </a:r>
            <a:r>
              <a:rPr lang="it-IT" dirty="0" smtClean="0">
                <a:solidFill>
                  <a:srgbClr val="FF0000"/>
                </a:solidFill>
              </a:rPr>
              <a:t>basse</a:t>
            </a:r>
            <a:r>
              <a:rPr lang="it-IT" dirty="0" smtClean="0"/>
              <a:t> = </a:t>
            </a:r>
            <a:r>
              <a:rPr lang="it-IT" i="1" dirty="0" smtClean="0"/>
              <a:t>aperte</a:t>
            </a:r>
            <a:r>
              <a:rPr lang="it-IT" dirty="0" smtClean="0"/>
              <a:t>  		</a:t>
            </a:r>
            <a:r>
              <a:rPr lang="it-IT" dirty="0" smtClean="0">
                <a:solidFill>
                  <a:srgbClr val="FF0000"/>
                </a:solidFill>
              </a:rPr>
              <a:t>     [a]</a:t>
            </a:r>
            <a:endParaRPr lang="it-IT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320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i="1" dirty="0" smtClean="0"/>
              <a:t>Non dimenticare la terza dimensione: l’arrotondamento!</a:t>
            </a:r>
            <a:endParaRPr lang="it-IT" i="1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700809"/>
            <a:ext cx="6480719" cy="468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406560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smtClean="0"/>
              <a:t>I due moduli di questo corso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it-IT" sz="4000" dirty="0" smtClean="0"/>
          </a:p>
          <a:p>
            <a:pPr marL="0" indent="0" algn="ctr">
              <a:buNone/>
            </a:pPr>
            <a:r>
              <a:rPr lang="it-IT" sz="4400" i="1" dirty="0" smtClean="0"/>
              <a:t>sincronia</a:t>
            </a:r>
          </a:p>
          <a:p>
            <a:pPr algn="ctr"/>
            <a:endParaRPr lang="it-IT" sz="4400" i="1" dirty="0"/>
          </a:p>
          <a:p>
            <a:pPr marL="0" indent="0" algn="ctr">
              <a:buNone/>
            </a:pPr>
            <a:r>
              <a:rPr lang="it-IT" sz="4400" i="1" dirty="0" smtClean="0"/>
              <a:t>diacronia</a:t>
            </a:r>
            <a:endParaRPr lang="it-IT" sz="4400" i="1" dirty="0"/>
          </a:p>
        </p:txBody>
      </p:sp>
    </p:spTree>
    <p:extLst>
      <p:ext uri="{BB962C8B-B14F-4D97-AF65-F5344CB8AC3E}">
        <p14:creationId xmlns:p14="http://schemas.microsoft.com/office/powerpoint/2010/main" val="29198349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smtClean="0"/>
              <a:t>Vocalismo romanzo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it-IT" sz="3600" dirty="0" smtClean="0"/>
              <a:t>FĪLUM &gt; [ˈ</a:t>
            </a:r>
            <a:r>
              <a:rPr lang="it-IT" sz="3600" dirty="0" err="1" smtClean="0"/>
              <a:t>fi:lo</a:t>
            </a:r>
            <a:r>
              <a:rPr lang="it-IT" sz="3600" dirty="0" smtClean="0"/>
              <a:t>]		[ˈ</a:t>
            </a:r>
            <a:r>
              <a:rPr lang="it-IT" sz="3600" dirty="0" err="1" smtClean="0"/>
              <a:t>lu:na</a:t>
            </a:r>
            <a:r>
              <a:rPr lang="it-IT" sz="3600" dirty="0" smtClean="0"/>
              <a:t>] &lt; LŪNAM</a:t>
            </a:r>
          </a:p>
          <a:p>
            <a:pPr marL="0" indent="0">
              <a:buNone/>
            </a:pPr>
            <a:r>
              <a:rPr lang="it-IT" sz="3600" dirty="0" smtClean="0"/>
              <a:t>NĬVEM </a:t>
            </a:r>
            <a:r>
              <a:rPr lang="it-IT" sz="3600" dirty="0"/>
              <a:t>&gt; </a:t>
            </a:r>
            <a:r>
              <a:rPr lang="it-IT" sz="3600" dirty="0" smtClean="0"/>
              <a:t>[ˈ</a:t>
            </a:r>
            <a:r>
              <a:rPr lang="it-IT" sz="3600" dirty="0" err="1" smtClean="0"/>
              <a:t>ne:ve</a:t>
            </a:r>
            <a:r>
              <a:rPr lang="it-IT" sz="3600" dirty="0" smtClean="0"/>
              <a:t>]</a:t>
            </a:r>
            <a:r>
              <a:rPr lang="it-IT" sz="3600" dirty="0"/>
              <a:t>	</a:t>
            </a:r>
            <a:r>
              <a:rPr lang="it-IT" sz="3600" dirty="0" smtClean="0"/>
              <a:t>      [ˈ</a:t>
            </a:r>
            <a:r>
              <a:rPr lang="it-IT" sz="3600" dirty="0" err="1" smtClean="0"/>
              <a:t>kro:tʃe</a:t>
            </a:r>
            <a:r>
              <a:rPr lang="it-IT" sz="3600" dirty="0" smtClean="0"/>
              <a:t>] </a:t>
            </a:r>
            <a:r>
              <a:rPr lang="it-IT" sz="3600" dirty="0"/>
              <a:t>&lt; </a:t>
            </a:r>
            <a:r>
              <a:rPr lang="it-IT" sz="3600" dirty="0" smtClean="0"/>
              <a:t>CRŬCEM</a:t>
            </a:r>
          </a:p>
          <a:p>
            <a:pPr marL="0" indent="0">
              <a:buNone/>
            </a:pPr>
            <a:r>
              <a:rPr lang="it-IT" sz="3600" dirty="0" smtClean="0"/>
              <a:t>CĒRAM </a:t>
            </a:r>
            <a:r>
              <a:rPr lang="it-IT" sz="3600" dirty="0"/>
              <a:t>&gt; </a:t>
            </a:r>
            <a:r>
              <a:rPr lang="it-IT" sz="3600" dirty="0" smtClean="0"/>
              <a:t>[ˈ</a:t>
            </a:r>
            <a:r>
              <a:rPr lang="it-IT" sz="3600" dirty="0" err="1" smtClean="0"/>
              <a:t>tʃe:ra</a:t>
            </a:r>
            <a:r>
              <a:rPr lang="it-IT" sz="3600" dirty="0" smtClean="0"/>
              <a:t>]</a:t>
            </a:r>
            <a:r>
              <a:rPr lang="it-IT" sz="3600" dirty="0"/>
              <a:t>		</a:t>
            </a:r>
            <a:r>
              <a:rPr lang="it-IT" sz="3600" dirty="0" smtClean="0"/>
              <a:t>[ˈ</a:t>
            </a:r>
            <a:r>
              <a:rPr lang="it-IT" sz="3600" dirty="0" err="1" smtClean="0"/>
              <a:t>so:le</a:t>
            </a:r>
            <a:r>
              <a:rPr lang="it-IT" sz="3600" dirty="0" smtClean="0"/>
              <a:t>] </a:t>
            </a:r>
            <a:r>
              <a:rPr lang="it-IT" sz="3600" dirty="0"/>
              <a:t>&lt; </a:t>
            </a:r>
            <a:r>
              <a:rPr lang="it-IT" sz="3600" dirty="0" smtClean="0"/>
              <a:t>SŌLEM</a:t>
            </a:r>
          </a:p>
          <a:p>
            <a:pPr marL="0" indent="0">
              <a:buNone/>
            </a:pPr>
            <a:r>
              <a:rPr lang="it-IT" sz="3600" dirty="0" smtClean="0"/>
              <a:t>PĔCTUS</a:t>
            </a:r>
            <a:r>
              <a:rPr lang="it-IT" sz="3600" dirty="0"/>
              <a:t> &gt; </a:t>
            </a:r>
            <a:r>
              <a:rPr lang="it-IT" sz="3600" dirty="0" smtClean="0"/>
              <a:t>[ˈ</a:t>
            </a:r>
            <a:r>
              <a:rPr lang="it-IT" sz="3600" dirty="0" err="1" smtClean="0"/>
              <a:t>pɛt:o</a:t>
            </a:r>
            <a:r>
              <a:rPr lang="it-IT" sz="3600" dirty="0"/>
              <a:t>]		</a:t>
            </a:r>
            <a:r>
              <a:rPr lang="it-IT" sz="3600" dirty="0" smtClean="0"/>
              <a:t>[ˈ</a:t>
            </a:r>
            <a:r>
              <a:rPr lang="it-IT" sz="3600" dirty="0" err="1" smtClean="0"/>
              <a:t>nɔt:e</a:t>
            </a:r>
            <a:r>
              <a:rPr lang="it-IT" sz="3600" dirty="0" smtClean="0"/>
              <a:t>] </a:t>
            </a:r>
            <a:r>
              <a:rPr lang="it-IT" sz="3600" dirty="0"/>
              <a:t>&lt; </a:t>
            </a:r>
            <a:r>
              <a:rPr lang="it-IT" sz="3600" dirty="0" smtClean="0"/>
              <a:t>NŎCTEM</a:t>
            </a:r>
          </a:p>
          <a:p>
            <a:pPr marL="0" indent="0">
              <a:buNone/>
            </a:pPr>
            <a:endParaRPr lang="it-IT" sz="3600" dirty="0"/>
          </a:p>
          <a:p>
            <a:pPr marL="0" indent="0" algn="ctr">
              <a:buNone/>
            </a:pPr>
            <a:r>
              <a:rPr lang="it-IT" sz="3600" dirty="0"/>
              <a:t>PĀNEM &gt; [ˈ</a:t>
            </a:r>
            <a:r>
              <a:rPr lang="it-IT" sz="3600" dirty="0" err="1"/>
              <a:t>pa:ne</a:t>
            </a:r>
            <a:r>
              <a:rPr lang="it-IT" sz="3600" dirty="0"/>
              <a:t>]</a:t>
            </a:r>
          </a:p>
          <a:p>
            <a:pPr marL="0" indent="0" algn="ctr">
              <a:buNone/>
            </a:pPr>
            <a:r>
              <a:rPr lang="it-IT" sz="3600" dirty="0" smtClean="0"/>
              <a:t>CĂSAM &gt; [ˈ</a:t>
            </a:r>
            <a:r>
              <a:rPr lang="it-IT" sz="3600" dirty="0" err="1" smtClean="0"/>
              <a:t>ka:za</a:t>
            </a:r>
            <a:r>
              <a:rPr lang="it-IT" sz="3600" dirty="0" smtClean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3595207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smtClean="0"/>
              <a:t>Cosa succede alle vocali lunghe?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FĪLUM &gt; [ˈ</a:t>
            </a:r>
            <a:r>
              <a:rPr lang="it-IT" dirty="0" err="1"/>
              <a:t>fi:lo</a:t>
            </a:r>
            <a:r>
              <a:rPr lang="it-IT" dirty="0"/>
              <a:t>]		</a:t>
            </a:r>
            <a:r>
              <a:rPr lang="it-IT" dirty="0" smtClean="0"/>
              <a:t>	[</a:t>
            </a:r>
            <a:r>
              <a:rPr lang="it-IT" dirty="0"/>
              <a:t>ˈ</a:t>
            </a:r>
            <a:r>
              <a:rPr lang="it-IT" dirty="0" err="1"/>
              <a:t>lu:na</a:t>
            </a:r>
            <a:r>
              <a:rPr lang="it-IT" dirty="0"/>
              <a:t>] &lt; LŪNAM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CĒRAM &gt; [ˈ</a:t>
            </a:r>
            <a:r>
              <a:rPr lang="it-IT" dirty="0" err="1"/>
              <a:t>tʃe:ra</a:t>
            </a:r>
            <a:r>
              <a:rPr lang="it-IT" dirty="0"/>
              <a:t>]		[ˈ</a:t>
            </a:r>
            <a:r>
              <a:rPr lang="it-IT" dirty="0" err="1"/>
              <a:t>so:le</a:t>
            </a:r>
            <a:r>
              <a:rPr lang="it-IT" dirty="0"/>
              <a:t>] &lt; SŌLEM</a:t>
            </a:r>
          </a:p>
          <a:p>
            <a:pPr marL="0" indent="0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/>
              <a:t>PĀNEM &gt; [ˈ</a:t>
            </a:r>
            <a:r>
              <a:rPr lang="it-IT" dirty="0" err="1"/>
              <a:t>pa:ne</a:t>
            </a:r>
            <a:r>
              <a:rPr lang="it-IT" dirty="0" smtClean="0"/>
              <a:t>]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366657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smtClean="0"/>
              <a:t>Cosa succede alle vocali brevi?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NĬVEM </a:t>
            </a:r>
            <a:r>
              <a:rPr lang="it-IT" dirty="0"/>
              <a:t>&gt; [ˈ</a:t>
            </a:r>
            <a:r>
              <a:rPr lang="it-IT" dirty="0" err="1"/>
              <a:t>ne:ve</a:t>
            </a:r>
            <a:r>
              <a:rPr lang="it-IT" dirty="0"/>
              <a:t>]	      [ˈ</a:t>
            </a:r>
            <a:r>
              <a:rPr lang="it-IT" dirty="0" err="1"/>
              <a:t>kro:tʃe</a:t>
            </a:r>
            <a:r>
              <a:rPr lang="it-IT" dirty="0"/>
              <a:t>] &lt; CRŬCEM</a:t>
            </a:r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PĔCTUS </a:t>
            </a:r>
            <a:r>
              <a:rPr lang="it-IT" dirty="0"/>
              <a:t>&gt; [ˈ</a:t>
            </a:r>
            <a:r>
              <a:rPr lang="it-IT" dirty="0" err="1"/>
              <a:t>pɛt:o</a:t>
            </a:r>
            <a:r>
              <a:rPr lang="it-IT" dirty="0"/>
              <a:t>]		[ˈ</a:t>
            </a:r>
            <a:r>
              <a:rPr lang="it-IT" dirty="0" err="1"/>
              <a:t>nɔt:e</a:t>
            </a:r>
            <a:r>
              <a:rPr lang="it-IT" dirty="0"/>
              <a:t>] &lt; NŎCTEM</a:t>
            </a:r>
          </a:p>
          <a:p>
            <a:pPr marL="0" indent="0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 smtClean="0"/>
              <a:t>CĂSAM </a:t>
            </a:r>
            <a:r>
              <a:rPr lang="it-IT" dirty="0"/>
              <a:t>&gt; [ˈ</a:t>
            </a:r>
            <a:r>
              <a:rPr lang="it-IT" dirty="0" err="1"/>
              <a:t>ka:za</a:t>
            </a:r>
            <a:r>
              <a:rPr lang="it-IT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1218579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 smtClean="0"/>
              <a:t>Berruto</a:t>
            </a:r>
            <a:r>
              <a:rPr lang="it-IT" dirty="0"/>
              <a:t> </a:t>
            </a:r>
            <a:r>
              <a:rPr lang="it-IT" dirty="0" smtClean="0"/>
              <a:t>/ Cerruti, </a:t>
            </a:r>
            <a:r>
              <a:rPr lang="it-IT" i="1" dirty="0" smtClean="0"/>
              <a:t>La linguistica</a:t>
            </a:r>
            <a:r>
              <a:rPr lang="it-IT" dirty="0" smtClean="0"/>
              <a:t>, UTET 2017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93000"/>
              </a:lnSpc>
              <a:spcAft>
                <a:spcPts val="1425"/>
              </a:spcAft>
              <a:buSzPct val="45000"/>
            </a:pPr>
            <a:endParaRPr lang="it-IT" altLang="it-IT" b="1" i="1" dirty="0" smtClean="0">
              <a:solidFill>
                <a:srgbClr val="000000"/>
              </a:solidFill>
            </a:endParaRPr>
          </a:p>
          <a:p>
            <a:pPr algn="ctr">
              <a:lnSpc>
                <a:spcPct val="93000"/>
              </a:lnSpc>
              <a:spcAft>
                <a:spcPts val="1425"/>
              </a:spcAft>
              <a:buSzPct val="45000"/>
            </a:pPr>
            <a:endParaRPr lang="it-IT" altLang="it-IT" sz="4400" b="1" i="1" dirty="0">
              <a:solidFill>
                <a:srgbClr val="000000"/>
              </a:solidFill>
            </a:endParaRPr>
          </a:p>
          <a:p>
            <a:pPr marL="0" indent="0" algn="ctr">
              <a:lnSpc>
                <a:spcPct val="93000"/>
              </a:lnSpc>
              <a:spcAft>
                <a:spcPts val="1425"/>
              </a:spcAft>
              <a:buSzPct val="45000"/>
              <a:buNone/>
            </a:pPr>
            <a:r>
              <a:rPr lang="it-IT" altLang="it-IT" sz="4400" b="1" i="1" dirty="0" smtClean="0">
                <a:solidFill>
                  <a:srgbClr val="000000"/>
                </a:solidFill>
              </a:rPr>
              <a:t>Studio </a:t>
            </a:r>
            <a:r>
              <a:rPr lang="it-IT" altLang="it-IT" sz="4400" b="1" i="1" dirty="0">
                <a:solidFill>
                  <a:srgbClr val="000000"/>
                </a:solidFill>
              </a:rPr>
              <a:t>autonomo sul manuale!</a:t>
            </a:r>
          </a:p>
          <a:p>
            <a:pPr marL="0" indent="0" algn="ctr">
              <a:lnSpc>
                <a:spcPct val="93000"/>
              </a:lnSpc>
              <a:spcAft>
                <a:spcPts val="1425"/>
              </a:spcAft>
              <a:buSzPct val="45000"/>
              <a:buNone/>
            </a:pPr>
            <a:r>
              <a:rPr lang="it-IT" altLang="it-IT" sz="4400" b="1" i="1" dirty="0">
                <a:solidFill>
                  <a:srgbClr val="FF0000"/>
                </a:solidFill>
              </a:rPr>
              <a:t>capitoli 1-5</a:t>
            </a:r>
          </a:p>
          <a:p>
            <a:endParaRPr lang="it-IT" sz="4400" dirty="0"/>
          </a:p>
        </p:txBody>
      </p:sp>
    </p:spTree>
    <p:extLst>
      <p:ext uri="{BB962C8B-B14F-4D97-AF65-F5344CB8AC3E}">
        <p14:creationId xmlns:p14="http://schemas.microsoft.com/office/powerpoint/2010/main" val="1834932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smtClean="0"/>
              <a:t>Altezza delle vocali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vocali alte 				[i]     [u]  </a:t>
            </a:r>
          </a:p>
          <a:p>
            <a:endParaRPr lang="it-IT" dirty="0"/>
          </a:p>
          <a:p>
            <a:r>
              <a:rPr lang="it-IT" dirty="0" smtClean="0"/>
              <a:t>vocali medio-alte  			[e]    [o]</a:t>
            </a:r>
          </a:p>
          <a:p>
            <a:endParaRPr lang="it-IT" dirty="0"/>
          </a:p>
          <a:p>
            <a:r>
              <a:rPr lang="it-IT" dirty="0" smtClean="0"/>
              <a:t>vocali medio-basse 			[ɛ]     [ɔ]</a:t>
            </a:r>
          </a:p>
          <a:p>
            <a:pPr marL="0" indent="0">
              <a:buNone/>
            </a:pPr>
            <a:endParaRPr lang="it-IT" dirty="0" smtClean="0"/>
          </a:p>
          <a:p>
            <a:r>
              <a:rPr lang="it-IT" dirty="0" smtClean="0"/>
              <a:t>vocali basse </a:t>
            </a:r>
            <a:r>
              <a:rPr lang="it-IT" dirty="0"/>
              <a:t>	</a:t>
            </a:r>
            <a:r>
              <a:rPr lang="it-IT" dirty="0" smtClean="0"/>
              <a:t>			     [a]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524801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smtClean="0"/>
              <a:t>Cosa succede alla consonante?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CRŬCEM </a:t>
            </a:r>
            <a:r>
              <a:rPr lang="it-IT" dirty="0"/>
              <a:t>&gt; </a:t>
            </a:r>
            <a:r>
              <a:rPr lang="it-IT" dirty="0" smtClean="0"/>
              <a:t>[</a:t>
            </a:r>
            <a:r>
              <a:rPr lang="it-IT" dirty="0"/>
              <a:t>ˈ</a:t>
            </a:r>
            <a:r>
              <a:rPr lang="it-IT" dirty="0" err="1"/>
              <a:t>kro:tʃe</a:t>
            </a:r>
            <a:r>
              <a:rPr lang="it-IT" dirty="0"/>
              <a:t>] </a:t>
            </a: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CĒRAM </a:t>
            </a:r>
            <a:r>
              <a:rPr lang="it-IT" dirty="0"/>
              <a:t>&gt; [ˈ</a:t>
            </a:r>
            <a:r>
              <a:rPr lang="it-IT" dirty="0" err="1"/>
              <a:t>tʃe:ra</a:t>
            </a:r>
            <a:r>
              <a:rPr lang="it-IT" dirty="0"/>
              <a:t>]		</a:t>
            </a:r>
          </a:p>
          <a:p>
            <a:pPr marL="0" indent="0">
              <a:buNone/>
            </a:pPr>
            <a:r>
              <a:rPr lang="it-IT" dirty="0" smtClean="0"/>
              <a:t>NŎCTEM &gt; [</a:t>
            </a:r>
            <a:r>
              <a:rPr lang="it-IT" dirty="0"/>
              <a:t>ˈ</a:t>
            </a:r>
            <a:r>
              <a:rPr lang="it-IT" dirty="0" err="1"/>
              <a:t>nɔt:e</a:t>
            </a:r>
            <a:r>
              <a:rPr lang="it-IT" dirty="0"/>
              <a:t>] </a:t>
            </a:r>
            <a:endParaRPr lang="it-IT" dirty="0" smtClean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 smtClean="0"/>
          </a:p>
          <a:p>
            <a:pPr marL="0" indent="0" algn="ctr">
              <a:buNone/>
            </a:pPr>
            <a:r>
              <a:rPr lang="it-IT" sz="3600" i="1" dirty="0" smtClean="0"/>
              <a:t>palatalizzazione</a:t>
            </a:r>
            <a:endParaRPr lang="it-IT" sz="3600" i="1" dirty="0"/>
          </a:p>
        </p:txBody>
      </p:sp>
    </p:spTree>
    <p:extLst>
      <p:ext uri="{BB962C8B-B14F-4D97-AF65-F5344CB8AC3E}">
        <p14:creationId xmlns:p14="http://schemas.microsoft.com/office/powerpoint/2010/main" val="429145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smtClean="0"/>
              <a:t>Analizzare la struttura!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pPr marL="0" indent="0" algn="ctr">
              <a:buNone/>
            </a:pPr>
            <a:r>
              <a:rPr lang="it-IT" sz="5400" b="1" dirty="0" err="1" smtClean="0"/>
              <a:t>efficientamento</a:t>
            </a:r>
            <a:endParaRPr lang="it-IT" sz="5400" b="1" dirty="0"/>
          </a:p>
        </p:txBody>
      </p:sp>
    </p:spTree>
    <p:extLst>
      <p:ext uri="{BB962C8B-B14F-4D97-AF65-F5344CB8AC3E}">
        <p14:creationId xmlns:p14="http://schemas.microsoft.com/office/powerpoint/2010/main" val="1013758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smtClean="0"/>
              <a:t>Analizzare i suoni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600" dirty="0" smtClean="0"/>
              <a:t>[</a:t>
            </a:r>
            <a:r>
              <a:rPr lang="it-IT" sz="3600" dirty="0" err="1" smtClean="0"/>
              <a:t>ef:itʃentaˈmento</a:t>
            </a:r>
            <a:r>
              <a:rPr lang="it-IT" sz="3600" dirty="0" smtClean="0"/>
              <a:t>]</a:t>
            </a:r>
          </a:p>
          <a:p>
            <a:r>
              <a:rPr lang="it-IT" sz="3600" dirty="0" smtClean="0"/>
              <a:t>[ˈ</a:t>
            </a:r>
            <a:r>
              <a:rPr lang="it-IT" sz="3600" dirty="0" err="1" smtClean="0"/>
              <a:t>tʃe:ra</a:t>
            </a:r>
            <a:r>
              <a:rPr lang="it-IT" sz="3600" dirty="0" smtClean="0"/>
              <a:t>]</a:t>
            </a:r>
          </a:p>
          <a:p>
            <a:r>
              <a:rPr lang="it-IT" sz="3600" dirty="0" smtClean="0"/>
              <a:t>[ˈ</a:t>
            </a:r>
            <a:r>
              <a:rPr lang="it-IT" sz="3600" dirty="0" err="1" smtClean="0"/>
              <a:t>tʃɛ:lo</a:t>
            </a:r>
            <a:r>
              <a:rPr lang="it-IT" sz="3600" dirty="0" smtClean="0"/>
              <a:t>]</a:t>
            </a:r>
          </a:p>
          <a:p>
            <a:r>
              <a:rPr lang="it-IT" sz="3600" dirty="0"/>
              <a:t>[ˈ</a:t>
            </a:r>
            <a:r>
              <a:rPr lang="it-IT" sz="3600" dirty="0" err="1" smtClean="0"/>
              <a:t>tʃɛnto</a:t>
            </a:r>
            <a:r>
              <a:rPr lang="it-IT" sz="3600" dirty="0" smtClean="0"/>
              <a:t>]</a:t>
            </a:r>
          </a:p>
          <a:p>
            <a:r>
              <a:rPr lang="it-IT" sz="3600" dirty="0"/>
              <a:t>[ˈ</a:t>
            </a:r>
            <a:r>
              <a:rPr lang="it-IT" sz="3600" dirty="0" err="1" smtClean="0"/>
              <a:t>tʃɛ:ra</a:t>
            </a:r>
            <a:r>
              <a:rPr lang="it-IT" sz="3600" dirty="0" smtClean="0"/>
              <a:t>]</a:t>
            </a:r>
            <a:endParaRPr lang="it-IT" sz="3600" dirty="0"/>
          </a:p>
          <a:p>
            <a:endParaRPr lang="it-IT" sz="3600" dirty="0" smtClean="0"/>
          </a:p>
          <a:p>
            <a:endParaRPr lang="it-IT" sz="3600" dirty="0"/>
          </a:p>
          <a:p>
            <a:endParaRPr lang="it-IT" sz="3600" dirty="0" smtClean="0"/>
          </a:p>
          <a:p>
            <a:endParaRPr lang="it-IT" sz="3600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42761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smtClean="0"/>
              <a:t>Suoni e grafia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[</a:t>
            </a:r>
            <a:r>
              <a:rPr lang="it-IT" dirty="0" err="1"/>
              <a:t>ef:itʃentaˈ</a:t>
            </a:r>
            <a:r>
              <a:rPr lang="it-IT" dirty="0" err="1" smtClean="0"/>
              <a:t>mento</a:t>
            </a:r>
            <a:r>
              <a:rPr lang="it-IT" dirty="0" smtClean="0"/>
              <a:t>]		</a:t>
            </a:r>
            <a:r>
              <a:rPr lang="it-IT" i="1" dirty="0" err="1" smtClean="0"/>
              <a:t>effi</a:t>
            </a:r>
            <a:r>
              <a:rPr lang="it-IT" b="1" i="1" dirty="0" err="1" smtClean="0"/>
              <a:t>cie</a:t>
            </a:r>
            <a:r>
              <a:rPr lang="it-IT" i="1" dirty="0" err="1" smtClean="0"/>
              <a:t>ntamento</a:t>
            </a:r>
            <a:endParaRPr lang="it-IT" i="1" dirty="0"/>
          </a:p>
          <a:p>
            <a:r>
              <a:rPr lang="it-IT" dirty="0"/>
              <a:t>[ˈ</a:t>
            </a:r>
            <a:r>
              <a:rPr lang="it-IT" dirty="0" err="1"/>
              <a:t>tʃe:ra</a:t>
            </a:r>
            <a:r>
              <a:rPr lang="it-IT" dirty="0" smtClean="0"/>
              <a:t>]				</a:t>
            </a:r>
            <a:r>
              <a:rPr lang="it-IT" b="1" i="1" dirty="0" smtClean="0"/>
              <a:t>ce</a:t>
            </a:r>
            <a:r>
              <a:rPr lang="it-IT" i="1" dirty="0" smtClean="0"/>
              <a:t>ra</a:t>
            </a:r>
            <a:endParaRPr lang="it-IT" i="1" dirty="0"/>
          </a:p>
          <a:p>
            <a:r>
              <a:rPr lang="it-IT" dirty="0"/>
              <a:t>[ˈ</a:t>
            </a:r>
            <a:r>
              <a:rPr lang="it-IT" dirty="0" err="1"/>
              <a:t>tʃɛ:lo</a:t>
            </a:r>
            <a:r>
              <a:rPr lang="it-IT" dirty="0" smtClean="0"/>
              <a:t>]				</a:t>
            </a:r>
            <a:r>
              <a:rPr lang="it-IT" b="1" i="1" dirty="0" smtClean="0"/>
              <a:t>ci</a:t>
            </a:r>
            <a:r>
              <a:rPr lang="it-IT" i="1" dirty="0" smtClean="0"/>
              <a:t>elo</a:t>
            </a:r>
            <a:endParaRPr lang="it-IT" i="1" dirty="0"/>
          </a:p>
          <a:p>
            <a:r>
              <a:rPr lang="it-IT" dirty="0"/>
              <a:t>[ˈ</a:t>
            </a:r>
            <a:r>
              <a:rPr lang="it-IT" dirty="0" err="1"/>
              <a:t>tʃɛnto</a:t>
            </a:r>
            <a:r>
              <a:rPr lang="it-IT" dirty="0" smtClean="0"/>
              <a:t>]				</a:t>
            </a:r>
            <a:r>
              <a:rPr lang="it-IT" b="1" i="1" dirty="0" smtClean="0"/>
              <a:t>ce</a:t>
            </a:r>
            <a:r>
              <a:rPr lang="it-IT" i="1" dirty="0" smtClean="0"/>
              <a:t>nto</a:t>
            </a:r>
            <a:endParaRPr lang="it-IT" i="1" dirty="0"/>
          </a:p>
          <a:p>
            <a:r>
              <a:rPr lang="it-IT" dirty="0"/>
              <a:t>[ˈ</a:t>
            </a:r>
            <a:r>
              <a:rPr lang="it-IT" dirty="0" err="1"/>
              <a:t>tʃɛ:ra</a:t>
            </a:r>
            <a:r>
              <a:rPr lang="it-IT" dirty="0" smtClean="0"/>
              <a:t>]				</a:t>
            </a:r>
            <a:r>
              <a:rPr lang="it-IT" b="1" i="1" dirty="0" smtClean="0"/>
              <a:t>c’e</a:t>
            </a:r>
            <a:r>
              <a:rPr lang="it-IT" i="1" dirty="0" smtClean="0"/>
              <a:t>ra</a:t>
            </a:r>
            <a:endParaRPr lang="it-IT" i="1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91293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smtClean="0"/>
              <a:t>Qual è la coppia più importante?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4000" dirty="0" smtClean="0"/>
              <a:t>[</a:t>
            </a:r>
            <a:r>
              <a:rPr lang="it-IT" sz="4000" dirty="0"/>
              <a:t>ˈ</a:t>
            </a:r>
            <a:r>
              <a:rPr lang="it-IT" sz="4000" dirty="0" err="1"/>
              <a:t>tʃe:ra</a:t>
            </a:r>
            <a:r>
              <a:rPr lang="it-IT" sz="4000" dirty="0"/>
              <a:t>]				</a:t>
            </a:r>
            <a:r>
              <a:rPr lang="it-IT" sz="4000" b="1" i="1" dirty="0" smtClean="0"/>
              <a:t>ce</a:t>
            </a:r>
            <a:r>
              <a:rPr lang="it-IT" sz="4000" i="1" dirty="0" smtClean="0"/>
              <a:t>ra</a:t>
            </a:r>
          </a:p>
          <a:p>
            <a:endParaRPr lang="it-IT" sz="4000" i="1" dirty="0"/>
          </a:p>
          <a:p>
            <a:endParaRPr lang="it-IT" sz="4000" i="1" dirty="0"/>
          </a:p>
          <a:p>
            <a:r>
              <a:rPr lang="it-IT" sz="4000" dirty="0" smtClean="0"/>
              <a:t>[</a:t>
            </a:r>
            <a:r>
              <a:rPr lang="it-IT" sz="4000" dirty="0"/>
              <a:t>ˈ</a:t>
            </a:r>
            <a:r>
              <a:rPr lang="it-IT" sz="4000" dirty="0" err="1"/>
              <a:t>tʃɛ:ra</a:t>
            </a:r>
            <a:r>
              <a:rPr lang="it-IT" sz="4000" dirty="0"/>
              <a:t>]				</a:t>
            </a:r>
            <a:r>
              <a:rPr lang="it-IT" sz="4000" b="1" i="1" dirty="0"/>
              <a:t>c’e</a:t>
            </a:r>
            <a:r>
              <a:rPr lang="it-IT" sz="4000" i="1" dirty="0"/>
              <a:t>ra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43831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smtClean="0"/>
              <a:t>Il primo albero sintattico</a:t>
            </a:r>
            <a:endParaRPr lang="it-IT" i="1" dirty="0"/>
          </a:p>
        </p:txBody>
      </p:sp>
      <p:pic>
        <p:nvPicPr>
          <p:cNvPr id="6" name="Segnaposto contenuto 3">
            <a:extLst>
              <a:ext uri="{FF2B5EF4-FFF2-40B4-BE49-F238E27FC236}">
                <a16:creationId xmlns="" xmlns:a16="http://schemas.microsoft.com/office/drawing/2014/main" id="{8C2183A8-C599-1E4F-8E96-E6F83D1C1D3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9512" y="1700808"/>
            <a:ext cx="8424936" cy="4392488"/>
          </a:xfrm>
        </p:spPr>
      </p:pic>
    </p:spTree>
    <p:extLst>
      <p:ext uri="{BB962C8B-B14F-4D97-AF65-F5344CB8AC3E}">
        <p14:creationId xmlns:p14="http://schemas.microsoft.com/office/powerpoint/2010/main" val="2474371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smtClean="0"/>
              <a:t>La sintassi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 smtClean="0"/>
              <a:t>Analisi in costituenti</a:t>
            </a:r>
          </a:p>
          <a:p>
            <a:endParaRPr lang="it-IT" dirty="0"/>
          </a:p>
          <a:p>
            <a:r>
              <a:rPr lang="it-IT" dirty="0" smtClean="0"/>
              <a:t>Linearità</a:t>
            </a:r>
          </a:p>
          <a:p>
            <a:endParaRPr lang="it-IT" dirty="0"/>
          </a:p>
          <a:p>
            <a:r>
              <a:rPr lang="it-IT" dirty="0" smtClean="0"/>
              <a:t>Gerarchia</a:t>
            </a:r>
          </a:p>
          <a:p>
            <a:endParaRPr lang="it-IT" dirty="0"/>
          </a:p>
          <a:p>
            <a:r>
              <a:rPr lang="it-IT" dirty="0" smtClean="0"/>
              <a:t>Etichettatura per categorie lessicali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28793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4953</TotalTime>
  <Words>281</Words>
  <Application>Microsoft Office PowerPoint</Application>
  <PresentationFormat>Presentazione su schermo (4:3)</PresentationFormat>
  <Paragraphs>151</Paragraphs>
  <Slides>31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31</vt:i4>
      </vt:variant>
    </vt:vector>
  </HeadingPairs>
  <TitlesOfParts>
    <vt:vector size="32" baseType="lpstr">
      <vt:lpstr>Tema di Office</vt:lpstr>
      <vt:lpstr>Fondamenti di linguistica</vt:lpstr>
      <vt:lpstr>Analisi linguistica su quattro livelli</vt:lpstr>
      <vt:lpstr>Berruto / Cerruti, La linguistica, UTET 2017</vt:lpstr>
      <vt:lpstr>Analizzare la struttura!</vt:lpstr>
      <vt:lpstr>Analizzare i suoni</vt:lpstr>
      <vt:lpstr>Suoni e grafia</vt:lpstr>
      <vt:lpstr>Qual è la coppia più importante?</vt:lpstr>
      <vt:lpstr>Il primo albero sintattico</vt:lpstr>
      <vt:lpstr>La sintassi</vt:lpstr>
      <vt:lpstr>Il primo albero morfologico!</vt:lpstr>
      <vt:lpstr>IPA: simboli univoci!</vt:lpstr>
      <vt:lpstr>Vocali lunghe in italiano</vt:lpstr>
      <vt:lpstr>Il primo albero sintattico</vt:lpstr>
      <vt:lpstr>Gerarchia e linearità</vt:lpstr>
      <vt:lpstr>Aus più basso</vt:lpstr>
      <vt:lpstr>L’amica di Sabrina ha letto un libro</vt:lpstr>
      <vt:lpstr>S(intagma) P(reposizionale)</vt:lpstr>
      <vt:lpstr>L’amica di Sabrina</vt:lpstr>
      <vt:lpstr>La sintassi</vt:lpstr>
      <vt:lpstr>Test di costituenza</vt:lpstr>
      <vt:lpstr>Il trapezio vocalico</vt:lpstr>
      <vt:lpstr>Il trapezio vocalico completo (IPA)</vt:lpstr>
      <vt:lpstr>Lavorare sulle due dimensioni del trapezio!</vt:lpstr>
      <vt:lpstr>Terminologia interscambiabile</vt:lpstr>
      <vt:lpstr>Non dimenticare la terza dimensione: l’arrotondamento!</vt:lpstr>
      <vt:lpstr>I due moduli di questo corso</vt:lpstr>
      <vt:lpstr>Vocalismo romanzo</vt:lpstr>
      <vt:lpstr>Cosa succede alle vocali lunghe?</vt:lpstr>
      <vt:lpstr>Cosa succede alle vocali brevi?</vt:lpstr>
      <vt:lpstr>Altezza delle vocali</vt:lpstr>
      <vt:lpstr>Cosa succede alla consonante?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docente</dc:creator>
  <cp:lastModifiedBy>Mario</cp:lastModifiedBy>
  <cp:revision>538</cp:revision>
  <cp:lastPrinted>2019-10-23T09:26:37Z</cp:lastPrinted>
  <dcterms:created xsi:type="dcterms:W3CDTF">2016-09-19T08:42:47Z</dcterms:created>
  <dcterms:modified xsi:type="dcterms:W3CDTF">2020-10-08T08:16:06Z</dcterms:modified>
</cp:coreProperties>
</file>